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74" r:id="rId2"/>
    <p:sldId id="373" r:id="rId3"/>
    <p:sldId id="347" r:id="rId4"/>
    <p:sldId id="270" r:id="rId5"/>
    <p:sldId id="377" r:id="rId6"/>
    <p:sldId id="311" r:id="rId7"/>
    <p:sldId id="350" r:id="rId8"/>
    <p:sldId id="353" r:id="rId9"/>
    <p:sldId id="290" r:id="rId10"/>
    <p:sldId id="312" r:id="rId11"/>
    <p:sldId id="352" r:id="rId12"/>
    <p:sldId id="358" r:id="rId13"/>
    <p:sldId id="293" r:id="rId14"/>
    <p:sldId id="337" r:id="rId15"/>
    <p:sldId id="379" r:id="rId16"/>
    <p:sldId id="355" r:id="rId17"/>
    <p:sldId id="356" r:id="rId18"/>
    <p:sldId id="359" r:id="rId19"/>
    <p:sldId id="360" r:id="rId20"/>
    <p:sldId id="378" r:id="rId21"/>
    <p:sldId id="361" r:id="rId22"/>
    <p:sldId id="363" r:id="rId23"/>
    <p:sldId id="365" r:id="rId24"/>
    <p:sldId id="375" r:id="rId25"/>
    <p:sldId id="372" r:id="rId26"/>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1" autoAdjust="0"/>
    <p:restoredTop sz="86557" autoAdjust="0"/>
  </p:normalViewPr>
  <p:slideViewPr>
    <p:cSldViewPr snapToGrid="0">
      <p:cViewPr varScale="1">
        <p:scale>
          <a:sx n="99" d="100"/>
          <a:sy n="99" d="100"/>
        </p:scale>
        <p:origin x="4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NICA%20Dubna\Cryogenic%20solenoid%20NICA%20detector_SPD\SPD_tests\SPD_suspend_triangle_stef1_tests\deviation_support_vs_forces_202211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FF0000"/>
                </a:solidFill>
                <a:latin typeface="Comic Sans MS" panose="030F0702030302020204" pitchFamily="66" charset="0"/>
                <a:ea typeface="+mn-ea"/>
                <a:cs typeface="+mn-cs"/>
              </a:defRPr>
            </a:pPr>
            <a:r>
              <a:rPr lang="en-US" sz="1600" dirty="0" smtClean="0">
                <a:solidFill>
                  <a:srgbClr val="FF0000"/>
                </a:solidFill>
                <a:latin typeface="Comic Sans MS" panose="030F0702030302020204" pitchFamily="66" charset="0"/>
              </a:rPr>
              <a:t>Dependence of the deviation of the triangular suspension of the SPD cryostat on the load at a temperature of </a:t>
            </a:r>
            <a:r>
              <a:rPr lang="en-US" sz="1600" dirty="0" smtClean="0">
                <a:solidFill>
                  <a:srgbClr val="0070C0"/>
                </a:solidFill>
                <a:latin typeface="Comic Sans MS" panose="030F0702030302020204" pitchFamily="66" charset="0"/>
              </a:rPr>
              <a:t>300K</a:t>
            </a:r>
            <a:r>
              <a:rPr lang="en-US" sz="1600" dirty="0" smtClean="0">
                <a:solidFill>
                  <a:srgbClr val="FF0000"/>
                </a:solidFill>
                <a:latin typeface="Comic Sans MS" panose="030F0702030302020204" pitchFamily="66" charset="0"/>
              </a:rPr>
              <a:t>/ </a:t>
            </a:r>
            <a:r>
              <a:rPr lang="en-US" sz="1600" dirty="0" smtClean="0">
                <a:solidFill>
                  <a:schemeClr val="accent2">
                    <a:lumMod val="75000"/>
                  </a:schemeClr>
                </a:solidFill>
                <a:latin typeface="Comic Sans MS" panose="030F0702030302020204" pitchFamily="66" charset="0"/>
              </a:rPr>
              <a:t>100K</a:t>
            </a:r>
            <a:endParaRPr lang="ru-RU" sz="1600" dirty="0">
              <a:solidFill>
                <a:schemeClr val="accent2">
                  <a:lumMod val="75000"/>
                </a:schemeClr>
              </a:solidFill>
              <a:latin typeface="Comic Sans MS" panose="030F0702030302020204" pitchFamily="66" charset="0"/>
            </a:endParaRPr>
          </a:p>
        </c:rich>
      </c:tx>
      <c:layout>
        <c:manualLayout>
          <c:xMode val="edge"/>
          <c:yMode val="edge"/>
          <c:x val="6.2371566167170003E-2"/>
          <c:y val="6.9082735487593239E-3"/>
        </c:manualLayout>
      </c:layout>
      <c:overlay val="0"/>
      <c:spPr>
        <a:solidFill>
          <a:sysClr val="window" lastClr="FFFFFF"/>
        </a:solidFill>
        <a:ln>
          <a:noFill/>
        </a:ln>
        <a:effectLst/>
      </c:spPr>
      <c:txPr>
        <a:bodyPr rot="0" spcFirstLastPara="1" vertOverflow="ellipsis" vert="horz" wrap="square" anchor="ctr" anchorCtr="1"/>
        <a:lstStyle/>
        <a:p>
          <a:pPr>
            <a:defRPr sz="1200" b="0" i="0" u="none" strike="noStrike" kern="1200" spc="0" baseline="0">
              <a:solidFill>
                <a:srgbClr val="FF0000"/>
              </a:solidFill>
              <a:latin typeface="Comic Sans MS" panose="030F0702030302020204" pitchFamily="66" charset="0"/>
              <a:ea typeface="+mn-ea"/>
              <a:cs typeface="+mn-cs"/>
            </a:defRPr>
          </a:pPr>
          <a:endParaRPr lang="ru-RU"/>
        </a:p>
      </c:txPr>
    </c:title>
    <c:autoTitleDeleted val="0"/>
    <c:plotArea>
      <c:layout>
        <c:manualLayout>
          <c:layoutTarget val="inner"/>
          <c:xMode val="edge"/>
          <c:yMode val="edge"/>
          <c:x val="2.9361369829297608E-2"/>
          <c:y val="0.21144005672969529"/>
          <c:w val="0.79916743610167496"/>
          <c:h val="0.7234722528951617"/>
        </c:manualLayout>
      </c:layout>
      <c:scatterChart>
        <c:scatterStyle val="smoothMarker"/>
        <c:varyColors val="0"/>
        <c:ser>
          <c:idx val="0"/>
          <c:order val="0"/>
          <c:tx>
            <c:v>T300_21_11</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[deviation_support_vs_forces_20221122.xlsx]Лист1!$C$5:$C$17</c:f>
              <c:numCache>
                <c:formatCode>General</c:formatCode>
                <c:ptCount val="13"/>
                <c:pt idx="0">
                  <c:v>200</c:v>
                </c:pt>
                <c:pt idx="1">
                  <c:v>400</c:v>
                </c:pt>
                <c:pt idx="2">
                  <c:v>500</c:v>
                </c:pt>
                <c:pt idx="3">
                  <c:v>700</c:v>
                </c:pt>
                <c:pt idx="4">
                  <c:v>800</c:v>
                </c:pt>
                <c:pt idx="5">
                  <c:v>1000</c:v>
                </c:pt>
                <c:pt idx="6">
                  <c:v>1200</c:v>
                </c:pt>
                <c:pt idx="7">
                  <c:v>1400</c:v>
                </c:pt>
                <c:pt idx="8">
                  <c:v>1500</c:v>
                </c:pt>
                <c:pt idx="9">
                  <c:v>1600</c:v>
                </c:pt>
                <c:pt idx="10">
                  <c:v>1700</c:v>
                </c:pt>
                <c:pt idx="11">
                  <c:v>1800</c:v>
                </c:pt>
                <c:pt idx="12">
                  <c:v>2000</c:v>
                </c:pt>
              </c:numCache>
            </c:numRef>
          </c:xVal>
          <c:yVal>
            <c:numRef>
              <c:f>[deviation_support_vs_forces_20221122.xlsx]Лист1!$D$5:$D$17</c:f>
              <c:numCache>
                <c:formatCode>General</c:formatCode>
                <c:ptCount val="13"/>
                <c:pt idx="0">
                  <c:v>2</c:v>
                </c:pt>
                <c:pt idx="1">
                  <c:v>3</c:v>
                </c:pt>
                <c:pt idx="2">
                  <c:v>3.5</c:v>
                </c:pt>
                <c:pt idx="3">
                  <c:v>4</c:v>
                </c:pt>
                <c:pt idx="4">
                  <c:v>4.3</c:v>
                </c:pt>
                <c:pt idx="5">
                  <c:v>5</c:v>
                </c:pt>
                <c:pt idx="6">
                  <c:v>5.5</c:v>
                </c:pt>
                <c:pt idx="7">
                  <c:v>6</c:v>
                </c:pt>
                <c:pt idx="8">
                  <c:v>6.5</c:v>
                </c:pt>
                <c:pt idx="9">
                  <c:v>7</c:v>
                </c:pt>
                <c:pt idx="10">
                  <c:v>7.4</c:v>
                </c:pt>
                <c:pt idx="11">
                  <c:v>7.7</c:v>
                </c:pt>
                <c:pt idx="12">
                  <c:v>8.4</c:v>
                </c:pt>
              </c:numCache>
            </c:numRef>
          </c:yVal>
          <c:smooth val="1"/>
          <c:extLst>
            <c:ext xmlns:c16="http://schemas.microsoft.com/office/drawing/2014/chart" uri="{C3380CC4-5D6E-409C-BE32-E72D297353CC}">
              <c16:uniqueId val="{00000000-8228-4E83-848B-839D08439E79}"/>
            </c:ext>
          </c:extLst>
        </c:ser>
        <c:ser>
          <c:idx val="1"/>
          <c:order val="1"/>
          <c:tx>
            <c:v>T100K_24_11</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[deviation_support_vs_forces_20221122.xlsx]Лист1!$C$5:$C$21</c:f>
              <c:numCache>
                <c:formatCode>General</c:formatCode>
                <c:ptCount val="17"/>
                <c:pt idx="0">
                  <c:v>200</c:v>
                </c:pt>
                <c:pt idx="1">
                  <c:v>400</c:v>
                </c:pt>
                <c:pt idx="2">
                  <c:v>500</c:v>
                </c:pt>
                <c:pt idx="3">
                  <c:v>700</c:v>
                </c:pt>
                <c:pt idx="4">
                  <c:v>800</c:v>
                </c:pt>
                <c:pt idx="5">
                  <c:v>1000</c:v>
                </c:pt>
                <c:pt idx="6">
                  <c:v>1200</c:v>
                </c:pt>
                <c:pt idx="7">
                  <c:v>1400</c:v>
                </c:pt>
                <c:pt idx="8">
                  <c:v>1500</c:v>
                </c:pt>
                <c:pt idx="9">
                  <c:v>1600</c:v>
                </c:pt>
                <c:pt idx="10">
                  <c:v>1700</c:v>
                </c:pt>
                <c:pt idx="11">
                  <c:v>1800</c:v>
                </c:pt>
                <c:pt idx="12">
                  <c:v>2000</c:v>
                </c:pt>
                <c:pt idx="13">
                  <c:v>2200</c:v>
                </c:pt>
                <c:pt idx="14">
                  <c:v>2400</c:v>
                </c:pt>
                <c:pt idx="15">
                  <c:v>2500</c:v>
                </c:pt>
                <c:pt idx="16">
                  <c:v>2600</c:v>
                </c:pt>
              </c:numCache>
            </c:numRef>
          </c:xVal>
          <c:yVal>
            <c:numRef>
              <c:f>[deviation_support_vs_forces_20221122.xlsx]Лист1!$E$5:$E$21</c:f>
              <c:numCache>
                <c:formatCode>General</c:formatCode>
                <c:ptCount val="17"/>
                <c:pt idx="0">
                  <c:v>0.8</c:v>
                </c:pt>
                <c:pt idx="1">
                  <c:v>1.5</c:v>
                </c:pt>
                <c:pt idx="2">
                  <c:v>2.2000000000000002</c:v>
                </c:pt>
                <c:pt idx="3">
                  <c:v>3.2</c:v>
                </c:pt>
                <c:pt idx="4">
                  <c:v>3.5</c:v>
                </c:pt>
                <c:pt idx="5">
                  <c:v>4</c:v>
                </c:pt>
                <c:pt idx="6">
                  <c:v>4.5</c:v>
                </c:pt>
                <c:pt idx="7">
                  <c:v>5</c:v>
                </c:pt>
                <c:pt idx="8">
                  <c:v>5.2</c:v>
                </c:pt>
                <c:pt idx="9">
                  <c:v>5.5</c:v>
                </c:pt>
                <c:pt idx="10">
                  <c:v>5.7</c:v>
                </c:pt>
                <c:pt idx="11">
                  <c:v>6</c:v>
                </c:pt>
                <c:pt idx="12">
                  <c:v>6.5</c:v>
                </c:pt>
                <c:pt idx="13">
                  <c:v>7</c:v>
                </c:pt>
                <c:pt idx="14">
                  <c:v>7.5</c:v>
                </c:pt>
                <c:pt idx="15">
                  <c:v>8</c:v>
                </c:pt>
                <c:pt idx="16">
                  <c:v>8.5</c:v>
                </c:pt>
              </c:numCache>
            </c:numRef>
          </c:yVal>
          <c:smooth val="1"/>
          <c:extLst>
            <c:ext xmlns:c16="http://schemas.microsoft.com/office/drawing/2014/chart" uri="{C3380CC4-5D6E-409C-BE32-E72D297353CC}">
              <c16:uniqueId val="{00000001-8228-4E83-848B-839D08439E79}"/>
            </c:ext>
          </c:extLst>
        </c:ser>
        <c:dLbls>
          <c:showLegendKey val="0"/>
          <c:showVal val="0"/>
          <c:showCatName val="0"/>
          <c:showSerName val="0"/>
          <c:showPercent val="0"/>
          <c:showBubbleSize val="0"/>
        </c:dLbls>
        <c:axId val="552969800"/>
        <c:axId val="552972544"/>
      </c:scatterChart>
      <c:valAx>
        <c:axId val="552969800"/>
        <c:scaling>
          <c:orientation val="minMax"/>
          <c:max val="26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1" i="1" u="none" strike="noStrike" kern="1200" baseline="0">
                    <a:solidFill>
                      <a:schemeClr val="tx1">
                        <a:lumMod val="65000"/>
                        <a:lumOff val="35000"/>
                      </a:schemeClr>
                    </a:solidFill>
                    <a:latin typeface="+mn-lt"/>
                    <a:ea typeface="+mn-ea"/>
                    <a:cs typeface="+mn-cs"/>
                  </a:defRPr>
                </a:pPr>
                <a:r>
                  <a:rPr lang="en-US" sz="1100" b="1" i="1" dirty="0" smtClean="0"/>
                  <a:t>Load</a:t>
                </a:r>
                <a:r>
                  <a:rPr lang="ru-RU" sz="1100" b="1" i="1" dirty="0" smtClean="0"/>
                  <a:t>, </a:t>
                </a:r>
                <a:r>
                  <a:rPr lang="ru-RU" sz="1100" b="1" i="1" dirty="0"/>
                  <a:t>кг</a:t>
                </a:r>
              </a:p>
            </c:rich>
          </c:tx>
          <c:layout>
            <c:manualLayout>
              <c:xMode val="edge"/>
              <c:yMode val="edge"/>
              <c:x val="0.71846891561730475"/>
              <c:y val="0.94836411060846515"/>
            </c:manualLayout>
          </c:layout>
          <c:overlay val="0"/>
          <c:spPr>
            <a:noFill/>
            <a:ln>
              <a:noFill/>
            </a:ln>
            <a:effectLst/>
          </c:spPr>
          <c:txPr>
            <a:bodyPr rot="0" spcFirstLastPara="1" vertOverflow="ellipsis" vert="horz" wrap="square" anchor="ctr" anchorCtr="1"/>
            <a:lstStyle/>
            <a:p>
              <a:pPr>
                <a:defRPr sz="1100" b="1" i="1"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52972544"/>
        <c:crosses val="autoZero"/>
        <c:crossBetween val="midCat"/>
      </c:valAx>
      <c:valAx>
        <c:axId val="55297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1" u="none" strike="noStrike" kern="1200" baseline="0">
                    <a:solidFill>
                      <a:schemeClr val="tx1">
                        <a:lumMod val="65000"/>
                        <a:lumOff val="35000"/>
                      </a:schemeClr>
                    </a:solidFill>
                    <a:latin typeface="+mn-lt"/>
                    <a:ea typeface="+mn-ea"/>
                    <a:cs typeface="+mn-cs"/>
                  </a:defRPr>
                </a:pPr>
                <a:r>
                  <a:rPr lang="en-US" b="1" i="1" dirty="0" smtClean="0"/>
                  <a:t>Deviation</a:t>
                </a:r>
                <a:r>
                  <a:rPr lang="ru-RU" b="1" i="1" dirty="0" smtClean="0"/>
                  <a:t>, </a:t>
                </a:r>
                <a:r>
                  <a:rPr lang="ru-RU" b="1" i="1" dirty="0"/>
                  <a:t>мм</a:t>
                </a:r>
              </a:p>
            </c:rich>
          </c:tx>
          <c:layout>
            <c:manualLayout>
              <c:xMode val="edge"/>
              <c:yMode val="edge"/>
              <c:x val="1.567310521590011E-2"/>
              <c:y val="0.53797465316835402"/>
            </c:manualLayout>
          </c:layout>
          <c:overlay val="0"/>
          <c:spPr>
            <a:noFill/>
            <a:ln>
              <a:noFill/>
            </a:ln>
            <a:effectLst/>
          </c:spPr>
          <c:txPr>
            <a:bodyPr rot="-5400000" spcFirstLastPara="1" vertOverflow="ellipsis" vert="horz" wrap="square" anchor="ctr" anchorCtr="1"/>
            <a:lstStyle/>
            <a:p>
              <a:pPr>
                <a:defRPr sz="1000" b="1" i="1"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52969800"/>
        <c:crosses val="autoZero"/>
        <c:crossBetween val="midCat"/>
      </c:valAx>
      <c:spPr>
        <a:solidFill>
          <a:schemeClr val="lt1"/>
        </a:solidFill>
        <a:ln w="12700" cap="flat" cmpd="sng" algn="ctr">
          <a:solidFill>
            <a:schemeClr val="dk1"/>
          </a:solidFill>
          <a:prstDash val="solid"/>
          <a:miter lim="800000"/>
        </a:ln>
        <a:effectLst/>
      </c:spPr>
    </c:plotArea>
    <c:legend>
      <c:legendPos val="r"/>
      <c:layout>
        <c:manualLayout>
          <c:xMode val="edge"/>
          <c:yMode val="edge"/>
          <c:x val="0.86110477020661225"/>
          <c:y val="0.60480153571431294"/>
          <c:w val="0.1207666532209092"/>
          <c:h val="8.132167356129234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C549D6D7-8981-4547-8D1C-EF6798311915}" type="datetimeFigureOut">
              <a:rPr lang="ru-RU" smtClean="0"/>
              <a:t>20.10.2025</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579D7308-1BE5-4266-AE55-0D4CDE8F506E}" type="slidenum">
              <a:rPr lang="ru-RU" smtClean="0"/>
              <a:t>‹#›</a:t>
            </a:fld>
            <a:endParaRPr lang="ru-RU"/>
          </a:p>
        </p:txBody>
      </p:sp>
    </p:spTree>
    <p:extLst>
      <p:ext uri="{BB962C8B-B14F-4D97-AF65-F5344CB8AC3E}">
        <p14:creationId xmlns:p14="http://schemas.microsoft.com/office/powerpoint/2010/main" val="342277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2</a:t>
            </a:fld>
            <a:endParaRPr lang="ru-RU"/>
          </a:p>
        </p:txBody>
      </p:sp>
    </p:spTree>
    <p:extLst>
      <p:ext uri="{BB962C8B-B14F-4D97-AF65-F5344CB8AC3E}">
        <p14:creationId xmlns:p14="http://schemas.microsoft.com/office/powerpoint/2010/main" val="2505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19</a:t>
            </a:fld>
            <a:endParaRPr lang="ru-RU"/>
          </a:p>
        </p:txBody>
      </p:sp>
    </p:spTree>
    <p:extLst>
      <p:ext uri="{BB962C8B-B14F-4D97-AF65-F5344CB8AC3E}">
        <p14:creationId xmlns:p14="http://schemas.microsoft.com/office/powerpoint/2010/main" val="225400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A8EE91-2CD5-4FBB-B0F5-26245504EEF7}" type="slidenum">
              <a:rPr lang="ru-RU" smtClean="0"/>
              <a:t>20</a:t>
            </a:fld>
            <a:endParaRPr lang="ru-RU"/>
          </a:p>
        </p:txBody>
      </p:sp>
    </p:spTree>
    <p:extLst>
      <p:ext uri="{BB962C8B-B14F-4D97-AF65-F5344CB8AC3E}">
        <p14:creationId xmlns:p14="http://schemas.microsoft.com/office/powerpoint/2010/main" val="128274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79D7308-1BE5-4266-AE55-0D4CDE8F506E}" type="slidenum">
              <a:rPr lang="ru-RU" smtClean="0"/>
              <a:t>23</a:t>
            </a:fld>
            <a:endParaRPr lang="ru-RU"/>
          </a:p>
        </p:txBody>
      </p:sp>
    </p:spTree>
    <p:extLst>
      <p:ext uri="{BB962C8B-B14F-4D97-AF65-F5344CB8AC3E}">
        <p14:creationId xmlns:p14="http://schemas.microsoft.com/office/powerpoint/2010/main" val="1906483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24</a:t>
            </a:fld>
            <a:endParaRPr lang="ru-RU"/>
          </a:p>
        </p:txBody>
      </p:sp>
    </p:spTree>
    <p:extLst>
      <p:ext uri="{BB962C8B-B14F-4D97-AF65-F5344CB8AC3E}">
        <p14:creationId xmlns:p14="http://schemas.microsoft.com/office/powerpoint/2010/main" val="96325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3</a:t>
            </a:fld>
            <a:endParaRPr lang="ru-RU"/>
          </a:p>
        </p:txBody>
      </p:sp>
    </p:spTree>
    <p:extLst>
      <p:ext uri="{BB962C8B-B14F-4D97-AF65-F5344CB8AC3E}">
        <p14:creationId xmlns:p14="http://schemas.microsoft.com/office/powerpoint/2010/main" val="375431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A8EE91-2CD5-4FBB-B0F5-26245504EEF7}" type="slidenum">
              <a:rPr lang="ru-RU" smtClean="0"/>
              <a:t>9</a:t>
            </a:fld>
            <a:endParaRPr lang="ru-RU"/>
          </a:p>
        </p:txBody>
      </p:sp>
    </p:spTree>
    <p:extLst>
      <p:ext uri="{BB962C8B-B14F-4D97-AF65-F5344CB8AC3E}">
        <p14:creationId xmlns:p14="http://schemas.microsoft.com/office/powerpoint/2010/main" val="119889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79D7308-1BE5-4266-AE55-0D4CDE8F506E}" type="slidenum">
              <a:rPr lang="ru-RU" smtClean="0"/>
              <a:t>12</a:t>
            </a:fld>
            <a:endParaRPr lang="ru-RU"/>
          </a:p>
        </p:txBody>
      </p:sp>
    </p:spTree>
    <p:extLst>
      <p:ext uri="{BB962C8B-B14F-4D97-AF65-F5344CB8AC3E}">
        <p14:creationId xmlns:p14="http://schemas.microsoft.com/office/powerpoint/2010/main" val="69900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14</a:t>
            </a:fld>
            <a:endParaRPr lang="ru-RU"/>
          </a:p>
        </p:txBody>
      </p:sp>
    </p:spTree>
    <p:extLst>
      <p:ext uri="{BB962C8B-B14F-4D97-AF65-F5344CB8AC3E}">
        <p14:creationId xmlns:p14="http://schemas.microsoft.com/office/powerpoint/2010/main" val="312718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9956E77-353D-4F00-BA63-08C9671CEB01}" type="slidenum">
              <a:rPr lang="ru-RU" smtClean="0"/>
              <a:t>15</a:t>
            </a:fld>
            <a:endParaRPr lang="ru-RU"/>
          </a:p>
        </p:txBody>
      </p:sp>
    </p:spTree>
    <p:extLst>
      <p:ext uri="{BB962C8B-B14F-4D97-AF65-F5344CB8AC3E}">
        <p14:creationId xmlns:p14="http://schemas.microsoft.com/office/powerpoint/2010/main" val="385823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16</a:t>
            </a:fld>
            <a:endParaRPr lang="ru-RU"/>
          </a:p>
        </p:txBody>
      </p:sp>
    </p:spTree>
    <p:extLst>
      <p:ext uri="{BB962C8B-B14F-4D97-AF65-F5344CB8AC3E}">
        <p14:creationId xmlns:p14="http://schemas.microsoft.com/office/powerpoint/2010/main" val="115740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17</a:t>
            </a:fld>
            <a:endParaRPr lang="ru-RU"/>
          </a:p>
        </p:txBody>
      </p:sp>
    </p:spTree>
    <p:extLst>
      <p:ext uri="{BB962C8B-B14F-4D97-AF65-F5344CB8AC3E}">
        <p14:creationId xmlns:p14="http://schemas.microsoft.com/office/powerpoint/2010/main" val="3460708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9956E77-353D-4F00-BA63-08C9671CEB01}" type="slidenum">
              <a:rPr lang="ru-RU" smtClean="0"/>
              <a:t>18</a:t>
            </a:fld>
            <a:endParaRPr lang="ru-RU"/>
          </a:p>
        </p:txBody>
      </p:sp>
    </p:spTree>
    <p:extLst>
      <p:ext uri="{BB962C8B-B14F-4D97-AF65-F5344CB8AC3E}">
        <p14:creationId xmlns:p14="http://schemas.microsoft.com/office/powerpoint/2010/main" val="27846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6067B4-4D89-4C91-AAA1-9EBB1B3A9F95}" type="datetime1">
              <a:rPr lang="ru-RU" smtClean="0"/>
              <a:t>20.10.2025</a:t>
            </a:fld>
            <a:endParaRPr lang="ru-RU"/>
          </a:p>
        </p:txBody>
      </p:sp>
      <p:sp>
        <p:nvSpPr>
          <p:cNvPr id="5" name="Нижний колонтитул 4"/>
          <p:cNvSpPr>
            <a:spLocks noGrp="1"/>
          </p:cNvSpPr>
          <p:nvPr>
            <p:ph type="ftr" sz="quarter" idx="11"/>
          </p:nvPr>
        </p:nvSpPr>
        <p:spPr/>
        <p:txBody>
          <a:bodyPr/>
          <a:lstStyle/>
          <a:p>
            <a:r>
              <a:rPr lang="en-US" smtClean="0"/>
              <a:t>S. Pivovarov*, A. Bragin, E. Pyata,, BINP, SPD Magnet</a:t>
            </a:r>
            <a:endParaRPr lang="ru-RU"/>
          </a:p>
        </p:txBody>
      </p:sp>
      <p:sp>
        <p:nvSpPr>
          <p:cNvPr id="6" name="Номер слайда 5"/>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82823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FB10F1-7DD6-44E8-A725-31979389AB69}" type="datetime1">
              <a:rPr lang="ru-RU" smtClean="0"/>
              <a:t>20.10.2025</a:t>
            </a:fld>
            <a:endParaRPr lang="ru-RU"/>
          </a:p>
        </p:txBody>
      </p:sp>
      <p:sp>
        <p:nvSpPr>
          <p:cNvPr id="5" name="Нижний колонтитул 4"/>
          <p:cNvSpPr>
            <a:spLocks noGrp="1"/>
          </p:cNvSpPr>
          <p:nvPr>
            <p:ph type="ftr" sz="quarter" idx="11"/>
          </p:nvPr>
        </p:nvSpPr>
        <p:spPr/>
        <p:txBody>
          <a:bodyPr/>
          <a:lstStyle/>
          <a:p>
            <a:r>
              <a:rPr lang="en-US" smtClean="0"/>
              <a:t>S. Pivovarov*, A. Bragin, E. Pyata,, BINP, SPD Magnet</a:t>
            </a:r>
            <a:endParaRPr lang="ru-RU"/>
          </a:p>
        </p:txBody>
      </p:sp>
      <p:sp>
        <p:nvSpPr>
          <p:cNvPr id="6" name="Номер слайда 5"/>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408390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98F5F7-664D-43F1-8378-DE7251B35CE2}" type="datetime1">
              <a:rPr lang="ru-RU" smtClean="0"/>
              <a:t>20.10.2025</a:t>
            </a:fld>
            <a:endParaRPr lang="ru-RU"/>
          </a:p>
        </p:txBody>
      </p:sp>
      <p:sp>
        <p:nvSpPr>
          <p:cNvPr id="5" name="Нижний колонтитул 4"/>
          <p:cNvSpPr>
            <a:spLocks noGrp="1"/>
          </p:cNvSpPr>
          <p:nvPr>
            <p:ph type="ftr" sz="quarter" idx="11"/>
          </p:nvPr>
        </p:nvSpPr>
        <p:spPr/>
        <p:txBody>
          <a:bodyPr/>
          <a:lstStyle/>
          <a:p>
            <a:r>
              <a:rPr lang="en-US" smtClean="0"/>
              <a:t>S. Pivovarov*, A. Bragin, E. Pyata,, BINP, SPD Magnet</a:t>
            </a:r>
            <a:endParaRPr lang="ru-RU"/>
          </a:p>
        </p:txBody>
      </p:sp>
      <p:sp>
        <p:nvSpPr>
          <p:cNvPr id="6" name="Номер слайда 5"/>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2288716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p:spPr>
        <p:txBody>
          <a:bodyPr/>
          <a:lstStyle/>
          <a:p>
            <a:r>
              <a:rPr lang="en-US" smtClean="0"/>
              <a:t>Click to edit Master title style</a:t>
            </a:r>
            <a:endParaRPr lang="en-US"/>
          </a:p>
        </p:txBody>
      </p:sp>
      <p:sp>
        <p:nvSpPr>
          <p:cNvPr id="3" name="Date Placeholder 3"/>
          <p:cNvSpPr>
            <a:spLocks noGrp="1" noChangeArrowheads="1"/>
          </p:cNvSpPr>
          <p:nvPr>
            <p:ph type="dt" sz="half" idx="10"/>
          </p:nvPr>
        </p:nvSpPr>
        <p:spPr>
          <a:ln/>
        </p:spPr>
        <p:txBody>
          <a:bodyPr/>
          <a:lstStyle>
            <a:lvl1pPr>
              <a:defRPr/>
            </a:lvl1pPr>
          </a:lstStyle>
          <a:p>
            <a:pPr>
              <a:defRPr/>
            </a:pPr>
            <a:fld id="{89AD0EC8-9BC9-4C67-9312-28D9D9542A40}" type="datetime1">
              <a:rPr lang="ru-RU" altLang="en-US" smtClean="0"/>
              <a:t>20.10.2025</a:t>
            </a:fld>
            <a:endParaRPr lang="en-US" altLang="en-US" sz="1800">
              <a:solidFill>
                <a:schemeClr val="tx1"/>
              </a:solidFill>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sv-SE" altLang="en-US" smtClean="0"/>
              <a:t>S. Pivovarov*, A. Bragin, E. Pyata,, BINP, SPD Magnet</a:t>
            </a:r>
            <a:endParaRPr lang="en-US"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1A8126DC-8849-4187-B706-7E0203B700CC}" type="slidenum">
              <a:rPr lang="en-US" altLang="en-US"/>
              <a:pPr>
                <a:defRPr/>
              </a:pPr>
              <a:t>‹#›</a:t>
            </a:fld>
            <a:endParaRPr lang="en-US" altLang="en-US" sz="1800">
              <a:solidFill>
                <a:schemeClr val="tx1"/>
              </a:solidFill>
            </a:endParaRPr>
          </a:p>
        </p:txBody>
      </p:sp>
    </p:spTree>
    <p:extLst>
      <p:ext uri="{BB962C8B-B14F-4D97-AF65-F5344CB8AC3E}">
        <p14:creationId xmlns:p14="http://schemas.microsoft.com/office/powerpoint/2010/main" val="263473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AB45EF-51A3-433C-9C98-8616A55C45CE}" type="datetime1">
              <a:rPr lang="ru-RU" smtClean="0"/>
              <a:t>20.10.2025</a:t>
            </a:fld>
            <a:endParaRPr lang="ru-RU"/>
          </a:p>
        </p:txBody>
      </p:sp>
      <p:sp>
        <p:nvSpPr>
          <p:cNvPr id="5" name="Нижний колонтитул 4"/>
          <p:cNvSpPr>
            <a:spLocks noGrp="1"/>
          </p:cNvSpPr>
          <p:nvPr>
            <p:ph type="ftr" sz="quarter" idx="11"/>
          </p:nvPr>
        </p:nvSpPr>
        <p:spPr/>
        <p:txBody>
          <a:bodyPr/>
          <a:lstStyle/>
          <a:p>
            <a:r>
              <a:rPr lang="en-US" smtClean="0"/>
              <a:t>S. Pivovarov*, A. Bragin, E. Pyata,, BINP, SPD Magnet</a:t>
            </a:r>
            <a:endParaRPr lang="ru-RU"/>
          </a:p>
        </p:txBody>
      </p:sp>
      <p:sp>
        <p:nvSpPr>
          <p:cNvPr id="6" name="Номер слайда 5"/>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63358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D36C709-A1C5-46EE-9A51-9FEDDD5F1986}" type="datetime1">
              <a:rPr lang="ru-RU" smtClean="0"/>
              <a:t>20.10.2025</a:t>
            </a:fld>
            <a:endParaRPr lang="ru-RU"/>
          </a:p>
        </p:txBody>
      </p:sp>
      <p:sp>
        <p:nvSpPr>
          <p:cNvPr id="5" name="Нижний колонтитул 4"/>
          <p:cNvSpPr>
            <a:spLocks noGrp="1"/>
          </p:cNvSpPr>
          <p:nvPr>
            <p:ph type="ftr" sz="quarter" idx="11"/>
          </p:nvPr>
        </p:nvSpPr>
        <p:spPr/>
        <p:txBody>
          <a:bodyPr/>
          <a:lstStyle/>
          <a:p>
            <a:r>
              <a:rPr lang="en-US" smtClean="0"/>
              <a:t>S. Pivovarov*, A. Bragin, E. Pyata,, BINP, SPD Magnet</a:t>
            </a:r>
            <a:endParaRPr lang="ru-RU"/>
          </a:p>
        </p:txBody>
      </p:sp>
      <p:sp>
        <p:nvSpPr>
          <p:cNvPr id="6" name="Номер слайда 5"/>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5173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21F43B-9045-4056-9828-05D92D9A9D31}" type="datetime1">
              <a:rPr lang="ru-RU" smtClean="0"/>
              <a:t>20.10.2025</a:t>
            </a:fld>
            <a:endParaRPr lang="ru-RU"/>
          </a:p>
        </p:txBody>
      </p:sp>
      <p:sp>
        <p:nvSpPr>
          <p:cNvPr id="6" name="Нижний колонтитул 5"/>
          <p:cNvSpPr>
            <a:spLocks noGrp="1"/>
          </p:cNvSpPr>
          <p:nvPr>
            <p:ph type="ftr" sz="quarter" idx="11"/>
          </p:nvPr>
        </p:nvSpPr>
        <p:spPr/>
        <p:txBody>
          <a:bodyPr/>
          <a:lstStyle/>
          <a:p>
            <a:r>
              <a:rPr lang="en-US" smtClean="0"/>
              <a:t>S. Pivovarov*, A. Bragin, E. Pyata,, BINP, SPD Magnet</a:t>
            </a:r>
            <a:endParaRPr lang="ru-RU"/>
          </a:p>
        </p:txBody>
      </p:sp>
      <p:sp>
        <p:nvSpPr>
          <p:cNvPr id="7" name="Номер слайда 6"/>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95186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5D797DC-22D5-4127-ADBE-EAAE6243BB10}" type="datetime1">
              <a:rPr lang="ru-RU" smtClean="0"/>
              <a:t>20.10.2025</a:t>
            </a:fld>
            <a:endParaRPr lang="ru-RU"/>
          </a:p>
        </p:txBody>
      </p:sp>
      <p:sp>
        <p:nvSpPr>
          <p:cNvPr id="8" name="Нижний колонтитул 7"/>
          <p:cNvSpPr>
            <a:spLocks noGrp="1"/>
          </p:cNvSpPr>
          <p:nvPr>
            <p:ph type="ftr" sz="quarter" idx="11"/>
          </p:nvPr>
        </p:nvSpPr>
        <p:spPr/>
        <p:txBody>
          <a:bodyPr/>
          <a:lstStyle/>
          <a:p>
            <a:r>
              <a:rPr lang="en-US" smtClean="0"/>
              <a:t>S. Pivovarov*, A. Bragin, E. Pyata,, BINP, SPD Magnet</a:t>
            </a:r>
            <a:endParaRPr lang="ru-RU"/>
          </a:p>
        </p:txBody>
      </p:sp>
      <p:sp>
        <p:nvSpPr>
          <p:cNvPr id="9" name="Номер слайда 8"/>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41001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AEDD3CE-07B5-41F2-AC4D-0738449B902F}" type="datetime1">
              <a:rPr lang="ru-RU" smtClean="0"/>
              <a:t>20.10.2025</a:t>
            </a:fld>
            <a:endParaRPr lang="ru-RU"/>
          </a:p>
        </p:txBody>
      </p:sp>
      <p:sp>
        <p:nvSpPr>
          <p:cNvPr id="4" name="Нижний колонтитул 3"/>
          <p:cNvSpPr>
            <a:spLocks noGrp="1"/>
          </p:cNvSpPr>
          <p:nvPr>
            <p:ph type="ftr" sz="quarter" idx="11"/>
          </p:nvPr>
        </p:nvSpPr>
        <p:spPr/>
        <p:txBody>
          <a:bodyPr/>
          <a:lstStyle/>
          <a:p>
            <a:r>
              <a:rPr lang="en-US" smtClean="0"/>
              <a:t>S. Pivovarov*, A. Bragin, E. Pyata,, BINP, SPD Magnet</a:t>
            </a:r>
            <a:endParaRPr lang="ru-RU"/>
          </a:p>
        </p:txBody>
      </p:sp>
      <p:sp>
        <p:nvSpPr>
          <p:cNvPr id="5" name="Номер слайда 4"/>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9495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2C6E13-84B7-4B1E-8E43-C5FCE2C9ECF8}" type="datetime1">
              <a:rPr lang="ru-RU" smtClean="0"/>
              <a:t>20.10.2025</a:t>
            </a:fld>
            <a:endParaRPr lang="ru-RU"/>
          </a:p>
        </p:txBody>
      </p:sp>
      <p:sp>
        <p:nvSpPr>
          <p:cNvPr id="3" name="Нижний колонтитул 2"/>
          <p:cNvSpPr>
            <a:spLocks noGrp="1"/>
          </p:cNvSpPr>
          <p:nvPr>
            <p:ph type="ftr" sz="quarter" idx="11"/>
          </p:nvPr>
        </p:nvSpPr>
        <p:spPr/>
        <p:txBody>
          <a:bodyPr/>
          <a:lstStyle/>
          <a:p>
            <a:r>
              <a:rPr lang="en-US" smtClean="0"/>
              <a:t>S. Pivovarov*, A. Bragin, E. Pyata,, BINP, SPD Magnet</a:t>
            </a:r>
            <a:endParaRPr lang="ru-RU"/>
          </a:p>
        </p:txBody>
      </p:sp>
      <p:sp>
        <p:nvSpPr>
          <p:cNvPr id="4" name="Номер слайда 3"/>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336673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34E3DCE-FCF9-4E0F-9AFC-FEE1C28A7611}" type="datetime1">
              <a:rPr lang="ru-RU" smtClean="0"/>
              <a:t>20.10.2025</a:t>
            </a:fld>
            <a:endParaRPr lang="ru-RU"/>
          </a:p>
        </p:txBody>
      </p:sp>
      <p:sp>
        <p:nvSpPr>
          <p:cNvPr id="6" name="Нижний колонтитул 5"/>
          <p:cNvSpPr>
            <a:spLocks noGrp="1"/>
          </p:cNvSpPr>
          <p:nvPr>
            <p:ph type="ftr" sz="quarter" idx="11"/>
          </p:nvPr>
        </p:nvSpPr>
        <p:spPr/>
        <p:txBody>
          <a:bodyPr/>
          <a:lstStyle/>
          <a:p>
            <a:r>
              <a:rPr lang="en-US" smtClean="0"/>
              <a:t>S. Pivovarov*, A. Bragin, E. Pyata,, BINP, SPD Magnet</a:t>
            </a:r>
            <a:endParaRPr lang="ru-RU"/>
          </a:p>
        </p:txBody>
      </p:sp>
      <p:sp>
        <p:nvSpPr>
          <p:cNvPr id="7" name="Номер слайда 6"/>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227511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EE81971-82F3-4791-9A5C-69A4C105F2A7}" type="datetime1">
              <a:rPr lang="ru-RU" smtClean="0"/>
              <a:t>20.10.2025</a:t>
            </a:fld>
            <a:endParaRPr lang="ru-RU"/>
          </a:p>
        </p:txBody>
      </p:sp>
      <p:sp>
        <p:nvSpPr>
          <p:cNvPr id="6" name="Нижний колонтитул 5"/>
          <p:cNvSpPr>
            <a:spLocks noGrp="1"/>
          </p:cNvSpPr>
          <p:nvPr>
            <p:ph type="ftr" sz="quarter" idx="11"/>
          </p:nvPr>
        </p:nvSpPr>
        <p:spPr/>
        <p:txBody>
          <a:bodyPr/>
          <a:lstStyle/>
          <a:p>
            <a:r>
              <a:rPr lang="en-US" smtClean="0"/>
              <a:t>S. Pivovarov*, A. Bragin, E. Pyata,, BINP, SPD Magnet</a:t>
            </a:r>
            <a:endParaRPr lang="ru-RU"/>
          </a:p>
        </p:txBody>
      </p:sp>
      <p:sp>
        <p:nvSpPr>
          <p:cNvPr id="7" name="Номер слайда 6"/>
          <p:cNvSpPr>
            <a:spLocks noGrp="1"/>
          </p:cNvSpPr>
          <p:nvPr>
            <p:ph type="sldNum" sz="quarter" idx="12"/>
          </p:nvPr>
        </p:nvSpPr>
        <p:spPr/>
        <p:txBody>
          <a:bodyPr/>
          <a:lstStyle/>
          <a:p>
            <a:fld id="{EE177967-8F0E-415E-B311-D673C13DCC9C}" type="slidenum">
              <a:rPr lang="ru-RU" smtClean="0"/>
              <a:t>‹#›</a:t>
            </a:fld>
            <a:endParaRPr lang="ru-RU"/>
          </a:p>
        </p:txBody>
      </p:sp>
    </p:spTree>
    <p:extLst>
      <p:ext uri="{BB962C8B-B14F-4D97-AF65-F5344CB8AC3E}">
        <p14:creationId xmlns:p14="http://schemas.microsoft.com/office/powerpoint/2010/main" val="14729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10346-2319-43ED-9476-853A8E8E555A}" type="datetime1">
              <a:rPr lang="ru-RU" smtClean="0"/>
              <a:t>20.10.2025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 Pivovarov*, A. Bragin, E. Pyata,, BINP, SPD Magnet</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77967-8F0E-415E-B311-D673C13DCC9C}" type="slidenum">
              <a:rPr lang="ru-RU" smtClean="0"/>
              <a:t>‹#›</a:t>
            </a:fld>
            <a:endParaRPr lang="ru-RU"/>
          </a:p>
        </p:txBody>
      </p:sp>
    </p:spTree>
    <p:extLst>
      <p:ext uri="{BB962C8B-B14F-4D97-AF65-F5344CB8AC3E}">
        <p14:creationId xmlns:p14="http://schemas.microsoft.com/office/powerpoint/2010/main" val="3470531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tmp"/></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tmp"/></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3.tmp"/><Relationship Id="rId5" Type="http://schemas.openxmlformats.org/officeDocument/2006/relationships/image" Target="../media/image52.tmp"/><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g"/><Relationship Id="rId1" Type="http://schemas.openxmlformats.org/officeDocument/2006/relationships/slideLayout" Target="../slideLayouts/slideLayout12.xml"/><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1981200" y="274638"/>
            <a:ext cx="8229600" cy="774700"/>
          </a:xfrm>
        </p:spPr>
        <p:txBody>
          <a:bodyPr/>
          <a:lstStyle/>
          <a:p>
            <a:pPr algn="ctr"/>
            <a:r>
              <a:rPr lang="en-US" altLang="ru-RU" sz="2800" b="1" dirty="0">
                <a:solidFill>
                  <a:srgbClr val="FF0000"/>
                </a:solidFill>
              </a:rPr>
              <a:t>The </a:t>
            </a:r>
            <a:r>
              <a:rPr lang="en-US" altLang="ru-RU" sz="2800" b="1" dirty="0" err="1">
                <a:solidFill>
                  <a:srgbClr val="FF0000"/>
                </a:solidFill>
              </a:rPr>
              <a:t>Budker</a:t>
            </a:r>
            <a:r>
              <a:rPr lang="en-US" altLang="ru-RU" sz="2800" b="1" dirty="0">
                <a:solidFill>
                  <a:srgbClr val="FF0000"/>
                </a:solidFill>
              </a:rPr>
              <a:t> Institute of Nuclear Physics</a:t>
            </a:r>
            <a:endParaRPr lang="ru-RU" altLang="ru-RU" sz="2800" b="1" dirty="0">
              <a:solidFill>
                <a:srgbClr val="FF0000"/>
              </a:solidFill>
            </a:endParaRPr>
          </a:p>
        </p:txBody>
      </p:sp>
      <p:sp>
        <p:nvSpPr>
          <p:cNvPr id="2" name="Дата 1"/>
          <p:cNvSpPr>
            <a:spLocks noGrp="1"/>
          </p:cNvSpPr>
          <p:nvPr>
            <p:ph type="dt" sz="half" idx="10"/>
          </p:nvPr>
        </p:nvSpPr>
        <p:spPr/>
        <p:txBody>
          <a:bodyPr/>
          <a:lstStyle/>
          <a:p>
            <a:fld id="{BEC119DC-F101-4AD5-87F5-494B0511135D}" type="datetime1">
              <a:rPr lang="ru-RU" smtClean="0"/>
              <a:t>20.10.2025</a:t>
            </a:fld>
            <a:endParaRPr lang="ru-RU"/>
          </a:p>
        </p:txBody>
      </p:sp>
      <p:sp>
        <p:nvSpPr>
          <p:cNvPr id="6" name="Нижний колонтитул 5"/>
          <p:cNvSpPr>
            <a:spLocks noGrp="1"/>
          </p:cNvSpPr>
          <p:nvPr>
            <p:ph type="ftr" sz="quarter" idx="11"/>
          </p:nvPr>
        </p:nvSpPr>
        <p:spPr/>
        <p:txBody>
          <a:bodyPr/>
          <a:lstStyle/>
          <a:p>
            <a:r>
              <a:rPr lang="en-US" dirty="0"/>
              <a:t>S. </a:t>
            </a:r>
            <a:r>
              <a:rPr lang="en-US" dirty="0" smtClean="0"/>
              <a:t>Pivovarov*, A. Bragin, E. Pyata,, BINP, SPD Magnet</a:t>
            </a:r>
            <a:endParaRPr lang="ru-RU" dirty="0"/>
          </a:p>
        </p:txBody>
      </p:sp>
      <p:pic>
        <p:nvPicPr>
          <p:cNvPr id="5" name="Рисунок 4"/>
          <p:cNvPicPr>
            <a:picLocks noChangeAspect="1"/>
          </p:cNvPicPr>
          <p:nvPr/>
        </p:nvPicPr>
        <p:blipFill>
          <a:blip r:embed="rId2"/>
          <a:stretch>
            <a:fillRect/>
          </a:stretch>
        </p:blipFill>
        <p:spPr>
          <a:xfrm>
            <a:off x="1733550" y="979170"/>
            <a:ext cx="8724900" cy="4899660"/>
          </a:xfrm>
          <a:prstGeom prst="rect">
            <a:avLst/>
          </a:prstGeom>
        </p:spPr>
      </p:pic>
    </p:spTree>
    <p:extLst>
      <p:ext uri="{BB962C8B-B14F-4D97-AF65-F5344CB8AC3E}">
        <p14:creationId xmlns:p14="http://schemas.microsoft.com/office/powerpoint/2010/main" val="28141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44060" y="5886366"/>
            <a:ext cx="10811228" cy="804957"/>
          </a:xfrm>
        </p:spPr>
        <p:txBody>
          <a:bodyPr>
            <a:noAutofit/>
          </a:bodyPr>
          <a:lstStyle/>
          <a:p>
            <a:r>
              <a:rPr lang="en-US" sz="1600" dirty="0" smtClean="0">
                <a:solidFill>
                  <a:srgbClr val="0070C0"/>
                </a:solidFill>
                <a:latin typeface="Arial" panose="020B0604020202020204" pitchFamily="34" charset="0"/>
                <a:cs typeface="Arial" panose="020B0604020202020204" pitchFamily="34" charset="0"/>
              </a:rPr>
              <a:t> The </a:t>
            </a:r>
            <a:r>
              <a:rPr lang="en-US" sz="1600" dirty="0">
                <a:solidFill>
                  <a:srgbClr val="0070C0"/>
                </a:solidFill>
                <a:latin typeface="Arial" panose="020B0604020202020204" pitchFamily="34" charset="0"/>
                <a:cs typeface="Arial" panose="020B0604020202020204" pitchFamily="34" charset="0"/>
              </a:rPr>
              <a:t>connection of the coils to the current leads is made through </a:t>
            </a:r>
            <a:r>
              <a:rPr lang="en-US" sz="1600" dirty="0" smtClean="0">
                <a:solidFill>
                  <a:srgbClr val="0070C0"/>
                </a:solidFill>
                <a:latin typeface="Arial" panose="020B0604020202020204" pitchFamily="34" charset="0"/>
                <a:cs typeface="Arial" panose="020B0604020202020204" pitchFamily="34" charset="0"/>
              </a:rPr>
              <a:t>bas</a:t>
            </a:r>
            <a:r>
              <a:rPr lang="ru-RU" sz="1600" dirty="0" smtClean="0">
                <a:solidFill>
                  <a:srgbClr val="0070C0"/>
                </a:solidFill>
                <a:latin typeface="Arial" panose="020B0604020202020204" pitchFamily="34" charset="0"/>
                <a:cs typeface="Arial" panose="020B0604020202020204" pitchFamily="34" charset="0"/>
              </a:rPr>
              <a:t>-</a:t>
            </a:r>
            <a:r>
              <a:rPr lang="en-US" sz="1600" dirty="0" smtClean="0">
                <a:solidFill>
                  <a:srgbClr val="0070C0"/>
                </a:solidFill>
                <a:latin typeface="Arial" panose="020B0604020202020204" pitchFamily="34" charset="0"/>
                <a:cs typeface="Arial" panose="020B0604020202020204" pitchFamily="34" charset="0"/>
              </a:rPr>
              <a:t>bars </a:t>
            </a:r>
            <a:r>
              <a:rPr lang="en-US" sz="1600" dirty="0">
                <a:solidFill>
                  <a:srgbClr val="0070C0"/>
                </a:solidFill>
                <a:latin typeface="Arial" panose="020B0604020202020204" pitchFamily="34" charset="0"/>
                <a:cs typeface="Arial" panose="020B0604020202020204" pitchFamily="34" charset="0"/>
              </a:rPr>
              <a:t>with a cross section of 32 by 5.6 </a:t>
            </a:r>
            <a:r>
              <a:rPr lang="en-US" sz="1600" dirty="0" smtClean="0">
                <a:solidFill>
                  <a:srgbClr val="0070C0"/>
                </a:solidFill>
                <a:latin typeface="Arial" panose="020B0604020202020204" pitchFamily="34" charset="0"/>
                <a:cs typeface="Arial" panose="020B0604020202020204" pitchFamily="34" charset="0"/>
              </a:rPr>
              <a:t>mm</a:t>
            </a:r>
            <a:r>
              <a:rPr lang="ru-RU" sz="1600" dirty="0" smtClean="0">
                <a:solidFill>
                  <a:srgbClr val="0070C0"/>
                </a:solidFill>
                <a:latin typeface="Arial" panose="020B0604020202020204" pitchFamily="34" charset="0"/>
                <a:cs typeface="Arial" panose="020B0604020202020204" pitchFamily="34" charset="0"/>
              </a:rPr>
              <a:t>.</a:t>
            </a:r>
            <a:r>
              <a:rPr lang="en-US" sz="1600" dirty="0" smtClean="0">
                <a:solidFill>
                  <a:srgbClr val="0070C0"/>
                </a:solidFill>
                <a:latin typeface="Arial" panose="020B0604020202020204" pitchFamily="34" charset="0"/>
                <a:cs typeface="Arial" panose="020B0604020202020204" pitchFamily="34" charset="0"/>
              </a:rPr>
              <a:t/>
            </a:r>
            <a:br>
              <a:rPr lang="en-US" sz="1600" dirty="0" smtClean="0">
                <a:solidFill>
                  <a:srgbClr val="0070C0"/>
                </a:solidFill>
                <a:latin typeface="Arial" panose="020B0604020202020204" pitchFamily="34" charset="0"/>
                <a:cs typeface="Arial" panose="020B0604020202020204" pitchFamily="34" charset="0"/>
              </a:rPr>
            </a:br>
            <a:r>
              <a:rPr lang="en-US" sz="1600" dirty="0" smtClean="0">
                <a:solidFill>
                  <a:srgbClr val="0070C0"/>
                </a:solidFill>
                <a:latin typeface="Arial" panose="020B0604020202020204" pitchFamily="34" charset="0"/>
                <a:cs typeface="Arial" panose="020B0604020202020204" pitchFamily="34" charset="0"/>
              </a:rPr>
              <a:t>The </a:t>
            </a:r>
            <a:r>
              <a:rPr lang="en-US" sz="1600" dirty="0">
                <a:solidFill>
                  <a:srgbClr val="0070C0"/>
                </a:solidFill>
                <a:latin typeface="Arial" panose="020B0604020202020204" pitchFamily="34" charset="0"/>
                <a:cs typeface="Arial" panose="020B0604020202020204" pitchFamily="34" charset="0"/>
              </a:rPr>
              <a:t>connection is </a:t>
            </a:r>
            <a:r>
              <a:rPr lang="en-US" sz="1600" dirty="0" smtClean="0">
                <a:solidFill>
                  <a:srgbClr val="0070C0"/>
                </a:solidFill>
                <a:latin typeface="Arial" panose="020B0604020202020204" pitchFamily="34" charset="0"/>
                <a:cs typeface="Arial" panose="020B0604020202020204" pitchFamily="34" charset="0"/>
              </a:rPr>
              <a:t>made </a:t>
            </a:r>
            <a:r>
              <a:rPr lang="en-US" sz="1600" dirty="0">
                <a:solidFill>
                  <a:srgbClr val="0070C0"/>
                </a:solidFill>
                <a:latin typeface="Arial" panose="020B0604020202020204" pitchFamily="34" charset="0"/>
                <a:cs typeface="Arial" panose="020B0604020202020204" pitchFamily="34" charset="0"/>
              </a:rPr>
              <a:t>by </a:t>
            </a:r>
            <a:r>
              <a:rPr lang="en-US" sz="1600" dirty="0" smtClean="0">
                <a:solidFill>
                  <a:srgbClr val="0070C0"/>
                </a:solidFill>
                <a:latin typeface="Arial" panose="020B0604020202020204" pitchFamily="34" charset="0"/>
                <a:cs typeface="Arial" panose="020B0604020202020204" pitchFamily="34" charset="0"/>
              </a:rPr>
              <a:t>welding. Thermal </a:t>
            </a:r>
            <a:r>
              <a:rPr lang="en-US" sz="1600" dirty="0">
                <a:solidFill>
                  <a:srgbClr val="0070C0"/>
                </a:solidFill>
                <a:latin typeface="Arial" panose="020B0604020202020204" pitchFamily="34" charset="0"/>
                <a:cs typeface="Arial" panose="020B0604020202020204" pitchFamily="34" charset="0"/>
              </a:rPr>
              <a:t>bridges made of high purity aluminum are used for temperature </a:t>
            </a:r>
            <a:r>
              <a:rPr lang="en-US" sz="1600" dirty="0" smtClean="0">
                <a:solidFill>
                  <a:srgbClr val="0070C0"/>
                </a:solidFill>
                <a:latin typeface="Arial" panose="020B0604020202020204" pitchFamily="34" charset="0"/>
                <a:cs typeface="Arial" panose="020B0604020202020204" pitchFamily="34" charset="0"/>
              </a:rPr>
              <a:t>equalization. </a:t>
            </a:r>
            <a:endParaRPr lang="ru-RU" sz="1600" dirty="0">
              <a:solidFill>
                <a:srgbClr val="0070C0"/>
              </a:solidFill>
              <a:latin typeface="Arial" panose="020B0604020202020204" pitchFamily="34" charset="0"/>
              <a:cs typeface="Arial" panose="020B0604020202020204" pitchFamily="34" charset="0"/>
            </a:endParaRPr>
          </a:p>
        </p:txBody>
      </p:sp>
      <p:sp>
        <p:nvSpPr>
          <p:cNvPr id="22" name="Заголовок 3"/>
          <p:cNvSpPr txBox="1">
            <a:spLocks/>
          </p:cNvSpPr>
          <p:nvPr/>
        </p:nvSpPr>
        <p:spPr>
          <a:xfrm>
            <a:off x="940751" y="131759"/>
            <a:ext cx="10515600" cy="58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FF0000"/>
                </a:solidFill>
                <a:latin typeface="Comic Sans MS" panose="030F0702030302020204" pitchFamily="66" charset="0"/>
                <a:cs typeface="Times New Roman" panose="02020603050405020304" pitchFamily="18" charset="0"/>
              </a:rPr>
              <a:t>Cold Mass</a:t>
            </a:r>
            <a:endParaRPr lang="ru-RU" sz="2400" dirty="0">
              <a:solidFill>
                <a:srgbClr val="FF0000"/>
              </a:solidFill>
              <a:latin typeface="Comic Sans MS" panose="030F0702030302020204" pitchFamily="66" charset="0"/>
              <a:cs typeface="Times New Roman" panose="02020603050405020304" pitchFamily="18"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5410" t="1043" r="35162" b="2634"/>
          <a:stretch/>
        </p:blipFill>
        <p:spPr>
          <a:xfrm>
            <a:off x="1112216" y="2563095"/>
            <a:ext cx="3590568" cy="3250123"/>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3832" t="1178" r="15402" b="5729"/>
          <a:stretch/>
        </p:blipFill>
        <p:spPr>
          <a:xfrm>
            <a:off x="6198551" y="832753"/>
            <a:ext cx="5078321" cy="3269021"/>
          </a:xfrm>
          <a:prstGeom prst="rect">
            <a:avLst/>
          </a:prstGeom>
        </p:spPr>
      </p:pic>
      <p:cxnSp>
        <p:nvCxnSpPr>
          <p:cNvPr id="11" name="Прямая со стрелкой 10"/>
          <p:cNvCxnSpPr/>
          <p:nvPr/>
        </p:nvCxnSpPr>
        <p:spPr>
          <a:xfrm flipH="1">
            <a:off x="7241383" y="745222"/>
            <a:ext cx="719850" cy="98957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4" name="Прямоугольник 13"/>
          <p:cNvSpPr/>
          <p:nvPr/>
        </p:nvSpPr>
        <p:spPr>
          <a:xfrm>
            <a:off x="8778166" y="832753"/>
            <a:ext cx="952479" cy="307777"/>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Bus-bars</a:t>
            </a:r>
            <a:endParaRPr lang="ru-RU" sz="1400" dirty="0">
              <a:solidFill>
                <a:srgbClr val="00B050"/>
              </a:solidFill>
            </a:endParaRPr>
          </a:p>
        </p:txBody>
      </p:sp>
      <p:cxnSp>
        <p:nvCxnSpPr>
          <p:cNvPr id="16" name="Прямая со стрелкой 15"/>
          <p:cNvCxnSpPr/>
          <p:nvPr/>
        </p:nvCxnSpPr>
        <p:spPr>
          <a:xfrm flipH="1" flipV="1">
            <a:off x="3412682" y="3663882"/>
            <a:ext cx="1988192" cy="169851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7" name="Прямая со стрелкой 16"/>
          <p:cNvCxnSpPr/>
          <p:nvPr/>
        </p:nvCxnSpPr>
        <p:spPr>
          <a:xfrm flipH="1" flipV="1">
            <a:off x="4439049" y="4195727"/>
            <a:ext cx="961824" cy="1166665"/>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3" name="Прямоугольник 22"/>
          <p:cNvSpPr/>
          <p:nvPr/>
        </p:nvSpPr>
        <p:spPr>
          <a:xfrm>
            <a:off x="5400873" y="5189626"/>
            <a:ext cx="1450949" cy="307777"/>
          </a:xfrm>
          <a:prstGeom prst="rect">
            <a:avLst/>
          </a:prstGeom>
        </p:spPr>
        <p:txBody>
          <a:bodyPr wrap="square">
            <a:spAutoFit/>
          </a:bodyPr>
          <a:lstStyle/>
          <a:p>
            <a:r>
              <a:rPr lang="en-US" sz="1400" dirty="0" err="1" smtClean="0">
                <a:solidFill>
                  <a:srgbClr val="00B050"/>
                </a:solidFill>
                <a:latin typeface="Arial" panose="020B0604020202020204" pitchFamily="34" charset="0"/>
                <a:cs typeface="Arial" panose="020B0604020202020204" pitchFamily="34" charset="0"/>
              </a:rPr>
              <a:t>Thermobriges</a:t>
            </a:r>
            <a:endParaRPr lang="ru-RU" sz="1600" dirty="0">
              <a:solidFill>
                <a:srgbClr val="00B050"/>
              </a:solidFill>
            </a:endParaRPr>
          </a:p>
        </p:txBody>
      </p:sp>
      <p:cxnSp>
        <p:nvCxnSpPr>
          <p:cNvPr id="24" name="Прямая со стрелкой 23"/>
          <p:cNvCxnSpPr/>
          <p:nvPr/>
        </p:nvCxnSpPr>
        <p:spPr>
          <a:xfrm flipH="1">
            <a:off x="7750759" y="1086679"/>
            <a:ext cx="1087190" cy="936204"/>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5" name="Прямая со стрелкой 24"/>
          <p:cNvCxnSpPr/>
          <p:nvPr/>
        </p:nvCxnSpPr>
        <p:spPr>
          <a:xfrm flipH="1">
            <a:off x="8294355" y="1090602"/>
            <a:ext cx="543594" cy="1308087"/>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35" name="Прямая со стрелкой 34"/>
          <p:cNvCxnSpPr/>
          <p:nvPr/>
        </p:nvCxnSpPr>
        <p:spPr>
          <a:xfrm flipH="1">
            <a:off x="9097985" y="1348451"/>
            <a:ext cx="692443" cy="75357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37" name="Прямоугольник 36"/>
          <p:cNvSpPr/>
          <p:nvPr/>
        </p:nvSpPr>
        <p:spPr>
          <a:xfrm>
            <a:off x="9790428" y="1094040"/>
            <a:ext cx="892696" cy="307777"/>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Manifold</a:t>
            </a:r>
            <a:endParaRPr lang="ru-RU" sz="1400" dirty="0">
              <a:solidFill>
                <a:srgbClr val="00B050"/>
              </a:solidFill>
            </a:endParaRPr>
          </a:p>
        </p:txBody>
      </p:sp>
      <p:sp>
        <p:nvSpPr>
          <p:cNvPr id="39" name="Прямоугольник 38"/>
          <p:cNvSpPr/>
          <p:nvPr/>
        </p:nvSpPr>
        <p:spPr>
          <a:xfrm>
            <a:off x="7846302" y="468995"/>
            <a:ext cx="2026902" cy="307777"/>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Support</a:t>
            </a:r>
            <a:r>
              <a:rPr lang="en-US" sz="1200" dirty="0" smtClean="0">
                <a:solidFill>
                  <a:srgbClr val="00B050"/>
                </a:solidFill>
                <a:latin typeface="Arial" panose="020B0604020202020204" pitchFamily="34" charset="0"/>
                <a:cs typeface="Arial" panose="020B0604020202020204" pitchFamily="34" charset="0"/>
              </a:rPr>
              <a:t> brackets</a:t>
            </a:r>
            <a:endParaRPr lang="ru-RU" sz="1400" dirty="0">
              <a:solidFill>
                <a:srgbClr val="00B050"/>
              </a:solidFill>
            </a:endParaRPr>
          </a:p>
        </p:txBody>
      </p:sp>
      <p:pic>
        <p:nvPicPr>
          <p:cNvPr id="43" name="Picture 292"/>
          <p:cNvPicPr/>
          <p:nvPr/>
        </p:nvPicPr>
        <p:blipFill>
          <a:blip r:embed="rId4" cstate="print">
            <a:extLst>
              <a:ext uri="{28A0092B-C50C-407E-A947-70E740481C1C}">
                <a14:useLocalDpi xmlns:a14="http://schemas.microsoft.com/office/drawing/2010/main" val="0"/>
              </a:ext>
            </a:extLst>
          </a:blip>
          <a:stretch>
            <a:fillRect/>
          </a:stretch>
        </p:blipFill>
        <p:spPr>
          <a:xfrm>
            <a:off x="7701340" y="4491586"/>
            <a:ext cx="2367403" cy="1253250"/>
          </a:xfrm>
          <a:prstGeom prst="rect">
            <a:avLst/>
          </a:prstGeom>
        </p:spPr>
      </p:pic>
      <p:sp>
        <p:nvSpPr>
          <p:cNvPr id="44" name="Прямоугольник 43"/>
          <p:cNvSpPr/>
          <p:nvPr/>
        </p:nvSpPr>
        <p:spPr>
          <a:xfrm>
            <a:off x="7750759" y="4188157"/>
            <a:ext cx="2893741" cy="307777"/>
          </a:xfrm>
          <a:prstGeom prst="rect">
            <a:avLst/>
          </a:prstGeom>
        </p:spPr>
        <p:txBody>
          <a:bodyPr wrap="none">
            <a:spAutoFit/>
          </a:bodyPr>
          <a:lstStyle/>
          <a:p>
            <a:r>
              <a:rPr lang="en-US" sz="1400" dirty="0">
                <a:solidFill>
                  <a:srgbClr val="00B050"/>
                </a:solidFill>
                <a:latin typeface="Arial" panose="020B0604020202020204" pitchFamily="34" charset="0"/>
                <a:cs typeface="Arial" panose="020B0604020202020204" pitchFamily="34" charset="0"/>
              </a:rPr>
              <a:t>coil-to-coil and </a:t>
            </a:r>
            <a:r>
              <a:rPr lang="en-US" sz="1400" dirty="0" smtClean="0">
                <a:solidFill>
                  <a:srgbClr val="00B050"/>
                </a:solidFill>
                <a:latin typeface="Arial" panose="020B0604020202020204" pitchFamily="34" charset="0"/>
                <a:cs typeface="Arial" panose="020B0604020202020204" pitchFamily="34" charset="0"/>
              </a:rPr>
              <a:t>layer-to-layer</a:t>
            </a:r>
            <a:r>
              <a:rPr lang="en-US" sz="1200" dirty="0" smtClean="0">
                <a:solidFill>
                  <a:srgbClr val="00B050"/>
                </a:solidFill>
                <a:latin typeface="Arial" panose="020B0604020202020204" pitchFamily="34" charset="0"/>
                <a:cs typeface="Arial" panose="020B0604020202020204" pitchFamily="34" charset="0"/>
              </a:rPr>
              <a:t> </a:t>
            </a:r>
            <a:r>
              <a:rPr lang="en-US" sz="1400" dirty="0" smtClean="0">
                <a:solidFill>
                  <a:srgbClr val="00B050"/>
                </a:solidFill>
                <a:latin typeface="Arial" panose="020B0604020202020204" pitchFamily="34" charset="0"/>
                <a:cs typeface="Arial" panose="020B0604020202020204" pitchFamily="34" charset="0"/>
              </a:rPr>
              <a:t>joints</a:t>
            </a:r>
            <a:endParaRPr lang="ru-RU" sz="1000" dirty="0">
              <a:solidFill>
                <a:srgbClr val="00B050"/>
              </a:solidFill>
              <a:latin typeface="Arial" panose="020B0604020202020204" pitchFamily="34" charset="0"/>
              <a:cs typeface="Arial" panose="020B0604020202020204" pitchFamily="34" charset="0"/>
            </a:endParaRPr>
          </a:p>
        </p:txBody>
      </p:sp>
      <p:sp>
        <p:nvSpPr>
          <p:cNvPr id="2" name="Дата 1"/>
          <p:cNvSpPr>
            <a:spLocks noGrp="1"/>
          </p:cNvSpPr>
          <p:nvPr>
            <p:ph type="dt" sz="half" idx="10"/>
          </p:nvPr>
        </p:nvSpPr>
        <p:spPr>
          <a:xfrm>
            <a:off x="10877573" y="6378087"/>
            <a:ext cx="955431" cy="365125"/>
          </a:xfrm>
        </p:spPr>
        <p:txBody>
          <a:bodyPr/>
          <a:lstStyle/>
          <a:p>
            <a:fld id="{E9D8050E-2995-44C7-AA9A-4C510895464C}" type="datetime1">
              <a:rPr lang="ru-RU" smtClean="0"/>
              <a:t>20.10.2025</a:t>
            </a:fld>
            <a:endParaRPr lang="ru-RU" dirty="0"/>
          </a:p>
        </p:txBody>
      </p:sp>
      <p:sp>
        <p:nvSpPr>
          <p:cNvPr id="3" name="Нижний колонтитул 2"/>
          <p:cNvSpPr>
            <a:spLocks noGrp="1"/>
          </p:cNvSpPr>
          <p:nvPr>
            <p:ph type="ftr" sz="quarter" idx="11"/>
          </p:nvPr>
        </p:nvSpPr>
        <p:spPr/>
        <p:txBody>
          <a:bodyPr/>
          <a:lstStyle/>
          <a:p>
            <a:r>
              <a:rPr lang="en-US" smtClean="0"/>
              <a:t>S. Pivovarov*, A. Bragin, E. Pyata,, BINP, SPD Magnet</a:t>
            </a:r>
            <a:endParaRPr lang="ru-RU" dirty="0"/>
          </a:p>
        </p:txBody>
      </p:sp>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l="4350" r="9271" b="18709"/>
          <a:stretch/>
        </p:blipFill>
        <p:spPr>
          <a:xfrm>
            <a:off x="378849" y="215733"/>
            <a:ext cx="4178668" cy="2123607"/>
          </a:xfrm>
          <a:prstGeom prst="rect">
            <a:avLst/>
          </a:prstGeom>
        </p:spPr>
      </p:pic>
      <p:sp>
        <p:nvSpPr>
          <p:cNvPr id="12" name="Прямоугольник 11"/>
          <p:cNvSpPr/>
          <p:nvPr/>
        </p:nvSpPr>
        <p:spPr>
          <a:xfrm>
            <a:off x="3865732" y="1527396"/>
            <a:ext cx="1200970" cy="338554"/>
          </a:xfrm>
          <a:prstGeom prst="rect">
            <a:avLst/>
          </a:prstGeom>
        </p:spPr>
        <p:txBody>
          <a:bodyPr wrap="none">
            <a:spAutoFit/>
          </a:bodyPr>
          <a:lstStyle/>
          <a:p>
            <a:r>
              <a:rPr lang="ru-RU" sz="1600" dirty="0" err="1">
                <a:solidFill>
                  <a:srgbClr val="00B050"/>
                </a:solidFill>
              </a:rPr>
              <a:t>Coil</a:t>
            </a:r>
            <a:r>
              <a:rPr lang="ru-RU" sz="1600" dirty="0">
                <a:solidFill>
                  <a:srgbClr val="00B050"/>
                </a:solidFill>
              </a:rPr>
              <a:t> </a:t>
            </a:r>
            <a:r>
              <a:rPr lang="ru-RU" sz="1600" dirty="0" err="1">
                <a:solidFill>
                  <a:srgbClr val="00B050"/>
                </a:solidFill>
              </a:rPr>
              <a:t>winding</a:t>
            </a:r>
            <a:endParaRPr lang="ru-RU" sz="1600" dirty="0">
              <a:solidFill>
                <a:srgbClr val="00B050"/>
              </a:solidFill>
            </a:endParaRPr>
          </a:p>
        </p:txBody>
      </p:sp>
      <p:sp>
        <p:nvSpPr>
          <p:cNvPr id="8" name="Прямоугольник 7"/>
          <p:cNvSpPr/>
          <p:nvPr/>
        </p:nvSpPr>
        <p:spPr>
          <a:xfrm>
            <a:off x="2506089" y="1931665"/>
            <a:ext cx="3762510" cy="461665"/>
          </a:xfrm>
          <a:prstGeom prst="rect">
            <a:avLst/>
          </a:prstGeom>
        </p:spPr>
        <p:txBody>
          <a:bodyPr wrap="square">
            <a:spAutoFit/>
          </a:bodyPr>
          <a:lstStyle/>
          <a:p>
            <a:r>
              <a:rPr lang="en-US" sz="1200" dirty="0">
                <a:solidFill>
                  <a:srgbClr val="0070C0"/>
                </a:solidFill>
                <a:latin typeface="Arial" panose="020B0604020202020204" pitchFamily="34" charset="0"/>
                <a:cs typeface="Arial" panose="020B0604020202020204" pitchFamily="34" charset="0"/>
              </a:rPr>
              <a:t>For front and back coils, cable length ~ 3</a:t>
            </a:r>
            <a:r>
              <a:rPr lang="ru-RU" sz="1200" dirty="0">
                <a:solidFill>
                  <a:srgbClr val="0070C0"/>
                </a:solidFill>
                <a:latin typeface="Arial" panose="020B0604020202020204" pitchFamily="34" charset="0"/>
                <a:cs typeface="Arial" panose="020B0604020202020204" pitchFamily="34" charset="0"/>
              </a:rPr>
              <a:t>6</a:t>
            </a:r>
            <a:r>
              <a:rPr lang="en-US" sz="1200" dirty="0">
                <a:solidFill>
                  <a:srgbClr val="0070C0"/>
                </a:solidFill>
                <a:latin typeface="Arial" panose="020B0604020202020204" pitchFamily="34" charset="0"/>
                <a:cs typeface="Arial" panose="020B0604020202020204" pitchFamily="34" charset="0"/>
              </a:rPr>
              <a:t>00 meters</a:t>
            </a:r>
            <a:r>
              <a:rPr lang="en-US" sz="1200" dirty="0" smtClean="0">
                <a:solidFill>
                  <a:srgbClr val="0070C0"/>
                </a:solidFill>
                <a:latin typeface="Arial" panose="020B0604020202020204" pitchFamily="34" charset="0"/>
                <a:cs typeface="Arial" panose="020B0604020202020204" pitchFamily="34" charset="0"/>
              </a:rPr>
              <a:t>;</a:t>
            </a:r>
          </a:p>
          <a:p>
            <a:r>
              <a:rPr lang="en-US" sz="1200" dirty="0" smtClean="0">
                <a:solidFill>
                  <a:srgbClr val="0070C0"/>
                </a:solidFill>
                <a:latin typeface="Arial" panose="020B0604020202020204" pitchFamily="34" charset="0"/>
                <a:cs typeface="Arial" panose="020B0604020202020204" pitchFamily="34" charset="0"/>
              </a:rPr>
              <a:t> </a:t>
            </a:r>
            <a:r>
              <a:rPr lang="en-US" sz="1200" dirty="0">
                <a:solidFill>
                  <a:srgbClr val="0070C0"/>
                </a:solidFill>
                <a:latin typeface="Arial" panose="020B0604020202020204" pitchFamily="34" charset="0"/>
                <a:cs typeface="Arial" panose="020B0604020202020204" pitchFamily="34" charset="0"/>
              </a:rPr>
              <a:t>for the central coil the cable length is ~</a:t>
            </a:r>
            <a:r>
              <a:rPr lang="ru-RU" sz="1200" dirty="0">
                <a:solidFill>
                  <a:srgbClr val="0070C0"/>
                </a:solidFill>
                <a:latin typeface="Arial" panose="020B0604020202020204" pitchFamily="34" charset="0"/>
                <a:cs typeface="Arial" panose="020B0604020202020204" pitchFamily="34" charset="0"/>
              </a:rPr>
              <a:t>180</a:t>
            </a:r>
            <a:r>
              <a:rPr lang="en-US" sz="1200" dirty="0">
                <a:solidFill>
                  <a:srgbClr val="0070C0"/>
                </a:solidFill>
                <a:latin typeface="Arial" panose="020B0604020202020204" pitchFamily="34" charset="0"/>
                <a:cs typeface="Arial" panose="020B0604020202020204" pitchFamily="34" charset="0"/>
              </a:rPr>
              <a:t>0 meters</a:t>
            </a:r>
            <a:endParaRPr lang="ru-RU" sz="1200" dirty="0"/>
          </a:p>
        </p:txBody>
      </p:sp>
      <p:sp>
        <p:nvSpPr>
          <p:cNvPr id="9" name="Прямоугольник 8"/>
          <p:cNvSpPr/>
          <p:nvPr/>
        </p:nvSpPr>
        <p:spPr>
          <a:xfrm>
            <a:off x="4309934" y="2723161"/>
            <a:ext cx="866327" cy="307777"/>
          </a:xfrm>
          <a:prstGeom prst="rect">
            <a:avLst/>
          </a:prstGeom>
        </p:spPr>
        <p:txBody>
          <a:bodyPr wrap="none">
            <a:spAutoFit/>
          </a:bodyPr>
          <a:lstStyle/>
          <a:p>
            <a:r>
              <a:rPr lang="ru-RU" sz="1400" dirty="0" err="1">
                <a:solidFill>
                  <a:srgbClr val="FF0000"/>
                </a:solidFill>
              </a:rPr>
              <a:t>Front</a:t>
            </a:r>
            <a:r>
              <a:rPr lang="ru-RU" sz="1400" dirty="0">
                <a:solidFill>
                  <a:srgbClr val="FF0000"/>
                </a:solidFill>
              </a:rPr>
              <a:t> </a:t>
            </a:r>
            <a:r>
              <a:rPr lang="ru-RU" sz="1400" dirty="0" err="1">
                <a:solidFill>
                  <a:srgbClr val="FF0000"/>
                </a:solidFill>
              </a:rPr>
              <a:t>coil</a:t>
            </a:r>
            <a:endParaRPr lang="ru-RU" sz="1400" dirty="0">
              <a:solidFill>
                <a:srgbClr val="FF0000"/>
              </a:solidFill>
            </a:endParaRPr>
          </a:p>
        </p:txBody>
      </p:sp>
      <p:sp>
        <p:nvSpPr>
          <p:cNvPr id="10" name="Прямоугольник 9"/>
          <p:cNvSpPr/>
          <p:nvPr/>
        </p:nvSpPr>
        <p:spPr>
          <a:xfrm>
            <a:off x="703225" y="2706099"/>
            <a:ext cx="817981" cy="307777"/>
          </a:xfrm>
          <a:prstGeom prst="rect">
            <a:avLst/>
          </a:prstGeom>
        </p:spPr>
        <p:txBody>
          <a:bodyPr wrap="none">
            <a:spAutoFit/>
          </a:bodyPr>
          <a:lstStyle/>
          <a:p>
            <a:r>
              <a:rPr lang="ru-RU" sz="1400" dirty="0" err="1" smtClean="0">
                <a:solidFill>
                  <a:srgbClr val="FF0000"/>
                </a:solidFill>
              </a:rPr>
              <a:t>Back</a:t>
            </a:r>
            <a:r>
              <a:rPr lang="ru-RU" sz="1400" dirty="0" smtClean="0">
                <a:solidFill>
                  <a:srgbClr val="FF0000"/>
                </a:solidFill>
              </a:rPr>
              <a:t> </a:t>
            </a:r>
            <a:r>
              <a:rPr lang="en-US" sz="1400" dirty="0" smtClean="0">
                <a:solidFill>
                  <a:srgbClr val="FF0000"/>
                </a:solidFill>
              </a:rPr>
              <a:t>coil</a:t>
            </a:r>
            <a:endParaRPr lang="ru-RU" dirty="0">
              <a:solidFill>
                <a:srgbClr val="FF0000"/>
              </a:solidFill>
            </a:endParaRPr>
          </a:p>
        </p:txBody>
      </p:sp>
      <p:sp>
        <p:nvSpPr>
          <p:cNvPr id="13" name="Прямоугольник 12"/>
          <p:cNvSpPr/>
          <p:nvPr/>
        </p:nvSpPr>
        <p:spPr>
          <a:xfrm>
            <a:off x="3582333" y="2368653"/>
            <a:ext cx="1003416" cy="307777"/>
          </a:xfrm>
          <a:prstGeom prst="rect">
            <a:avLst/>
          </a:prstGeom>
        </p:spPr>
        <p:txBody>
          <a:bodyPr wrap="none">
            <a:spAutoFit/>
          </a:bodyPr>
          <a:lstStyle/>
          <a:p>
            <a:r>
              <a:rPr lang="ru-RU" sz="1400" dirty="0" err="1">
                <a:solidFill>
                  <a:srgbClr val="FF0000"/>
                </a:solidFill>
              </a:rPr>
              <a:t>Central</a:t>
            </a:r>
            <a:r>
              <a:rPr lang="ru-RU" sz="1400" dirty="0">
                <a:solidFill>
                  <a:srgbClr val="FF0000"/>
                </a:solidFill>
              </a:rPr>
              <a:t> </a:t>
            </a:r>
            <a:r>
              <a:rPr lang="ru-RU" sz="1400" dirty="0" err="1">
                <a:solidFill>
                  <a:srgbClr val="FF0000"/>
                </a:solidFill>
              </a:rPr>
              <a:t>coil</a:t>
            </a:r>
            <a:endParaRPr lang="ru-RU" sz="1400" dirty="0">
              <a:solidFill>
                <a:srgbClr val="FF0000"/>
              </a:solidFill>
            </a:endParaRPr>
          </a:p>
        </p:txBody>
      </p:sp>
      <p:cxnSp>
        <p:nvCxnSpPr>
          <p:cNvPr id="26" name="Прямая со стрелкой 25"/>
          <p:cNvCxnSpPr/>
          <p:nvPr/>
        </p:nvCxnSpPr>
        <p:spPr>
          <a:xfrm flipH="1">
            <a:off x="3994842" y="2970509"/>
            <a:ext cx="357478" cy="30329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28" name="Прямая со стрелкой 27"/>
          <p:cNvCxnSpPr/>
          <p:nvPr/>
        </p:nvCxnSpPr>
        <p:spPr>
          <a:xfrm flipH="1">
            <a:off x="3327143" y="2633540"/>
            <a:ext cx="357478" cy="30329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32" name="Прямая со стрелкой 31"/>
          <p:cNvCxnSpPr/>
          <p:nvPr/>
        </p:nvCxnSpPr>
        <p:spPr>
          <a:xfrm>
            <a:off x="1402080" y="2970509"/>
            <a:ext cx="255479" cy="30329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42725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941" y="116632"/>
            <a:ext cx="9190203" cy="703454"/>
          </a:xfrm>
        </p:spPr>
        <p:txBody>
          <a:bodyPr>
            <a:normAutofit fontScale="90000"/>
          </a:bodyPr>
          <a:lstStyle/>
          <a:p>
            <a:pPr algn="ctr"/>
            <a:r>
              <a:rPr lang="en-US" sz="2400" dirty="0">
                <a:solidFill>
                  <a:srgbClr val="FF0000"/>
                </a:solidFill>
                <a:latin typeface="Comic Sans MS" charset="0"/>
              </a:rPr>
              <a:t>The Cold mass of the </a:t>
            </a:r>
            <a:r>
              <a:rPr lang="en-US" sz="2400" dirty="0" smtClean="0">
                <a:solidFill>
                  <a:srgbClr val="FF0000"/>
                </a:solidFill>
                <a:latin typeface="Comic Sans MS" charset="0"/>
              </a:rPr>
              <a:t>Magnet. Temperature Sensor (TVO) Position</a:t>
            </a:r>
            <a:r>
              <a:rPr lang="en-US" sz="2400" dirty="0">
                <a:solidFill>
                  <a:srgbClr val="FF0000"/>
                </a:solidFill>
                <a:latin typeface="Comic Sans MS" charset="0"/>
              </a:rPr>
              <a:t>.</a:t>
            </a:r>
            <a:endParaRPr lang="ru-RU" sz="2400" dirty="0">
              <a:solidFill>
                <a:srgbClr val="FF0000"/>
              </a:solidFill>
            </a:endParaRP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800" t="5636" r="31720" b="8866"/>
          <a:stretch/>
        </p:blipFill>
        <p:spPr>
          <a:xfrm>
            <a:off x="6096000" y="694402"/>
            <a:ext cx="5584859" cy="5611905"/>
          </a:xfr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20054" t="48518" r="56774" b="17300"/>
          <a:stretch/>
        </p:blipFill>
        <p:spPr>
          <a:xfrm>
            <a:off x="3390037" y="4096870"/>
            <a:ext cx="2330824" cy="1837765"/>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5525" t="25839" r="17914" b="13133"/>
          <a:stretch/>
        </p:blipFill>
        <p:spPr>
          <a:xfrm>
            <a:off x="170330" y="1021977"/>
            <a:ext cx="5550531" cy="2364953"/>
          </a:xfrm>
          <a:prstGeom prst="rect">
            <a:avLst/>
          </a:prstGeom>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l="27362" t="47183" r="49109" b="21136"/>
          <a:stretch/>
        </p:blipFill>
        <p:spPr>
          <a:xfrm>
            <a:off x="492371" y="4096870"/>
            <a:ext cx="2366682" cy="1703294"/>
          </a:xfrm>
          <a:prstGeom prst="rect">
            <a:avLst/>
          </a:prstGeom>
        </p:spPr>
      </p:pic>
      <p:cxnSp>
        <p:nvCxnSpPr>
          <p:cNvPr id="9" name="Прямая со стрелкой 8"/>
          <p:cNvCxnSpPr/>
          <p:nvPr/>
        </p:nvCxnSpPr>
        <p:spPr>
          <a:xfrm>
            <a:off x="5774724" y="1216859"/>
            <a:ext cx="3697459" cy="320624"/>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0" name="Прямая со стрелкой 9"/>
          <p:cNvCxnSpPr/>
          <p:nvPr/>
        </p:nvCxnSpPr>
        <p:spPr>
          <a:xfrm flipV="1">
            <a:off x="1991544" y="2285253"/>
            <a:ext cx="6654616" cy="2572383"/>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1" name="Прямая со стрелкой 10"/>
          <p:cNvCxnSpPr/>
          <p:nvPr/>
        </p:nvCxnSpPr>
        <p:spPr>
          <a:xfrm>
            <a:off x="5236077" y="4751294"/>
            <a:ext cx="2348753" cy="1086336"/>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12" name="Прямоугольник 11"/>
          <p:cNvSpPr/>
          <p:nvPr/>
        </p:nvSpPr>
        <p:spPr>
          <a:xfrm>
            <a:off x="492371" y="6180622"/>
            <a:ext cx="10862910" cy="646331"/>
          </a:xfrm>
          <a:prstGeom prst="rect">
            <a:avLst/>
          </a:prstGeom>
        </p:spPr>
        <p:txBody>
          <a:bodyPr wrap="none">
            <a:spAutoFit/>
          </a:bodyPr>
          <a:lstStyle/>
          <a:p>
            <a:r>
              <a:rPr lang="en-US" dirty="0">
                <a:solidFill>
                  <a:srgbClr val="0070C0"/>
                </a:solidFill>
                <a:latin typeface="Arial" panose="020B0604020202020204" pitchFamily="34" charset="0"/>
                <a:cs typeface="Arial" panose="020B0604020202020204" pitchFamily="34" charset="0"/>
              </a:rPr>
              <a:t>It is planned</a:t>
            </a:r>
            <a:r>
              <a:rPr lang="en-US" dirty="0" smtClean="0">
                <a:solidFill>
                  <a:srgbClr val="0070C0"/>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to place about 30 </a:t>
            </a:r>
            <a:r>
              <a:rPr lang="en-US" dirty="0" smtClean="0">
                <a:solidFill>
                  <a:srgbClr val="0070C0"/>
                </a:solidFill>
                <a:latin typeface="Arial" panose="020B0604020202020204" pitchFamily="34" charset="0"/>
                <a:cs typeface="Arial" panose="020B0604020202020204" pitchFamily="34" charset="0"/>
              </a:rPr>
              <a:t>sensors</a:t>
            </a:r>
            <a:r>
              <a:rPr lang="ru-RU" dirty="0" smtClean="0">
                <a:solidFill>
                  <a:srgbClr val="0070C0"/>
                </a:solidFill>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TVO </a:t>
            </a:r>
            <a:r>
              <a:rPr lang="en-US" dirty="0">
                <a:solidFill>
                  <a:srgbClr val="0070C0"/>
                </a:solidFill>
                <a:latin typeface="Arial" panose="020B0604020202020204" pitchFamily="34" charset="0"/>
                <a:cs typeface="Arial" panose="020B0604020202020204" pitchFamily="34" charset="0"/>
              </a:rPr>
              <a:t>on the </a:t>
            </a:r>
            <a:r>
              <a:rPr lang="en-US" dirty="0" smtClean="0">
                <a:solidFill>
                  <a:srgbClr val="0070C0"/>
                </a:solidFill>
                <a:latin typeface="Arial" panose="020B0604020202020204" pitchFamily="34" charset="0"/>
                <a:cs typeface="Arial" panose="020B0604020202020204" pitchFamily="34" charset="0"/>
              </a:rPr>
              <a:t>Cold </a:t>
            </a:r>
            <a:r>
              <a:rPr lang="en-US" dirty="0">
                <a:solidFill>
                  <a:srgbClr val="0070C0"/>
                </a:solidFill>
                <a:latin typeface="Arial" panose="020B0604020202020204" pitchFamily="34" charset="0"/>
                <a:cs typeface="Arial" panose="020B0604020202020204" pitchFamily="34" charset="0"/>
              </a:rPr>
              <a:t>mass on the outer and inner </a:t>
            </a:r>
            <a:r>
              <a:rPr lang="en-US" dirty="0" smtClean="0">
                <a:solidFill>
                  <a:srgbClr val="0070C0"/>
                </a:solidFill>
                <a:latin typeface="Arial" panose="020B0604020202020204" pitchFamily="34" charset="0"/>
                <a:cs typeface="Arial" panose="020B0604020202020204" pitchFamily="34" charset="0"/>
              </a:rPr>
              <a:t>shell and bus-bars.</a:t>
            </a:r>
            <a:endParaRPr lang="ru-RU" dirty="0">
              <a:solidFill>
                <a:srgbClr val="0070C0"/>
              </a:solidFill>
              <a:latin typeface="Arial" panose="020B0604020202020204" pitchFamily="34" charset="0"/>
              <a:cs typeface="Arial" panose="020B0604020202020204" pitchFamily="34" charset="0"/>
            </a:endParaRPr>
          </a:p>
          <a:p>
            <a:endParaRPr lang="ru-RU" dirty="0">
              <a:solidFill>
                <a:srgbClr val="0070C0"/>
              </a:solidFill>
              <a:latin typeface="Arial" panose="020B0604020202020204" pitchFamily="34" charset="0"/>
              <a:cs typeface="Arial" panose="020B0604020202020204" pitchFamily="34" charset="0"/>
            </a:endParaRPr>
          </a:p>
        </p:txBody>
      </p:sp>
      <p:sp>
        <p:nvSpPr>
          <p:cNvPr id="3" name="Дата 2"/>
          <p:cNvSpPr>
            <a:spLocks noGrp="1"/>
          </p:cNvSpPr>
          <p:nvPr>
            <p:ph type="dt" sz="half" idx="10"/>
          </p:nvPr>
        </p:nvSpPr>
        <p:spPr/>
        <p:txBody>
          <a:bodyPr/>
          <a:lstStyle/>
          <a:p>
            <a:fld id="{1528EC97-A224-498E-804D-A55FD32D2C4E}" type="datetime1">
              <a:rPr lang="ru-RU" smtClean="0"/>
              <a:t>20.10.2025</a:t>
            </a:fld>
            <a:endParaRPr lang="ru-RU"/>
          </a:p>
        </p:txBody>
      </p:sp>
      <p:sp>
        <p:nvSpPr>
          <p:cNvPr id="5" name="Нижний колонтитул 4"/>
          <p:cNvSpPr>
            <a:spLocks noGrp="1"/>
          </p:cNvSpPr>
          <p:nvPr>
            <p:ph type="ftr" sz="quarter" idx="11"/>
          </p:nvPr>
        </p:nvSpPr>
        <p:spPr/>
        <p:txBody>
          <a:bodyPr/>
          <a:lstStyle/>
          <a:p>
            <a:r>
              <a:rPr lang="en-US" smtClean="0"/>
              <a:t>S. Pivovarov*, A. Bragin, E. Pyata,, BINP, SPD Magnet</a:t>
            </a:r>
            <a:endParaRPr lang="ru-RU" dirty="0"/>
          </a:p>
        </p:txBody>
      </p:sp>
      <p:cxnSp>
        <p:nvCxnSpPr>
          <p:cNvPr id="13" name="Прямая со стрелкой 12"/>
          <p:cNvCxnSpPr/>
          <p:nvPr/>
        </p:nvCxnSpPr>
        <p:spPr>
          <a:xfrm>
            <a:off x="1191138" y="1543835"/>
            <a:ext cx="7837532" cy="233369"/>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359715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16632"/>
            <a:ext cx="8229600" cy="703454"/>
          </a:xfrm>
        </p:spPr>
        <p:txBody>
          <a:bodyPr>
            <a:normAutofit fontScale="90000"/>
          </a:bodyPr>
          <a:lstStyle/>
          <a:p>
            <a:pPr algn="ctr"/>
            <a:r>
              <a:rPr lang="en-US" sz="2400" dirty="0">
                <a:solidFill>
                  <a:srgbClr val="FF0000"/>
                </a:solidFill>
                <a:latin typeface="Comic Sans MS" charset="0"/>
              </a:rPr>
              <a:t>The Cold mass of the Magnet.</a:t>
            </a:r>
            <a:r>
              <a:rPr lang="ru-RU" sz="2400" dirty="0">
                <a:solidFill>
                  <a:srgbClr val="FF0000"/>
                </a:solidFill>
                <a:latin typeface="Comic Sans MS" charset="0"/>
              </a:rPr>
              <a:t/>
            </a:r>
            <a:br>
              <a:rPr lang="ru-RU" sz="2400" dirty="0">
                <a:solidFill>
                  <a:srgbClr val="FF0000"/>
                </a:solidFill>
                <a:latin typeface="Comic Sans MS" charset="0"/>
              </a:rPr>
            </a:br>
            <a:r>
              <a:rPr lang="ru-RU" sz="2400" dirty="0">
                <a:solidFill>
                  <a:srgbClr val="FF0000"/>
                </a:solidFill>
                <a:latin typeface="Comic Sans MS" charset="0"/>
              </a:rPr>
              <a:t>(</a:t>
            </a:r>
            <a:r>
              <a:rPr lang="en-US" sz="2400" dirty="0">
                <a:solidFill>
                  <a:srgbClr val="FF0000"/>
                </a:solidFill>
                <a:latin typeface="Comic Sans MS" charset="0"/>
              </a:rPr>
              <a:t>Quench heaters</a:t>
            </a:r>
            <a:r>
              <a:rPr lang="ru-RU" sz="2400" dirty="0">
                <a:solidFill>
                  <a:srgbClr val="FF0000"/>
                </a:solidFill>
                <a:latin typeface="Comic Sans MS" charset="0"/>
              </a:rPr>
              <a:t>)</a:t>
            </a:r>
            <a:endParaRPr lang="ru-RU" sz="2400" dirty="0">
              <a:solidFill>
                <a:srgbClr val="FF0000"/>
              </a:solidFill>
            </a:endParaRPr>
          </a:p>
        </p:txBody>
      </p:sp>
      <p:pic>
        <p:nvPicPr>
          <p:cNvPr id="5" name="Объект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669" t="-958" r="32491" b="3921"/>
          <a:stretch/>
        </p:blipFill>
        <p:spPr>
          <a:xfrm>
            <a:off x="1021976" y="1281952"/>
            <a:ext cx="5194276" cy="4912660"/>
          </a:xfrm>
        </p:spPr>
      </p:pic>
      <p:pic>
        <p:nvPicPr>
          <p:cNvPr id="6" name="Рисунок 5" descr="Minco heaters.docx - Word"/>
          <p:cNvPicPr>
            <a:picLocks noChangeAspect="1"/>
          </p:cNvPicPr>
          <p:nvPr/>
        </p:nvPicPr>
        <p:blipFill rotWithShape="1">
          <a:blip r:embed="rId4">
            <a:extLst>
              <a:ext uri="{28A0092B-C50C-407E-A947-70E740481C1C}">
                <a14:useLocalDpi xmlns:a14="http://schemas.microsoft.com/office/drawing/2010/main" val="0"/>
              </a:ext>
            </a:extLst>
          </a:blip>
          <a:srcRect l="20503" t="22700" r="18599" b="12201"/>
          <a:stretch/>
        </p:blipFill>
        <p:spPr>
          <a:xfrm>
            <a:off x="6829328" y="1446894"/>
            <a:ext cx="4466202" cy="4326632"/>
          </a:xfrm>
          <a:prstGeom prst="rect">
            <a:avLst/>
          </a:prstGeom>
        </p:spPr>
      </p:pic>
      <p:sp>
        <p:nvSpPr>
          <p:cNvPr id="3" name="Прямоугольник 2"/>
          <p:cNvSpPr/>
          <p:nvPr/>
        </p:nvSpPr>
        <p:spPr>
          <a:xfrm>
            <a:off x="718245" y="6104075"/>
            <a:ext cx="5865708" cy="369332"/>
          </a:xfrm>
          <a:prstGeom prst="rect">
            <a:avLst/>
          </a:prstGeom>
        </p:spPr>
        <p:txBody>
          <a:bodyPr wrap="none">
            <a:spAutoFit/>
          </a:bodyPr>
          <a:lstStyle/>
          <a:p>
            <a:r>
              <a:rPr lang="en-US" dirty="0" smtClean="0">
                <a:solidFill>
                  <a:srgbClr val="0070C0"/>
                </a:solidFill>
                <a:latin typeface="Arial" panose="020B0604020202020204" pitchFamily="34" charset="0"/>
                <a:cs typeface="Arial" panose="020B0604020202020204" pitchFamily="34" charset="0"/>
              </a:rPr>
              <a:t>Also </a:t>
            </a:r>
            <a:r>
              <a:rPr lang="ru-RU" dirty="0" err="1" smtClean="0">
                <a:solidFill>
                  <a:srgbClr val="0070C0"/>
                </a:solidFill>
                <a:latin typeface="Arial" panose="020B0604020202020204" pitchFamily="34" charset="0"/>
                <a:cs typeface="Arial" panose="020B0604020202020204" pitchFamily="34" charset="0"/>
              </a:rPr>
              <a:t>It</a:t>
            </a:r>
            <a:r>
              <a:rPr lang="ru-RU" dirty="0" smtClean="0">
                <a:solidFill>
                  <a:srgbClr val="0070C0"/>
                </a:solidFill>
                <a:latin typeface="Arial" panose="020B0604020202020204" pitchFamily="34" charset="0"/>
                <a:cs typeface="Arial" panose="020B0604020202020204" pitchFamily="34" charset="0"/>
              </a:rPr>
              <a:t> </a:t>
            </a:r>
            <a:r>
              <a:rPr lang="ru-RU" dirty="0" err="1">
                <a:solidFill>
                  <a:srgbClr val="0070C0"/>
                </a:solidFill>
                <a:latin typeface="Arial" panose="020B0604020202020204" pitchFamily="34" charset="0"/>
                <a:cs typeface="Arial" panose="020B0604020202020204" pitchFamily="34" charset="0"/>
              </a:rPr>
              <a:t>is</a:t>
            </a:r>
            <a:r>
              <a:rPr lang="ru-RU" dirty="0">
                <a:solidFill>
                  <a:srgbClr val="0070C0"/>
                </a:solidFill>
                <a:latin typeface="Arial" panose="020B0604020202020204" pitchFamily="34" charset="0"/>
                <a:cs typeface="Arial" panose="020B0604020202020204" pitchFamily="34" charset="0"/>
              </a:rPr>
              <a:t> </a:t>
            </a:r>
            <a:r>
              <a:rPr lang="ru-RU" dirty="0" err="1">
                <a:solidFill>
                  <a:srgbClr val="0070C0"/>
                </a:solidFill>
                <a:latin typeface="Arial" panose="020B0604020202020204" pitchFamily="34" charset="0"/>
                <a:cs typeface="Arial" panose="020B0604020202020204" pitchFamily="34" charset="0"/>
              </a:rPr>
              <a:t>planned</a:t>
            </a:r>
            <a:r>
              <a:rPr lang="ru-RU" dirty="0">
                <a:solidFill>
                  <a:srgbClr val="0070C0"/>
                </a:solidFill>
                <a:latin typeface="Arial" panose="020B0604020202020204" pitchFamily="34" charset="0"/>
                <a:cs typeface="Arial" panose="020B0604020202020204" pitchFamily="34" charset="0"/>
              </a:rPr>
              <a:t> </a:t>
            </a:r>
            <a:r>
              <a:rPr lang="ru-RU" dirty="0" err="1">
                <a:solidFill>
                  <a:srgbClr val="0070C0"/>
                </a:solidFill>
                <a:latin typeface="Arial" panose="020B0604020202020204" pitchFamily="34" charset="0"/>
                <a:cs typeface="Arial" panose="020B0604020202020204" pitchFamily="34" charset="0"/>
              </a:rPr>
              <a:t>to</a:t>
            </a:r>
            <a:r>
              <a:rPr lang="ru-RU" dirty="0">
                <a:solidFill>
                  <a:srgbClr val="0070C0"/>
                </a:solidFill>
                <a:latin typeface="Arial" panose="020B0604020202020204" pitchFamily="34" charset="0"/>
                <a:cs typeface="Arial" panose="020B0604020202020204" pitchFamily="34" charset="0"/>
              </a:rPr>
              <a:t> </a:t>
            </a:r>
            <a:r>
              <a:rPr lang="ru-RU" dirty="0" err="1">
                <a:solidFill>
                  <a:srgbClr val="0070C0"/>
                </a:solidFill>
                <a:latin typeface="Arial" panose="020B0604020202020204" pitchFamily="34" charset="0"/>
                <a:cs typeface="Arial" panose="020B0604020202020204" pitchFamily="34" charset="0"/>
              </a:rPr>
              <a:t>place</a:t>
            </a:r>
            <a:r>
              <a:rPr lang="ru-RU" dirty="0">
                <a:solidFill>
                  <a:srgbClr val="0070C0"/>
                </a:solidFill>
                <a:latin typeface="Arial" panose="020B0604020202020204" pitchFamily="34" charset="0"/>
                <a:cs typeface="Arial" panose="020B0604020202020204" pitchFamily="34" charset="0"/>
              </a:rPr>
              <a:t> </a:t>
            </a:r>
            <a:r>
              <a:rPr lang="ru-RU" dirty="0" err="1">
                <a:solidFill>
                  <a:srgbClr val="0070C0"/>
                </a:solidFill>
                <a:latin typeface="Arial" panose="020B0604020202020204" pitchFamily="34" charset="0"/>
                <a:cs typeface="Arial" panose="020B0604020202020204" pitchFamily="34" charset="0"/>
              </a:rPr>
              <a:t>three</a:t>
            </a:r>
            <a:r>
              <a:rPr lang="ru-RU" dirty="0">
                <a:solidFill>
                  <a:srgbClr val="0070C0"/>
                </a:solidFill>
                <a:latin typeface="Arial" panose="020B0604020202020204" pitchFamily="34" charset="0"/>
                <a:cs typeface="Arial" panose="020B0604020202020204" pitchFamily="34" charset="0"/>
              </a:rPr>
              <a:t> </a:t>
            </a:r>
            <a:r>
              <a:rPr lang="ru-RU" dirty="0" err="1" smtClean="0">
                <a:solidFill>
                  <a:srgbClr val="0070C0"/>
                </a:solidFill>
                <a:latin typeface="Arial" panose="020B0604020202020204" pitchFamily="34" charset="0"/>
                <a:cs typeface="Arial" panose="020B0604020202020204" pitchFamily="34" charset="0"/>
              </a:rPr>
              <a:t>double</a:t>
            </a:r>
            <a:r>
              <a:rPr lang="en-US" dirty="0" smtClean="0">
                <a:solidFill>
                  <a:srgbClr val="0070C0"/>
                </a:solidFill>
                <a:latin typeface="Arial" panose="020B0604020202020204" pitchFamily="34" charset="0"/>
                <a:cs typeface="Arial" panose="020B0604020202020204" pitchFamily="34" charset="0"/>
              </a:rPr>
              <a:t> Quench</a:t>
            </a:r>
            <a:r>
              <a:rPr lang="ru-RU" dirty="0" smtClean="0">
                <a:solidFill>
                  <a:srgbClr val="0070C0"/>
                </a:solidFill>
                <a:latin typeface="Arial" panose="020B0604020202020204" pitchFamily="34" charset="0"/>
                <a:cs typeface="Arial" panose="020B0604020202020204" pitchFamily="34" charset="0"/>
              </a:rPr>
              <a:t> </a:t>
            </a:r>
            <a:r>
              <a:rPr lang="ru-RU" dirty="0" err="1">
                <a:solidFill>
                  <a:srgbClr val="0070C0"/>
                </a:solidFill>
                <a:latin typeface="Arial" panose="020B0604020202020204" pitchFamily="34" charset="0"/>
                <a:cs typeface="Arial" panose="020B0604020202020204" pitchFamily="34" charset="0"/>
              </a:rPr>
              <a:t>heaters</a:t>
            </a:r>
            <a:endParaRPr lang="ru-RU" dirty="0">
              <a:solidFill>
                <a:srgbClr val="0070C0"/>
              </a:solidFill>
              <a:latin typeface="Arial" panose="020B0604020202020204" pitchFamily="34" charset="0"/>
              <a:cs typeface="Arial" panose="020B0604020202020204" pitchFamily="34" charset="0"/>
            </a:endParaRPr>
          </a:p>
        </p:txBody>
      </p:sp>
      <p:sp>
        <p:nvSpPr>
          <p:cNvPr id="4" name="Дата 3"/>
          <p:cNvSpPr>
            <a:spLocks noGrp="1"/>
          </p:cNvSpPr>
          <p:nvPr>
            <p:ph type="dt" sz="half" idx="10"/>
          </p:nvPr>
        </p:nvSpPr>
        <p:spPr/>
        <p:txBody>
          <a:bodyPr/>
          <a:lstStyle/>
          <a:p>
            <a:fld id="{415D2590-174A-4554-88E2-1E660E372FE0}" type="datetime1">
              <a:rPr lang="ru-RU" smtClean="0"/>
              <a:t>20.10.2025</a:t>
            </a:fld>
            <a:endParaRPr lang="ru-RU"/>
          </a:p>
        </p:txBody>
      </p:sp>
      <p:sp>
        <p:nvSpPr>
          <p:cNvPr id="7" name="Нижний колонтитул 6"/>
          <p:cNvSpPr>
            <a:spLocks noGrp="1"/>
          </p:cNvSpPr>
          <p:nvPr>
            <p:ph type="ftr" sz="quarter" idx="11"/>
          </p:nvPr>
        </p:nvSpPr>
        <p:spPr/>
        <p:txBody>
          <a:bodyPr/>
          <a:lstStyle/>
          <a:p>
            <a:r>
              <a:rPr lang="en-US" smtClean="0"/>
              <a:t>S. Pivovarov*, A. Bragin, E. Pyata,, BINP, SPD Magnet</a:t>
            </a:r>
            <a:endParaRPr lang="ru-RU" dirty="0"/>
          </a:p>
        </p:txBody>
      </p:sp>
    </p:spTree>
    <p:extLst>
      <p:ext uri="{BB962C8B-B14F-4D97-AF65-F5344CB8AC3E}">
        <p14:creationId xmlns:p14="http://schemas.microsoft.com/office/powerpoint/2010/main" val="856474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rotWithShape="1">
          <a:blip r:embed="rId2">
            <a:extLst>
              <a:ext uri="{28A0092B-C50C-407E-A947-70E740481C1C}">
                <a14:useLocalDpi xmlns:a14="http://schemas.microsoft.com/office/drawing/2010/main" val="0"/>
              </a:ext>
            </a:extLst>
          </a:blip>
          <a:srcRect l="19813" t="41025" r="34644" b="24735"/>
          <a:stretch/>
        </p:blipFill>
        <p:spPr>
          <a:xfrm>
            <a:off x="6617789" y="3738654"/>
            <a:ext cx="4663336" cy="1909477"/>
          </a:xfrm>
          <a:prstGeom prst="rect">
            <a:avLst/>
          </a:prstGeom>
        </p:spPr>
      </p:pic>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l="34674" t="5930" r="21679" b="9755"/>
          <a:stretch/>
        </p:blipFill>
        <p:spPr>
          <a:xfrm>
            <a:off x="9238925" y="1031313"/>
            <a:ext cx="2351205" cy="2473630"/>
          </a:xfrm>
          <a:prstGeom prst="rect">
            <a:avLst/>
          </a:prstGeom>
        </p:spPr>
      </p:pic>
      <p:pic>
        <p:nvPicPr>
          <p:cNvPr id="12" name="Рисунок 11"/>
          <p:cNvPicPr>
            <a:picLocks noChangeAspect="1"/>
          </p:cNvPicPr>
          <p:nvPr/>
        </p:nvPicPr>
        <p:blipFill rotWithShape="1">
          <a:blip r:embed="rId4" cstate="print">
            <a:extLst>
              <a:ext uri="{28A0092B-C50C-407E-A947-70E740481C1C}">
                <a14:useLocalDpi xmlns:a14="http://schemas.microsoft.com/office/drawing/2010/main" val="0"/>
              </a:ext>
            </a:extLst>
          </a:blip>
          <a:srcRect l="32867" t="21872" r="32751" b="11575"/>
          <a:stretch/>
        </p:blipFill>
        <p:spPr>
          <a:xfrm>
            <a:off x="6326796" y="1035314"/>
            <a:ext cx="2341726" cy="2468736"/>
          </a:xfrm>
          <a:prstGeom prst="rect">
            <a:avLst/>
          </a:prstGeom>
        </p:spPr>
      </p:pic>
      <p:pic>
        <p:nvPicPr>
          <p:cNvPr id="2" name="Рисунок 1"/>
          <p:cNvPicPr>
            <a:picLocks noChangeAspect="1"/>
          </p:cNvPicPr>
          <p:nvPr/>
        </p:nvPicPr>
        <p:blipFill rotWithShape="1">
          <a:blip r:embed="rId5">
            <a:extLst>
              <a:ext uri="{28A0092B-C50C-407E-A947-70E740481C1C}">
                <a14:useLocalDpi xmlns:a14="http://schemas.microsoft.com/office/drawing/2010/main" val="0"/>
              </a:ext>
            </a:extLst>
          </a:blip>
          <a:srcRect l="22786" t="5181" r="20979" b="1837"/>
          <a:stretch/>
        </p:blipFill>
        <p:spPr>
          <a:xfrm>
            <a:off x="508066" y="984941"/>
            <a:ext cx="5248327" cy="4726215"/>
          </a:xfrm>
          <a:prstGeom prst="rect">
            <a:avLst/>
          </a:prstGeom>
        </p:spPr>
      </p:pic>
      <p:sp>
        <p:nvSpPr>
          <p:cNvPr id="4" name="Заголовок 3"/>
          <p:cNvSpPr>
            <a:spLocks noGrp="1"/>
          </p:cNvSpPr>
          <p:nvPr>
            <p:ph type="title"/>
          </p:nvPr>
        </p:nvSpPr>
        <p:spPr>
          <a:xfrm>
            <a:off x="6521394" y="690399"/>
            <a:ext cx="1779102" cy="277053"/>
          </a:xfrm>
        </p:spPr>
        <p:txBody>
          <a:bodyPr>
            <a:noAutofit/>
          </a:bodyPr>
          <a:lstStyle/>
          <a:p>
            <a:pPr algn="ctr"/>
            <a:r>
              <a:rPr lang="en-US" sz="1400" dirty="0" smtClean="0">
                <a:solidFill>
                  <a:schemeClr val="accent6"/>
                </a:solidFill>
                <a:latin typeface="Times New Roman" panose="02020603050405020304" pitchFamily="18" charset="0"/>
                <a:cs typeface="Times New Roman" panose="02020603050405020304" pitchFamily="18" charset="0"/>
              </a:rPr>
              <a:t>Fixed </a:t>
            </a:r>
            <a:r>
              <a:rPr lang="en-US" sz="1400" dirty="0">
                <a:solidFill>
                  <a:schemeClr val="accent6"/>
                </a:solidFill>
                <a:latin typeface="Times New Roman" panose="02020603050405020304" pitchFamily="18" charset="0"/>
                <a:cs typeface="Times New Roman" panose="02020603050405020304" pitchFamily="18" charset="0"/>
              </a:rPr>
              <a:t>support</a:t>
            </a:r>
            <a:endParaRPr lang="ru-RU" sz="1400" dirty="0">
              <a:solidFill>
                <a:schemeClr val="accent6"/>
              </a:solidFill>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a:off x="2215662" y="2093489"/>
            <a:ext cx="4818771" cy="2472649"/>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5" name="Прямая со стрелкой 14"/>
          <p:cNvCxnSpPr/>
          <p:nvPr/>
        </p:nvCxnSpPr>
        <p:spPr>
          <a:xfrm flipH="1">
            <a:off x="5635079" y="2294138"/>
            <a:ext cx="4432464" cy="1024712"/>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22" name="Заголовок 3"/>
          <p:cNvSpPr txBox="1">
            <a:spLocks/>
          </p:cNvSpPr>
          <p:nvPr/>
        </p:nvSpPr>
        <p:spPr>
          <a:xfrm>
            <a:off x="991614" y="177771"/>
            <a:ext cx="10515600" cy="58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rgbClr val="FF0000"/>
                </a:solidFill>
                <a:latin typeface="Comic Sans MS" panose="030F0702030302020204" pitchFamily="66" charset="0"/>
                <a:cs typeface="Times New Roman" panose="02020603050405020304" pitchFamily="18" charset="0"/>
              </a:rPr>
              <a:t>SPD</a:t>
            </a:r>
            <a:r>
              <a:rPr lang="ru-RU" sz="2400" dirty="0" smtClean="0">
                <a:solidFill>
                  <a:srgbClr val="FF0000"/>
                </a:solidFill>
                <a:latin typeface="Comic Sans MS" panose="030F0702030302020204" pitchFamily="66" charset="0"/>
                <a:cs typeface="Times New Roman" panose="02020603050405020304" pitchFamily="18" charset="0"/>
              </a:rPr>
              <a:t> </a:t>
            </a:r>
            <a:r>
              <a:rPr lang="en-US" sz="2400" dirty="0">
                <a:solidFill>
                  <a:srgbClr val="FF0000"/>
                </a:solidFill>
                <a:latin typeface="Comic Sans MS" panose="030F0702030302020204" pitchFamily="66" charset="0"/>
                <a:cs typeface="Times New Roman" panose="02020603050405020304" pitchFamily="18" charset="0"/>
              </a:rPr>
              <a:t>Magnet </a:t>
            </a:r>
            <a:r>
              <a:rPr lang="en-US" sz="2400" dirty="0" smtClean="0">
                <a:solidFill>
                  <a:srgbClr val="FF0000"/>
                </a:solidFill>
                <a:latin typeface="Comic Sans MS" panose="030F0702030302020204" pitchFamily="66" charset="0"/>
                <a:cs typeface="Times New Roman" panose="02020603050405020304" pitchFamily="18" charset="0"/>
              </a:rPr>
              <a:t>(</a:t>
            </a:r>
            <a:r>
              <a:rPr lang="en-US" sz="2400" dirty="0">
                <a:solidFill>
                  <a:srgbClr val="FF0000"/>
                </a:solidFill>
                <a:latin typeface="Comic Sans MS" panose="030F0702030302020204" pitchFamily="66" charset="0"/>
                <a:cs typeface="Times New Roman" panose="02020603050405020304" pitchFamily="18" charset="0"/>
              </a:rPr>
              <a:t>S</a:t>
            </a:r>
            <a:r>
              <a:rPr lang="en-US" sz="2400" dirty="0" smtClean="0">
                <a:solidFill>
                  <a:srgbClr val="FF0000"/>
                </a:solidFill>
                <a:latin typeface="Comic Sans MS" panose="030F0702030302020204" pitchFamily="66" charset="0"/>
                <a:cs typeface="Times New Roman" panose="02020603050405020304" pitchFamily="18" charset="0"/>
              </a:rPr>
              <a:t>uspension </a:t>
            </a:r>
            <a:r>
              <a:rPr lang="en-US" sz="2400" dirty="0">
                <a:solidFill>
                  <a:srgbClr val="FF0000"/>
                </a:solidFill>
                <a:latin typeface="Comic Sans MS" panose="030F0702030302020204" pitchFamily="66" charset="0"/>
                <a:cs typeface="Times New Roman" panose="02020603050405020304" pitchFamily="18" charset="0"/>
              </a:rPr>
              <a:t>system</a:t>
            </a:r>
            <a:r>
              <a:rPr lang="ru-RU" sz="2400" dirty="0" smtClean="0">
                <a:solidFill>
                  <a:srgbClr val="FF0000"/>
                </a:solidFill>
                <a:latin typeface="Comic Sans MS" panose="030F0702030302020204" pitchFamily="66" charset="0"/>
                <a:cs typeface="Times New Roman" panose="02020603050405020304" pitchFamily="18" charset="0"/>
              </a:rPr>
              <a:t>)</a:t>
            </a:r>
            <a:endParaRPr lang="ru-RU" sz="2400" dirty="0">
              <a:solidFill>
                <a:srgbClr val="FF0000"/>
              </a:solidFill>
              <a:latin typeface="Comic Sans MS" panose="030F0702030302020204" pitchFamily="66" charset="0"/>
              <a:cs typeface="Times New Roman" panose="02020603050405020304" pitchFamily="18" charset="0"/>
            </a:endParaRPr>
          </a:p>
        </p:txBody>
      </p:sp>
      <p:sp>
        <p:nvSpPr>
          <p:cNvPr id="23" name="Заголовок 3"/>
          <p:cNvSpPr txBox="1">
            <a:spLocks/>
          </p:cNvSpPr>
          <p:nvPr/>
        </p:nvSpPr>
        <p:spPr>
          <a:xfrm>
            <a:off x="9411056" y="679691"/>
            <a:ext cx="1451857" cy="305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smtClean="0">
                <a:solidFill>
                  <a:schemeClr val="accent6"/>
                </a:solidFill>
                <a:latin typeface="Times New Roman" panose="02020603050405020304" pitchFamily="18" charset="0"/>
                <a:cs typeface="Times New Roman" panose="02020603050405020304" pitchFamily="18" charset="0"/>
              </a:rPr>
              <a:t>Sliding </a:t>
            </a:r>
            <a:r>
              <a:rPr lang="en-US" sz="1400" dirty="0">
                <a:solidFill>
                  <a:schemeClr val="accent6"/>
                </a:solidFill>
                <a:latin typeface="Times New Roman" panose="02020603050405020304" pitchFamily="18" charset="0"/>
                <a:cs typeface="Times New Roman" panose="02020603050405020304" pitchFamily="18" charset="0"/>
              </a:rPr>
              <a:t>support</a:t>
            </a:r>
            <a:endParaRPr lang="ru-RU" sz="1400" dirty="0">
              <a:solidFill>
                <a:schemeClr val="accent6"/>
              </a:solidFill>
              <a:latin typeface="Times New Roman" panose="02020603050405020304" pitchFamily="18" charset="0"/>
              <a:cs typeface="Times New Roman" panose="02020603050405020304" pitchFamily="18" charset="0"/>
            </a:endParaRPr>
          </a:p>
        </p:txBody>
      </p:sp>
      <p:sp>
        <p:nvSpPr>
          <p:cNvPr id="10" name="Заголовок 3"/>
          <p:cNvSpPr txBox="1">
            <a:spLocks/>
          </p:cNvSpPr>
          <p:nvPr/>
        </p:nvSpPr>
        <p:spPr>
          <a:xfrm>
            <a:off x="366818" y="5711156"/>
            <a:ext cx="11308522" cy="949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smtClean="0">
                <a:solidFill>
                  <a:srgbClr val="0070C0"/>
                </a:solidFill>
                <a:latin typeface="Arial" panose="020B0604020202020204" pitchFamily="34" charset="0"/>
                <a:cs typeface="Arial" panose="020B0604020202020204" pitchFamily="34" charset="0"/>
              </a:rPr>
              <a:t> Fixation </a:t>
            </a:r>
            <a:r>
              <a:rPr lang="en-US" sz="1600" dirty="0">
                <a:solidFill>
                  <a:srgbClr val="0070C0"/>
                </a:solidFill>
                <a:latin typeface="Arial" panose="020B0604020202020204" pitchFamily="34" charset="0"/>
                <a:cs typeface="Arial" panose="020B0604020202020204" pitchFamily="34" charset="0"/>
              </a:rPr>
              <a:t>of the cold mass is </a:t>
            </a:r>
            <a:r>
              <a:rPr lang="en-US" sz="1600" dirty="0" smtClean="0">
                <a:solidFill>
                  <a:srgbClr val="0070C0"/>
                </a:solidFill>
                <a:latin typeface="Arial" panose="020B0604020202020204" pitchFamily="34" charset="0"/>
                <a:cs typeface="Arial" panose="020B0604020202020204" pitchFamily="34" charset="0"/>
              </a:rPr>
              <a:t>made with </a:t>
            </a:r>
            <a:r>
              <a:rPr lang="en-US" sz="1600" dirty="0">
                <a:solidFill>
                  <a:srgbClr val="0070C0"/>
                </a:solidFill>
                <a:latin typeface="Arial" panose="020B0604020202020204" pitchFamily="34" charset="0"/>
                <a:cs typeface="Arial" panose="020B0604020202020204" pitchFamily="34" charset="0"/>
              </a:rPr>
              <a:t>help of triangular </a:t>
            </a:r>
            <a:r>
              <a:rPr lang="en-US" sz="1600" dirty="0" smtClean="0">
                <a:solidFill>
                  <a:srgbClr val="0070C0"/>
                </a:solidFill>
                <a:latin typeface="Arial" panose="020B0604020202020204" pitchFamily="34" charset="0"/>
                <a:cs typeface="Arial" panose="020B0604020202020204" pitchFamily="34" charset="0"/>
              </a:rPr>
              <a:t>suspensions made </a:t>
            </a:r>
            <a:r>
              <a:rPr lang="en-US" sz="1600" dirty="0">
                <a:solidFill>
                  <a:srgbClr val="0070C0"/>
                </a:solidFill>
                <a:latin typeface="Arial" panose="020B0604020202020204" pitchFamily="34" charset="0"/>
                <a:cs typeface="Arial" panose="020B0604020202020204" pitchFamily="34" charset="0"/>
              </a:rPr>
              <a:t>of fiberglass, 12 pieces on each side. On one side the supports are fixed, on the other side </a:t>
            </a:r>
            <a:r>
              <a:rPr lang="en-US" sz="1600" dirty="0" smtClean="0">
                <a:solidFill>
                  <a:srgbClr val="0070C0"/>
                </a:solidFill>
                <a:latin typeface="Arial" panose="020B0604020202020204" pitchFamily="34" charset="0"/>
                <a:cs typeface="Arial" panose="020B0604020202020204" pitchFamily="34" charset="0"/>
              </a:rPr>
              <a:t>its are sliding </a:t>
            </a:r>
            <a:r>
              <a:rPr lang="en-US" sz="1600" dirty="0">
                <a:solidFill>
                  <a:srgbClr val="0070C0"/>
                </a:solidFill>
                <a:latin typeface="Arial" panose="020B0604020202020204" pitchFamily="34" charset="0"/>
                <a:cs typeface="Arial" panose="020B0604020202020204" pitchFamily="34" charset="0"/>
              </a:rPr>
              <a:t>to compensate for temperature changes in the length of the </a:t>
            </a:r>
            <a:r>
              <a:rPr lang="en-US" sz="1600" dirty="0" smtClean="0">
                <a:solidFill>
                  <a:srgbClr val="0070C0"/>
                </a:solidFill>
                <a:latin typeface="Arial" panose="020B0604020202020204" pitchFamily="34" charset="0"/>
                <a:cs typeface="Arial" panose="020B0604020202020204" pitchFamily="34" charset="0"/>
              </a:rPr>
              <a:t>coil. The Suspensions have </a:t>
            </a:r>
            <a:r>
              <a:rPr lang="en-US" sz="1600" dirty="0">
                <a:solidFill>
                  <a:srgbClr val="0070C0"/>
                </a:solidFill>
                <a:latin typeface="Arial" panose="020B0604020202020204" pitchFamily="34" charset="0"/>
                <a:cs typeface="Arial" panose="020B0604020202020204" pitchFamily="34" charset="0"/>
              </a:rPr>
              <a:t>spherical </a:t>
            </a:r>
            <a:r>
              <a:rPr lang="en-US" sz="1600" dirty="0" smtClean="0">
                <a:solidFill>
                  <a:srgbClr val="0070C0"/>
                </a:solidFill>
                <a:latin typeface="Arial" panose="020B0604020202020204" pitchFamily="34" charset="0"/>
                <a:cs typeface="Arial" panose="020B0604020202020204" pitchFamily="34" charset="0"/>
              </a:rPr>
              <a:t>bearings  to avoid </a:t>
            </a:r>
            <a:r>
              <a:rPr lang="en-US" sz="1600" dirty="0">
                <a:solidFill>
                  <a:srgbClr val="0070C0"/>
                </a:solidFill>
                <a:latin typeface="Arial" panose="020B0604020202020204" pitchFamily="34" charset="0"/>
                <a:cs typeface="Arial" panose="020B0604020202020204" pitchFamily="34" charset="0"/>
              </a:rPr>
              <a:t>bending during thermal changes in the </a:t>
            </a:r>
            <a:r>
              <a:rPr lang="en-US" sz="1600" dirty="0" smtClean="0">
                <a:solidFill>
                  <a:srgbClr val="0070C0"/>
                </a:solidFill>
                <a:latin typeface="Arial" panose="020B0604020202020204" pitchFamily="34" charset="0"/>
                <a:cs typeface="Arial" panose="020B0604020202020204" pitchFamily="34" charset="0"/>
              </a:rPr>
              <a:t>dimensions </a:t>
            </a:r>
            <a:r>
              <a:rPr lang="en-US" sz="1600" dirty="0">
                <a:solidFill>
                  <a:srgbClr val="0070C0"/>
                </a:solidFill>
                <a:latin typeface="Arial" panose="020B0604020202020204" pitchFamily="34" charset="0"/>
                <a:cs typeface="Arial" panose="020B0604020202020204" pitchFamily="34" charset="0"/>
              </a:rPr>
              <a:t>of the cold mass.</a:t>
            </a:r>
          </a:p>
        </p:txBody>
      </p:sp>
      <p:cxnSp>
        <p:nvCxnSpPr>
          <p:cNvPr id="26" name="Прямая со стрелкой 25"/>
          <p:cNvCxnSpPr/>
          <p:nvPr/>
        </p:nvCxnSpPr>
        <p:spPr>
          <a:xfrm flipH="1" flipV="1">
            <a:off x="8083062" y="4761324"/>
            <a:ext cx="536231" cy="641905"/>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31" name="Заголовок 3"/>
          <p:cNvSpPr txBox="1">
            <a:spLocks/>
          </p:cNvSpPr>
          <p:nvPr/>
        </p:nvSpPr>
        <p:spPr>
          <a:xfrm>
            <a:off x="8351177" y="5373046"/>
            <a:ext cx="1880885" cy="3040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smtClean="0">
                <a:solidFill>
                  <a:srgbClr val="00B050"/>
                </a:solidFill>
                <a:latin typeface="Times New Roman" panose="02020603050405020304" pitchFamily="18" charset="0"/>
                <a:cs typeface="Times New Roman" panose="02020603050405020304" pitchFamily="18" charset="0"/>
              </a:rPr>
              <a:t>Spherical </a:t>
            </a:r>
            <a:r>
              <a:rPr lang="en-US" sz="1400" dirty="0">
                <a:solidFill>
                  <a:srgbClr val="00B050"/>
                </a:solidFill>
                <a:latin typeface="Times New Roman" panose="02020603050405020304" pitchFamily="18" charset="0"/>
                <a:cs typeface="Times New Roman" panose="02020603050405020304" pitchFamily="18" charset="0"/>
              </a:rPr>
              <a:t>bearing</a:t>
            </a:r>
            <a:endParaRPr lang="ru-RU" sz="1400" dirty="0">
              <a:solidFill>
                <a:srgbClr val="00B050"/>
              </a:solidFill>
              <a:latin typeface="Times New Roman" panose="02020603050405020304" pitchFamily="18" charset="0"/>
              <a:cs typeface="Times New Roman" panose="02020603050405020304" pitchFamily="18" charset="0"/>
            </a:endParaRPr>
          </a:p>
        </p:txBody>
      </p:sp>
      <p:sp>
        <p:nvSpPr>
          <p:cNvPr id="6" name="Дата 5"/>
          <p:cNvSpPr>
            <a:spLocks noGrp="1"/>
          </p:cNvSpPr>
          <p:nvPr>
            <p:ph type="dt" sz="half" idx="10"/>
          </p:nvPr>
        </p:nvSpPr>
        <p:spPr>
          <a:xfrm>
            <a:off x="11018298" y="6347727"/>
            <a:ext cx="955431" cy="365125"/>
          </a:xfrm>
        </p:spPr>
        <p:txBody>
          <a:bodyPr/>
          <a:lstStyle/>
          <a:p>
            <a:fld id="{D949EA50-1356-4DDF-8D44-77B73C9786AB}" type="datetime1">
              <a:rPr lang="ru-RU" smtClean="0"/>
              <a:t>20.10.2025</a:t>
            </a:fld>
            <a:endParaRPr lang="ru-RU" dirty="0"/>
          </a:p>
        </p:txBody>
      </p:sp>
      <p:sp>
        <p:nvSpPr>
          <p:cNvPr id="7" name="Нижний колонтитул 6"/>
          <p:cNvSpPr>
            <a:spLocks noGrp="1"/>
          </p:cNvSpPr>
          <p:nvPr>
            <p:ph type="ftr" sz="quarter" idx="11"/>
          </p:nvPr>
        </p:nvSpPr>
        <p:spPr>
          <a:xfrm>
            <a:off x="4044200" y="6416210"/>
            <a:ext cx="4114800" cy="365125"/>
          </a:xfrm>
        </p:spPr>
        <p:txBody>
          <a:bodyPr/>
          <a:lstStyle/>
          <a:p>
            <a:r>
              <a:rPr lang="en-US" smtClean="0"/>
              <a:t>S. Pivovarov*, A. Bragin, E. Pyata,, BINP, SPD Magnet</a:t>
            </a:r>
            <a:endParaRPr lang="ru-RU" dirty="0"/>
          </a:p>
        </p:txBody>
      </p:sp>
    </p:spTree>
    <p:extLst>
      <p:ext uri="{BB962C8B-B14F-4D97-AF65-F5344CB8AC3E}">
        <p14:creationId xmlns:p14="http://schemas.microsoft.com/office/powerpoint/2010/main" val="1072575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8A7E0F-7870-4945-A7B1-F47BD0C4096C}" type="datetime1">
              <a:rPr lang="ru-RU" smtClean="0"/>
              <a:t>20.10.2025</a:t>
            </a:fld>
            <a:endParaRPr lang="ru-RU"/>
          </a:p>
        </p:txBody>
      </p:sp>
      <p:sp>
        <p:nvSpPr>
          <p:cNvPr id="17" name="Нижний колонтитул 2"/>
          <p:cNvSpPr>
            <a:spLocks noGrp="1"/>
          </p:cNvSpPr>
          <p:nvPr>
            <p:ph type="ftr" sz="quarter" idx="11"/>
          </p:nvPr>
        </p:nvSpPr>
        <p:spPr>
          <a:xfrm>
            <a:off x="4038600" y="6356350"/>
            <a:ext cx="4114800" cy="365125"/>
          </a:xfrm>
        </p:spPr>
        <p:txBody>
          <a:bodyPr/>
          <a:lstStyle/>
          <a:p>
            <a:r>
              <a:rPr lang="en-US" smtClean="0"/>
              <a:t>S. Pivovarov*, A. Bragin, E. Pyata,, BINP, SPD Magnet</a:t>
            </a:r>
            <a:endParaRPr lang="ru-RU" dirty="0"/>
          </a:p>
        </p:txBody>
      </p:sp>
      <p:graphicFrame>
        <p:nvGraphicFramePr>
          <p:cNvPr id="18" name="Диаграмма 17"/>
          <p:cNvGraphicFramePr>
            <a:graphicFrameLocks/>
          </p:cNvGraphicFramePr>
          <p:nvPr>
            <p:extLst>
              <p:ext uri="{D42A27DB-BD31-4B8C-83A1-F6EECF244321}">
                <p14:modId xmlns:p14="http://schemas.microsoft.com/office/powerpoint/2010/main" val="3334487805"/>
              </p:ext>
            </p:extLst>
          </p:nvPr>
        </p:nvGraphicFramePr>
        <p:xfrm>
          <a:off x="5883739" y="151734"/>
          <a:ext cx="5955336" cy="3332611"/>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2"/>
          <p:cNvSpPr>
            <a:spLocks noChangeArrowheads="1"/>
          </p:cNvSpPr>
          <p:nvPr/>
        </p:nvSpPr>
        <p:spPr bwMode="auto">
          <a:xfrm>
            <a:off x="7344839" y="5350501"/>
            <a:ext cx="4661009" cy="574950"/>
          </a:xfrm>
          <a:prstGeom prst="rect">
            <a:avLst/>
          </a:prstGeom>
          <a:noFill/>
          <a:ln w="9525">
            <a:noFill/>
            <a:miter lim="800000"/>
            <a:headEnd/>
            <a:tailEnd/>
          </a:ln>
        </p:spPr>
        <p:txBody>
          <a:bodyPr wrap="square" lIns="81711" tIns="40855" rIns="81711" bIns="40855">
            <a:spAutoFit/>
          </a:bodyPr>
          <a:lstStyle/>
          <a:p>
            <a:r>
              <a:rPr lang="en-US" sz="1600" dirty="0">
                <a:solidFill>
                  <a:srgbClr val="00B050"/>
                </a:solidFill>
                <a:latin typeface="Arial" panose="020B0604020202020204" pitchFamily="34" charset="0"/>
                <a:cs typeface="Arial" panose="020B0604020202020204" pitchFamily="34" charset="0"/>
              </a:rPr>
              <a:t>Destruction of the suspension</a:t>
            </a:r>
            <a:r>
              <a:rPr lang="ru-RU" sz="1600" dirty="0" smtClean="0">
                <a:solidFill>
                  <a:srgbClr val="00B050"/>
                </a:solidFill>
                <a:latin typeface="Arial" panose="020B0604020202020204" pitchFamily="34" charset="0"/>
                <a:cs typeface="Arial" panose="020B0604020202020204" pitchFamily="34" charset="0"/>
              </a:rPr>
              <a:t> 300К  -  3920 </a:t>
            </a:r>
            <a:r>
              <a:rPr lang="en-US" sz="1600" dirty="0" smtClean="0">
                <a:solidFill>
                  <a:srgbClr val="00B050"/>
                </a:solidFill>
                <a:latin typeface="Arial" panose="020B0604020202020204" pitchFamily="34" charset="0"/>
                <a:cs typeface="Arial" panose="020B0604020202020204" pitchFamily="34" charset="0"/>
              </a:rPr>
              <a:t>kg</a:t>
            </a:r>
            <a:endParaRPr lang="ru-RU" sz="1600" dirty="0" smtClean="0">
              <a:solidFill>
                <a:srgbClr val="00B050"/>
              </a:solidFill>
              <a:latin typeface="Arial" panose="020B0604020202020204" pitchFamily="34" charset="0"/>
              <a:cs typeface="Arial" panose="020B0604020202020204" pitchFamily="34" charset="0"/>
            </a:endParaRPr>
          </a:p>
          <a:p>
            <a:r>
              <a:rPr lang="en-US" sz="1600" dirty="0" smtClean="0">
                <a:solidFill>
                  <a:srgbClr val="00B050"/>
                </a:solidFill>
                <a:latin typeface="Arial" panose="020B0604020202020204" pitchFamily="34" charset="0"/>
                <a:cs typeface="Arial" panose="020B0604020202020204" pitchFamily="34" charset="0"/>
              </a:rPr>
              <a:t>Destruction of the suspension </a:t>
            </a:r>
            <a:r>
              <a:rPr lang="ru-RU" sz="1600" dirty="0" smtClean="0">
                <a:solidFill>
                  <a:srgbClr val="00B050"/>
                </a:solidFill>
                <a:latin typeface="Arial" panose="020B0604020202020204" pitchFamily="34" charset="0"/>
                <a:cs typeface="Arial" panose="020B0604020202020204" pitchFamily="34" charset="0"/>
              </a:rPr>
              <a:t>100К  -  4250</a:t>
            </a:r>
            <a:r>
              <a:rPr lang="en-US" sz="1600" dirty="0" smtClean="0">
                <a:solidFill>
                  <a:srgbClr val="00B050"/>
                </a:solidFill>
                <a:latin typeface="Arial" panose="020B0604020202020204" pitchFamily="34" charset="0"/>
                <a:cs typeface="Arial" panose="020B0604020202020204" pitchFamily="34" charset="0"/>
              </a:rPr>
              <a:t> kg</a:t>
            </a:r>
            <a:endParaRPr lang="ru-RU" sz="1600" dirty="0">
              <a:solidFill>
                <a:srgbClr val="00B050"/>
              </a:solidFill>
              <a:latin typeface="Arial" panose="020B0604020202020204" pitchFamily="34" charset="0"/>
              <a:cs typeface="Arial" panose="020B0604020202020204" pitchFamily="34" charset="0"/>
            </a:endParaRPr>
          </a:p>
        </p:txBody>
      </p:sp>
      <p:sp>
        <p:nvSpPr>
          <p:cNvPr id="3" name="Прямоугольник 2"/>
          <p:cNvSpPr/>
          <p:nvPr/>
        </p:nvSpPr>
        <p:spPr>
          <a:xfrm>
            <a:off x="185490" y="5350501"/>
            <a:ext cx="7042891" cy="830997"/>
          </a:xfrm>
          <a:prstGeom prst="rect">
            <a:avLst/>
          </a:prstGeom>
        </p:spPr>
        <p:txBody>
          <a:bodyPr wrap="square">
            <a:spAutoFit/>
          </a:bodyPr>
          <a:lstStyle/>
          <a:p>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We </a:t>
            </a:r>
            <a:r>
              <a:rPr lang="en-US" sz="1600" dirty="0">
                <a:solidFill>
                  <a:srgbClr val="0070C0"/>
                </a:solidFill>
                <a:latin typeface="Arial" panose="020B0604020202020204" pitchFamily="34" charset="0"/>
                <a:cs typeface="Arial" panose="020B0604020202020204" pitchFamily="34" charset="0"/>
              </a:rPr>
              <a:t>have made and tested</a:t>
            </a:r>
            <a:r>
              <a:rPr lang="ru-RU" sz="1600" dirty="0" smtClean="0">
                <a:solidFill>
                  <a:srgbClr val="0070C0"/>
                </a:solidFill>
                <a:latin typeface="Arial" panose="020B0604020202020204" pitchFamily="34" charset="0"/>
                <a:cs typeface="Arial" panose="020B0604020202020204" pitchFamily="34" charset="0"/>
              </a:rPr>
              <a:t> </a:t>
            </a:r>
            <a:r>
              <a:rPr lang="ru-RU" sz="1600" dirty="0" err="1">
                <a:solidFill>
                  <a:srgbClr val="0070C0"/>
                </a:solidFill>
                <a:latin typeface="Arial" panose="020B0604020202020204" pitchFamily="34" charset="0"/>
                <a:cs typeface="Arial" panose="020B0604020202020204" pitchFamily="34" charset="0"/>
              </a:rPr>
              <a:t>the</a:t>
            </a:r>
            <a:r>
              <a:rPr lang="ru-RU" sz="1600" dirty="0">
                <a:solidFill>
                  <a:srgbClr val="0070C0"/>
                </a:solidFill>
                <a:latin typeface="Arial" panose="020B0604020202020204" pitchFamily="34" charset="0"/>
                <a:cs typeface="Arial" panose="020B0604020202020204" pitchFamily="34" charset="0"/>
              </a:rPr>
              <a:t> </a:t>
            </a:r>
            <a:r>
              <a:rPr lang="ru-RU" sz="1600" dirty="0" err="1">
                <a:solidFill>
                  <a:srgbClr val="0070C0"/>
                </a:solidFill>
                <a:latin typeface="Arial" panose="020B0604020202020204" pitchFamily="34" charset="0"/>
                <a:cs typeface="Arial" panose="020B0604020202020204" pitchFamily="34" charset="0"/>
              </a:rPr>
              <a:t>suspension</a:t>
            </a:r>
            <a:r>
              <a:rPr lang="ru-RU" sz="1600" dirty="0">
                <a:solidFill>
                  <a:srgbClr val="0070C0"/>
                </a:solidFill>
                <a:latin typeface="Arial" panose="020B0604020202020204" pitchFamily="34" charset="0"/>
                <a:cs typeface="Arial" panose="020B0604020202020204" pitchFamily="34" charset="0"/>
              </a:rPr>
              <a:t> </a:t>
            </a:r>
            <a:r>
              <a:rPr lang="ru-RU" sz="1600" dirty="0" smtClean="0">
                <a:solidFill>
                  <a:srgbClr val="0070C0"/>
                </a:solidFill>
                <a:latin typeface="Arial" panose="020B0604020202020204" pitchFamily="34" charset="0"/>
                <a:cs typeface="Arial" panose="020B0604020202020204" pitchFamily="34" charset="0"/>
              </a:rPr>
              <a:t>(СТЭФ-1) </a:t>
            </a:r>
            <a:r>
              <a:rPr lang="ru-RU" sz="1600" dirty="0" err="1" smtClean="0">
                <a:solidFill>
                  <a:srgbClr val="0070C0"/>
                </a:solidFill>
                <a:latin typeface="Arial" panose="020B0604020202020204" pitchFamily="34" charset="0"/>
                <a:cs typeface="Arial" panose="020B0604020202020204" pitchFamily="34" charset="0"/>
              </a:rPr>
              <a:t>at</a:t>
            </a:r>
            <a:r>
              <a:rPr lang="ru-RU" sz="1600" dirty="0" smtClean="0">
                <a:solidFill>
                  <a:srgbClr val="0070C0"/>
                </a:solidFill>
                <a:latin typeface="Arial" panose="020B0604020202020204" pitchFamily="34" charset="0"/>
                <a:cs typeface="Arial" panose="020B0604020202020204" pitchFamily="34" charset="0"/>
              </a:rPr>
              <a:t> </a:t>
            </a:r>
            <a:r>
              <a:rPr lang="ru-RU" sz="1600" dirty="0">
                <a:solidFill>
                  <a:srgbClr val="0070C0"/>
                </a:solidFill>
                <a:latin typeface="Arial" panose="020B0604020202020204" pitchFamily="34" charset="0"/>
                <a:cs typeface="Arial" panose="020B0604020202020204" pitchFamily="34" charset="0"/>
              </a:rPr>
              <a:t>300K </a:t>
            </a:r>
            <a:r>
              <a:rPr lang="ru-RU" sz="1600" dirty="0" err="1">
                <a:solidFill>
                  <a:srgbClr val="0070C0"/>
                </a:solidFill>
                <a:latin typeface="Arial" panose="020B0604020202020204" pitchFamily="34" charset="0"/>
                <a:cs typeface="Arial" panose="020B0604020202020204" pitchFamily="34" charset="0"/>
              </a:rPr>
              <a:t>and</a:t>
            </a:r>
            <a:r>
              <a:rPr lang="ru-RU" sz="1600" dirty="0">
                <a:solidFill>
                  <a:srgbClr val="0070C0"/>
                </a:solidFill>
                <a:latin typeface="Arial" panose="020B0604020202020204" pitchFamily="34" charset="0"/>
                <a:cs typeface="Arial" panose="020B0604020202020204" pitchFamily="34" charset="0"/>
              </a:rPr>
              <a:t> </a:t>
            </a:r>
            <a:r>
              <a:rPr lang="ru-RU" sz="1600" dirty="0" smtClean="0">
                <a:solidFill>
                  <a:srgbClr val="0070C0"/>
                </a:solidFill>
                <a:latin typeface="Arial" panose="020B0604020202020204" pitchFamily="34" charset="0"/>
                <a:cs typeface="Arial" panose="020B0604020202020204" pitchFamily="34" charset="0"/>
              </a:rPr>
              <a:t>100K.</a:t>
            </a:r>
          </a:p>
          <a:p>
            <a:r>
              <a:rPr lang="en-US" sz="1600" dirty="0">
                <a:solidFill>
                  <a:srgbClr val="0070C0"/>
                </a:solidFill>
                <a:latin typeface="Arial" panose="020B0604020202020204" pitchFamily="34" charset="0"/>
                <a:cs typeface="Arial" panose="020B0604020202020204" pitchFamily="34" charset="0"/>
              </a:rPr>
              <a:t>After testing, I modified the triangle design. We bought fiberglass with good properties and plan to manufacture the triangle and test it again.</a:t>
            </a:r>
            <a:endParaRPr lang="ru-RU" sz="1600" dirty="0">
              <a:solidFill>
                <a:srgbClr val="0070C0"/>
              </a:solidFill>
              <a:latin typeface="Arial" panose="020B0604020202020204" pitchFamily="34" charset="0"/>
              <a:cs typeface="Arial" panose="020B0604020202020204" pitchFamily="34" charset="0"/>
            </a:endParaRPr>
          </a:p>
        </p:txBody>
      </p:sp>
      <p:sp>
        <p:nvSpPr>
          <p:cNvPr id="13" name="Заголовок 3"/>
          <p:cNvSpPr txBox="1">
            <a:spLocks/>
          </p:cNvSpPr>
          <p:nvPr/>
        </p:nvSpPr>
        <p:spPr>
          <a:xfrm>
            <a:off x="1128222" y="110255"/>
            <a:ext cx="3581400" cy="480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rgbClr val="FF0000"/>
                </a:solidFill>
                <a:latin typeface="Comic Sans MS" panose="030F0702030302020204" pitchFamily="66" charset="0"/>
                <a:cs typeface="Times New Roman" panose="02020603050405020304" pitchFamily="18" charset="0"/>
              </a:rPr>
              <a:t>Drawing of </a:t>
            </a:r>
            <a:r>
              <a:rPr lang="en-US" sz="2400" dirty="0">
                <a:solidFill>
                  <a:srgbClr val="FF0000"/>
                </a:solidFill>
                <a:latin typeface="Comic Sans MS" panose="030F0702030302020204" pitchFamily="66" charset="0"/>
              </a:rPr>
              <a:t>suspension</a:t>
            </a:r>
            <a:endParaRPr lang="ru-RU" sz="2400" dirty="0">
              <a:solidFill>
                <a:srgbClr val="FF0000"/>
              </a:solidFill>
              <a:latin typeface="Comic Sans MS" panose="030F0702030302020204" pitchFamily="66" charset="0"/>
              <a:cs typeface="Times New Roman" panose="02020603050405020304" pitchFamily="18" charset="0"/>
            </a:endParaRPr>
          </a:p>
        </p:txBody>
      </p:sp>
      <p:pic>
        <p:nvPicPr>
          <p:cNvPr id="4" name="Рисунок 3" descr="1065.820.104.001 _Подвеска.pdf - Adobe Acrobat Pro"/>
          <p:cNvPicPr>
            <a:picLocks noChangeAspect="1"/>
          </p:cNvPicPr>
          <p:nvPr/>
        </p:nvPicPr>
        <p:blipFill rotWithShape="1">
          <a:blip r:embed="rId4" cstate="print">
            <a:extLst>
              <a:ext uri="{28A0092B-C50C-407E-A947-70E740481C1C}">
                <a14:useLocalDpi xmlns:a14="http://schemas.microsoft.com/office/drawing/2010/main" val="0"/>
              </a:ext>
            </a:extLst>
          </a:blip>
          <a:srcRect l="3209" t="13916" r="1664" b="5009"/>
          <a:stretch/>
        </p:blipFill>
        <p:spPr>
          <a:xfrm>
            <a:off x="185490" y="679874"/>
            <a:ext cx="5639062" cy="3991186"/>
          </a:xfrm>
          <a:prstGeom prst="rect">
            <a:avLst/>
          </a:prstGeom>
        </p:spPr>
      </p:pic>
      <p:pic>
        <p:nvPicPr>
          <p:cNvPr id="5" name="Рисунок 4"/>
          <p:cNvPicPr>
            <a:picLocks noChangeAspect="1"/>
          </p:cNvPicPr>
          <p:nvPr/>
        </p:nvPicPr>
        <p:blipFill>
          <a:blip r:embed="rId5"/>
          <a:stretch>
            <a:fillRect/>
          </a:stretch>
        </p:blipFill>
        <p:spPr>
          <a:xfrm>
            <a:off x="6187848" y="3529077"/>
            <a:ext cx="2965777" cy="1554119"/>
          </a:xfrm>
          <a:prstGeom prst="rect">
            <a:avLst/>
          </a:prstGeom>
        </p:spPr>
      </p:pic>
      <p:pic>
        <p:nvPicPr>
          <p:cNvPr id="6" name="Рисунок 5"/>
          <p:cNvPicPr>
            <a:picLocks noChangeAspect="1"/>
          </p:cNvPicPr>
          <p:nvPr/>
        </p:nvPicPr>
        <p:blipFill>
          <a:blip r:embed="rId6"/>
          <a:stretch>
            <a:fillRect/>
          </a:stretch>
        </p:blipFill>
        <p:spPr>
          <a:xfrm>
            <a:off x="9255687" y="3529077"/>
            <a:ext cx="2728517" cy="1539856"/>
          </a:xfrm>
          <a:prstGeom prst="rect">
            <a:avLst/>
          </a:prstGeom>
        </p:spPr>
      </p:pic>
    </p:spTree>
    <p:extLst>
      <p:ext uri="{BB962C8B-B14F-4D97-AF65-F5344CB8AC3E}">
        <p14:creationId xmlns:p14="http://schemas.microsoft.com/office/powerpoint/2010/main" val="1463785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821E3F-2456-4BE0-8F13-4D1B3292ED16}" type="datetime1">
              <a:rPr lang="ru-RU" smtClean="0"/>
              <a:t>20.10.2025</a:t>
            </a:fld>
            <a:endParaRPr lang="ru-RU"/>
          </a:p>
        </p:txBody>
      </p:sp>
      <p:sp>
        <p:nvSpPr>
          <p:cNvPr id="17" name="Нижний колонтитул 2"/>
          <p:cNvSpPr>
            <a:spLocks noGrp="1"/>
          </p:cNvSpPr>
          <p:nvPr>
            <p:ph type="ftr" sz="quarter" idx="11"/>
          </p:nvPr>
        </p:nvSpPr>
        <p:spPr>
          <a:xfrm>
            <a:off x="4038600" y="6356350"/>
            <a:ext cx="4114800" cy="365125"/>
          </a:xfrm>
        </p:spPr>
        <p:txBody>
          <a:bodyPr/>
          <a:lstStyle/>
          <a:p>
            <a:r>
              <a:rPr lang="en-US" dirty="0"/>
              <a:t>S. Pivovarov,  BINP                             SPD solenoid </a:t>
            </a:r>
            <a:endParaRPr lang="ru-RU" dirty="0"/>
          </a:p>
        </p:txBody>
      </p:sp>
      <p:sp>
        <p:nvSpPr>
          <p:cNvPr id="3" name="Прямоугольник 2"/>
          <p:cNvSpPr/>
          <p:nvPr/>
        </p:nvSpPr>
        <p:spPr>
          <a:xfrm>
            <a:off x="420462" y="5925857"/>
            <a:ext cx="7236276" cy="338554"/>
          </a:xfrm>
          <a:prstGeom prst="rect">
            <a:avLst/>
          </a:prstGeom>
        </p:spPr>
        <p:txBody>
          <a:bodyPr wrap="none">
            <a:spAutoFit/>
          </a:bodyPr>
          <a:lstStyle/>
          <a:p>
            <a:r>
              <a:rPr lang="en-US" sz="1600" dirty="0">
                <a:solidFill>
                  <a:srgbClr val="0070C0"/>
                </a:solidFill>
                <a:latin typeface="Arial" panose="020B0604020202020204" pitchFamily="34" charset="0"/>
                <a:cs typeface="Arial" panose="020B0604020202020204" pitchFamily="34" charset="0"/>
              </a:rPr>
              <a:t>The most suitable material is No. 3 and the combination of materials 3+6; 7+6</a:t>
            </a:r>
            <a:endParaRPr lang="ru-RU" sz="1600" dirty="0">
              <a:solidFill>
                <a:srgbClr val="0070C0"/>
              </a:solidFill>
              <a:latin typeface="Arial" panose="020B0604020202020204" pitchFamily="34" charset="0"/>
              <a:cs typeface="Arial" panose="020B0604020202020204" pitchFamily="34" charset="0"/>
            </a:endParaRPr>
          </a:p>
        </p:txBody>
      </p:sp>
      <p:sp>
        <p:nvSpPr>
          <p:cNvPr id="13" name="Заголовок 3"/>
          <p:cNvSpPr txBox="1">
            <a:spLocks/>
          </p:cNvSpPr>
          <p:nvPr/>
        </p:nvSpPr>
        <p:spPr>
          <a:xfrm>
            <a:off x="2933931" y="170105"/>
            <a:ext cx="6324138" cy="48015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0000"/>
                </a:solidFill>
                <a:latin typeface="Comic Sans MS" panose="030F0702030302020204" pitchFamily="66" charset="0"/>
                <a:cs typeface="Times New Roman" panose="02020603050405020304" pitchFamily="18" charset="0"/>
              </a:rPr>
              <a:t>Selection of </a:t>
            </a:r>
            <a:r>
              <a:rPr lang="en-US" sz="2400" b="1" dirty="0" smtClean="0">
                <a:solidFill>
                  <a:srgbClr val="FF0000"/>
                </a:solidFill>
                <a:latin typeface="Comic Sans MS" panose="030F0702030302020204" pitchFamily="66" charset="0"/>
                <a:cs typeface="Times New Roman" panose="02020603050405020304" pitchFamily="18" charset="0"/>
              </a:rPr>
              <a:t>material</a:t>
            </a:r>
            <a:r>
              <a:rPr lang="ru-RU" sz="2400" b="1" dirty="0" smtClean="0">
                <a:solidFill>
                  <a:srgbClr val="FF0000"/>
                </a:solidFill>
                <a:latin typeface="Comic Sans MS" panose="030F0702030302020204" pitchFamily="66" charset="0"/>
                <a:cs typeface="Times New Roman" panose="02020603050405020304" pitchFamily="18" charset="0"/>
              </a:rPr>
              <a:t> </a:t>
            </a:r>
            <a:r>
              <a:rPr lang="en-US" sz="2400" b="1" dirty="0">
                <a:solidFill>
                  <a:srgbClr val="FF0000"/>
                </a:solidFill>
                <a:latin typeface="Comic Sans MS" panose="030F0702030302020204" pitchFamily="66" charset="0"/>
                <a:cs typeface="Times New Roman" panose="02020603050405020304" pitchFamily="18" charset="0"/>
              </a:rPr>
              <a:t>for triangular </a:t>
            </a:r>
            <a:r>
              <a:rPr lang="en-US" sz="2400" b="1" dirty="0" smtClean="0">
                <a:solidFill>
                  <a:srgbClr val="FF0000"/>
                </a:solidFill>
                <a:latin typeface="Comic Sans MS" panose="030F0702030302020204" pitchFamily="66" charset="0"/>
                <a:cs typeface="Times New Roman" panose="02020603050405020304" pitchFamily="18" charset="0"/>
              </a:rPr>
              <a:t>suspension</a:t>
            </a:r>
          </a:p>
          <a:p>
            <a:pPr algn="ctr"/>
            <a:endParaRPr lang="ru-RU" sz="2400" b="1" dirty="0">
              <a:solidFill>
                <a:srgbClr val="FF0000"/>
              </a:solidFill>
              <a:latin typeface="Comic Sans MS" panose="030F0702030302020204" pitchFamily="66"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142840334"/>
              </p:ext>
            </p:extLst>
          </p:nvPr>
        </p:nvGraphicFramePr>
        <p:xfrm>
          <a:off x="420462" y="1428660"/>
          <a:ext cx="8867917" cy="4522138"/>
        </p:xfrm>
        <a:graphic>
          <a:graphicData uri="http://schemas.openxmlformats.org/drawingml/2006/table">
            <a:tbl>
              <a:tblPr firstRow="1" bandRow="1">
                <a:tableStyleId>{5C22544A-7EE6-4342-B048-85BDC9FD1C3A}</a:tableStyleId>
              </a:tblPr>
              <a:tblGrid>
                <a:gridCol w="513189">
                  <a:extLst>
                    <a:ext uri="{9D8B030D-6E8A-4147-A177-3AD203B41FA5}">
                      <a16:colId xmlns:a16="http://schemas.microsoft.com/office/drawing/2014/main" val="20000"/>
                    </a:ext>
                  </a:extLst>
                </a:gridCol>
                <a:gridCol w="4677877">
                  <a:extLst>
                    <a:ext uri="{9D8B030D-6E8A-4147-A177-3AD203B41FA5}">
                      <a16:colId xmlns:a16="http://schemas.microsoft.com/office/drawing/2014/main" val="20001"/>
                    </a:ext>
                  </a:extLst>
                </a:gridCol>
                <a:gridCol w="1742173">
                  <a:extLst>
                    <a:ext uri="{9D8B030D-6E8A-4147-A177-3AD203B41FA5}">
                      <a16:colId xmlns:a16="http://schemas.microsoft.com/office/drawing/2014/main" val="20002"/>
                    </a:ext>
                  </a:extLst>
                </a:gridCol>
                <a:gridCol w="1934678">
                  <a:extLst>
                    <a:ext uri="{9D8B030D-6E8A-4147-A177-3AD203B41FA5}">
                      <a16:colId xmlns:a16="http://schemas.microsoft.com/office/drawing/2014/main" val="20003"/>
                    </a:ext>
                  </a:extLst>
                </a:gridCol>
              </a:tblGrid>
              <a:tr h="370840">
                <a:tc>
                  <a:txBody>
                    <a:bodyPr/>
                    <a:lstStyle/>
                    <a:p>
                      <a:pPr algn="ctr"/>
                      <a:r>
                        <a:rPr lang="ru-RU" dirty="0" smtClean="0"/>
                        <a:t>№</a:t>
                      </a:r>
                      <a:r>
                        <a:rPr lang="ru-RU" baseline="0" dirty="0" smtClean="0"/>
                        <a:t> </a:t>
                      </a:r>
                      <a:endParaRPr lang="ru-RU" dirty="0"/>
                    </a:p>
                  </a:txBody>
                  <a:tcPr anchor="ctr"/>
                </a:tc>
                <a:tc>
                  <a:txBody>
                    <a:bodyPr/>
                    <a:lstStyle/>
                    <a:p>
                      <a:pPr algn="ctr"/>
                      <a:r>
                        <a:rPr lang="en-US" dirty="0" smtClean="0"/>
                        <a:t>Material</a:t>
                      </a:r>
                      <a:endParaRPr lang="ru-RU" dirty="0"/>
                    </a:p>
                  </a:txBody>
                  <a:tcPr anchor="ctr"/>
                </a:tc>
                <a:tc>
                  <a:txBody>
                    <a:bodyPr/>
                    <a:lstStyle/>
                    <a:p>
                      <a:pPr algn="ctr"/>
                      <a:r>
                        <a:rPr lang="en-US" sz="1800" b="1" i="0" kern="1200" dirty="0" smtClean="0">
                          <a:solidFill>
                            <a:schemeClr val="lt1"/>
                          </a:solidFill>
                          <a:effectLst/>
                          <a:latin typeface="+mn-lt"/>
                          <a:ea typeface="+mn-ea"/>
                          <a:cs typeface="+mn-cs"/>
                        </a:rPr>
                        <a:t>Modulus of elasticity</a:t>
                      </a:r>
                      <a:r>
                        <a:rPr lang="en-US" sz="1800" b="0" i="0" kern="1200" dirty="0" smtClean="0">
                          <a:solidFill>
                            <a:schemeClr val="lt1"/>
                          </a:solidFill>
                          <a:effectLst/>
                          <a:latin typeface="+mn-lt"/>
                          <a:ea typeface="+mn-ea"/>
                          <a:cs typeface="+mn-cs"/>
                        </a:rPr>
                        <a:t> (</a:t>
                      </a:r>
                      <a:r>
                        <a:rPr lang="en-US" sz="1800" b="1" i="0" kern="1200" dirty="0" smtClean="0">
                          <a:solidFill>
                            <a:schemeClr val="lt1"/>
                          </a:solidFill>
                          <a:effectLst/>
                          <a:latin typeface="+mn-lt"/>
                          <a:ea typeface="+mn-ea"/>
                          <a:cs typeface="+mn-cs"/>
                        </a:rPr>
                        <a:t>MOE</a:t>
                      </a:r>
                      <a:r>
                        <a:rPr lang="en-US" sz="1800" b="0" i="0" kern="1200" dirty="0" smtClean="0">
                          <a:solidFill>
                            <a:schemeClr val="lt1"/>
                          </a:solidFill>
                          <a:effectLst/>
                          <a:latin typeface="+mn-lt"/>
                          <a:ea typeface="+mn-ea"/>
                          <a:cs typeface="+mn-cs"/>
                        </a:rPr>
                        <a:t>), </a:t>
                      </a:r>
                      <a:r>
                        <a:rPr lang="en-US" sz="1800" b="0" i="0" kern="1200" dirty="0" err="1" smtClean="0">
                          <a:solidFill>
                            <a:schemeClr val="lt1"/>
                          </a:solidFill>
                          <a:effectLst/>
                          <a:latin typeface="+mn-lt"/>
                          <a:ea typeface="+mn-ea"/>
                          <a:cs typeface="+mn-cs"/>
                        </a:rPr>
                        <a:t>GPa</a:t>
                      </a:r>
                      <a:endParaRPr lang="ru-RU" dirty="0"/>
                    </a:p>
                  </a:txBody>
                  <a:tcPr anchor="ctr"/>
                </a:tc>
                <a:tc>
                  <a:txBody>
                    <a:bodyPr/>
                    <a:lstStyle/>
                    <a:p>
                      <a:pPr algn="ctr"/>
                      <a:r>
                        <a:rPr lang="en-US" dirty="0" smtClean="0"/>
                        <a:t>Thermal conductivity 25°C, W/(</a:t>
                      </a:r>
                      <a:r>
                        <a:rPr lang="en-US" dirty="0" err="1" smtClean="0"/>
                        <a:t>m⋅K</a:t>
                      </a:r>
                      <a:r>
                        <a:rPr lang="en-US" dirty="0" smtClean="0"/>
                        <a:t>)</a:t>
                      </a:r>
                      <a:endParaRPr lang="ru-RU" dirty="0"/>
                    </a:p>
                  </a:txBody>
                  <a:tcPr anchor="ctr"/>
                </a:tc>
                <a:extLst>
                  <a:ext uri="{0D108BD9-81ED-4DB2-BD59-A6C34878D82A}">
                    <a16:rowId xmlns:a16="http://schemas.microsoft.com/office/drawing/2014/main" val="10000"/>
                  </a:ext>
                </a:extLst>
              </a:tr>
              <a:tr h="370840">
                <a:tc>
                  <a:txBody>
                    <a:bodyPr/>
                    <a:lstStyle/>
                    <a:p>
                      <a:pPr algn="ctr" fontAlgn="b"/>
                      <a:r>
                        <a:rPr lang="ru-RU" sz="1400" u="none" strike="noStrike" dirty="0">
                          <a:effectLst/>
                        </a:rPr>
                        <a:t>1</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446088" indent="0" algn="l" fontAlgn="b"/>
                      <a:r>
                        <a:rPr lang="en-US" sz="1400" b="1" u="none" strike="noStrike" dirty="0" smtClean="0">
                          <a:effectLst/>
                        </a:rPr>
                        <a:t>Fiberglass based on structural fabric made of high-molecular-weight glass fibers</a:t>
                      </a:r>
                      <a:endParaRPr lang="ru-RU" sz="1400" b="1" i="0" u="none" strike="noStrike" dirty="0">
                        <a:solidFill>
                          <a:srgbClr val="000000"/>
                        </a:solidFill>
                        <a:effectLst/>
                        <a:latin typeface="Calibri" panose="020F0502020204030204" pitchFamily="34" charset="0"/>
                      </a:endParaRPr>
                    </a:p>
                  </a:txBody>
                  <a:tcPr marL="9525" marR="324000" marT="9525" marB="0" anchor="ctr"/>
                </a:tc>
                <a:tc>
                  <a:txBody>
                    <a:bodyPr/>
                    <a:lstStyle/>
                    <a:p>
                      <a:pPr algn="ctr"/>
                      <a:r>
                        <a:rPr lang="en-US" dirty="0" smtClean="0"/>
                        <a:t>31,9</a:t>
                      </a:r>
                      <a:endParaRPr lang="ru-RU" dirty="0"/>
                    </a:p>
                  </a:txBody>
                  <a:tcPr marL="9525" marR="9525" marT="9525" marB="0" anchor="ctr"/>
                </a:tc>
                <a:tc>
                  <a:txBody>
                    <a:bodyPr/>
                    <a:lstStyle/>
                    <a:p>
                      <a:pPr algn="ctr"/>
                      <a:r>
                        <a:rPr lang="en-US" dirty="0" smtClean="0"/>
                        <a:t>0,568</a:t>
                      </a:r>
                      <a:endParaRPr lang="ru-RU" dirty="0"/>
                    </a:p>
                  </a:txBody>
                  <a:tcPr anchor="ctr"/>
                </a:tc>
                <a:extLst>
                  <a:ext uri="{0D108BD9-81ED-4DB2-BD59-A6C34878D82A}">
                    <a16:rowId xmlns:a16="http://schemas.microsoft.com/office/drawing/2014/main" val="10001"/>
                  </a:ext>
                </a:extLst>
              </a:tr>
              <a:tr h="471473">
                <a:tc>
                  <a:txBody>
                    <a:bodyPr/>
                    <a:lstStyle/>
                    <a:p>
                      <a:pPr algn="ctr" fontAlgn="b"/>
                      <a:r>
                        <a:rPr lang="ru-RU" sz="1400" u="none" strike="noStrike" dirty="0">
                          <a:effectLst/>
                        </a:rPr>
                        <a:t>2</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446088" indent="0" algn="l" fontAlgn="b"/>
                      <a:r>
                        <a:rPr lang="en-US" sz="1400" b="1" u="none" strike="noStrike" dirty="0" smtClean="0">
                          <a:effectLst/>
                        </a:rPr>
                        <a:t>Glass-reinforced plastic based on structural fabric made of hollow glass fibers</a:t>
                      </a:r>
                      <a:endParaRPr lang="ru-RU" sz="1400" b="1" i="0" u="none" strike="noStrike" dirty="0">
                        <a:solidFill>
                          <a:srgbClr val="000000"/>
                        </a:solidFill>
                        <a:effectLst/>
                        <a:latin typeface="Calibri" panose="020F0502020204030204" pitchFamily="34" charset="0"/>
                      </a:endParaRPr>
                    </a:p>
                  </a:txBody>
                  <a:tcPr marL="9525" marR="684000" marT="9525" marB="0" anchor="ctr"/>
                </a:tc>
                <a:tc>
                  <a:txBody>
                    <a:bodyPr/>
                    <a:lstStyle/>
                    <a:p>
                      <a:pPr algn="ctr"/>
                      <a:r>
                        <a:rPr lang="en-US" dirty="0" smtClean="0"/>
                        <a:t>26,8</a:t>
                      </a:r>
                      <a:endParaRPr lang="ru-RU" dirty="0"/>
                    </a:p>
                  </a:txBody>
                  <a:tcPr marL="9525" marR="9525" marT="9525" marB="0" anchor="ctr"/>
                </a:tc>
                <a:tc>
                  <a:txBody>
                    <a:bodyPr/>
                    <a:lstStyle/>
                    <a:p>
                      <a:pPr algn="ctr"/>
                      <a:r>
                        <a:rPr lang="en-US" dirty="0" smtClean="0"/>
                        <a:t>0,464</a:t>
                      </a:r>
                      <a:endParaRPr lang="ru-RU" dirty="0"/>
                    </a:p>
                  </a:txBody>
                  <a:tcPr anchor="ctr"/>
                </a:tc>
                <a:extLst>
                  <a:ext uri="{0D108BD9-81ED-4DB2-BD59-A6C34878D82A}">
                    <a16:rowId xmlns:a16="http://schemas.microsoft.com/office/drawing/2014/main" val="10002"/>
                  </a:ext>
                </a:extLst>
              </a:tr>
              <a:tr h="370840">
                <a:tc>
                  <a:txBody>
                    <a:bodyPr/>
                    <a:lstStyle/>
                    <a:p>
                      <a:pPr algn="ctr" fontAlgn="b"/>
                      <a:r>
                        <a:rPr lang="ru-RU" sz="1400" u="none" strike="noStrike" dirty="0">
                          <a:effectLst/>
                        </a:rPr>
                        <a:t>3</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446088" indent="0" algn="l" fontAlgn="b"/>
                      <a:r>
                        <a:rPr lang="en-US" sz="1400" b="1" u="none" strike="noStrike" dirty="0" smtClean="0">
                          <a:effectLst/>
                        </a:rPr>
                        <a:t>Fiberglass based on high-molecular-weight glass fibers</a:t>
                      </a:r>
                      <a:endParaRPr lang="ru-RU" sz="1400" b="1" i="0" u="none" strike="noStrike" dirty="0">
                        <a:solidFill>
                          <a:srgbClr val="000000"/>
                        </a:solidFill>
                        <a:effectLst/>
                        <a:latin typeface="Calibri" panose="020F0502020204030204" pitchFamily="34" charset="0"/>
                      </a:endParaRPr>
                    </a:p>
                  </a:txBody>
                  <a:tcPr marL="9525" marR="684000" marT="9525" marB="0" anchor="ctr"/>
                </a:tc>
                <a:tc>
                  <a:txBody>
                    <a:bodyPr/>
                    <a:lstStyle/>
                    <a:p>
                      <a:pPr algn="ctr"/>
                      <a:r>
                        <a:rPr lang="ru-RU" dirty="0" smtClean="0"/>
                        <a:t>59,7</a:t>
                      </a:r>
                      <a:endParaRPr lang="en-US" dirty="0" smtClean="0"/>
                    </a:p>
                  </a:txBody>
                  <a:tcPr marL="9525" marR="9525" marT="9525" marB="0" anchor="ctr"/>
                </a:tc>
                <a:tc>
                  <a:txBody>
                    <a:bodyPr/>
                    <a:lstStyle/>
                    <a:p>
                      <a:pPr algn="ctr"/>
                      <a:r>
                        <a:rPr lang="en-US" dirty="0" smtClean="0"/>
                        <a:t>0,786</a:t>
                      </a:r>
                      <a:endParaRPr lang="ru-RU" dirty="0"/>
                    </a:p>
                  </a:txBody>
                  <a:tcPr anchor="ctr"/>
                </a:tc>
                <a:extLst>
                  <a:ext uri="{0D108BD9-81ED-4DB2-BD59-A6C34878D82A}">
                    <a16:rowId xmlns:a16="http://schemas.microsoft.com/office/drawing/2014/main" val="10003"/>
                  </a:ext>
                </a:extLst>
              </a:tr>
              <a:tr h="370840">
                <a:tc>
                  <a:txBody>
                    <a:bodyPr/>
                    <a:lstStyle/>
                    <a:p>
                      <a:pPr algn="ctr" fontAlgn="b"/>
                      <a:r>
                        <a:rPr lang="ru-RU" sz="1400" u="none" strike="noStrike" dirty="0">
                          <a:effectLst/>
                        </a:rPr>
                        <a:t>4</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446088" indent="0" algn="l" fontAlgn="b"/>
                      <a:r>
                        <a:rPr lang="en-US" sz="1400" b="1" u="none" strike="noStrike" dirty="0" smtClean="0">
                          <a:effectLst/>
                        </a:rPr>
                        <a:t>Fiberglass based on structural fabric made of hollow glass fibers with controlled porosity</a:t>
                      </a:r>
                      <a:endParaRPr lang="ru-RU" sz="1400" b="1" i="0" u="none" strike="noStrike" dirty="0">
                        <a:solidFill>
                          <a:srgbClr val="000000"/>
                        </a:solidFill>
                        <a:effectLst/>
                        <a:latin typeface="Calibri" panose="020F0502020204030204" pitchFamily="34" charset="0"/>
                      </a:endParaRPr>
                    </a:p>
                  </a:txBody>
                  <a:tcPr marL="9525" marR="684000" marT="9525" marB="0" anchor="ctr"/>
                </a:tc>
                <a:tc>
                  <a:txBody>
                    <a:bodyPr/>
                    <a:lstStyle/>
                    <a:p>
                      <a:pPr algn="ctr"/>
                      <a:r>
                        <a:rPr lang="en-US" dirty="0" smtClean="0"/>
                        <a:t>23,9</a:t>
                      </a:r>
                    </a:p>
                  </a:txBody>
                  <a:tcPr marL="9525" marR="9525" marT="9525" marB="0" anchor="ctr"/>
                </a:tc>
                <a:tc>
                  <a:txBody>
                    <a:bodyPr/>
                    <a:lstStyle/>
                    <a:p>
                      <a:pPr algn="ctr"/>
                      <a:r>
                        <a:rPr lang="en-US" dirty="0" smtClean="0"/>
                        <a:t>0,377</a:t>
                      </a:r>
                      <a:endParaRPr lang="ru-RU" dirty="0"/>
                    </a:p>
                  </a:txBody>
                  <a:tcPr anchor="ctr"/>
                </a:tc>
                <a:extLst>
                  <a:ext uri="{0D108BD9-81ED-4DB2-BD59-A6C34878D82A}">
                    <a16:rowId xmlns:a16="http://schemas.microsoft.com/office/drawing/2014/main" val="10004"/>
                  </a:ext>
                </a:extLst>
              </a:tr>
              <a:tr h="370840">
                <a:tc>
                  <a:txBody>
                    <a:bodyPr/>
                    <a:lstStyle/>
                    <a:p>
                      <a:pPr algn="ctr" fontAlgn="b"/>
                      <a:r>
                        <a:rPr lang="ru-RU" sz="1400" u="none" strike="noStrike" dirty="0">
                          <a:effectLst/>
                        </a:rPr>
                        <a:t>5</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446088" indent="0" algn="l" fontAlgn="b"/>
                      <a:r>
                        <a:rPr lang="en-US" sz="1400" b="1" u="none" strike="noStrike" dirty="0" smtClean="0">
                          <a:effectLst/>
                        </a:rPr>
                        <a:t>Carbon fiber reinforced plastic based on twill carbon fabric</a:t>
                      </a:r>
                      <a:endParaRPr lang="ru-RU" sz="1400" b="1" i="0" u="none" strike="noStrike" dirty="0">
                        <a:solidFill>
                          <a:srgbClr val="000000"/>
                        </a:solidFill>
                        <a:effectLst/>
                        <a:latin typeface="Calibri" panose="020F0502020204030204" pitchFamily="34" charset="0"/>
                      </a:endParaRPr>
                    </a:p>
                  </a:txBody>
                  <a:tcPr marL="9525" marR="684000" marT="9525" marB="0" anchor="ctr"/>
                </a:tc>
                <a:tc>
                  <a:txBody>
                    <a:bodyPr/>
                    <a:lstStyle/>
                    <a:p>
                      <a:pPr algn="ctr"/>
                      <a:r>
                        <a:rPr lang="ru-RU" dirty="0" smtClean="0"/>
                        <a:t>52,7</a:t>
                      </a:r>
                      <a:endParaRPr lang="ru-RU" dirty="0"/>
                    </a:p>
                  </a:txBody>
                  <a:tcPr marL="9525" marR="9525" marT="9525" marB="0" anchor="ctr"/>
                </a:tc>
                <a:tc>
                  <a:txBody>
                    <a:bodyPr/>
                    <a:lstStyle/>
                    <a:p>
                      <a:pPr algn="ctr"/>
                      <a:r>
                        <a:rPr lang="en-US" dirty="0" smtClean="0"/>
                        <a:t>2,29</a:t>
                      </a:r>
                      <a:endParaRPr lang="ru-RU" dirty="0"/>
                    </a:p>
                  </a:txBody>
                  <a:tcPr anchor="ctr"/>
                </a:tc>
                <a:extLst>
                  <a:ext uri="{0D108BD9-81ED-4DB2-BD59-A6C34878D82A}">
                    <a16:rowId xmlns:a16="http://schemas.microsoft.com/office/drawing/2014/main" val="10005"/>
                  </a:ext>
                </a:extLst>
              </a:tr>
              <a:tr h="370840">
                <a:tc>
                  <a:txBody>
                    <a:bodyPr/>
                    <a:lstStyle/>
                    <a:p>
                      <a:pPr algn="ctr" fontAlgn="b"/>
                      <a:r>
                        <a:rPr lang="ru-RU" sz="1400" u="none" strike="noStrike" dirty="0">
                          <a:effectLst/>
                        </a:rPr>
                        <a:t>6</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446088" indent="0" algn="l" fontAlgn="b"/>
                      <a:r>
                        <a:rPr lang="en-US" sz="1400" b="1" u="none" strike="noStrike" dirty="0" smtClean="0">
                          <a:effectLst/>
                        </a:rPr>
                        <a:t>Carbon fiber-based carbon fiber</a:t>
                      </a:r>
                      <a:endParaRPr lang="ru-RU" sz="1400" b="1" i="0" u="none" strike="noStrike" dirty="0">
                        <a:solidFill>
                          <a:srgbClr val="000000"/>
                        </a:solidFill>
                        <a:effectLst/>
                        <a:latin typeface="Calibri" panose="020F0502020204030204" pitchFamily="34" charset="0"/>
                      </a:endParaRPr>
                    </a:p>
                  </a:txBody>
                  <a:tcPr marL="9525" marR="684000" marT="9525" marB="0" anchor="ctr"/>
                </a:tc>
                <a:tc>
                  <a:txBody>
                    <a:bodyPr/>
                    <a:lstStyle/>
                    <a:p>
                      <a:pPr algn="ctr"/>
                      <a:r>
                        <a:rPr lang="en-US" dirty="0" smtClean="0"/>
                        <a:t>110,9</a:t>
                      </a:r>
                      <a:endParaRPr lang="ru-RU" dirty="0"/>
                    </a:p>
                  </a:txBody>
                  <a:tcPr marL="9525" marR="9525" marT="9525" marB="0" anchor="ctr"/>
                </a:tc>
                <a:tc>
                  <a:txBody>
                    <a:bodyPr/>
                    <a:lstStyle/>
                    <a:p>
                      <a:pPr algn="ctr"/>
                      <a:endParaRPr lang="ru-RU" dirty="0"/>
                    </a:p>
                  </a:txBody>
                  <a:tcPr anchor="ctr"/>
                </a:tc>
                <a:extLst>
                  <a:ext uri="{0D108BD9-81ED-4DB2-BD59-A6C34878D82A}">
                    <a16:rowId xmlns:a16="http://schemas.microsoft.com/office/drawing/2014/main" val="10006"/>
                  </a:ext>
                </a:extLst>
              </a:tr>
              <a:tr h="390986">
                <a:tc>
                  <a:txBody>
                    <a:bodyPr/>
                    <a:lstStyle/>
                    <a:p>
                      <a:pPr algn="ctr" fontAlgn="b"/>
                      <a:r>
                        <a:rPr lang="ru-RU" sz="1400" u="none" strike="noStrike" dirty="0">
                          <a:effectLst/>
                        </a:rPr>
                        <a:t>7</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446088" indent="0" algn="l" fontAlgn="b"/>
                      <a:r>
                        <a:rPr lang="en-US" sz="1400" b="1" u="none" strike="noStrike" dirty="0" smtClean="0">
                          <a:effectLst/>
                        </a:rPr>
                        <a:t>Fiberglass-based structural fabric made of hollow glass fibers with an experimental binder with low thermal conductivity</a:t>
                      </a:r>
                      <a:endParaRPr lang="ru-RU" sz="1400" b="1" i="0" u="none" strike="noStrike" dirty="0">
                        <a:solidFill>
                          <a:srgbClr val="000000"/>
                        </a:solidFill>
                        <a:effectLst/>
                        <a:latin typeface="Calibri" panose="020F0502020204030204" pitchFamily="34" charset="0"/>
                      </a:endParaRPr>
                    </a:p>
                  </a:txBody>
                  <a:tcPr marL="9525" marR="684000" marT="9525" marB="0" anchor="ctr"/>
                </a:tc>
                <a:tc>
                  <a:txBody>
                    <a:bodyPr/>
                    <a:lstStyle/>
                    <a:p>
                      <a:pPr algn="ctr"/>
                      <a:r>
                        <a:rPr lang="en-US" dirty="0" smtClean="0"/>
                        <a:t>21,1</a:t>
                      </a:r>
                      <a:endParaRPr lang="ru-RU" dirty="0"/>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0,367</a:t>
                      </a:r>
                      <a:endParaRPr lang="ru-RU" dirty="0" smtClean="0"/>
                    </a:p>
                  </a:txBody>
                  <a:tcPr anchor="ctr"/>
                </a:tc>
                <a:extLst>
                  <a:ext uri="{0D108BD9-81ED-4DB2-BD59-A6C34878D82A}">
                    <a16:rowId xmlns:a16="http://schemas.microsoft.com/office/drawing/2014/main" val="10007"/>
                  </a:ext>
                </a:extLst>
              </a:tr>
              <a:tr h="370840">
                <a:tc>
                  <a:txBody>
                    <a:bodyPr/>
                    <a:lstStyle/>
                    <a:p>
                      <a:pPr algn="ctr" fontAlgn="b"/>
                      <a:r>
                        <a:rPr lang="ru-RU" sz="1400" b="0" i="0" u="none" strike="noStrike" dirty="0" smtClean="0">
                          <a:solidFill>
                            <a:srgbClr val="000000"/>
                          </a:solidFill>
                          <a:effectLst/>
                          <a:latin typeface="Calibri" panose="020F0502020204030204" pitchFamily="34" charset="0"/>
                        </a:rPr>
                        <a:t>8</a:t>
                      </a:r>
                      <a:endParaRPr lang="ru-RU"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indent="446088" algn="l" fontAlgn="b"/>
                      <a:r>
                        <a:rPr lang="en-US" sz="1400" b="1" i="0" u="none" strike="noStrike" dirty="0" smtClean="0">
                          <a:solidFill>
                            <a:srgbClr val="000000"/>
                          </a:solidFill>
                          <a:effectLst/>
                          <a:latin typeface="Calibri" panose="020F0502020204030204" pitchFamily="34" charset="0"/>
                        </a:rPr>
                        <a:t>STEF</a:t>
                      </a:r>
                      <a:r>
                        <a:rPr lang="en-US" sz="1400" b="1" i="0" u="none" strike="noStrike" baseline="0" dirty="0" smtClean="0">
                          <a:solidFill>
                            <a:srgbClr val="000000"/>
                          </a:solidFill>
                          <a:effectLst/>
                          <a:latin typeface="Calibri" panose="020F0502020204030204" pitchFamily="34" charset="0"/>
                        </a:rPr>
                        <a:t> </a:t>
                      </a:r>
                      <a:r>
                        <a:rPr lang="en-US" sz="1400" b="1" i="0" u="none" strike="noStrike" baseline="0" smtClean="0">
                          <a:solidFill>
                            <a:srgbClr val="000000"/>
                          </a:solidFill>
                          <a:effectLst/>
                          <a:latin typeface="Calibri" panose="020F0502020204030204" pitchFamily="34" charset="0"/>
                        </a:rPr>
                        <a:t>– 1/G10</a:t>
                      </a:r>
                      <a:r>
                        <a:rPr lang="ru-RU" sz="1400" b="1" i="0" u="none" strike="noStrike" baseline="0" smtClean="0">
                          <a:solidFill>
                            <a:srgbClr val="000000"/>
                          </a:solidFill>
                          <a:effectLst/>
                          <a:latin typeface="Calibri" panose="020F0502020204030204" pitchFamily="34" charset="0"/>
                        </a:rPr>
                        <a:t> </a:t>
                      </a:r>
                      <a:r>
                        <a:rPr lang="ru-RU" sz="1400" b="1" i="0" u="none" strike="noStrike" baseline="0" dirty="0" smtClean="0">
                          <a:solidFill>
                            <a:srgbClr val="000000"/>
                          </a:solidFill>
                          <a:effectLst/>
                          <a:latin typeface="Calibri" panose="020F0502020204030204" pitchFamily="34" charset="0"/>
                        </a:rPr>
                        <a:t>(</a:t>
                      </a:r>
                      <a:r>
                        <a:rPr lang="en-US" sz="1400" b="1" i="0" u="none" strike="noStrike" baseline="0" dirty="0" smtClean="0">
                          <a:solidFill>
                            <a:srgbClr val="000000"/>
                          </a:solidFill>
                          <a:effectLst/>
                          <a:latin typeface="Calibri" panose="020F0502020204030204" pitchFamily="34" charset="0"/>
                        </a:rPr>
                        <a:t>for comparison</a:t>
                      </a:r>
                      <a:r>
                        <a:rPr lang="ru-RU" sz="1400" b="1" i="0" u="none" strike="noStrike" baseline="0" dirty="0" smtClean="0">
                          <a:solidFill>
                            <a:srgbClr val="000000"/>
                          </a:solidFill>
                          <a:effectLst/>
                          <a:latin typeface="Calibri" panose="020F0502020204030204" pitchFamily="34" charset="0"/>
                        </a:rPr>
                        <a:t>)</a:t>
                      </a:r>
                      <a:endParaRPr lang="ru-RU" sz="1400" b="1" i="0" u="none" strike="noStrike" dirty="0">
                        <a:solidFill>
                          <a:srgbClr val="000000"/>
                        </a:solidFill>
                        <a:effectLst/>
                        <a:latin typeface="Calibri" panose="020F0502020204030204" pitchFamily="34" charset="0"/>
                      </a:endParaRPr>
                    </a:p>
                  </a:txBody>
                  <a:tcPr marL="9525" marR="684000" marT="9525" marB="0" anchor="ctr"/>
                </a:tc>
                <a:tc>
                  <a:txBody>
                    <a:bodyPr/>
                    <a:lstStyle/>
                    <a:p>
                      <a:pPr algn="ctr"/>
                      <a:r>
                        <a:rPr lang="en-US" dirty="0" smtClean="0"/>
                        <a:t>20</a:t>
                      </a:r>
                      <a:endParaRPr lang="ru-RU" dirty="0"/>
                    </a:p>
                  </a:txBody>
                  <a:tcPr marL="9525" marR="9525" marT="9525" marB="0" anchor="ctr"/>
                </a:tc>
                <a:tc>
                  <a:txBody>
                    <a:bodyPr/>
                    <a:lstStyle/>
                    <a:p>
                      <a:pPr algn="ctr"/>
                      <a:r>
                        <a:rPr lang="en-US" dirty="0" smtClean="0"/>
                        <a:t>0,6</a:t>
                      </a:r>
                      <a:endParaRPr lang="ru-RU" dirty="0"/>
                    </a:p>
                  </a:txBody>
                  <a:tcPr anchor="ctr"/>
                </a:tc>
                <a:extLst>
                  <a:ext uri="{0D108BD9-81ED-4DB2-BD59-A6C34878D82A}">
                    <a16:rowId xmlns:a16="http://schemas.microsoft.com/office/drawing/2014/main" val="10008"/>
                  </a:ext>
                </a:extLst>
              </a:tr>
            </a:tbl>
          </a:graphicData>
        </a:graphic>
      </p:graphicFrame>
      <p:sp>
        <p:nvSpPr>
          <p:cNvPr id="14" name="Прямоугольник 13"/>
          <p:cNvSpPr/>
          <p:nvPr/>
        </p:nvSpPr>
        <p:spPr>
          <a:xfrm>
            <a:off x="420462" y="588965"/>
            <a:ext cx="9137779" cy="584775"/>
          </a:xfrm>
          <a:prstGeom prst="rect">
            <a:avLst/>
          </a:prstGeom>
        </p:spPr>
        <p:txBody>
          <a:bodyPr wrap="square">
            <a:spAutoFit/>
          </a:bodyPr>
          <a:lstStyle/>
          <a:p>
            <a:pPr algn="ctr"/>
            <a:r>
              <a:rPr lang="en-US" sz="1600" dirty="0">
                <a:solidFill>
                  <a:srgbClr val="0070C0"/>
                </a:solidFill>
                <a:latin typeface="Arial" panose="020B0604020202020204" pitchFamily="34" charset="0"/>
                <a:cs typeface="Arial" panose="020B0604020202020204" pitchFamily="34" charset="0"/>
              </a:rPr>
              <a:t>The NIIKAM Institute has studied various materials with high strength and low thermal conductivity for use at cryogenic temperatures</a:t>
            </a:r>
            <a:r>
              <a:rPr lang="en-US" sz="1600" dirty="0" smtClean="0">
                <a:solidFill>
                  <a:srgbClr val="0070C0"/>
                </a:solidFill>
                <a:latin typeface="Arial" panose="020B0604020202020204" pitchFamily="34" charset="0"/>
                <a:cs typeface="Arial" panose="020B0604020202020204" pitchFamily="34" charset="0"/>
              </a:rPr>
              <a:t>.</a:t>
            </a:r>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The results of the study are presented in the </a:t>
            </a:r>
            <a:r>
              <a:rPr lang="en-US" sz="1600" dirty="0" smtClean="0">
                <a:solidFill>
                  <a:srgbClr val="0070C0"/>
                </a:solidFill>
                <a:latin typeface="Arial" panose="020B0604020202020204" pitchFamily="34" charset="0"/>
                <a:cs typeface="Arial" panose="020B0604020202020204" pitchFamily="34" charset="0"/>
              </a:rPr>
              <a:t>table.</a:t>
            </a:r>
            <a:endParaRPr lang="ru-RU" sz="1600" dirty="0">
              <a:solidFill>
                <a:srgbClr val="0070C0"/>
              </a:solidFill>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t="28315" r="50577" b="7420"/>
          <a:stretch/>
        </p:blipFill>
        <p:spPr>
          <a:xfrm>
            <a:off x="9440950" y="1376516"/>
            <a:ext cx="2451510" cy="1992326"/>
          </a:xfrm>
          <a:prstGeom prst="rect">
            <a:avLst/>
          </a:prstGeom>
        </p:spPr>
      </p:pic>
    </p:spTree>
    <p:extLst>
      <p:ext uri="{BB962C8B-B14F-4D97-AF65-F5344CB8AC3E}">
        <p14:creationId xmlns:p14="http://schemas.microsoft.com/office/powerpoint/2010/main" val="577820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5062" t="2604" r="53922" b="4430"/>
          <a:stretch/>
        </p:blipFill>
        <p:spPr>
          <a:xfrm>
            <a:off x="6908002" y="601045"/>
            <a:ext cx="3442984" cy="5669050"/>
          </a:xfrm>
          <a:prstGeom prst="rect">
            <a:avLst/>
          </a:prstGeom>
        </p:spPr>
      </p:pic>
      <p:sp>
        <p:nvSpPr>
          <p:cNvPr id="2" name="Дата 1"/>
          <p:cNvSpPr>
            <a:spLocks noGrp="1"/>
          </p:cNvSpPr>
          <p:nvPr>
            <p:ph type="dt" sz="half" idx="10"/>
          </p:nvPr>
        </p:nvSpPr>
        <p:spPr/>
        <p:txBody>
          <a:bodyPr/>
          <a:lstStyle/>
          <a:p>
            <a:fld id="{6DEA2225-93D4-4D25-92CC-59D8A7F6D267}" type="datetime1">
              <a:rPr lang="ru-RU" smtClean="0"/>
              <a:t>20.10.2025</a:t>
            </a:fld>
            <a:endParaRPr lang="ru-RU"/>
          </a:p>
        </p:txBody>
      </p:sp>
      <p:sp>
        <p:nvSpPr>
          <p:cNvPr id="3" name="Нижний колонтитул 2"/>
          <p:cNvSpPr>
            <a:spLocks noGrp="1"/>
          </p:cNvSpPr>
          <p:nvPr>
            <p:ph type="ftr" sz="quarter" idx="11"/>
          </p:nvPr>
        </p:nvSpPr>
        <p:spPr>
          <a:xfrm>
            <a:off x="2217906" y="6336366"/>
            <a:ext cx="7714034" cy="365125"/>
          </a:xfrm>
        </p:spPr>
        <p:txBody>
          <a:bodyPr/>
          <a:lstStyle/>
          <a:p>
            <a:r>
              <a:rPr lang="en-US" smtClean="0"/>
              <a:t>S. Pivovarov*, A. Bragin, E. Pyata,, BINP, SPD Magnet</a:t>
            </a:r>
            <a:endParaRPr lang="ru-RU" dirty="0"/>
          </a:p>
        </p:txBody>
      </p:sp>
      <p:sp>
        <p:nvSpPr>
          <p:cNvPr id="5" name="Прямоугольник 16">
            <a:extLst>
              <a:ext uri="{FF2B5EF4-FFF2-40B4-BE49-F238E27FC236}">
                <a16:creationId xmlns:a16="http://schemas.microsoft.com/office/drawing/2014/main" id="{5F7CC429-1E45-494B-AA7F-4ABFF8D72F21}"/>
              </a:ext>
            </a:extLst>
          </p:cNvPr>
          <p:cNvSpPr/>
          <p:nvPr/>
        </p:nvSpPr>
        <p:spPr>
          <a:xfrm>
            <a:off x="1714814" y="170611"/>
            <a:ext cx="7654340" cy="461665"/>
          </a:xfrm>
          <a:prstGeom prst="rect">
            <a:avLst/>
          </a:prstGeom>
        </p:spPr>
        <p:txBody>
          <a:bodyPr wrap="square">
            <a:spAutoFit/>
          </a:bodyPr>
          <a:lstStyle/>
          <a:p>
            <a:pPr algn="r">
              <a:spcBef>
                <a:spcPts val="385"/>
              </a:spcBef>
              <a:spcAft>
                <a:spcPts val="385"/>
              </a:spcAft>
            </a:pPr>
            <a:r>
              <a:rPr lang="en-US" sz="24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Flow Scheme </a:t>
            </a:r>
            <a:r>
              <a:rPr lang="en-US"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Magnet-Control Dewar.</a:t>
            </a:r>
            <a:r>
              <a:rPr lang="ru-RU"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24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45" y="692766"/>
            <a:ext cx="3525820" cy="5352279"/>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7353" y="4854449"/>
            <a:ext cx="2266432" cy="1190595"/>
          </a:xfrm>
          <a:prstGeom prst="rect">
            <a:avLst/>
          </a:prstGeom>
        </p:spPr>
      </p:pic>
      <p:cxnSp>
        <p:nvCxnSpPr>
          <p:cNvPr id="9" name="Прямая со стрелкой 8"/>
          <p:cNvCxnSpPr/>
          <p:nvPr/>
        </p:nvCxnSpPr>
        <p:spPr>
          <a:xfrm flipH="1">
            <a:off x="10076329" y="1317812"/>
            <a:ext cx="510431" cy="49165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p:cNvCxnSpPr/>
          <p:nvPr/>
        </p:nvCxnSpPr>
        <p:spPr>
          <a:xfrm flipH="1">
            <a:off x="9735671" y="2871164"/>
            <a:ext cx="478379" cy="38598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Прямая со стрелкой 10"/>
          <p:cNvCxnSpPr/>
          <p:nvPr/>
        </p:nvCxnSpPr>
        <p:spPr>
          <a:xfrm flipH="1">
            <a:off x="10282518" y="3940336"/>
            <a:ext cx="586350" cy="4344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Прямоугольник 11"/>
          <p:cNvSpPr/>
          <p:nvPr/>
        </p:nvSpPr>
        <p:spPr>
          <a:xfrm>
            <a:off x="10493188" y="1026781"/>
            <a:ext cx="1536912" cy="338554"/>
          </a:xfrm>
          <a:prstGeom prst="rect">
            <a:avLst/>
          </a:prstGeom>
        </p:spPr>
        <p:txBody>
          <a:bodyPr wrap="square">
            <a:spAutoFit/>
          </a:bodyPr>
          <a:lstStyle/>
          <a:p>
            <a:r>
              <a:rPr lang="en-US" sz="1600" dirty="0" smtClean="0">
                <a:solidFill>
                  <a:srgbClr val="00B050"/>
                </a:solidFill>
              </a:rPr>
              <a:t>Control Dewar</a:t>
            </a:r>
            <a:endParaRPr lang="ru-RU" sz="1600" dirty="0">
              <a:solidFill>
                <a:srgbClr val="00B050"/>
              </a:solidFill>
            </a:endParaRPr>
          </a:p>
        </p:txBody>
      </p:sp>
      <p:sp>
        <p:nvSpPr>
          <p:cNvPr id="13" name="Прямоугольник 12"/>
          <p:cNvSpPr/>
          <p:nvPr/>
        </p:nvSpPr>
        <p:spPr>
          <a:xfrm>
            <a:off x="10214048" y="2627271"/>
            <a:ext cx="1536912" cy="338554"/>
          </a:xfrm>
          <a:prstGeom prst="rect">
            <a:avLst/>
          </a:prstGeom>
        </p:spPr>
        <p:txBody>
          <a:bodyPr wrap="square">
            <a:spAutoFit/>
          </a:bodyPr>
          <a:lstStyle/>
          <a:p>
            <a:r>
              <a:rPr lang="en-US" sz="1600" dirty="0" smtClean="0">
                <a:solidFill>
                  <a:srgbClr val="00B050"/>
                </a:solidFill>
              </a:rPr>
              <a:t>Transfer line</a:t>
            </a:r>
            <a:endParaRPr lang="ru-RU" sz="1600" dirty="0">
              <a:solidFill>
                <a:srgbClr val="00B050"/>
              </a:solidFill>
            </a:endParaRPr>
          </a:p>
        </p:txBody>
      </p:sp>
      <p:sp>
        <p:nvSpPr>
          <p:cNvPr id="14" name="Прямоугольник 13"/>
          <p:cNvSpPr/>
          <p:nvPr/>
        </p:nvSpPr>
        <p:spPr>
          <a:xfrm>
            <a:off x="10868867" y="3675501"/>
            <a:ext cx="882093" cy="338554"/>
          </a:xfrm>
          <a:prstGeom prst="rect">
            <a:avLst/>
          </a:prstGeom>
        </p:spPr>
        <p:txBody>
          <a:bodyPr wrap="square">
            <a:spAutoFit/>
          </a:bodyPr>
          <a:lstStyle/>
          <a:p>
            <a:r>
              <a:rPr lang="en-US" sz="1600" dirty="0" smtClean="0">
                <a:solidFill>
                  <a:srgbClr val="00B050"/>
                </a:solidFill>
              </a:rPr>
              <a:t>Magnet</a:t>
            </a:r>
            <a:endParaRPr lang="ru-RU" sz="1600" dirty="0">
              <a:solidFill>
                <a:srgbClr val="00B050"/>
              </a:solidFill>
            </a:endParaRPr>
          </a:p>
        </p:txBody>
      </p:sp>
    </p:spTree>
    <p:extLst>
      <p:ext uri="{BB962C8B-B14F-4D97-AF65-F5344CB8AC3E}">
        <p14:creationId xmlns:p14="http://schemas.microsoft.com/office/powerpoint/2010/main" val="2396587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21836" t="3077" r="48841" b="2429"/>
          <a:stretch/>
        </p:blipFill>
        <p:spPr>
          <a:xfrm>
            <a:off x="241954" y="537167"/>
            <a:ext cx="3339446" cy="5877020"/>
          </a:xfrm>
          <a:prstGeom prst="rect">
            <a:avLst/>
          </a:prstGeom>
        </p:spPr>
      </p:pic>
      <p:sp>
        <p:nvSpPr>
          <p:cNvPr id="2" name="Дата 1"/>
          <p:cNvSpPr>
            <a:spLocks noGrp="1"/>
          </p:cNvSpPr>
          <p:nvPr>
            <p:ph type="dt" sz="half" idx="10"/>
          </p:nvPr>
        </p:nvSpPr>
        <p:spPr/>
        <p:txBody>
          <a:bodyPr/>
          <a:lstStyle/>
          <a:p>
            <a:fld id="{934E1697-D517-4F08-BBAD-0EDFB475CBDE}" type="datetime1">
              <a:rPr lang="ru-RU" smtClean="0"/>
              <a:t>20.10.2025</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S. Pivovarov*, A. Bragin, E. Pyata,, BINP, SPD Magnet</a:t>
            </a:r>
            <a:endParaRPr lang="ru-RU" dirty="0"/>
          </a:p>
        </p:txBody>
      </p:sp>
      <p:sp>
        <p:nvSpPr>
          <p:cNvPr id="14" name="Прямоугольник 13"/>
          <p:cNvSpPr/>
          <p:nvPr/>
        </p:nvSpPr>
        <p:spPr>
          <a:xfrm>
            <a:off x="7347193" y="1841990"/>
            <a:ext cx="4681602" cy="1471237"/>
          </a:xfrm>
          <a:prstGeom prst="rect">
            <a:avLst/>
          </a:prstGeom>
        </p:spPr>
        <p:txBody>
          <a:bodyPr wrap="square">
            <a:spAutoFit/>
          </a:bodyPr>
          <a:lstStyle/>
          <a:p>
            <a:pPr algn="just">
              <a:lnSpc>
                <a:spcPct val="112000"/>
              </a:lnSpc>
            </a:pP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It is planned to use the thermosiphon method of cooling the superconducting coil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due</a:t>
            </a:r>
            <a:r>
              <a:rPr lang="ru-RU"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to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natural convection of two-phase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helium. </a:t>
            </a:r>
          </a:p>
          <a:p>
            <a:pPr algn="just">
              <a:lnSpc>
                <a:spcPct val="112000"/>
              </a:lnSpc>
            </a:pP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The volume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of liquid helium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is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10 - 20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liters     </a:t>
            </a:r>
          </a:p>
          <a:p>
            <a:pPr algn="just">
              <a:lnSpc>
                <a:spcPct val="112000"/>
              </a:lnSpc>
            </a:pP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Helium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mass flow SPD - 9-10 g/sec.</a:t>
            </a:r>
          </a:p>
        </p:txBody>
      </p:sp>
      <p:cxnSp>
        <p:nvCxnSpPr>
          <p:cNvPr id="11" name="Прямая со стрелкой 10"/>
          <p:cNvCxnSpPr/>
          <p:nvPr/>
        </p:nvCxnSpPr>
        <p:spPr>
          <a:xfrm flipH="1">
            <a:off x="2928008" y="2577608"/>
            <a:ext cx="735454" cy="93325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p:cNvCxnSpPr/>
          <p:nvPr/>
        </p:nvCxnSpPr>
        <p:spPr>
          <a:xfrm flipH="1">
            <a:off x="3149884" y="3598133"/>
            <a:ext cx="513578" cy="51634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6" name="Прямоугольник 15"/>
          <p:cNvSpPr/>
          <p:nvPr/>
        </p:nvSpPr>
        <p:spPr>
          <a:xfrm>
            <a:off x="3581400" y="2336305"/>
            <a:ext cx="1653988" cy="584775"/>
          </a:xfrm>
          <a:prstGeom prst="rect">
            <a:avLst/>
          </a:prstGeom>
        </p:spPr>
        <p:txBody>
          <a:bodyPr wrap="square">
            <a:spAutoFit/>
          </a:bodyPr>
          <a:lstStyle/>
          <a:p>
            <a:r>
              <a:rPr lang="en-US" sz="1600" dirty="0" smtClean="0">
                <a:solidFill>
                  <a:srgbClr val="00B050"/>
                </a:solidFill>
              </a:rPr>
              <a:t>Cooling Shield of Magnet</a:t>
            </a:r>
            <a:endParaRPr lang="ru-RU" sz="1600" dirty="0">
              <a:solidFill>
                <a:srgbClr val="00B050"/>
              </a:solidFill>
            </a:endParaRPr>
          </a:p>
        </p:txBody>
      </p:sp>
      <p:sp>
        <p:nvSpPr>
          <p:cNvPr id="18" name="Прямоугольник 17"/>
          <p:cNvSpPr/>
          <p:nvPr/>
        </p:nvSpPr>
        <p:spPr>
          <a:xfrm>
            <a:off x="3581400" y="3354362"/>
            <a:ext cx="1536912" cy="338554"/>
          </a:xfrm>
          <a:prstGeom prst="rect">
            <a:avLst/>
          </a:prstGeom>
        </p:spPr>
        <p:txBody>
          <a:bodyPr wrap="square">
            <a:spAutoFit/>
          </a:bodyPr>
          <a:lstStyle/>
          <a:p>
            <a:r>
              <a:rPr lang="en-US" sz="1600" dirty="0" smtClean="0">
                <a:solidFill>
                  <a:srgbClr val="00B050"/>
                </a:solidFill>
              </a:rPr>
              <a:t>Cooling Magnet</a:t>
            </a:r>
            <a:endParaRPr lang="ru-RU" sz="1600" dirty="0">
              <a:solidFill>
                <a:srgbClr val="00B050"/>
              </a:solidFill>
            </a:endParaRPr>
          </a:p>
        </p:txBody>
      </p:sp>
      <p:cxnSp>
        <p:nvCxnSpPr>
          <p:cNvPr id="19" name="Прямая со стрелкой 18"/>
          <p:cNvCxnSpPr/>
          <p:nvPr/>
        </p:nvCxnSpPr>
        <p:spPr>
          <a:xfrm flipH="1">
            <a:off x="3020891" y="2577608"/>
            <a:ext cx="653393" cy="113094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3" name="Рисунок 12"/>
          <p:cNvPicPr>
            <a:picLocks noChangeAspect="1"/>
          </p:cNvPicPr>
          <p:nvPr/>
        </p:nvPicPr>
        <p:blipFill rotWithShape="1">
          <a:blip r:embed="rId4">
            <a:extLst>
              <a:ext uri="{28A0092B-C50C-407E-A947-70E740481C1C}">
                <a14:useLocalDpi xmlns:a14="http://schemas.microsoft.com/office/drawing/2010/main" val="0"/>
              </a:ext>
            </a:extLst>
          </a:blip>
          <a:srcRect l="17308" t="2877" r="60140" b="4286"/>
          <a:stretch/>
        </p:blipFill>
        <p:spPr>
          <a:xfrm>
            <a:off x="5070401" y="861577"/>
            <a:ext cx="2356951" cy="5298571"/>
          </a:xfrm>
          <a:prstGeom prst="rect">
            <a:avLst/>
          </a:prstGeom>
        </p:spPr>
      </p:pic>
      <p:cxnSp>
        <p:nvCxnSpPr>
          <p:cNvPr id="20" name="Прямая со стрелкой 19"/>
          <p:cNvCxnSpPr/>
          <p:nvPr/>
        </p:nvCxnSpPr>
        <p:spPr>
          <a:xfrm flipH="1" flipV="1">
            <a:off x="2094291" y="1856205"/>
            <a:ext cx="699517" cy="14292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Прямоугольник 21"/>
          <p:cNvSpPr/>
          <p:nvPr/>
        </p:nvSpPr>
        <p:spPr>
          <a:xfrm>
            <a:off x="2778159" y="1664260"/>
            <a:ext cx="1688545" cy="584775"/>
          </a:xfrm>
          <a:prstGeom prst="rect">
            <a:avLst/>
          </a:prstGeom>
        </p:spPr>
        <p:txBody>
          <a:bodyPr wrap="square">
            <a:spAutoFit/>
          </a:bodyPr>
          <a:lstStyle/>
          <a:p>
            <a:r>
              <a:rPr lang="en-US" sz="1600" dirty="0" smtClean="0">
                <a:solidFill>
                  <a:srgbClr val="00B050"/>
                </a:solidFill>
              </a:rPr>
              <a:t>Cooling Shield of Control Dewar </a:t>
            </a:r>
            <a:endParaRPr lang="ru-RU" sz="1600" dirty="0">
              <a:solidFill>
                <a:srgbClr val="00B050"/>
              </a:solidFill>
            </a:endParaRPr>
          </a:p>
        </p:txBody>
      </p:sp>
      <p:sp>
        <p:nvSpPr>
          <p:cNvPr id="25" name="Прямоугольник 16">
            <a:extLst>
              <a:ext uri="{FF2B5EF4-FFF2-40B4-BE49-F238E27FC236}">
                <a16:creationId xmlns:a16="http://schemas.microsoft.com/office/drawing/2014/main" id="{5F7CC429-1E45-494B-AA7F-4ABFF8D72F21}"/>
              </a:ext>
            </a:extLst>
          </p:cNvPr>
          <p:cNvSpPr/>
          <p:nvPr/>
        </p:nvSpPr>
        <p:spPr>
          <a:xfrm>
            <a:off x="1995491" y="139380"/>
            <a:ext cx="6706164" cy="461665"/>
          </a:xfrm>
          <a:prstGeom prst="rect">
            <a:avLst/>
          </a:prstGeom>
        </p:spPr>
        <p:txBody>
          <a:bodyPr wrap="square">
            <a:spAutoFit/>
          </a:bodyPr>
          <a:lstStyle/>
          <a:p>
            <a:pPr algn="r">
              <a:spcBef>
                <a:spcPts val="385"/>
              </a:spcBef>
              <a:spcAft>
                <a:spcPts val="385"/>
              </a:spcAft>
            </a:pPr>
            <a:r>
              <a:rPr lang="en-US" sz="24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r>
              <a:rPr lang="ru-RU"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r>
              <a:rPr lang="en-US"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Cold mass cooling design</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2587767" y="1029458"/>
            <a:ext cx="2085571" cy="307777"/>
          </a:xfrm>
          <a:prstGeom prst="rect">
            <a:avLst/>
          </a:prstGeom>
        </p:spPr>
        <p:txBody>
          <a:bodyPr wrap="none">
            <a:spAutoFit/>
          </a:bodyPr>
          <a:lstStyle/>
          <a:p>
            <a:r>
              <a:rPr lang="en-US" sz="1400" dirty="0" smtClean="0">
                <a:solidFill>
                  <a:srgbClr val="00B050"/>
                </a:solidFill>
                <a:latin typeface="Arial" panose="020B0604020202020204" pitchFamily="34" charset="0"/>
                <a:cs typeface="Arial" panose="020B0604020202020204" pitchFamily="34" charset="0"/>
              </a:rPr>
              <a:t>Volume </a:t>
            </a:r>
            <a:r>
              <a:rPr lang="en-US" sz="1400" dirty="0">
                <a:solidFill>
                  <a:srgbClr val="00B050"/>
                </a:solidFill>
                <a:latin typeface="Arial" panose="020B0604020202020204" pitchFamily="34" charset="0"/>
                <a:cs typeface="Arial" panose="020B0604020202020204" pitchFamily="34" charset="0"/>
              </a:rPr>
              <a:t>for liquid helium</a:t>
            </a:r>
            <a:endParaRPr lang="ru-RU" sz="1400" dirty="0">
              <a:solidFill>
                <a:srgbClr val="00B050"/>
              </a:solidFill>
            </a:endParaRPr>
          </a:p>
        </p:txBody>
      </p:sp>
      <p:cxnSp>
        <p:nvCxnSpPr>
          <p:cNvPr id="17" name="Прямая со стрелкой 16"/>
          <p:cNvCxnSpPr/>
          <p:nvPr/>
        </p:nvCxnSpPr>
        <p:spPr>
          <a:xfrm flipH="1">
            <a:off x="1964881" y="1261733"/>
            <a:ext cx="720394" cy="50391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55594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26515" t="2882" r="65758" b="6308"/>
          <a:stretch/>
        </p:blipFill>
        <p:spPr>
          <a:xfrm>
            <a:off x="9549672" y="95899"/>
            <a:ext cx="991940" cy="6272562"/>
          </a:xfrm>
          <a:prstGeom prst="rect">
            <a:avLst/>
          </a:prstGeom>
        </p:spPr>
      </p:pic>
      <p:pic>
        <p:nvPicPr>
          <p:cNvPr id="4" name="Рисунок 3"/>
          <p:cNvPicPr>
            <a:picLocks noChangeAspect="1"/>
          </p:cNvPicPr>
          <p:nvPr/>
        </p:nvPicPr>
        <p:blipFill rotWithShape="1">
          <a:blip r:embed="rId4">
            <a:extLst>
              <a:ext uri="{28A0092B-C50C-407E-A947-70E740481C1C}">
                <a14:useLocalDpi xmlns:a14="http://schemas.microsoft.com/office/drawing/2010/main" val="0"/>
              </a:ext>
            </a:extLst>
          </a:blip>
          <a:srcRect l="20945" t="7472" r="55882" b="9947"/>
          <a:stretch/>
        </p:blipFill>
        <p:spPr>
          <a:xfrm>
            <a:off x="276126" y="644590"/>
            <a:ext cx="2838529" cy="5556967"/>
          </a:xfrm>
          <a:prstGeom prst="rect">
            <a:avLst/>
          </a:prstGeom>
        </p:spPr>
      </p:pic>
      <p:sp>
        <p:nvSpPr>
          <p:cNvPr id="2" name="Дата 1"/>
          <p:cNvSpPr>
            <a:spLocks noGrp="1"/>
          </p:cNvSpPr>
          <p:nvPr>
            <p:ph type="dt" sz="half" idx="10"/>
          </p:nvPr>
        </p:nvSpPr>
        <p:spPr/>
        <p:txBody>
          <a:bodyPr/>
          <a:lstStyle/>
          <a:p>
            <a:fld id="{8D6D87F0-A200-40E8-8CC4-493A91DE1780}" type="datetime1">
              <a:rPr lang="ru-RU" smtClean="0"/>
              <a:t>20.10.2025</a:t>
            </a:fld>
            <a:endParaRPr lang="ru-RU"/>
          </a:p>
        </p:txBody>
      </p:sp>
      <p:sp>
        <p:nvSpPr>
          <p:cNvPr id="3" name="Нижний колонтитул 2"/>
          <p:cNvSpPr>
            <a:spLocks noGrp="1"/>
          </p:cNvSpPr>
          <p:nvPr>
            <p:ph type="ftr" sz="quarter" idx="11"/>
          </p:nvPr>
        </p:nvSpPr>
        <p:spPr>
          <a:xfrm>
            <a:off x="2217906" y="6336366"/>
            <a:ext cx="7714034" cy="365125"/>
          </a:xfrm>
        </p:spPr>
        <p:txBody>
          <a:bodyPr/>
          <a:lstStyle/>
          <a:p>
            <a:r>
              <a:rPr lang="en-US" dirty="0" smtClean="0"/>
              <a:t>S. Pivovarov*, A. </a:t>
            </a:r>
            <a:r>
              <a:rPr lang="en-US" dirty="0" err="1" smtClean="0"/>
              <a:t>Bragin</a:t>
            </a:r>
            <a:r>
              <a:rPr lang="en-US" dirty="0" smtClean="0"/>
              <a:t>, E. </a:t>
            </a:r>
            <a:r>
              <a:rPr lang="en-US" dirty="0" err="1" smtClean="0"/>
              <a:t>Pyata</a:t>
            </a:r>
            <a:r>
              <a:rPr lang="en-US" dirty="0" smtClean="0"/>
              <a:t>,, BINP, SPD Magnet</a:t>
            </a:r>
            <a:endParaRPr lang="ru-RU" dirty="0"/>
          </a:p>
        </p:txBody>
      </p:sp>
      <p:sp>
        <p:nvSpPr>
          <p:cNvPr id="5" name="Прямоугольник 16">
            <a:extLst>
              <a:ext uri="{FF2B5EF4-FFF2-40B4-BE49-F238E27FC236}">
                <a16:creationId xmlns:a16="http://schemas.microsoft.com/office/drawing/2014/main" id="{5F7CC429-1E45-494B-AA7F-4ABFF8D72F21}"/>
              </a:ext>
            </a:extLst>
          </p:cNvPr>
          <p:cNvSpPr/>
          <p:nvPr/>
        </p:nvSpPr>
        <p:spPr>
          <a:xfrm>
            <a:off x="3252388" y="49797"/>
            <a:ext cx="5513959" cy="461665"/>
          </a:xfrm>
          <a:prstGeom prst="rect">
            <a:avLst/>
          </a:prstGeom>
        </p:spPr>
        <p:txBody>
          <a:bodyPr wrap="square">
            <a:spAutoFit/>
          </a:bodyPr>
          <a:lstStyle/>
          <a:p>
            <a:pPr algn="ctr">
              <a:spcBef>
                <a:spcPts val="385"/>
              </a:spcBef>
              <a:spcAft>
                <a:spcPts val="385"/>
              </a:spcAft>
            </a:pPr>
            <a:r>
              <a:rPr lang="en-US"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Control Dewar</a:t>
            </a:r>
            <a:r>
              <a:rPr lang="ru-RU"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r>
              <a:rPr lang="en-US"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with Transfer Line.</a:t>
            </a:r>
            <a:r>
              <a:rPr lang="ru-RU" sz="2400"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24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a:off x="10213390" y="3184151"/>
            <a:ext cx="505149" cy="59335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p:cNvCxnSpPr/>
          <p:nvPr/>
        </p:nvCxnSpPr>
        <p:spPr>
          <a:xfrm flipH="1">
            <a:off x="10260188" y="4141134"/>
            <a:ext cx="551971" cy="28836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Прямая со стрелкой 10"/>
          <p:cNvCxnSpPr/>
          <p:nvPr/>
        </p:nvCxnSpPr>
        <p:spPr>
          <a:xfrm flipH="1">
            <a:off x="10217015" y="5694317"/>
            <a:ext cx="701573" cy="44106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Прямоугольник 11"/>
          <p:cNvSpPr/>
          <p:nvPr/>
        </p:nvSpPr>
        <p:spPr>
          <a:xfrm>
            <a:off x="10688415" y="2978126"/>
            <a:ext cx="867543" cy="338554"/>
          </a:xfrm>
          <a:prstGeom prst="rect">
            <a:avLst/>
          </a:prstGeom>
        </p:spPr>
        <p:txBody>
          <a:bodyPr wrap="square">
            <a:spAutoFit/>
          </a:bodyPr>
          <a:lstStyle/>
          <a:p>
            <a:r>
              <a:rPr lang="en-US" sz="1600" dirty="0" smtClean="0">
                <a:solidFill>
                  <a:srgbClr val="00B050"/>
                </a:solidFill>
              </a:rPr>
              <a:t>Spacer</a:t>
            </a:r>
            <a:endParaRPr lang="ru-RU" sz="1600" dirty="0">
              <a:solidFill>
                <a:srgbClr val="00B050"/>
              </a:solidFill>
            </a:endParaRPr>
          </a:p>
        </p:txBody>
      </p:sp>
      <p:sp>
        <p:nvSpPr>
          <p:cNvPr id="13" name="Прямоугольник 12"/>
          <p:cNvSpPr/>
          <p:nvPr/>
        </p:nvSpPr>
        <p:spPr>
          <a:xfrm>
            <a:off x="10467653" y="406323"/>
            <a:ext cx="1536912" cy="369332"/>
          </a:xfrm>
          <a:prstGeom prst="rect">
            <a:avLst/>
          </a:prstGeom>
        </p:spPr>
        <p:txBody>
          <a:bodyPr wrap="square">
            <a:spAutoFit/>
          </a:bodyPr>
          <a:lstStyle/>
          <a:p>
            <a:r>
              <a:rPr lang="en-US" dirty="0" smtClean="0">
                <a:solidFill>
                  <a:srgbClr val="FF0000"/>
                </a:solidFill>
              </a:rPr>
              <a:t>Transfer line</a:t>
            </a:r>
            <a:endParaRPr lang="ru-RU" dirty="0">
              <a:solidFill>
                <a:srgbClr val="FF0000"/>
              </a:solidFill>
            </a:endParaRPr>
          </a:p>
        </p:txBody>
      </p:sp>
      <p:sp>
        <p:nvSpPr>
          <p:cNvPr id="14" name="Прямоугольник 13"/>
          <p:cNvSpPr/>
          <p:nvPr/>
        </p:nvSpPr>
        <p:spPr>
          <a:xfrm>
            <a:off x="10918587" y="5487486"/>
            <a:ext cx="1999553" cy="584775"/>
          </a:xfrm>
          <a:prstGeom prst="rect">
            <a:avLst/>
          </a:prstGeom>
        </p:spPr>
        <p:txBody>
          <a:bodyPr wrap="square">
            <a:spAutoFit/>
          </a:bodyPr>
          <a:lstStyle/>
          <a:p>
            <a:r>
              <a:rPr lang="en-US" sz="1600" dirty="0" smtClean="0">
                <a:solidFill>
                  <a:srgbClr val="00B050"/>
                </a:solidFill>
              </a:rPr>
              <a:t>Conductive </a:t>
            </a:r>
          </a:p>
          <a:p>
            <a:r>
              <a:rPr lang="en-US" sz="1600" dirty="0" smtClean="0">
                <a:solidFill>
                  <a:srgbClr val="00B050"/>
                </a:solidFill>
              </a:rPr>
              <a:t>Bus Bars</a:t>
            </a:r>
            <a:endParaRPr lang="ru-RU" sz="1600" dirty="0">
              <a:solidFill>
                <a:srgbClr val="00B050"/>
              </a:solidFill>
            </a:endParaRPr>
          </a:p>
        </p:txBody>
      </p:sp>
      <p:pic>
        <p:nvPicPr>
          <p:cNvPr id="15" name="Рисунок 14"/>
          <p:cNvPicPr>
            <a:picLocks noChangeAspect="1"/>
          </p:cNvPicPr>
          <p:nvPr/>
        </p:nvPicPr>
        <p:blipFill rotWithShape="1">
          <a:blip r:embed="rId5" cstate="print">
            <a:extLst>
              <a:ext uri="{28A0092B-C50C-407E-A947-70E740481C1C}">
                <a14:useLocalDpi xmlns:a14="http://schemas.microsoft.com/office/drawing/2010/main" val="0"/>
              </a:ext>
            </a:extLst>
          </a:blip>
          <a:srcRect l="25579" t="6974" r="30838" b="11871"/>
          <a:stretch/>
        </p:blipFill>
        <p:spPr>
          <a:xfrm>
            <a:off x="6244346" y="1172591"/>
            <a:ext cx="2653517" cy="2648092"/>
          </a:xfrm>
          <a:prstGeom prst="rect">
            <a:avLst/>
          </a:prstGeom>
        </p:spPr>
      </p:pic>
      <p:sp>
        <p:nvSpPr>
          <p:cNvPr id="16" name="Прямоугольник 15"/>
          <p:cNvSpPr/>
          <p:nvPr/>
        </p:nvSpPr>
        <p:spPr>
          <a:xfrm>
            <a:off x="10777606" y="3912379"/>
            <a:ext cx="1140757" cy="338554"/>
          </a:xfrm>
          <a:prstGeom prst="rect">
            <a:avLst/>
          </a:prstGeom>
        </p:spPr>
        <p:txBody>
          <a:bodyPr wrap="square">
            <a:spAutoFit/>
          </a:bodyPr>
          <a:lstStyle/>
          <a:p>
            <a:r>
              <a:rPr lang="en-US" sz="1600" dirty="0" smtClean="0">
                <a:solidFill>
                  <a:srgbClr val="00B050"/>
                </a:solidFill>
              </a:rPr>
              <a:t>Shield of TL</a:t>
            </a:r>
            <a:endParaRPr lang="ru-RU" sz="1600" dirty="0">
              <a:solidFill>
                <a:srgbClr val="00B050"/>
              </a:solidFill>
            </a:endParaRPr>
          </a:p>
        </p:txBody>
      </p:sp>
      <p:cxnSp>
        <p:nvCxnSpPr>
          <p:cNvPr id="17" name="Прямая со стрелкой 16"/>
          <p:cNvCxnSpPr/>
          <p:nvPr/>
        </p:nvCxnSpPr>
        <p:spPr>
          <a:xfrm flipH="1" flipV="1">
            <a:off x="7813414" y="2366607"/>
            <a:ext cx="2905125" cy="82780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Прямая со стрелкой 17"/>
          <p:cNvCxnSpPr/>
          <p:nvPr/>
        </p:nvCxnSpPr>
        <p:spPr>
          <a:xfrm flipH="1" flipV="1">
            <a:off x="7984398" y="2880822"/>
            <a:ext cx="2816946" cy="125512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Прямоугольник 23"/>
          <p:cNvSpPr/>
          <p:nvPr/>
        </p:nvSpPr>
        <p:spPr>
          <a:xfrm>
            <a:off x="10921480" y="4472068"/>
            <a:ext cx="938825" cy="338554"/>
          </a:xfrm>
          <a:prstGeom prst="rect">
            <a:avLst/>
          </a:prstGeom>
        </p:spPr>
        <p:txBody>
          <a:bodyPr wrap="square">
            <a:spAutoFit/>
          </a:bodyPr>
          <a:lstStyle/>
          <a:p>
            <a:r>
              <a:rPr lang="en-US" sz="1600" dirty="0" smtClean="0">
                <a:solidFill>
                  <a:srgbClr val="00B050"/>
                </a:solidFill>
              </a:rPr>
              <a:t>Pipelines</a:t>
            </a:r>
            <a:endParaRPr lang="ru-RU" sz="1600" dirty="0">
              <a:solidFill>
                <a:srgbClr val="00B050"/>
              </a:solidFill>
            </a:endParaRPr>
          </a:p>
        </p:txBody>
      </p:sp>
      <p:cxnSp>
        <p:nvCxnSpPr>
          <p:cNvPr id="25" name="Прямая со стрелкой 24"/>
          <p:cNvCxnSpPr>
            <a:stCxn id="24" idx="1"/>
          </p:cNvCxnSpPr>
          <p:nvPr/>
        </p:nvCxnSpPr>
        <p:spPr>
          <a:xfrm flipH="1">
            <a:off x="10157407" y="4641345"/>
            <a:ext cx="764073" cy="29186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6" name="Прямая со стрелкой 25"/>
          <p:cNvCxnSpPr>
            <a:stCxn id="24" idx="1"/>
          </p:cNvCxnSpPr>
          <p:nvPr/>
        </p:nvCxnSpPr>
        <p:spPr>
          <a:xfrm flipH="1">
            <a:off x="10254066" y="4641345"/>
            <a:ext cx="667414" cy="63621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7" name="Прямая со стрелкой 26"/>
          <p:cNvCxnSpPr>
            <a:stCxn id="24" idx="1"/>
          </p:cNvCxnSpPr>
          <p:nvPr/>
        </p:nvCxnSpPr>
        <p:spPr>
          <a:xfrm flipH="1" flipV="1">
            <a:off x="10081244" y="4629664"/>
            <a:ext cx="840236" cy="1168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31" name="Рисунок 30"/>
          <p:cNvPicPr>
            <a:picLocks noChangeAspect="1"/>
          </p:cNvPicPr>
          <p:nvPr/>
        </p:nvPicPr>
        <p:blipFill rotWithShape="1">
          <a:blip r:embed="rId6" cstate="print">
            <a:extLst>
              <a:ext uri="{28A0092B-C50C-407E-A947-70E740481C1C}">
                <a14:useLocalDpi xmlns:a14="http://schemas.microsoft.com/office/drawing/2010/main" val="0"/>
              </a:ext>
            </a:extLst>
          </a:blip>
          <a:srcRect l="25967" t="22851" r="28733" b="41396"/>
          <a:stretch/>
        </p:blipFill>
        <p:spPr>
          <a:xfrm flipV="1">
            <a:off x="4310398" y="3911354"/>
            <a:ext cx="1659217" cy="701838"/>
          </a:xfrm>
          <a:prstGeom prst="rect">
            <a:avLst/>
          </a:prstGeom>
        </p:spPr>
      </p:pic>
      <p:cxnSp>
        <p:nvCxnSpPr>
          <p:cNvPr id="42" name="Прямая со стрелкой 41"/>
          <p:cNvCxnSpPr/>
          <p:nvPr/>
        </p:nvCxnSpPr>
        <p:spPr>
          <a:xfrm flipH="1">
            <a:off x="4611998" y="3535859"/>
            <a:ext cx="242709" cy="61518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3" name="Прямая со стрелкой 42"/>
          <p:cNvCxnSpPr/>
          <p:nvPr/>
        </p:nvCxnSpPr>
        <p:spPr>
          <a:xfrm flipH="1">
            <a:off x="5334918" y="3654895"/>
            <a:ext cx="674450" cy="8226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4" name="Прямая со стрелкой 43"/>
          <p:cNvCxnSpPr/>
          <p:nvPr/>
        </p:nvCxnSpPr>
        <p:spPr>
          <a:xfrm flipH="1">
            <a:off x="5241213" y="3653090"/>
            <a:ext cx="772822" cy="40193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3" name="Прямоугольник 52"/>
          <p:cNvSpPr/>
          <p:nvPr/>
        </p:nvSpPr>
        <p:spPr>
          <a:xfrm>
            <a:off x="4328525" y="3232180"/>
            <a:ext cx="1295956" cy="338554"/>
          </a:xfrm>
          <a:prstGeom prst="rect">
            <a:avLst/>
          </a:prstGeom>
        </p:spPr>
        <p:txBody>
          <a:bodyPr wrap="square">
            <a:spAutoFit/>
          </a:bodyPr>
          <a:lstStyle/>
          <a:p>
            <a:r>
              <a:rPr lang="en-US" sz="1600" dirty="0" smtClean="0">
                <a:solidFill>
                  <a:srgbClr val="00B050"/>
                </a:solidFill>
              </a:rPr>
              <a:t>Reverse flow</a:t>
            </a:r>
            <a:endParaRPr lang="ru-RU" sz="1600" dirty="0">
              <a:solidFill>
                <a:srgbClr val="00B050"/>
              </a:solidFill>
            </a:endParaRPr>
          </a:p>
        </p:txBody>
      </p:sp>
      <p:sp>
        <p:nvSpPr>
          <p:cNvPr id="57" name="Прямоугольник 56"/>
          <p:cNvSpPr/>
          <p:nvPr/>
        </p:nvSpPr>
        <p:spPr>
          <a:xfrm>
            <a:off x="5986830" y="3416609"/>
            <a:ext cx="888907" cy="338554"/>
          </a:xfrm>
          <a:prstGeom prst="rect">
            <a:avLst/>
          </a:prstGeom>
        </p:spPr>
        <p:txBody>
          <a:bodyPr wrap="square">
            <a:spAutoFit/>
          </a:bodyPr>
          <a:lstStyle/>
          <a:p>
            <a:r>
              <a:rPr lang="en-US" sz="1600" dirty="0" smtClean="0">
                <a:solidFill>
                  <a:srgbClr val="00B050"/>
                </a:solidFill>
              </a:rPr>
              <a:t>Bus Bars</a:t>
            </a:r>
            <a:endParaRPr lang="ru-RU" sz="1600" dirty="0">
              <a:solidFill>
                <a:srgbClr val="00B050"/>
              </a:solidFill>
            </a:endParaRPr>
          </a:p>
        </p:txBody>
      </p:sp>
      <p:cxnSp>
        <p:nvCxnSpPr>
          <p:cNvPr id="64" name="Прямая со стрелкой 63"/>
          <p:cNvCxnSpPr/>
          <p:nvPr/>
        </p:nvCxnSpPr>
        <p:spPr>
          <a:xfrm flipH="1" flipV="1">
            <a:off x="5747160" y="4277485"/>
            <a:ext cx="926849" cy="15882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65" name="Прямая со стрелкой 64"/>
          <p:cNvCxnSpPr/>
          <p:nvPr/>
        </p:nvCxnSpPr>
        <p:spPr>
          <a:xfrm flipH="1" flipV="1">
            <a:off x="5904806" y="4104097"/>
            <a:ext cx="769203" cy="32689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70" name="Прямоугольник 69"/>
          <p:cNvSpPr/>
          <p:nvPr/>
        </p:nvSpPr>
        <p:spPr>
          <a:xfrm>
            <a:off x="6635603" y="4250933"/>
            <a:ext cx="1698771" cy="338554"/>
          </a:xfrm>
          <a:prstGeom prst="rect">
            <a:avLst/>
          </a:prstGeom>
        </p:spPr>
        <p:txBody>
          <a:bodyPr wrap="square">
            <a:spAutoFit/>
          </a:bodyPr>
          <a:lstStyle/>
          <a:p>
            <a:r>
              <a:rPr lang="en-US" sz="1600" dirty="0" smtClean="0">
                <a:solidFill>
                  <a:srgbClr val="00B050"/>
                </a:solidFill>
              </a:rPr>
              <a:t>Insulator (</a:t>
            </a:r>
            <a:r>
              <a:rPr lang="ru-RU" sz="1600" dirty="0" smtClean="0">
                <a:solidFill>
                  <a:srgbClr val="00B050"/>
                </a:solidFill>
              </a:rPr>
              <a:t>СТЭФ</a:t>
            </a:r>
            <a:r>
              <a:rPr lang="en-US" sz="1600" dirty="0" smtClean="0">
                <a:solidFill>
                  <a:srgbClr val="00B050"/>
                </a:solidFill>
              </a:rPr>
              <a:t>)</a:t>
            </a:r>
            <a:endParaRPr lang="ru-RU" sz="1600" dirty="0">
              <a:solidFill>
                <a:srgbClr val="00B050"/>
              </a:solidFill>
            </a:endParaRPr>
          </a:p>
        </p:txBody>
      </p:sp>
      <p:cxnSp>
        <p:nvCxnSpPr>
          <p:cNvPr id="71" name="Прямая со стрелкой 70"/>
          <p:cNvCxnSpPr/>
          <p:nvPr/>
        </p:nvCxnSpPr>
        <p:spPr>
          <a:xfrm>
            <a:off x="3891106" y="4135950"/>
            <a:ext cx="425528" cy="18269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74" name="Прямоугольник 73"/>
          <p:cNvSpPr/>
          <p:nvPr/>
        </p:nvSpPr>
        <p:spPr>
          <a:xfrm>
            <a:off x="3045071" y="3841130"/>
            <a:ext cx="962687" cy="338554"/>
          </a:xfrm>
          <a:prstGeom prst="rect">
            <a:avLst/>
          </a:prstGeom>
        </p:spPr>
        <p:txBody>
          <a:bodyPr wrap="square">
            <a:spAutoFit/>
          </a:bodyPr>
          <a:lstStyle/>
          <a:p>
            <a:r>
              <a:rPr lang="en-US" sz="1600" dirty="0" smtClean="0">
                <a:solidFill>
                  <a:srgbClr val="00B050"/>
                </a:solidFill>
              </a:rPr>
              <a:t>Shell (Al)</a:t>
            </a:r>
            <a:endParaRPr lang="ru-RU" sz="1600" dirty="0">
              <a:solidFill>
                <a:srgbClr val="00B050"/>
              </a:solidFill>
            </a:endParaRPr>
          </a:p>
        </p:txBody>
      </p:sp>
      <p:sp>
        <p:nvSpPr>
          <p:cNvPr id="75" name="Прямоугольник 74"/>
          <p:cNvSpPr/>
          <p:nvPr/>
        </p:nvSpPr>
        <p:spPr>
          <a:xfrm>
            <a:off x="1710381" y="4858450"/>
            <a:ext cx="8221559" cy="1569660"/>
          </a:xfrm>
          <a:prstGeom prst="rect">
            <a:avLst/>
          </a:prstGeom>
        </p:spPr>
        <p:txBody>
          <a:bodyPr wrap="square">
            <a:spAutoFit/>
          </a:bodyPr>
          <a:lstStyle/>
          <a:p>
            <a:r>
              <a:rPr lang="en-US" sz="14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The</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transfer</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line</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connects</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the</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vacuum</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volumes</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of</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the</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cryostat</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and</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the</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control</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Dewar</a:t>
            </a:r>
            <a:r>
              <a:rPr lang="ru-RU" sz="1600" dirty="0" smtClean="0">
                <a:solidFill>
                  <a:srgbClr val="0070C0"/>
                </a:solidFill>
                <a:latin typeface="Arial" panose="020B0604020202020204" pitchFamily="34" charset="0"/>
                <a:cs typeface="Arial" panose="020B0604020202020204" pitchFamily="34" charset="0"/>
              </a:rPr>
              <a:t>.   </a:t>
            </a:r>
          </a:p>
          <a:p>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The</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transfer</a:t>
            </a:r>
            <a:r>
              <a:rPr lang="en-US"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line</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has</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an</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outer</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diameter</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of</a:t>
            </a:r>
            <a:r>
              <a:rPr lang="ru-RU" sz="1600" dirty="0" smtClean="0">
                <a:solidFill>
                  <a:srgbClr val="0070C0"/>
                </a:solidFill>
                <a:latin typeface="Arial" panose="020B0604020202020204" pitchFamily="34" charset="0"/>
                <a:cs typeface="Arial" panose="020B0604020202020204" pitchFamily="34" charset="0"/>
              </a:rPr>
              <a:t> 219.1 </a:t>
            </a:r>
            <a:r>
              <a:rPr lang="ru-RU" sz="1600" dirty="0" err="1" smtClean="0">
                <a:solidFill>
                  <a:srgbClr val="0070C0"/>
                </a:solidFill>
                <a:latin typeface="Arial" panose="020B0604020202020204" pitchFamily="34" charset="0"/>
                <a:cs typeface="Arial" panose="020B0604020202020204" pitchFamily="34" charset="0"/>
              </a:rPr>
              <a:t>mm</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and</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the</a:t>
            </a:r>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new</a:t>
            </a:r>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length </a:t>
            </a:r>
            <a:r>
              <a:rPr lang="ru-RU" sz="1600" dirty="0" err="1" smtClean="0">
                <a:solidFill>
                  <a:srgbClr val="0070C0"/>
                </a:solidFill>
                <a:latin typeface="Arial" panose="020B0604020202020204" pitchFamily="34" charset="0"/>
                <a:cs typeface="Arial" panose="020B0604020202020204" pitchFamily="34" charset="0"/>
              </a:rPr>
              <a:t>of</a:t>
            </a:r>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a:t>
            </a:r>
            <a:r>
              <a:rPr lang="en-US" sz="1600" dirty="0" smtClean="0">
                <a:solidFill>
                  <a:srgbClr val="FF0000"/>
                </a:solidFill>
                <a:latin typeface="Arial" panose="020B0604020202020204" pitchFamily="34" charset="0"/>
                <a:cs typeface="Arial" panose="020B0604020202020204" pitchFamily="34" charset="0"/>
              </a:rPr>
              <a:t>3400</a:t>
            </a:r>
            <a:r>
              <a:rPr lang="ru-RU" sz="1600" dirty="0" smtClean="0">
                <a:solidFill>
                  <a:srgbClr val="FF0000"/>
                </a:solidFill>
                <a:latin typeface="Arial" panose="020B0604020202020204" pitchFamily="34" charset="0"/>
                <a:cs typeface="Arial" panose="020B0604020202020204" pitchFamily="34" charset="0"/>
              </a:rPr>
              <a:t> </a:t>
            </a:r>
            <a:r>
              <a:rPr lang="ru-RU" sz="1600" dirty="0" err="1" smtClean="0">
                <a:solidFill>
                  <a:srgbClr val="FF0000"/>
                </a:solidFill>
                <a:latin typeface="Arial" panose="020B0604020202020204" pitchFamily="34" charset="0"/>
                <a:cs typeface="Arial" panose="020B0604020202020204" pitchFamily="34" charset="0"/>
              </a:rPr>
              <a:t>mm</a:t>
            </a:r>
            <a:r>
              <a:rPr lang="ru-RU" sz="1600" dirty="0" smtClean="0">
                <a:solidFill>
                  <a:srgbClr val="FF0000"/>
                </a:solidFill>
                <a:latin typeface="Arial" panose="020B0604020202020204" pitchFamily="34" charset="0"/>
                <a:cs typeface="Arial" panose="020B0604020202020204" pitchFamily="34" charset="0"/>
              </a:rPr>
              <a:t> (</a:t>
            </a:r>
            <a:r>
              <a:rPr lang="en-US" sz="1600" dirty="0">
                <a:solidFill>
                  <a:srgbClr val="FF0000"/>
                </a:solidFill>
                <a:latin typeface="Arial" panose="020B0604020202020204" pitchFamily="34" charset="0"/>
                <a:cs typeface="Arial" panose="020B0604020202020204" pitchFamily="34" charset="0"/>
              </a:rPr>
              <a:t>increased by more than 1 m at the request of </a:t>
            </a:r>
            <a:r>
              <a:rPr lang="en-US" sz="1600" dirty="0" smtClean="0">
                <a:solidFill>
                  <a:srgbClr val="FF0000"/>
                </a:solidFill>
                <a:latin typeface="Arial" panose="020B0604020202020204" pitchFamily="34" charset="0"/>
                <a:cs typeface="Arial" panose="020B0604020202020204" pitchFamily="34" charset="0"/>
              </a:rPr>
              <a:t>JINR</a:t>
            </a:r>
            <a:r>
              <a:rPr lang="ru-RU" sz="1600" dirty="0" smtClean="0">
                <a:solidFill>
                  <a:srgbClr val="FF0000"/>
                </a:solidFill>
                <a:latin typeface="Arial" panose="020B0604020202020204" pitchFamily="34" charset="0"/>
                <a:cs typeface="Arial" panose="020B0604020202020204" pitchFamily="34" charset="0"/>
              </a:rPr>
              <a:t>).</a:t>
            </a:r>
          </a:p>
          <a:p>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It</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contains</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the</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superconducting</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bus</a:t>
            </a:r>
            <a:r>
              <a:rPr lang="en-US"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bars</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direct</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and</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return</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pipes</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for</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gaseous</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and</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liquid</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helium</a:t>
            </a:r>
            <a:r>
              <a:rPr lang="ru-RU" sz="1600" dirty="0" smtClean="0">
                <a:solidFill>
                  <a:srgbClr val="0070C0"/>
                </a:solidFill>
                <a:latin typeface="Arial" panose="020B0604020202020204" pitchFamily="34" charset="0"/>
                <a:cs typeface="Arial" panose="020B0604020202020204" pitchFamily="34" charset="0"/>
              </a:rPr>
              <a:t> </a:t>
            </a:r>
            <a:r>
              <a:rPr lang="ru-RU" sz="1600" dirty="0" err="1" smtClean="0">
                <a:solidFill>
                  <a:srgbClr val="0070C0"/>
                </a:solidFill>
                <a:latin typeface="Arial" panose="020B0604020202020204" pitchFamily="34" charset="0"/>
                <a:cs typeface="Arial" panose="020B0604020202020204" pitchFamily="34" charset="0"/>
              </a:rPr>
              <a:t>flows</a:t>
            </a:r>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The superconducting bus</a:t>
            </a:r>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bars in the transfer line is cooled by a reverse flow of helium</a:t>
            </a:r>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and thermal bridges.</a:t>
            </a:r>
            <a:endParaRPr lang="ru-RU" sz="1600" dirty="0">
              <a:solidFill>
                <a:srgbClr val="0070C0"/>
              </a:solidFill>
              <a:latin typeface="Arial" panose="020B0604020202020204" pitchFamily="34" charset="0"/>
              <a:cs typeface="Arial" panose="020B0604020202020204" pitchFamily="34" charset="0"/>
            </a:endParaRPr>
          </a:p>
        </p:txBody>
      </p:sp>
      <p:cxnSp>
        <p:nvCxnSpPr>
          <p:cNvPr id="33" name="Прямая со стрелкой 32"/>
          <p:cNvCxnSpPr/>
          <p:nvPr/>
        </p:nvCxnSpPr>
        <p:spPr>
          <a:xfrm flipH="1">
            <a:off x="10254066" y="1727591"/>
            <a:ext cx="564216" cy="41894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4" name="Прямоугольник 33"/>
          <p:cNvSpPr/>
          <p:nvPr/>
        </p:nvSpPr>
        <p:spPr>
          <a:xfrm>
            <a:off x="10777606" y="1491625"/>
            <a:ext cx="1140757" cy="338554"/>
          </a:xfrm>
          <a:prstGeom prst="rect">
            <a:avLst/>
          </a:prstGeom>
        </p:spPr>
        <p:txBody>
          <a:bodyPr wrap="square">
            <a:spAutoFit/>
          </a:bodyPr>
          <a:lstStyle/>
          <a:p>
            <a:r>
              <a:rPr lang="en-US" sz="1600" dirty="0" smtClean="0">
                <a:solidFill>
                  <a:srgbClr val="00B050"/>
                </a:solidFill>
              </a:rPr>
              <a:t>Shell of TL</a:t>
            </a:r>
            <a:endParaRPr lang="ru-RU" sz="1600" dirty="0">
              <a:solidFill>
                <a:srgbClr val="00B050"/>
              </a:solidFill>
            </a:endParaRPr>
          </a:p>
        </p:txBody>
      </p:sp>
      <p:sp>
        <p:nvSpPr>
          <p:cNvPr id="21" name="Прямоугольник 20"/>
          <p:cNvSpPr/>
          <p:nvPr/>
        </p:nvSpPr>
        <p:spPr>
          <a:xfrm>
            <a:off x="8464147" y="980774"/>
            <a:ext cx="1531060" cy="338554"/>
          </a:xfrm>
          <a:prstGeom prst="rect">
            <a:avLst/>
          </a:prstGeom>
        </p:spPr>
        <p:txBody>
          <a:bodyPr wrap="none">
            <a:spAutoFit/>
          </a:bodyPr>
          <a:lstStyle/>
          <a:p>
            <a:r>
              <a:rPr lang="ru-RU" sz="1600" dirty="0" err="1">
                <a:solidFill>
                  <a:srgbClr val="00B050"/>
                </a:solidFill>
              </a:rPr>
              <a:t>Thermal</a:t>
            </a:r>
            <a:r>
              <a:rPr lang="ru-RU" sz="1600" dirty="0">
                <a:solidFill>
                  <a:srgbClr val="00B050"/>
                </a:solidFill>
              </a:rPr>
              <a:t> </a:t>
            </a:r>
            <a:r>
              <a:rPr lang="ru-RU" sz="1600" dirty="0" err="1">
                <a:solidFill>
                  <a:srgbClr val="00B050"/>
                </a:solidFill>
              </a:rPr>
              <a:t>bridges</a:t>
            </a:r>
            <a:endParaRPr lang="ru-RU" sz="1600" dirty="0">
              <a:solidFill>
                <a:srgbClr val="00B050"/>
              </a:solidFill>
            </a:endParaRPr>
          </a:p>
        </p:txBody>
      </p:sp>
      <p:cxnSp>
        <p:nvCxnSpPr>
          <p:cNvPr id="40" name="Прямая со стрелкой 39"/>
          <p:cNvCxnSpPr/>
          <p:nvPr/>
        </p:nvCxnSpPr>
        <p:spPr>
          <a:xfrm flipV="1">
            <a:off x="9169804" y="707530"/>
            <a:ext cx="421260" cy="36546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35240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rotWithShape="1">
          <a:blip r:embed="rId3" cstate="print">
            <a:extLst>
              <a:ext uri="{28A0092B-C50C-407E-A947-70E740481C1C}">
                <a14:useLocalDpi xmlns:a14="http://schemas.microsoft.com/office/drawing/2010/main" val="0"/>
              </a:ext>
            </a:extLst>
          </a:blip>
          <a:srcRect l="14438" t="13196" r="35294" b="4876"/>
          <a:stretch/>
        </p:blipFill>
        <p:spPr>
          <a:xfrm>
            <a:off x="9253353" y="595797"/>
            <a:ext cx="2587095" cy="2302698"/>
          </a:xfrm>
          <a:prstGeom prst="rect">
            <a:avLst/>
          </a:prstGeom>
        </p:spPr>
      </p:pic>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l="16755" t="2261" r="32086" b="7652"/>
          <a:stretch/>
        </p:blipFill>
        <p:spPr>
          <a:xfrm>
            <a:off x="4246775" y="677875"/>
            <a:ext cx="3575011" cy="3437989"/>
          </a:xfrm>
          <a:prstGeom prst="rect">
            <a:avLst/>
          </a:prstGeom>
        </p:spPr>
      </p:pic>
      <p:sp>
        <p:nvSpPr>
          <p:cNvPr id="2" name="Дата 1"/>
          <p:cNvSpPr>
            <a:spLocks noGrp="1"/>
          </p:cNvSpPr>
          <p:nvPr>
            <p:ph type="dt" sz="half" idx="10"/>
          </p:nvPr>
        </p:nvSpPr>
        <p:spPr/>
        <p:txBody>
          <a:bodyPr/>
          <a:lstStyle/>
          <a:p>
            <a:fld id="{0A768CE4-5A18-4FBE-AFA9-05A22148554E}" type="datetime1">
              <a:rPr lang="ru-RU" smtClean="0"/>
              <a:t>20.10.2025</a:t>
            </a:fld>
            <a:endParaRPr lang="ru-RU" dirty="0"/>
          </a:p>
        </p:txBody>
      </p:sp>
      <p:sp>
        <p:nvSpPr>
          <p:cNvPr id="3" name="Нижний колонтитул 2"/>
          <p:cNvSpPr>
            <a:spLocks noGrp="1"/>
          </p:cNvSpPr>
          <p:nvPr>
            <p:ph type="ftr" sz="quarter" idx="11"/>
          </p:nvPr>
        </p:nvSpPr>
        <p:spPr>
          <a:xfrm>
            <a:off x="2217906" y="6336366"/>
            <a:ext cx="7714034" cy="365125"/>
          </a:xfrm>
        </p:spPr>
        <p:txBody>
          <a:bodyPr/>
          <a:lstStyle/>
          <a:p>
            <a:r>
              <a:rPr lang="en-US" smtClean="0"/>
              <a:t>S. Pivovarov*, A. Bragin, E. Pyata,, BINP, SPD Magnet</a:t>
            </a:r>
            <a:endParaRPr lang="ru-RU" dirty="0"/>
          </a:p>
        </p:txBody>
      </p:sp>
      <p:sp>
        <p:nvSpPr>
          <p:cNvPr id="5" name="Прямоугольник 16">
            <a:extLst>
              <a:ext uri="{FF2B5EF4-FFF2-40B4-BE49-F238E27FC236}">
                <a16:creationId xmlns:a16="http://schemas.microsoft.com/office/drawing/2014/main" id="{5F7CC429-1E45-494B-AA7F-4ABFF8D72F21}"/>
              </a:ext>
            </a:extLst>
          </p:cNvPr>
          <p:cNvSpPr/>
          <p:nvPr/>
        </p:nvSpPr>
        <p:spPr>
          <a:xfrm>
            <a:off x="4249270" y="0"/>
            <a:ext cx="262152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Control Dewar.</a:t>
            </a:r>
            <a:r>
              <a:rPr lang="ru-RU"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flipV="1">
            <a:off x="7593145" y="1635465"/>
            <a:ext cx="466017" cy="16262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p:cNvCxnSpPr/>
          <p:nvPr/>
        </p:nvCxnSpPr>
        <p:spPr>
          <a:xfrm>
            <a:off x="9509717" y="598565"/>
            <a:ext cx="48323" cy="119952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Прямоугольник 11"/>
          <p:cNvSpPr/>
          <p:nvPr/>
        </p:nvSpPr>
        <p:spPr>
          <a:xfrm>
            <a:off x="7994142" y="1613744"/>
            <a:ext cx="1335243" cy="307777"/>
          </a:xfrm>
          <a:prstGeom prst="rect">
            <a:avLst/>
          </a:prstGeom>
        </p:spPr>
        <p:txBody>
          <a:bodyPr wrap="square">
            <a:spAutoFit/>
          </a:bodyPr>
          <a:lstStyle/>
          <a:p>
            <a:r>
              <a:rPr lang="en-US" sz="1400" dirty="0">
                <a:solidFill>
                  <a:srgbClr val="00B050"/>
                </a:solidFill>
              </a:rPr>
              <a:t>Current leads</a:t>
            </a:r>
            <a:endParaRPr lang="ru-RU" sz="1400" dirty="0">
              <a:solidFill>
                <a:srgbClr val="00B050"/>
              </a:solidFill>
            </a:endParaRPr>
          </a:p>
        </p:txBody>
      </p:sp>
      <p:sp>
        <p:nvSpPr>
          <p:cNvPr id="16" name="Прямоугольник 15"/>
          <p:cNvSpPr/>
          <p:nvPr/>
        </p:nvSpPr>
        <p:spPr>
          <a:xfrm>
            <a:off x="9329385" y="289404"/>
            <a:ext cx="2187806" cy="307777"/>
          </a:xfrm>
          <a:prstGeom prst="rect">
            <a:avLst/>
          </a:prstGeom>
        </p:spPr>
        <p:txBody>
          <a:bodyPr wrap="square">
            <a:spAutoFit/>
          </a:bodyPr>
          <a:lstStyle/>
          <a:p>
            <a:r>
              <a:rPr lang="en-US" sz="1400" dirty="0" smtClean="0">
                <a:solidFill>
                  <a:srgbClr val="00B050"/>
                </a:solidFill>
              </a:rPr>
              <a:t>Top and bottom Shields</a:t>
            </a:r>
            <a:endParaRPr lang="ru-RU" sz="1400" dirty="0">
              <a:solidFill>
                <a:srgbClr val="00B050"/>
              </a:solidFill>
            </a:endParaRPr>
          </a:p>
        </p:txBody>
      </p:sp>
      <p:cxnSp>
        <p:nvCxnSpPr>
          <p:cNvPr id="17" name="Прямая со стрелкой 16"/>
          <p:cNvCxnSpPr/>
          <p:nvPr/>
        </p:nvCxnSpPr>
        <p:spPr>
          <a:xfrm flipH="1" flipV="1">
            <a:off x="6896586" y="742529"/>
            <a:ext cx="728805" cy="13324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Прямая со стрелкой 17"/>
          <p:cNvCxnSpPr/>
          <p:nvPr/>
        </p:nvCxnSpPr>
        <p:spPr>
          <a:xfrm>
            <a:off x="9509717" y="589494"/>
            <a:ext cx="494895" cy="79845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Прямоугольник 23"/>
          <p:cNvSpPr/>
          <p:nvPr/>
        </p:nvSpPr>
        <p:spPr>
          <a:xfrm>
            <a:off x="7915340" y="3028124"/>
            <a:ext cx="938825" cy="307777"/>
          </a:xfrm>
          <a:prstGeom prst="rect">
            <a:avLst/>
          </a:prstGeom>
        </p:spPr>
        <p:txBody>
          <a:bodyPr wrap="square">
            <a:spAutoFit/>
          </a:bodyPr>
          <a:lstStyle/>
          <a:p>
            <a:r>
              <a:rPr lang="en-US" sz="1400" dirty="0" smtClean="0">
                <a:solidFill>
                  <a:srgbClr val="00B050"/>
                </a:solidFill>
              </a:rPr>
              <a:t>Pipelines</a:t>
            </a:r>
            <a:endParaRPr lang="ru-RU" sz="1600" dirty="0">
              <a:solidFill>
                <a:srgbClr val="00B050"/>
              </a:solidFill>
            </a:endParaRPr>
          </a:p>
        </p:txBody>
      </p:sp>
      <p:cxnSp>
        <p:nvCxnSpPr>
          <p:cNvPr id="27" name="Прямая со стрелкой 26"/>
          <p:cNvCxnSpPr/>
          <p:nvPr/>
        </p:nvCxnSpPr>
        <p:spPr>
          <a:xfrm flipH="1" flipV="1">
            <a:off x="5596501" y="3663799"/>
            <a:ext cx="765374" cy="59207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7" name="Рисунок 6" descr="Autodesk Inventor Professional 2023"/>
          <p:cNvPicPr>
            <a:picLocks noChangeAspect="1"/>
          </p:cNvPicPr>
          <p:nvPr/>
        </p:nvPicPr>
        <p:blipFill rotWithShape="1">
          <a:blip r:embed="rId5">
            <a:extLst>
              <a:ext uri="{28A0092B-C50C-407E-A947-70E740481C1C}">
                <a14:useLocalDpi xmlns:a14="http://schemas.microsoft.com/office/drawing/2010/main" val="0"/>
              </a:ext>
            </a:extLst>
          </a:blip>
          <a:srcRect l="19411" t="11542" r="49118" b="8733"/>
          <a:stretch/>
        </p:blipFill>
        <p:spPr>
          <a:xfrm>
            <a:off x="332471" y="481757"/>
            <a:ext cx="3836894" cy="5342965"/>
          </a:xfrm>
          <a:prstGeom prst="rect">
            <a:avLst/>
          </a:prstGeom>
        </p:spPr>
      </p:pic>
      <p:sp>
        <p:nvSpPr>
          <p:cNvPr id="28" name="Прямоугольник 27"/>
          <p:cNvSpPr/>
          <p:nvPr/>
        </p:nvSpPr>
        <p:spPr>
          <a:xfrm>
            <a:off x="7625391" y="706496"/>
            <a:ext cx="867543" cy="307777"/>
          </a:xfrm>
          <a:prstGeom prst="rect">
            <a:avLst/>
          </a:prstGeom>
        </p:spPr>
        <p:txBody>
          <a:bodyPr wrap="square">
            <a:spAutoFit/>
          </a:bodyPr>
          <a:lstStyle/>
          <a:p>
            <a:r>
              <a:rPr lang="en-US" sz="1400" dirty="0" smtClean="0">
                <a:solidFill>
                  <a:srgbClr val="00B050"/>
                </a:solidFill>
              </a:rPr>
              <a:t>Valves</a:t>
            </a:r>
            <a:endParaRPr lang="ru-RU" sz="1600" dirty="0">
              <a:solidFill>
                <a:srgbClr val="00B050"/>
              </a:solidFill>
            </a:endParaRPr>
          </a:p>
        </p:txBody>
      </p:sp>
      <p:sp>
        <p:nvSpPr>
          <p:cNvPr id="32" name="Прямоугольник 31"/>
          <p:cNvSpPr/>
          <p:nvPr/>
        </p:nvSpPr>
        <p:spPr>
          <a:xfrm>
            <a:off x="3693110" y="2135091"/>
            <a:ext cx="782155" cy="523220"/>
          </a:xfrm>
          <a:prstGeom prst="rect">
            <a:avLst/>
          </a:prstGeom>
        </p:spPr>
        <p:txBody>
          <a:bodyPr wrap="square">
            <a:spAutoFit/>
          </a:bodyPr>
          <a:lstStyle/>
          <a:p>
            <a:r>
              <a:rPr lang="en-US" sz="1400" dirty="0" smtClean="0">
                <a:solidFill>
                  <a:srgbClr val="00B050"/>
                </a:solidFill>
              </a:rPr>
              <a:t>Safety</a:t>
            </a:r>
          </a:p>
          <a:p>
            <a:r>
              <a:rPr lang="en-US" sz="1400" dirty="0" smtClean="0">
                <a:solidFill>
                  <a:srgbClr val="00B050"/>
                </a:solidFill>
              </a:rPr>
              <a:t> </a:t>
            </a:r>
            <a:r>
              <a:rPr lang="en-US" sz="1400" dirty="0">
                <a:solidFill>
                  <a:srgbClr val="00B050"/>
                </a:solidFill>
              </a:rPr>
              <a:t>V</a:t>
            </a:r>
            <a:r>
              <a:rPr lang="en-US" sz="1400" dirty="0" smtClean="0">
                <a:solidFill>
                  <a:srgbClr val="00B050"/>
                </a:solidFill>
              </a:rPr>
              <a:t>alves</a:t>
            </a:r>
            <a:endParaRPr lang="ru-RU" sz="1400" dirty="0">
              <a:solidFill>
                <a:srgbClr val="00B050"/>
              </a:solidFill>
            </a:endParaRPr>
          </a:p>
        </p:txBody>
      </p:sp>
      <p:cxnSp>
        <p:nvCxnSpPr>
          <p:cNvPr id="34" name="Прямая со стрелкой 33"/>
          <p:cNvCxnSpPr/>
          <p:nvPr/>
        </p:nvCxnSpPr>
        <p:spPr>
          <a:xfrm flipV="1">
            <a:off x="4268857" y="1798087"/>
            <a:ext cx="178650" cy="40776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7" name="Прямая со стрелкой 36"/>
          <p:cNvCxnSpPr/>
          <p:nvPr/>
        </p:nvCxnSpPr>
        <p:spPr>
          <a:xfrm flipV="1">
            <a:off x="4265902" y="1953012"/>
            <a:ext cx="459924" cy="26043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9" name="Прямая со стрелкой 48"/>
          <p:cNvCxnSpPr/>
          <p:nvPr/>
        </p:nvCxnSpPr>
        <p:spPr>
          <a:xfrm flipH="1" flipV="1">
            <a:off x="7500690" y="3059905"/>
            <a:ext cx="437780" cy="13630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0" name="Прямоугольник 49"/>
          <p:cNvSpPr/>
          <p:nvPr/>
        </p:nvSpPr>
        <p:spPr>
          <a:xfrm>
            <a:off x="2442506" y="5768150"/>
            <a:ext cx="9721045" cy="584775"/>
          </a:xfrm>
          <a:prstGeom prst="rect">
            <a:avLst/>
          </a:prstGeom>
        </p:spPr>
        <p:txBody>
          <a:bodyPr wrap="square">
            <a:spAutoFit/>
          </a:bodyPr>
          <a:lstStyle/>
          <a:p>
            <a:r>
              <a:rPr lang="ru-RU" sz="1600" dirty="0">
                <a:solidFill>
                  <a:srgbClr val="0070C0"/>
                </a:solidFill>
                <a:latin typeface="Arial" panose="020B0604020202020204" pitchFamily="34" charset="0"/>
                <a:cs typeface="Arial" panose="020B0604020202020204" pitchFamily="34" charset="0"/>
              </a:rPr>
              <a:t>The volume of liquid helium in the vessel is 800 litres. </a:t>
            </a:r>
            <a:r>
              <a:rPr lang="ru-RU" sz="1600" dirty="0" smtClean="0">
                <a:solidFill>
                  <a:srgbClr val="0070C0"/>
                </a:solidFill>
                <a:latin typeface="Arial" panose="020B0604020202020204" pitchFamily="34" charset="0"/>
                <a:cs typeface="Arial" panose="020B0604020202020204" pitchFamily="34" charset="0"/>
              </a:rPr>
              <a:t>The </a:t>
            </a:r>
            <a:r>
              <a:rPr lang="ru-RU" sz="1600" dirty="0">
                <a:solidFill>
                  <a:srgbClr val="0070C0"/>
                </a:solidFill>
                <a:latin typeface="Arial" panose="020B0604020202020204" pitchFamily="34" charset="0"/>
                <a:cs typeface="Arial" panose="020B0604020202020204" pitchFamily="34" charset="0"/>
              </a:rPr>
              <a:t>maximum LHe level must be less than 594 mm from the bottom of the </a:t>
            </a:r>
            <a:r>
              <a:rPr lang="ru-RU" sz="1600" dirty="0" smtClean="0">
                <a:solidFill>
                  <a:srgbClr val="0070C0"/>
                </a:solidFill>
                <a:latin typeface="Arial" panose="020B0604020202020204" pitchFamily="34" charset="0"/>
                <a:cs typeface="Arial" panose="020B0604020202020204" pitchFamily="34" charset="0"/>
              </a:rPr>
              <a:t>vessel.The </a:t>
            </a:r>
            <a:r>
              <a:rPr lang="ru-RU" sz="1600" dirty="0">
                <a:solidFill>
                  <a:srgbClr val="0070C0"/>
                </a:solidFill>
                <a:latin typeface="Arial" panose="020B0604020202020204" pitchFamily="34" charset="0"/>
                <a:cs typeface="Arial" panose="020B0604020202020204" pitchFamily="34" charset="0"/>
              </a:rPr>
              <a:t>minimum LHe level must be more than 230 mm.</a:t>
            </a:r>
          </a:p>
        </p:txBody>
      </p:sp>
      <p:cxnSp>
        <p:nvCxnSpPr>
          <p:cNvPr id="53" name="Прямая со стрелкой 52"/>
          <p:cNvCxnSpPr/>
          <p:nvPr/>
        </p:nvCxnSpPr>
        <p:spPr>
          <a:xfrm flipH="1">
            <a:off x="737240" y="4126523"/>
            <a:ext cx="382314" cy="1169314"/>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Прямая соединительная линия 58"/>
          <p:cNvCxnSpPr/>
          <p:nvPr/>
        </p:nvCxnSpPr>
        <p:spPr>
          <a:xfrm flipV="1">
            <a:off x="644769" y="5295837"/>
            <a:ext cx="92470" cy="214009"/>
          </a:xfrm>
          <a:prstGeom prst="line">
            <a:avLst/>
          </a:prstGeom>
        </p:spPr>
        <p:style>
          <a:lnRef idx="2">
            <a:schemeClr val="accent2"/>
          </a:lnRef>
          <a:fillRef idx="0">
            <a:schemeClr val="accent2"/>
          </a:fillRef>
          <a:effectRef idx="1">
            <a:schemeClr val="accent2"/>
          </a:effectRef>
          <a:fontRef idx="minor">
            <a:schemeClr val="tx1"/>
          </a:fontRef>
        </p:style>
      </p:cxnSp>
      <p:cxnSp>
        <p:nvCxnSpPr>
          <p:cNvPr id="63" name="Прямая соединительная линия 62"/>
          <p:cNvCxnSpPr/>
          <p:nvPr/>
        </p:nvCxnSpPr>
        <p:spPr>
          <a:xfrm>
            <a:off x="228600" y="5509846"/>
            <a:ext cx="416169" cy="1102"/>
          </a:xfrm>
          <a:prstGeom prst="line">
            <a:avLst/>
          </a:prstGeom>
        </p:spPr>
        <p:style>
          <a:lnRef idx="2">
            <a:schemeClr val="accent2"/>
          </a:lnRef>
          <a:fillRef idx="0">
            <a:schemeClr val="accent2"/>
          </a:fillRef>
          <a:effectRef idx="1">
            <a:schemeClr val="accent2"/>
          </a:effectRef>
          <a:fontRef idx="minor">
            <a:schemeClr val="tx1"/>
          </a:fontRef>
        </p:style>
      </p:cxnSp>
      <p:sp>
        <p:nvSpPr>
          <p:cNvPr id="77" name="TextBox 76"/>
          <p:cNvSpPr txBox="1"/>
          <p:nvPr/>
        </p:nvSpPr>
        <p:spPr>
          <a:xfrm>
            <a:off x="138001" y="5295837"/>
            <a:ext cx="566181" cy="261610"/>
          </a:xfrm>
          <a:prstGeom prst="rect">
            <a:avLst/>
          </a:prstGeom>
          <a:noFill/>
        </p:spPr>
        <p:txBody>
          <a:bodyPr wrap="none" rtlCol="0">
            <a:spAutoFit/>
          </a:bodyPr>
          <a:lstStyle/>
          <a:p>
            <a:r>
              <a:rPr lang="en-US" sz="1100" dirty="0" smtClean="0">
                <a:solidFill>
                  <a:srgbClr val="002060"/>
                </a:solidFill>
              </a:rPr>
              <a:t>Ø1600</a:t>
            </a:r>
            <a:endParaRPr lang="ru-RU" sz="1100" dirty="0">
              <a:solidFill>
                <a:srgbClr val="002060"/>
              </a:solidFill>
            </a:endParaRPr>
          </a:p>
        </p:txBody>
      </p:sp>
      <p:cxnSp>
        <p:nvCxnSpPr>
          <p:cNvPr id="80" name="Прямая со стрелкой 79"/>
          <p:cNvCxnSpPr/>
          <p:nvPr/>
        </p:nvCxnSpPr>
        <p:spPr>
          <a:xfrm flipH="1">
            <a:off x="1161878" y="5402841"/>
            <a:ext cx="2835368" cy="613338"/>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82" name="Прямая соединительная линия 81"/>
          <p:cNvCxnSpPr/>
          <p:nvPr/>
        </p:nvCxnSpPr>
        <p:spPr>
          <a:xfrm>
            <a:off x="1072662" y="5590561"/>
            <a:ext cx="116610" cy="490254"/>
          </a:xfrm>
          <a:prstGeom prst="line">
            <a:avLst/>
          </a:prstGeom>
        </p:spPr>
        <p:style>
          <a:lnRef idx="2">
            <a:schemeClr val="accent2"/>
          </a:lnRef>
          <a:fillRef idx="0">
            <a:schemeClr val="accent2"/>
          </a:fillRef>
          <a:effectRef idx="1">
            <a:schemeClr val="accent2"/>
          </a:effectRef>
          <a:fontRef idx="minor">
            <a:schemeClr val="tx1"/>
          </a:fontRef>
        </p:style>
      </p:cxnSp>
      <p:cxnSp>
        <p:nvCxnSpPr>
          <p:cNvPr id="86" name="Прямая соединительная линия 85"/>
          <p:cNvCxnSpPr/>
          <p:nvPr/>
        </p:nvCxnSpPr>
        <p:spPr>
          <a:xfrm>
            <a:off x="3892062" y="4953000"/>
            <a:ext cx="105184" cy="473642"/>
          </a:xfrm>
          <a:prstGeom prst="line">
            <a:avLst/>
          </a:prstGeom>
        </p:spPr>
        <p:style>
          <a:lnRef idx="2">
            <a:schemeClr val="accent2"/>
          </a:lnRef>
          <a:fillRef idx="0">
            <a:schemeClr val="accent2"/>
          </a:fillRef>
          <a:effectRef idx="1">
            <a:schemeClr val="accent2"/>
          </a:effectRef>
          <a:fontRef idx="minor">
            <a:schemeClr val="tx1"/>
          </a:fontRef>
        </p:style>
      </p:cxnSp>
      <p:sp>
        <p:nvSpPr>
          <p:cNvPr id="96" name="TextBox 95"/>
          <p:cNvSpPr txBox="1"/>
          <p:nvPr/>
        </p:nvSpPr>
        <p:spPr>
          <a:xfrm rot="20928201">
            <a:off x="2471779" y="5436312"/>
            <a:ext cx="576221" cy="261610"/>
          </a:xfrm>
          <a:prstGeom prst="rect">
            <a:avLst/>
          </a:prstGeom>
          <a:noFill/>
        </p:spPr>
        <p:txBody>
          <a:bodyPr wrap="square" rtlCol="0">
            <a:spAutoFit/>
          </a:bodyPr>
          <a:lstStyle/>
          <a:p>
            <a:r>
              <a:rPr lang="en-US" sz="1100" dirty="0" smtClean="0">
                <a:solidFill>
                  <a:srgbClr val="002060"/>
                </a:solidFill>
              </a:rPr>
              <a:t>2780</a:t>
            </a:r>
            <a:endParaRPr lang="ru-RU" sz="1100" dirty="0">
              <a:solidFill>
                <a:srgbClr val="002060"/>
              </a:solidFill>
            </a:endParaRPr>
          </a:p>
        </p:txBody>
      </p:sp>
      <p:pic>
        <p:nvPicPr>
          <p:cNvPr id="112" name="Рисунок 111" descr="1065.820.400.04.00.СБ_He_tank_1000-1.pdf - Adobe Acrobat Pro"/>
          <p:cNvPicPr>
            <a:picLocks noChangeAspect="1"/>
          </p:cNvPicPr>
          <p:nvPr/>
        </p:nvPicPr>
        <p:blipFill rotWithShape="1">
          <a:blip r:embed="rId6" cstate="print">
            <a:extLst>
              <a:ext uri="{28A0092B-C50C-407E-A947-70E740481C1C}">
                <a14:useLocalDpi xmlns:a14="http://schemas.microsoft.com/office/drawing/2010/main" val="0"/>
              </a:ext>
            </a:extLst>
          </a:blip>
          <a:srcRect l="32427" t="31474" r="25956" b="29867"/>
          <a:stretch/>
        </p:blipFill>
        <p:spPr>
          <a:xfrm>
            <a:off x="8518094" y="3369893"/>
            <a:ext cx="3608135" cy="1842316"/>
          </a:xfrm>
          <a:prstGeom prst="rect">
            <a:avLst/>
          </a:prstGeom>
        </p:spPr>
      </p:pic>
      <p:cxnSp>
        <p:nvCxnSpPr>
          <p:cNvPr id="113" name="Прямая со стрелкой 112"/>
          <p:cNvCxnSpPr/>
          <p:nvPr/>
        </p:nvCxnSpPr>
        <p:spPr>
          <a:xfrm>
            <a:off x="8302318" y="4673232"/>
            <a:ext cx="0" cy="415704"/>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4" name="Прямая соединительная линия 113"/>
          <p:cNvCxnSpPr/>
          <p:nvPr/>
        </p:nvCxnSpPr>
        <p:spPr>
          <a:xfrm>
            <a:off x="8192330" y="4684898"/>
            <a:ext cx="469434" cy="6514"/>
          </a:xfrm>
          <a:prstGeom prst="line">
            <a:avLst/>
          </a:prstGeom>
        </p:spPr>
        <p:style>
          <a:lnRef idx="2">
            <a:schemeClr val="accent2"/>
          </a:lnRef>
          <a:fillRef idx="0">
            <a:schemeClr val="accent2"/>
          </a:fillRef>
          <a:effectRef idx="1">
            <a:schemeClr val="accent2"/>
          </a:effectRef>
          <a:fontRef idx="minor">
            <a:schemeClr val="tx1"/>
          </a:fontRef>
        </p:style>
      </p:cxnSp>
      <p:cxnSp>
        <p:nvCxnSpPr>
          <p:cNvPr id="118" name="Прямая соединительная линия 117"/>
          <p:cNvCxnSpPr/>
          <p:nvPr/>
        </p:nvCxnSpPr>
        <p:spPr>
          <a:xfrm>
            <a:off x="7854621" y="5079629"/>
            <a:ext cx="1093098" cy="21404"/>
          </a:xfrm>
          <a:prstGeom prst="line">
            <a:avLst/>
          </a:prstGeom>
        </p:spPr>
        <p:style>
          <a:lnRef idx="2">
            <a:schemeClr val="accent2"/>
          </a:lnRef>
          <a:fillRef idx="0">
            <a:schemeClr val="accent2"/>
          </a:fillRef>
          <a:effectRef idx="1">
            <a:schemeClr val="accent2"/>
          </a:effectRef>
          <a:fontRef idx="minor">
            <a:schemeClr val="tx1"/>
          </a:fontRef>
        </p:style>
      </p:cxnSp>
      <p:sp>
        <p:nvSpPr>
          <p:cNvPr id="124" name="TextBox 123"/>
          <p:cNvSpPr txBox="1"/>
          <p:nvPr/>
        </p:nvSpPr>
        <p:spPr>
          <a:xfrm rot="16200000">
            <a:off x="7986152" y="4730866"/>
            <a:ext cx="401072" cy="261610"/>
          </a:xfrm>
          <a:prstGeom prst="rect">
            <a:avLst/>
          </a:prstGeom>
          <a:noFill/>
        </p:spPr>
        <p:txBody>
          <a:bodyPr wrap="none" rtlCol="0">
            <a:spAutoFit/>
          </a:bodyPr>
          <a:lstStyle/>
          <a:p>
            <a:r>
              <a:rPr lang="en-US" sz="1100" dirty="0" smtClean="0">
                <a:solidFill>
                  <a:srgbClr val="002060"/>
                </a:solidFill>
              </a:rPr>
              <a:t>230</a:t>
            </a:r>
            <a:endParaRPr lang="ru-RU" sz="1100" dirty="0">
              <a:solidFill>
                <a:srgbClr val="002060"/>
              </a:solidFill>
            </a:endParaRPr>
          </a:p>
        </p:txBody>
      </p:sp>
      <p:sp>
        <p:nvSpPr>
          <p:cNvPr id="125" name="TextBox 124"/>
          <p:cNvSpPr txBox="1"/>
          <p:nvPr/>
        </p:nvSpPr>
        <p:spPr>
          <a:xfrm rot="16200000">
            <a:off x="7569121" y="4355731"/>
            <a:ext cx="534343" cy="261610"/>
          </a:xfrm>
          <a:prstGeom prst="rect">
            <a:avLst/>
          </a:prstGeom>
          <a:noFill/>
        </p:spPr>
        <p:txBody>
          <a:bodyPr wrap="square" rtlCol="0">
            <a:spAutoFit/>
          </a:bodyPr>
          <a:lstStyle/>
          <a:p>
            <a:r>
              <a:rPr lang="en-US" sz="1100" dirty="0" smtClean="0">
                <a:solidFill>
                  <a:srgbClr val="002060"/>
                </a:solidFill>
              </a:rPr>
              <a:t>594</a:t>
            </a:r>
            <a:endParaRPr lang="ru-RU" sz="1100" dirty="0">
              <a:solidFill>
                <a:srgbClr val="002060"/>
              </a:solidFill>
            </a:endParaRPr>
          </a:p>
        </p:txBody>
      </p:sp>
      <p:cxnSp>
        <p:nvCxnSpPr>
          <p:cNvPr id="126" name="Прямая соединительная линия 125"/>
          <p:cNvCxnSpPr/>
          <p:nvPr/>
        </p:nvCxnSpPr>
        <p:spPr>
          <a:xfrm>
            <a:off x="7869858" y="4027322"/>
            <a:ext cx="735704" cy="4279"/>
          </a:xfrm>
          <a:prstGeom prst="line">
            <a:avLst/>
          </a:prstGeom>
        </p:spPr>
        <p:style>
          <a:lnRef idx="2">
            <a:schemeClr val="accent2"/>
          </a:lnRef>
          <a:fillRef idx="0">
            <a:schemeClr val="accent2"/>
          </a:fillRef>
          <a:effectRef idx="1">
            <a:schemeClr val="accent2"/>
          </a:effectRef>
          <a:fontRef idx="minor">
            <a:schemeClr val="tx1"/>
          </a:fontRef>
        </p:style>
      </p:cxnSp>
      <p:cxnSp>
        <p:nvCxnSpPr>
          <p:cNvPr id="130" name="Прямая со стрелкой 129"/>
          <p:cNvCxnSpPr/>
          <p:nvPr/>
        </p:nvCxnSpPr>
        <p:spPr>
          <a:xfrm>
            <a:off x="7938470" y="4018681"/>
            <a:ext cx="0" cy="1065977"/>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32" name="TextBox 131"/>
          <p:cNvSpPr txBox="1"/>
          <p:nvPr/>
        </p:nvSpPr>
        <p:spPr>
          <a:xfrm>
            <a:off x="10041647" y="4664377"/>
            <a:ext cx="540533" cy="338554"/>
          </a:xfrm>
          <a:prstGeom prst="rect">
            <a:avLst/>
          </a:prstGeom>
          <a:noFill/>
        </p:spPr>
        <p:txBody>
          <a:bodyPr wrap="none" rtlCol="0">
            <a:spAutoFit/>
          </a:bodyPr>
          <a:lstStyle/>
          <a:p>
            <a:r>
              <a:rPr lang="en-US" sz="1600" dirty="0" smtClean="0">
                <a:solidFill>
                  <a:srgbClr val="C00000"/>
                </a:solidFill>
              </a:rPr>
              <a:t>20%</a:t>
            </a:r>
            <a:endParaRPr lang="ru-RU" sz="1600" dirty="0">
              <a:solidFill>
                <a:srgbClr val="002060"/>
              </a:solidFill>
            </a:endParaRPr>
          </a:p>
        </p:txBody>
      </p:sp>
      <p:sp>
        <p:nvSpPr>
          <p:cNvPr id="133" name="TextBox 132"/>
          <p:cNvSpPr txBox="1"/>
          <p:nvPr/>
        </p:nvSpPr>
        <p:spPr>
          <a:xfrm>
            <a:off x="9983453" y="4162201"/>
            <a:ext cx="583814" cy="369332"/>
          </a:xfrm>
          <a:prstGeom prst="rect">
            <a:avLst/>
          </a:prstGeom>
          <a:noFill/>
        </p:spPr>
        <p:txBody>
          <a:bodyPr wrap="none" rtlCol="0">
            <a:spAutoFit/>
          </a:bodyPr>
          <a:lstStyle/>
          <a:p>
            <a:r>
              <a:rPr lang="en-US" dirty="0" smtClean="0">
                <a:solidFill>
                  <a:srgbClr val="00B050"/>
                </a:solidFill>
              </a:rPr>
              <a:t>70%</a:t>
            </a:r>
            <a:endParaRPr lang="ru-RU" dirty="0">
              <a:solidFill>
                <a:srgbClr val="00B050"/>
              </a:solidFill>
            </a:endParaRPr>
          </a:p>
        </p:txBody>
      </p:sp>
      <p:sp>
        <p:nvSpPr>
          <p:cNvPr id="14" name="Прямоугольник 13"/>
          <p:cNvSpPr/>
          <p:nvPr/>
        </p:nvSpPr>
        <p:spPr>
          <a:xfrm>
            <a:off x="4310052" y="5280193"/>
            <a:ext cx="7710270" cy="584775"/>
          </a:xfrm>
          <a:prstGeom prst="rect">
            <a:avLst/>
          </a:prstGeom>
        </p:spPr>
        <p:txBody>
          <a:bodyPr wrap="square">
            <a:spAutoFit/>
          </a:bodyPr>
          <a:lstStyle/>
          <a:p>
            <a:r>
              <a:rPr lang="en-US" sz="1600" dirty="0" smtClean="0">
                <a:solidFill>
                  <a:srgbClr val="0070C0"/>
                </a:solidFill>
                <a:latin typeface="Arial" panose="020B0604020202020204" pitchFamily="34" charset="0"/>
                <a:cs typeface="Arial" panose="020B0604020202020204" pitchFamily="34" charset="0"/>
              </a:rPr>
              <a:t> The </a:t>
            </a:r>
            <a:r>
              <a:rPr lang="ru-RU" sz="1600" dirty="0" smtClean="0">
                <a:solidFill>
                  <a:srgbClr val="0070C0"/>
                </a:solidFill>
                <a:latin typeface="Arial" panose="020B0604020202020204" pitchFamily="34" charset="0"/>
                <a:cs typeface="Arial" panose="020B0604020202020204" pitchFamily="34" charset="0"/>
              </a:rPr>
              <a:t>С</a:t>
            </a:r>
            <a:r>
              <a:rPr lang="en-US" sz="1600" dirty="0" err="1" smtClean="0">
                <a:solidFill>
                  <a:srgbClr val="0070C0"/>
                </a:solidFill>
                <a:latin typeface="Arial" panose="020B0604020202020204" pitchFamily="34" charset="0"/>
                <a:cs typeface="Arial" panose="020B0604020202020204" pitchFamily="34" charset="0"/>
              </a:rPr>
              <a:t>ontrol</a:t>
            </a:r>
            <a:r>
              <a:rPr lang="en-US" sz="1600" dirty="0" smtClean="0">
                <a:solidFill>
                  <a:srgbClr val="0070C0"/>
                </a:solidFill>
                <a:latin typeface="Arial" panose="020B0604020202020204" pitchFamily="34" charset="0"/>
                <a:cs typeface="Arial" panose="020B0604020202020204" pitchFamily="34" charset="0"/>
              </a:rPr>
              <a:t> Dewar </a:t>
            </a:r>
            <a:r>
              <a:rPr lang="en-US" sz="1600" dirty="0">
                <a:solidFill>
                  <a:srgbClr val="0070C0"/>
                </a:solidFill>
                <a:latin typeface="Arial" panose="020B0604020202020204" pitchFamily="34" charset="0"/>
                <a:cs typeface="Arial" panose="020B0604020202020204" pitchFamily="34" charset="0"/>
              </a:rPr>
              <a:t>consists of a lower cryostat with a </a:t>
            </a:r>
            <a:r>
              <a:rPr lang="en-US" sz="1600" dirty="0" smtClean="0">
                <a:solidFill>
                  <a:srgbClr val="0070C0"/>
                </a:solidFill>
                <a:latin typeface="Arial" panose="020B0604020202020204" pitchFamily="34" charset="0"/>
                <a:cs typeface="Arial" panose="020B0604020202020204" pitchFamily="34" charset="0"/>
              </a:rPr>
              <a:t>shield </a:t>
            </a:r>
            <a:r>
              <a:rPr lang="en-US" sz="1600" dirty="0">
                <a:solidFill>
                  <a:srgbClr val="0070C0"/>
                </a:solidFill>
                <a:latin typeface="Arial" panose="020B0604020202020204" pitchFamily="34" charset="0"/>
                <a:cs typeface="Arial" panose="020B0604020202020204" pitchFamily="34" charset="0"/>
              </a:rPr>
              <a:t>and an upper part with a volume for liquid helium, valves, pipelines and current leads.</a:t>
            </a:r>
            <a:endParaRPr lang="ru-RU" sz="1600" dirty="0">
              <a:solidFill>
                <a:srgbClr val="0070C0"/>
              </a:solidFill>
              <a:latin typeface="Arial" panose="020B0604020202020204" pitchFamily="34" charset="0"/>
              <a:cs typeface="Arial" panose="020B0604020202020204" pitchFamily="34" charset="0"/>
            </a:endParaRPr>
          </a:p>
        </p:txBody>
      </p:sp>
      <p:sp>
        <p:nvSpPr>
          <p:cNvPr id="42" name="Прямоугольник 41"/>
          <p:cNvSpPr/>
          <p:nvPr/>
        </p:nvSpPr>
        <p:spPr>
          <a:xfrm>
            <a:off x="5455186" y="4197674"/>
            <a:ext cx="2085571" cy="307777"/>
          </a:xfrm>
          <a:prstGeom prst="rect">
            <a:avLst/>
          </a:prstGeom>
        </p:spPr>
        <p:txBody>
          <a:bodyPr wrap="none">
            <a:spAutoFit/>
          </a:bodyPr>
          <a:lstStyle/>
          <a:p>
            <a:r>
              <a:rPr lang="en-US" sz="1400" dirty="0" smtClean="0">
                <a:solidFill>
                  <a:srgbClr val="00B050"/>
                </a:solidFill>
                <a:latin typeface="Arial" panose="020B0604020202020204" pitchFamily="34" charset="0"/>
                <a:cs typeface="Arial" panose="020B0604020202020204" pitchFamily="34" charset="0"/>
              </a:rPr>
              <a:t>Volume </a:t>
            </a:r>
            <a:r>
              <a:rPr lang="en-US" sz="1400" dirty="0">
                <a:solidFill>
                  <a:srgbClr val="00B050"/>
                </a:solidFill>
                <a:latin typeface="Arial" panose="020B0604020202020204" pitchFamily="34" charset="0"/>
                <a:cs typeface="Arial" panose="020B0604020202020204" pitchFamily="34" charset="0"/>
              </a:rPr>
              <a:t>for liquid helium</a:t>
            </a:r>
            <a:endParaRPr lang="ru-RU" sz="1400" dirty="0">
              <a:solidFill>
                <a:srgbClr val="00B050"/>
              </a:solidFill>
            </a:endParaRPr>
          </a:p>
        </p:txBody>
      </p:sp>
      <p:cxnSp>
        <p:nvCxnSpPr>
          <p:cNvPr id="44" name="Прямая со стрелкой 43"/>
          <p:cNvCxnSpPr/>
          <p:nvPr/>
        </p:nvCxnSpPr>
        <p:spPr>
          <a:xfrm flipV="1">
            <a:off x="6361875" y="3684171"/>
            <a:ext cx="2357765" cy="56007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57235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0" y="0"/>
            <a:ext cx="12192000" cy="6858000"/>
          </a:xfrm>
          <a:prstGeom prst="rect">
            <a:avLst/>
          </a:prstGeom>
        </p:spPr>
      </p:pic>
      <p:sp>
        <p:nvSpPr>
          <p:cNvPr id="2" name="Заголовок 1"/>
          <p:cNvSpPr>
            <a:spLocks noGrp="1"/>
          </p:cNvSpPr>
          <p:nvPr>
            <p:ph type="title"/>
          </p:nvPr>
        </p:nvSpPr>
        <p:spPr>
          <a:xfrm>
            <a:off x="2233228" y="1996783"/>
            <a:ext cx="8229600" cy="2304256"/>
          </a:xfrm>
        </p:spPr>
        <p:txBody>
          <a:bodyPr>
            <a:normAutofit/>
          </a:bodyPr>
          <a:lstStyle/>
          <a:p>
            <a:pPr algn="ctr"/>
            <a:r>
              <a:rPr lang="en-US" sz="6000" dirty="0" smtClean="0">
                <a:solidFill>
                  <a:srgbClr val="FF0000"/>
                </a:solidFill>
              </a:rPr>
              <a:t>SPD magnet</a:t>
            </a:r>
            <a:endParaRPr lang="ru-RU" sz="6000" dirty="0">
              <a:solidFill>
                <a:srgbClr val="FF0000"/>
              </a:solidFill>
            </a:endParaRPr>
          </a:p>
        </p:txBody>
      </p:sp>
      <p:sp>
        <p:nvSpPr>
          <p:cNvPr id="3" name="Дата 2"/>
          <p:cNvSpPr>
            <a:spLocks noGrp="1"/>
          </p:cNvSpPr>
          <p:nvPr>
            <p:ph type="dt" sz="half" idx="10"/>
          </p:nvPr>
        </p:nvSpPr>
        <p:spPr/>
        <p:txBody>
          <a:bodyPr/>
          <a:lstStyle/>
          <a:p>
            <a:fld id="{BC03BC0C-7A84-4E22-BAC7-71459AED2A54}" type="datetime1">
              <a:rPr lang="ru-RU" smtClean="0"/>
              <a:t>20.10.2025</a:t>
            </a:fld>
            <a:endParaRPr lang="ru-RU"/>
          </a:p>
        </p:txBody>
      </p:sp>
      <p:sp>
        <p:nvSpPr>
          <p:cNvPr id="7" name="Прямоугольник 6"/>
          <p:cNvSpPr/>
          <p:nvPr/>
        </p:nvSpPr>
        <p:spPr>
          <a:xfrm>
            <a:off x="2510661" y="3676804"/>
            <a:ext cx="8135497" cy="461665"/>
          </a:xfrm>
          <a:prstGeom prst="rect">
            <a:avLst/>
          </a:prstGeom>
        </p:spPr>
        <p:txBody>
          <a:bodyPr wrap="none">
            <a:spAutoFit/>
          </a:bodyPr>
          <a:lstStyle/>
          <a:p>
            <a:pPr algn="ctr"/>
            <a:r>
              <a:rPr lang="en-US" sz="2400" dirty="0">
                <a:solidFill>
                  <a:srgbClr val="FF0000"/>
                </a:solidFill>
                <a:latin typeface="Calibri" panose="020F0502020204030204" pitchFamily="34" charset="0"/>
                <a:ea typeface="Calibri" panose="020F0502020204030204" pitchFamily="34" charset="0"/>
              </a:rPr>
              <a:t>Status of the SPD superconductive solenoid </a:t>
            </a:r>
            <a:r>
              <a:rPr lang="en-US" sz="2400" dirty="0" smtClean="0">
                <a:solidFill>
                  <a:srgbClr val="FF0000"/>
                </a:solidFill>
                <a:latin typeface="Calibri" panose="020F0502020204030204" pitchFamily="34" charset="0"/>
                <a:ea typeface="Calibri" panose="020F0502020204030204" pitchFamily="34" charset="0"/>
              </a:rPr>
              <a:t>design development</a:t>
            </a:r>
            <a:endParaRPr lang="ru-RU" sz="2400" dirty="0">
              <a:solidFill>
                <a:srgbClr val="FF0000"/>
              </a:solidFill>
            </a:endParaRPr>
          </a:p>
        </p:txBody>
      </p:sp>
      <p:sp>
        <p:nvSpPr>
          <p:cNvPr id="8" name="Нижний колонтитул 5"/>
          <p:cNvSpPr>
            <a:spLocks noGrp="1"/>
          </p:cNvSpPr>
          <p:nvPr>
            <p:ph type="ftr" sz="quarter" idx="11"/>
          </p:nvPr>
        </p:nvSpPr>
        <p:spPr>
          <a:xfrm>
            <a:off x="4038600" y="6356350"/>
            <a:ext cx="4114800" cy="365125"/>
          </a:xfrm>
        </p:spPr>
        <p:txBody>
          <a:bodyPr/>
          <a:lstStyle/>
          <a:p>
            <a:r>
              <a:rPr lang="en-US" dirty="0">
                <a:solidFill>
                  <a:schemeClr val="tx1"/>
                </a:solidFill>
              </a:rPr>
              <a:t>S. </a:t>
            </a:r>
            <a:r>
              <a:rPr lang="en-US" dirty="0" smtClean="0">
                <a:solidFill>
                  <a:schemeClr val="tx1"/>
                </a:solidFill>
              </a:rPr>
              <a:t>Pivovarov*, A. Bragin, E. Pyata,, BINP, SPD Magnet</a:t>
            </a:r>
            <a:endParaRPr lang="ru-RU" dirty="0">
              <a:solidFill>
                <a:schemeClr val="tx1"/>
              </a:solidFill>
            </a:endParaRPr>
          </a:p>
        </p:txBody>
      </p:sp>
    </p:spTree>
    <p:extLst>
      <p:ext uri="{BB962C8B-B14F-4D97-AF65-F5344CB8AC3E}">
        <p14:creationId xmlns:p14="http://schemas.microsoft.com/office/powerpoint/2010/main" val="4091793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00581" y="171743"/>
            <a:ext cx="4257712" cy="418058"/>
          </a:xfrm>
        </p:spPr>
        <p:txBody>
          <a:bodyPr>
            <a:normAutofit fontScale="90000"/>
          </a:bodyPr>
          <a:lstStyle/>
          <a:p>
            <a:r>
              <a:rPr lang="en-US" sz="2400" dirty="0" smtClean="0">
                <a:solidFill>
                  <a:srgbClr val="FF0000"/>
                </a:solidFill>
                <a:latin typeface="Comic Sans MS" panose="030F0702030302020204" pitchFamily="66" charset="0"/>
              </a:rPr>
              <a:t>SPD heat loads</a:t>
            </a:r>
            <a:r>
              <a:rPr lang="ru-RU" sz="2400" dirty="0" smtClean="0">
                <a:solidFill>
                  <a:srgbClr val="FF0000"/>
                </a:solidFill>
                <a:latin typeface="Comic Sans MS" panose="030F0702030302020204" pitchFamily="66" charset="0"/>
              </a:rPr>
              <a:t> (</a:t>
            </a:r>
            <a:r>
              <a:rPr lang="en-US" sz="2400" dirty="0" smtClean="0">
                <a:solidFill>
                  <a:srgbClr val="FF0000"/>
                </a:solidFill>
                <a:latin typeface="Comic Sans MS" panose="030F0702030302020204" pitchFamily="66" charset="0"/>
              </a:rPr>
              <a:t>recalculated</a:t>
            </a:r>
            <a:r>
              <a:rPr lang="ru-RU" sz="2400" dirty="0" smtClean="0">
                <a:solidFill>
                  <a:srgbClr val="FF0000"/>
                </a:solidFill>
                <a:latin typeface="Comic Sans MS" panose="030F0702030302020204" pitchFamily="66" charset="0"/>
              </a:rPr>
              <a:t>)</a:t>
            </a:r>
            <a:endParaRPr lang="ru-RU" sz="2400"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C5F2A072-8CBB-4860-86D3-409A97993358}" type="datetime1">
              <a:rPr lang="ru-RU" smtClean="0"/>
              <a:t>20.10.2025</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smtClean="0"/>
              <a:t>S. Pivovarov*, A. Bragin, E. Pyata,, BINP, SPD Magnet</a:t>
            </a:r>
            <a:endParaRPr lang="ru-RU" dirty="0"/>
          </a:p>
        </p:txBody>
      </p:sp>
      <p:pic>
        <p:nvPicPr>
          <p:cNvPr id="9" name="Рисунок 8"/>
          <p:cNvPicPr>
            <a:picLocks noChangeAspect="1"/>
          </p:cNvPicPr>
          <p:nvPr/>
        </p:nvPicPr>
        <p:blipFill>
          <a:blip r:embed="rId3"/>
          <a:stretch>
            <a:fillRect/>
          </a:stretch>
        </p:blipFill>
        <p:spPr>
          <a:xfrm>
            <a:off x="2571750" y="589801"/>
            <a:ext cx="7048500" cy="5836189"/>
          </a:xfrm>
          <a:prstGeom prst="rect">
            <a:avLst/>
          </a:prstGeom>
        </p:spPr>
      </p:pic>
    </p:spTree>
    <p:extLst>
      <p:ext uri="{BB962C8B-B14F-4D97-AF65-F5344CB8AC3E}">
        <p14:creationId xmlns:p14="http://schemas.microsoft.com/office/powerpoint/2010/main" val="3091713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15597" t="3416" r="38757" b="45482"/>
          <a:stretch/>
        </p:blipFill>
        <p:spPr>
          <a:xfrm>
            <a:off x="109082" y="1129131"/>
            <a:ext cx="8640984" cy="5314353"/>
          </a:xfrm>
          <a:prstGeom prst="rect">
            <a:avLst/>
          </a:prstGeom>
        </p:spPr>
      </p:pic>
      <p:sp>
        <p:nvSpPr>
          <p:cNvPr id="4" name="Заголовок 3"/>
          <p:cNvSpPr>
            <a:spLocks noGrp="1"/>
          </p:cNvSpPr>
          <p:nvPr>
            <p:ph type="title"/>
          </p:nvPr>
        </p:nvSpPr>
        <p:spPr>
          <a:xfrm>
            <a:off x="859980" y="77216"/>
            <a:ext cx="10515600" cy="589032"/>
          </a:xfrm>
        </p:spPr>
        <p:txBody>
          <a:bodyPr>
            <a:normAutofit/>
          </a:bodyPr>
          <a:lstStyle/>
          <a:p>
            <a:pPr algn="ctr"/>
            <a:r>
              <a:rPr lang="en-US" sz="2400" dirty="0">
                <a:solidFill>
                  <a:srgbClr val="FF0000"/>
                </a:solidFill>
                <a:latin typeface="Comic Sans MS" panose="030F0702030302020204" pitchFamily="66" charset="0"/>
                <a:cs typeface="Times New Roman" panose="02020603050405020304" pitchFamily="18" charset="0"/>
              </a:rPr>
              <a:t>Position of equipment on the P</a:t>
            </a:r>
            <a:r>
              <a:rPr lang="en-US" sz="2400" dirty="0" smtClean="0">
                <a:solidFill>
                  <a:srgbClr val="FF0000"/>
                </a:solidFill>
                <a:latin typeface="Comic Sans MS" panose="030F0702030302020204" pitchFamily="66" charset="0"/>
                <a:cs typeface="Times New Roman" panose="02020603050405020304" pitchFamily="18" charset="0"/>
              </a:rPr>
              <a:t>latform</a:t>
            </a:r>
            <a:r>
              <a:rPr lang="ru-RU" sz="2400" dirty="0" smtClean="0">
                <a:solidFill>
                  <a:srgbClr val="FF0000"/>
                </a:solidFill>
                <a:latin typeface="Comic Sans MS" panose="030F0702030302020204" pitchFamily="66" charset="0"/>
                <a:cs typeface="Times New Roman" panose="02020603050405020304" pitchFamily="18" charset="0"/>
              </a:rPr>
              <a:t>.</a:t>
            </a:r>
            <a:endParaRPr lang="ru-RU" sz="2400" dirty="0">
              <a:solidFill>
                <a:srgbClr val="FF0000"/>
              </a:solidFill>
              <a:latin typeface="Comic Sans MS" panose="030F0702030302020204" pitchFamily="66" charset="0"/>
              <a:cs typeface="Times New Roman" panose="02020603050405020304" pitchFamily="18" charset="0"/>
            </a:endParaRPr>
          </a:p>
        </p:txBody>
      </p:sp>
      <p:sp>
        <p:nvSpPr>
          <p:cNvPr id="2" name="Дата 1"/>
          <p:cNvSpPr>
            <a:spLocks noGrp="1"/>
          </p:cNvSpPr>
          <p:nvPr>
            <p:ph type="dt" sz="half" idx="10"/>
          </p:nvPr>
        </p:nvSpPr>
        <p:spPr>
          <a:xfrm>
            <a:off x="10884676" y="6356350"/>
            <a:ext cx="981808" cy="365125"/>
          </a:xfrm>
        </p:spPr>
        <p:txBody>
          <a:bodyPr/>
          <a:lstStyle/>
          <a:p>
            <a:fld id="{F3360029-3BC3-4FB4-88EC-10B9940B8206}" type="datetime1">
              <a:rPr lang="ru-RU" smtClean="0"/>
              <a:t>20.10.2025</a:t>
            </a:fld>
            <a:endParaRPr lang="ru-RU" dirty="0"/>
          </a:p>
        </p:txBody>
      </p:sp>
      <p:sp>
        <p:nvSpPr>
          <p:cNvPr id="3" name="Нижний колонтитул 2"/>
          <p:cNvSpPr>
            <a:spLocks noGrp="1"/>
          </p:cNvSpPr>
          <p:nvPr>
            <p:ph type="ftr" sz="quarter" idx="11"/>
          </p:nvPr>
        </p:nvSpPr>
        <p:spPr>
          <a:xfrm>
            <a:off x="4046786" y="6356350"/>
            <a:ext cx="4114800" cy="365125"/>
          </a:xfrm>
        </p:spPr>
        <p:txBody>
          <a:bodyPr/>
          <a:lstStyle/>
          <a:p>
            <a:r>
              <a:rPr lang="en-US" smtClean="0"/>
              <a:t>S. Pivovarov*, A. Bragin, E. Pyata,, BINP, SPD Magnet</a:t>
            </a:r>
            <a:endParaRPr lang="ru-RU" dirty="0"/>
          </a:p>
        </p:txBody>
      </p:sp>
      <p:sp>
        <p:nvSpPr>
          <p:cNvPr id="14" name="Прямоугольник 13"/>
          <p:cNvSpPr/>
          <p:nvPr/>
        </p:nvSpPr>
        <p:spPr>
          <a:xfrm>
            <a:off x="10504477" y="3979287"/>
            <a:ext cx="1536912" cy="523220"/>
          </a:xfrm>
          <a:prstGeom prst="rect">
            <a:avLst/>
          </a:prstGeom>
        </p:spPr>
        <p:txBody>
          <a:bodyPr wrap="square">
            <a:spAutoFit/>
          </a:bodyPr>
          <a:lstStyle/>
          <a:p>
            <a:pPr algn="ctr"/>
            <a:r>
              <a:rPr lang="en-US" sz="1400" dirty="0" smtClean="0">
                <a:solidFill>
                  <a:srgbClr val="00B050"/>
                </a:solidFill>
                <a:latin typeface="Arial" panose="020B0604020202020204" pitchFamily="34" charset="0"/>
                <a:cs typeface="Arial" panose="020B0604020202020204" pitchFamily="34" charset="0"/>
              </a:rPr>
              <a:t>Flexible Copper Connector</a:t>
            </a:r>
            <a:endParaRPr lang="ru-RU" sz="1400" dirty="0">
              <a:solidFill>
                <a:srgbClr val="00B050"/>
              </a:solidFill>
            </a:endParaRPr>
          </a:p>
        </p:txBody>
      </p:sp>
      <p:pic>
        <p:nvPicPr>
          <p:cNvPr id="18" name="Рисунок 17"/>
          <p:cNvPicPr>
            <a:picLocks noChangeAspect="1"/>
          </p:cNvPicPr>
          <p:nvPr/>
        </p:nvPicPr>
        <p:blipFill rotWithShape="1">
          <a:blip r:embed="rId3" cstate="print">
            <a:extLst>
              <a:ext uri="{28A0092B-C50C-407E-A947-70E740481C1C}">
                <a14:useLocalDpi xmlns:a14="http://schemas.microsoft.com/office/drawing/2010/main" val="0"/>
              </a:ext>
            </a:extLst>
          </a:blip>
          <a:srcRect l="10700" t="435" r="7386" b="205"/>
          <a:stretch/>
        </p:blipFill>
        <p:spPr>
          <a:xfrm>
            <a:off x="7972154" y="843518"/>
            <a:ext cx="4069235" cy="2695574"/>
          </a:xfrm>
          <a:prstGeom prst="rect">
            <a:avLst/>
          </a:prstGeom>
        </p:spPr>
      </p:pic>
      <p:cxnSp>
        <p:nvCxnSpPr>
          <p:cNvPr id="13" name="Прямая со стрелкой 12"/>
          <p:cNvCxnSpPr/>
          <p:nvPr/>
        </p:nvCxnSpPr>
        <p:spPr>
          <a:xfrm>
            <a:off x="7283216" y="1199309"/>
            <a:ext cx="955516" cy="545182"/>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0" name="Прямая со стрелкой 19"/>
          <p:cNvCxnSpPr/>
          <p:nvPr/>
        </p:nvCxnSpPr>
        <p:spPr>
          <a:xfrm>
            <a:off x="7283216" y="1199309"/>
            <a:ext cx="1608738" cy="459506"/>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5" name="Прямая со стрелкой 14"/>
          <p:cNvCxnSpPr/>
          <p:nvPr/>
        </p:nvCxnSpPr>
        <p:spPr>
          <a:xfrm flipV="1">
            <a:off x="10882857" y="2191308"/>
            <a:ext cx="404268" cy="1772087"/>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9" name="Прямая со стрелкой 18"/>
          <p:cNvCxnSpPr/>
          <p:nvPr/>
        </p:nvCxnSpPr>
        <p:spPr>
          <a:xfrm flipV="1">
            <a:off x="10051358" y="2908114"/>
            <a:ext cx="769408" cy="1863153"/>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4" name="Прямая со стрелкой 23"/>
          <p:cNvCxnSpPr/>
          <p:nvPr/>
        </p:nvCxnSpPr>
        <p:spPr>
          <a:xfrm flipV="1">
            <a:off x="10884676" y="1881430"/>
            <a:ext cx="757903" cy="2097517"/>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28" name="Прямоугольник 27"/>
          <p:cNvSpPr/>
          <p:nvPr/>
        </p:nvSpPr>
        <p:spPr>
          <a:xfrm>
            <a:off x="9518136" y="4702059"/>
            <a:ext cx="1190625" cy="523220"/>
          </a:xfrm>
          <a:prstGeom prst="rect">
            <a:avLst/>
          </a:prstGeom>
        </p:spPr>
        <p:txBody>
          <a:bodyPr wrap="square">
            <a:spAutoFit/>
          </a:bodyPr>
          <a:lstStyle/>
          <a:p>
            <a:pPr algn="ctr"/>
            <a:r>
              <a:rPr lang="en-US" sz="1400" dirty="0">
                <a:solidFill>
                  <a:srgbClr val="00B050"/>
                </a:solidFill>
                <a:latin typeface="Arial" panose="020B0604020202020204" pitchFamily="34" charset="0"/>
                <a:cs typeface="Arial" panose="020B0604020202020204" pitchFamily="34" charset="0"/>
              </a:rPr>
              <a:t>Diagnostic connectors</a:t>
            </a:r>
            <a:endParaRPr lang="ru-RU" sz="1400" dirty="0">
              <a:solidFill>
                <a:srgbClr val="00B050"/>
              </a:solidFill>
            </a:endParaRPr>
          </a:p>
        </p:txBody>
      </p:sp>
      <p:sp>
        <p:nvSpPr>
          <p:cNvPr id="29" name="Прямоугольник 28"/>
          <p:cNvSpPr/>
          <p:nvPr/>
        </p:nvSpPr>
        <p:spPr>
          <a:xfrm>
            <a:off x="8515217" y="3949106"/>
            <a:ext cx="1631266" cy="523220"/>
          </a:xfrm>
          <a:prstGeom prst="rect">
            <a:avLst/>
          </a:prstGeom>
        </p:spPr>
        <p:txBody>
          <a:bodyPr wrap="square">
            <a:spAutoFit/>
          </a:bodyPr>
          <a:lstStyle/>
          <a:p>
            <a:pPr algn="ctr"/>
            <a:r>
              <a:rPr lang="en-US" sz="1400" dirty="0">
                <a:solidFill>
                  <a:srgbClr val="00B050"/>
                </a:solidFill>
                <a:latin typeface="Arial" panose="020B0604020202020204" pitchFamily="34" charset="0"/>
                <a:cs typeface="Arial" panose="020B0604020202020204" pitchFamily="34" charset="0"/>
              </a:rPr>
              <a:t>Capillaries for pressure sensors</a:t>
            </a:r>
            <a:endParaRPr lang="ru-RU" sz="1400" dirty="0">
              <a:solidFill>
                <a:srgbClr val="00B050"/>
              </a:solidFill>
            </a:endParaRPr>
          </a:p>
        </p:txBody>
      </p:sp>
      <p:cxnSp>
        <p:nvCxnSpPr>
          <p:cNvPr id="37" name="Прямая со стрелкой 36"/>
          <p:cNvCxnSpPr/>
          <p:nvPr/>
        </p:nvCxnSpPr>
        <p:spPr>
          <a:xfrm flipH="1" flipV="1">
            <a:off x="9254668" y="1881430"/>
            <a:ext cx="180551" cy="2067676"/>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42" name="Прямая со стрелкой 41"/>
          <p:cNvCxnSpPr/>
          <p:nvPr/>
        </p:nvCxnSpPr>
        <p:spPr>
          <a:xfrm flipV="1">
            <a:off x="9436128" y="2315686"/>
            <a:ext cx="735465" cy="1633420"/>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49" name="Прямоугольник 48"/>
          <p:cNvSpPr/>
          <p:nvPr/>
        </p:nvSpPr>
        <p:spPr>
          <a:xfrm>
            <a:off x="676098" y="1332304"/>
            <a:ext cx="2393444" cy="523220"/>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Power converter and Energy Extraction System</a:t>
            </a:r>
            <a:endParaRPr lang="ru-RU" sz="1400" dirty="0">
              <a:solidFill>
                <a:srgbClr val="00B050"/>
              </a:solidFill>
            </a:endParaRPr>
          </a:p>
        </p:txBody>
      </p:sp>
      <p:sp>
        <p:nvSpPr>
          <p:cNvPr id="50" name="Прямоугольник 49"/>
          <p:cNvSpPr/>
          <p:nvPr/>
        </p:nvSpPr>
        <p:spPr>
          <a:xfrm>
            <a:off x="229904" y="2174227"/>
            <a:ext cx="2132159" cy="307777"/>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Control Sensors System</a:t>
            </a:r>
            <a:endParaRPr lang="ru-RU" sz="1400" dirty="0">
              <a:solidFill>
                <a:srgbClr val="00B050"/>
              </a:solidFill>
            </a:endParaRPr>
          </a:p>
        </p:txBody>
      </p:sp>
      <p:sp>
        <p:nvSpPr>
          <p:cNvPr id="51" name="Прямоугольник 50"/>
          <p:cNvSpPr/>
          <p:nvPr/>
        </p:nvSpPr>
        <p:spPr>
          <a:xfrm>
            <a:off x="3576901" y="1257440"/>
            <a:ext cx="1655909" cy="307777"/>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Supporting Frame</a:t>
            </a:r>
            <a:endParaRPr lang="ru-RU" sz="1400" dirty="0">
              <a:solidFill>
                <a:srgbClr val="00B050"/>
              </a:solidFill>
            </a:endParaRPr>
          </a:p>
        </p:txBody>
      </p:sp>
      <p:sp>
        <p:nvSpPr>
          <p:cNvPr id="52" name="Прямоугольник 51"/>
          <p:cNvSpPr/>
          <p:nvPr/>
        </p:nvSpPr>
        <p:spPr>
          <a:xfrm>
            <a:off x="2652347" y="1814285"/>
            <a:ext cx="1398734" cy="307777"/>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Control Dewar</a:t>
            </a:r>
            <a:endParaRPr lang="ru-RU" sz="1400" dirty="0">
              <a:solidFill>
                <a:srgbClr val="00B050"/>
              </a:solidFill>
            </a:endParaRPr>
          </a:p>
        </p:txBody>
      </p:sp>
      <p:cxnSp>
        <p:nvCxnSpPr>
          <p:cNvPr id="54" name="Прямая со стрелкой 53"/>
          <p:cNvCxnSpPr/>
          <p:nvPr/>
        </p:nvCxnSpPr>
        <p:spPr>
          <a:xfrm>
            <a:off x="3218701" y="2036569"/>
            <a:ext cx="398345" cy="872668"/>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5" name="Прямая со стрелкой 54"/>
          <p:cNvCxnSpPr/>
          <p:nvPr/>
        </p:nvCxnSpPr>
        <p:spPr>
          <a:xfrm>
            <a:off x="1236543" y="2463868"/>
            <a:ext cx="1479373" cy="822033"/>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7" name="Прямая со стрелкой 56"/>
          <p:cNvCxnSpPr/>
          <p:nvPr/>
        </p:nvCxnSpPr>
        <p:spPr>
          <a:xfrm>
            <a:off x="4088798" y="1565217"/>
            <a:ext cx="226276" cy="1785225"/>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8" name="Прямая со стрелкой 57"/>
          <p:cNvCxnSpPr/>
          <p:nvPr/>
        </p:nvCxnSpPr>
        <p:spPr>
          <a:xfrm>
            <a:off x="2007592" y="1855524"/>
            <a:ext cx="1213385" cy="1859627"/>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9" name="Прямая со стрелкой 58"/>
          <p:cNvCxnSpPr/>
          <p:nvPr/>
        </p:nvCxnSpPr>
        <p:spPr>
          <a:xfrm>
            <a:off x="1250371" y="2463868"/>
            <a:ext cx="486764" cy="1063232"/>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33" name="Прямая со стрелкой 32"/>
          <p:cNvCxnSpPr/>
          <p:nvPr/>
        </p:nvCxnSpPr>
        <p:spPr>
          <a:xfrm flipH="1" flipV="1">
            <a:off x="7648605" y="4445986"/>
            <a:ext cx="493650" cy="1006498"/>
          </a:xfrm>
          <a:prstGeom prst="straightConnector1">
            <a:avLst/>
          </a:prstGeom>
          <a:ln w="25400">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35" name="Прямоугольник 34"/>
          <p:cNvSpPr/>
          <p:nvPr/>
        </p:nvSpPr>
        <p:spPr>
          <a:xfrm>
            <a:off x="7772241" y="5437591"/>
            <a:ext cx="1026577" cy="307777"/>
          </a:xfrm>
          <a:prstGeom prst="rect">
            <a:avLst/>
          </a:prstGeom>
        </p:spPr>
        <p:txBody>
          <a:bodyPr wrap="square">
            <a:spAutoFit/>
          </a:bodyPr>
          <a:lstStyle/>
          <a:p>
            <a:r>
              <a:rPr lang="en-US" sz="1400" dirty="0" smtClean="0">
                <a:solidFill>
                  <a:srgbClr val="00B050"/>
                </a:solidFill>
                <a:latin typeface="Arial" panose="020B0604020202020204" pitchFamily="34" charset="0"/>
                <a:cs typeface="Arial" panose="020B0604020202020204" pitchFamily="34" charset="0"/>
              </a:rPr>
              <a:t>Platform</a:t>
            </a:r>
            <a:endParaRPr lang="ru-RU" sz="1400" dirty="0">
              <a:solidFill>
                <a:srgbClr val="00B050"/>
              </a:solidFill>
            </a:endParaRPr>
          </a:p>
        </p:txBody>
      </p:sp>
      <p:sp>
        <p:nvSpPr>
          <p:cNvPr id="30" name="Прямоугольник 29"/>
          <p:cNvSpPr/>
          <p:nvPr/>
        </p:nvSpPr>
        <p:spPr>
          <a:xfrm>
            <a:off x="5935086" y="720895"/>
            <a:ext cx="2019029" cy="584775"/>
          </a:xfrm>
          <a:prstGeom prst="rect">
            <a:avLst/>
          </a:prstGeom>
        </p:spPr>
        <p:txBody>
          <a:bodyPr wrap="square">
            <a:spAutoFit/>
          </a:bodyPr>
          <a:lstStyle/>
          <a:p>
            <a:pPr algn="ctr"/>
            <a:r>
              <a:rPr lang="en-US" sz="1600" dirty="0" smtClean="0">
                <a:solidFill>
                  <a:srgbClr val="00B050"/>
                </a:solidFill>
              </a:rPr>
              <a:t>Current Leads</a:t>
            </a:r>
          </a:p>
          <a:p>
            <a:pPr algn="ctr"/>
            <a:r>
              <a:rPr lang="en-US" sz="1600" dirty="0" smtClean="0">
                <a:solidFill>
                  <a:srgbClr val="00B050"/>
                </a:solidFill>
              </a:rPr>
              <a:t> Bus Bar</a:t>
            </a:r>
            <a:endParaRPr lang="ru-RU" sz="1600" dirty="0">
              <a:solidFill>
                <a:srgbClr val="00B050"/>
              </a:solidFill>
            </a:endParaRPr>
          </a:p>
        </p:txBody>
      </p:sp>
    </p:spTree>
    <p:extLst>
      <p:ext uri="{BB962C8B-B14F-4D97-AF65-F5344CB8AC3E}">
        <p14:creationId xmlns:p14="http://schemas.microsoft.com/office/powerpoint/2010/main" val="3860372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6198" t="389" r="30000" b="4638"/>
          <a:stretch/>
        </p:blipFill>
        <p:spPr>
          <a:xfrm>
            <a:off x="646451" y="462136"/>
            <a:ext cx="6251171" cy="4923202"/>
          </a:xfrm>
          <a:prstGeom prst="rect">
            <a:avLst/>
          </a:prstGeom>
        </p:spPr>
      </p:pic>
      <p:sp>
        <p:nvSpPr>
          <p:cNvPr id="13" name="Прямоугольник 12"/>
          <p:cNvSpPr/>
          <p:nvPr/>
        </p:nvSpPr>
        <p:spPr>
          <a:xfrm>
            <a:off x="1959799" y="764705"/>
            <a:ext cx="8136904" cy="4093428"/>
          </a:xfrm>
          <a:prstGeom prst="rect">
            <a:avLst/>
          </a:prstGeom>
        </p:spPr>
        <p:txBody>
          <a:bodyPr wrap="square">
            <a:spAutoFit/>
          </a:bodyPr>
          <a:lstStyle/>
          <a:p>
            <a:r>
              <a:rPr lang="en-US" sz="2000" dirty="0">
                <a:solidFill>
                  <a:srgbClr val="0070C0"/>
                </a:solidFill>
              </a:rPr>
              <a:t>  </a:t>
            </a:r>
            <a:r>
              <a:rPr lang="en-US" sz="2000" dirty="0"/>
              <a:t/>
            </a:r>
            <a:br>
              <a:rPr lang="en-US" sz="2000" dirty="0"/>
            </a:br>
            <a:r>
              <a:rPr lang="en-US" sz="2000" dirty="0"/>
              <a:t/>
            </a:r>
            <a:br>
              <a:rPr lang="en-US" sz="2000" dirty="0"/>
            </a:br>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a:p>
            <a:endParaRPr lang="en-US" sz="2000" dirty="0">
              <a:solidFill>
                <a:srgbClr val="0070C0"/>
              </a:solidFill>
            </a:endParaRPr>
          </a:p>
        </p:txBody>
      </p:sp>
      <p:pic>
        <p:nvPicPr>
          <p:cNvPr id="15" name="Рисунок 14"/>
          <p:cNvPicPr/>
          <p:nvPr/>
        </p:nvPicPr>
        <p:blipFill rotWithShape="1">
          <a:blip r:embed="rId3" cstate="print">
            <a:extLst>
              <a:ext uri="{28A0092B-C50C-407E-A947-70E740481C1C}">
                <a14:useLocalDpi xmlns:a14="http://schemas.microsoft.com/office/drawing/2010/main" val="0"/>
              </a:ext>
            </a:extLst>
          </a:blip>
          <a:srcRect l="2252" t="2050" r="3631" b="1368"/>
          <a:stretch/>
        </p:blipFill>
        <p:spPr bwMode="auto">
          <a:xfrm>
            <a:off x="8232379" y="848301"/>
            <a:ext cx="2664296" cy="1667792"/>
          </a:xfrm>
          <a:prstGeom prst="rect">
            <a:avLst/>
          </a:prstGeom>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18501" t="5549" r="55512" b="15921"/>
          <a:stretch/>
        </p:blipFill>
        <p:spPr>
          <a:xfrm>
            <a:off x="8890497" y="2800450"/>
            <a:ext cx="1578734" cy="2535542"/>
          </a:xfrm>
          <a:prstGeom prst="rect">
            <a:avLst/>
          </a:prstGeom>
        </p:spPr>
      </p:pic>
      <p:sp>
        <p:nvSpPr>
          <p:cNvPr id="3" name="Прямоугольник 2"/>
          <p:cNvSpPr/>
          <p:nvPr/>
        </p:nvSpPr>
        <p:spPr>
          <a:xfrm>
            <a:off x="519954" y="5385338"/>
            <a:ext cx="10928824" cy="861774"/>
          </a:xfrm>
          <a:prstGeom prst="rect">
            <a:avLst/>
          </a:prstGeom>
        </p:spPr>
        <p:txBody>
          <a:bodyPr wrap="square">
            <a:spAutoFit/>
          </a:bodyPr>
          <a:lstStyle/>
          <a:p>
            <a:r>
              <a:rPr lang="ru-RU" dirty="0" smtClean="0">
                <a:solidFill>
                  <a:srgbClr val="0070C0"/>
                </a:solidFill>
              </a:rPr>
              <a:t> </a:t>
            </a:r>
            <a:r>
              <a:rPr lang="en-US" sz="1600" dirty="0">
                <a:solidFill>
                  <a:srgbClr val="0070C0"/>
                </a:solidFill>
                <a:latin typeface="Arial" panose="020B0604020202020204" pitchFamily="34" charset="0"/>
                <a:cs typeface="Arial" panose="020B0604020202020204" pitchFamily="34" charset="0"/>
              </a:rPr>
              <a:t>To assemble the magnet, a special </a:t>
            </a:r>
            <a:r>
              <a:rPr lang="en-US" sz="1600" dirty="0" smtClean="0">
                <a:solidFill>
                  <a:srgbClr val="0070C0"/>
                </a:solidFill>
                <a:latin typeface="Arial" panose="020B0604020202020204" pitchFamily="34" charset="0"/>
                <a:cs typeface="Arial" panose="020B0604020202020204" pitchFamily="34" charset="0"/>
              </a:rPr>
              <a:t>Stand </a:t>
            </a:r>
            <a:r>
              <a:rPr lang="en-US" sz="1600" dirty="0">
                <a:solidFill>
                  <a:srgbClr val="0070C0"/>
                </a:solidFill>
                <a:latin typeface="Arial" panose="020B0604020202020204" pitchFamily="34" charset="0"/>
                <a:cs typeface="Arial" panose="020B0604020202020204" pitchFamily="34" charset="0"/>
              </a:rPr>
              <a:t>with an I-beam - 700 GOST 26020-83, </a:t>
            </a:r>
            <a:r>
              <a:rPr lang="ru-RU" sz="1600" dirty="0" smtClean="0">
                <a:solidFill>
                  <a:srgbClr val="0070C0"/>
                </a:solidFill>
                <a:latin typeface="Arial" panose="020B0604020202020204" pitchFamily="34" charset="0"/>
                <a:cs typeface="Arial" panose="020B0604020202020204" pitchFamily="34" charset="0"/>
              </a:rPr>
              <a:t>10</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meters long, with a guide rail and a roller system (Roller skate </a:t>
            </a:r>
            <a:r>
              <a:rPr lang="en-US" sz="1600" dirty="0" err="1">
                <a:solidFill>
                  <a:srgbClr val="0070C0"/>
                </a:solidFill>
                <a:latin typeface="Arial" panose="020B0604020202020204" pitchFamily="34" charset="0"/>
                <a:cs typeface="Arial" panose="020B0604020202020204" pitchFamily="34" charset="0"/>
              </a:rPr>
              <a:t>Boerkey</a:t>
            </a:r>
            <a:r>
              <a:rPr lang="en-US" sz="1600" dirty="0">
                <a:solidFill>
                  <a:srgbClr val="0070C0"/>
                </a:solidFill>
                <a:latin typeface="Arial" panose="020B0604020202020204" pitchFamily="34" charset="0"/>
                <a:cs typeface="Arial" panose="020B0604020202020204" pitchFamily="34" charset="0"/>
              </a:rPr>
              <a:t> model AM-H) for rolling up the magnet elements, is used</a:t>
            </a:r>
            <a:r>
              <a:rPr lang="en-US" sz="1600" dirty="0" smtClean="0">
                <a:solidFill>
                  <a:srgbClr val="0070C0"/>
                </a:solidFill>
                <a:latin typeface="Arial" panose="020B0604020202020204" pitchFamily="34" charset="0"/>
                <a:cs typeface="Arial" panose="020B0604020202020204" pitchFamily="34" charset="0"/>
              </a:rPr>
              <a:t>.</a:t>
            </a:r>
            <a:endParaRPr lang="ru-RU" sz="1600" dirty="0" smtClean="0">
              <a:solidFill>
                <a:srgbClr val="0070C0"/>
              </a:solidFill>
              <a:latin typeface="Arial" panose="020B0604020202020204" pitchFamily="34" charset="0"/>
              <a:cs typeface="Arial" panose="020B0604020202020204" pitchFamily="34" charset="0"/>
            </a:endParaRPr>
          </a:p>
          <a:p>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The stand design is shown on the slide</a:t>
            </a:r>
            <a:r>
              <a:rPr lang="en-US" sz="1600" dirty="0" smtClean="0">
                <a:solidFill>
                  <a:srgbClr val="0070C0"/>
                </a:solidFill>
                <a:latin typeface="Arial" panose="020B0604020202020204" pitchFamily="34" charset="0"/>
                <a:cs typeface="Arial" panose="020B0604020202020204" pitchFamily="34" charset="0"/>
              </a:rPr>
              <a:t>.</a:t>
            </a:r>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3D model of the stand is </a:t>
            </a:r>
            <a:r>
              <a:rPr lang="en-US" sz="1600" dirty="0" smtClean="0">
                <a:solidFill>
                  <a:srgbClr val="0070C0"/>
                </a:solidFill>
                <a:latin typeface="Arial" panose="020B0604020202020204" pitchFamily="34" charset="0"/>
                <a:cs typeface="Arial" panose="020B0604020202020204" pitchFamily="34" charset="0"/>
              </a:rPr>
              <a:t>ready</a:t>
            </a:r>
            <a:r>
              <a:rPr lang="ru-RU" sz="1600" dirty="0" smtClean="0">
                <a:solidFill>
                  <a:srgbClr val="0070C0"/>
                </a:solidFill>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sp>
        <p:nvSpPr>
          <p:cNvPr id="4" name="Прямоугольник 3"/>
          <p:cNvSpPr/>
          <p:nvPr/>
        </p:nvSpPr>
        <p:spPr>
          <a:xfrm>
            <a:off x="3702918" y="95160"/>
            <a:ext cx="4139224" cy="400110"/>
          </a:xfrm>
          <a:prstGeom prst="rect">
            <a:avLst/>
          </a:prstGeom>
        </p:spPr>
        <p:txBody>
          <a:bodyPr wrap="square">
            <a:spAutoFit/>
          </a:bodyPr>
          <a:lstStyle/>
          <a:p>
            <a:pPr algn="ctr"/>
            <a:r>
              <a:rPr lang="en-US" sz="2000" dirty="0" smtClean="0">
                <a:solidFill>
                  <a:srgbClr val="FF0000"/>
                </a:solidFill>
                <a:latin typeface="Comic Sans MS" panose="030F0702030302020204" pitchFamily="66" charset="0"/>
                <a:cs typeface="Times New Roman" panose="02020603050405020304" pitchFamily="18" charset="0"/>
              </a:rPr>
              <a:t>Magnet</a:t>
            </a:r>
            <a:r>
              <a:rPr lang="ru-RU" sz="2000" dirty="0" smtClean="0">
                <a:solidFill>
                  <a:srgbClr val="FF0000"/>
                </a:solidFill>
                <a:latin typeface="Comic Sans MS" panose="030F0702030302020204" pitchFamily="66" charset="0"/>
                <a:cs typeface="Times New Roman" panose="02020603050405020304" pitchFamily="18" charset="0"/>
              </a:rPr>
              <a:t> </a:t>
            </a:r>
            <a:r>
              <a:rPr lang="en-US" sz="2000" dirty="0" smtClean="0">
                <a:solidFill>
                  <a:srgbClr val="FF0000"/>
                </a:solidFill>
                <a:latin typeface="Comic Sans MS" panose="030F0702030302020204" pitchFamily="66" charset="0"/>
                <a:cs typeface="Times New Roman" panose="02020603050405020304" pitchFamily="18" charset="0"/>
              </a:rPr>
              <a:t>assembly</a:t>
            </a:r>
            <a:r>
              <a:rPr lang="ru-RU" sz="2000" dirty="0" smtClean="0">
                <a:solidFill>
                  <a:srgbClr val="FF0000"/>
                </a:solidFill>
                <a:latin typeface="Comic Sans MS" panose="030F0702030302020204" pitchFamily="66" charset="0"/>
                <a:cs typeface="Times New Roman" panose="02020603050405020304" pitchFamily="18" charset="0"/>
              </a:rPr>
              <a:t> </a:t>
            </a:r>
            <a:r>
              <a:rPr lang="en-US" sz="2000" dirty="0" smtClean="0">
                <a:solidFill>
                  <a:srgbClr val="FF0000"/>
                </a:solidFill>
                <a:latin typeface="Comic Sans MS" panose="030F0702030302020204" pitchFamily="66" charset="0"/>
                <a:cs typeface="Times New Roman" panose="02020603050405020304" pitchFamily="18" charset="0"/>
              </a:rPr>
              <a:t>Stand</a:t>
            </a:r>
            <a:endParaRPr lang="ru-RU" sz="2000" dirty="0">
              <a:solidFill>
                <a:srgbClr val="FF0000"/>
              </a:solidFill>
              <a:latin typeface="Comic Sans MS" panose="030F0702030302020204" pitchFamily="66" charset="0"/>
              <a:cs typeface="Times New Roman" panose="02020603050405020304" pitchFamily="18" charset="0"/>
            </a:endParaRPr>
          </a:p>
        </p:txBody>
      </p:sp>
      <p:cxnSp>
        <p:nvCxnSpPr>
          <p:cNvPr id="9" name="Прямая со стрелкой 8"/>
          <p:cNvCxnSpPr/>
          <p:nvPr/>
        </p:nvCxnSpPr>
        <p:spPr>
          <a:xfrm flipH="1" flipV="1">
            <a:off x="5772530" y="3936477"/>
            <a:ext cx="869973" cy="44500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6657399" y="4212208"/>
            <a:ext cx="1665841" cy="338554"/>
          </a:xfrm>
          <a:prstGeom prst="rect">
            <a:avLst/>
          </a:prstGeom>
        </p:spPr>
        <p:txBody>
          <a:bodyPr wrap="none">
            <a:spAutoFit/>
          </a:bodyPr>
          <a:lstStyle/>
          <a:p>
            <a:r>
              <a:rPr lang="en-US" sz="1600" dirty="0">
                <a:solidFill>
                  <a:srgbClr val="00B050"/>
                </a:solidFill>
                <a:latin typeface="Arial" panose="020B0604020202020204" pitchFamily="34" charset="0"/>
                <a:cs typeface="Arial" panose="020B0604020202020204" pitchFamily="34" charset="0"/>
              </a:rPr>
              <a:t>Assembly </a:t>
            </a:r>
            <a:r>
              <a:rPr lang="en-US" sz="1600" dirty="0" smtClean="0">
                <a:solidFill>
                  <a:srgbClr val="00B050"/>
                </a:solidFill>
                <a:latin typeface="Arial" panose="020B0604020202020204" pitchFamily="34" charset="0"/>
                <a:cs typeface="Arial" panose="020B0604020202020204" pitchFamily="34" charset="0"/>
              </a:rPr>
              <a:t>Stand</a:t>
            </a:r>
            <a:endParaRPr lang="ru-RU" sz="1600" dirty="0">
              <a:solidFill>
                <a:srgbClr val="00B050"/>
              </a:solidFill>
            </a:endParaRPr>
          </a:p>
        </p:txBody>
      </p:sp>
      <p:cxnSp>
        <p:nvCxnSpPr>
          <p:cNvPr id="11" name="Прямая со стрелкой 10"/>
          <p:cNvCxnSpPr/>
          <p:nvPr/>
        </p:nvCxnSpPr>
        <p:spPr>
          <a:xfrm flipV="1">
            <a:off x="1620982" y="1984969"/>
            <a:ext cx="7269515" cy="95092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2" name="Прямоугольник 11"/>
          <p:cNvSpPr/>
          <p:nvPr/>
        </p:nvSpPr>
        <p:spPr>
          <a:xfrm>
            <a:off x="8853985" y="344909"/>
            <a:ext cx="1873718" cy="338554"/>
          </a:xfrm>
          <a:prstGeom prst="rect">
            <a:avLst/>
          </a:prstGeom>
        </p:spPr>
        <p:txBody>
          <a:bodyPr wrap="none">
            <a:spAutoFit/>
          </a:bodyPr>
          <a:lstStyle/>
          <a:p>
            <a:r>
              <a:rPr lang="en-US" sz="1600" dirty="0">
                <a:solidFill>
                  <a:srgbClr val="00B050"/>
                </a:solidFill>
              </a:rPr>
              <a:t>Roller skate </a:t>
            </a:r>
            <a:r>
              <a:rPr lang="en-US" sz="1600" dirty="0" err="1">
                <a:solidFill>
                  <a:srgbClr val="00B050"/>
                </a:solidFill>
              </a:rPr>
              <a:t>Boerkey</a:t>
            </a:r>
            <a:endParaRPr lang="ru-RU" sz="1600" dirty="0">
              <a:solidFill>
                <a:srgbClr val="00B050"/>
              </a:solidFill>
            </a:endParaRPr>
          </a:p>
        </p:txBody>
      </p:sp>
      <p:sp>
        <p:nvSpPr>
          <p:cNvPr id="2" name="Дата 1"/>
          <p:cNvSpPr>
            <a:spLocks noGrp="1"/>
          </p:cNvSpPr>
          <p:nvPr>
            <p:ph type="dt" sz="half" idx="10"/>
          </p:nvPr>
        </p:nvSpPr>
        <p:spPr/>
        <p:txBody>
          <a:bodyPr/>
          <a:lstStyle/>
          <a:p>
            <a:pPr>
              <a:defRPr/>
            </a:pPr>
            <a:fld id="{33951E3E-2012-4FDB-B026-6EC84EB86FBE}" type="datetime1">
              <a:rPr lang="ru-RU" altLang="en-US" smtClean="0"/>
              <a:t>20.10.2025</a:t>
            </a:fld>
            <a:endParaRPr lang="en-US" altLang="en-US" sz="1800" dirty="0">
              <a:solidFill>
                <a:schemeClr val="tx1"/>
              </a:solidFill>
            </a:endParaRPr>
          </a:p>
        </p:txBody>
      </p:sp>
      <p:sp>
        <p:nvSpPr>
          <p:cNvPr id="6" name="Нижний колонтитул 5"/>
          <p:cNvSpPr>
            <a:spLocks noGrp="1"/>
          </p:cNvSpPr>
          <p:nvPr>
            <p:ph type="ftr" sz="quarter" idx="11"/>
          </p:nvPr>
        </p:nvSpPr>
        <p:spPr/>
        <p:txBody>
          <a:bodyPr/>
          <a:lstStyle/>
          <a:p>
            <a:r>
              <a:rPr lang="en-US" smtClean="0"/>
              <a:t>S. Pivovarov*, A. Bragin, E. Pyata,, BINP, SPD Magnet</a:t>
            </a:r>
            <a:endParaRPr lang="ru-RU" dirty="0"/>
          </a:p>
        </p:txBody>
      </p:sp>
    </p:spTree>
    <p:extLst>
      <p:ext uri="{BB962C8B-B14F-4D97-AF65-F5344CB8AC3E}">
        <p14:creationId xmlns:p14="http://schemas.microsoft.com/office/powerpoint/2010/main" val="842708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10940275" y="6390677"/>
            <a:ext cx="1052433" cy="365125"/>
          </a:xfrm>
        </p:spPr>
        <p:txBody>
          <a:bodyPr/>
          <a:lstStyle/>
          <a:p>
            <a:fld id="{DA93A5F8-64B1-4FAD-A07F-D1AD0AF4FC68}" type="datetime1">
              <a:rPr lang="ru-RU" smtClean="0"/>
              <a:t>20.10.2025</a:t>
            </a:fld>
            <a:endParaRPr lang="ru-RU" dirty="0"/>
          </a:p>
        </p:txBody>
      </p:sp>
      <p:sp>
        <p:nvSpPr>
          <p:cNvPr id="6" name="Нижний колонтитул 5"/>
          <p:cNvSpPr>
            <a:spLocks noGrp="1"/>
          </p:cNvSpPr>
          <p:nvPr>
            <p:ph type="ftr" sz="quarter" idx="11"/>
          </p:nvPr>
        </p:nvSpPr>
        <p:spPr/>
        <p:txBody>
          <a:bodyPr/>
          <a:lstStyle/>
          <a:p>
            <a:r>
              <a:rPr lang="en-US" smtClean="0"/>
              <a:t>S. Pivovarov*, A. Bragin, E. Pyata,, BINP, SPD Magnet</a:t>
            </a:r>
            <a:endParaRPr lang="ru-RU" dirty="0"/>
          </a:p>
        </p:txBody>
      </p:sp>
      <p:sp>
        <p:nvSpPr>
          <p:cNvPr id="7" name="Прямоугольник 6"/>
          <p:cNvSpPr/>
          <p:nvPr/>
        </p:nvSpPr>
        <p:spPr>
          <a:xfrm>
            <a:off x="761369" y="5564105"/>
            <a:ext cx="3192066" cy="923330"/>
          </a:xfrm>
          <a:prstGeom prst="rect">
            <a:avLst/>
          </a:prstGeom>
        </p:spPr>
        <p:txBody>
          <a:bodyPr wrap="square">
            <a:spAutoFit/>
          </a:bodyPr>
          <a:lstStyle/>
          <a:p>
            <a:r>
              <a:rPr lang="en-US" b="1" dirty="0">
                <a:solidFill>
                  <a:srgbClr val="0070C0"/>
                </a:solidFill>
                <a:latin typeface="Times New Roman" panose="02020603050405020304" pitchFamily="18" charset="0"/>
                <a:cs typeface="Times New Roman" panose="02020603050405020304" pitchFamily="18" charset="0"/>
              </a:rPr>
              <a:t>Weight </a:t>
            </a:r>
            <a:r>
              <a:rPr lang="ru-RU" b="1" dirty="0" smtClean="0">
                <a:solidFill>
                  <a:srgbClr val="0070C0"/>
                </a:solidFill>
                <a:latin typeface="Times New Roman" panose="02020603050405020304" pitchFamily="18" charset="0"/>
                <a:cs typeface="Times New Roman" panose="02020603050405020304" pitchFamily="18" charset="0"/>
              </a:rPr>
              <a:t>:</a:t>
            </a:r>
            <a:r>
              <a:rPr lang="ru-RU" dirty="0" smtClean="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 - Container</a:t>
            </a:r>
            <a:r>
              <a:rPr lang="ru-RU" dirty="0" smtClean="0">
                <a:solidFill>
                  <a:srgbClr val="0070C0"/>
                </a:solidFill>
                <a:latin typeface="Times New Roman" panose="02020603050405020304" pitchFamily="18" charset="0"/>
                <a:cs typeface="Times New Roman" panose="02020603050405020304" pitchFamily="18" charset="0"/>
              </a:rPr>
              <a:t> – </a:t>
            </a:r>
            <a:r>
              <a:rPr lang="ru-RU" dirty="0">
                <a:solidFill>
                  <a:srgbClr val="0070C0"/>
                </a:solidFill>
                <a:latin typeface="Times New Roman" panose="02020603050405020304" pitchFamily="18" charset="0"/>
                <a:cs typeface="Times New Roman" panose="02020603050405020304" pitchFamily="18" charset="0"/>
              </a:rPr>
              <a:t>15 т</a:t>
            </a:r>
          </a:p>
          <a:p>
            <a:r>
              <a:rPr lang="ru-RU" dirty="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        - Magnet</a:t>
            </a:r>
            <a:r>
              <a:rPr lang="ru-RU" dirty="0" smtClean="0">
                <a:solidFill>
                  <a:srgbClr val="0070C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 24 т</a:t>
            </a:r>
          </a:p>
          <a:p>
            <a:r>
              <a:rPr lang="en-US" dirty="0">
                <a:solidFill>
                  <a:srgbClr val="FF0000"/>
                </a:solidFill>
                <a:latin typeface="Times New Roman" panose="02020603050405020304" pitchFamily="18" charset="0"/>
                <a:cs typeface="Times New Roman" panose="02020603050405020304" pitchFamily="18" charset="0"/>
              </a:rPr>
              <a:t>Total: ~</a:t>
            </a:r>
            <a:r>
              <a:rPr lang="ru-RU" dirty="0">
                <a:solidFill>
                  <a:srgbClr val="FF0000"/>
                </a:solidFill>
                <a:latin typeface="Times New Roman" panose="02020603050405020304" pitchFamily="18" charset="0"/>
                <a:cs typeface="Times New Roman" panose="02020603050405020304" pitchFamily="18" charset="0"/>
              </a:rPr>
              <a:t>39</a:t>
            </a:r>
            <a:r>
              <a:rPr lang="en-US" dirty="0">
                <a:solidFill>
                  <a:srgbClr val="FF0000"/>
                </a:solidFill>
                <a:latin typeface="Times New Roman" panose="02020603050405020304" pitchFamily="18" charset="0"/>
                <a:cs typeface="Times New Roman" panose="02020603050405020304" pitchFamily="18" charset="0"/>
              </a:rPr>
              <a:t> </a:t>
            </a:r>
            <a:r>
              <a:rPr lang="ru-RU" dirty="0">
                <a:solidFill>
                  <a:srgbClr val="FF0000"/>
                </a:solidFill>
                <a:latin typeface="Times New Roman" panose="02020603050405020304" pitchFamily="18" charset="0"/>
                <a:cs typeface="Times New Roman" panose="02020603050405020304" pitchFamily="18" charset="0"/>
              </a:rPr>
              <a:t>т</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19340" t="13205" r="34938" b="7115"/>
          <a:stretch/>
        </p:blipFill>
        <p:spPr>
          <a:xfrm>
            <a:off x="349889" y="477814"/>
            <a:ext cx="5325035" cy="5086291"/>
          </a:xfrm>
          <a:prstGeom prst="rect">
            <a:avLst/>
          </a:prstGeom>
        </p:spPr>
      </p:pic>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l="19697" t="8305" r="32710" b="5552"/>
          <a:stretch/>
        </p:blipFill>
        <p:spPr>
          <a:xfrm>
            <a:off x="7990952" y="3388139"/>
            <a:ext cx="2793858" cy="2710147"/>
          </a:xfrm>
          <a:prstGeom prst="rect">
            <a:avLst/>
          </a:prstGeom>
        </p:spPr>
      </p:pic>
      <p:cxnSp>
        <p:nvCxnSpPr>
          <p:cNvPr id="17" name="Прямая со стрелкой 16"/>
          <p:cNvCxnSpPr/>
          <p:nvPr/>
        </p:nvCxnSpPr>
        <p:spPr>
          <a:xfrm>
            <a:off x="8020154" y="5622221"/>
            <a:ext cx="1029099" cy="5480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9305346" y="5702010"/>
            <a:ext cx="1479464" cy="4993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10856909" y="3941662"/>
            <a:ext cx="5633" cy="15537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10856909" y="4625756"/>
            <a:ext cx="454342" cy="230832"/>
          </a:xfrm>
          <a:prstGeom prst="rect">
            <a:avLst/>
          </a:prstGeom>
          <a:noFill/>
        </p:spPr>
        <p:txBody>
          <a:bodyPr wrap="square" lIns="91440" tIns="45720" rIns="91440" bIns="45720">
            <a:spAutoFit/>
          </a:bodyPr>
          <a:lstStyle/>
          <a:p>
            <a:pPr algn="ctr"/>
            <a:r>
              <a:rPr lang="ru-RU" sz="900" b="0" cap="none" spc="0" dirty="0" smtClean="0">
                <a:ln w="0"/>
                <a:solidFill>
                  <a:schemeClr val="accent1"/>
                </a:solidFill>
                <a:effectLst>
                  <a:outerShdw blurRad="38100" dist="25400" dir="5400000" algn="ctr" rotWithShape="0">
                    <a:srgbClr val="6E747A">
                      <a:alpha val="43000"/>
                    </a:srgbClr>
                  </a:outerShdw>
                </a:effectLst>
              </a:rPr>
              <a:t>4960</a:t>
            </a:r>
            <a:endParaRPr lang="ru-RU" sz="900" b="0" cap="none" spc="0" dirty="0">
              <a:ln w="0"/>
              <a:solidFill>
                <a:schemeClr val="accent1"/>
              </a:solidFill>
              <a:effectLst>
                <a:outerShdw blurRad="38100" dist="25400" dir="5400000" algn="ctr" rotWithShape="0">
                  <a:srgbClr val="6E747A">
                    <a:alpha val="43000"/>
                  </a:srgbClr>
                </a:outerShdw>
              </a:effectLst>
            </a:endParaRPr>
          </a:p>
        </p:txBody>
      </p:sp>
      <p:sp>
        <p:nvSpPr>
          <p:cNvPr id="21" name="Прямоугольник 20"/>
          <p:cNvSpPr/>
          <p:nvPr/>
        </p:nvSpPr>
        <p:spPr>
          <a:xfrm>
            <a:off x="8092006" y="5896240"/>
            <a:ext cx="473326" cy="230832"/>
          </a:xfrm>
          <a:prstGeom prst="rect">
            <a:avLst/>
          </a:prstGeom>
          <a:noFill/>
        </p:spPr>
        <p:txBody>
          <a:bodyPr wrap="square" lIns="91440" tIns="45720" rIns="91440" bIns="45720">
            <a:spAutoFit/>
          </a:bodyPr>
          <a:lstStyle/>
          <a:p>
            <a:pPr algn="ctr"/>
            <a:r>
              <a:rPr lang="ru-RU" sz="900" b="0" cap="none" spc="0" dirty="0" smtClean="0">
                <a:ln w="0"/>
                <a:solidFill>
                  <a:schemeClr val="accent1"/>
                </a:solidFill>
                <a:effectLst>
                  <a:outerShdw blurRad="38100" dist="25400" dir="5400000" algn="ctr" rotWithShape="0">
                    <a:srgbClr val="6E747A">
                      <a:alpha val="43000"/>
                    </a:srgbClr>
                  </a:outerShdw>
                </a:effectLst>
              </a:rPr>
              <a:t>4750</a:t>
            </a:r>
            <a:endParaRPr lang="ru-RU" sz="900" b="0" cap="none" spc="0" dirty="0">
              <a:ln w="0"/>
              <a:solidFill>
                <a:schemeClr val="accent1"/>
              </a:solidFill>
              <a:effectLst>
                <a:outerShdw blurRad="38100" dist="25400" dir="5400000" algn="ctr" rotWithShape="0">
                  <a:srgbClr val="6E747A">
                    <a:alpha val="43000"/>
                  </a:srgbClr>
                </a:outerShdw>
              </a:effectLst>
            </a:endParaRPr>
          </a:p>
        </p:txBody>
      </p:sp>
      <p:sp>
        <p:nvSpPr>
          <p:cNvPr id="23" name="Прямоугольник 22"/>
          <p:cNvSpPr/>
          <p:nvPr/>
        </p:nvSpPr>
        <p:spPr>
          <a:xfrm>
            <a:off x="9841003" y="5970563"/>
            <a:ext cx="600773" cy="230832"/>
          </a:xfrm>
          <a:prstGeom prst="rect">
            <a:avLst/>
          </a:prstGeom>
          <a:noFill/>
        </p:spPr>
        <p:txBody>
          <a:bodyPr wrap="square" lIns="91440" tIns="45720" rIns="91440" bIns="45720">
            <a:spAutoFit/>
          </a:bodyPr>
          <a:lstStyle/>
          <a:p>
            <a:pPr algn="ctr"/>
            <a:r>
              <a:rPr lang="ru-RU" sz="900" b="0" cap="none" spc="0" dirty="0" smtClean="0">
                <a:ln w="0"/>
                <a:solidFill>
                  <a:schemeClr val="accent1"/>
                </a:solidFill>
                <a:effectLst>
                  <a:outerShdw blurRad="38100" dist="25400" dir="5400000" algn="ctr" rotWithShape="0">
                    <a:srgbClr val="6E747A">
                      <a:alpha val="43000"/>
                    </a:srgbClr>
                  </a:outerShdw>
                </a:effectLst>
              </a:rPr>
              <a:t>5520</a:t>
            </a:r>
            <a:endParaRPr lang="ru-RU" sz="900" b="0" cap="none" spc="0" dirty="0">
              <a:ln w="0"/>
              <a:solidFill>
                <a:schemeClr val="accent1"/>
              </a:solidFill>
              <a:effectLst>
                <a:outerShdw blurRad="38100" dist="25400" dir="5400000" algn="ctr" rotWithShape="0">
                  <a:srgbClr val="6E747A">
                    <a:alpha val="43000"/>
                  </a:srgbClr>
                </a:outerShdw>
              </a:effectLst>
            </a:endParaRPr>
          </a:p>
        </p:txBody>
      </p:sp>
      <p:pic>
        <p:nvPicPr>
          <p:cNvPr id="33" name="Рисунок 32"/>
          <p:cNvPicPr>
            <a:picLocks noChangeAspect="1"/>
          </p:cNvPicPr>
          <p:nvPr/>
        </p:nvPicPr>
        <p:blipFill rotWithShape="1">
          <a:blip r:embed="rId5" cstate="print">
            <a:extLst>
              <a:ext uri="{28A0092B-C50C-407E-A947-70E740481C1C}">
                <a14:useLocalDpi xmlns:a14="http://schemas.microsoft.com/office/drawing/2010/main" val="0"/>
              </a:ext>
            </a:extLst>
          </a:blip>
          <a:srcRect l="18360" t="6808" r="19162" b="9210"/>
          <a:stretch/>
        </p:blipFill>
        <p:spPr>
          <a:xfrm>
            <a:off x="6806514" y="595227"/>
            <a:ext cx="3655239" cy="2633232"/>
          </a:xfrm>
          <a:prstGeom prst="rect">
            <a:avLst/>
          </a:prstGeom>
        </p:spPr>
      </p:pic>
      <p:sp>
        <p:nvSpPr>
          <p:cNvPr id="35" name="Заголовок 3"/>
          <p:cNvSpPr txBox="1">
            <a:spLocks/>
          </p:cNvSpPr>
          <p:nvPr/>
        </p:nvSpPr>
        <p:spPr>
          <a:xfrm>
            <a:off x="859980" y="77216"/>
            <a:ext cx="10515600" cy="58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FF0000"/>
                </a:solidFill>
                <a:latin typeface="Times New Roman" panose="02020603050405020304" pitchFamily="18" charset="0"/>
                <a:cs typeface="Times New Roman" panose="02020603050405020304" pitchFamily="18" charset="0"/>
              </a:rPr>
              <a:t>Container </a:t>
            </a:r>
            <a:r>
              <a:rPr lang="en-US" sz="2400" dirty="0" smtClean="0">
                <a:solidFill>
                  <a:srgbClr val="FF0000"/>
                </a:solidFill>
                <a:latin typeface="Times New Roman" panose="02020603050405020304" pitchFamily="18" charset="0"/>
                <a:cs typeface="Times New Roman" panose="02020603050405020304" pitchFamily="18" charset="0"/>
              </a:rPr>
              <a:t> for </a:t>
            </a:r>
            <a:r>
              <a:rPr lang="en-US" sz="2400" dirty="0">
                <a:solidFill>
                  <a:srgbClr val="FF0000"/>
                </a:solidFill>
                <a:latin typeface="Times New Roman" panose="02020603050405020304" pitchFamily="18" charset="0"/>
                <a:cs typeface="Times New Roman" panose="02020603050405020304" pitchFamily="18" charset="0"/>
              </a:rPr>
              <a:t>transportation </a:t>
            </a:r>
            <a:r>
              <a:rPr lang="en-US" sz="2400" dirty="0" smtClean="0">
                <a:solidFill>
                  <a:srgbClr val="FF0000"/>
                </a:solidFill>
                <a:latin typeface="Times New Roman" panose="02020603050405020304" pitchFamily="18" charset="0"/>
                <a:cs typeface="Times New Roman" panose="02020603050405020304" pitchFamily="18" charset="0"/>
              </a:rPr>
              <a:t>SPD</a:t>
            </a:r>
            <a:r>
              <a:rPr lang="ru-RU"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Magnet.</a:t>
            </a:r>
            <a:endParaRPr lang="ru-RU"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995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13F787-EEA4-42EA-9C00-6B121199C863}" type="datetime1">
              <a:rPr lang="ru-RU" smtClean="0"/>
              <a:t>20.10.2025</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S. Pivovarov*, A. Bragin, E. Pyata,, BINP, SPD Magnet</a:t>
            </a:r>
            <a:endParaRPr lang="ru-RU" dirty="0"/>
          </a:p>
        </p:txBody>
      </p:sp>
      <p:sp>
        <p:nvSpPr>
          <p:cNvPr id="5" name="Прямоугольник 16">
            <a:extLst>
              <a:ext uri="{FF2B5EF4-FFF2-40B4-BE49-F238E27FC236}">
                <a16:creationId xmlns:a16="http://schemas.microsoft.com/office/drawing/2014/main"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Status of SPD solenoid design</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94447" y="627137"/>
            <a:ext cx="11456894" cy="5600379"/>
          </a:xfrm>
          <a:prstGeom prst="rect">
            <a:avLst/>
          </a:prstGeom>
        </p:spPr>
        <p:txBody>
          <a:bodyPr wrap="square">
            <a:spAutoFit/>
          </a:bodyPr>
          <a:lstStyle/>
          <a:p>
            <a:pPr marL="538163" indent="-538163" algn="just">
              <a:lnSpc>
                <a:spcPct val="114000"/>
              </a:lnSpc>
            </a:pP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sz="14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Magnetic design of the magnet including of calculations of the magnetic </a:t>
            </a:r>
            <a:r>
              <a:rPr lang="en-US"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forces. Magnetic map is ready. </a:t>
            </a:r>
            <a:endParaRPr lang="ru-RU"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a:t>
            </a:r>
            <a:r>
              <a:rPr lang="ru-RU"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     </a:t>
            </a:r>
            <a:r>
              <a:rPr lang="en-US" sz="1400" b="1" dirty="0" smtClean="0">
                <a:solidFill>
                  <a:srgbClr val="00B050"/>
                </a:solidFill>
                <a:latin typeface="Comic Sans MS" panose="030F0702030302020204" pitchFamily="66" charset="0"/>
              </a:rPr>
              <a:t>Engineering </a:t>
            </a:r>
            <a:r>
              <a:rPr lang="en-US" sz="1400" b="1" dirty="0">
                <a:solidFill>
                  <a:srgbClr val="00B050"/>
                </a:solidFill>
                <a:latin typeface="Comic Sans MS" panose="030F0702030302020204" pitchFamily="66" charset="0"/>
              </a:rPr>
              <a:t>design of the magnet including of calculations of all loads and forces is ready;</a:t>
            </a:r>
            <a:endParaRPr lang="en-US"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	Design of the superconductive conductors, coils and cold </a:t>
            </a:r>
            <a:r>
              <a:rPr lang="en-US" sz="14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mass is ready</a:t>
            </a:r>
            <a:r>
              <a:rPr lang="en-US"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a:t>
            </a:r>
          </a:p>
          <a:p>
            <a:pPr marL="538163" indent="-538163" algn="just">
              <a:lnSpc>
                <a:spcPct val="114000"/>
              </a:lnSpc>
              <a:buFont typeface="Arial" panose="020B0604020202020204" pitchFamily="34" charset="0"/>
              <a:buChar char="•"/>
            </a:pPr>
            <a:r>
              <a:rPr lang="en-US" sz="14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Magnet Quench Analysis </a:t>
            </a:r>
            <a:r>
              <a:rPr lang="en-US" sz="1400" b="1" dirty="0">
                <a:solidFill>
                  <a:srgbClr val="00B050"/>
                </a:solidFill>
                <a:latin typeface="Comic Sans MS" panose="030F0702030302020204" pitchFamily="66" charset="0"/>
              </a:rPr>
              <a:t>is ready</a:t>
            </a:r>
            <a:r>
              <a:rPr lang="en-US" sz="1400" b="1" dirty="0" smtClean="0">
                <a:solidFill>
                  <a:srgbClr val="00B050"/>
                </a:solidFill>
                <a:latin typeface="Comic Sans MS" panose="030F0702030302020204" pitchFamily="66" charset="0"/>
              </a:rPr>
              <a:t>;</a:t>
            </a:r>
            <a:endParaRPr lang="en-US"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a:t>
            </a:r>
            <a:r>
              <a:rPr lang="en-US" sz="14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Design of the cryostat with alignment components, supports and suspend system is ready;</a:t>
            </a:r>
            <a:endParaRPr lang="en-US"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sz="14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a:t>
            </a:r>
            <a:r>
              <a:rPr lang="en-US"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The </a:t>
            </a:r>
            <a:r>
              <a:rPr lang="en-US" sz="14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procedures for assembly of the magnet is ready</a:t>
            </a:r>
            <a:r>
              <a:rPr lang="en-US"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a:t>
            </a:r>
            <a:endParaRPr lang="ru-RU"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sz="14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 </a:t>
            </a:r>
            <a:r>
              <a:rPr lang="ru-RU"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    </a:t>
            </a:r>
            <a:r>
              <a:rPr lang="en-US"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Assembly </a:t>
            </a:r>
            <a:r>
              <a:rPr lang="en-US" sz="1400" b="1" dirty="0">
                <a:solidFill>
                  <a:srgbClr val="00B050"/>
                </a:solidFill>
                <a:latin typeface="Comic Sans MS" panose="030F0702030302020204" pitchFamily="66" charset="0"/>
                <a:ea typeface="Calibri" panose="020F0502020204030204" pitchFamily="34" charset="0"/>
                <a:cs typeface="Times New Roman" panose="02020603050405020304" pitchFamily="18" charset="0"/>
              </a:rPr>
              <a:t>drawings of the main assemblies are ready</a:t>
            </a:r>
            <a:r>
              <a:rPr lang="en-US"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rPr>
              <a:t>.</a:t>
            </a:r>
            <a:endParaRPr lang="ru-RU" sz="1400" b="1" dirty="0" smtClean="0">
              <a:solidFill>
                <a:srgbClr val="00B05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ctr">
              <a:lnSpc>
                <a:spcPct val="114000"/>
              </a:lnSpc>
            </a:pPr>
            <a:r>
              <a:rPr lang="en-US" sz="24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Planning 2025</a:t>
            </a:r>
            <a:endParaRPr lang="en-US" sz="14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 finish the contract for Development superconductive solenoid of  SPD detector including for:</a:t>
            </a:r>
          </a:p>
          <a:p>
            <a:pPr marL="538163" indent="-538163" algn="just">
              <a:lnSpc>
                <a:spcPct val="114000"/>
              </a:lnSpc>
              <a:buFont typeface="Arial" panose="020B0604020202020204" pitchFamily="34" charset="0"/>
              <a:buChar char="•"/>
            </a:pP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Design </a:t>
            </a: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of the proximity cryogenics with flow scheme and all instrumentation for cryogenics and insulation vacuum for the </a:t>
            </a:r>
            <a:r>
              <a:rPr lang="en-US" sz="14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cryostat and control Dewar, current </a:t>
            </a:r>
            <a:r>
              <a:rPr lang="en-US"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leads;</a:t>
            </a:r>
            <a:endParaRPr lang="en-US" sz="14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sz="14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	Design of the power supply system and energy extraction </a:t>
            </a:r>
            <a:r>
              <a:rPr lang="en-US"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system;</a:t>
            </a:r>
            <a:r>
              <a:rPr lang="ru-RU"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 </a:t>
            </a:r>
            <a:endParaRPr lang="en-US"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a:t>
            </a:r>
            <a:r>
              <a:rPr lang="en-US" sz="14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	Development quench protection and detection </a:t>
            </a:r>
            <a:r>
              <a:rPr lang="en-US"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scheme;</a:t>
            </a:r>
            <a:endParaRPr lang="en-US" sz="14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a:t>
            </a:r>
            <a:r>
              <a:rPr lang="en-US" sz="14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	Development of the worked conditions of the cryogenic </a:t>
            </a:r>
            <a:r>
              <a:rPr lang="en-US"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system;</a:t>
            </a:r>
            <a:endParaRPr lang="en-US" sz="14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sz="14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	Define </a:t>
            </a: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list of FAT and SAT and requirements for </a:t>
            </a: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tests;</a:t>
            </a:r>
            <a:endPar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marL="538163" indent="-538163" algn="just">
              <a:lnSpc>
                <a:spcPct val="114000"/>
              </a:lnSpc>
            </a:pP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T</a:t>
            </a: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hermal </a:t>
            </a: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calculations, </a:t>
            </a: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calculations of </a:t>
            </a: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thermo-syphon </a:t>
            </a: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circuit, mechanical </a:t>
            </a: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calculations and a mechanical analysis with failure modes </a:t>
            </a: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(e.g. loss of insulation vacuum), </a:t>
            </a:r>
            <a:r>
              <a:rPr lang="en-US" sz="14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description of the cryogenic control system as well as Process and Instrumentation Diagrams for the cryogenic </a:t>
            </a:r>
            <a:r>
              <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process.</a:t>
            </a:r>
          </a:p>
          <a:p>
            <a:pPr marL="538163" lvl="0" indent="-538163" algn="ctr">
              <a:lnSpc>
                <a:spcPct val="114000"/>
              </a:lnSpc>
            </a:pPr>
            <a:r>
              <a:rPr lang="en-US" sz="24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Planning 2026</a:t>
            </a:r>
          </a:p>
          <a:p>
            <a:pPr marL="538163" indent="-538163" algn="just">
              <a:lnSpc>
                <a:spcPct val="114000"/>
              </a:lnSpc>
              <a:buFont typeface="Arial" panose="020B0604020202020204" pitchFamily="34" charset="0"/>
              <a:buChar char="•"/>
            </a:pPr>
            <a:r>
              <a:rPr lang="en-US" sz="14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Preparation of an agreement for the production of </a:t>
            </a:r>
            <a:r>
              <a:rPr lang="en-US"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SPD superconducting </a:t>
            </a:r>
            <a:r>
              <a:rPr lang="en-US" sz="14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strange in cooperation with VNIINM;</a:t>
            </a:r>
          </a:p>
          <a:p>
            <a:pPr marL="538163" indent="-538163" algn="just">
              <a:lnSpc>
                <a:spcPct val="114000"/>
              </a:lnSpc>
              <a:buFont typeface="Arial" panose="020B0604020202020204" pitchFamily="34" charset="0"/>
              <a:buChar char="•"/>
            </a:pPr>
            <a:r>
              <a:rPr lang="en-US" sz="14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Preparation of an agreement </a:t>
            </a:r>
            <a:r>
              <a:rPr lang="en-US"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for </a:t>
            </a:r>
            <a:r>
              <a:rPr lang="en-US" sz="1400"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the production of </a:t>
            </a:r>
            <a:r>
              <a:rPr lang="en-US"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SPD cryostat</a:t>
            </a:r>
            <a:r>
              <a:rPr lang="ru-RU"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 </a:t>
            </a:r>
            <a:r>
              <a:rPr lang="en-US" sz="1400" b="1"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and cold mass. </a:t>
            </a:r>
            <a:endParaRPr lang="en-US" sz="14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3029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BINP logo клёво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096265" y="3155146"/>
            <a:ext cx="8229600" cy="1080120"/>
          </a:xfrm>
        </p:spPr>
        <p:txBody>
          <a:bodyPr>
            <a:normAutofit fontScale="90000"/>
          </a:bodyPr>
          <a:lstStyle/>
          <a:p>
            <a:r>
              <a:rPr lang="en-US" altLang="ru-RU" dirty="0">
                <a:solidFill>
                  <a:srgbClr val="FF0000"/>
                </a:solidFill>
              </a:rPr>
              <a:t> </a:t>
            </a:r>
            <a:r>
              <a:rPr lang="ru-RU" altLang="ru-RU" dirty="0" smtClean="0">
                <a:solidFill>
                  <a:srgbClr val="FF0000"/>
                </a:solidFill>
              </a:rPr>
              <a:t/>
            </a:r>
            <a:br>
              <a:rPr lang="ru-RU" altLang="ru-RU" dirty="0" smtClean="0">
                <a:solidFill>
                  <a:srgbClr val="FF0000"/>
                </a:solidFill>
              </a:rPr>
            </a:br>
            <a:r>
              <a:rPr lang="en-US" altLang="ru-RU" dirty="0" smtClean="0">
                <a:solidFill>
                  <a:srgbClr val="FF0000"/>
                </a:solidFill>
              </a:rPr>
              <a:t>Thank </a:t>
            </a:r>
            <a:r>
              <a:rPr lang="en-US" altLang="ru-RU" dirty="0">
                <a:solidFill>
                  <a:srgbClr val="FF0000"/>
                </a:solidFill>
              </a:rPr>
              <a:t>you for your attention!</a:t>
            </a:r>
            <a:r>
              <a:rPr lang="ru-RU" altLang="ru-RU" dirty="0" smtClean="0">
                <a:solidFill>
                  <a:srgbClr val="FF0000"/>
                </a:solidFill>
              </a:rPr>
              <a:t/>
            </a:r>
            <a:br>
              <a:rPr lang="ru-RU" altLang="ru-RU" dirty="0" smtClean="0">
                <a:solidFill>
                  <a:srgbClr val="FF0000"/>
                </a:solidFill>
              </a:rPr>
            </a:br>
            <a:endParaRPr lang="ru-RU" dirty="0"/>
          </a:p>
        </p:txBody>
      </p:sp>
      <p:sp>
        <p:nvSpPr>
          <p:cNvPr id="4" name="Дата 3"/>
          <p:cNvSpPr>
            <a:spLocks noGrp="1"/>
          </p:cNvSpPr>
          <p:nvPr>
            <p:ph type="dt" sz="half" idx="10"/>
          </p:nvPr>
        </p:nvSpPr>
        <p:spPr/>
        <p:txBody>
          <a:bodyPr/>
          <a:lstStyle/>
          <a:p>
            <a:fld id="{25E1AF00-5A94-4CA1-B56E-8F3208A8474F}" type="datetime1">
              <a:rPr lang="ru-RU" smtClean="0"/>
              <a:t>20.10.2025</a:t>
            </a:fld>
            <a:endParaRPr lang="ru-RU"/>
          </a:p>
        </p:txBody>
      </p:sp>
      <p:sp>
        <p:nvSpPr>
          <p:cNvPr id="6" name="Нижний колонтитул 5"/>
          <p:cNvSpPr>
            <a:spLocks noGrp="1"/>
          </p:cNvSpPr>
          <p:nvPr>
            <p:ph type="ftr" sz="quarter" idx="11"/>
          </p:nvPr>
        </p:nvSpPr>
        <p:spPr>
          <a:xfrm>
            <a:off x="4038600" y="6356350"/>
            <a:ext cx="4114800" cy="365125"/>
          </a:xfrm>
        </p:spPr>
        <p:txBody>
          <a:bodyPr/>
          <a:lstStyle/>
          <a:p>
            <a:r>
              <a:rPr lang="en-US" dirty="0">
                <a:solidFill>
                  <a:schemeClr val="tx1"/>
                </a:solidFill>
              </a:rPr>
              <a:t>S. </a:t>
            </a:r>
            <a:r>
              <a:rPr lang="en-US" dirty="0" smtClean="0">
                <a:solidFill>
                  <a:schemeClr val="tx1"/>
                </a:solidFill>
              </a:rPr>
              <a:t>Pivovarov*, A. Bragin, E. Pyata,, BINP, SPD Magnet</a:t>
            </a:r>
            <a:endParaRPr lang="ru-RU" dirty="0">
              <a:solidFill>
                <a:schemeClr val="tx1"/>
              </a:solidFill>
            </a:endParaRPr>
          </a:p>
        </p:txBody>
      </p:sp>
    </p:spTree>
    <p:extLst>
      <p:ext uri="{BB962C8B-B14F-4D97-AF65-F5344CB8AC3E}">
        <p14:creationId xmlns:p14="http://schemas.microsoft.com/office/powerpoint/2010/main" val="186568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01F98C-2D52-450B-9754-CBE38AAAD997}" type="datetime1">
              <a:rPr lang="ru-RU" smtClean="0"/>
              <a:t>20.10.2025</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S. Pivovarov*, A. Bragin, E. Pyata,, BINP, SPD Magnet</a:t>
            </a:r>
            <a:endParaRPr lang="ru-RU" dirty="0"/>
          </a:p>
        </p:txBody>
      </p:sp>
      <p:sp>
        <p:nvSpPr>
          <p:cNvPr id="5" name="Прямоугольник 16">
            <a:extLst>
              <a:ext uri="{FF2B5EF4-FFF2-40B4-BE49-F238E27FC236}">
                <a16:creationId xmlns:a16="http://schemas.microsoft.com/office/drawing/2014/main" id="{5F7CC429-1E45-494B-AA7F-4ABFF8D72F21}"/>
              </a:ext>
            </a:extLst>
          </p:cNvPr>
          <p:cNvSpPr/>
          <p:nvPr/>
        </p:nvSpPr>
        <p:spPr>
          <a:xfrm>
            <a:off x="7602071" y="165472"/>
            <a:ext cx="2922068"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7788401" y="972840"/>
            <a:ext cx="3879880" cy="6038576"/>
          </a:xfrm>
          <a:prstGeom prst="rect">
            <a:avLst/>
          </a:prstGeom>
        </p:spPr>
        <p:txBody>
          <a:bodyPr wrap="square">
            <a:spAutoFit/>
          </a:bodyPr>
          <a:lstStyle/>
          <a:p>
            <a:pPr algn="just">
              <a:lnSpc>
                <a:spcPct val="105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magnetic field along the solenoid axis should be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1.0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05000"/>
              </a:lnSpc>
            </a:pPr>
            <a:endPar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BINP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presents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our participation in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 project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with the following items: </a:t>
            </a:r>
          </a:p>
          <a:p>
            <a:pPr algn="just">
              <a:lnSpc>
                <a:spcPct val="105000"/>
              </a:lnSpc>
            </a:pPr>
            <a:endPar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lgn="just">
              <a:lnSpc>
                <a:spcPct val="105000"/>
              </a:lnSpc>
              <a:buFont typeface="Arial" panose="020B0604020202020204" pitchFamily="34" charset="0"/>
              <a:buChar char="•"/>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Magnetic and engineering design of the magnet including tools and support</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p>
          <a:p>
            <a:pPr marL="285750" indent="-285750" algn="just">
              <a:lnSpc>
                <a:spcPct val="105000"/>
              </a:lnSpc>
              <a:buFont typeface="Arial" panose="020B0604020202020204" pitchFamily="34" charset="0"/>
              <a:buChar char="•"/>
            </a:pPr>
            <a:endPar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lgn="just">
              <a:lnSpc>
                <a:spcPct val="105000"/>
              </a:lnSpc>
              <a:buFont typeface="Arial" panose="020B0604020202020204" pitchFamily="34" charset="0"/>
              <a:buChar char="•"/>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Production and delivery of the magnet (consisting of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cryostat with cold mass,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alignment components, proximity cryogenics,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supports);</a:t>
            </a:r>
          </a:p>
          <a:p>
            <a:pPr algn="just">
              <a:lnSpc>
                <a:spcPct val="105000"/>
              </a:lnSpc>
            </a:pP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marL="285750" indent="-285750" algn="just">
              <a:lnSpc>
                <a:spcPct val="105000"/>
              </a:lnSpc>
              <a:buFont typeface="Arial" panose="020B0604020202020204" pitchFamily="34" charset="0"/>
              <a:buChar char="•"/>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Power </a:t>
            </a: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converter, energy extraction system, </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quench protection and instrumentation. </a:t>
            </a:r>
          </a:p>
          <a:p>
            <a:pPr algn="just">
              <a:lnSpc>
                <a:spcPct val="105000"/>
              </a:lnSpc>
            </a:pPr>
            <a:endPar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p:txBody>
      </p:sp>
      <p:pic>
        <p:nvPicPr>
          <p:cNvPr id="9" name="Рисунок 8"/>
          <p:cNvPicPr>
            <a:picLocks noChangeAspect="1"/>
          </p:cNvPicPr>
          <p:nvPr/>
        </p:nvPicPr>
        <p:blipFill>
          <a:blip r:embed="rId3"/>
          <a:stretch>
            <a:fillRect/>
          </a:stretch>
        </p:blipFill>
        <p:spPr>
          <a:xfrm>
            <a:off x="0" y="165472"/>
            <a:ext cx="7691430" cy="5996007"/>
          </a:xfrm>
          <a:prstGeom prst="rect">
            <a:avLst/>
          </a:prstGeom>
        </p:spPr>
      </p:pic>
    </p:spTree>
    <p:extLst>
      <p:ext uri="{BB962C8B-B14F-4D97-AF65-F5344CB8AC3E}">
        <p14:creationId xmlns:p14="http://schemas.microsoft.com/office/powerpoint/2010/main" val="868917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rotWithShape="1">
          <a:blip r:embed="rId2" cstate="print">
            <a:extLst>
              <a:ext uri="{28A0092B-C50C-407E-A947-70E740481C1C}">
                <a14:useLocalDpi xmlns:a14="http://schemas.microsoft.com/office/drawing/2010/main" val="0"/>
              </a:ext>
            </a:extLst>
          </a:blip>
          <a:srcRect l="18271" t="8163" r="39839" b="23378"/>
          <a:stretch/>
        </p:blipFill>
        <p:spPr>
          <a:xfrm>
            <a:off x="1027086" y="2962124"/>
            <a:ext cx="3685189" cy="3300989"/>
          </a:xfrm>
          <a:prstGeom prst="rect">
            <a:avLst/>
          </a:prstGeom>
        </p:spPr>
      </p:pic>
      <p:sp>
        <p:nvSpPr>
          <p:cNvPr id="22" name="Заголовок 3"/>
          <p:cNvSpPr txBox="1">
            <a:spLocks/>
          </p:cNvSpPr>
          <p:nvPr/>
        </p:nvSpPr>
        <p:spPr>
          <a:xfrm>
            <a:off x="838200" y="114205"/>
            <a:ext cx="10515600" cy="58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rgbClr val="FF0000"/>
                </a:solidFill>
                <a:latin typeface="Comic Sans MS" panose="030F0702030302020204" pitchFamily="66" charset="0"/>
                <a:cs typeface="Times New Roman" panose="02020603050405020304" pitchFamily="18" charset="0"/>
              </a:rPr>
              <a:t>SPD</a:t>
            </a:r>
            <a:r>
              <a:rPr lang="ru-RU" sz="2400" dirty="0" smtClean="0">
                <a:solidFill>
                  <a:srgbClr val="FF0000"/>
                </a:solidFill>
                <a:latin typeface="Comic Sans MS" panose="030F0702030302020204" pitchFamily="66" charset="0"/>
                <a:cs typeface="Times New Roman" panose="02020603050405020304" pitchFamily="18" charset="0"/>
              </a:rPr>
              <a:t> </a:t>
            </a:r>
            <a:r>
              <a:rPr lang="en-US" sz="2400" dirty="0" smtClean="0">
                <a:solidFill>
                  <a:srgbClr val="FF0000"/>
                </a:solidFill>
                <a:latin typeface="Comic Sans MS" panose="030F0702030302020204" pitchFamily="66" charset="0"/>
                <a:cs typeface="Times New Roman" panose="02020603050405020304" pitchFamily="18" charset="0"/>
              </a:rPr>
              <a:t>Magnet </a:t>
            </a:r>
            <a:endParaRPr lang="ru-RU" sz="2400" dirty="0">
              <a:solidFill>
                <a:srgbClr val="FF0000"/>
              </a:solidFill>
              <a:latin typeface="Comic Sans MS" panose="030F0702030302020204" pitchFamily="66" charset="0"/>
              <a:cs typeface="Times New Roman" panose="02020603050405020304" pitchFamily="18" charset="0"/>
            </a:endParaRPr>
          </a:p>
        </p:txBody>
      </p:sp>
      <p:sp>
        <p:nvSpPr>
          <p:cNvPr id="2" name="Дата 1"/>
          <p:cNvSpPr>
            <a:spLocks noGrp="1"/>
          </p:cNvSpPr>
          <p:nvPr>
            <p:ph type="dt" sz="half" idx="10"/>
          </p:nvPr>
        </p:nvSpPr>
        <p:spPr/>
        <p:txBody>
          <a:bodyPr/>
          <a:lstStyle/>
          <a:p>
            <a:fld id="{B86789C3-E585-4455-8237-3396CEAD990F}" type="datetime1">
              <a:rPr lang="ru-RU" smtClean="0"/>
              <a:t>20.10.2025</a:t>
            </a:fld>
            <a:endParaRPr lang="ru-RU"/>
          </a:p>
        </p:txBody>
      </p:sp>
      <p:sp>
        <p:nvSpPr>
          <p:cNvPr id="3" name="Нижний колонтитул 2"/>
          <p:cNvSpPr>
            <a:spLocks noGrp="1"/>
          </p:cNvSpPr>
          <p:nvPr>
            <p:ph type="ftr" sz="quarter" idx="11"/>
          </p:nvPr>
        </p:nvSpPr>
        <p:spPr/>
        <p:txBody>
          <a:bodyPr/>
          <a:lstStyle/>
          <a:p>
            <a:r>
              <a:rPr lang="en-US" smtClean="0"/>
              <a:t>S. Pivovarov*, A. Bragin, E. Pyata,, BINP, SPD Magnet</a:t>
            </a:r>
            <a:endParaRPr lang="ru-RU" dirty="0"/>
          </a:p>
        </p:txBody>
      </p:sp>
      <p:sp>
        <p:nvSpPr>
          <p:cNvPr id="9" name="Прямоугольник 8"/>
          <p:cNvSpPr/>
          <p:nvPr/>
        </p:nvSpPr>
        <p:spPr>
          <a:xfrm>
            <a:off x="5860428" y="1401518"/>
            <a:ext cx="5493372" cy="2419124"/>
          </a:xfrm>
          <a:prstGeom prst="rect">
            <a:avLst/>
          </a:prstGeom>
        </p:spPr>
        <p:txBody>
          <a:bodyPr wrap="square">
            <a:spAutoFit/>
          </a:bodyPr>
          <a:lstStyle/>
          <a:p>
            <a:pPr>
              <a:lnSpc>
                <a:spcPct val="105000"/>
              </a:lnSpc>
            </a:pPr>
            <a:r>
              <a:rPr lang="en-US" sz="1600" b="1" u="sng" dirty="0">
                <a:solidFill>
                  <a:srgbClr val="FF0000"/>
                </a:solidFill>
                <a:latin typeface="Arial" panose="020B0604020202020204" pitchFamily="34" charset="0"/>
                <a:ea typeface="Calibri" panose="020F0502020204030204" pitchFamily="34" charset="0"/>
                <a:cs typeface="Arial" panose="020B0604020202020204" pitchFamily="34" charset="0"/>
              </a:rPr>
              <a:t>The main characteristics of the magnet:</a:t>
            </a:r>
          </a:p>
          <a:p>
            <a:pPr>
              <a:lnSpc>
                <a:spcPct val="105000"/>
              </a:lnSpc>
            </a:pP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05000"/>
              </a:lnSpc>
            </a:pP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Magnetic </a:t>
            </a: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field</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along the axis -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1.0T</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with uniformity ± 2%;</a:t>
            </a:r>
          </a:p>
          <a:p>
            <a:pPr>
              <a:lnSpc>
                <a:spcPct val="105000"/>
              </a:lnSpc>
            </a:pP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The </a:t>
            </a: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current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is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5</a:t>
            </a:r>
            <a:r>
              <a:rPr lang="ru-RU"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2</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00 </a:t>
            </a:r>
            <a:r>
              <a:rPr lang="en-US" sz="16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t>
            </a:r>
          </a:p>
          <a:p>
            <a:pPr>
              <a:lnSpc>
                <a:spcPct val="105000"/>
              </a:lnSpc>
            </a:pP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Conductor type</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Rutherford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type cable consists of 8 strands</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with a diameter of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1.4 mm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and a Cu / NbTi ratio of one, extruded into a matrix of high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purity</a:t>
            </a:r>
            <a:r>
              <a:rPr lang="ru-RU"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en-US" sz="1600" dirty="0"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aluminum Al996, </a:t>
            </a:r>
            <a:r>
              <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conductor cross-section at a temperature of 4.5K is 7.90mm in width and 10.90mm in height;</a:t>
            </a:r>
            <a:endParaRPr lang="ru-RU" sz="2000"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69744" y="3741508"/>
            <a:ext cx="1536912" cy="338554"/>
          </a:xfrm>
          <a:prstGeom prst="rect">
            <a:avLst/>
          </a:prstGeom>
        </p:spPr>
        <p:txBody>
          <a:bodyPr wrap="square">
            <a:spAutoFit/>
          </a:bodyPr>
          <a:lstStyle/>
          <a:p>
            <a:r>
              <a:rPr lang="en-US" sz="1600" dirty="0">
                <a:solidFill>
                  <a:srgbClr val="00B050"/>
                </a:solidFill>
              </a:rPr>
              <a:t>Switching </a:t>
            </a:r>
            <a:r>
              <a:rPr lang="en-US" sz="1600" dirty="0" smtClean="0">
                <a:solidFill>
                  <a:srgbClr val="00B050"/>
                </a:solidFill>
              </a:rPr>
              <a:t>box</a:t>
            </a:r>
            <a:endParaRPr lang="ru-RU" sz="1600" dirty="0">
              <a:solidFill>
                <a:srgbClr val="00B050"/>
              </a:solidFill>
            </a:endParaRPr>
          </a:p>
        </p:txBody>
      </p:sp>
      <p:cxnSp>
        <p:nvCxnSpPr>
          <p:cNvPr id="12" name="Прямая со стрелкой 11"/>
          <p:cNvCxnSpPr/>
          <p:nvPr/>
        </p:nvCxnSpPr>
        <p:spPr>
          <a:xfrm flipV="1">
            <a:off x="558589" y="3346848"/>
            <a:ext cx="559222" cy="36589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3257" t="11053" r="26288" b="9149"/>
          <a:stretch/>
        </p:blipFill>
        <p:spPr>
          <a:xfrm>
            <a:off x="968165" y="85436"/>
            <a:ext cx="3209330" cy="2847919"/>
          </a:xfrm>
          <a:prstGeom prst="rect">
            <a:avLst/>
          </a:prstGeom>
        </p:spPr>
      </p:pic>
      <p:cxnSp>
        <p:nvCxnSpPr>
          <p:cNvPr id="15" name="Прямая со стрелкой 14"/>
          <p:cNvCxnSpPr/>
          <p:nvPr/>
        </p:nvCxnSpPr>
        <p:spPr>
          <a:xfrm flipH="1">
            <a:off x="4017739" y="2575559"/>
            <a:ext cx="319513" cy="7238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Прямая со стрелкой 15"/>
          <p:cNvCxnSpPr/>
          <p:nvPr/>
        </p:nvCxnSpPr>
        <p:spPr>
          <a:xfrm flipH="1">
            <a:off x="3439865" y="2863083"/>
            <a:ext cx="178155" cy="39004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Прямая со стрелкой 16"/>
          <p:cNvCxnSpPr/>
          <p:nvPr/>
        </p:nvCxnSpPr>
        <p:spPr>
          <a:xfrm flipH="1">
            <a:off x="3528033" y="2863083"/>
            <a:ext cx="89987" cy="51635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Прямая со стрелкой 17"/>
          <p:cNvCxnSpPr/>
          <p:nvPr/>
        </p:nvCxnSpPr>
        <p:spPr>
          <a:xfrm flipH="1">
            <a:off x="4580412" y="2750762"/>
            <a:ext cx="236327" cy="42423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9" name="Прямоугольник 18"/>
          <p:cNvSpPr/>
          <p:nvPr/>
        </p:nvSpPr>
        <p:spPr>
          <a:xfrm>
            <a:off x="4531356" y="2442935"/>
            <a:ext cx="900509" cy="338554"/>
          </a:xfrm>
          <a:prstGeom prst="rect">
            <a:avLst/>
          </a:prstGeom>
        </p:spPr>
        <p:txBody>
          <a:bodyPr wrap="square">
            <a:spAutoFit/>
          </a:bodyPr>
          <a:lstStyle/>
          <a:p>
            <a:r>
              <a:rPr lang="en-US" sz="1600" dirty="0" smtClean="0">
                <a:solidFill>
                  <a:srgbClr val="00B050"/>
                </a:solidFill>
              </a:rPr>
              <a:t>Cryostat</a:t>
            </a:r>
            <a:endParaRPr lang="ru-RU" sz="1600" dirty="0">
              <a:solidFill>
                <a:srgbClr val="00B050"/>
              </a:solidFill>
            </a:endParaRPr>
          </a:p>
        </p:txBody>
      </p:sp>
      <p:sp>
        <p:nvSpPr>
          <p:cNvPr id="20" name="Прямоугольник 19"/>
          <p:cNvSpPr/>
          <p:nvPr/>
        </p:nvSpPr>
        <p:spPr>
          <a:xfrm>
            <a:off x="4093735" y="2263158"/>
            <a:ext cx="606601" cy="338554"/>
          </a:xfrm>
          <a:prstGeom prst="rect">
            <a:avLst/>
          </a:prstGeom>
        </p:spPr>
        <p:txBody>
          <a:bodyPr wrap="square">
            <a:spAutoFit/>
          </a:bodyPr>
          <a:lstStyle/>
          <a:p>
            <a:r>
              <a:rPr lang="en-US" sz="1600" dirty="0" smtClean="0">
                <a:solidFill>
                  <a:srgbClr val="00B050"/>
                </a:solidFill>
              </a:rPr>
              <a:t>Coil</a:t>
            </a:r>
            <a:endParaRPr lang="ru-RU" sz="1600" dirty="0">
              <a:solidFill>
                <a:srgbClr val="00B050"/>
              </a:solidFill>
            </a:endParaRPr>
          </a:p>
        </p:txBody>
      </p:sp>
      <p:sp>
        <p:nvSpPr>
          <p:cNvPr id="21" name="Прямоугольник 20"/>
          <p:cNvSpPr/>
          <p:nvPr/>
        </p:nvSpPr>
        <p:spPr>
          <a:xfrm>
            <a:off x="3241605" y="2581485"/>
            <a:ext cx="726837" cy="338554"/>
          </a:xfrm>
          <a:prstGeom prst="rect">
            <a:avLst/>
          </a:prstGeom>
        </p:spPr>
        <p:txBody>
          <a:bodyPr wrap="square">
            <a:spAutoFit/>
          </a:bodyPr>
          <a:lstStyle/>
          <a:p>
            <a:r>
              <a:rPr lang="en-US" sz="1600" dirty="0" smtClean="0">
                <a:solidFill>
                  <a:srgbClr val="00B050"/>
                </a:solidFill>
              </a:rPr>
              <a:t>Shield</a:t>
            </a:r>
            <a:endParaRPr lang="ru-RU" sz="1600" dirty="0">
              <a:solidFill>
                <a:srgbClr val="00B050"/>
              </a:solidFill>
            </a:endParaRPr>
          </a:p>
        </p:txBody>
      </p:sp>
    </p:spTree>
    <p:extLst>
      <p:ext uri="{BB962C8B-B14F-4D97-AF65-F5344CB8AC3E}">
        <p14:creationId xmlns:p14="http://schemas.microsoft.com/office/powerpoint/2010/main" val="733177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3"/>
          <p:cNvSpPr txBox="1">
            <a:spLocks/>
          </p:cNvSpPr>
          <p:nvPr/>
        </p:nvSpPr>
        <p:spPr>
          <a:xfrm>
            <a:off x="192218" y="71745"/>
            <a:ext cx="5155882" cy="58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rgbClr val="FF0000"/>
                </a:solidFill>
                <a:latin typeface="Comic Sans MS" panose="030F0702030302020204" pitchFamily="66" charset="0"/>
                <a:cs typeface="Times New Roman" panose="02020603050405020304" pitchFamily="18" charset="0"/>
              </a:rPr>
              <a:t>SPD</a:t>
            </a:r>
            <a:r>
              <a:rPr lang="ru-RU" sz="2400" dirty="0" smtClean="0">
                <a:solidFill>
                  <a:srgbClr val="FF0000"/>
                </a:solidFill>
                <a:latin typeface="Comic Sans MS" panose="030F0702030302020204" pitchFamily="66" charset="0"/>
                <a:cs typeface="Times New Roman" panose="02020603050405020304" pitchFamily="18" charset="0"/>
              </a:rPr>
              <a:t> </a:t>
            </a:r>
            <a:r>
              <a:rPr lang="en-US" sz="2400" dirty="0">
                <a:solidFill>
                  <a:srgbClr val="FF0000"/>
                </a:solidFill>
                <a:latin typeface="Comic Sans MS" panose="030F0702030302020204" pitchFamily="66" charset="0"/>
                <a:cs typeface="Times New Roman" panose="02020603050405020304" pitchFamily="18" charset="0"/>
              </a:rPr>
              <a:t>Magnet </a:t>
            </a:r>
            <a:r>
              <a:rPr lang="en-US" sz="2400" dirty="0" smtClean="0">
                <a:solidFill>
                  <a:srgbClr val="FF0000"/>
                </a:solidFill>
                <a:latin typeface="Comic Sans MS" panose="030F0702030302020204" pitchFamily="66" charset="0"/>
                <a:cs typeface="Times New Roman" panose="02020603050405020304" pitchFamily="18" charset="0"/>
              </a:rPr>
              <a:t>Quench Analysis </a:t>
            </a:r>
            <a:endParaRPr lang="ru-RU" sz="2400" dirty="0">
              <a:solidFill>
                <a:srgbClr val="FF0000"/>
              </a:solidFill>
              <a:latin typeface="Comic Sans MS" panose="030F0702030302020204" pitchFamily="66" charset="0"/>
              <a:cs typeface="Times New Roman" panose="02020603050405020304" pitchFamily="18" charset="0"/>
            </a:endParaRPr>
          </a:p>
        </p:txBody>
      </p:sp>
      <p:sp>
        <p:nvSpPr>
          <p:cNvPr id="2" name="Дата 1"/>
          <p:cNvSpPr>
            <a:spLocks noGrp="1"/>
          </p:cNvSpPr>
          <p:nvPr>
            <p:ph type="dt" sz="half" idx="10"/>
          </p:nvPr>
        </p:nvSpPr>
        <p:spPr/>
        <p:txBody>
          <a:bodyPr/>
          <a:lstStyle/>
          <a:p>
            <a:fld id="{95845468-E211-4768-92C0-C557B07B5396}" type="datetime1">
              <a:rPr lang="ru-RU" smtClean="0"/>
              <a:t>20.10.2025</a:t>
            </a:fld>
            <a:endParaRPr lang="ru-RU" dirty="0"/>
          </a:p>
        </p:txBody>
      </p:sp>
      <p:sp>
        <p:nvSpPr>
          <p:cNvPr id="3" name="Нижний колонтитул 2"/>
          <p:cNvSpPr>
            <a:spLocks noGrp="1"/>
          </p:cNvSpPr>
          <p:nvPr>
            <p:ph type="ftr" sz="quarter" idx="11"/>
          </p:nvPr>
        </p:nvSpPr>
        <p:spPr/>
        <p:txBody>
          <a:bodyPr/>
          <a:lstStyle/>
          <a:p>
            <a:r>
              <a:rPr lang="en-US" smtClean="0"/>
              <a:t>S. Pivovarov*, A. Bragin, E. Pyata,, BINP, SPD Magnet</a:t>
            </a:r>
            <a:endParaRPr lang="ru-RU" dirty="0"/>
          </a:p>
        </p:txBody>
      </p:sp>
      <p:pic>
        <p:nvPicPr>
          <p:cNvPr id="2050" name="Picture 2" descr="Average temperature"/>
          <p:cNvPicPr>
            <a:picLocks noChangeAspect="1" noChangeArrowheads="1"/>
          </p:cNvPicPr>
          <p:nvPr/>
        </p:nvPicPr>
        <p:blipFill>
          <a:blip r:embed="rId2">
            <a:extLst>
              <a:ext uri="{28A0092B-C50C-407E-A947-70E740481C1C}">
                <a14:useLocalDpi xmlns:a14="http://schemas.microsoft.com/office/drawing/2010/main" val="0"/>
              </a:ext>
            </a:extLst>
          </a:blip>
          <a:srcRect b="17067"/>
          <a:stretch>
            <a:fillRect/>
          </a:stretch>
        </p:blipFill>
        <p:spPr bwMode="auto">
          <a:xfrm>
            <a:off x="267653" y="1937672"/>
            <a:ext cx="5102166" cy="307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427673" y="5391368"/>
            <a:ext cx="6096000" cy="584775"/>
          </a:xfrm>
          <a:prstGeom prst="rect">
            <a:avLst/>
          </a:prstGeom>
        </p:spPr>
        <p:txBody>
          <a:bodyPr>
            <a:spAutoFit/>
          </a:bodyPr>
          <a:lstStyle/>
          <a:p>
            <a:r>
              <a:rPr lang="ru-RU" sz="1600" dirty="0" err="1">
                <a:latin typeface="Comic Sans MS" panose="030F0702030302020204" pitchFamily="66" charset="0"/>
              </a:rPr>
              <a:t>The</a:t>
            </a:r>
            <a:r>
              <a:rPr lang="ru-RU" sz="1600" dirty="0">
                <a:latin typeface="Comic Sans MS" panose="030F0702030302020204" pitchFamily="66" charset="0"/>
              </a:rPr>
              <a:t> </a:t>
            </a:r>
            <a:r>
              <a:rPr lang="ru-RU" sz="1600" dirty="0" err="1">
                <a:latin typeface="Comic Sans MS" panose="030F0702030302020204" pitchFamily="66" charset="0"/>
              </a:rPr>
              <a:t>enthalpy</a:t>
            </a:r>
            <a:r>
              <a:rPr lang="ru-RU" sz="1600" dirty="0">
                <a:latin typeface="Comic Sans MS" panose="030F0702030302020204" pitchFamily="66" charset="0"/>
              </a:rPr>
              <a:t> </a:t>
            </a:r>
            <a:r>
              <a:rPr lang="ru-RU" sz="1600" dirty="0" err="1">
                <a:latin typeface="Comic Sans MS" panose="030F0702030302020204" pitchFamily="66" charset="0"/>
              </a:rPr>
              <a:t>of</a:t>
            </a:r>
            <a:r>
              <a:rPr lang="ru-RU" sz="1600" dirty="0">
                <a:latin typeface="Comic Sans MS" panose="030F0702030302020204" pitchFamily="66" charset="0"/>
              </a:rPr>
              <a:t> </a:t>
            </a:r>
            <a:r>
              <a:rPr lang="ru-RU" sz="1600" dirty="0" err="1">
                <a:latin typeface="Comic Sans MS" panose="030F0702030302020204" pitchFamily="66" charset="0"/>
              </a:rPr>
              <a:t>the</a:t>
            </a:r>
            <a:r>
              <a:rPr lang="ru-RU" sz="1600" dirty="0">
                <a:latin typeface="Comic Sans MS" panose="030F0702030302020204" pitchFamily="66" charset="0"/>
              </a:rPr>
              <a:t> </a:t>
            </a:r>
            <a:r>
              <a:rPr lang="ru-RU" sz="1600" dirty="0" err="1" smtClean="0">
                <a:latin typeface="Comic Sans MS" panose="030F0702030302020204" pitchFamily="66" charset="0"/>
              </a:rPr>
              <a:t>cold</a:t>
            </a:r>
            <a:r>
              <a:rPr lang="ru-RU" sz="1600" dirty="0" smtClean="0">
                <a:latin typeface="Comic Sans MS" panose="030F0702030302020204" pitchFamily="66" charset="0"/>
              </a:rPr>
              <a:t> </a:t>
            </a:r>
            <a:r>
              <a:rPr lang="ru-RU" sz="1600" dirty="0" err="1">
                <a:latin typeface="Comic Sans MS" panose="030F0702030302020204" pitchFamily="66" charset="0"/>
              </a:rPr>
              <a:t>mass</a:t>
            </a:r>
            <a:r>
              <a:rPr lang="ru-RU" sz="1600" dirty="0">
                <a:latin typeface="Comic Sans MS" panose="030F0702030302020204" pitchFamily="66" charset="0"/>
              </a:rPr>
              <a:t> </a:t>
            </a:r>
            <a:r>
              <a:rPr lang="ru-RU" sz="1600" dirty="0" err="1">
                <a:latin typeface="Comic Sans MS" panose="030F0702030302020204" pitchFamily="66" charset="0"/>
              </a:rPr>
              <a:t>and</a:t>
            </a:r>
            <a:r>
              <a:rPr lang="ru-RU" sz="1600" dirty="0">
                <a:latin typeface="Comic Sans MS" panose="030F0702030302020204" pitchFamily="66" charset="0"/>
              </a:rPr>
              <a:t> </a:t>
            </a:r>
            <a:r>
              <a:rPr lang="ru-RU" sz="1600" dirty="0" err="1">
                <a:latin typeface="Comic Sans MS" panose="030F0702030302020204" pitchFamily="66" charset="0"/>
              </a:rPr>
              <a:t>the</a:t>
            </a:r>
            <a:r>
              <a:rPr lang="ru-RU" sz="1600" dirty="0">
                <a:latin typeface="Comic Sans MS" panose="030F0702030302020204" pitchFamily="66" charset="0"/>
              </a:rPr>
              <a:t> </a:t>
            </a:r>
            <a:r>
              <a:rPr lang="ru-RU" sz="1600" dirty="0" err="1" smtClean="0">
                <a:latin typeface="Comic Sans MS" panose="030F0702030302020204" pitchFamily="66" charset="0"/>
              </a:rPr>
              <a:t>cable</a:t>
            </a:r>
            <a:r>
              <a:rPr lang="ru-RU" sz="1600" dirty="0" smtClean="0">
                <a:latin typeface="Comic Sans MS" panose="030F0702030302020204" pitchFamily="66" charset="0"/>
              </a:rPr>
              <a:t> </a:t>
            </a:r>
            <a:r>
              <a:rPr lang="en-US" sz="1600" dirty="0" smtClean="0">
                <a:latin typeface="Comic Sans MS" panose="030F0702030302020204" pitchFamily="66" charset="0"/>
              </a:rPr>
              <a:t>versus </a:t>
            </a:r>
            <a:r>
              <a:rPr lang="ru-RU" sz="1600" dirty="0" err="1" smtClean="0">
                <a:latin typeface="Comic Sans MS" panose="030F0702030302020204" pitchFamily="66" charset="0"/>
              </a:rPr>
              <a:t>temperature</a:t>
            </a:r>
            <a:r>
              <a:rPr lang="ru-RU" sz="1600" dirty="0">
                <a:latin typeface="Comic Sans MS" panose="030F0702030302020204" pitchFamily="66" charset="0"/>
              </a:rPr>
              <a:t>. </a:t>
            </a:r>
            <a:r>
              <a:rPr lang="ru-RU" sz="1600" dirty="0" err="1">
                <a:latin typeface="Comic Sans MS" panose="030F0702030302020204" pitchFamily="66" charset="0"/>
              </a:rPr>
              <a:t>The</a:t>
            </a:r>
            <a:r>
              <a:rPr lang="ru-RU" sz="1600" dirty="0">
                <a:latin typeface="Comic Sans MS" panose="030F0702030302020204" pitchFamily="66" charset="0"/>
              </a:rPr>
              <a:t> </a:t>
            </a:r>
            <a:r>
              <a:rPr lang="ru-RU" sz="1600" dirty="0" err="1">
                <a:latin typeface="Comic Sans MS" panose="030F0702030302020204" pitchFamily="66" charset="0"/>
              </a:rPr>
              <a:t>stored</a:t>
            </a:r>
            <a:r>
              <a:rPr lang="ru-RU" sz="1600" dirty="0">
                <a:latin typeface="Comic Sans MS" panose="030F0702030302020204" pitchFamily="66" charset="0"/>
              </a:rPr>
              <a:t> </a:t>
            </a:r>
            <a:r>
              <a:rPr lang="ru-RU" sz="1600" dirty="0" err="1">
                <a:latin typeface="Comic Sans MS" panose="030F0702030302020204" pitchFamily="66" charset="0"/>
              </a:rPr>
              <a:t>energy</a:t>
            </a:r>
            <a:r>
              <a:rPr lang="ru-RU" sz="1600" dirty="0">
                <a:latin typeface="Comic Sans MS" panose="030F0702030302020204" pitchFamily="66" charset="0"/>
              </a:rPr>
              <a:t> </a:t>
            </a:r>
            <a:r>
              <a:rPr lang="ru-RU" sz="1600" dirty="0" err="1">
                <a:latin typeface="Comic Sans MS" panose="030F0702030302020204" pitchFamily="66" charset="0"/>
              </a:rPr>
              <a:t>is</a:t>
            </a:r>
            <a:r>
              <a:rPr lang="ru-RU" sz="1600" dirty="0">
                <a:latin typeface="Comic Sans MS" panose="030F0702030302020204" pitchFamily="66" charset="0"/>
              </a:rPr>
              <a:t> 25.6 </a:t>
            </a:r>
            <a:r>
              <a:rPr lang="en-US" sz="1600" dirty="0">
                <a:latin typeface="Comic Sans MS" panose="030F0702030302020204" pitchFamily="66" charset="0"/>
              </a:rPr>
              <a:t>M</a:t>
            </a:r>
            <a:r>
              <a:rPr lang="ru-RU" sz="1600" dirty="0" smtClean="0">
                <a:latin typeface="Comic Sans MS" panose="030F0702030302020204" pitchFamily="66" charset="0"/>
              </a:rPr>
              <a:t>J</a:t>
            </a:r>
            <a:r>
              <a:rPr lang="ru-RU" sz="1600" dirty="0">
                <a:latin typeface="Comic Sans MS" panose="030F0702030302020204" pitchFamily="66" charset="0"/>
              </a:rPr>
              <a:t>.</a:t>
            </a:r>
          </a:p>
        </p:txBody>
      </p:sp>
      <p:sp>
        <p:nvSpPr>
          <p:cNvPr id="23" name="Прямоугольник 22"/>
          <p:cNvSpPr/>
          <p:nvPr/>
        </p:nvSpPr>
        <p:spPr>
          <a:xfrm>
            <a:off x="511680" y="703237"/>
            <a:ext cx="4836419" cy="830997"/>
          </a:xfrm>
          <a:prstGeom prst="rect">
            <a:avLst/>
          </a:prstGeom>
        </p:spPr>
        <p:txBody>
          <a:bodyPr wrap="square">
            <a:spAutoFit/>
          </a:bodyPr>
          <a:lstStyle/>
          <a:p>
            <a:r>
              <a:rPr lang="en-US" sz="1600" dirty="0">
                <a:solidFill>
                  <a:srgbClr val="0070C0"/>
                </a:solidFill>
                <a:latin typeface="Comic Sans MS" panose="030F0702030302020204" pitchFamily="66" charset="0"/>
              </a:rPr>
              <a:t>When </a:t>
            </a:r>
            <a:r>
              <a:rPr lang="en-US" sz="1600" dirty="0" smtClean="0">
                <a:solidFill>
                  <a:srgbClr val="0070C0"/>
                </a:solidFill>
                <a:latin typeface="Comic Sans MS" panose="030F0702030302020204" pitchFamily="66" charset="0"/>
              </a:rPr>
              <a:t>energy</a:t>
            </a:r>
            <a:r>
              <a:rPr lang="ru-RU" sz="1600" dirty="0" smtClean="0">
                <a:solidFill>
                  <a:srgbClr val="0070C0"/>
                </a:solidFill>
                <a:latin typeface="Comic Sans MS" panose="030F0702030302020204" pitchFamily="66" charset="0"/>
              </a:rPr>
              <a:t> 25,6 </a:t>
            </a:r>
            <a:r>
              <a:rPr lang="en-US" sz="1600" dirty="0" smtClean="0">
                <a:solidFill>
                  <a:srgbClr val="0070C0"/>
                </a:solidFill>
                <a:latin typeface="Comic Sans MS" panose="030F0702030302020204" pitchFamily="66" charset="0"/>
              </a:rPr>
              <a:t>MJ </a:t>
            </a:r>
            <a:r>
              <a:rPr lang="en-US" sz="1600" dirty="0">
                <a:solidFill>
                  <a:srgbClr val="0070C0"/>
                </a:solidFill>
                <a:latin typeface="Comic Sans MS" panose="030F0702030302020204" pitchFamily="66" charset="0"/>
              </a:rPr>
              <a:t>is released in the cold mass, the temperature of the cold mass will </a:t>
            </a:r>
            <a:r>
              <a:rPr lang="en-US" sz="1600" dirty="0" smtClean="0">
                <a:solidFill>
                  <a:srgbClr val="0070C0"/>
                </a:solidFill>
                <a:latin typeface="Comic Sans MS" panose="030F0702030302020204" pitchFamily="66" charset="0"/>
              </a:rPr>
              <a:t>increase to </a:t>
            </a:r>
            <a:r>
              <a:rPr lang="en-US" sz="1600" dirty="0">
                <a:solidFill>
                  <a:srgbClr val="0070C0"/>
                </a:solidFill>
                <a:latin typeface="Comic Sans MS" panose="030F0702030302020204" pitchFamily="66" charset="0"/>
              </a:rPr>
              <a:t>65 </a:t>
            </a:r>
            <a:r>
              <a:rPr lang="en-US" sz="1600" dirty="0" smtClean="0">
                <a:solidFill>
                  <a:srgbClr val="0070C0"/>
                </a:solidFill>
                <a:latin typeface="Comic Sans MS" panose="030F0702030302020204" pitchFamily="66" charset="0"/>
              </a:rPr>
              <a:t>K.</a:t>
            </a:r>
            <a:endParaRPr lang="ru-RU" sz="1600" dirty="0">
              <a:solidFill>
                <a:srgbClr val="0070C0"/>
              </a:solidFill>
              <a:latin typeface="Comic Sans MS" panose="030F0702030302020204" pitchFamily="66" charset="0"/>
            </a:endParaRPr>
          </a:p>
        </p:txBody>
      </p:sp>
      <p:pic>
        <p:nvPicPr>
          <p:cNvPr id="2051" name="Picture 3" descr="Graph RRR328 R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785" y="195008"/>
            <a:ext cx="4891185" cy="528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Прямоугольник 24"/>
          <p:cNvSpPr/>
          <p:nvPr/>
        </p:nvSpPr>
        <p:spPr>
          <a:xfrm>
            <a:off x="5761911" y="5402253"/>
            <a:ext cx="6189822" cy="954107"/>
          </a:xfrm>
          <a:prstGeom prst="rect">
            <a:avLst/>
          </a:prstGeom>
        </p:spPr>
        <p:txBody>
          <a:bodyPr wrap="square">
            <a:spAutoFit/>
          </a:bodyPr>
          <a:lstStyle/>
          <a:p>
            <a:pPr algn="ctr"/>
            <a:r>
              <a:rPr lang="en-US" sz="1400" dirty="0">
                <a:latin typeface="Comic Sans MS" panose="030F0702030302020204" pitchFamily="66" charset="0"/>
              </a:rPr>
              <a:t>Current 5000A; 0,1 Ohm Dump Resistor with the grounded middle point; support cylinder with specific electrical resistance of 3 </a:t>
            </a:r>
            <a:r>
              <a:rPr lang="en-US" sz="1400" dirty="0" err="1">
                <a:latin typeface="Comic Sans MS" panose="030F0702030302020204" pitchFamily="66" charset="0"/>
              </a:rPr>
              <a:t>μOhm</a:t>
            </a:r>
            <a:r>
              <a:rPr lang="en-US" sz="1400" dirty="0">
                <a:latin typeface="Comic Sans MS" panose="030F0702030302020204" pitchFamily="66" charset="0"/>
              </a:rPr>
              <a:t>*cm.</a:t>
            </a:r>
            <a:endParaRPr lang="ru-RU" sz="1400" dirty="0">
              <a:latin typeface="Comic Sans MS" panose="030F0702030302020204" pitchFamily="66" charset="0"/>
            </a:endParaRPr>
          </a:p>
          <a:p>
            <a:pPr algn="ctr"/>
            <a:r>
              <a:rPr lang="en-US" sz="1400" dirty="0" smtClean="0">
                <a:solidFill>
                  <a:srgbClr val="0070C0"/>
                </a:solidFill>
                <a:latin typeface="Comic Sans MS" panose="030F0702030302020204" pitchFamily="66" charset="0"/>
              </a:rPr>
              <a:t>The </a:t>
            </a:r>
            <a:r>
              <a:rPr lang="en-US" sz="1400" dirty="0">
                <a:solidFill>
                  <a:srgbClr val="0070C0"/>
                </a:solidFill>
                <a:latin typeface="Comic Sans MS" panose="030F0702030302020204" pitchFamily="66" charset="0"/>
              </a:rPr>
              <a:t>transition to normal state calculations show that the solenoid </a:t>
            </a:r>
            <a:r>
              <a:rPr lang="en-US" sz="1400" dirty="0" smtClean="0">
                <a:solidFill>
                  <a:srgbClr val="0070C0"/>
                </a:solidFill>
                <a:latin typeface="Comic Sans MS" panose="030F0702030302020204" pitchFamily="66" charset="0"/>
              </a:rPr>
              <a:t>will </a:t>
            </a:r>
            <a:r>
              <a:rPr lang="en-US" sz="1400" dirty="0">
                <a:solidFill>
                  <a:srgbClr val="0070C0"/>
                </a:solidFill>
                <a:latin typeface="Comic Sans MS" panose="030F0702030302020204" pitchFamily="66" charset="0"/>
              </a:rPr>
              <a:t>operate in a safe mode.</a:t>
            </a:r>
            <a:endParaRPr lang="ru-RU" sz="14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703143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44832" y="5702502"/>
            <a:ext cx="11243894" cy="641179"/>
          </a:xfrm>
        </p:spPr>
        <p:txBody>
          <a:bodyPr>
            <a:noAutofit/>
          </a:bodyPr>
          <a:lstStyle/>
          <a:p>
            <a:r>
              <a:rPr lang="ru-RU" sz="1600"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Inner </a:t>
            </a:r>
            <a:r>
              <a:rPr lang="en-US" sz="1600" dirty="0">
                <a:solidFill>
                  <a:srgbClr val="0070C0"/>
                </a:solidFill>
                <a:latin typeface="Arial" panose="020B0604020202020204" pitchFamily="34" charset="0"/>
                <a:cs typeface="Arial" panose="020B0604020202020204" pitchFamily="34" charset="0"/>
              </a:rPr>
              <a:t>diameter is </a:t>
            </a:r>
            <a:r>
              <a:rPr lang="en-US" sz="1600" dirty="0" smtClean="0">
                <a:solidFill>
                  <a:srgbClr val="0070C0"/>
                </a:solidFill>
                <a:latin typeface="Arial" panose="020B0604020202020204" pitchFamily="34" charset="0"/>
                <a:cs typeface="Arial" panose="020B0604020202020204" pitchFamily="34" charset="0"/>
              </a:rPr>
              <a:t>40</a:t>
            </a:r>
            <a:r>
              <a:rPr lang="ru-RU" sz="1600" dirty="0" smtClean="0">
                <a:solidFill>
                  <a:srgbClr val="0070C0"/>
                </a:solidFill>
                <a:latin typeface="Arial" panose="020B0604020202020204" pitchFamily="34" charset="0"/>
                <a:cs typeface="Arial" panose="020B0604020202020204" pitchFamily="34" charset="0"/>
              </a:rPr>
              <a:t>08</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mm, </a:t>
            </a:r>
            <a:r>
              <a:rPr lang="ru-RU" sz="1600"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Outer diameter is </a:t>
            </a:r>
            <a:r>
              <a:rPr lang="ru-RU" sz="1600" dirty="0" smtClean="0">
                <a:solidFill>
                  <a:srgbClr val="0070C0"/>
                </a:solidFill>
                <a:latin typeface="Arial" panose="020B0604020202020204" pitchFamily="34" charset="0"/>
                <a:cs typeface="Arial" panose="020B0604020202020204" pitchFamily="34" charset="0"/>
              </a:rPr>
              <a:t>3</a:t>
            </a:r>
            <a:r>
              <a:rPr lang="en-US" sz="1600" dirty="0" smtClean="0">
                <a:solidFill>
                  <a:srgbClr val="0070C0"/>
                </a:solidFill>
                <a:latin typeface="Arial" panose="020B0604020202020204" pitchFamily="34" charset="0"/>
                <a:cs typeface="Arial" panose="020B0604020202020204" pitchFamily="34" charset="0"/>
              </a:rPr>
              <a:t>46</a:t>
            </a:r>
            <a:r>
              <a:rPr lang="ru-RU" sz="1600" dirty="0" smtClean="0">
                <a:solidFill>
                  <a:srgbClr val="0070C0"/>
                </a:solidFill>
                <a:latin typeface="Arial" panose="020B0604020202020204" pitchFamily="34" charset="0"/>
                <a:cs typeface="Arial" panose="020B0604020202020204" pitchFamily="34" charset="0"/>
              </a:rPr>
              <a:t>8</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mm, </a:t>
            </a:r>
            <a:r>
              <a:rPr lang="ru-RU" sz="1600"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length is  </a:t>
            </a:r>
            <a:r>
              <a:rPr lang="ru-RU" sz="1600" dirty="0" smtClean="0">
                <a:solidFill>
                  <a:srgbClr val="0070C0"/>
                </a:solidFill>
                <a:latin typeface="Arial" panose="020B0604020202020204" pitchFamily="34" charset="0"/>
                <a:cs typeface="Arial" panose="020B0604020202020204" pitchFamily="34" charset="0"/>
              </a:rPr>
              <a:t>4</a:t>
            </a:r>
            <a:r>
              <a:rPr lang="en-US" sz="1600" dirty="0" smtClean="0">
                <a:solidFill>
                  <a:srgbClr val="0070C0"/>
                </a:solidFill>
                <a:latin typeface="Arial" panose="020B0604020202020204" pitchFamily="34" charset="0"/>
                <a:cs typeface="Arial" panose="020B0604020202020204" pitchFamily="34" charset="0"/>
              </a:rPr>
              <a:t>220 mm</a:t>
            </a:r>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The thickness of the outer shell is 12 mm, the inner shell is 20 mm, the thickness of the flanges is 45 mm. The thickness</a:t>
            </a:r>
            <a:r>
              <a:rPr lang="en-US"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at the e</a:t>
            </a:r>
            <a:r>
              <a:rPr lang="en-US" sz="1600" dirty="0" smtClean="0">
                <a:solidFill>
                  <a:srgbClr val="0070C0"/>
                </a:solidFill>
                <a:latin typeface="Arial" panose="020B0604020202020204" pitchFamily="34" charset="0"/>
                <a:cs typeface="Arial" panose="020B0604020202020204" pitchFamily="34" charset="0"/>
              </a:rPr>
              <a:t>nds </a:t>
            </a:r>
            <a:r>
              <a:rPr lang="en-US" sz="1600" dirty="0">
                <a:solidFill>
                  <a:srgbClr val="0070C0"/>
                </a:solidFill>
                <a:latin typeface="Arial" panose="020B0604020202020204" pitchFamily="34" charset="0"/>
                <a:cs typeface="Arial" panose="020B0604020202020204" pitchFamily="34" charset="0"/>
              </a:rPr>
              <a:t>of the shells is 40 mm.</a:t>
            </a:r>
            <a:r>
              <a:rPr lang="ru-RU" sz="1600" dirty="0">
                <a:solidFill>
                  <a:srgbClr val="0070C0"/>
                </a:solidFill>
                <a:latin typeface="Arial" panose="020B0604020202020204" pitchFamily="34" charset="0"/>
                <a:cs typeface="Arial" panose="020B0604020202020204" pitchFamily="34" charset="0"/>
              </a:rPr>
              <a:t/>
            </a:r>
            <a:br>
              <a:rPr lang="ru-RU" sz="1600" dirty="0">
                <a:solidFill>
                  <a:srgbClr val="0070C0"/>
                </a:solidFill>
                <a:latin typeface="Arial" panose="020B0604020202020204" pitchFamily="34" charset="0"/>
                <a:cs typeface="Arial" panose="020B0604020202020204" pitchFamily="34" charset="0"/>
              </a:rPr>
            </a:br>
            <a:r>
              <a:rPr lang="en-US" sz="1600" dirty="0">
                <a:solidFill>
                  <a:srgbClr val="0070C0"/>
                </a:solidFill>
                <a:latin typeface="Arial" panose="020B0604020202020204" pitchFamily="34" charset="0"/>
                <a:cs typeface="Arial" panose="020B0604020202020204" pitchFamily="34" charset="0"/>
              </a:rPr>
              <a:t>Material: St. Steel.    The</a:t>
            </a:r>
            <a:r>
              <a:rPr lang="ru-RU" sz="1600"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weight</a:t>
            </a:r>
            <a:r>
              <a:rPr lang="ru-RU" sz="1600" dirty="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of Cryostat is </a:t>
            </a:r>
            <a:r>
              <a:rPr lang="en-US" sz="1600" dirty="0" smtClean="0">
                <a:solidFill>
                  <a:srgbClr val="0070C0"/>
                </a:solidFill>
                <a:latin typeface="Arial" panose="020B0604020202020204" pitchFamily="34" charset="0"/>
                <a:cs typeface="Arial" panose="020B0604020202020204" pitchFamily="34" charset="0"/>
              </a:rPr>
              <a:t>~16.7 </a:t>
            </a:r>
            <a:r>
              <a:rPr lang="en-US" sz="1600" dirty="0">
                <a:solidFill>
                  <a:srgbClr val="0070C0"/>
                </a:solidFill>
                <a:latin typeface="Arial" panose="020B0604020202020204" pitchFamily="34" charset="0"/>
                <a:cs typeface="Arial" panose="020B0604020202020204" pitchFamily="34" charset="0"/>
              </a:rPr>
              <a:t>t </a:t>
            </a:r>
            <a:endParaRPr lang="ru-RU" sz="1600" dirty="0">
              <a:solidFill>
                <a:srgbClr val="0070C0"/>
              </a:solidFill>
            </a:endParaRPr>
          </a:p>
        </p:txBody>
      </p:sp>
      <p:sp>
        <p:nvSpPr>
          <p:cNvPr id="22" name="Заголовок 3"/>
          <p:cNvSpPr txBox="1">
            <a:spLocks/>
          </p:cNvSpPr>
          <p:nvPr/>
        </p:nvSpPr>
        <p:spPr>
          <a:xfrm>
            <a:off x="980856" y="83633"/>
            <a:ext cx="10515600" cy="58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rgbClr val="FF0000"/>
                </a:solidFill>
                <a:latin typeface="Comic Sans MS" panose="030F0702030302020204" pitchFamily="66" charset="0"/>
                <a:cs typeface="Times New Roman" panose="02020603050405020304" pitchFamily="18" charset="0"/>
              </a:rPr>
              <a:t>Cryostat design</a:t>
            </a:r>
            <a:endParaRPr lang="ru-RU" sz="2400" dirty="0">
              <a:solidFill>
                <a:srgbClr val="FF0000"/>
              </a:solidFill>
              <a:latin typeface="Comic Sans MS" panose="030F0702030302020204" pitchFamily="66" charset="0"/>
              <a:cs typeface="Times New Roman" panose="02020603050405020304" pitchFamily="18" charset="0"/>
            </a:endParaRPr>
          </a:p>
        </p:txBody>
      </p:sp>
      <p:sp>
        <p:nvSpPr>
          <p:cNvPr id="3" name="Дата 2"/>
          <p:cNvSpPr>
            <a:spLocks noGrp="1"/>
          </p:cNvSpPr>
          <p:nvPr>
            <p:ph type="dt" sz="half" idx="10"/>
          </p:nvPr>
        </p:nvSpPr>
        <p:spPr>
          <a:xfrm>
            <a:off x="10987967" y="6314643"/>
            <a:ext cx="1016977" cy="365125"/>
          </a:xfrm>
        </p:spPr>
        <p:txBody>
          <a:bodyPr/>
          <a:lstStyle/>
          <a:p>
            <a:fld id="{E6C6EA80-6F72-49EB-93B2-2946162501BB}" type="datetime1">
              <a:rPr lang="ru-RU" smtClean="0"/>
              <a:t>20.10.2025</a:t>
            </a:fld>
            <a:endParaRPr lang="ru-RU" dirty="0"/>
          </a:p>
        </p:txBody>
      </p:sp>
      <p:sp>
        <p:nvSpPr>
          <p:cNvPr id="6" name="Нижний колонтитул 5"/>
          <p:cNvSpPr>
            <a:spLocks noGrp="1"/>
          </p:cNvSpPr>
          <p:nvPr>
            <p:ph type="ftr" sz="quarter" idx="11"/>
          </p:nvPr>
        </p:nvSpPr>
        <p:spPr/>
        <p:txBody>
          <a:bodyPr/>
          <a:lstStyle/>
          <a:p>
            <a:r>
              <a:rPr lang="en-US" smtClean="0"/>
              <a:t>S. Pivovarov*, A. Bragin, E. Pyata,, BINP, SPD Magnet</a:t>
            </a:r>
            <a:endParaRPr lang="ru-RU" dirty="0"/>
          </a:p>
        </p:txBody>
      </p:sp>
      <p:pic>
        <p:nvPicPr>
          <p:cNvPr id="7" name="Рисунок 6" descr="Cryostat_SPD.pdf - Adobe Reader"/>
          <p:cNvPicPr>
            <a:picLocks noChangeAspect="1"/>
          </p:cNvPicPr>
          <p:nvPr/>
        </p:nvPicPr>
        <p:blipFill rotWithShape="1">
          <a:blip r:embed="rId2">
            <a:extLst>
              <a:ext uri="{28A0092B-C50C-407E-A947-70E740481C1C}">
                <a14:useLocalDpi xmlns:a14="http://schemas.microsoft.com/office/drawing/2010/main" val="0"/>
              </a:ext>
            </a:extLst>
          </a:blip>
          <a:srcRect l="37894" t="19596" r="25867" b="32222"/>
          <a:stretch/>
        </p:blipFill>
        <p:spPr>
          <a:xfrm>
            <a:off x="7735161" y="979823"/>
            <a:ext cx="3761294" cy="3969329"/>
          </a:xfrm>
          <a:prstGeom prst="rect">
            <a:avLst/>
          </a:prstGeom>
        </p:spPr>
      </p:pic>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l="21136" t="16512" r="28106" b="3924"/>
          <a:stretch/>
        </p:blipFill>
        <p:spPr>
          <a:xfrm>
            <a:off x="1316136" y="530548"/>
            <a:ext cx="5701884" cy="4867878"/>
          </a:xfrm>
          <a:prstGeom prst="rect">
            <a:avLst/>
          </a:prstGeom>
        </p:spPr>
      </p:pic>
    </p:spTree>
    <p:extLst>
      <p:ext uri="{BB962C8B-B14F-4D97-AF65-F5344CB8AC3E}">
        <p14:creationId xmlns:p14="http://schemas.microsoft.com/office/powerpoint/2010/main" val="706090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26"/>
          <p:cNvPicPr>
            <a:picLocks noChangeAspect="1"/>
          </p:cNvPicPr>
          <p:nvPr/>
        </p:nvPicPr>
        <p:blipFill rotWithShape="1">
          <a:blip r:embed="rId2">
            <a:extLst>
              <a:ext uri="{28A0092B-C50C-407E-A947-70E740481C1C}">
                <a14:useLocalDpi xmlns:a14="http://schemas.microsoft.com/office/drawing/2010/main" val="0"/>
              </a:ext>
            </a:extLst>
          </a:blip>
          <a:srcRect l="20089" t="68718" r="70215" b="14221"/>
          <a:stretch/>
        </p:blipFill>
        <p:spPr>
          <a:xfrm>
            <a:off x="3088320" y="3695498"/>
            <a:ext cx="1447800" cy="1342642"/>
          </a:xfrm>
          <a:prstGeom prst="rect">
            <a:avLst/>
          </a:prstGeom>
        </p:spPr>
      </p:pic>
      <p:sp>
        <p:nvSpPr>
          <p:cNvPr id="5" name="Заголовок 3"/>
          <p:cNvSpPr txBox="1">
            <a:spLocks/>
          </p:cNvSpPr>
          <p:nvPr/>
        </p:nvSpPr>
        <p:spPr>
          <a:xfrm>
            <a:off x="3362223" y="-12417"/>
            <a:ext cx="5433919" cy="589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FF0000"/>
                </a:solidFill>
                <a:latin typeface="Comic Sans MS" panose="030F0702030302020204" pitchFamily="66" charset="0"/>
                <a:cs typeface="Times New Roman" panose="02020603050405020304" pitchFamily="18" charset="0"/>
              </a:rPr>
              <a:t>Thermal shield 80K</a:t>
            </a:r>
            <a:endParaRPr lang="ru-RU" sz="2400" dirty="0">
              <a:solidFill>
                <a:srgbClr val="FF0000"/>
              </a:solidFill>
              <a:latin typeface="Comic Sans MS" panose="030F0702030302020204" pitchFamily="66" charset="0"/>
              <a:cs typeface="Times New Roman" panose="02020603050405020304" pitchFamily="18" charset="0"/>
            </a:endParaRPr>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6618" t="-289" r="33254" b="-171"/>
          <a:stretch/>
        </p:blipFill>
        <p:spPr>
          <a:xfrm>
            <a:off x="124292" y="208626"/>
            <a:ext cx="3687928" cy="3247724"/>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5422" t="5460" r="42823" b="5276"/>
          <a:stretch/>
        </p:blipFill>
        <p:spPr>
          <a:xfrm>
            <a:off x="4882531" y="515701"/>
            <a:ext cx="2915368" cy="2650335"/>
          </a:xfrm>
          <a:prstGeom prst="rect">
            <a:avLst/>
          </a:prstGeom>
        </p:spPr>
      </p:pic>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l="4306" t="12419" r="48724" b="5125"/>
          <a:stretch/>
        </p:blipFill>
        <p:spPr>
          <a:xfrm>
            <a:off x="5381370" y="3113812"/>
            <a:ext cx="2766153" cy="2559512"/>
          </a:xfrm>
          <a:prstGeom prst="rect">
            <a:avLst/>
          </a:prstGeom>
        </p:spPr>
      </p:pic>
      <p:pic>
        <p:nvPicPr>
          <p:cNvPr id="9" name="Рисунок 8"/>
          <p:cNvPicPr>
            <a:picLocks noChangeAspect="1"/>
          </p:cNvPicPr>
          <p:nvPr/>
        </p:nvPicPr>
        <p:blipFill rotWithShape="1">
          <a:blip r:embed="rId6" cstate="print">
            <a:extLst>
              <a:ext uri="{28A0092B-C50C-407E-A947-70E740481C1C}">
                <a14:useLocalDpi xmlns:a14="http://schemas.microsoft.com/office/drawing/2010/main" val="0"/>
              </a:ext>
            </a:extLst>
          </a:blip>
          <a:srcRect l="18740" t="-592" r="6538" b="17986"/>
          <a:stretch/>
        </p:blipFill>
        <p:spPr>
          <a:xfrm>
            <a:off x="8020644" y="282288"/>
            <a:ext cx="3938705" cy="2295126"/>
          </a:xfrm>
          <a:prstGeom prst="rect">
            <a:avLst/>
          </a:prstGeom>
        </p:spPr>
      </p:pic>
      <p:pic>
        <p:nvPicPr>
          <p:cNvPr id="11" name="Рисунок 10"/>
          <p:cNvPicPr>
            <a:picLocks noChangeAspect="1"/>
          </p:cNvPicPr>
          <p:nvPr/>
        </p:nvPicPr>
        <p:blipFill rotWithShape="1">
          <a:blip r:embed="rId2">
            <a:extLst>
              <a:ext uri="{28A0092B-C50C-407E-A947-70E740481C1C}">
                <a14:useLocalDpi xmlns:a14="http://schemas.microsoft.com/office/drawing/2010/main" val="0"/>
              </a:ext>
            </a:extLst>
          </a:blip>
          <a:srcRect l="46899" t="7340" r="31037" b="57440"/>
          <a:stretch/>
        </p:blipFill>
        <p:spPr>
          <a:xfrm>
            <a:off x="8764638" y="2992998"/>
            <a:ext cx="3147359" cy="2648122"/>
          </a:xfrm>
          <a:prstGeom prst="rect">
            <a:avLst/>
          </a:prstGeom>
        </p:spPr>
      </p:pic>
      <p:cxnSp>
        <p:nvCxnSpPr>
          <p:cNvPr id="18" name="Прямая со стрелкой 17"/>
          <p:cNvCxnSpPr/>
          <p:nvPr/>
        </p:nvCxnSpPr>
        <p:spPr>
          <a:xfrm flipH="1">
            <a:off x="10911840" y="3032977"/>
            <a:ext cx="408367" cy="128408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9" name="Прямая со стрелкой 18"/>
          <p:cNvCxnSpPr/>
          <p:nvPr/>
        </p:nvCxnSpPr>
        <p:spPr>
          <a:xfrm flipH="1">
            <a:off x="9857708" y="2872119"/>
            <a:ext cx="272278" cy="73905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1" name="Прямоугольник 20"/>
          <p:cNvSpPr/>
          <p:nvPr/>
        </p:nvSpPr>
        <p:spPr>
          <a:xfrm>
            <a:off x="9989996" y="2637817"/>
            <a:ext cx="1019376" cy="276999"/>
          </a:xfrm>
          <a:prstGeom prst="rect">
            <a:avLst/>
          </a:prstGeom>
        </p:spPr>
        <p:txBody>
          <a:bodyPr wrap="square">
            <a:spAutoFit/>
          </a:bodyPr>
          <a:lstStyle/>
          <a:p>
            <a:r>
              <a:rPr lang="en-US" sz="1200" dirty="0">
                <a:solidFill>
                  <a:srgbClr val="00B050"/>
                </a:solidFill>
                <a:latin typeface="Arial" panose="020B0604020202020204" pitchFamily="34" charset="0"/>
                <a:cs typeface="Arial" panose="020B0604020202020204" pitchFamily="34" charset="0"/>
              </a:rPr>
              <a:t>Gap</a:t>
            </a:r>
            <a:endParaRPr lang="ru-RU" sz="1200" dirty="0">
              <a:solidFill>
                <a:schemeClr val="accent6"/>
              </a:solidFill>
            </a:endParaRPr>
          </a:p>
        </p:txBody>
      </p:sp>
      <p:sp>
        <p:nvSpPr>
          <p:cNvPr id="23" name="Прямоугольник 22"/>
          <p:cNvSpPr/>
          <p:nvPr/>
        </p:nvSpPr>
        <p:spPr>
          <a:xfrm>
            <a:off x="10704042" y="2639830"/>
            <a:ext cx="1207955" cy="276999"/>
          </a:xfrm>
          <a:prstGeom prst="rect">
            <a:avLst/>
          </a:prstGeom>
        </p:spPr>
        <p:txBody>
          <a:bodyPr wrap="square">
            <a:spAutoFit/>
          </a:bodyPr>
          <a:lstStyle/>
          <a:p>
            <a:r>
              <a:rPr lang="en-US" sz="1200" dirty="0">
                <a:solidFill>
                  <a:srgbClr val="00B050"/>
                </a:solidFill>
                <a:latin typeface="Arial" panose="020B0604020202020204" pitchFamily="34" charset="0"/>
                <a:cs typeface="Arial" panose="020B0604020202020204" pitchFamily="34" charset="0"/>
              </a:rPr>
              <a:t>Insulator G10</a:t>
            </a:r>
            <a:endParaRPr lang="ru-RU" sz="1200" dirty="0">
              <a:solidFill>
                <a:srgbClr val="00B050"/>
              </a:solidFill>
            </a:endParaRPr>
          </a:p>
        </p:txBody>
      </p:sp>
      <p:cxnSp>
        <p:nvCxnSpPr>
          <p:cNvPr id="34" name="Прямая со стрелкой 33"/>
          <p:cNvCxnSpPr/>
          <p:nvPr/>
        </p:nvCxnSpPr>
        <p:spPr>
          <a:xfrm flipH="1" flipV="1">
            <a:off x="2192459" y="3108856"/>
            <a:ext cx="1197837" cy="88037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0" name="Прямоугольник 19"/>
          <p:cNvSpPr/>
          <p:nvPr/>
        </p:nvSpPr>
        <p:spPr>
          <a:xfrm>
            <a:off x="4523851" y="3108854"/>
            <a:ext cx="1722531" cy="276999"/>
          </a:xfrm>
          <a:prstGeom prst="rect">
            <a:avLst/>
          </a:prstGeom>
        </p:spPr>
        <p:txBody>
          <a:bodyPr wrap="square">
            <a:spAutoFit/>
          </a:bodyPr>
          <a:lstStyle/>
          <a:p>
            <a:r>
              <a:rPr lang="en-US" sz="1200" dirty="0" smtClean="0">
                <a:solidFill>
                  <a:srgbClr val="00B050"/>
                </a:solidFill>
                <a:latin typeface="Arial" panose="020B0604020202020204" pitchFamily="34" charset="0"/>
                <a:cs typeface="Arial" panose="020B0604020202020204" pitchFamily="34" charset="0"/>
              </a:rPr>
              <a:t>Collector</a:t>
            </a:r>
            <a:r>
              <a:rPr lang="en-US" sz="1200" dirty="0">
                <a:solidFill>
                  <a:srgbClr val="00B050"/>
                </a:solidFill>
                <a:latin typeface="Arial" panose="020B0604020202020204" pitchFamily="34" charset="0"/>
                <a:cs typeface="Arial" panose="020B0604020202020204" pitchFamily="34" charset="0"/>
              </a:rPr>
              <a:t>s</a:t>
            </a:r>
            <a:endParaRPr lang="ru-RU" sz="1600" dirty="0">
              <a:solidFill>
                <a:srgbClr val="00B050"/>
              </a:solidFill>
            </a:endParaRPr>
          </a:p>
        </p:txBody>
      </p:sp>
      <p:cxnSp>
        <p:nvCxnSpPr>
          <p:cNvPr id="22" name="Прямая со стрелкой 21"/>
          <p:cNvCxnSpPr/>
          <p:nvPr/>
        </p:nvCxnSpPr>
        <p:spPr>
          <a:xfrm>
            <a:off x="4957888" y="3307055"/>
            <a:ext cx="548515" cy="77419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4" name="Прямая со стрелкой 23"/>
          <p:cNvCxnSpPr/>
          <p:nvPr/>
        </p:nvCxnSpPr>
        <p:spPr>
          <a:xfrm flipV="1">
            <a:off x="4928461" y="2424874"/>
            <a:ext cx="237899" cy="67171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 name="Дата 1"/>
          <p:cNvSpPr>
            <a:spLocks noGrp="1"/>
          </p:cNvSpPr>
          <p:nvPr>
            <p:ph type="dt" sz="half" idx="10"/>
          </p:nvPr>
        </p:nvSpPr>
        <p:spPr>
          <a:xfrm>
            <a:off x="11072326" y="6356350"/>
            <a:ext cx="990600" cy="365125"/>
          </a:xfrm>
        </p:spPr>
        <p:txBody>
          <a:bodyPr/>
          <a:lstStyle/>
          <a:p>
            <a:fld id="{768C5DCB-E925-4B95-8FBB-378A4501567D}" type="datetime1">
              <a:rPr lang="ru-RU" smtClean="0"/>
              <a:t>20.10.2025</a:t>
            </a:fld>
            <a:endParaRPr lang="ru-RU" dirty="0"/>
          </a:p>
        </p:txBody>
      </p:sp>
      <p:sp>
        <p:nvSpPr>
          <p:cNvPr id="6" name="Нижний колонтитул 5"/>
          <p:cNvSpPr>
            <a:spLocks noGrp="1"/>
          </p:cNvSpPr>
          <p:nvPr>
            <p:ph type="ftr" sz="quarter" idx="11"/>
          </p:nvPr>
        </p:nvSpPr>
        <p:spPr/>
        <p:txBody>
          <a:bodyPr/>
          <a:lstStyle/>
          <a:p>
            <a:r>
              <a:rPr lang="en-US" smtClean="0"/>
              <a:t>S. Pivovarov*, A. Bragin, E. Pyata,, BINP, SPD Magnet</a:t>
            </a:r>
            <a:endParaRPr lang="ru-RU"/>
          </a:p>
        </p:txBody>
      </p:sp>
      <p:sp>
        <p:nvSpPr>
          <p:cNvPr id="25" name="Заголовок 3"/>
          <p:cNvSpPr txBox="1">
            <a:spLocks/>
          </p:cNvSpPr>
          <p:nvPr/>
        </p:nvSpPr>
        <p:spPr>
          <a:xfrm>
            <a:off x="146087" y="5179243"/>
            <a:ext cx="5172055" cy="639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400" dirty="0" smtClean="0">
                <a:solidFill>
                  <a:srgbClr val="0070C0"/>
                </a:solidFill>
                <a:latin typeface="Arial" panose="020B0604020202020204" pitchFamily="34" charset="0"/>
                <a:cs typeface="Arial" panose="020B0604020202020204" pitchFamily="34" charset="0"/>
              </a:rPr>
              <a:t>  </a:t>
            </a:r>
            <a:r>
              <a:rPr lang="en-US" sz="1400" dirty="0" smtClean="0">
                <a:solidFill>
                  <a:srgbClr val="0070C0"/>
                </a:solidFill>
                <a:latin typeface="Arial" panose="020B0604020202020204" pitchFamily="34" charset="0"/>
                <a:cs typeface="Arial" panose="020B0604020202020204" pitchFamily="34" charset="0"/>
              </a:rPr>
              <a:t>Material - aluminum alloy AMg-5. Outer diameter - 3898 mm, inner diameter - 3568 mm, length - 3720 mm. Wall thickness - 4 mm, Shield weight ~1 t</a:t>
            </a:r>
            <a:endParaRPr lang="ru-RU" sz="1400" dirty="0">
              <a:solidFill>
                <a:srgbClr val="0070C0"/>
              </a:solidFill>
            </a:endParaRPr>
          </a:p>
        </p:txBody>
      </p:sp>
      <p:sp>
        <p:nvSpPr>
          <p:cNvPr id="26" name="Прямоугольник 25"/>
          <p:cNvSpPr/>
          <p:nvPr/>
        </p:nvSpPr>
        <p:spPr>
          <a:xfrm>
            <a:off x="124292" y="5715641"/>
            <a:ext cx="11629883" cy="1169551"/>
          </a:xfrm>
          <a:prstGeom prst="rect">
            <a:avLst/>
          </a:prstGeom>
        </p:spPr>
        <p:txBody>
          <a:bodyPr wrap="square">
            <a:spAutoFit/>
          </a:bodyPr>
          <a:lstStyle/>
          <a:p>
            <a:r>
              <a:rPr lang="ru-RU" sz="1400" dirty="0" smtClean="0">
                <a:solidFill>
                  <a:srgbClr val="0070C0"/>
                </a:solidFill>
                <a:latin typeface="Arial" panose="020B0604020202020204" pitchFamily="34" charset="0"/>
                <a:cs typeface="Arial" panose="020B0604020202020204" pitchFamily="34" charset="0"/>
              </a:rPr>
              <a:t>  </a:t>
            </a:r>
            <a:r>
              <a:rPr lang="en-US" sz="1400" dirty="0" smtClean="0">
                <a:solidFill>
                  <a:srgbClr val="0070C0"/>
                </a:solidFill>
                <a:latin typeface="Arial" panose="020B0604020202020204" pitchFamily="34" charset="0"/>
                <a:cs typeface="Arial" panose="020B0604020202020204" pitchFamily="34" charset="0"/>
              </a:rPr>
              <a:t>For </a:t>
            </a:r>
            <a:r>
              <a:rPr lang="en-US" sz="1400" dirty="0">
                <a:solidFill>
                  <a:srgbClr val="0070C0"/>
                </a:solidFill>
                <a:latin typeface="Arial" panose="020B0604020202020204" pitchFamily="34" charset="0"/>
                <a:cs typeface="Arial" panose="020B0604020202020204" pitchFamily="34" charset="0"/>
              </a:rPr>
              <a:t>the collector, a 12x12 </a:t>
            </a:r>
            <a:r>
              <a:rPr lang="en-US" sz="1400" dirty="0" smtClean="0">
                <a:solidFill>
                  <a:srgbClr val="0070C0"/>
                </a:solidFill>
                <a:latin typeface="Arial" panose="020B0604020202020204" pitchFamily="34" charset="0"/>
                <a:cs typeface="Arial" panose="020B0604020202020204" pitchFamily="34" charset="0"/>
              </a:rPr>
              <a:t> </a:t>
            </a:r>
            <a:r>
              <a:rPr lang="en-US" sz="1400" dirty="0">
                <a:solidFill>
                  <a:srgbClr val="0070C0"/>
                </a:solidFill>
                <a:latin typeface="Arial" panose="020B0604020202020204" pitchFamily="34" charset="0"/>
                <a:cs typeface="Arial" panose="020B0604020202020204" pitchFamily="34" charset="0"/>
              </a:rPr>
              <a:t>with </a:t>
            </a:r>
            <a:r>
              <a:rPr lang="en-US" sz="1400" dirty="0" smtClean="0">
                <a:solidFill>
                  <a:srgbClr val="0070C0"/>
                </a:solidFill>
                <a:latin typeface="Arial" panose="020B0604020202020204" pitchFamily="34" charset="0"/>
                <a:cs typeface="Arial" panose="020B0604020202020204" pitchFamily="34" charset="0"/>
              </a:rPr>
              <a:t>8 mm</a:t>
            </a:r>
            <a:r>
              <a:rPr lang="ru-RU" sz="1400" dirty="0" smtClean="0">
                <a:solidFill>
                  <a:srgbClr val="0070C0"/>
                </a:solidFill>
                <a:latin typeface="Arial" panose="020B0604020202020204" pitchFamily="34" charset="0"/>
                <a:cs typeface="Arial" panose="020B0604020202020204" pitchFamily="34" charset="0"/>
              </a:rPr>
              <a:t> </a:t>
            </a:r>
            <a:r>
              <a:rPr lang="en-US" sz="1400" dirty="0" smtClean="0">
                <a:solidFill>
                  <a:srgbClr val="0070C0"/>
                </a:solidFill>
                <a:latin typeface="Arial" panose="020B0604020202020204" pitchFamily="34" charset="0"/>
                <a:cs typeface="Arial" panose="020B0604020202020204" pitchFamily="34" charset="0"/>
              </a:rPr>
              <a:t>hole Al profile </a:t>
            </a:r>
            <a:r>
              <a:rPr lang="en-US" sz="1400" dirty="0">
                <a:solidFill>
                  <a:srgbClr val="0070C0"/>
                </a:solidFill>
                <a:latin typeface="Arial" panose="020B0604020202020204" pitchFamily="34" charset="0"/>
                <a:ea typeface="Arial Unicode MS" panose="020B0604020202020204" pitchFamily="34" charset="-128"/>
                <a:cs typeface="Arial" panose="020B0604020202020204" pitchFamily="34" charset="0"/>
              </a:rPr>
              <a:t>welded to the shell of </a:t>
            </a:r>
            <a:r>
              <a:rPr lang="en-US" sz="1400" dirty="0" smtClean="0">
                <a:solidFill>
                  <a:srgbClr val="0070C0"/>
                </a:solidFill>
                <a:latin typeface="Arial" panose="020B0604020202020204" pitchFamily="34" charset="0"/>
                <a:ea typeface="Arial Unicode MS" panose="020B0604020202020204" pitchFamily="34" charset="-128"/>
                <a:cs typeface="Arial" panose="020B0604020202020204" pitchFamily="34" charset="0"/>
              </a:rPr>
              <a:t>the</a:t>
            </a:r>
            <a:r>
              <a:rPr lang="ru-RU" sz="1400" dirty="0" smtClean="0">
                <a:solidFill>
                  <a:srgbClr val="0070C0"/>
                </a:solidFill>
                <a:latin typeface="Arial" panose="020B0604020202020204" pitchFamily="34" charset="0"/>
                <a:ea typeface="Arial Unicode MS" panose="020B0604020202020204" pitchFamily="34" charset="-128"/>
                <a:cs typeface="Arial" panose="020B0604020202020204" pitchFamily="34" charset="0"/>
              </a:rPr>
              <a:t> </a:t>
            </a:r>
            <a:r>
              <a:rPr lang="en-US" sz="1400" dirty="0" smtClean="0">
                <a:solidFill>
                  <a:srgbClr val="0070C0"/>
                </a:solidFill>
                <a:latin typeface="Arial" panose="020B0604020202020204" pitchFamily="34" charset="0"/>
                <a:ea typeface="Arial Unicode MS" panose="020B0604020202020204" pitchFamily="34" charset="-128"/>
                <a:cs typeface="Arial" panose="020B0604020202020204" pitchFamily="34" charset="0"/>
              </a:rPr>
              <a:t>shields </a:t>
            </a:r>
            <a:r>
              <a:rPr lang="en-US" sz="1400" dirty="0" smtClean="0">
                <a:solidFill>
                  <a:srgbClr val="0070C0"/>
                </a:solidFill>
                <a:latin typeface="Arial" panose="020B0604020202020204" pitchFamily="34" charset="0"/>
                <a:cs typeface="Arial" panose="020B0604020202020204" pitchFamily="34" charset="0"/>
              </a:rPr>
              <a:t>is </a:t>
            </a:r>
            <a:r>
              <a:rPr lang="en-US" sz="1400" dirty="0">
                <a:solidFill>
                  <a:srgbClr val="0070C0"/>
                </a:solidFill>
                <a:latin typeface="Arial" panose="020B0604020202020204" pitchFamily="34" charset="0"/>
                <a:cs typeface="Arial" panose="020B0604020202020204" pitchFamily="34" charset="0"/>
              </a:rPr>
              <a:t>used</a:t>
            </a:r>
            <a:r>
              <a:rPr lang="en-US" sz="1400" dirty="0" smtClean="0">
                <a:solidFill>
                  <a:srgbClr val="0070C0"/>
                </a:solidFill>
                <a:latin typeface="Arial" panose="020B0604020202020204" pitchFamily="34" charset="0"/>
                <a:cs typeface="Arial" panose="020B0604020202020204" pitchFamily="34" charset="0"/>
              </a:rPr>
              <a:t>.</a:t>
            </a:r>
            <a:r>
              <a:rPr lang="ru-RU" sz="1400" dirty="0" smtClean="0">
                <a:solidFill>
                  <a:srgbClr val="0070C0"/>
                </a:solidFill>
                <a:latin typeface="Arial" panose="020B0604020202020204" pitchFamily="34" charset="0"/>
                <a:cs typeface="Arial" panose="020B0604020202020204" pitchFamily="34" charset="0"/>
              </a:rPr>
              <a:t> </a:t>
            </a:r>
            <a:r>
              <a:rPr lang="en-US" sz="1400" dirty="0" smtClean="0">
                <a:solidFill>
                  <a:srgbClr val="0070C0"/>
                </a:solidFill>
                <a:latin typeface="Arial" panose="020B0604020202020204" pitchFamily="34" charset="0"/>
                <a:cs typeface="Arial" panose="020B0604020202020204" pitchFamily="34" charset="0"/>
              </a:rPr>
              <a:t>The shield </a:t>
            </a:r>
            <a:r>
              <a:rPr lang="en-US" sz="1400" dirty="0">
                <a:solidFill>
                  <a:srgbClr val="0070C0"/>
                </a:solidFill>
                <a:latin typeface="Arial" panose="020B0604020202020204" pitchFamily="34" charset="0"/>
                <a:cs typeface="Arial" panose="020B0604020202020204" pitchFamily="34" charset="0"/>
              </a:rPr>
              <a:t>is divided around the perimeter </a:t>
            </a:r>
            <a:r>
              <a:rPr lang="en-US" sz="1400" dirty="0" smtClean="0">
                <a:solidFill>
                  <a:srgbClr val="0070C0"/>
                </a:solidFill>
                <a:latin typeface="Arial" panose="020B0604020202020204" pitchFamily="34" charset="0"/>
                <a:cs typeface="Arial" panose="020B0604020202020204" pitchFamily="34" charset="0"/>
              </a:rPr>
              <a:t>into </a:t>
            </a:r>
            <a:r>
              <a:rPr lang="en-US" sz="1400" dirty="0">
                <a:solidFill>
                  <a:srgbClr val="0070C0"/>
                </a:solidFill>
                <a:latin typeface="Arial" panose="020B0604020202020204" pitchFamily="34" charset="0"/>
                <a:cs typeface="Arial" panose="020B0604020202020204" pitchFamily="34" charset="0"/>
              </a:rPr>
              <a:t>4 parts using </a:t>
            </a:r>
            <a:r>
              <a:rPr lang="ru-RU" sz="1400" dirty="0" smtClean="0">
                <a:solidFill>
                  <a:srgbClr val="0070C0"/>
                </a:solidFill>
                <a:latin typeface="Arial" panose="020B0604020202020204" pitchFamily="34" charset="0"/>
                <a:cs typeface="Arial" panose="020B0604020202020204" pitchFamily="34" charset="0"/>
              </a:rPr>
              <a:t>СТЭФ</a:t>
            </a:r>
            <a:r>
              <a:rPr lang="en-US" sz="1400" dirty="0" smtClean="0">
                <a:solidFill>
                  <a:srgbClr val="0070C0"/>
                </a:solidFill>
                <a:latin typeface="Arial" panose="020B0604020202020204" pitchFamily="34" charset="0"/>
                <a:cs typeface="Arial" panose="020B0604020202020204" pitchFamily="34" charset="0"/>
              </a:rPr>
              <a:t> </a:t>
            </a:r>
            <a:r>
              <a:rPr lang="en-US" sz="1400" dirty="0">
                <a:solidFill>
                  <a:srgbClr val="0070C0"/>
                </a:solidFill>
                <a:latin typeface="Arial" panose="020B0604020202020204" pitchFamily="34" charset="0"/>
                <a:cs typeface="Arial" panose="020B0604020202020204" pitchFamily="34" charset="0"/>
              </a:rPr>
              <a:t>insulators</a:t>
            </a:r>
            <a:r>
              <a:rPr lang="en-US" sz="1400" dirty="0" smtClean="0">
                <a:solidFill>
                  <a:srgbClr val="0070C0"/>
                </a:solidFill>
                <a:latin typeface="Arial" panose="020B0604020202020204" pitchFamily="34" charset="0"/>
                <a:cs typeface="Arial" panose="020B0604020202020204" pitchFamily="34" charset="0"/>
              </a:rPr>
              <a:t>. The </a:t>
            </a:r>
            <a:r>
              <a:rPr lang="en-US" sz="1400" dirty="0">
                <a:solidFill>
                  <a:srgbClr val="0070C0"/>
                </a:solidFill>
                <a:latin typeface="Arial" panose="020B0604020202020204" pitchFamily="34" charset="0"/>
                <a:cs typeface="Arial" panose="020B0604020202020204" pitchFamily="34" charset="0"/>
              </a:rPr>
              <a:t>shield is positioned in the cryostat using ball bearings with an insulating ring (4 rows at the bottom and 2 rows at the top</a:t>
            </a:r>
            <a:r>
              <a:rPr lang="en-US" sz="1400" dirty="0" smtClean="0">
                <a:solidFill>
                  <a:srgbClr val="0070C0"/>
                </a:solidFill>
                <a:latin typeface="Arial" panose="020B0604020202020204" pitchFamily="34" charset="0"/>
                <a:cs typeface="Arial" panose="020B0604020202020204" pitchFamily="34" charset="0"/>
              </a:rPr>
              <a:t>).</a:t>
            </a:r>
            <a:r>
              <a:rPr lang="en-US" sz="1400" dirty="0">
                <a:solidFill>
                  <a:srgbClr val="0070C0"/>
                </a:solidFill>
                <a:latin typeface="Arial" panose="020B0604020202020204" pitchFamily="34" charset="0"/>
                <a:cs typeface="Arial" panose="020B0604020202020204" pitchFamily="34" charset="0"/>
              </a:rPr>
              <a:t> Outside the shield is covered with 30 layers of MLI and inside surface of the shield is covered with 10 layers of MLI .</a:t>
            </a:r>
          </a:p>
          <a:p>
            <a:endParaRPr lang="ru-RU" sz="1400" dirty="0" smtClean="0">
              <a:solidFill>
                <a:srgbClr val="0070C0"/>
              </a:solidFill>
              <a:latin typeface="Arial" panose="020B0604020202020204" pitchFamily="34" charset="0"/>
              <a:cs typeface="Arial" panose="020B0604020202020204" pitchFamily="34" charset="0"/>
            </a:endParaRPr>
          </a:p>
          <a:p>
            <a:r>
              <a:rPr lang="ru-RU" sz="1400" dirty="0" smtClean="0">
                <a:solidFill>
                  <a:srgbClr val="0070C0"/>
                </a:solidFill>
                <a:latin typeface="Arial" panose="020B0604020202020204" pitchFamily="34" charset="0"/>
                <a:cs typeface="Arial" panose="020B0604020202020204" pitchFamily="34" charset="0"/>
              </a:rPr>
              <a:t> </a:t>
            </a:r>
            <a:endParaRPr lang="ru-RU" sz="1400" dirty="0">
              <a:latin typeface="Arial" panose="020B0604020202020204" pitchFamily="34" charset="0"/>
              <a:cs typeface="Arial" panose="020B0604020202020204" pitchFamily="34" charset="0"/>
            </a:endParaRPr>
          </a:p>
        </p:txBody>
      </p:sp>
      <p:pic>
        <p:nvPicPr>
          <p:cNvPr id="28" name="Рисунок 27"/>
          <p:cNvPicPr/>
          <p:nvPr/>
        </p:nvPicPr>
        <p:blipFill>
          <a:blip r:embed="rId7"/>
          <a:stretch>
            <a:fillRect/>
          </a:stretch>
        </p:blipFill>
        <p:spPr>
          <a:xfrm>
            <a:off x="352838" y="3811181"/>
            <a:ext cx="2445011" cy="1126579"/>
          </a:xfrm>
          <a:prstGeom prst="rect">
            <a:avLst/>
          </a:prstGeom>
        </p:spPr>
      </p:pic>
      <p:sp>
        <p:nvSpPr>
          <p:cNvPr id="30" name="Прямоугольник 29"/>
          <p:cNvSpPr/>
          <p:nvPr/>
        </p:nvSpPr>
        <p:spPr>
          <a:xfrm>
            <a:off x="3077415" y="3272619"/>
            <a:ext cx="1253869" cy="338554"/>
          </a:xfrm>
          <a:prstGeom prst="rect">
            <a:avLst/>
          </a:prstGeom>
        </p:spPr>
        <p:txBody>
          <a:bodyPr wrap="none">
            <a:spAutoFit/>
          </a:bodyPr>
          <a:lstStyle/>
          <a:p>
            <a:r>
              <a:rPr lang="en-US" sz="1600" dirty="0">
                <a:solidFill>
                  <a:srgbClr val="00B050"/>
                </a:solidFill>
                <a:latin typeface="Arial" panose="020B0604020202020204" pitchFamily="34" charset="0"/>
                <a:cs typeface="Arial" panose="020B0604020202020204" pitchFamily="34" charset="0"/>
              </a:rPr>
              <a:t>ball-bearing</a:t>
            </a:r>
            <a:endParaRPr lang="ru-RU" sz="1600" dirty="0">
              <a:solidFill>
                <a:srgbClr val="00B050"/>
              </a:solidFill>
            </a:endParaRPr>
          </a:p>
        </p:txBody>
      </p:sp>
    </p:spTree>
    <p:extLst>
      <p:ext uri="{BB962C8B-B14F-4D97-AF65-F5344CB8AC3E}">
        <p14:creationId xmlns:p14="http://schemas.microsoft.com/office/powerpoint/2010/main" val="1973802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Объект 2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5705" t="19233" r="19606" b="17106"/>
          <a:stretch/>
        </p:blipFill>
        <p:spPr>
          <a:xfrm>
            <a:off x="5517298" y="896470"/>
            <a:ext cx="5527220" cy="5421938"/>
          </a:xfrm>
        </p:spPr>
      </p:pic>
      <p:sp>
        <p:nvSpPr>
          <p:cNvPr id="2" name="Заголовок 1"/>
          <p:cNvSpPr>
            <a:spLocks noGrp="1"/>
          </p:cNvSpPr>
          <p:nvPr>
            <p:ph type="title"/>
          </p:nvPr>
        </p:nvSpPr>
        <p:spPr>
          <a:xfrm>
            <a:off x="1991544" y="116632"/>
            <a:ext cx="8229600" cy="703454"/>
          </a:xfrm>
        </p:spPr>
        <p:txBody>
          <a:bodyPr>
            <a:normAutofit/>
          </a:bodyPr>
          <a:lstStyle/>
          <a:p>
            <a:pPr algn="ctr"/>
            <a:r>
              <a:rPr lang="en-US" sz="2400" dirty="0" smtClean="0">
                <a:solidFill>
                  <a:srgbClr val="FF0000"/>
                </a:solidFill>
                <a:latin typeface="Comic Sans MS" charset="0"/>
              </a:rPr>
              <a:t>Shield. Temperature Sensor (PT1000) Position</a:t>
            </a:r>
            <a:r>
              <a:rPr lang="en-US" sz="2400" dirty="0">
                <a:solidFill>
                  <a:srgbClr val="FF0000"/>
                </a:solidFill>
                <a:latin typeface="Comic Sans MS" charset="0"/>
              </a:rPr>
              <a:t>.</a:t>
            </a:r>
            <a:endParaRPr lang="ru-RU" sz="2400" dirty="0">
              <a:solidFill>
                <a:srgbClr val="FF0000"/>
              </a:solidFill>
            </a:endParaRP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25401" t="44015" r="45900" b="14132"/>
          <a:stretch/>
        </p:blipFill>
        <p:spPr>
          <a:xfrm>
            <a:off x="1898047" y="3818965"/>
            <a:ext cx="2886635" cy="2250141"/>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29947" t="29842" r="41087" b="29139"/>
          <a:stretch/>
        </p:blipFill>
        <p:spPr>
          <a:xfrm>
            <a:off x="1898047" y="1241798"/>
            <a:ext cx="2913530" cy="2205317"/>
          </a:xfrm>
          <a:prstGeom prst="rect">
            <a:avLst/>
          </a:prstGeom>
        </p:spPr>
      </p:pic>
      <p:cxnSp>
        <p:nvCxnSpPr>
          <p:cNvPr id="14" name="Прямая со стрелкой 13"/>
          <p:cNvCxnSpPr/>
          <p:nvPr/>
        </p:nvCxnSpPr>
        <p:spPr>
          <a:xfrm>
            <a:off x="3953433" y="2214282"/>
            <a:ext cx="3639673" cy="233083"/>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5" name="Прямая со стрелкой 14"/>
          <p:cNvCxnSpPr/>
          <p:nvPr/>
        </p:nvCxnSpPr>
        <p:spPr>
          <a:xfrm>
            <a:off x="3227294" y="4638380"/>
            <a:ext cx="4261245" cy="1278326"/>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0" name="Прямая со стрелкой 19"/>
          <p:cNvCxnSpPr/>
          <p:nvPr/>
        </p:nvCxnSpPr>
        <p:spPr>
          <a:xfrm flipV="1">
            <a:off x="3953433" y="1178675"/>
            <a:ext cx="5280214" cy="1035608"/>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9" name="Прямая со стрелкой 28"/>
          <p:cNvCxnSpPr/>
          <p:nvPr/>
        </p:nvCxnSpPr>
        <p:spPr>
          <a:xfrm>
            <a:off x="3227294" y="4638380"/>
            <a:ext cx="5825110" cy="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10" name="Прямоугольник 9"/>
          <p:cNvSpPr/>
          <p:nvPr/>
        </p:nvSpPr>
        <p:spPr>
          <a:xfrm>
            <a:off x="563768" y="6126671"/>
            <a:ext cx="8635697" cy="369332"/>
          </a:xfrm>
          <a:prstGeom prst="rect">
            <a:avLst/>
          </a:prstGeom>
        </p:spPr>
        <p:txBody>
          <a:bodyPr wrap="none">
            <a:spAutoFit/>
          </a:bodyPr>
          <a:lstStyle/>
          <a:p>
            <a:r>
              <a:rPr lang="en-US" dirty="0">
                <a:solidFill>
                  <a:srgbClr val="0070C0"/>
                </a:solidFill>
                <a:latin typeface="Arial" panose="020B0604020202020204" pitchFamily="34" charset="0"/>
                <a:cs typeface="Arial" panose="020B0604020202020204" pitchFamily="34" charset="0"/>
              </a:rPr>
              <a:t>It is </a:t>
            </a:r>
            <a:r>
              <a:rPr lang="en-US" dirty="0" smtClean="0">
                <a:solidFill>
                  <a:srgbClr val="0070C0"/>
                </a:solidFill>
                <a:latin typeface="Arial" panose="020B0604020202020204" pitchFamily="34" charset="0"/>
                <a:cs typeface="Arial" panose="020B0604020202020204" pitchFamily="34" charset="0"/>
              </a:rPr>
              <a:t>planned </a:t>
            </a:r>
            <a:r>
              <a:rPr lang="en-US" dirty="0">
                <a:solidFill>
                  <a:srgbClr val="0070C0"/>
                </a:solidFill>
                <a:latin typeface="Arial" panose="020B0604020202020204" pitchFamily="34" charset="0"/>
                <a:cs typeface="Arial" panose="020B0604020202020204" pitchFamily="34" charset="0"/>
              </a:rPr>
              <a:t>to place </a:t>
            </a:r>
            <a:r>
              <a:rPr lang="en-US" dirty="0" smtClean="0">
                <a:solidFill>
                  <a:srgbClr val="0070C0"/>
                </a:solidFill>
                <a:latin typeface="Arial" panose="020B0604020202020204" pitchFamily="34" charset="0"/>
                <a:cs typeface="Arial" panose="020B0604020202020204" pitchFamily="34" charset="0"/>
              </a:rPr>
              <a:t>8 sensors</a:t>
            </a:r>
            <a:r>
              <a:rPr lang="ru-RU" dirty="0" smtClean="0">
                <a:solidFill>
                  <a:srgbClr val="0070C0"/>
                </a:solidFill>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PT1000 </a:t>
            </a:r>
            <a:r>
              <a:rPr lang="en-US" dirty="0">
                <a:solidFill>
                  <a:srgbClr val="0070C0"/>
                </a:solidFill>
                <a:latin typeface="Arial" panose="020B0604020202020204" pitchFamily="34" charset="0"/>
                <a:cs typeface="Arial" panose="020B0604020202020204" pitchFamily="34" charset="0"/>
              </a:rPr>
              <a:t>on the </a:t>
            </a:r>
            <a:r>
              <a:rPr lang="en-US" dirty="0" smtClean="0">
                <a:solidFill>
                  <a:srgbClr val="0070C0"/>
                </a:solidFill>
                <a:latin typeface="Arial" panose="020B0604020202020204" pitchFamily="34" charset="0"/>
                <a:cs typeface="Arial" panose="020B0604020202020204" pitchFamily="34" charset="0"/>
              </a:rPr>
              <a:t>Shield</a:t>
            </a:r>
            <a:r>
              <a:rPr lang="ru-RU" dirty="0" smtClean="0">
                <a:solidFill>
                  <a:srgbClr val="0070C0"/>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on the outer and inner </a:t>
            </a:r>
            <a:r>
              <a:rPr lang="en-US" dirty="0" smtClean="0">
                <a:solidFill>
                  <a:srgbClr val="0070C0"/>
                </a:solidFill>
                <a:latin typeface="Arial" panose="020B0604020202020204" pitchFamily="34" charset="0"/>
                <a:cs typeface="Arial" panose="020B0604020202020204" pitchFamily="34" charset="0"/>
              </a:rPr>
              <a:t>shield.</a:t>
            </a:r>
            <a:endParaRPr lang="ru-RU" dirty="0">
              <a:solidFill>
                <a:srgbClr val="0070C0"/>
              </a:solidFill>
              <a:latin typeface="Arial" panose="020B0604020202020204" pitchFamily="34" charset="0"/>
              <a:cs typeface="Arial" panose="020B0604020202020204" pitchFamily="34" charset="0"/>
            </a:endParaRPr>
          </a:p>
        </p:txBody>
      </p:sp>
      <p:sp>
        <p:nvSpPr>
          <p:cNvPr id="3" name="Дата 2"/>
          <p:cNvSpPr>
            <a:spLocks noGrp="1"/>
          </p:cNvSpPr>
          <p:nvPr>
            <p:ph type="dt" sz="half" idx="10"/>
          </p:nvPr>
        </p:nvSpPr>
        <p:spPr/>
        <p:txBody>
          <a:bodyPr/>
          <a:lstStyle/>
          <a:p>
            <a:fld id="{07A7A0B3-5197-4B58-9EE6-B2653E662603}" type="datetime1">
              <a:rPr lang="ru-RU" smtClean="0"/>
              <a:t>20.10.2025</a:t>
            </a:fld>
            <a:endParaRPr lang="ru-RU"/>
          </a:p>
        </p:txBody>
      </p:sp>
      <p:sp>
        <p:nvSpPr>
          <p:cNvPr id="4" name="Нижний колонтитул 3"/>
          <p:cNvSpPr>
            <a:spLocks noGrp="1"/>
          </p:cNvSpPr>
          <p:nvPr>
            <p:ph type="ftr" sz="quarter" idx="11"/>
          </p:nvPr>
        </p:nvSpPr>
        <p:spPr/>
        <p:txBody>
          <a:bodyPr/>
          <a:lstStyle/>
          <a:p>
            <a:r>
              <a:rPr lang="en-US" smtClean="0"/>
              <a:t>S. Pivovarov*, A. Bragin, E. Pyata,, BINP, SPD Magnet</a:t>
            </a:r>
            <a:endParaRPr lang="ru-RU" dirty="0"/>
          </a:p>
        </p:txBody>
      </p:sp>
    </p:spTree>
    <p:extLst>
      <p:ext uri="{BB962C8B-B14F-4D97-AF65-F5344CB8AC3E}">
        <p14:creationId xmlns:p14="http://schemas.microsoft.com/office/powerpoint/2010/main" val="349255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63" y="3910801"/>
            <a:ext cx="3669792" cy="1572768"/>
          </a:xfrm>
          <a:prstGeom prst="rect">
            <a:avLst/>
          </a:prstGeom>
        </p:spPr>
      </p:pic>
      <p:sp>
        <p:nvSpPr>
          <p:cNvPr id="2" name="Заголовок 1"/>
          <p:cNvSpPr>
            <a:spLocks noGrp="1"/>
          </p:cNvSpPr>
          <p:nvPr>
            <p:ph type="title"/>
          </p:nvPr>
        </p:nvSpPr>
        <p:spPr>
          <a:xfrm>
            <a:off x="2378701" y="0"/>
            <a:ext cx="6861448" cy="418058"/>
          </a:xfrm>
        </p:spPr>
        <p:txBody>
          <a:bodyPr>
            <a:normAutofit fontScale="90000"/>
          </a:bodyPr>
          <a:lstStyle/>
          <a:p>
            <a:pPr algn="ctr"/>
            <a:r>
              <a:rPr lang="en-US" sz="2400" dirty="0" smtClean="0">
                <a:solidFill>
                  <a:srgbClr val="FF0000"/>
                </a:solidFill>
                <a:latin typeface="Comic Sans MS" panose="030F0702030302020204" pitchFamily="66" charset="0"/>
                <a:cs typeface="Times New Roman" panose="02020603050405020304" pitchFamily="18" charset="0"/>
              </a:rPr>
              <a:t>Cold Mass (design) </a:t>
            </a:r>
            <a:endParaRPr lang="ru-RU" sz="2400" dirty="0">
              <a:solidFill>
                <a:srgbClr val="FF0000"/>
              </a:solidFill>
              <a:latin typeface="Comic Sans MS" panose="030F0702030302020204" pitchFamily="66" charset="0"/>
              <a:cs typeface="Times New Roman" panose="02020603050405020304" pitchFamily="18" charset="0"/>
            </a:endParaRPr>
          </a:p>
        </p:txBody>
      </p:sp>
      <p:pic>
        <p:nvPicPr>
          <p:cNvPr id="8" name="Picture 4"/>
          <p:cNvPicPr>
            <a:picLocks noGrp="1" noChangeAspect="1"/>
          </p:cNvPicPr>
          <p:nvPr>
            <p:ph idx="1"/>
          </p:nvPr>
        </p:nvPicPr>
        <p:blipFill rotWithShape="1">
          <a:blip r:embed="rId4"/>
          <a:srcRect b="76738"/>
          <a:stretch/>
        </p:blipFill>
        <p:spPr>
          <a:xfrm>
            <a:off x="623981" y="356958"/>
            <a:ext cx="6539341" cy="841254"/>
          </a:xfrm>
          <a:prstGeom prst="rect">
            <a:avLst/>
          </a:prstGeom>
        </p:spPr>
      </p:pic>
      <p:sp>
        <p:nvSpPr>
          <p:cNvPr id="4" name="Нижний колонтитул 3"/>
          <p:cNvSpPr>
            <a:spLocks noGrp="1"/>
          </p:cNvSpPr>
          <p:nvPr>
            <p:ph type="ftr" sz="quarter" idx="11"/>
          </p:nvPr>
        </p:nvSpPr>
        <p:spPr>
          <a:xfrm>
            <a:off x="4448390" y="6356350"/>
            <a:ext cx="3203848" cy="365125"/>
          </a:xfrm>
        </p:spPr>
        <p:txBody>
          <a:bodyPr/>
          <a:lstStyle/>
          <a:p>
            <a:r>
              <a:rPr lang="sv-SE" smtClean="0"/>
              <a:t>S. Pivovarov*, A. Bragin, E. Pyata,, BINP, SPD Magnet</a:t>
            </a:r>
            <a:endParaRPr lang="ru-RU" dirty="0"/>
          </a:p>
        </p:txBody>
      </p:sp>
      <p:pic>
        <p:nvPicPr>
          <p:cNvPr id="10" name="Picture 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630" y="4016097"/>
            <a:ext cx="2797270" cy="2193956"/>
          </a:xfrm>
          <a:prstGeom prst="rect">
            <a:avLst/>
          </a:prstGeom>
          <a:noFill/>
          <a:ln>
            <a:noFill/>
          </a:ln>
        </p:spPr>
      </p:pic>
      <p:sp>
        <p:nvSpPr>
          <p:cNvPr id="11" name="Прямоугольник 10"/>
          <p:cNvSpPr/>
          <p:nvPr/>
        </p:nvSpPr>
        <p:spPr>
          <a:xfrm>
            <a:off x="6927285" y="632061"/>
            <a:ext cx="2741456" cy="584775"/>
          </a:xfrm>
          <a:prstGeom prst="rect">
            <a:avLst/>
          </a:prstGeom>
        </p:spPr>
        <p:txBody>
          <a:bodyPr wrap="none">
            <a:spAutoFit/>
          </a:bodyPr>
          <a:lstStyle/>
          <a:p>
            <a:r>
              <a:rPr lang="de-DE" sz="1600"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2 </a:t>
            </a:r>
            <a:r>
              <a:rPr lang="de-DE" sz="1600" dirty="0" err="1"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coils</a:t>
            </a:r>
            <a:r>
              <a:rPr lang="de-DE" sz="1600"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 x 2 </a:t>
            </a:r>
            <a:r>
              <a:rPr lang="en-US"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layers</a:t>
            </a:r>
            <a:r>
              <a:rPr lang="de-DE"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r>
              <a:rPr lang="ru-RU"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r>
              <a:rPr lang="de-DE" sz="1600" dirty="0" smtClean="0">
                <a:solidFill>
                  <a:srgbClr val="0070C0"/>
                </a:solidFill>
                <a:latin typeface="Arial" panose="020B0604020202020204" pitchFamily="34" charset="0"/>
                <a:ea typeface="Times New Roman" panose="02020603050405020304" pitchFamily="18" charset="0"/>
                <a:cs typeface="Times New Roman" panose="02020603050405020304" pitchFamily="18" charset="0"/>
              </a:rPr>
              <a:t>312 </a:t>
            </a:r>
            <a:r>
              <a:rPr lang="en-US"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turns</a:t>
            </a:r>
            <a:endParaRPr lang="de-DE"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endParaRPr>
          </a:p>
          <a:p>
            <a:r>
              <a:rPr lang="de-DE" sz="1600" dirty="0" smtClean="0">
                <a:solidFill>
                  <a:srgbClr val="0070C0"/>
                </a:solidFill>
                <a:latin typeface="Arial" panose="020B0604020202020204" pitchFamily="34" charset="0"/>
                <a:cs typeface="Arial" panose="020B0604020202020204" pitchFamily="34" charset="0"/>
              </a:rPr>
              <a:t>1 </a:t>
            </a:r>
            <a:r>
              <a:rPr lang="de-DE" sz="1600" dirty="0" err="1" smtClean="0">
                <a:solidFill>
                  <a:srgbClr val="0070C0"/>
                </a:solidFill>
                <a:latin typeface="Arial" panose="020B0604020202020204" pitchFamily="34" charset="0"/>
                <a:cs typeface="Arial" panose="020B0604020202020204" pitchFamily="34" charset="0"/>
              </a:rPr>
              <a:t>coil</a:t>
            </a:r>
            <a:r>
              <a:rPr lang="de-DE" sz="1600" dirty="0" smtClean="0">
                <a:solidFill>
                  <a:srgbClr val="0070C0"/>
                </a:solidFill>
                <a:latin typeface="Arial" panose="020B0604020202020204" pitchFamily="34" charset="0"/>
                <a:cs typeface="Arial" panose="020B0604020202020204" pitchFamily="34" charset="0"/>
              </a:rPr>
              <a:t> x 2 </a:t>
            </a:r>
            <a:r>
              <a:rPr lang="en-US"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layers </a:t>
            </a:r>
            <a:r>
              <a:rPr lang="ru-RU" sz="1600" dirty="0">
                <a:solidFill>
                  <a:srgbClr val="0070C0"/>
                </a:solidFill>
                <a:latin typeface="Arial" panose="020B0604020202020204" pitchFamily="34" charset="0"/>
                <a:cs typeface="Arial" panose="020B0604020202020204" pitchFamily="34" charset="0"/>
              </a:rPr>
              <a:t>-</a:t>
            </a:r>
            <a:r>
              <a:rPr lang="de-DE" sz="1600" dirty="0">
                <a:solidFill>
                  <a:srgbClr val="0070C0"/>
                </a:solidFill>
                <a:latin typeface="Arial" panose="020B0604020202020204" pitchFamily="34" charset="0"/>
                <a:cs typeface="Arial" panose="020B0604020202020204" pitchFamily="34" charset="0"/>
              </a:rPr>
              <a:t> </a:t>
            </a:r>
            <a:r>
              <a:rPr lang="de-DE" sz="1600" dirty="0" smtClean="0">
                <a:solidFill>
                  <a:srgbClr val="0070C0"/>
                </a:solidFill>
                <a:latin typeface="Arial" panose="020B0604020202020204" pitchFamily="34" charset="0"/>
                <a:cs typeface="Arial" panose="020B0604020202020204" pitchFamily="34" charset="0"/>
              </a:rPr>
              <a:t>156 </a:t>
            </a:r>
            <a:r>
              <a:rPr lang="en-US" sz="16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turns</a:t>
            </a:r>
            <a:endParaRPr lang="ru-RU" sz="1600" dirty="0">
              <a:solidFill>
                <a:srgbClr val="0070C0"/>
              </a:solidFill>
              <a:latin typeface="Arial" panose="020B0604020202020204" pitchFamily="34" charset="0"/>
              <a:cs typeface="Arial" panose="020B0604020202020204" pitchFamily="34" charset="0"/>
            </a:endParaRPr>
          </a:p>
        </p:txBody>
      </p:sp>
      <p:sp>
        <p:nvSpPr>
          <p:cNvPr id="12" name="Прямоугольник 11"/>
          <p:cNvSpPr/>
          <p:nvPr/>
        </p:nvSpPr>
        <p:spPr>
          <a:xfrm>
            <a:off x="5633672" y="4923813"/>
            <a:ext cx="2074992" cy="584775"/>
          </a:xfrm>
          <a:prstGeom prst="rect">
            <a:avLst/>
          </a:prstGeom>
        </p:spPr>
        <p:txBody>
          <a:bodyPr wrap="none">
            <a:spAutoFit/>
          </a:bodyPr>
          <a:lstStyle/>
          <a:p>
            <a:r>
              <a:rPr lang="ru-RU" sz="1600"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10</a:t>
            </a:r>
            <a:r>
              <a:rPr lang="en-US" sz="1600"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a:t>
            </a:r>
            <a:r>
              <a:rPr lang="ru-RU" sz="1600"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95 </a:t>
            </a:r>
            <a:r>
              <a:rPr lang="ru-RU" sz="16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мм </a:t>
            </a:r>
            <a:r>
              <a:rPr lang="de-DE" sz="16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x</a:t>
            </a:r>
            <a:r>
              <a:rPr lang="ru-RU" sz="16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7</a:t>
            </a:r>
            <a:r>
              <a:rPr lang="en-US" sz="16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t>
            </a:r>
            <a:r>
              <a:rPr lang="ru-RU" sz="16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93 мм,</a:t>
            </a:r>
          </a:p>
          <a:p>
            <a:r>
              <a:rPr lang="de-DE" sz="1600" dirty="0">
                <a:solidFill>
                  <a:srgbClr val="00B050"/>
                </a:solidFill>
                <a:latin typeface="Arial" panose="020B0604020202020204" pitchFamily="34" charset="0"/>
                <a:cs typeface="Arial" panose="020B0604020202020204" pitchFamily="34" charset="0"/>
              </a:rPr>
              <a:t> </a:t>
            </a:r>
            <a:r>
              <a:rPr lang="de-DE" sz="1600" dirty="0" err="1">
                <a:solidFill>
                  <a:srgbClr val="00B050"/>
                </a:solidFill>
                <a:latin typeface="Arial" panose="020B0604020202020204" pitchFamily="34" charset="0"/>
                <a:cs typeface="Arial" panose="020B0604020202020204" pitchFamily="34" charset="0"/>
              </a:rPr>
              <a:t>NbTi</a:t>
            </a:r>
            <a:r>
              <a:rPr lang="ru-RU" sz="1600" dirty="0">
                <a:solidFill>
                  <a:srgbClr val="00B050"/>
                </a:solidFill>
                <a:latin typeface="Arial" panose="020B0604020202020204" pitchFamily="34" charset="0"/>
                <a:cs typeface="Arial" panose="020B0604020202020204" pitchFamily="34" charset="0"/>
              </a:rPr>
              <a:t> / </a:t>
            </a:r>
            <a:r>
              <a:rPr lang="de-DE" sz="1600" dirty="0" err="1">
                <a:solidFill>
                  <a:srgbClr val="00B050"/>
                </a:solidFill>
                <a:latin typeface="Arial" panose="020B0604020202020204" pitchFamily="34" charset="0"/>
                <a:cs typeface="Arial" panose="020B0604020202020204" pitchFamily="34" charset="0"/>
              </a:rPr>
              <a:t>Cu</a:t>
            </a:r>
            <a:r>
              <a:rPr lang="ru-RU" sz="1600" dirty="0">
                <a:solidFill>
                  <a:srgbClr val="00B050"/>
                </a:solidFill>
                <a:latin typeface="Arial" panose="020B0604020202020204" pitchFamily="34" charset="0"/>
                <a:cs typeface="Arial" panose="020B0604020202020204" pitchFamily="34" charset="0"/>
              </a:rPr>
              <a:t> </a:t>
            </a:r>
            <a:r>
              <a:rPr lang="en-US" sz="1600" dirty="0">
                <a:solidFill>
                  <a:srgbClr val="00B050"/>
                </a:solidFill>
                <a:latin typeface="Arial" panose="020B0604020202020204" pitchFamily="34" charset="0"/>
                <a:cs typeface="Arial" panose="020B0604020202020204" pitchFamily="34" charset="0"/>
              </a:rPr>
              <a:t>d=</a:t>
            </a:r>
            <a:r>
              <a:rPr lang="ru-RU" sz="1600" dirty="0">
                <a:solidFill>
                  <a:srgbClr val="00B050"/>
                </a:solidFill>
                <a:latin typeface="Arial" panose="020B0604020202020204" pitchFamily="34" charset="0"/>
                <a:cs typeface="Arial" panose="020B0604020202020204" pitchFamily="34" charset="0"/>
              </a:rPr>
              <a:t>1</a:t>
            </a:r>
            <a:r>
              <a:rPr lang="en-US" sz="1600" dirty="0">
                <a:solidFill>
                  <a:srgbClr val="00B050"/>
                </a:solidFill>
                <a:latin typeface="Arial" panose="020B0604020202020204" pitchFamily="34" charset="0"/>
                <a:cs typeface="Arial" panose="020B0604020202020204" pitchFamily="34" charset="0"/>
              </a:rPr>
              <a:t>.</a:t>
            </a:r>
            <a:r>
              <a:rPr lang="ru-RU" sz="1600" dirty="0">
                <a:solidFill>
                  <a:srgbClr val="00B050"/>
                </a:solidFill>
                <a:latin typeface="Arial" panose="020B0604020202020204" pitchFamily="34" charset="0"/>
                <a:cs typeface="Arial" panose="020B0604020202020204" pitchFamily="34" charset="0"/>
              </a:rPr>
              <a:t>4 мм</a:t>
            </a:r>
            <a:r>
              <a:rPr lang="ru-RU" sz="1600" dirty="0">
                <a:solidFill>
                  <a:srgbClr val="00B050"/>
                </a:solidFill>
                <a:latin typeface="Arial" panose="020B0604020202020204" pitchFamily="34" charset="0"/>
                <a:ea typeface="Times New Roman" panose="02020603050405020304" pitchFamily="18" charset="0"/>
                <a:cs typeface="Arial" panose="020B0604020202020204" pitchFamily="34" charset="0"/>
              </a:rPr>
              <a:t> </a:t>
            </a:r>
            <a:endParaRPr lang="ru-RU" sz="1600" dirty="0">
              <a:solidFill>
                <a:srgbClr val="00B050"/>
              </a:solidFill>
              <a:latin typeface="Arial" panose="020B0604020202020204" pitchFamily="34" charset="0"/>
              <a:cs typeface="Arial" panose="020B0604020202020204" pitchFamily="34" charset="0"/>
            </a:endParaRPr>
          </a:p>
        </p:txBody>
      </p:sp>
      <p:sp>
        <p:nvSpPr>
          <p:cNvPr id="3" name="Прямоугольник 2"/>
          <p:cNvSpPr/>
          <p:nvPr/>
        </p:nvSpPr>
        <p:spPr>
          <a:xfrm>
            <a:off x="9866494" y="558765"/>
            <a:ext cx="2064668" cy="646331"/>
          </a:xfrm>
          <a:prstGeom prst="rect">
            <a:avLst/>
          </a:prstGeom>
        </p:spPr>
        <p:txBody>
          <a:bodyPr wrap="none">
            <a:spAutoFit/>
          </a:bodyPr>
          <a:lstStyle/>
          <a:p>
            <a:r>
              <a:rPr lang="en-US" dirty="0">
                <a:solidFill>
                  <a:srgbClr val="0070C0"/>
                </a:solidFill>
              </a:rPr>
              <a:t>Magnetic field  - </a:t>
            </a:r>
            <a:r>
              <a:rPr lang="en-US" dirty="0" smtClean="0">
                <a:solidFill>
                  <a:srgbClr val="0070C0"/>
                </a:solidFill>
              </a:rPr>
              <a:t>1 </a:t>
            </a:r>
            <a:r>
              <a:rPr lang="en-US" dirty="0">
                <a:solidFill>
                  <a:srgbClr val="0070C0"/>
                </a:solidFill>
              </a:rPr>
              <a:t>T</a:t>
            </a:r>
          </a:p>
          <a:p>
            <a:r>
              <a:rPr lang="en-US" dirty="0">
                <a:solidFill>
                  <a:srgbClr val="0070C0"/>
                </a:solidFill>
              </a:rPr>
              <a:t>Current  -  </a:t>
            </a:r>
            <a:r>
              <a:rPr lang="en-US" dirty="0" smtClean="0">
                <a:solidFill>
                  <a:srgbClr val="0070C0"/>
                </a:solidFill>
              </a:rPr>
              <a:t>5.2 </a:t>
            </a:r>
            <a:r>
              <a:rPr lang="en-US" dirty="0">
                <a:solidFill>
                  <a:srgbClr val="0070C0"/>
                </a:solidFill>
              </a:rPr>
              <a:t>kA </a:t>
            </a:r>
            <a:endParaRPr lang="ru-RU" dirty="0">
              <a:solidFill>
                <a:srgbClr val="0070C0"/>
              </a:solidFill>
            </a:endParaRPr>
          </a:p>
        </p:txBody>
      </p:sp>
      <p:sp>
        <p:nvSpPr>
          <p:cNvPr id="5" name="Дата 4"/>
          <p:cNvSpPr>
            <a:spLocks noGrp="1"/>
          </p:cNvSpPr>
          <p:nvPr>
            <p:ph type="dt" sz="half" idx="10"/>
          </p:nvPr>
        </p:nvSpPr>
        <p:spPr>
          <a:xfrm>
            <a:off x="11010900" y="6356349"/>
            <a:ext cx="920262" cy="365125"/>
          </a:xfrm>
        </p:spPr>
        <p:txBody>
          <a:bodyPr/>
          <a:lstStyle/>
          <a:p>
            <a:fld id="{F76D1C7F-2CAD-4625-8976-F2296055161B}" type="datetime1">
              <a:rPr lang="ru-RU" smtClean="0"/>
              <a:t>20.10.2025</a:t>
            </a:fld>
            <a:endParaRPr lang="ru-RU" dirty="0"/>
          </a:p>
        </p:txBody>
      </p:sp>
      <p:pic>
        <p:nvPicPr>
          <p:cNvPr id="13" name="Рисунок 12"/>
          <p:cNvPicPr/>
          <p:nvPr/>
        </p:nvPicPr>
        <p:blipFill>
          <a:blip r:embed="rId6"/>
          <a:stretch>
            <a:fillRect/>
          </a:stretch>
        </p:blipFill>
        <p:spPr>
          <a:xfrm>
            <a:off x="461008" y="1265985"/>
            <a:ext cx="6266815" cy="2435860"/>
          </a:xfrm>
          <a:prstGeom prst="rect">
            <a:avLst/>
          </a:prstGeom>
        </p:spPr>
      </p:pic>
      <p:sp>
        <p:nvSpPr>
          <p:cNvPr id="6" name="Прямоугольник 5"/>
          <p:cNvSpPr/>
          <p:nvPr/>
        </p:nvSpPr>
        <p:spPr>
          <a:xfrm>
            <a:off x="3937874" y="4328405"/>
            <a:ext cx="851452" cy="246221"/>
          </a:xfrm>
          <a:prstGeom prst="rect">
            <a:avLst/>
          </a:prstGeom>
        </p:spPr>
        <p:txBody>
          <a:bodyPr wrap="square">
            <a:spAutoFit/>
          </a:bodyPr>
          <a:lstStyle/>
          <a:p>
            <a:r>
              <a:rPr lang="en-US" sz="1000" dirty="0" smtClean="0"/>
              <a:t>36 x M12</a:t>
            </a:r>
            <a:endParaRPr lang="ru-RU" sz="1000" dirty="0"/>
          </a:p>
        </p:txBody>
      </p:sp>
      <p:sp>
        <p:nvSpPr>
          <p:cNvPr id="14" name="Прямоугольник 13"/>
          <p:cNvSpPr/>
          <p:nvPr/>
        </p:nvSpPr>
        <p:spPr>
          <a:xfrm>
            <a:off x="926663" y="4612713"/>
            <a:ext cx="851452" cy="246221"/>
          </a:xfrm>
          <a:prstGeom prst="rect">
            <a:avLst/>
          </a:prstGeom>
        </p:spPr>
        <p:txBody>
          <a:bodyPr wrap="square">
            <a:spAutoFit/>
          </a:bodyPr>
          <a:lstStyle/>
          <a:p>
            <a:r>
              <a:rPr lang="en-US" sz="1000" dirty="0" smtClean="0"/>
              <a:t>64 x M12</a:t>
            </a:r>
            <a:endParaRPr lang="ru-RU" sz="1000" dirty="0"/>
          </a:p>
        </p:txBody>
      </p:sp>
      <p:sp>
        <p:nvSpPr>
          <p:cNvPr id="15" name="Прямоугольник 14"/>
          <p:cNvSpPr/>
          <p:nvPr/>
        </p:nvSpPr>
        <p:spPr>
          <a:xfrm>
            <a:off x="7212125" y="1514469"/>
            <a:ext cx="3822970" cy="307777"/>
          </a:xfrm>
          <a:prstGeom prst="rect">
            <a:avLst/>
          </a:prstGeom>
        </p:spPr>
        <p:txBody>
          <a:bodyPr wrap="none">
            <a:spAutoFit/>
          </a:bodyPr>
          <a:lstStyle/>
          <a:p>
            <a:r>
              <a:rPr lang="en-US" sz="1400" b="1" dirty="0" smtClean="0">
                <a:ea typeface="Times New Roman" panose="02020603050405020304" pitchFamily="18" charset="0"/>
                <a:cs typeface="Times New Roman" panose="02020603050405020304" pitchFamily="18" charset="0"/>
              </a:rPr>
              <a:t>Conductor </a:t>
            </a:r>
            <a:r>
              <a:rPr lang="en-US" sz="1400" b="1" dirty="0">
                <a:ea typeface="Times New Roman" panose="02020603050405020304" pitchFamily="18" charset="0"/>
                <a:cs typeface="Times New Roman" panose="02020603050405020304" pitchFamily="18" charset="0"/>
              </a:rPr>
              <a:t>mechanical and electrical parameters.</a:t>
            </a:r>
            <a:endParaRPr lang="en-US" sz="1400" b="1" dirty="0"/>
          </a:p>
        </p:txBody>
      </p:sp>
      <p:sp>
        <p:nvSpPr>
          <p:cNvPr id="16" name="Прямоугольник 15"/>
          <p:cNvSpPr/>
          <p:nvPr/>
        </p:nvSpPr>
        <p:spPr>
          <a:xfrm>
            <a:off x="5633672" y="4358573"/>
            <a:ext cx="3059299" cy="754502"/>
          </a:xfrm>
          <a:prstGeom prst="rect">
            <a:avLst/>
          </a:prstGeom>
        </p:spPr>
        <p:txBody>
          <a:bodyPr wrap="square">
            <a:spAutoFit/>
          </a:bodyPr>
          <a:lstStyle/>
          <a:p>
            <a:pPr>
              <a:lnSpc>
                <a:spcPct val="105000"/>
              </a:lnSpc>
            </a:pPr>
            <a:r>
              <a:rPr lang="en-US" sz="1600" dirty="0" smtClean="0">
                <a:solidFill>
                  <a:srgbClr val="00B050"/>
                </a:solidFill>
                <a:ea typeface="Calibri" panose="020F0502020204030204" pitchFamily="34" charset="0"/>
                <a:cs typeface="Times New Roman" panose="02020603050405020304" pitchFamily="18" charset="0"/>
              </a:rPr>
              <a:t>Rutherford cable, 8 strands, extruded in Al matrix  </a:t>
            </a:r>
            <a:endParaRPr lang="en-US" sz="1600" dirty="0">
              <a:solidFill>
                <a:srgbClr val="00B050"/>
              </a:solidFill>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8" name="Таблица 17"/>
          <p:cNvGraphicFramePr>
            <a:graphicFrameLocks noGrp="1"/>
          </p:cNvGraphicFramePr>
          <p:nvPr>
            <p:extLst/>
          </p:nvPr>
        </p:nvGraphicFramePr>
        <p:xfrm>
          <a:off x="6882274" y="1900511"/>
          <a:ext cx="4482672" cy="2061818"/>
        </p:xfrm>
        <a:graphic>
          <a:graphicData uri="http://schemas.openxmlformats.org/drawingml/2006/table">
            <a:tbl>
              <a:tblPr firstRow="1" firstCol="1" bandRow="1">
                <a:tableStyleId>{5C22544A-7EE6-4342-B048-85BDC9FD1C3A}</a:tableStyleId>
              </a:tblPr>
              <a:tblGrid>
                <a:gridCol w="2568392">
                  <a:extLst>
                    <a:ext uri="{9D8B030D-6E8A-4147-A177-3AD203B41FA5}">
                      <a16:colId xmlns:a16="http://schemas.microsoft.com/office/drawing/2014/main" val="20000"/>
                    </a:ext>
                  </a:extLst>
                </a:gridCol>
                <a:gridCol w="438922">
                  <a:extLst>
                    <a:ext uri="{9D8B030D-6E8A-4147-A177-3AD203B41FA5}">
                      <a16:colId xmlns:a16="http://schemas.microsoft.com/office/drawing/2014/main" val="20001"/>
                    </a:ext>
                  </a:extLst>
                </a:gridCol>
                <a:gridCol w="977704">
                  <a:extLst>
                    <a:ext uri="{9D8B030D-6E8A-4147-A177-3AD203B41FA5}">
                      <a16:colId xmlns:a16="http://schemas.microsoft.com/office/drawing/2014/main" val="20002"/>
                    </a:ext>
                  </a:extLst>
                </a:gridCol>
                <a:gridCol w="497654">
                  <a:extLst>
                    <a:ext uri="{9D8B030D-6E8A-4147-A177-3AD203B41FA5}">
                      <a16:colId xmlns:a16="http://schemas.microsoft.com/office/drawing/2014/main" val="20003"/>
                    </a:ext>
                  </a:extLst>
                </a:gridCol>
              </a:tblGrid>
              <a:tr h="299601">
                <a:tc>
                  <a:txBody>
                    <a:bodyPr/>
                    <a:lstStyle/>
                    <a:p>
                      <a:pPr algn="just">
                        <a:lnSpc>
                          <a:spcPct val="112000"/>
                        </a:lnSpc>
                        <a:spcAft>
                          <a:spcPts val="0"/>
                        </a:spcAft>
                      </a:pPr>
                      <a:r>
                        <a:rPr lang="en-US" sz="1200" b="1" dirty="0">
                          <a:effectLst/>
                        </a:rPr>
                        <a:t>Thickness (after cold work) at 300 K</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1200" b="1" dirty="0" err="1">
                          <a:effectLst/>
                        </a:rPr>
                        <a:t>mm</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1200" b="1" dirty="0">
                          <a:effectLst/>
                        </a:rPr>
                        <a:t>7.9</a:t>
                      </a:r>
                      <a:r>
                        <a:rPr lang="en-US" sz="1200" b="1" dirty="0">
                          <a:effectLst/>
                        </a:rPr>
                        <a:t>3</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indent="41910" algn="ctr">
                        <a:lnSpc>
                          <a:spcPct val="112000"/>
                        </a:lnSpc>
                        <a:spcAft>
                          <a:spcPts val="0"/>
                        </a:spcAft>
                      </a:pPr>
                      <a:r>
                        <a:rPr lang="ru-RU" sz="1200" b="1" dirty="0">
                          <a:effectLst/>
                        </a:rPr>
                        <a:t>± 0.03</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extLst>
                  <a:ext uri="{0D108BD9-81ED-4DB2-BD59-A6C34878D82A}">
                    <a16:rowId xmlns:a16="http://schemas.microsoft.com/office/drawing/2014/main" val="10000"/>
                  </a:ext>
                </a:extLst>
              </a:tr>
              <a:tr h="271209">
                <a:tc>
                  <a:txBody>
                    <a:bodyPr/>
                    <a:lstStyle/>
                    <a:p>
                      <a:pPr algn="just">
                        <a:spcBef>
                          <a:spcPts val="1200"/>
                        </a:spcBef>
                        <a:spcAft>
                          <a:spcPts val="1200"/>
                        </a:spcAft>
                      </a:pPr>
                      <a:r>
                        <a:rPr lang="en-US" sz="1200" b="1" dirty="0">
                          <a:effectLst/>
                        </a:rPr>
                        <a:t>Width (after cold work) at 300 K</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mm</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10.95</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ru-RU" sz="1200" b="1">
                          <a:effectLst/>
                        </a:rPr>
                        <a:t>± 0.03</a:t>
                      </a:r>
                      <a:endParaRPr lang="en-US" sz="1200" b="1">
                        <a:effectLst/>
                        <a:latin typeface="Calibri" panose="020F0502020204030204" pitchFamily="34" charset="0"/>
                      </a:endParaRPr>
                    </a:p>
                  </a:txBody>
                  <a:tcPr marL="43989" marR="43989" marT="0" marB="0"/>
                </a:tc>
                <a:extLst>
                  <a:ext uri="{0D108BD9-81ED-4DB2-BD59-A6C34878D82A}">
                    <a16:rowId xmlns:a16="http://schemas.microsoft.com/office/drawing/2014/main" val="10001"/>
                  </a:ext>
                </a:extLst>
              </a:tr>
              <a:tr h="257811">
                <a:tc>
                  <a:txBody>
                    <a:bodyPr/>
                    <a:lstStyle/>
                    <a:p>
                      <a:pPr algn="just">
                        <a:spcBef>
                          <a:spcPts val="1200"/>
                        </a:spcBef>
                        <a:spcAft>
                          <a:spcPts val="1200"/>
                        </a:spcAft>
                      </a:pPr>
                      <a:r>
                        <a:rPr lang="en-US" sz="1200" b="1" dirty="0">
                          <a:effectLst/>
                        </a:rPr>
                        <a:t>Critical current (at 4.2 K, 5 T)</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A</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&gt; 14690</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a:effectLst/>
                        </a:rPr>
                        <a:t> </a:t>
                      </a:r>
                      <a:endParaRPr lang="en-US" sz="1200" b="1">
                        <a:effectLst/>
                        <a:latin typeface="Calibri" panose="020F0502020204030204" pitchFamily="34" charset="0"/>
                      </a:endParaRPr>
                    </a:p>
                  </a:txBody>
                  <a:tcPr marL="43989" marR="43989" marT="0" marB="0"/>
                </a:tc>
                <a:extLst>
                  <a:ext uri="{0D108BD9-81ED-4DB2-BD59-A6C34878D82A}">
                    <a16:rowId xmlns:a16="http://schemas.microsoft.com/office/drawing/2014/main" val="10002"/>
                  </a:ext>
                </a:extLst>
              </a:tr>
              <a:tr h="284046">
                <a:tc>
                  <a:txBody>
                    <a:bodyPr/>
                    <a:lstStyle/>
                    <a:p>
                      <a:pPr algn="just">
                        <a:spcBef>
                          <a:spcPts val="1200"/>
                        </a:spcBef>
                        <a:spcAft>
                          <a:spcPts val="1200"/>
                        </a:spcAft>
                      </a:pPr>
                      <a:r>
                        <a:rPr lang="en-US" sz="1200" b="1" dirty="0">
                          <a:effectLst/>
                        </a:rPr>
                        <a:t>Critical current (at 4.5 K, 3 T)</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a:effectLst/>
                        </a:rPr>
                        <a:t>A</a:t>
                      </a:r>
                      <a:endParaRPr lang="en-US" sz="1200" b="1">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&gt; 16750</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 </a:t>
                      </a:r>
                      <a:endParaRPr lang="en-US" sz="1200" b="1" dirty="0">
                        <a:effectLst/>
                        <a:latin typeface="Calibri" panose="020F0502020204030204" pitchFamily="34" charset="0"/>
                      </a:endParaRPr>
                    </a:p>
                  </a:txBody>
                  <a:tcPr marL="43989" marR="43989" marT="0" marB="0"/>
                </a:tc>
                <a:extLst>
                  <a:ext uri="{0D108BD9-81ED-4DB2-BD59-A6C34878D82A}">
                    <a16:rowId xmlns:a16="http://schemas.microsoft.com/office/drawing/2014/main" val="10003"/>
                  </a:ext>
                </a:extLst>
              </a:tr>
              <a:tr h="270958">
                <a:tc>
                  <a:txBody>
                    <a:bodyPr/>
                    <a:lstStyle/>
                    <a:p>
                      <a:pPr algn="just">
                        <a:spcBef>
                          <a:spcPts val="1200"/>
                        </a:spcBef>
                        <a:spcAft>
                          <a:spcPts val="1200"/>
                        </a:spcAft>
                      </a:pPr>
                      <a:r>
                        <a:rPr lang="en-US" sz="1200" b="1" dirty="0">
                          <a:effectLst/>
                        </a:rPr>
                        <a:t>Overall Al/Cu/</a:t>
                      </a:r>
                      <a:r>
                        <a:rPr lang="en-US" sz="1200" b="1" dirty="0" err="1">
                          <a:effectLst/>
                        </a:rPr>
                        <a:t>sc</a:t>
                      </a:r>
                      <a:r>
                        <a:rPr lang="en-US" sz="1200" b="1" dirty="0">
                          <a:effectLst/>
                        </a:rPr>
                        <a:t> ratio</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a:effectLst/>
                        </a:rPr>
                        <a:t> </a:t>
                      </a:r>
                      <a:endParaRPr lang="en-US" sz="1200" b="1">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10.5/1.0/1.0</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a:effectLst/>
                        </a:rPr>
                        <a:t> </a:t>
                      </a:r>
                      <a:endParaRPr lang="en-US" sz="1200" b="1">
                        <a:effectLst/>
                        <a:latin typeface="Calibri" panose="020F0502020204030204" pitchFamily="34" charset="0"/>
                      </a:endParaRPr>
                    </a:p>
                  </a:txBody>
                  <a:tcPr marL="43989" marR="43989" marT="0" marB="0"/>
                </a:tc>
                <a:extLst>
                  <a:ext uri="{0D108BD9-81ED-4DB2-BD59-A6C34878D82A}">
                    <a16:rowId xmlns:a16="http://schemas.microsoft.com/office/drawing/2014/main" val="10004"/>
                  </a:ext>
                </a:extLst>
              </a:tr>
              <a:tr h="284046">
                <a:tc>
                  <a:txBody>
                    <a:bodyPr/>
                    <a:lstStyle/>
                    <a:p>
                      <a:pPr algn="just">
                        <a:spcBef>
                          <a:spcPts val="1200"/>
                        </a:spcBef>
                        <a:spcAft>
                          <a:spcPts val="1200"/>
                        </a:spcAft>
                      </a:pPr>
                      <a:r>
                        <a:rPr lang="en-US" sz="1200" b="1" dirty="0">
                          <a:effectLst/>
                        </a:rPr>
                        <a:t>Aluminum RRR (at 4.2 K, 0 T)</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 </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&gt; </a:t>
                      </a:r>
                      <a:r>
                        <a:rPr lang="ru-RU" sz="1200" b="1" dirty="0" smtClean="0">
                          <a:effectLst/>
                        </a:rPr>
                        <a:t>6</a:t>
                      </a:r>
                      <a:r>
                        <a:rPr lang="en-US" sz="1200" b="1" dirty="0" smtClean="0">
                          <a:effectLst/>
                        </a:rPr>
                        <a:t>00</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 </a:t>
                      </a:r>
                      <a:endParaRPr lang="en-US" sz="1200" b="1" dirty="0">
                        <a:effectLst/>
                        <a:latin typeface="Calibri" panose="020F0502020204030204" pitchFamily="34" charset="0"/>
                      </a:endParaRPr>
                    </a:p>
                  </a:txBody>
                  <a:tcPr marL="43989" marR="43989" marT="0" marB="0"/>
                </a:tc>
                <a:extLst>
                  <a:ext uri="{0D108BD9-81ED-4DB2-BD59-A6C34878D82A}">
                    <a16:rowId xmlns:a16="http://schemas.microsoft.com/office/drawing/2014/main" val="10005"/>
                  </a:ext>
                </a:extLst>
              </a:tr>
              <a:tr h="284046">
                <a:tc>
                  <a:txBody>
                    <a:bodyPr/>
                    <a:lstStyle/>
                    <a:p>
                      <a:pPr algn="just">
                        <a:spcBef>
                          <a:spcPts val="1200"/>
                        </a:spcBef>
                        <a:spcAft>
                          <a:spcPts val="1200"/>
                        </a:spcAft>
                      </a:pPr>
                      <a:r>
                        <a:rPr lang="en-US" sz="1200" b="1" dirty="0">
                          <a:effectLst/>
                        </a:rPr>
                        <a:t>Al 0.2% yield strength at 300 K</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MPa</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&gt; 30</a:t>
                      </a:r>
                      <a:endParaRPr lang="en-US" sz="1200" b="1"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1200" b="1" dirty="0">
                          <a:effectLst/>
                        </a:rPr>
                        <a:t> </a:t>
                      </a:r>
                      <a:endParaRPr lang="en-US" sz="1200" b="1" dirty="0">
                        <a:effectLst/>
                        <a:latin typeface="Calibri" panose="020F0502020204030204" pitchFamily="34" charset="0"/>
                      </a:endParaRPr>
                    </a:p>
                  </a:txBody>
                  <a:tcPr marL="43989" marR="43989" marT="0" marB="0"/>
                </a:tc>
                <a:extLst>
                  <a:ext uri="{0D108BD9-81ED-4DB2-BD59-A6C34878D82A}">
                    <a16:rowId xmlns:a16="http://schemas.microsoft.com/office/drawing/2014/main" val="10006"/>
                  </a:ext>
                </a:extLst>
              </a:tr>
            </a:tbl>
          </a:graphicData>
        </a:graphic>
      </p:graphicFrame>
      <p:sp>
        <p:nvSpPr>
          <p:cNvPr id="9" name="Прямоугольник 8"/>
          <p:cNvSpPr/>
          <p:nvPr/>
        </p:nvSpPr>
        <p:spPr>
          <a:xfrm>
            <a:off x="786274" y="5679811"/>
            <a:ext cx="7267480" cy="861774"/>
          </a:xfrm>
          <a:prstGeom prst="rect">
            <a:avLst/>
          </a:prstGeom>
        </p:spPr>
        <p:txBody>
          <a:bodyPr wrap="square">
            <a:spAutoFit/>
          </a:bodyPr>
          <a:lstStyle/>
          <a:p>
            <a:r>
              <a:rPr lang="ru-RU" dirty="0" smtClean="0">
                <a:solidFill>
                  <a:srgbClr val="0070C0"/>
                </a:solidFill>
                <a:latin typeface="Arial" panose="020B0604020202020204" pitchFamily="34" charset="0"/>
                <a:cs typeface="Arial" panose="020B0604020202020204" pitchFamily="34" charset="0"/>
              </a:rPr>
              <a:t> </a:t>
            </a:r>
            <a:r>
              <a:rPr lang="en-US" sz="1600" dirty="0" smtClean="0">
                <a:solidFill>
                  <a:srgbClr val="0070C0"/>
                </a:solidFill>
                <a:latin typeface="Arial" panose="020B0604020202020204" pitchFamily="34" charset="0"/>
                <a:cs typeface="Arial" panose="020B0604020202020204" pitchFamily="34" charset="0"/>
              </a:rPr>
              <a:t>Rutherford </a:t>
            </a:r>
            <a:r>
              <a:rPr lang="en-US" sz="1600" dirty="0">
                <a:solidFill>
                  <a:srgbClr val="0070C0"/>
                </a:solidFill>
                <a:latin typeface="Arial" panose="020B0604020202020204" pitchFamily="34" charset="0"/>
                <a:cs typeface="Arial" panose="020B0604020202020204" pitchFamily="34" charset="0"/>
              </a:rPr>
              <a:t>cable is used to wind the coils</a:t>
            </a:r>
            <a:r>
              <a:rPr lang="en-US" sz="1600" dirty="0" smtClean="0">
                <a:solidFill>
                  <a:srgbClr val="0070C0"/>
                </a:solidFill>
                <a:latin typeface="Arial" panose="020B0604020202020204" pitchFamily="34" charset="0"/>
                <a:cs typeface="Arial" panose="020B0604020202020204" pitchFamily="34" charset="0"/>
              </a:rPr>
              <a:t>.</a:t>
            </a:r>
            <a:r>
              <a:rPr lang="ru-RU" sz="1600" dirty="0" smtClean="0">
                <a:solidFill>
                  <a:srgbClr val="0070C0"/>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The cold mass consists of three </a:t>
            </a:r>
            <a:r>
              <a:rPr lang="en-US" sz="1600" dirty="0" smtClean="0">
                <a:solidFill>
                  <a:srgbClr val="0070C0"/>
                </a:solidFill>
                <a:latin typeface="Arial" panose="020B0604020202020204" pitchFamily="34" charset="0"/>
                <a:cs typeface="Arial" panose="020B0604020202020204" pitchFamily="34" charset="0"/>
              </a:rPr>
              <a:t>coils, The </a:t>
            </a:r>
            <a:r>
              <a:rPr lang="en-US" sz="1600" dirty="0">
                <a:solidFill>
                  <a:srgbClr val="0070C0"/>
                </a:solidFill>
                <a:latin typeface="Arial" panose="020B0604020202020204" pitchFamily="34" charset="0"/>
                <a:cs typeface="Arial" panose="020B0604020202020204" pitchFamily="34" charset="0"/>
              </a:rPr>
              <a:t>coils are fixed together using </a:t>
            </a:r>
            <a:r>
              <a:rPr lang="en-US" sz="1600" dirty="0" smtClean="0">
                <a:solidFill>
                  <a:srgbClr val="0070C0"/>
                </a:solidFill>
                <a:latin typeface="Arial" panose="020B0604020202020204" pitchFamily="34" charset="0"/>
                <a:cs typeface="Arial" panose="020B0604020202020204" pitchFamily="34" charset="0"/>
              </a:rPr>
              <a:t>bolts. </a:t>
            </a:r>
            <a:r>
              <a:rPr lang="en-US" sz="1600" dirty="0">
                <a:solidFill>
                  <a:srgbClr val="0070C0"/>
                </a:solidFill>
                <a:latin typeface="Arial" panose="020B0604020202020204" pitchFamily="34" charset="0"/>
                <a:cs typeface="Arial" panose="020B0604020202020204" pitchFamily="34" charset="0"/>
              </a:rPr>
              <a:t>If necessary, we will use special shims between the sections of the </a:t>
            </a:r>
            <a:r>
              <a:rPr lang="en-US" sz="1600" dirty="0" smtClean="0">
                <a:solidFill>
                  <a:srgbClr val="0070C0"/>
                </a:solidFill>
                <a:latin typeface="Arial" panose="020B0604020202020204" pitchFamily="34" charset="0"/>
                <a:cs typeface="Arial" panose="020B0604020202020204" pitchFamily="34" charset="0"/>
              </a:rPr>
              <a:t>coils</a:t>
            </a:r>
            <a:r>
              <a:rPr lang="en-US" sz="1600" dirty="0">
                <a:solidFill>
                  <a:srgbClr val="0070C0"/>
                </a:solidFill>
                <a:latin typeface="Arial" panose="020B0604020202020204" pitchFamily="34" charset="0"/>
                <a:cs typeface="Arial" panose="020B0604020202020204" pitchFamily="34" charset="0"/>
              </a:rPr>
              <a:t>.</a:t>
            </a:r>
            <a:endParaRPr lang="ru-RU"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096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7191</TotalTime>
  <Words>2009</Words>
  <Application>Microsoft Office PowerPoint</Application>
  <PresentationFormat>Широкоэкранный</PresentationFormat>
  <Paragraphs>310</Paragraphs>
  <Slides>25</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Arial Unicode MS</vt:lpstr>
      <vt:lpstr>Arial</vt:lpstr>
      <vt:lpstr>Calibri</vt:lpstr>
      <vt:lpstr>Calibri Light</vt:lpstr>
      <vt:lpstr>Comic Sans MS</vt:lpstr>
      <vt:lpstr>Times New Roman</vt:lpstr>
      <vt:lpstr>Тема Office</vt:lpstr>
      <vt:lpstr>The Budker Institute of Nuclear Physics</vt:lpstr>
      <vt:lpstr>SPD magnet</vt:lpstr>
      <vt:lpstr>Презентация PowerPoint</vt:lpstr>
      <vt:lpstr>Презентация PowerPoint</vt:lpstr>
      <vt:lpstr>Презентация PowerPoint</vt:lpstr>
      <vt:lpstr> Inner diameter is 4008 mm,   Outer diameter is 3468 mm,   length is  4220 mm. The thickness of the outer shell is 12 mm, the inner shell is 20 mm, the thickness of the flanges is 45 mm. The thickness at the ends of the shells is 40 mm. Material: St. Steel.    The weight of Cryostat is ~16.7 t </vt:lpstr>
      <vt:lpstr>Презентация PowerPoint</vt:lpstr>
      <vt:lpstr>Shield. Temperature Sensor (PT1000) Position.</vt:lpstr>
      <vt:lpstr>Cold Mass (design) </vt:lpstr>
      <vt:lpstr> The connection of the coils to the current leads is made through bas-bars with a cross section of 32 by 5.6 mm. The connection is made by welding. Thermal bridges made of high purity aluminum are used for temperature equalization. </vt:lpstr>
      <vt:lpstr>The Cold mass of the Magnet. Temperature Sensor (TVO) Position.</vt:lpstr>
      <vt:lpstr>The Cold mass of the Magnet. (Quench heaters)</vt:lpstr>
      <vt:lpstr>Fixed support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SPD heat loads (recalculated)</vt:lpstr>
      <vt:lpstr>Position of equipment on the Platform.</vt:lpstr>
      <vt:lpstr>Презентация PowerPoint</vt:lpstr>
      <vt:lpstr>Презентация PowerPoint</vt:lpstr>
      <vt:lpstr>Презентация PowerPoint</vt:lpstr>
      <vt:lpstr>  Thank you for your attention! </vt:lpstr>
    </vt:vector>
  </TitlesOfParts>
  <Company>BINP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SPD Magnet (Предварительные размеры)</dc:title>
  <dc:creator>Sergey</dc:creator>
  <cp:lastModifiedBy>Pivovarov</cp:lastModifiedBy>
  <cp:revision>337</cp:revision>
  <cp:lastPrinted>2022-05-16T04:00:58Z</cp:lastPrinted>
  <dcterms:created xsi:type="dcterms:W3CDTF">2021-10-13T13:30:43Z</dcterms:created>
  <dcterms:modified xsi:type="dcterms:W3CDTF">2025-10-20T14:16:59Z</dcterms:modified>
</cp:coreProperties>
</file>