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324" r:id="rId3"/>
    <p:sldId id="335" r:id="rId4"/>
    <p:sldId id="326" r:id="rId5"/>
    <p:sldId id="339" r:id="rId6"/>
    <p:sldId id="341" r:id="rId7"/>
    <p:sldId id="257" r:id="rId8"/>
    <p:sldId id="336" r:id="rId9"/>
    <p:sldId id="329" r:id="rId10"/>
    <p:sldId id="259" r:id="rId11"/>
    <p:sldId id="260" r:id="rId12"/>
    <p:sldId id="338" r:id="rId13"/>
    <p:sldId id="318" r:id="rId14"/>
    <p:sldId id="34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1301FF"/>
    <a:srgbClr val="0000CC"/>
    <a:srgbClr val="66FFFF"/>
    <a:srgbClr val="9999FF"/>
    <a:srgbClr val="FFCCCC"/>
    <a:srgbClr val="CFD9F7"/>
    <a:srgbClr val="CDD5F4"/>
    <a:srgbClr val="FB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659FF-7D0C-4B30-BEFB-4593710F8CF1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4799E66-FFC3-4C43-8CD0-BB344E3D2C87}">
      <dgm:prSet phldrT="[Текст]"/>
      <dgm:spPr/>
      <dgm:t>
        <a:bodyPr/>
        <a:lstStyle/>
        <a:p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Cryogenic system control</a:t>
          </a:r>
          <a:endParaRPr lang="ru-RU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D0885-F6FB-4A80-BCD4-8B242EEF75FB}" type="parTrans" cxnId="{BCC59DBA-7CB3-463C-BF4D-16344190ED4D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24DF6BCE-7365-478D-802F-5ADA7F220E83}" type="sibTrans" cxnId="{BCC59DBA-7CB3-463C-BF4D-16344190ED4D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55ED61EC-A5F9-4BF7-980B-9087C0DF6C08}">
      <dgm:prSet phldrT="[Текст]"/>
      <dgm:spPr/>
      <dgm:t>
        <a:bodyPr/>
        <a:lstStyle/>
        <a:p>
          <a:r>
            <a:rPr lang="ru-RU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storage</a:t>
          </a:r>
          <a:r>
            <a:rPr lang="ru-RU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cryogenic tanks</a:t>
          </a:r>
          <a:r>
            <a:rPr lang="ru-RU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for </a:t>
          </a:r>
          <a:r>
            <a:rPr lang="en-US" dirty="0" err="1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LHe</a:t>
          </a:r>
          <a:endParaRPr lang="ru-RU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06F08-A3C3-42F0-B62A-F65F5955A53B}" type="parTrans" cxnId="{A74494DA-2767-4167-934A-C61857AC36AF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0437807E-0AF9-410A-8DCA-7646C46E4889}" type="sibTrans" cxnId="{A74494DA-2767-4167-934A-C61857AC36AF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63989DDC-560C-467E-803A-B125B87AECBD}">
      <dgm:prSet phldrT="[Текст]"/>
      <dgm:spPr/>
      <dgm:t>
        <a:bodyPr/>
        <a:lstStyle/>
        <a:p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Vacuum system</a:t>
          </a:r>
          <a:endParaRPr lang="ru-RU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E9859-1E5F-470C-A505-9A1CFC6EE2D4}" type="parTrans" cxnId="{476291C4-3D0E-4519-B2CE-605C16E400DA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6C772D06-4781-42AC-8D1E-4368424E8BEE}" type="sibTrans" cxnId="{476291C4-3D0E-4519-B2CE-605C16E400DA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D065EAC6-723F-454F-9771-65407BA7C0FC}">
      <dgm:prSet phldrT="[Текст]"/>
      <dgm:spPr/>
      <dgm:t>
        <a:bodyPr/>
        <a:lstStyle/>
        <a:p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Pneumatic system</a:t>
          </a:r>
          <a:endParaRPr lang="ru-RU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9CE049-902F-453C-9EF8-E1B8B5A73FA3}" type="parTrans" cxnId="{7BDDEEA8-34B4-42F5-BEDA-E061BA8DE65C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20B25837-D9C8-4CF4-B1B8-A9361F9647CF}" type="sibTrans" cxnId="{7BDDEEA8-34B4-42F5-BEDA-E061BA8DE65C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922CD93F-D65C-4035-B4DA-E400CEE3BE92}">
      <dgm:prSet/>
      <dgm:spPr/>
      <dgm:t>
        <a:bodyPr/>
        <a:lstStyle/>
        <a:p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Satellite refrigerator</a:t>
          </a:r>
          <a:endParaRPr lang="ru-RU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FCF8C-B00D-4B82-8BE0-B08F7C5E0DD0}" type="parTrans" cxnId="{E444B99F-BEB7-4508-A28E-46E71226346B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BA978050-EA66-4E8F-A792-629A52795D25}" type="sibTrans" cxnId="{E444B99F-BEB7-4508-A28E-46E71226346B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12C106D0-83FF-42D3-B5B6-63679AAC2A2C}">
      <dgm:prSet/>
      <dgm:spPr/>
      <dgm:t>
        <a:bodyPr/>
        <a:lstStyle/>
        <a:p>
          <a:r>
            <a:rPr lang="ru-RU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storage</a:t>
          </a:r>
          <a:r>
            <a:rPr lang="ru-RU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cryogenic tank</a:t>
          </a:r>
          <a:r>
            <a:rPr lang="ru-RU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for LN2</a:t>
          </a:r>
          <a:endParaRPr lang="ru-RU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70D3D3-3C4F-40CD-ABF2-7904ABE8968F}" type="parTrans" cxnId="{E7C723D4-262A-4D28-A4A3-BCC97D63946F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34DC5362-EA1E-478A-AF5D-DE72D07DB57A}" type="sibTrans" cxnId="{E7C723D4-262A-4D28-A4A3-BCC97D63946F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715CFD05-EFE0-459B-B9D8-8E0A63E539AF}">
      <dgm:prSet/>
      <dgm:spPr/>
      <dgm:t>
        <a:bodyPr/>
        <a:lstStyle/>
        <a:p>
          <a:r>
            <a: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SC coil system control</a:t>
          </a:r>
          <a:endParaRPr lang="ru-RU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3562A-36C8-4F8D-8936-65823381B6B6}" type="parTrans" cxnId="{970D854B-21FE-43D9-AB19-35623B3282BF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4D2C5620-4996-48E1-A6F7-1C4028282582}" type="sibTrans" cxnId="{970D854B-21FE-43D9-AB19-35623B3282BF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EB08CFEB-C046-4CBC-B01B-36F38E274280}">
      <dgm:prSet custScaleX="102802" custScaleY="71561" custRadScaleRad="107205" custRadScaleInc="-129458"/>
      <dgm:spPr/>
      <dgm:t>
        <a:bodyPr/>
        <a:lstStyle/>
        <a:p>
          <a:endParaRPr lang="ru-RU"/>
        </a:p>
      </dgm:t>
    </dgm:pt>
    <dgm:pt modelId="{EC317569-A8AD-4D46-BD2F-A977E97BA15E}" type="parTrans" cxnId="{4009450C-E89D-4B0F-8647-0DCEC7431BEB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868CA166-40C2-412B-B0A7-ECE3ACF6ACD8}" type="sibTrans" cxnId="{4009450C-E89D-4B0F-8647-0DCEC7431BEB}">
      <dgm:prSet/>
      <dgm:spPr/>
      <dgm:t>
        <a:bodyPr/>
        <a:lstStyle/>
        <a:p>
          <a:endParaRPr lang="ru-RU"/>
        </a:p>
      </dgm:t>
    </dgm:pt>
    <dgm:pt modelId="{28F9B46D-70B6-4F7C-96C3-A1B5DC2800A1}">
      <dgm:prSet custScaleX="102802" custScaleY="71561" custRadScaleRad="107205" custRadScaleInc="-129458"/>
      <dgm:spPr/>
      <dgm:t>
        <a:bodyPr/>
        <a:lstStyle/>
        <a:p>
          <a:endParaRPr lang="ru-RU"/>
        </a:p>
      </dgm:t>
    </dgm:pt>
    <dgm:pt modelId="{572B9B67-8324-4F6B-9894-F3315029EAC0}" type="parTrans" cxnId="{C6E42CFA-6563-46B5-8610-22AA8BE18EEA}">
      <dgm:prSet/>
      <dgm:spPr/>
      <dgm:t>
        <a:bodyPr/>
        <a:lstStyle/>
        <a:p>
          <a:endParaRPr lang="ru-RU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1461542D-D1B0-45AA-AADE-C33D317035D2}" type="sibTrans" cxnId="{C6E42CFA-6563-46B5-8610-22AA8BE18EEA}">
      <dgm:prSet/>
      <dgm:spPr/>
      <dgm:t>
        <a:bodyPr/>
        <a:lstStyle/>
        <a:p>
          <a:endParaRPr lang="ru-RU"/>
        </a:p>
      </dgm:t>
    </dgm:pt>
    <dgm:pt modelId="{DA23EFA7-0F1A-408F-BA61-2C5F19474C71}" type="pres">
      <dgm:prSet presAssocID="{AC7659FF-7D0C-4B30-BEFB-4593710F8CF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25D885-63BF-40EC-B704-007FAB243A02}" type="pres">
      <dgm:prSet presAssocID="{24799E66-FFC3-4C43-8CD0-BB344E3D2C87}" presName="centerShape" presStyleLbl="node0" presStyleIdx="0" presStyleCnt="1" custScaleX="126666" custLinFactNeighborX="1118" custLinFactNeighborY="-17450"/>
      <dgm:spPr/>
    </dgm:pt>
    <dgm:pt modelId="{3061B422-FB63-4688-B527-56EA7A72F841}" type="pres">
      <dgm:prSet presAssocID="{5BB06F08-A3C3-42F0-B62A-F65F5955A53B}" presName="parTrans" presStyleLbl="bgSibTrans2D1" presStyleIdx="0" presStyleCnt="6"/>
      <dgm:spPr/>
    </dgm:pt>
    <dgm:pt modelId="{66E82738-51B3-4C82-85AB-1A22734E6AD1}" type="pres">
      <dgm:prSet presAssocID="{55ED61EC-A5F9-4BF7-980B-9087C0DF6C08}" presName="node" presStyleLbl="node1" presStyleIdx="0" presStyleCnt="6" custScaleX="126318" custRadScaleRad="105992" custRadScaleInc="-4358">
        <dgm:presLayoutVars>
          <dgm:bulletEnabled val="1"/>
        </dgm:presLayoutVars>
      </dgm:prSet>
      <dgm:spPr/>
    </dgm:pt>
    <dgm:pt modelId="{7C2C4558-F9C6-4070-84C6-5D0CA976ED33}" type="pres">
      <dgm:prSet presAssocID="{DDAE9859-1E5F-470C-A505-9A1CFC6EE2D4}" presName="parTrans" presStyleLbl="bgSibTrans2D1" presStyleIdx="1" presStyleCnt="6" custScaleX="106257"/>
      <dgm:spPr/>
    </dgm:pt>
    <dgm:pt modelId="{3C93190D-EE3E-48FB-A2DA-7ED0EFE40415}" type="pres">
      <dgm:prSet presAssocID="{63989DDC-560C-467E-803A-B125B87AECBD}" presName="node" presStyleLbl="node1" presStyleIdx="1" presStyleCnt="6" custRadScaleRad="120127" custRadScaleInc="393174">
        <dgm:presLayoutVars>
          <dgm:bulletEnabled val="1"/>
        </dgm:presLayoutVars>
      </dgm:prSet>
      <dgm:spPr/>
    </dgm:pt>
    <dgm:pt modelId="{622AB7D5-64B9-418E-ADC7-DBEA916F9A01}" type="pres">
      <dgm:prSet presAssocID="{149CE049-902F-453C-9EF8-E1B8B5A73FA3}" presName="parTrans" presStyleLbl="bgSibTrans2D1" presStyleIdx="2" presStyleCnt="6" custScaleX="102964" custLinFactNeighborX="2047" custLinFactNeighborY="-3094"/>
      <dgm:spPr/>
    </dgm:pt>
    <dgm:pt modelId="{2E0A845F-5051-419C-9F3C-382F362CA8E9}" type="pres">
      <dgm:prSet presAssocID="{D065EAC6-723F-454F-9771-65407BA7C0FC}" presName="node" presStyleLbl="node1" presStyleIdx="2" presStyleCnt="6" custScaleX="101814" custScaleY="71563" custRadScaleRad="110204" custRadScaleInc="151948">
        <dgm:presLayoutVars>
          <dgm:bulletEnabled val="1"/>
        </dgm:presLayoutVars>
      </dgm:prSet>
      <dgm:spPr/>
    </dgm:pt>
    <dgm:pt modelId="{D5E81A10-34CB-4400-8A30-F2968FA2AFE7}" type="pres">
      <dgm:prSet presAssocID="{013FCF8C-B00D-4B82-8BE0-B08F7C5E0DD0}" presName="parTrans" presStyleLbl="bgSibTrans2D1" presStyleIdx="3" presStyleCnt="6"/>
      <dgm:spPr/>
    </dgm:pt>
    <dgm:pt modelId="{EF3ED14D-A018-4D55-9570-C10820D8D429}" type="pres">
      <dgm:prSet presAssocID="{922CD93F-D65C-4035-B4DA-E400CEE3BE92}" presName="node" presStyleLbl="node1" presStyleIdx="3" presStyleCnt="6" custScaleX="102802" custScaleY="71561" custRadScaleRad="107205" custRadScaleInc="-129458">
        <dgm:presLayoutVars>
          <dgm:bulletEnabled val="1"/>
        </dgm:presLayoutVars>
      </dgm:prSet>
      <dgm:spPr/>
    </dgm:pt>
    <dgm:pt modelId="{BACBFAB7-6F4C-4508-9F3C-33B181FD2161}" type="pres">
      <dgm:prSet presAssocID="{4D70D3D3-3C4F-40CD-ABF2-7904ABE8968F}" presName="parTrans" presStyleLbl="bgSibTrans2D1" presStyleIdx="4" presStyleCnt="6"/>
      <dgm:spPr/>
    </dgm:pt>
    <dgm:pt modelId="{6FA16F34-33C5-4C5F-8B6A-E4F63405EA6B}" type="pres">
      <dgm:prSet presAssocID="{12C106D0-83FF-42D3-B5B6-63679AAC2A2C}" presName="node" presStyleLbl="node1" presStyleIdx="4" presStyleCnt="6" custRadScaleRad="112423" custRadScaleInc="-386219">
        <dgm:presLayoutVars>
          <dgm:bulletEnabled val="1"/>
        </dgm:presLayoutVars>
      </dgm:prSet>
      <dgm:spPr/>
    </dgm:pt>
    <dgm:pt modelId="{31DF074D-43CD-4612-8948-9B5C8D6E60A8}" type="pres">
      <dgm:prSet presAssocID="{4663562A-36C8-4F8D-8936-65823381B6B6}" presName="parTrans" presStyleLbl="bgSibTrans2D1" presStyleIdx="5" presStyleCnt="6" custScaleX="105112"/>
      <dgm:spPr/>
    </dgm:pt>
    <dgm:pt modelId="{D307FE86-F8B3-4AC8-B58B-185377151130}" type="pres">
      <dgm:prSet presAssocID="{715CFD05-EFE0-459B-B9D8-8E0A63E539AF}" presName="node" presStyleLbl="node1" presStyleIdx="5" presStyleCnt="6" custScaleX="149323" custRadScaleRad="113811" custRadScaleInc="2639">
        <dgm:presLayoutVars>
          <dgm:bulletEnabled val="1"/>
        </dgm:presLayoutVars>
      </dgm:prSet>
      <dgm:spPr/>
    </dgm:pt>
  </dgm:ptLst>
  <dgm:cxnLst>
    <dgm:cxn modelId="{4009450C-E89D-4B0F-8647-0DCEC7431BEB}" srcId="{AC7659FF-7D0C-4B30-BEFB-4593710F8CF1}" destId="{EB08CFEB-C046-4CBC-B01B-36F38E274280}" srcOrd="1" destOrd="0" parTransId="{EC317569-A8AD-4D46-BD2F-A977E97BA15E}" sibTransId="{868CA166-40C2-412B-B0A7-ECE3ACF6ACD8}"/>
    <dgm:cxn modelId="{328E1223-CB6B-4BC1-AEB9-D0112A6EC404}" type="presOf" srcId="{5BB06F08-A3C3-42F0-B62A-F65F5955A53B}" destId="{3061B422-FB63-4688-B527-56EA7A72F841}" srcOrd="0" destOrd="0" presId="urn:microsoft.com/office/officeart/2005/8/layout/radial4"/>
    <dgm:cxn modelId="{59B7E035-5888-4EA9-81B7-BE52BA8E2287}" type="presOf" srcId="{4D70D3D3-3C4F-40CD-ABF2-7904ABE8968F}" destId="{BACBFAB7-6F4C-4508-9F3C-33B181FD2161}" srcOrd="0" destOrd="0" presId="urn:microsoft.com/office/officeart/2005/8/layout/radial4"/>
    <dgm:cxn modelId="{26934F3E-4893-4881-A47A-E974D3A4CC7D}" type="presOf" srcId="{DDAE9859-1E5F-470C-A505-9A1CFC6EE2D4}" destId="{7C2C4558-F9C6-4070-84C6-5D0CA976ED33}" srcOrd="0" destOrd="0" presId="urn:microsoft.com/office/officeart/2005/8/layout/radial4"/>
    <dgm:cxn modelId="{2B9D8067-95FB-4698-97E3-3AF711EFAA23}" type="presOf" srcId="{4663562A-36C8-4F8D-8936-65823381B6B6}" destId="{31DF074D-43CD-4612-8948-9B5C8D6E60A8}" srcOrd="0" destOrd="0" presId="urn:microsoft.com/office/officeart/2005/8/layout/radial4"/>
    <dgm:cxn modelId="{970D854B-21FE-43D9-AB19-35623B3282BF}" srcId="{24799E66-FFC3-4C43-8CD0-BB344E3D2C87}" destId="{715CFD05-EFE0-459B-B9D8-8E0A63E539AF}" srcOrd="5" destOrd="0" parTransId="{4663562A-36C8-4F8D-8936-65823381B6B6}" sibTransId="{4D2C5620-4996-48E1-A6F7-1C4028282582}"/>
    <dgm:cxn modelId="{09765555-69A7-4038-991B-770BEA5662C5}" type="presOf" srcId="{D065EAC6-723F-454F-9771-65407BA7C0FC}" destId="{2E0A845F-5051-419C-9F3C-382F362CA8E9}" srcOrd="0" destOrd="0" presId="urn:microsoft.com/office/officeart/2005/8/layout/radial4"/>
    <dgm:cxn modelId="{23141C82-3F99-44AF-A319-9171B7EEF6F2}" type="presOf" srcId="{12C106D0-83FF-42D3-B5B6-63679AAC2A2C}" destId="{6FA16F34-33C5-4C5F-8B6A-E4F63405EA6B}" srcOrd="0" destOrd="0" presId="urn:microsoft.com/office/officeart/2005/8/layout/radial4"/>
    <dgm:cxn modelId="{A5E94B88-343A-47A6-A652-21C76E63138D}" type="presOf" srcId="{24799E66-FFC3-4C43-8CD0-BB344E3D2C87}" destId="{5125D885-63BF-40EC-B704-007FAB243A02}" srcOrd="0" destOrd="0" presId="urn:microsoft.com/office/officeart/2005/8/layout/radial4"/>
    <dgm:cxn modelId="{E444B99F-BEB7-4508-A28E-46E71226346B}" srcId="{24799E66-FFC3-4C43-8CD0-BB344E3D2C87}" destId="{922CD93F-D65C-4035-B4DA-E400CEE3BE92}" srcOrd="3" destOrd="0" parTransId="{013FCF8C-B00D-4B82-8BE0-B08F7C5E0DD0}" sibTransId="{BA978050-EA66-4E8F-A792-629A52795D25}"/>
    <dgm:cxn modelId="{74E46BA0-641C-4FCB-BBEE-665C2EF40C3E}" type="presOf" srcId="{63989DDC-560C-467E-803A-B125B87AECBD}" destId="{3C93190D-EE3E-48FB-A2DA-7ED0EFE40415}" srcOrd="0" destOrd="0" presId="urn:microsoft.com/office/officeart/2005/8/layout/radial4"/>
    <dgm:cxn modelId="{7BDDEEA8-34B4-42F5-BEDA-E061BA8DE65C}" srcId="{24799E66-FFC3-4C43-8CD0-BB344E3D2C87}" destId="{D065EAC6-723F-454F-9771-65407BA7C0FC}" srcOrd="2" destOrd="0" parTransId="{149CE049-902F-453C-9EF8-E1B8B5A73FA3}" sibTransId="{20B25837-D9C8-4CF4-B1B8-A9361F9647CF}"/>
    <dgm:cxn modelId="{BC9F53AF-B79F-428F-B27D-A54B8AF6AD4C}" type="presOf" srcId="{55ED61EC-A5F9-4BF7-980B-9087C0DF6C08}" destId="{66E82738-51B3-4C82-85AB-1A22734E6AD1}" srcOrd="0" destOrd="0" presId="urn:microsoft.com/office/officeart/2005/8/layout/radial4"/>
    <dgm:cxn modelId="{9B248DAF-26F6-4431-BE01-68BF82B12253}" type="presOf" srcId="{AC7659FF-7D0C-4B30-BEFB-4593710F8CF1}" destId="{DA23EFA7-0F1A-408F-BA61-2C5F19474C71}" srcOrd="0" destOrd="0" presId="urn:microsoft.com/office/officeart/2005/8/layout/radial4"/>
    <dgm:cxn modelId="{1D4D57B4-841D-4AE2-9747-668C2696ACDF}" type="presOf" srcId="{149CE049-902F-453C-9EF8-E1B8B5A73FA3}" destId="{622AB7D5-64B9-418E-ADC7-DBEA916F9A01}" srcOrd="0" destOrd="0" presId="urn:microsoft.com/office/officeart/2005/8/layout/radial4"/>
    <dgm:cxn modelId="{BCC59DBA-7CB3-463C-BF4D-16344190ED4D}" srcId="{AC7659FF-7D0C-4B30-BEFB-4593710F8CF1}" destId="{24799E66-FFC3-4C43-8CD0-BB344E3D2C87}" srcOrd="0" destOrd="0" parTransId="{A09D0885-F6FB-4A80-BCD4-8B242EEF75FB}" sibTransId="{24DF6BCE-7365-478D-802F-5ADA7F220E83}"/>
    <dgm:cxn modelId="{476291C4-3D0E-4519-B2CE-605C16E400DA}" srcId="{24799E66-FFC3-4C43-8CD0-BB344E3D2C87}" destId="{63989DDC-560C-467E-803A-B125B87AECBD}" srcOrd="1" destOrd="0" parTransId="{DDAE9859-1E5F-470C-A505-9A1CFC6EE2D4}" sibTransId="{6C772D06-4781-42AC-8D1E-4368424E8BEE}"/>
    <dgm:cxn modelId="{1E5C77C5-9ACA-42CA-9EF2-C213A95268AB}" type="presOf" srcId="{715CFD05-EFE0-459B-B9D8-8E0A63E539AF}" destId="{D307FE86-F8B3-4AC8-B58B-185377151130}" srcOrd="0" destOrd="0" presId="urn:microsoft.com/office/officeart/2005/8/layout/radial4"/>
    <dgm:cxn modelId="{E7C723D4-262A-4D28-A4A3-BCC97D63946F}" srcId="{24799E66-FFC3-4C43-8CD0-BB344E3D2C87}" destId="{12C106D0-83FF-42D3-B5B6-63679AAC2A2C}" srcOrd="4" destOrd="0" parTransId="{4D70D3D3-3C4F-40CD-ABF2-7904ABE8968F}" sibTransId="{34DC5362-EA1E-478A-AF5D-DE72D07DB57A}"/>
    <dgm:cxn modelId="{A74494DA-2767-4167-934A-C61857AC36AF}" srcId="{24799E66-FFC3-4C43-8CD0-BB344E3D2C87}" destId="{55ED61EC-A5F9-4BF7-980B-9087C0DF6C08}" srcOrd="0" destOrd="0" parTransId="{5BB06F08-A3C3-42F0-B62A-F65F5955A53B}" sibTransId="{0437807E-0AF9-410A-8DCA-7646C46E4889}"/>
    <dgm:cxn modelId="{C6E42CFA-6563-46B5-8610-22AA8BE18EEA}" srcId="{AC7659FF-7D0C-4B30-BEFB-4593710F8CF1}" destId="{28F9B46D-70B6-4F7C-96C3-A1B5DC2800A1}" srcOrd="2" destOrd="0" parTransId="{572B9B67-8324-4F6B-9894-F3315029EAC0}" sibTransId="{1461542D-D1B0-45AA-AADE-C33D317035D2}"/>
    <dgm:cxn modelId="{C5B59BFA-AD20-44F2-A9C6-7C391926D437}" type="presOf" srcId="{013FCF8C-B00D-4B82-8BE0-B08F7C5E0DD0}" destId="{D5E81A10-34CB-4400-8A30-F2968FA2AFE7}" srcOrd="0" destOrd="0" presId="urn:microsoft.com/office/officeart/2005/8/layout/radial4"/>
    <dgm:cxn modelId="{4C080DFC-3D2E-497E-8D13-7623E1C483FF}" type="presOf" srcId="{922CD93F-D65C-4035-B4DA-E400CEE3BE92}" destId="{EF3ED14D-A018-4D55-9570-C10820D8D429}" srcOrd="0" destOrd="0" presId="urn:microsoft.com/office/officeart/2005/8/layout/radial4"/>
    <dgm:cxn modelId="{FF84F77A-201D-4EF3-AE1C-2AA1C0C2F778}" type="presParOf" srcId="{DA23EFA7-0F1A-408F-BA61-2C5F19474C71}" destId="{5125D885-63BF-40EC-B704-007FAB243A02}" srcOrd="0" destOrd="0" presId="urn:microsoft.com/office/officeart/2005/8/layout/radial4"/>
    <dgm:cxn modelId="{8FD8E464-E16A-413B-AFA8-6A870A9794C4}" type="presParOf" srcId="{DA23EFA7-0F1A-408F-BA61-2C5F19474C71}" destId="{3061B422-FB63-4688-B527-56EA7A72F841}" srcOrd="1" destOrd="0" presId="urn:microsoft.com/office/officeart/2005/8/layout/radial4"/>
    <dgm:cxn modelId="{14E90AB5-1FC7-4DE1-8FCF-79E1C85634E1}" type="presParOf" srcId="{DA23EFA7-0F1A-408F-BA61-2C5F19474C71}" destId="{66E82738-51B3-4C82-85AB-1A22734E6AD1}" srcOrd="2" destOrd="0" presId="urn:microsoft.com/office/officeart/2005/8/layout/radial4"/>
    <dgm:cxn modelId="{70C3067E-C659-4B2F-8CAD-45CD967BA985}" type="presParOf" srcId="{DA23EFA7-0F1A-408F-BA61-2C5F19474C71}" destId="{7C2C4558-F9C6-4070-84C6-5D0CA976ED33}" srcOrd="3" destOrd="0" presId="urn:microsoft.com/office/officeart/2005/8/layout/radial4"/>
    <dgm:cxn modelId="{5C692F5B-753F-40CB-B00E-556F1E445BBE}" type="presParOf" srcId="{DA23EFA7-0F1A-408F-BA61-2C5F19474C71}" destId="{3C93190D-EE3E-48FB-A2DA-7ED0EFE40415}" srcOrd="4" destOrd="0" presId="urn:microsoft.com/office/officeart/2005/8/layout/radial4"/>
    <dgm:cxn modelId="{176A8C37-D0C8-4E35-A34E-F168876BFED7}" type="presParOf" srcId="{DA23EFA7-0F1A-408F-BA61-2C5F19474C71}" destId="{622AB7D5-64B9-418E-ADC7-DBEA916F9A01}" srcOrd="5" destOrd="0" presId="urn:microsoft.com/office/officeart/2005/8/layout/radial4"/>
    <dgm:cxn modelId="{B9AF7D7E-4700-4103-9FF3-645C9369B165}" type="presParOf" srcId="{DA23EFA7-0F1A-408F-BA61-2C5F19474C71}" destId="{2E0A845F-5051-419C-9F3C-382F362CA8E9}" srcOrd="6" destOrd="0" presId="urn:microsoft.com/office/officeart/2005/8/layout/radial4"/>
    <dgm:cxn modelId="{033D8CAC-CE36-43BE-98D5-2930F1E379FF}" type="presParOf" srcId="{DA23EFA7-0F1A-408F-BA61-2C5F19474C71}" destId="{D5E81A10-34CB-4400-8A30-F2968FA2AFE7}" srcOrd="7" destOrd="0" presId="urn:microsoft.com/office/officeart/2005/8/layout/radial4"/>
    <dgm:cxn modelId="{D8805E55-F2E0-436A-9E39-8F71A19F909B}" type="presParOf" srcId="{DA23EFA7-0F1A-408F-BA61-2C5F19474C71}" destId="{EF3ED14D-A018-4D55-9570-C10820D8D429}" srcOrd="8" destOrd="0" presId="urn:microsoft.com/office/officeart/2005/8/layout/radial4"/>
    <dgm:cxn modelId="{21E16601-DE4F-4277-9DD0-F912F842644F}" type="presParOf" srcId="{DA23EFA7-0F1A-408F-BA61-2C5F19474C71}" destId="{BACBFAB7-6F4C-4508-9F3C-33B181FD2161}" srcOrd="9" destOrd="0" presId="urn:microsoft.com/office/officeart/2005/8/layout/radial4"/>
    <dgm:cxn modelId="{177C51A1-9A27-4CE6-95BD-0131A4A1E5D8}" type="presParOf" srcId="{DA23EFA7-0F1A-408F-BA61-2C5F19474C71}" destId="{6FA16F34-33C5-4C5F-8B6A-E4F63405EA6B}" srcOrd="10" destOrd="0" presId="urn:microsoft.com/office/officeart/2005/8/layout/radial4"/>
    <dgm:cxn modelId="{5AA80B64-B8C6-4398-9956-9CE9421479A9}" type="presParOf" srcId="{DA23EFA7-0F1A-408F-BA61-2C5F19474C71}" destId="{31DF074D-43CD-4612-8948-9B5C8D6E60A8}" srcOrd="11" destOrd="0" presId="urn:microsoft.com/office/officeart/2005/8/layout/radial4"/>
    <dgm:cxn modelId="{A9A61DE8-5C6E-49A7-969B-5AE824AAD7D3}" type="presParOf" srcId="{DA23EFA7-0F1A-408F-BA61-2C5F19474C71}" destId="{D307FE86-F8B3-4AC8-B58B-185377151130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5D885-63BF-40EC-B704-007FAB243A02}">
      <dsp:nvSpPr>
        <dsp:cNvPr id="0" name=""/>
        <dsp:cNvSpPr/>
      </dsp:nvSpPr>
      <dsp:spPr>
        <a:xfrm>
          <a:off x="4134097" y="1566446"/>
          <a:ext cx="3036058" cy="2396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Cryogenic system control</a:t>
          </a:r>
          <a:endParaRPr lang="ru-RU" sz="39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8717" y="1917464"/>
        <a:ext cx="2146818" cy="1694865"/>
      </dsp:txXfrm>
    </dsp:sp>
    <dsp:sp modelId="{3061B422-FB63-4688-B527-56EA7A72F841}">
      <dsp:nvSpPr>
        <dsp:cNvPr id="0" name=""/>
        <dsp:cNvSpPr/>
      </dsp:nvSpPr>
      <dsp:spPr>
        <a:xfrm rot="9658240">
          <a:off x="1651111" y="3365335"/>
          <a:ext cx="2539603" cy="68311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E82738-51B3-4C82-85AB-1A22734E6AD1}">
      <dsp:nvSpPr>
        <dsp:cNvPr id="0" name=""/>
        <dsp:cNvSpPr/>
      </dsp:nvSpPr>
      <dsp:spPr>
        <a:xfrm>
          <a:off x="660802" y="3449783"/>
          <a:ext cx="2119402" cy="134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US" sz="22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storage</a:t>
          </a:r>
          <a:r>
            <a:rPr lang="ru-RU" sz="22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cryogenic tanks</a:t>
          </a:r>
          <a:r>
            <a:rPr lang="ru-RU" sz="22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for </a:t>
          </a:r>
          <a:r>
            <a:rPr lang="en-US" sz="2200" kern="1200" dirty="0" err="1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LHe</a:t>
          </a:r>
          <a:endParaRPr lang="ru-RU" sz="22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116" y="3489097"/>
        <a:ext cx="2040774" cy="1263636"/>
      </dsp:txXfrm>
    </dsp:sp>
    <dsp:sp modelId="{7C2C4558-F9C6-4070-84C6-5D0CA976ED33}">
      <dsp:nvSpPr>
        <dsp:cNvPr id="0" name=""/>
        <dsp:cNvSpPr/>
      </dsp:nvSpPr>
      <dsp:spPr>
        <a:xfrm rot="21024815">
          <a:off x="7179741" y="1962732"/>
          <a:ext cx="2399173" cy="68311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93190D-EE3E-48FB-A2DA-7ED0EFE40415}">
      <dsp:nvSpPr>
        <dsp:cNvPr id="0" name=""/>
        <dsp:cNvSpPr/>
      </dsp:nvSpPr>
      <dsp:spPr>
        <a:xfrm>
          <a:off x="8653595" y="1445148"/>
          <a:ext cx="1677830" cy="134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Vacuum system</a:t>
          </a:r>
          <a:endParaRPr lang="ru-RU" sz="22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92909" y="1484462"/>
        <a:ext cx="1599202" cy="1263636"/>
      </dsp:txXfrm>
    </dsp:sp>
    <dsp:sp modelId="{622AB7D5-64B9-418E-ADC7-DBEA916F9A01}">
      <dsp:nvSpPr>
        <dsp:cNvPr id="0" name=""/>
        <dsp:cNvSpPr/>
      </dsp:nvSpPr>
      <dsp:spPr>
        <a:xfrm rot="18471402">
          <a:off x="6217237" y="716280"/>
          <a:ext cx="1552322" cy="68311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0A845F-5051-419C-9F3C-382F362CA8E9}">
      <dsp:nvSpPr>
        <dsp:cNvPr id="0" name=""/>
        <dsp:cNvSpPr/>
      </dsp:nvSpPr>
      <dsp:spPr>
        <a:xfrm>
          <a:off x="6571014" y="3516"/>
          <a:ext cx="1708266" cy="960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Pneumatic system</a:t>
          </a:r>
          <a:endParaRPr lang="ru-RU" sz="22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9148" y="31650"/>
        <a:ext cx="1651998" cy="904296"/>
      </dsp:txXfrm>
    </dsp:sp>
    <dsp:sp modelId="{D5E81A10-34CB-4400-8A30-F2968FA2AFE7}">
      <dsp:nvSpPr>
        <dsp:cNvPr id="0" name=""/>
        <dsp:cNvSpPr/>
      </dsp:nvSpPr>
      <dsp:spPr>
        <a:xfrm rot="14237763">
          <a:off x="3871398" y="713116"/>
          <a:ext cx="1365237" cy="68311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3ED14D-A018-4D55-9570-C10820D8D429}">
      <dsp:nvSpPr>
        <dsp:cNvPr id="0" name=""/>
        <dsp:cNvSpPr/>
      </dsp:nvSpPr>
      <dsp:spPr>
        <a:xfrm>
          <a:off x="3322777" y="0"/>
          <a:ext cx="1724843" cy="960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Satellite refrigerator</a:t>
          </a:r>
          <a:endParaRPr lang="ru-RU" sz="22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0910" y="28133"/>
        <a:ext cx="1668577" cy="904271"/>
      </dsp:txXfrm>
    </dsp:sp>
    <dsp:sp modelId="{BACBFAB7-6F4C-4508-9F3C-33B181FD2161}">
      <dsp:nvSpPr>
        <dsp:cNvPr id="0" name=""/>
        <dsp:cNvSpPr/>
      </dsp:nvSpPr>
      <dsp:spPr>
        <a:xfrm rot="11407781">
          <a:off x="1952009" y="1951190"/>
          <a:ext cx="2114843" cy="68311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A16F34-33C5-4C5F-8B6A-E4F63405EA6B}">
      <dsp:nvSpPr>
        <dsp:cNvPr id="0" name=""/>
        <dsp:cNvSpPr/>
      </dsp:nvSpPr>
      <dsp:spPr>
        <a:xfrm>
          <a:off x="1129577" y="1435640"/>
          <a:ext cx="1677830" cy="134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US" sz="22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storage</a:t>
          </a:r>
          <a:r>
            <a:rPr lang="ru-RU" sz="22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cryogenic tank</a:t>
          </a:r>
          <a:r>
            <a:rPr lang="ru-RU" sz="22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for LN2</a:t>
          </a:r>
          <a:endParaRPr lang="ru-RU" sz="22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8891" y="1474954"/>
        <a:ext cx="1599202" cy="1263636"/>
      </dsp:txXfrm>
    </dsp:sp>
    <dsp:sp modelId="{31DF074D-43CD-4612-8948-9B5C8D6E60A8}">
      <dsp:nvSpPr>
        <dsp:cNvPr id="0" name=""/>
        <dsp:cNvSpPr/>
      </dsp:nvSpPr>
      <dsp:spPr>
        <a:xfrm rot="1086217">
          <a:off x="7067862" y="3339075"/>
          <a:ext cx="2770735" cy="68311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7FE86-F8B3-4AC8-B58B-185377151130}">
      <dsp:nvSpPr>
        <dsp:cNvPr id="0" name=""/>
        <dsp:cNvSpPr/>
      </dsp:nvSpPr>
      <dsp:spPr>
        <a:xfrm>
          <a:off x="8453282" y="3419049"/>
          <a:ext cx="2505387" cy="134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SC coil system control</a:t>
          </a:r>
          <a:endParaRPr lang="ru-RU" sz="2200" kern="1200" dirty="0"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92596" y="3458363"/>
        <a:ext cx="2426759" cy="1263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FB76D-06AB-4ECB-9A10-7E55F65579A5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0FEEC-02A2-48FA-9878-03936D3C9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6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FEEC-02A2-48FA-9878-03936D3C99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5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0FEEC-02A2-48FA-9878-03936D3C991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3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9A9A2-07AF-8E06-096F-DFA869419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B6DDB9-9DB7-DB1B-D66F-E73E34982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8D3092-6C8B-6DEC-1635-16F974F9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5702A6-AFE7-49FF-FDED-4581651B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4E897C-6B0F-C5E1-6656-5C0BBF21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1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4D3DD-420B-004B-0440-19BAD243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D090F9-8C34-49E8-976D-5E289FEAB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4A9396-9154-31FA-EB57-11BA98A7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D7F046-CFF8-4714-1D42-73848464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734777-5E51-FFD0-E581-DAC9BB0F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0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3784BA-54BC-D37C-1F07-F8DF4290D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77FF82-F314-AAAE-FCE5-29F81B593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36ED15-4587-FEF3-CB2E-65789438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EC70A-547F-B711-E7EE-32EF9746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D272A-ABE3-937E-0042-32AB7ABE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5E552-4F0B-6838-3EF1-88DA328E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C2651F-B0FC-9E5A-A9CF-2E9AC05E0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305E7-E66F-68C5-CFDF-6A46DA64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660399-6974-54B2-01D3-2F3258DB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791FB-2FF6-546F-C8FC-5CEA2DB4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7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20C2F-5910-2057-38B1-BBA177D9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1829E5-18CB-C692-3553-A7BCB4B85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A499E-6F73-9671-802B-A855F735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283696-2EE7-3456-5A37-B9F72191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48CF0-4891-1E55-2448-E40FE669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0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56B83-B70F-8AAB-7941-916C2F7A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A13DE9-A533-0EA5-DF5A-655D50EE8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D1C621-FF83-D344-6D78-83181C787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006B5D-381F-E6F4-8790-CDF3A88B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C308E3-3923-6420-DFEE-6E592014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CFCA39-8D3D-779D-2912-8E9F9937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4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2CF7E-35C8-9D3A-9A7D-5131B781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F6DAC8-5403-EA66-E03E-6FF3619AA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338660-2EE6-C1EC-E721-4670C3160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BD21E5-CD6C-FCC8-4D92-0794766AD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2DB89F-E8F1-F45A-6066-244EC873E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507975-0FE2-7284-32A6-DD5EE1D4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C902FD-5244-3A51-3F36-0FFC6C9B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1B4B23-C2F4-A65D-81B0-C3DE1075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5F0C1-11E1-08F1-4D17-4AA63F86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3D6E0C-631F-DC9E-7AED-C0F5AD4A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F7A2D4-FE34-69DE-509B-EAE561A9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47C2A-ECA6-3CE6-4751-0BFC6E0E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18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EB713F-6148-6DB7-7994-78FEE0EB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A9A691-8F02-4D4E-9AE3-E2E3E6BB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398956-BEBA-56A1-C4EC-C8784140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C97D6-A306-D215-BFF3-701090A8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73044-FC29-27B7-85A7-12FFDA912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7528EB-4CCF-8C24-2A5E-53D6C07AE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381D79-B40E-B629-6A20-819F50CE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3E4785-C49D-2BA8-2F3B-DA953DA0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31B848-FED8-7913-5F8F-47358909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8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25CB8-DD4E-1980-D8FA-362A4285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62900C-2CF5-94DF-0B39-5AD0FDC83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470239-B204-5372-6725-0732D1912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37A58-8A3E-3C86-206D-7D0D044D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B65A-4C46-4019-AC4B-807BC6CB3E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C86135-B9B0-0D75-816A-DE5F50B0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600B4-7150-4349-6490-E984001D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4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4128C-6B74-D013-EBB3-A976DC04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0E2312-3A35-C5BF-8DCA-0A72AF9E3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CC831E-8EA1-B2DC-88FC-0C9316EF1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BB65A-4C46-4019-AC4B-807BC6CB3E93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D543F-6CBB-AC1A-B88F-0B613E330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B2964B-5F38-C0AE-8C2D-9416AF652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6D0BD-92B6-48A4-8394-5C549EFF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3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87D3E0-DE19-4578-BAF7-1867477CAD91}"/>
              </a:ext>
            </a:extLst>
          </p:cNvPr>
          <p:cNvSpPr txBox="1"/>
          <p:nvPr/>
        </p:nvSpPr>
        <p:spPr>
          <a:xfrm>
            <a:off x="3294289" y="2227025"/>
            <a:ext cx="5603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system</a:t>
            </a:r>
            <a:r>
              <a:rPr lang="ru-RU" sz="60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SPD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7B24E-35AB-42D1-9567-92B63EA68179}"/>
              </a:ext>
            </a:extLst>
          </p:cNvPr>
          <p:cNvSpPr txBox="1"/>
          <p:nvPr/>
        </p:nvSpPr>
        <p:spPr>
          <a:xfrm>
            <a:off x="910087" y="5303374"/>
            <a:ext cx="11281913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Speaker:						      Andrey Ponomarev</a:t>
            </a:r>
            <a:r>
              <a:rPr lang="en-US" sz="28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0A0822-E442-D272-0AFA-809328A5C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8946" cy="1089669"/>
          </a:xfrm>
          <a:prstGeom prst="rect">
            <a:avLst/>
          </a:prstGeom>
        </p:spPr>
      </p:pic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E47F5EE1-94F6-DA7A-44FF-A945A92F1A0A}"/>
              </a:ext>
            </a:extLst>
          </p:cNvPr>
          <p:cNvSpPr txBox="1">
            <a:spLocks/>
          </p:cNvSpPr>
          <p:nvPr/>
        </p:nvSpPr>
        <p:spPr>
          <a:xfrm>
            <a:off x="11766672" y="6446196"/>
            <a:ext cx="425328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3359E9-62AB-C914-8C99-52E8FEEEE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409">
            <a:off x="136739" y="520436"/>
            <a:ext cx="5926745" cy="351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41121-9108-BEAB-74BD-AF9E1FBF25B4}"/>
              </a:ext>
            </a:extLst>
          </p:cNvPr>
          <p:cNvSpPr txBox="1"/>
          <p:nvPr/>
        </p:nvSpPr>
        <p:spPr>
          <a:xfrm>
            <a:off x="1269850" y="1411551"/>
            <a:ext cx="233231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2B85D-B66E-B5D7-F100-BC1A3CA9C639}"/>
              </a:ext>
            </a:extLst>
          </p:cNvPr>
          <p:cNvSpPr txBox="1"/>
          <p:nvPr/>
        </p:nvSpPr>
        <p:spPr>
          <a:xfrm>
            <a:off x="2232531" y="1312124"/>
            <a:ext cx="215745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F85E8E6-82DB-FCFA-7854-FF2566D80E50}"/>
              </a:ext>
            </a:extLst>
          </p:cNvPr>
          <p:cNvCxnSpPr>
            <a:cxnSpLocks/>
          </p:cNvCxnSpPr>
          <p:nvPr/>
        </p:nvCxnSpPr>
        <p:spPr>
          <a:xfrm flipH="1">
            <a:off x="8039503" y="4269871"/>
            <a:ext cx="603766" cy="68092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B3F2BD6-F565-B842-95ED-0FA6FF9A798C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9885680" y="4283621"/>
            <a:ext cx="531110" cy="68092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8813CC-E200-B967-D6DC-DB5A24336A5C}"/>
              </a:ext>
            </a:extLst>
          </p:cNvPr>
          <p:cNvSpPr txBox="1"/>
          <p:nvPr/>
        </p:nvSpPr>
        <p:spPr>
          <a:xfrm>
            <a:off x="6281718" y="4964545"/>
            <a:ext cx="2622776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line:</a:t>
            </a:r>
          </a:p>
          <a:p>
            <a:pPr algn="just"/>
            <a:b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LN2 – 150 m (rigid tube) </a:t>
            </a:r>
          </a:p>
          <a:p>
            <a:pPr algn="just"/>
            <a:r>
              <a:rPr lang="en-US" b="1" dirty="0" err="1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LHe</a:t>
            </a:r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 m (rigid tube)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39633-60E4-4725-B718-BD4F505C23A2}"/>
              </a:ext>
            </a:extLst>
          </p:cNvPr>
          <p:cNvSpPr txBox="1"/>
          <p:nvPr/>
        </p:nvSpPr>
        <p:spPr>
          <a:xfrm>
            <a:off x="9060678" y="4964545"/>
            <a:ext cx="2712223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line:</a:t>
            </a:r>
          </a:p>
          <a:p>
            <a:pPr algn="just"/>
            <a:endParaRPr lang="en-US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– 1</a:t>
            </a:r>
            <a:r>
              <a:rPr lang="ru-RU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m (rigid tube) </a:t>
            </a:r>
          </a:p>
          <a:p>
            <a:pPr algn="just"/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N2 – 1</a:t>
            </a:r>
            <a:r>
              <a:rPr lang="ru-RU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m (rigid tube)</a:t>
            </a:r>
          </a:p>
          <a:p>
            <a:pPr algn="just"/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CO2 – 1</a:t>
            </a:r>
            <a:r>
              <a:rPr lang="ru-RU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m (rigid tube)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3F68BF-DEEA-04E0-4B3E-1254BAC047C8}"/>
              </a:ext>
            </a:extLst>
          </p:cNvPr>
          <p:cNvSpPr txBox="1"/>
          <p:nvPr/>
        </p:nvSpPr>
        <p:spPr>
          <a:xfrm>
            <a:off x="3826342" y="0"/>
            <a:ext cx="4438818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storage tanks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114A6F-A02B-B80A-1E3E-2C94C9715FD8}"/>
              </a:ext>
            </a:extLst>
          </p:cNvPr>
          <p:cNvSpPr txBox="1"/>
          <p:nvPr/>
        </p:nvSpPr>
        <p:spPr>
          <a:xfrm>
            <a:off x="109653" y="4397642"/>
            <a:ext cx="5681472" cy="1754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Two storage tanks for LN2;</a:t>
            </a:r>
          </a:p>
          <a:p>
            <a:pPr algn="just"/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Storage tank for LAr;</a:t>
            </a:r>
          </a:p>
          <a:p>
            <a:pPr algn="just"/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Storage tank for LCO2;</a:t>
            </a:r>
          </a:p>
          <a:p>
            <a:pPr algn="just"/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Technical room;</a:t>
            </a:r>
          </a:p>
          <a:p>
            <a:pPr algn="just"/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Storage tank (18 m3) for </a:t>
            </a:r>
            <a:r>
              <a:rPr lang="en-US" b="1" dirty="0" err="1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LHe</a:t>
            </a:r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Storage tank (6 m3) for </a:t>
            </a:r>
            <a:r>
              <a:rPr lang="en-US" b="1" dirty="0" err="1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LHe</a:t>
            </a:r>
            <a:endParaRPr lang="en-US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F9E61-411E-00C1-CAB6-E1068A926FD5}"/>
              </a:ext>
            </a:extLst>
          </p:cNvPr>
          <p:cNvSpPr txBox="1"/>
          <p:nvPr/>
        </p:nvSpPr>
        <p:spPr>
          <a:xfrm>
            <a:off x="8561108" y="3798021"/>
            <a:ext cx="1381734" cy="458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Pipelines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B528E2-E2FF-524C-1791-FE9564E3828D}"/>
              </a:ext>
            </a:extLst>
          </p:cNvPr>
          <p:cNvSpPr txBox="1"/>
          <p:nvPr/>
        </p:nvSpPr>
        <p:spPr>
          <a:xfrm>
            <a:off x="1464981" y="2499434"/>
            <a:ext cx="233231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064426-563A-B933-4173-CFA9F3CB36E3}"/>
              </a:ext>
            </a:extLst>
          </p:cNvPr>
          <p:cNvSpPr txBox="1"/>
          <p:nvPr/>
        </p:nvSpPr>
        <p:spPr>
          <a:xfrm>
            <a:off x="2463250" y="2484977"/>
            <a:ext cx="195864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BC9A7-78F2-73BB-A7D8-7C0C6990EA03}"/>
              </a:ext>
            </a:extLst>
          </p:cNvPr>
          <p:cNvSpPr txBox="1"/>
          <p:nvPr/>
        </p:nvSpPr>
        <p:spPr>
          <a:xfrm>
            <a:off x="4734792" y="1678595"/>
            <a:ext cx="179473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E2D620A-B3BD-7598-6F58-5A9436FE0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6841"/>
            <a:ext cx="1348740" cy="691157"/>
          </a:xfrm>
          <a:prstGeom prst="rect">
            <a:avLst/>
          </a:prstGeom>
        </p:spPr>
      </p:pic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id="{0C95F6F2-1A00-4B75-0B30-27AF1356F7E1}"/>
              </a:ext>
            </a:extLst>
          </p:cNvPr>
          <p:cNvSpPr txBox="1">
            <a:spLocks/>
          </p:cNvSpPr>
          <p:nvPr/>
        </p:nvSpPr>
        <p:spPr>
          <a:xfrm>
            <a:off x="11772901" y="6446197"/>
            <a:ext cx="419100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10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318449C-3C36-90B8-DF45-6EEA1A40F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03" y="765167"/>
            <a:ext cx="3801597" cy="296938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FA45653-CD88-22A3-00FF-DF83915F9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80" y="765167"/>
            <a:ext cx="1426894" cy="8262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5B6605-ED81-0830-BDCE-1D9B7A7AA3E8}"/>
              </a:ext>
            </a:extLst>
          </p:cNvPr>
          <p:cNvSpPr txBox="1"/>
          <p:nvPr/>
        </p:nvSpPr>
        <p:spPr>
          <a:xfrm>
            <a:off x="7372762" y="988940"/>
            <a:ext cx="179473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032A8C76-F256-4D7A-64D5-5CD88A679EBF}"/>
              </a:ext>
            </a:extLst>
          </p:cNvPr>
          <p:cNvCxnSpPr>
            <a:cxnSpLocks/>
          </p:cNvCxnSpPr>
          <p:nvPr/>
        </p:nvCxnSpPr>
        <p:spPr>
          <a:xfrm>
            <a:off x="7835317" y="1145097"/>
            <a:ext cx="2432066" cy="118325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D10988-D64C-5963-FD41-1BA71BB64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08" y="1971170"/>
            <a:ext cx="2432066" cy="1761923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FFC4DEB9-0200-FF2F-C5D0-2926FB7421A4}"/>
              </a:ext>
            </a:extLst>
          </p:cNvPr>
          <p:cNvCxnSpPr>
            <a:cxnSpLocks/>
          </p:cNvCxnSpPr>
          <p:nvPr/>
        </p:nvCxnSpPr>
        <p:spPr>
          <a:xfrm>
            <a:off x="7751428" y="2703921"/>
            <a:ext cx="2327944" cy="63070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2BF2A7D-740E-9315-462F-F3C238FABB9B}"/>
              </a:ext>
            </a:extLst>
          </p:cNvPr>
          <p:cNvSpPr txBox="1"/>
          <p:nvPr/>
        </p:nvSpPr>
        <p:spPr>
          <a:xfrm>
            <a:off x="6742507" y="2767470"/>
            <a:ext cx="179473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1418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CD2C34-A75E-697A-F811-B6E654DC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45" y="109340"/>
            <a:ext cx="4894077" cy="36499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424D3D-AC56-4EED-A59B-216B142A6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957" y="3759254"/>
            <a:ext cx="4437043" cy="27403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1F5EE4-455D-6F3C-B718-5B60BD5E1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848"/>
            <a:ext cx="7135795" cy="39360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3A389B-7696-E67D-D573-F1EEA94F0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61"/>
            <a:ext cx="1348740" cy="6911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A89E7E-F6D4-95F7-0138-49EBBE5AB121}"/>
              </a:ext>
            </a:extLst>
          </p:cNvPr>
          <p:cNvSpPr txBox="1"/>
          <p:nvPr/>
        </p:nvSpPr>
        <p:spPr>
          <a:xfrm>
            <a:off x="2012043" y="58251"/>
            <a:ext cx="4734766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tanks platform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79BF67EC-491F-9173-A33C-DDD6A00A5BE2}"/>
              </a:ext>
            </a:extLst>
          </p:cNvPr>
          <p:cNvSpPr txBox="1">
            <a:spLocks/>
          </p:cNvSpPr>
          <p:nvPr/>
        </p:nvSpPr>
        <p:spPr>
          <a:xfrm>
            <a:off x="11766672" y="6446196"/>
            <a:ext cx="425328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D5D85-E5E3-C4B2-DF2B-19AAEEE02DF8}"/>
              </a:ext>
            </a:extLst>
          </p:cNvPr>
          <p:cNvSpPr txBox="1"/>
          <p:nvPr/>
        </p:nvSpPr>
        <p:spPr>
          <a:xfrm>
            <a:off x="0" y="4351456"/>
            <a:ext cx="7852196" cy="2544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18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Cryogenics tanks: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20 000 liters of nitrogen will be spent in 1 month of work;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Refueling of nitrogen tanks can be carried out without stopping the experiment;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10 000 liters of </a:t>
            </a:r>
            <a:r>
              <a:rPr lang="en-US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will be spent in 2.6 months of work;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10 000 liters of CO</a:t>
            </a:r>
            <a:r>
              <a:rPr lang="en-US" sz="1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be spent in 4.7 month of work;</a:t>
            </a:r>
            <a:endParaRPr lang="en-US" sz="1800" kern="100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Isobutane will be stored in ballons volume of 20 m</a:t>
            </a:r>
            <a:r>
              <a:rPr lang="ru-RU" sz="18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(one ballon – 2.5 month of work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0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E592E-0860-89BB-A5FB-C43287C43A41}"/>
              </a:ext>
            </a:extLst>
          </p:cNvPr>
          <p:cNvSpPr txBox="1"/>
          <p:nvPr/>
        </p:nvSpPr>
        <p:spPr>
          <a:xfrm>
            <a:off x="10325819" y="0"/>
            <a:ext cx="1866181" cy="36933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42950" indent="-742950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of creation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9E53919-1EAB-468F-B596-A6231722E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479662"/>
              </p:ext>
            </p:extLst>
          </p:nvPr>
        </p:nvGraphicFramePr>
        <p:xfrm>
          <a:off x="804571" y="721075"/>
          <a:ext cx="10281783" cy="4391079"/>
        </p:xfrm>
        <a:graphic>
          <a:graphicData uri="http://schemas.openxmlformats.org/drawingml/2006/table">
            <a:tbl>
              <a:tblPr/>
              <a:tblGrid>
                <a:gridCol w="3217863">
                  <a:extLst>
                    <a:ext uri="{9D8B030D-6E8A-4147-A177-3AD203B41FA5}">
                      <a16:colId xmlns:a16="http://schemas.microsoft.com/office/drawing/2014/main" val="3788068656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3700635803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2030755531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3439531070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4279664186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1653608053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1488188419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154405235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2506401757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2127064005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317844589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2873534765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2860164402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431555103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951029804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700019046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3683322030"/>
                    </a:ext>
                  </a:extLst>
                </a:gridCol>
              </a:tblGrid>
              <a:tr h="544822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Steps of creation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339786"/>
                  </a:ext>
                </a:extLst>
              </a:tr>
              <a:tr h="41036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123975"/>
                  </a:ext>
                </a:extLst>
              </a:tr>
              <a:tr h="477371">
                <a:tc v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19777"/>
                  </a:ext>
                </a:extLst>
              </a:tr>
              <a:tr h="41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Cryogenic plant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029253"/>
                  </a:ext>
                </a:extLst>
              </a:tr>
              <a:tr h="3413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 system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800211"/>
                  </a:ext>
                </a:extLst>
              </a:tr>
              <a:tr h="41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 system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1301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756116"/>
                  </a:ext>
                </a:extLst>
              </a:tr>
              <a:tr h="41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Vacuum system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356239"/>
                  </a:ext>
                </a:extLst>
              </a:tr>
              <a:tr h="41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Pneumatic system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84393"/>
                  </a:ext>
                </a:extLst>
              </a:tr>
              <a:tr h="429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Cryogenic system control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30846"/>
                  </a:ext>
                </a:extLst>
              </a:tr>
              <a:tr h="5156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Cryogenic tests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86862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329A1E-1200-1800-B7D7-FBE962768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8740" cy="691157"/>
          </a:xfrm>
          <a:prstGeom prst="rect">
            <a:avLst/>
          </a:prstGeom>
        </p:spPr>
      </p:pic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F1FD92EA-7339-9CA7-91B5-271E7C4DFADA}"/>
              </a:ext>
            </a:extLst>
          </p:cNvPr>
          <p:cNvSpPr txBox="1">
            <a:spLocks/>
          </p:cNvSpPr>
          <p:nvPr/>
        </p:nvSpPr>
        <p:spPr>
          <a:xfrm>
            <a:off x="11766672" y="6446196"/>
            <a:ext cx="425328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12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60EDEE7-CCC7-771B-73E4-F62685CE6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244018"/>
              </p:ext>
            </p:extLst>
          </p:nvPr>
        </p:nvGraphicFramePr>
        <p:xfrm>
          <a:off x="798788" y="5503930"/>
          <a:ext cx="10275296" cy="950960"/>
        </p:xfrm>
        <a:graphic>
          <a:graphicData uri="http://schemas.openxmlformats.org/drawingml/2006/table">
            <a:tbl>
              <a:tblPr/>
              <a:tblGrid>
                <a:gridCol w="169652">
                  <a:extLst>
                    <a:ext uri="{9D8B030D-6E8A-4147-A177-3AD203B41FA5}">
                      <a16:colId xmlns:a16="http://schemas.microsoft.com/office/drawing/2014/main" val="3788068656"/>
                    </a:ext>
                  </a:extLst>
                </a:gridCol>
                <a:gridCol w="169652">
                  <a:extLst>
                    <a:ext uri="{9D8B030D-6E8A-4147-A177-3AD203B41FA5}">
                      <a16:colId xmlns:a16="http://schemas.microsoft.com/office/drawing/2014/main" val="3835402423"/>
                    </a:ext>
                  </a:extLst>
                </a:gridCol>
                <a:gridCol w="339305">
                  <a:extLst>
                    <a:ext uri="{9D8B030D-6E8A-4147-A177-3AD203B41FA5}">
                      <a16:colId xmlns:a16="http://schemas.microsoft.com/office/drawing/2014/main" val="1342645383"/>
                    </a:ext>
                  </a:extLst>
                </a:gridCol>
                <a:gridCol w="1333037">
                  <a:extLst>
                    <a:ext uri="{9D8B030D-6E8A-4147-A177-3AD203B41FA5}">
                      <a16:colId xmlns:a16="http://schemas.microsoft.com/office/drawing/2014/main" val="1787315730"/>
                    </a:ext>
                  </a:extLst>
                </a:gridCol>
                <a:gridCol w="148228">
                  <a:extLst>
                    <a:ext uri="{9D8B030D-6E8A-4147-A177-3AD203B41FA5}">
                      <a16:colId xmlns:a16="http://schemas.microsoft.com/office/drawing/2014/main" val="3891428236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811833941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1293061336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2999748210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770787901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1517926098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2618896727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349453081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422356167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3700635803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2030755531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3439531070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4279664186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1653608053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1488188419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154405235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2506401757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2127064005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317844589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2873534765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2860164402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431555103"/>
                    </a:ext>
                  </a:extLst>
                </a:gridCol>
                <a:gridCol w="348367">
                  <a:extLst>
                    <a:ext uri="{9D8B030D-6E8A-4147-A177-3AD203B41FA5}">
                      <a16:colId xmlns:a16="http://schemas.microsoft.com/office/drawing/2014/main" val="951029804"/>
                    </a:ext>
                  </a:extLst>
                </a:gridCol>
                <a:gridCol w="451348">
                  <a:extLst>
                    <a:ext uri="{9D8B030D-6E8A-4147-A177-3AD203B41FA5}">
                      <a16:colId xmlns:a16="http://schemas.microsoft.com/office/drawing/2014/main" val="700019046"/>
                    </a:ext>
                  </a:extLst>
                </a:gridCol>
              </a:tblGrid>
              <a:tr h="213090">
                <a:tc gridSpan="3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04673"/>
                  </a:ext>
                </a:extLst>
              </a:tr>
              <a:tr h="60595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design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  execution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Assembly  &amp; Test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590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04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reveal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D1C83B-1774-439A-B462-36A467C5F3BD}"/>
              </a:ext>
            </a:extLst>
          </p:cNvPr>
          <p:cNvSpPr txBox="1"/>
          <p:nvPr/>
        </p:nvSpPr>
        <p:spPr>
          <a:xfrm>
            <a:off x="754962" y="2014530"/>
            <a:ext cx="11011710" cy="35394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location of cryogenic equipment on the technical platform has been approved</a:t>
            </a:r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location of cryogenic tanks platform has been determined</a:t>
            </a:r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project is ready.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the conceptual design of the cryogenic system and transition to a satellite refrigerator.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technical task for the manufacture of cryogenic tanks is in an active phase</a:t>
            </a:r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m3 and 6 m3.</a:t>
            </a:r>
            <a:endParaRPr lang="ru-RU" sz="2800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4621F4-F809-DDBD-048F-4B211E0DCB40}"/>
              </a:ext>
            </a:extLst>
          </p:cNvPr>
          <p:cNvSpPr txBox="1"/>
          <p:nvPr/>
        </p:nvSpPr>
        <p:spPr>
          <a:xfrm>
            <a:off x="754962" y="537519"/>
            <a:ext cx="2428452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Conclusions: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03490675-524A-CED1-8AC3-DEE9B01C5151}"/>
              </a:ext>
            </a:extLst>
          </p:cNvPr>
          <p:cNvSpPr txBox="1">
            <a:spLocks/>
          </p:cNvSpPr>
          <p:nvPr/>
        </p:nvSpPr>
        <p:spPr>
          <a:xfrm>
            <a:off x="11766672" y="6446196"/>
            <a:ext cx="425328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13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84E56C-22A9-D946-FBF1-0405DEE5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39" y="-1958"/>
            <a:ext cx="12211639" cy="68469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A7ECE1-BC13-87DB-53CC-2CD75517D79B}"/>
              </a:ext>
            </a:extLst>
          </p:cNvPr>
          <p:cNvSpPr txBox="1"/>
          <p:nvPr/>
        </p:nvSpPr>
        <p:spPr>
          <a:xfrm rot="20535584">
            <a:off x="2838821" y="2608130"/>
            <a:ext cx="838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70C0"/>
                </a:solidFill>
                <a:latin typeface="Roboto"/>
                <a:cs typeface="Times New Roman" panose="02020603050405020304" pitchFamily="18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1309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AA3D3B-DBFC-0663-7B72-D3E1C34FF129}"/>
              </a:ext>
            </a:extLst>
          </p:cNvPr>
          <p:cNvSpPr txBox="1"/>
          <p:nvPr/>
        </p:nvSpPr>
        <p:spPr>
          <a:xfrm>
            <a:off x="1134756" y="1069604"/>
            <a:ext cx="105000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endParaRPr lang="en-US" sz="4000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of the cryogenic system</a:t>
            </a:r>
            <a:endParaRPr lang="en-US" sz="2800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Placement of cryogenic equipment</a:t>
            </a:r>
            <a:endParaRPr lang="en-US" sz="2800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/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liquid tanks and related work</a:t>
            </a:r>
            <a:endParaRPr lang="en-US" sz="2800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/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Steps of creation</a:t>
            </a:r>
          </a:p>
          <a:p>
            <a:pPr marL="742950" indent="-742950"/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Conclusions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AFB80C-9008-C571-15AE-EBFDA11C6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740" y="0"/>
            <a:ext cx="2461260" cy="1261264"/>
          </a:xfrm>
          <a:prstGeom prst="rect">
            <a:avLst/>
          </a:prstGeom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ADA099C4-DE89-D8FD-62B6-4741FC9E13D1}"/>
              </a:ext>
            </a:extLst>
          </p:cNvPr>
          <p:cNvSpPr txBox="1">
            <a:spLocks/>
          </p:cNvSpPr>
          <p:nvPr/>
        </p:nvSpPr>
        <p:spPr>
          <a:xfrm>
            <a:off x="11766672" y="6446196"/>
            <a:ext cx="425328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2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34BF5C-3BED-0C99-ED4B-66ACB6402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74" y="0"/>
            <a:ext cx="6847251" cy="6858000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FABD5C59-FB33-94F8-3CB2-C214D801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8289" y="6446197"/>
            <a:ext cx="343711" cy="41180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A8606FA-8855-F9E4-690A-89B12B187154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7420062" y="3461278"/>
            <a:ext cx="2164925" cy="95654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B76EA7A-8354-1CA4-9B33-97D011C1E426}"/>
              </a:ext>
            </a:extLst>
          </p:cNvPr>
          <p:cNvCxnSpPr>
            <a:cxnSpLocks/>
          </p:cNvCxnSpPr>
          <p:nvPr/>
        </p:nvCxnSpPr>
        <p:spPr>
          <a:xfrm flipH="1" flipV="1">
            <a:off x="7019706" y="3930242"/>
            <a:ext cx="2627633" cy="411061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E6C5DC8-D386-71D8-46FA-28E45942D045}"/>
              </a:ext>
            </a:extLst>
          </p:cNvPr>
          <p:cNvSpPr txBox="1"/>
          <p:nvPr/>
        </p:nvSpPr>
        <p:spPr>
          <a:xfrm>
            <a:off x="9584987" y="4140917"/>
            <a:ext cx="168562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cryostat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A05FCFE5-EF6A-97DA-E975-62C34E8A6449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7581713" y="5318099"/>
            <a:ext cx="2003274" cy="452754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76DB128-8C13-5E08-7A96-15B239E472B1}"/>
              </a:ext>
            </a:extLst>
          </p:cNvPr>
          <p:cNvSpPr txBox="1"/>
          <p:nvPr/>
        </p:nvSpPr>
        <p:spPr>
          <a:xfrm>
            <a:off x="9584987" y="5133433"/>
            <a:ext cx="6999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F0A89B31-99E6-9DF3-7027-6591E40FD214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7017391" y="422329"/>
            <a:ext cx="1831179" cy="121614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9CEB302-FACF-67EF-B775-BD3A618C41A4}"/>
              </a:ext>
            </a:extLst>
          </p:cNvPr>
          <p:cNvCxnSpPr>
            <a:cxnSpLocks/>
          </p:cNvCxnSpPr>
          <p:nvPr/>
        </p:nvCxnSpPr>
        <p:spPr>
          <a:xfrm>
            <a:off x="5939406" y="867108"/>
            <a:ext cx="156593" cy="995248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7A6ADFC-7CA7-1CEA-162E-C8831F1A334A}"/>
              </a:ext>
            </a:extLst>
          </p:cNvPr>
          <p:cNvSpPr txBox="1"/>
          <p:nvPr/>
        </p:nvSpPr>
        <p:spPr>
          <a:xfrm>
            <a:off x="4439105" y="220777"/>
            <a:ext cx="25782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Helium, nitrogen, water and pneumatics pipelines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5891FA-E89B-78D4-39EE-42E909794D38}"/>
              </a:ext>
            </a:extLst>
          </p:cNvPr>
          <p:cNvSpPr txBox="1"/>
          <p:nvPr/>
        </p:nvSpPr>
        <p:spPr>
          <a:xfrm>
            <a:off x="9584987" y="3138112"/>
            <a:ext cx="126197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refrigerator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92B61-2499-99F0-B294-2A7B2FAC4523}"/>
              </a:ext>
            </a:extLst>
          </p:cNvPr>
          <p:cNvSpPr txBox="1"/>
          <p:nvPr/>
        </p:nvSpPr>
        <p:spPr>
          <a:xfrm>
            <a:off x="0" y="0"/>
            <a:ext cx="328568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system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08E9E82-3779-FC5C-1AFB-0966DB0149E2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8053431" y="2345983"/>
            <a:ext cx="1531556" cy="468964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B405B7-C5DF-EC08-9770-34579929E3EC}"/>
              </a:ext>
            </a:extLst>
          </p:cNvPr>
          <p:cNvSpPr txBox="1"/>
          <p:nvPr/>
        </p:nvSpPr>
        <p:spPr>
          <a:xfrm>
            <a:off x="9584987" y="2022817"/>
            <a:ext cx="126197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Cryogenic tank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40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0" grpId="0" animBg="1"/>
      <p:bldP spid="2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AF02C58-0A2F-490E-088C-640DEA455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19" y="0"/>
            <a:ext cx="9698220" cy="685799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A38BDE-F856-C9C7-C3E2-2B56CC13D6B9}"/>
              </a:ext>
            </a:extLst>
          </p:cNvPr>
          <p:cNvSpPr txBox="1"/>
          <p:nvPr/>
        </p:nvSpPr>
        <p:spPr>
          <a:xfrm>
            <a:off x="8906320" y="0"/>
            <a:ext cx="328568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system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8929B4-6CEB-B107-33BA-BFA9D9253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6841"/>
            <a:ext cx="1348740" cy="691157"/>
          </a:xfrm>
          <a:prstGeom prst="rect">
            <a:avLst/>
          </a:prstGeom>
        </p:spPr>
      </p:pic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4AE34F9F-7C44-6CDD-3FAE-81B5696D7BBA}"/>
              </a:ext>
            </a:extLst>
          </p:cNvPr>
          <p:cNvSpPr txBox="1">
            <a:spLocks/>
          </p:cNvSpPr>
          <p:nvPr/>
        </p:nvSpPr>
        <p:spPr>
          <a:xfrm>
            <a:off x="11848289" y="6446197"/>
            <a:ext cx="343711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8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85526D0-CC73-22F8-B7D3-6976B1AA5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9" y="0"/>
            <a:ext cx="10850055" cy="685266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503AE9-3356-B1EE-5A35-26DE4B74A0DC}"/>
              </a:ext>
            </a:extLst>
          </p:cNvPr>
          <p:cNvSpPr txBox="1"/>
          <p:nvPr/>
        </p:nvSpPr>
        <p:spPr>
          <a:xfrm>
            <a:off x="3707398" y="1820925"/>
            <a:ext cx="179475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Service position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04481-D58F-84E6-47A7-70A840A995E9}"/>
              </a:ext>
            </a:extLst>
          </p:cNvPr>
          <p:cNvSpPr txBox="1"/>
          <p:nvPr/>
        </p:nvSpPr>
        <p:spPr>
          <a:xfrm>
            <a:off x="9157244" y="1218118"/>
            <a:ext cx="179475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Working position</a:t>
            </a:r>
            <a:endParaRPr lang="ru-RU" dirty="0"/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6C0E780B-1673-EEC9-A690-B2B018E558CE}"/>
              </a:ext>
            </a:extLst>
          </p:cNvPr>
          <p:cNvSpPr txBox="1">
            <a:spLocks/>
          </p:cNvSpPr>
          <p:nvPr/>
        </p:nvSpPr>
        <p:spPr>
          <a:xfrm>
            <a:off x="11848289" y="6446197"/>
            <a:ext cx="343711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C4B8EC-A0F9-BB1A-7978-CDD4D208E4BE}"/>
              </a:ext>
            </a:extLst>
          </p:cNvPr>
          <p:cNvSpPr txBox="1"/>
          <p:nvPr/>
        </p:nvSpPr>
        <p:spPr>
          <a:xfrm>
            <a:off x="0" y="0"/>
            <a:ext cx="3285680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system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service position</a:t>
            </a:r>
            <a:endParaRPr lang="en-US" sz="3200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51A1C-0E79-7377-5511-82D534EE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816359D-B236-7F6E-C113-5D01A7236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9" y="0"/>
            <a:ext cx="11478257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CE523B-511B-53A9-75BA-00D8816BCB43}"/>
              </a:ext>
            </a:extLst>
          </p:cNvPr>
          <p:cNvSpPr txBox="1"/>
          <p:nvPr/>
        </p:nvSpPr>
        <p:spPr>
          <a:xfrm>
            <a:off x="0" y="0"/>
            <a:ext cx="3285680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system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working position</a:t>
            </a:r>
            <a:endParaRPr lang="en-US" sz="3200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B01A7-A6ED-5984-7D07-ACF22AF91B3F}"/>
              </a:ext>
            </a:extLst>
          </p:cNvPr>
          <p:cNvSpPr txBox="1"/>
          <p:nvPr/>
        </p:nvSpPr>
        <p:spPr>
          <a:xfrm>
            <a:off x="3201332" y="1963747"/>
            <a:ext cx="179475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Service position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61697-0722-0DBF-33F4-FAA2E9974F62}"/>
              </a:ext>
            </a:extLst>
          </p:cNvPr>
          <p:cNvSpPr txBox="1"/>
          <p:nvPr/>
        </p:nvSpPr>
        <p:spPr>
          <a:xfrm>
            <a:off x="9457849" y="643613"/>
            <a:ext cx="179475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Working position</a:t>
            </a:r>
            <a:endParaRPr lang="ru-RU" dirty="0"/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D27BD420-6F8A-3682-CDF5-21491D5754A8}"/>
              </a:ext>
            </a:extLst>
          </p:cNvPr>
          <p:cNvSpPr txBox="1">
            <a:spLocks/>
          </p:cNvSpPr>
          <p:nvPr/>
        </p:nvSpPr>
        <p:spPr>
          <a:xfrm>
            <a:off x="11848289" y="6446197"/>
            <a:ext cx="343711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9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92000">
              <a:srgbClr val="CFD9F7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E423DD-C76B-7BD1-986D-8A8CD74AC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0" y="-4069"/>
            <a:ext cx="9418320" cy="68620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17DBF1-6D02-2C87-9250-4BCB0E040B19}"/>
              </a:ext>
            </a:extLst>
          </p:cNvPr>
          <p:cNvSpPr txBox="1"/>
          <p:nvPr/>
        </p:nvSpPr>
        <p:spPr>
          <a:xfrm>
            <a:off x="0" y="1"/>
            <a:ext cx="277368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system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2A864D-799C-0716-9ED4-5895E5C5625A}"/>
              </a:ext>
            </a:extLst>
          </p:cNvPr>
          <p:cNvSpPr/>
          <p:nvPr/>
        </p:nvSpPr>
        <p:spPr>
          <a:xfrm>
            <a:off x="91440" y="1684020"/>
            <a:ext cx="601980" cy="304800"/>
          </a:xfrm>
          <a:prstGeom prst="rect">
            <a:avLst/>
          </a:prstGeom>
          <a:solidFill>
            <a:srgbClr val="1301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6DBE3B0-084B-9A95-1BDC-29E73B4D253A}"/>
              </a:ext>
            </a:extLst>
          </p:cNvPr>
          <p:cNvSpPr/>
          <p:nvPr/>
        </p:nvSpPr>
        <p:spPr>
          <a:xfrm>
            <a:off x="99060" y="2416518"/>
            <a:ext cx="60198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4B8054E-5917-3615-F284-080EF44DD036}"/>
              </a:ext>
            </a:extLst>
          </p:cNvPr>
          <p:cNvSpPr/>
          <p:nvPr/>
        </p:nvSpPr>
        <p:spPr>
          <a:xfrm>
            <a:off x="121920" y="3328119"/>
            <a:ext cx="601980" cy="304800"/>
          </a:xfrm>
          <a:prstGeom prst="rect">
            <a:avLst/>
          </a:prstGeom>
          <a:solidFill>
            <a:srgbClr val="99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A172B67-300F-FC98-E8B1-44B99442CD83}"/>
              </a:ext>
            </a:extLst>
          </p:cNvPr>
          <p:cNvSpPr/>
          <p:nvPr/>
        </p:nvSpPr>
        <p:spPr>
          <a:xfrm>
            <a:off x="121920" y="4213259"/>
            <a:ext cx="601980" cy="3048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726FC43-276A-A861-D839-679D84E73FDC}"/>
              </a:ext>
            </a:extLst>
          </p:cNvPr>
          <p:cNvSpPr/>
          <p:nvPr/>
        </p:nvSpPr>
        <p:spPr>
          <a:xfrm>
            <a:off x="121920" y="4980705"/>
            <a:ext cx="601980" cy="3048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985140-493D-7970-2831-C967B0F10810}"/>
              </a:ext>
            </a:extLst>
          </p:cNvPr>
          <p:cNvSpPr txBox="1"/>
          <p:nvPr/>
        </p:nvSpPr>
        <p:spPr>
          <a:xfrm>
            <a:off x="731520" y="1619488"/>
            <a:ext cx="2110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cabinet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C6EA8B-DBAE-6B1B-3446-EAA68C54C7B5}"/>
              </a:ext>
            </a:extLst>
          </p:cNvPr>
          <p:cNvSpPr txBox="1"/>
          <p:nvPr/>
        </p:nvSpPr>
        <p:spPr>
          <a:xfrm>
            <a:off x="731520" y="2227872"/>
            <a:ext cx="211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supply cabinet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3EEB71-913D-DBAD-1CC0-CD0BAE0718DD}"/>
              </a:ext>
            </a:extLst>
          </p:cNvPr>
          <p:cNvSpPr txBox="1"/>
          <p:nvPr/>
        </p:nvSpPr>
        <p:spPr>
          <a:xfrm>
            <a:off x="731520" y="3145378"/>
            <a:ext cx="211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system cabinet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B254B9-6EAB-17F1-132F-2654FB67A21A}"/>
              </a:ext>
            </a:extLst>
          </p:cNvPr>
          <p:cNvSpPr txBox="1"/>
          <p:nvPr/>
        </p:nvSpPr>
        <p:spPr>
          <a:xfrm>
            <a:off x="723900" y="4933050"/>
            <a:ext cx="2110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cabinet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44646E-D497-9AD9-D93E-37D46751CBF9}"/>
              </a:ext>
            </a:extLst>
          </p:cNvPr>
          <p:cNvSpPr txBox="1"/>
          <p:nvPr/>
        </p:nvSpPr>
        <p:spPr>
          <a:xfrm>
            <a:off x="731520" y="4034211"/>
            <a:ext cx="211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Thermometry system cabinet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3C72B4C-6643-F8BB-2369-5277A4F5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6841"/>
            <a:ext cx="1348740" cy="691157"/>
          </a:xfrm>
          <a:prstGeom prst="rect">
            <a:avLst/>
          </a:prstGeom>
        </p:spPr>
      </p:pic>
      <p:sp>
        <p:nvSpPr>
          <p:cNvPr id="26" name="Номер слайда 3">
            <a:extLst>
              <a:ext uri="{FF2B5EF4-FFF2-40B4-BE49-F238E27FC236}">
                <a16:creationId xmlns:a16="http://schemas.microsoft.com/office/drawing/2014/main" id="{4827E2CF-99AC-7F1F-9F4E-7763D6348896}"/>
              </a:ext>
            </a:extLst>
          </p:cNvPr>
          <p:cNvSpPr txBox="1">
            <a:spLocks/>
          </p:cNvSpPr>
          <p:nvPr/>
        </p:nvSpPr>
        <p:spPr>
          <a:xfrm>
            <a:off x="11848289" y="6446197"/>
            <a:ext cx="343711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2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43BB740-5B81-8F54-FA92-C3D6822BA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885223"/>
              </p:ext>
            </p:extLst>
          </p:nvPr>
        </p:nvGraphicFramePr>
        <p:xfrm>
          <a:off x="251462" y="1052138"/>
          <a:ext cx="7193134" cy="5190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407">
                  <a:extLst>
                    <a:ext uri="{9D8B030D-6E8A-4147-A177-3AD203B41FA5}">
                      <a16:colId xmlns:a16="http://schemas.microsoft.com/office/drawing/2014/main" val="753589522"/>
                    </a:ext>
                  </a:extLst>
                </a:gridCol>
                <a:gridCol w="3817651">
                  <a:extLst>
                    <a:ext uri="{9D8B030D-6E8A-4147-A177-3AD203B41FA5}">
                      <a16:colId xmlns:a16="http://schemas.microsoft.com/office/drawing/2014/main" val="1885305497"/>
                    </a:ext>
                  </a:extLst>
                </a:gridCol>
                <a:gridCol w="3030076">
                  <a:extLst>
                    <a:ext uri="{9D8B030D-6E8A-4147-A177-3AD203B41FA5}">
                      <a16:colId xmlns:a16="http://schemas.microsoft.com/office/drawing/2014/main" val="3000462507"/>
                    </a:ext>
                  </a:extLst>
                </a:gridCol>
              </a:tblGrid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parameters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/>
                </a:tc>
                <a:extLst>
                  <a:ext uri="{0D108BD9-81ED-4DB2-BD59-A6C34878D82A}">
                    <a16:rowId xmlns:a16="http://schemas.microsoft.com/office/drawing/2014/main" val="859739181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Cooling capacity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4.5 K)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W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1304839772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Cooling capacity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80 K)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W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1114471445"/>
                  </a:ext>
                </a:extLst>
              </a:tr>
              <a:tr h="643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of outlet flow from the SPD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 K (1.05 bar)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2845543998"/>
                  </a:ext>
                </a:extLst>
              </a:tr>
              <a:tr h="643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of inlet flow from the SPD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 К (1.15 bar)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2925667563"/>
                  </a:ext>
                </a:extLst>
              </a:tr>
              <a:tr h="314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Hydraulic resistance of the SC coil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 bar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996323089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 weight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5200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3160020085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pressure in coil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MPa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2447073011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load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W(4.5 K), 264 W(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K)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1846293087"/>
                  </a:ext>
                </a:extLst>
              </a:tr>
              <a:tr h="973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Equipment Requirement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reliability, energy efficiency, compactness, automatic mode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4274519869"/>
                  </a:ext>
                </a:extLst>
              </a:tr>
              <a:tr h="643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 of repair/regulatory work of the plant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more than once a year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393729319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C7A58B-B886-E614-7404-B9DAC9F57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89" y="1052138"/>
            <a:ext cx="4456649" cy="4898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308940-260E-710A-A090-5E8477A63F7F}"/>
              </a:ext>
            </a:extLst>
          </p:cNvPr>
          <p:cNvSpPr txBox="1"/>
          <p:nvPr/>
        </p:nvSpPr>
        <p:spPr>
          <a:xfrm>
            <a:off x="3923083" y="11606"/>
            <a:ext cx="434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 system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19A252-0CBE-23B2-5247-EC27DC871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06"/>
            <a:ext cx="1348740" cy="691157"/>
          </a:xfrm>
          <a:prstGeom prst="rect">
            <a:avLst/>
          </a:prstGeom>
        </p:spPr>
      </p:pic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D4312646-7653-6993-52CD-DA44C41FC2AD}"/>
              </a:ext>
            </a:extLst>
          </p:cNvPr>
          <p:cNvSpPr txBox="1">
            <a:spLocks/>
          </p:cNvSpPr>
          <p:nvPr/>
        </p:nvSpPr>
        <p:spPr>
          <a:xfrm>
            <a:off x="11848289" y="6446197"/>
            <a:ext cx="343711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87FE786-8871-6BF1-3A6E-F54F51E632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9803"/>
              </p:ext>
            </p:extLst>
          </p:nvPr>
        </p:nvGraphicFramePr>
        <p:xfrm>
          <a:off x="276225" y="1008062"/>
          <a:ext cx="11334750" cy="532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47BD824-BA7D-8407-11CB-1FE1379D2722}"/>
              </a:ext>
            </a:extLst>
          </p:cNvPr>
          <p:cNvSpPr txBox="1"/>
          <p:nvPr/>
        </p:nvSpPr>
        <p:spPr>
          <a:xfrm>
            <a:off x="3728617" y="63618"/>
            <a:ext cx="4734766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system control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0875C4-7B0E-4264-1640-09EAF2957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66841"/>
            <a:ext cx="1348740" cy="691157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4FF7FE4A-A61B-EBB6-0FD7-10C4DC38FF11}"/>
              </a:ext>
            </a:extLst>
          </p:cNvPr>
          <p:cNvSpPr txBox="1">
            <a:spLocks/>
          </p:cNvSpPr>
          <p:nvPr/>
        </p:nvSpPr>
        <p:spPr>
          <a:xfrm>
            <a:off x="11848289" y="6446197"/>
            <a:ext cx="343711" cy="4118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422CEE8-A236-80E2-D617-FA57F7AABB92}"/>
              </a:ext>
            </a:extLst>
          </p:cNvPr>
          <p:cNvGrpSpPr/>
          <p:nvPr/>
        </p:nvGrpSpPr>
        <p:grpSpPr>
          <a:xfrm>
            <a:off x="3663192" y="5561954"/>
            <a:ext cx="4840728" cy="1134222"/>
            <a:chOff x="2981745" y="19860"/>
            <a:chExt cx="2427217" cy="13422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2B423C9D-3607-4A16-A888-5F2E56DD96ED}"/>
                </a:ext>
              </a:extLst>
            </p:cNvPr>
            <p:cNvSpPr/>
            <p:nvPr/>
          </p:nvSpPr>
          <p:spPr>
            <a:xfrm>
              <a:off x="2981745" y="19860"/>
              <a:ext cx="2427217" cy="134226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: скругленные углы 4">
              <a:extLst>
                <a:ext uri="{FF2B5EF4-FFF2-40B4-BE49-F238E27FC236}">
                  <a16:creationId xmlns:a16="http://schemas.microsoft.com/office/drawing/2014/main" id="{0D8165AE-3783-44E7-EFE4-89D179DE5CE1}"/>
                </a:ext>
              </a:extLst>
            </p:cNvPr>
            <p:cNvSpPr txBox="1"/>
            <p:nvPr/>
          </p:nvSpPr>
          <p:spPr>
            <a:xfrm>
              <a:off x="3112440" y="417402"/>
              <a:ext cx="2241010" cy="9054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/>
              <a:r>
                <a:rPr lang="en-US" sz="2400" dirty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2400" dirty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storage</a:t>
              </a:r>
              <a:r>
                <a:rPr lang="ru-RU" sz="2400" dirty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cryogenic tank</a:t>
              </a:r>
              <a:r>
                <a:rPr lang="ru-RU" sz="2400" dirty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for </a:t>
              </a:r>
              <a:r>
                <a:rPr lang="en-US" sz="2400" dirty="0" err="1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LAr</a:t>
              </a:r>
              <a:endParaRPr lang="en-US" sz="24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2400" dirty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storage</a:t>
              </a:r>
              <a:r>
                <a:rPr lang="ru-RU" sz="2400" dirty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cryogenic tank</a:t>
              </a:r>
              <a:r>
                <a:rPr lang="ru-RU" sz="2400" dirty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for LCO2</a:t>
              </a:r>
              <a:endParaRPr lang="ru-RU" sz="24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endParaRPr lang="ru-RU" sz="24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2ECEAC1E-9A6B-5F3D-C7C9-2286ED30676B}"/>
              </a:ext>
            </a:extLst>
          </p:cNvPr>
          <p:cNvSpPr/>
          <p:nvPr/>
        </p:nvSpPr>
        <p:spPr>
          <a:xfrm rot="10800000">
            <a:off x="5699760" y="5030300"/>
            <a:ext cx="614680" cy="521491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reveal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39444</TotalTime>
  <Words>688</Words>
  <Application>Microsoft Office PowerPoint</Application>
  <PresentationFormat>Широкоэкранный</PresentationFormat>
  <Paragraphs>252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Bespalov</dc:creator>
  <cp:lastModifiedBy>er root</cp:lastModifiedBy>
  <cp:revision>49</cp:revision>
  <dcterms:created xsi:type="dcterms:W3CDTF">2025-03-05T06:37:03Z</dcterms:created>
  <dcterms:modified xsi:type="dcterms:W3CDTF">2025-10-20T10:07:57Z</dcterms:modified>
</cp:coreProperties>
</file>