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1" r:id="rId2"/>
    <p:sldId id="292" r:id="rId3"/>
    <p:sldId id="258" r:id="rId4"/>
    <p:sldId id="293" r:id="rId5"/>
    <p:sldId id="294" r:id="rId6"/>
    <p:sldId id="295" r:id="rId7"/>
    <p:sldId id="296" r:id="rId8"/>
    <p:sldId id="262" r:id="rId9"/>
    <p:sldId id="264" r:id="rId10"/>
    <p:sldId id="269" r:id="rId11"/>
    <p:sldId id="297" r:id="rId12"/>
    <p:sldId id="298" r:id="rId13"/>
    <p:sldId id="299" r:id="rId14"/>
    <p:sldId id="300" r:id="rId15"/>
    <p:sldId id="309" r:id="rId16"/>
    <p:sldId id="301" r:id="rId17"/>
    <p:sldId id="281" r:id="rId18"/>
    <p:sldId id="302" r:id="rId19"/>
    <p:sldId id="303" r:id="rId20"/>
    <p:sldId id="304" r:id="rId21"/>
    <p:sldId id="305" r:id="rId22"/>
    <p:sldId id="285" r:id="rId23"/>
    <p:sldId id="286" r:id="rId24"/>
    <p:sldId id="287" r:id="rId25"/>
    <p:sldId id="283" r:id="rId26"/>
    <p:sldId id="288" r:id="rId27"/>
    <p:sldId id="290" r:id="rId28"/>
    <p:sldId id="289" r:id="rId29"/>
    <p:sldId id="265" r:id="rId30"/>
    <p:sldId id="307" r:id="rId31"/>
    <p:sldId id="308" r:id="rId32"/>
    <p:sldId id="30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97" autoAdjust="0"/>
  </p:normalViewPr>
  <p:slideViewPr>
    <p:cSldViewPr snapToGrid="0">
      <p:cViewPr varScale="1">
        <p:scale>
          <a:sx n="65" d="100"/>
          <a:sy n="65" d="100"/>
        </p:scale>
        <p:origin x="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E3126-1689-46A7-AD60-F2C9B1EB0A63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B583E-42FA-4215-9CAC-11DE4D202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F9D82-C997-48FA-980F-6E774189A313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4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00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88C0F-5D1D-4C5A-8DBA-EB35698B00B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40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88C0F-5D1D-4C5A-8DBA-EB35698B00B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90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3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0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01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3A521-86DA-456F-BFC6-4C12BE2C674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60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D7404-028B-4D7C-BDF0-F5795FC0CD5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8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88C0F-5D1D-4C5A-8DBA-EB35698B00B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0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B583E-42FA-4215-9CAC-11DE4D202B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6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B583E-42FA-4215-9CAC-11DE4D202B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7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3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3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84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7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ABEF-4EDD-4239-9218-B42BBC3F76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1660-02B2-46DD-8C97-BDDD63E7A41C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2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2392-BF44-4F65-B9C8-34B2AA84F22D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4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29EF-9153-4AF5-A6CF-DAEBC9D1FE77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2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308D-AAFA-402B-B52F-C2B56180F5FF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F8F1-C6A0-4C9C-810B-740AD7B63276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2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E5FF-3571-49F8-AABC-9D611E1F6976}" type="datetime1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6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D014-AE87-4687-ACCC-B075029DB0FA}" type="datetime1">
              <a:rPr lang="ru-RU" smtClean="0"/>
              <a:t>17.10.2025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2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D3A0-A559-47DB-ABEA-3C67771B6B67}" type="datetime1">
              <a:rPr lang="ru-RU" smtClean="0"/>
              <a:t>17.10.2025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85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0C57-276C-4627-9BE5-EF53BA94F8B1}" type="datetime1">
              <a:rPr lang="ru-RU" smtClean="0"/>
              <a:t>17.10.2025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8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740B-70C9-4EBE-A379-1D7B6CCC0FE9}" type="datetime1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9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2A4-6725-42A0-9297-2220C7E66744}" type="datetime1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48EC-8B0C-4EF8-AC7C-FCCFCFC546CF}" type="datetime1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4EE1E-A86B-41C6-BBED-C3ECDD48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translate.yandex.ru/" TargetMode="Externa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177" y="1820110"/>
            <a:ext cx="9116962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Status </a:t>
            </a:r>
            <a:r>
              <a:rPr lang="en-US" dirty="0">
                <a:solidFill>
                  <a:srgbClr val="2D07B9"/>
                </a:solidFill>
              </a:rPr>
              <a:t>of development of </a:t>
            </a:r>
            <a:r>
              <a:rPr lang="en-US" dirty="0" smtClean="0">
                <a:solidFill>
                  <a:srgbClr val="2D07B9"/>
                </a:solidFill>
              </a:rPr>
              <a:t>magnet yoke</a:t>
            </a:r>
            <a:endParaRPr lang="ru-RU" dirty="0">
              <a:solidFill>
                <a:srgbClr val="2D07B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93366"/>
                </a:solidFill>
              </a:rPr>
              <a:t>N. </a:t>
            </a:r>
            <a:r>
              <a:rPr lang="en-US" dirty="0" err="1" smtClean="0">
                <a:solidFill>
                  <a:srgbClr val="993366"/>
                </a:solidFill>
              </a:rPr>
              <a:t>Topilin</a:t>
            </a:r>
            <a:r>
              <a:rPr lang="en-US" dirty="0" smtClean="0">
                <a:solidFill>
                  <a:srgbClr val="993366"/>
                </a:solidFill>
              </a:rPr>
              <a:t> </a:t>
            </a:r>
            <a:endParaRPr lang="ru-RU" dirty="0" smtClean="0">
              <a:solidFill>
                <a:srgbClr val="993366"/>
              </a:solidFill>
            </a:endParaRPr>
          </a:p>
          <a:p>
            <a:r>
              <a:rPr lang="en-US" i="1" dirty="0" smtClean="0">
                <a:solidFill>
                  <a:srgbClr val="993366"/>
                </a:solidFill>
              </a:rPr>
              <a:t>on behalf of VBLHEP design </a:t>
            </a:r>
            <a:r>
              <a:rPr lang="en-US" i="1" dirty="0" err="1" smtClean="0">
                <a:solidFill>
                  <a:srgbClr val="993366"/>
                </a:solidFill>
              </a:rPr>
              <a:t>buro</a:t>
            </a:r>
            <a:r>
              <a:rPr lang="en-US" i="1" dirty="0" smtClean="0">
                <a:solidFill>
                  <a:srgbClr val="993366"/>
                </a:solidFill>
              </a:rPr>
              <a:t> </a:t>
            </a:r>
            <a:r>
              <a:rPr lang="ru-RU" i="1" dirty="0" smtClean="0">
                <a:solidFill>
                  <a:srgbClr val="993366"/>
                </a:solidFill>
              </a:rPr>
              <a:t>№2</a:t>
            </a:r>
            <a:r>
              <a:rPr lang="en-US" i="1" dirty="0" smtClean="0">
                <a:solidFill>
                  <a:srgbClr val="993366"/>
                </a:solidFill>
              </a:rPr>
              <a:t> </a:t>
            </a:r>
            <a:endParaRPr lang="ru-RU" i="1" dirty="0">
              <a:solidFill>
                <a:srgbClr val="9933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4501" y="603927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Dubna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0" y="212397"/>
            <a:ext cx="1005927" cy="17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139" y="212397"/>
            <a:ext cx="1005927" cy="17923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31186" y="329013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5921" y="170934"/>
            <a:ext cx="34900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Сборка передвижной </a:t>
            </a:r>
            <a:r>
              <a:rPr lang="ru-RU" dirty="0" smtClean="0"/>
              <a:t>платформы</a:t>
            </a:r>
            <a:endParaRPr lang="en-US" dirty="0" smtClean="0"/>
          </a:p>
          <a:p>
            <a:r>
              <a:rPr lang="en-US" dirty="0">
                <a:solidFill>
                  <a:srgbClr val="2D07B9"/>
                </a:solidFill>
              </a:rPr>
              <a:t>Mobile platform assembly</a:t>
            </a:r>
            <a:endParaRPr lang="ru-RU" dirty="0">
              <a:solidFill>
                <a:srgbClr val="2D07B9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675" y="710074"/>
            <a:ext cx="3962725" cy="2970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675" y="3850508"/>
            <a:ext cx="3985931" cy="2596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333" y="4644915"/>
            <a:ext cx="52672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Стойка с опорами устанавливаются на подготовленные выровненные </a:t>
            </a:r>
            <a:r>
              <a:rPr lang="ru-RU" sz="1400" dirty="0" smtClean="0"/>
              <a:t>прокладки выше сборочной позиции на 10 мм (</a:t>
            </a:r>
            <a:r>
              <a:rPr lang="ru-RU" sz="1400" dirty="0"/>
              <a:t>плоскостность 0,5</a:t>
            </a:r>
            <a:r>
              <a:rPr lang="ru-RU" sz="1400" dirty="0" smtClean="0"/>
              <a:t>)</a:t>
            </a:r>
            <a:endParaRPr lang="en-US" sz="1400" dirty="0" smtClean="0"/>
          </a:p>
          <a:p>
            <a:endParaRPr lang="ru-RU" sz="1400" dirty="0" smtClean="0"/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 rack with supports is installed on prepared aligned spacers above the assembly position by 10 mm (flatness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0.5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mm)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5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9444" t="25414" r="17699" b="21816"/>
          <a:stretch/>
        </p:blipFill>
        <p:spPr>
          <a:xfrm>
            <a:off x="799449" y="842024"/>
            <a:ext cx="6535449" cy="36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208" t="26851" r="12032" b="31481"/>
          <a:stretch/>
        </p:blipFill>
        <p:spPr>
          <a:xfrm>
            <a:off x="50777" y="2877272"/>
            <a:ext cx="8978900" cy="3643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6799" t="14253" r="7067" b="13675"/>
          <a:stretch/>
        </p:blipFill>
        <p:spPr>
          <a:xfrm>
            <a:off x="8191500" y="798994"/>
            <a:ext cx="3712168" cy="2681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9029677" y="368745"/>
            <a:ext cx="230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Beams typical connection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15917" y="4180729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M24 bolts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41072" t="20874" r="34762" b="17856"/>
          <a:stretch/>
        </p:blipFill>
        <p:spPr>
          <a:xfrm>
            <a:off x="3962195" y="797340"/>
            <a:ext cx="2051610" cy="292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757416" y="291163"/>
            <a:ext cx="2908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D07B9"/>
                </a:solidFill>
              </a:rPr>
              <a:t>Mobile platform </a:t>
            </a:r>
            <a:r>
              <a:rPr lang="en-US" sz="2000" dirty="0" smtClean="0">
                <a:solidFill>
                  <a:srgbClr val="2D07B9"/>
                </a:solidFill>
              </a:rPr>
              <a:t>assembly</a:t>
            </a:r>
            <a:endParaRPr lang="en-US" sz="2000" dirty="0">
              <a:solidFill>
                <a:srgbClr val="2D07B9"/>
              </a:solidFill>
            </a:endParaRPr>
          </a:p>
        </p:txBody>
      </p:sp>
      <p:cxnSp>
        <p:nvCxnSpPr>
          <p:cNvPr id="16" name="Прямая со стрелкой 15"/>
          <p:cNvCxnSpPr>
            <a:stCxn id="12" idx="1"/>
          </p:cNvCxnSpPr>
          <p:nvPr/>
        </p:nvCxnSpPr>
        <p:spPr>
          <a:xfrm flipH="1" flipV="1">
            <a:off x="9707881" y="2849882"/>
            <a:ext cx="308036" cy="14847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2" idx="1"/>
          </p:cNvCxnSpPr>
          <p:nvPr/>
        </p:nvCxnSpPr>
        <p:spPr>
          <a:xfrm flipV="1">
            <a:off x="10015917" y="2849882"/>
            <a:ext cx="486675" cy="14847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5615940" y="5097780"/>
            <a:ext cx="466445" cy="327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91500" y="5242479"/>
            <a:ext cx="431800" cy="343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6082386" y="5425440"/>
            <a:ext cx="617016" cy="6517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99402" y="6035516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Supports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7554123" y="5621744"/>
            <a:ext cx="637377" cy="45544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901126" y="1225118"/>
            <a:ext cx="1806755" cy="9854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47017" y="1040452"/>
            <a:ext cx="660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</a:t>
            </a:r>
            <a:r>
              <a:rPr lang="en-US" sz="1600" dirty="0" smtClean="0">
                <a:solidFill>
                  <a:srgbClr val="C00000"/>
                </a:solidFill>
              </a:rPr>
              <a:t>ooth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542" t="7593" r="12396" b="10556"/>
          <a:stretch/>
        </p:blipFill>
        <p:spPr>
          <a:xfrm>
            <a:off x="7918135" y="-68868"/>
            <a:ext cx="4289771" cy="4025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8827198" y="3356551"/>
            <a:ext cx="444610" cy="216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063" t="26667" r="19895" b="34259"/>
          <a:stretch/>
        </p:blipFill>
        <p:spPr>
          <a:xfrm>
            <a:off x="374824" y="2874963"/>
            <a:ext cx="8273779" cy="39497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868098" y="2138277"/>
            <a:ext cx="1155700" cy="14351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7023798" y="2138277"/>
            <a:ext cx="647700" cy="280035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5038054" y="3559969"/>
            <a:ext cx="361737" cy="3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5711212" y="4228893"/>
            <a:ext cx="329929" cy="7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218941" y="4781215"/>
            <a:ext cx="438150" cy="138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593591" y="5252308"/>
            <a:ext cx="527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5399791" y="3928184"/>
            <a:ext cx="311421" cy="6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9511974" y="3172570"/>
            <a:ext cx="4762" cy="193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9278486" y="3357392"/>
            <a:ext cx="260697" cy="2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339263" y="3445043"/>
            <a:ext cx="42863" cy="7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9506091" y="3445043"/>
            <a:ext cx="0" cy="161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495833" y="31218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30</a:t>
            </a:r>
            <a:endParaRPr lang="ru-RU" sz="1200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8297975" y="1649551"/>
            <a:ext cx="452437" cy="7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8297975" y="1663839"/>
            <a:ext cx="509588" cy="11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8381318" y="1501913"/>
            <a:ext cx="681" cy="1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8374174" y="1675177"/>
            <a:ext cx="0" cy="131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183080" y="13925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1017678" y="307571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Support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047600" y="392818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Rails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510001" y="3363636"/>
            <a:ext cx="0" cy="884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1"/>
          </p:cNvCxnSpPr>
          <p:nvPr/>
        </p:nvCxnSpPr>
        <p:spPr>
          <a:xfrm flipH="1" flipV="1">
            <a:off x="10325102" y="3075711"/>
            <a:ext cx="692576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1"/>
          </p:cNvCxnSpPr>
          <p:nvPr/>
        </p:nvCxnSpPr>
        <p:spPr>
          <a:xfrm flipH="1" flipV="1">
            <a:off x="9725026" y="3526007"/>
            <a:ext cx="1322574" cy="5560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899173" y="3388519"/>
            <a:ext cx="495300" cy="21844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913810" y="3428642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Shims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/>
          <p:cNvCxnSpPr>
            <a:stCxn id="25" idx="1"/>
            <a:endCxn id="22" idx="3"/>
          </p:cNvCxnSpPr>
          <p:nvPr/>
        </p:nvCxnSpPr>
        <p:spPr>
          <a:xfrm flipH="1" flipV="1">
            <a:off x="10394473" y="3497743"/>
            <a:ext cx="519337" cy="847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12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85463" y="582161"/>
            <a:ext cx="2633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D07B9"/>
                </a:solidFill>
              </a:rPr>
              <a:t>Mobile platform assembly</a:t>
            </a:r>
          </a:p>
        </p:txBody>
      </p:sp>
    </p:spTree>
    <p:extLst>
      <p:ext uri="{BB962C8B-B14F-4D97-AF65-F5344CB8AC3E}">
        <p14:creationId xmlns:p14="http://schemas.microsoft.com/office/powerpoint/2010/main" val="30537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655" t="19180" r="10297" b="16376"/>
          <a:stretch/>
        </p:blipFill>
        <p:spPr>
          <a:xfrm>
            <a:off x="838200" y="1716404"/>
            <a:ext cx="5457825" cy="2865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8078" y="4940038"/>
            <a:ext cx="6450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Checking top surface geometry and non flatness (tolerances 0.5 mm) and executed holes drilling M24 – 96 </a:t>
            </a:r>
            <a:r>
              <a:rPr lang="en-US" sz="2000" dirty="0" err="1" smtClean="0"/>
              <a:t>ps</a:t>
            </a:r>
            <a:r>
              <a:rPr lang="en-US" sz="2000" dirty="0" smtClean="0"/>
              <a:t> and diam. 26 mm – 16 ps</a:t>
            </a:r>
            <a:r>
              <a:rPr lang="en-US" sz="2000" dirty="0"/>
              <a:t>.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7B775-F6DC-410D-8000-FEB4752553F7}"/>
              </a:ext>
            </a:extLst>
          </p:cNvPr>
          <p:cNvSpPr txBox="1"/>
          <p:nvPr/>
        </p:nvSpPr>
        <p:spPr>
          <a:xfrm>
            <a:off x="8477250" y="5158783"/>
            <a:ext cx="324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МЕХАНООБРАБАТЫВАЮЩЕЕ</a:t>
            </a:r>
          </a:p>
          <a:p>
            <a:pPr algn="ctr"/>
            <a:r>
              <a:rPr lang="ru-RU" sz="1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ОБОРУДОВАНИЕ</a:t>
            </a:r>
          </a:p>
        </p:txBody>
      </p:sp>
      <p:pic>
        <p:nvPicPr>
          <p:cNvPr id="8" name="Picture 2" descr="D:\Users\64362\Desktop\ОБОРУДОВАНИЕ\Фото\411-555_66К45МФ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19" y="254780"/>
            <a:ext cx="5051181" cy="24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8477250" y="2967484"/>
          <a:ext cx="2955693" cy="2201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1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0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42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Технические характеристики</a:t>
                      </a:r>
                      <a:r>
                        <a:rPr lang="en-US" sz="12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u="sng" dirty="0">
                          <a:latin typeface="Book Antiqua" panose="02040602050305030304" pitchFamily="18" charset="0"/>
                        </a:rPr>
                        <a:t>66К45МФ4</a:t>
                      </a:r>
                      <a:endParaRPr lang="ru-RU" sz="12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Стол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4500х12000мм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Грузоподъемность</a:t>
                      </a:r>
                      <a:r>
                        <a:rPr lang="ru-RU" sz="1100" baseline="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 стола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200т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</a:rPr>
                        <a:t>Расстояние между колоннами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5100мм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Длина</a:t>
                      </a:r>
                      <a:r>
                        <a:rPr lang="ru-RU" sz="1100" baseline="0" dirty="0"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обработки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13500мм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</a:rPr>
                        <a:t>Высота обработки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4000мм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Система</a:t>
                      </a:r>
                      <a:r>
                        <a:rPr lang="ru-RU" sz="1100" baseline="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 управления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SIEMENS</a:t>
                      </a:r>
                      <a:endParaRPr lang="ru-RU" sz="1100" dirty="0">
                        <a:effectLst/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21" name="Прямая со стрелкой 20"/>
          <p:cNvCxnSpPr/>
          <p:nvPr/>
        </p:nvCxnSpPr>
        <p:spPr>
          <a:xfrm flipH="1">
            <a:off x="5165457" y="2336290"/>
            <a:ext cx="687037" cy="3685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07891" y="468391"/>
            <a:ext cx="2908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D07B9"/>
                </a:solidFill>
              </a:rPr>
              <a:t>Mobile platform assembly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2494" y="200879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Holes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875" t="11111" r="24296" b="26250"/>
          <a:stretch/>
        </p:blipFill>
        <p:spPr>
          <a:xfrm>
            <a:off x="2266950" y="550117"/>
            <a:ext cx="6572250" cy="5963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751" t="8703" r="22136" b="15278"/>
          <a:stretch/>
        </p:blipFill>
        <p:spPr>
          <a:xfrm>
            <a:off x="8293100" y="270932"/>
            <a:ext cx="3365500" cy="3262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7187" t="40000" r="37344" b="15278"/>
          <a:stretch/>
        </p:blipFill>
        <p:spPr>
          <a:xfrm>
            <a:off x="8995268" y="3532094"/>
            <a:ext cx="2507264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9785350" y="4965700"/>
            <a:ext cx="190500" cy="1333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755886">
            <a:off x="9490900" y="46646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7372350" y="2774950"/>
            <a:ext cx="977900" cy="13589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427202" y="2686050"/>
            <a:ext cx="167648" cy="11747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82440" y="180653"/>
            <a:ext cx="370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Vertical support erection on the plant</a:t>
            </a:r>
            <a:endParaRPr lang="ru-RU" dirty="0">
              <a:solidFill>
                <a:srgbClr val="2D07B9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397623" y="1828800"/>
            <a:ext cx="1819923" cy="8572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053154">
            <a:off x="5981213" y="18376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6848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933381" y="1627919"/>
            <a:ext cx="1212290" cy="7322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44591" y="12507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3410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94757" y="5459767"/>
            <a:ext cx="1037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Adjustment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201267" y="5032376"/>
            <a:ext cx="1584083" cy="5812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703" t="13042" r="27083" b="15106"/>
          <a:stretch/>
        </p:blipFill>
        <p:spPr>
          <a:xfrm>
            <a:off x="142239" y="425716"/>
            <a:ext cx="6604001" cy="6176469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232660" y="4160520"/>
            <a:ext cx="228600" cy="144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852738" y="4160520"/>
            <a:ext cx="240982" cy="129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7293" t="26296" r="34323" b="30648"/>
          <a:stretch/>
        </p:blipFill>
        <p:spPr>
          <a:xfrm>
            <a:off x="6245775" y="133616"/>
            <a:ext cx="5946225" cy="5073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2812" t="31851" r="36251" b="12594"/>
          <a:stretch/>
        </p:blipFill>
        <p:spPr>
          <a:xfrm>
            <a:off x="5472473" y="4654254"/>
            <a:ext cx="1928452" cy="1947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4752975" y="4429125"/>
            <a:ext cx="790575" cy="6572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667130" y="5415379"/>
            <a:ext cx="1091953" cy="2128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43169" y="5499100"/>
            <a:ext cx="207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Groove for adjustment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9463597" y="3604336"/>
            <a:ext cx="1118586" cy="10901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0320" y="4674001"/>
            <a:ext cx="491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Vertical support checking perpendicularity with template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61260" y="136207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Beam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4" name="Прямая со стрелкой 23"/>
          <p:cNvCxnSpPr>
            <a:stCxn id="22" idx="3"/>
          </p:cNvCxnSpPr>
          <p:nvPr/>
        </p:nvCxnSpPr>
        <p:spPr>
          <a:xfrm>
            <a:off x="3122018" y="1531352"/>
            <a:ext cx="649882" cy="14937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153458" y="1223576"/>
            <a:ext cx="1262020" cy="554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15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43951" y="1017060"/>
            <a:ext cx="1509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Vertical support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552" t="15103" r="28038" b="18646"/>
          <a:stretch/>
        </p:blipFill>
        <p:spPr>
          <a:xfrm>
            <a:off x="727684" y="129342"/>
            <a:ext cx="7299961" cy="6728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139" t="12803" r="17732" b="14617"/>
          <a:stretch/>
        </p:blipFill>
        <p:spPr>
          <a:xfrm>
            <a:off x="7369687" y="2768600"/>
            <a:ext cx="4263758" cy="3045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3524250" y="5153025"/>
            <a:ext cx="3845437" cy="412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81116" y="5815548"/>
            <a:ext cx="1026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Pin </a:t>
            </a:r>
            <a:r>
              <a:rPr lang="en-US" sz="1400" dirty="0" smtClean="0">
                <a:solidFill>
                  <a:srgbClr val="C00000"/>
                </a:solidFill>
              </a:rPr>
              <a:t>Ø33</a:t>
            </a:r>
          </a:p>
          <a:p>
            <a:r>
              <a:rPr lang="ru-RU" sz="1400" dirty="0" smtClean="0"/>
              <a:t>Штифт </a:t>
            </a:r>
            <a:r>
              <a:rPr lang="en-US" sz="1400" dirty="0" smtClean="0"/>
              <a:t>Ø</a:t>
            </a:r>
            <a:r>
              <a:rPr lang="ru-RU" sz="1400" dirty="0" smtClean="0"/>
              <a:t>33</a:t>
            </a:r>
            <a:endParaRPr lang="ru-RU" sz="1400" dirty="0"/>
          </a:p>
        </p:txBody>
      </p:sp>
      <p:cxnSp>
        <p:nvCxnSpPr>
          <p:cNvPr id="13" name="Прямая со стрелкой 12"/>
          <p:cNvCxnSpPr>
            <a:stCxn id="11" idx="1"/>
          </p:cNvCxnSpPr>
          <p:nvPr/>
        </p:nvCxnSpPr>
        <p:spPr>
          <a:xfrm flipH="1" flipV="1">
            <a:off x="9436276" y="4783676"/>
            <a:ext cx="144840" cy="12934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43550" y="343555"/>
            <a:ext cx="132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Top beams </a:t>
            </a:r>
          </a:p>
          <a:p>
            <a:r>
              <a:rPr lang="ru-RU" sz="1400" dirty="0" smtClean="0"/>
              <a:t>Верхние балки</a:t>
            </a:r>
            <a:endParaRPr lang="ru-RU" sz="1400" dirty="0"/>
          </a:p>
        </p:txBody>
      </p:sp>
      <p:cxnSp>
        <p:nvCxnSpPr>
          <p:cNvPr id="5" name="Прямая со стрелкой 4"/>
          <p:cNvCxnSpPr>
            <a:stCxn id="2" idx="1"/>
          </p:cNvCxnSpPr>
          <p:nvPr/>
        </p:nvCxnSpPr>
        <p:spPr>
          <a:xfrm flipH="1">
            <a:off x="5467350" y="605165"/>
            <a:ext cx="76200" cy="7473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1"/>
          </p:cNvCxnSpPr>
          <p:nvPr/>
        </p:nvCxnSpPr>
        <p:spPr>
          <a:xfrm flipH="1">
            <a:off x="4800600" y="605165"/>
            <a:ext cx="742950" cy="30777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60779" y="1231838"/>
            <a:ext cx="54904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After installing the upper beams and checking the geometry of the racks</a:t>
            </a:r>
            <a:r>
              <a:rPr lang="en-US" sz="1400" dirty="0" smtClean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the pinning of the beams and racks is performed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400" dirty="0"/>
          </a:p>
          <a:p>
            <a:pPr algn="ctr"/>
            <a:r>
              <a:rPr lang="ru-RU" sz="1400" dirty="0" smtClean="0"/>
              <a:t>После установки верхних балок и проверки геометрии стоек,</a:t>
            </a:r>
            <a:endParaRPr lang="en-US" sz="1400" dirty="0" smtClean="0"/>
          </a:p>
          <a:p>
            <a:pPr algn="ctr"/>
            <a:r>
              <a:rPr lang="ru-RU" sz="1400" dirty="0" smtClean="0"/>
              <a:t> производится штифтова балок и стоек</a:t>
            </a:r>
            <a:endParaRPr lang="ru-RU" sz="1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13.05.2025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JINR </a:t>
            </a:r>
            <a:r>
              <a:rPr lang="en-US" dirty="0" err="1" smtClean="0"/>
              <a:t>Dubna</a:t>
            </a:r>
            <a:r>
              <a:rPr lang="en-US" dirty="0" smtClean="0"/>
              <a:t>, Erevan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7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841" t="10317" r="17302" b="21958"/>
          <a:stretch/>
        </p:blipFill>
        <p:spPr>
          <a:xfrm>
            <a:off x="0" y="4143698"/>
            <a:ext cx="3766096" cy="27143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650" t="15396" r="9525" b="24921"/>
          <a:stretch/>
        </p:blipFill>
        <p:spPr>
          <a:xfrm>
            <a:off x="2370445" y="1339731"/>
            <a:ext cx="8061779" cy="330759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2091647" y="5500849"/>
            <a:ext cx="0" cy="435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1550" y="152400"/>
            <a:ext cx="306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Установка первого модуля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9408" t="21541" r="21559" b="32867"/>
          <a:stretch/>
        </p:blipFill>
        <p:spPr>
          <a:xfrm>
            <a:off x="0" y="408625"/>
            <a:ext cx="3461647" cy="2274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2884069" y="2837522"/>
            <a:ext cx="919258" cy="3916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2917" t="28643" r="40902" b="23950"/>
          <a:stretch/>
        </p:blipFill>
        <p:spPr>
          <a:xfrm>
            <a:off x="8910573" y="152400"/>
            <a:ext cx="3281427" cy="2418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8791510" y="2570957"/>
            <a:ext cx="962090" cy="58351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837666" y="6492875"/>
            <a:ext cx="2743200" cy="365125"/>
          </a:xfrm>
        </p:spPr>
        <p:txBody>
          <a:bodyPr/>
          <a:lstStyle/>
          <a:p>
            <a:r>
              <a:rPr lang="ru-RU" dirty="0" smtClean="0"/>
              <a:t>15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88731" y="521732"/>
            <a:ext cx="239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D07B9"/>
                </a:solidFill>
              </a:rPr>
              <a:t>1-st module installation</a:t>
            </a:r>
            <a:endParaRPr lang="ru-RU" dirty="0">
              <a:solidFill>
                <a:srgbClr val="2D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042" t="7038" r="23542" b="9630"/>
          <a:stretch/>
        </p:blipFill>
        <p:spPr>
          <a:xfrm>
            <a:off x="7117302" y="321220"/>
            <a:ext cx="4352648" cy="3681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67199" y="31088"/>
            <a:ext cx="21456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Modules installation</a:t>
            </a:r>
            <a:r>
              <a:rPr lang="ru-RU" dirty="0" smtClean="0">
                <a:solidFill>
                  <a:srgbClr val="2D07B9"/>
                </a:solidFill>
              </a:rPr>
              <a:t> </a:t>
            </a:r>
            <a:endParaRPr lang="ru-RU" dirty="0">
              <a:solidFill>
                <a:srgbClr val="2D07B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5929" y="4386886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Bolts</a:t>
            </a:r>
            <a:r>
              <a:rPr lang="ru-RU" sz="1400" dirty="0" smtClean="0"/>
              <a:t> </a:t>
            </a:r>
            <a:r>
              <a:rPr lang="en-US" sz="1400" dirty="0" smtClean="0"/>
              <a:t>M24</a:t>
            </a:r>
            <a:endParaRPr lang="ru-RU" sz="1400" dirty="0"/>
          </a:p>
        </p:txBody>
      </p:sp>
      <p:cxnSp>
        <p:nvCxnSpPr>
          <p:cNvPr id="10" name="Прямая со стрелкой 9"/>
          <p:cNvCxnSpPr>
            <a:stCxn id="8" idx="3"/>
          </p:cNvCxnSpPr>
          <p:nvPr/>
        </p:nvCxnSpPr>
        <p:spPr>
          <a:xfrm flipV="1">
            <a:off x="8032786" y="3027285"/>
            <a:ext cx="596309" cy="1513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</p:cNvCxnSpPr>
          <p:nvPr/>
        </p:nvCxnSpPr>
        <p:spPr>
          <a:xfrm flipV="1">
            <a:off x="8032786" y="2308195"/>
            <a:ext cx="1324278" cy="2232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20239" t="11304" r="13333" b="16314"/>
          <a:stretch/>
        </p:blipFill>
        <p:spPr>
          <a:xfrm>
            <a:off x="823115" y="638175"/>
            <a:ext cx="5879762" cy="36038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39086" t="42473" r="34947" b="17957"/>
          <a:stretch/>
        </p:blipFill>
        <p:spPr>
          <a:xfrm>
            <a:off x="4100052" y="4534725"/>
            <a:ext cx="2555630" cy="2190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Прямая со стрелкой 23"/>
          <p:cNvCxnSpPr/>
          <p:nvPr/>
        </p:nvCxnSpPr>
        <p:spPr>
          <a:xfrm>
            <a:off x="4248150" y="3421459"/>
            <a:ext cx="771525" cy="1521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5220069" y="5133975"/>
            <a:ext cx="2066556" cy="6667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52995" y="5674581"/>
            <a:ext cx="2442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Gap between modules is 5 mm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446955" y="638713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Bolt</a:t>
            </a:r>
            <a:r>
              <a:rPr lang="ru-RU" sz="1400" dirty="0" smtClean="0"/>
              <a:t> М 24х100 </a:t>
            </a:r>
            <a:endParaRPr lang="ru-RU" sz="1400" dirty="0"/>
          </a:p>
        </p:txBody>
      </p:sp>
      <p:cxnSp>
        <p:nvCxnSpPr>
          <p:cNvPr id="32" name="Прямая со стрелкой 31"/>
          <p:cNvCxnSpPr>
            <a:stCxn id="30" idx="1"/>
          </p:cNvCxnSpPr>
          <p:nvPr/>
        </p:nvCxnSpPr>
        <p:spPr>
          <a:xfrm flipH="1" flipV="1">
            <a:off x="5727709" y="5481064"/>
            <a:ext cx="1719246" cy="10599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/>
          <a:srcRect l="48437" t="46851" r="20208" b="13704"/>
          <a:stretch/>
        </p:blipFill>
        <p:spPr>
          <a:xfrm>
            <a:off x="328803" y="4514885"/>
            <a:ext cx="3277640" cy="2319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1704975" y="1962150"/>
            <a:ext cx="2058022" cy="2919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10735" y="6393309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Bolt</a:t>
            </a:r>
            <a:r>
              <a:rPr lang="ru-RU" sz="1400" dirty="0" smtClean="0"/>
              <a:t> </a:t>
            </a:r>
            <a:r>
              <a:rPr lang="en-US" sz="1400" dirty="0"/>
              <a:t>M</a:t>
            </a:r>
            <a:r>
              <a:rPr lang="ru-RU" sz="1400" dirty="0" smtClean="0"/>
              <a:t> 24х70</a:t>
            </a:r>
            <a:endParaRPr lang="ru-RU" sz="1400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2733986" y="5588100"/>
            <a:ext cx="523564" cy="9590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27013" t="29686" r="41508" b="16408"/>
          <a:stretch/>
        </p:blipFill>
        <p:spPr>
          <a:xfrm>
            <a:off x="9937071" y="4061771"/>
            <a:ext cx="1852052" cy="178313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10580677" y="4241995"/>
            <a:ext cx="564839" cy="112791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0889287" y="4210517"/>
            <a:ext cx="197001" cy="111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11117617" y="4346495"/>
            <a:ext cx="161924" cy="80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346360" y="420274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8988592" y="6178988"/>
            <a:ext cx="781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Sims set</a:t>
            </a:r>
            <a:endParaRPr lang="ru-RU" sz="1400" dirty="0"/>
          </a:p>
        </p:txBody>
      </p:sp>
      <p:cxnSp>
        <p:nvCxnSpPr>
          <p:cNvPr id="37" name="Прямая со стрелкой 36"/>
          <p:cNvCxnSpPr>
            <a:stCxn id="31" idx="3"/>
          </p:cNvCxnSpPr>
          <p:nvPr/>
        </p:nvCxnSpPr>
        <p:spPr>
          <a:xfrm flipV="1">
            <a:off x="9770216" y="4793133"/>
            <a:ext cx="1141069" cy="1539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80005" y="4891293"/>
            <a:ext cx="118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Holes for pins</a:t>
            </a:r>
            <a:endParaRPr lang="ru-RU" sz="1400" dirty="0"/>
          </a:p>
        </p:txBody>
      </p:sp>
      <p:cxnSp>
        <p:nvCxnSpPr>
          <p:cNvPr id="43" name="Прямая со стрелкой 42"/>
          <p:cNvCxnSpPr>
            <a:stCxn id="41" idx="3"/>
          </p:cNvCxnSpPr>
          <p:nvPr/>
        </p:nvCxnSpPr>
        <p:spPr>
          <a:xfrm flipV="1">
            <a:off x="8762765" y="1478280"/>
            <a:ext cx="1236471" cy="35669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1" idx="3"/>
          </p:cNvCxnSpPr>
          <p:nvPr/>
        </p:nvCxnSpPr>
        <p:spPr>
          <a:xfrm flipV="1">
            <a:off x="8762765" y="2663682"/>
            <a:ext cx="183048" cy="23815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JINR </a:t>
            </a:r>
            <a:r>
              <a:rPr lang="en-US" dirty="0" err="1" smtClean="0"/>
              <a:t>Dubna</a:t>
            </a:r>
            <a:r>
              <a:rPr lang="en-US" dirty="0" smtClean="0"/>
              <a:t>, Erevan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2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371" t="17808" r="29473" b="24454"/>
          <a:stretch/>
        </p:blipFill>
        <p:spPr>
          <a:xfrm>
            <a:off x="783332" y="576666"/>
            <a:ext cx="7576459" cy="6281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860" r="22580" b="2366"/>
          <a:stretch/>
        </p:blipFill>
        <p:spPr>
          <a:xfrm>
            <a:off x="7826477" y="714551"/>
            <a:ext cx="4365523" cy="3792443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4424516" y="2610772"/>
            <a:ext cx="4984955" cy="92884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Шестиугольник 8"/>
          <p:cNvSpPr/>
          <p:nvPr/>
        </p:nvSpPr>
        <p:spPr>
          <a:xfrm>
            <a:off x="3652991" y="2771775"/>
            <a:ext cx="1543050" cy="1390650"/>
          </a:xfrm>
          <a:prstGeom prst="hexagon">
            <a:avLst>
              <a:gd name="adj" fmla="val 28425"/>
              <a:gd name="v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59791" y="5204387"/>
            <a:ext cx="306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There is special frame-template for next modules fixing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19</a:t>
            </a:fld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9665110" y="3205316"/>
            <a:ext cx="88490" cy="1999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5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139" t="10802" r="39826" b="30000"/>
          <a:stretch/>
        </p:blipFill>
        <p:spPr>
          <a:xfrm>
            <a:off x="244774" y="550176"/>
            <a:ext cx="4144242" cy="3064247"/>
          </a:xfrm>
          <a:prstGeom prst="rect">
            <a:avLst/>
          </a:prstGeom>
          <a:ln w="19050" cmpd="tri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49950" y="268637"/>
            <a:ext cx="5784850" cy="2867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3169" y="1517715"/>
            <a:ext cx="723275" cy="369332"/>
          </a:xfrm>
          <a:prstGeom prst="rect">
            <a:avLst/>
          </a:prstGeom>
          <a:noFill/>
          <a:ln w="19050" cmpd="tri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 panose="02050604050505020204" pitchFamily="18" charset="0"/>
              </a:rPr>
              <a:t>MPD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2824" y="2485254"/>
            <a:ext cx="663964" cy="369332"/>
          </a:xfrm>
          <a:prstGeom prst="rect">
            <a:avLst/>
          </a:prstGeom>
          <a:noFill/>
          <a:ln w="19050" cmpd="tri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Bookman Old Style" panose="02050604050505020204" pitchFamily="18" charset="0"/>
              </a:defRPr>
            </a:lvl1pPr>
          </a:lstStyle>
          <a:p>
            <a:r>
              <a:rPr lang="en-US" dirty="0"/>
              <a:t>SPD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7648" y="99360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General plan of NICA area at VBLHEP </a:t>
            </a:r>
            <a:endParaRPr lang="ru-RU" sz="1600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2" descr="C:\Users\user\Downloads\airial_view_spring_20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6126" y="3136126"/>
            <a:ext cx="6641745" cy="3721874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44" y="3726685"/>
            <a:ext cx="4110272" cy="3124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3826" y="3726944"/>
            <a:ext cx="70519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2011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06126" y="3154851"/>
            <a:ext cx="652743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20</a:t>
            </a:r>
            <a:r>
              <a:rPr lang="en-US" dirty="0" smtClean="0"/>
              <a:t>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5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185" t="14845" r="27598" b="19271"/>
          <a:stretch/>
        </p:blipFill>
        <p:spPr>
          <a:xfrm>
            <a:off x="113453" y="212184"/>
            <a:ext cx="6553200" cy="5489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203" t="11996" r="14559" b="13408"/>
          <a:stretch/>
        </p:blipFill>
        <p:spPr>
          <a:xfrm>
            <a:off x="6705600" y="952500"/>
            <a:ext cx="4686300" cy="2880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77825" y="511880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Gap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760787" y="1467814"/>
            <a:ext cx="3114675" cy="9715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572625" y="1400175"/>
            <a:ext cx="28575" cy="28384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3103" t="24479" r="9591" b="33073"/>
          <a:stretch/>
        </p:blipFill>
        <p:spPr>
          <a:xfrm>
            <a:off x="5391150" y="4525998"/>
            <a:ext cx="6362700" cy="1964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 flipH="1" flipV="1">
            <a:off x="5286375" y="5083969"/>
            <a:ext cx="1209675" cy="87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286375" y="5133975"/>
            <a:ext cx="1212056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353050" y="4892675"/>
            <a:ext cx="0" cy="200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356225" y="5143500"/>
            <a:ext cx="0" cy="174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353050" y="5083969"/>
            <a:ext cx="0" cy="59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16439" y="494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861291" y="5904150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Top and lateral beams mounted with theoretical gap 5 mm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467" t="13839" r="25679" b="19097"/>
          <a:stretch/>
        </p:blipFill>
        <p:spPr>
          <a:xfrm>
            <a:off x="127000" y="203200"/>
            <a:ext cx="4725301" cy="3802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526" t="15625" r="15864" b="17312"/>
          <a:stretch/>
        </p:blipFill>
        <p:spPr>
          <a:xfrm>
            <a:off x="6510558" y="0"/>
            <a:ext cx="4542972" cy="4116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4441371" y="2525485"/>
            <a:ext cx="1785258" cy="42091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3157" t="16220" r="27578" b="20685"/>
          <a:stretch/>
        </p:blipFill>
        <p:spPr>
          <a:xfrm>
            <a:off x="7150030" y="3971819"/>
            <a:ext cx="3124270" cy="2822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7993381" y="5227321"/>
            <a:ext cx="800099" cy="11395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304963">
            <a:off x="8122853" y="4939799"/>
            <a:ext cx="74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580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251200" y="3147787"/>
            <a:ext cx="2240573" cy="13607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9" y="3971819"/>
            <a:ext cx="3722012" cy="2791510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930199" y="2058344"/>
            <a:ext cx="83856" cy="24501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43203" y="5295930"/>
            <a:ext cx="237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Holes for pins on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MPD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/>
          <p:cNvCxnSpPr>
            <a:stCxn id="22" idx="1"/>
          </p:cNvCxnSpPr>
          <p:nvPr/>
        </p:nvCxnSpPr>
        <p:spPr>
          <a:xfrm flipH="1">
            <a:off x="3251201" y="5465207"/>
            <a:ext cx="1092002" cy="303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19753" y="4186667"/>
            <a:ext cx="2587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Holes drilling for pins between modules and beams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26328" t="17084" r="21328" b="10833"/>
          <a:stretch/>
        </p:blipFill>
        <p:spPr>
          <a:xfrm>
            <a:off x="82728" y="339586"/>
            <a:ext cx="5643880" cy="437190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/>
          <a:srcRect l="24226" t="24260" r="28453" b="33306"/>
          <a:stretch/>
        </p:blipFill>
        <p:spPr>
          <a:xfrm>
            <a:off x="3624754" y="4145622"/>
            <a:ext cx="4016572" cy="2025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3729" y="0"/>
            <a:ext cx="601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Система перемещения створок(составные части</a:t>
            </a:r>
            <a:r>
              <a:rPr lang="ru-RU" dirty="0" smtClean="0"/>
              <a:t>)</a:t>
            </a:r>
          </a:p>
          <a:p>
            <a:r>
              <a:rPr lang="en-US" dirty="0" smtClean="0">
                <a:solidFill>
                  <a:srgbClr val="2D07B9"/>
                </a:solidFill>
              </a:rPr>
              <a:t>Flap </a:t>
            </a:r>
            <a:r>
              <a:rPr lang="en-US" dirty="0">
                <a:solidFill>
                  <a:srgbClr val="2D07B9"/>
                </a:solidFill>
              </a:rPr>
              <a:t>movement system (components)</a:t>
            </a:r>
            <a:endParaRPr lang="ru-RU" dirty="0">
              <a:solidFill>
                <a:srgbClr val="2D07B9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0394" t="27639" r="16327" b="31112"/>
          <a:stretch/>
        </p:blipFill>
        <p:spPr>
          <a:xfrm>
            <a:off x="8077632" y="3543945"/>
            <a:ext cx="3924300" cy="1708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23183" y="5347648"/>
            <a:ext cx="312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r>
              <a:rPr lang="en-US" dirty="0"/>
              <a:t> </a:t>
            </a:r>
            <a:r>
              <a:rPr lang="ru-RU" dirty="0" smtClean="0"/>
              <a:t> </a:t>
            </a:r>
            <a:r>
              <a:rPr lang="ru-RU" sz="1600" dirty="0" smtClean="0"/>
              <a:t>ШВП</a:t>
            </a:r>
            <a:r>
              <a:rPr lang="ru-RU" dirty="0" smtClean="0"/>
              <a:t> </a:t>
            </a:r>
            <a:r>
              <a:rPr lang="en-US" sz="1600" dirty="0" smtClean="0"/>
              <a:t>DKF5012R-5-P5/5000X47</a:t>
            </a:r>
            <a:r>
              <a:rPr lang="ru-RU" sz="1600" dirty="0" smtClean="0"/>
              <a:t>00</a:t>
            </a:r>
            <a:endParaRPr 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5873" t="13139" r="16032" b="26049"/>
          <a:stretch/>
        </p:blipFill>
        <p:spPr>
          <a:xfrm>
            <a:off x="6754341" y="1174511"/>
            <a:ext cx="3173742" cy="1868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1183" t="28137" r="28011" b="26845"/>
          <a:stretch/>
        </p:blipFill>
        <p:spPr>
          <a:xfrm>
            <a:off x="10016522" y="1354940"/>
            <a:ext cx="1727785" cy="1072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4147" y="629947"/>
            <a:ext cx="3227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Верхняя направляющая с </a:t>
            </a:r>
            <a:r>
              <a:rPr lang="ru-RU" sz="1600" dirty="0" smtClean="0"/>
              <a:t>кареткой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Upper guide rail with carriage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12734" t="10694" r="13516" b="24445"/>
          <a:stretch/>
        </p:blipFill>
        <p:spPr>
          <a:xfrm>
            <a:off x="54569" y="5001479"/>
            <a:ext cx="3673142" cy="1817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Прямая со стрелкой 21"/>
          <p:cNvCxnSpPr/>
          <p:nvPr/>
        </p:nvCxnSpPr>
        <p:spPr>
          <a:xfrm>
            <a:off x="4930140" y="1174511"/>
            <a:ext cx="1935480" cy="4942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419600" y="3459480"/>
            <a:ext cx="861060" cy="11468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162050" y="4610100"/>
            <a:ext cx="875465" cy="12999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8823183" y="4606290"/>
            <a:ext cx="54321" cy="1100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37274" y="6156539"/>
            <a:ext cx="248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Направляющая </a:t>
            </a:r>
            <a:r>
              <a:rPr lang="ru-RU" sz="1600" dirty="0" smtClean="0"/>
              <a:t>роликовая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Roller guide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 flipV="1">
            <a:off x="2362200" y="5910037"/>
            <a:ext cx="1175074" cy="723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03269" y="5993979"/>
            <a:ext cx="328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Передвижная платформа </a:t>
            </a:r>
            <a:r>
              <a:rPr lang="ru-RU" sz="1600" dirty="0" smtClean="0"/>
              <a:t>створок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Mobile flap platform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2" name="Прямая со стрелкой 41"/>
          <p:cNvCxnSpPr>
            <a:stCxn id="36" idx="1"/>
          </p:cNvCxnSpPr>
          <p:nvPr/>
        </p:nvCxnSpPr>
        <p:spPr>
          <a:xfrm flipH="1" flipV="1">
            <a:off x="6035343" y="5736824"/>
            <a:ext cx="167926" cy="549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883" t="29770" r="8529" b="43963"/>
          <a:stretch/>
        </p:blipFill>
        <p:spPr>
          <a:xfrm>
            <a:off x="1220651" y="92177"/>
            <a:ext cx="9100457" cy="1960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7423" y="-15421"/>
            <a:ext cx="281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Роликовые направляющие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Roller guides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1290" t="16828" r="28911" b="22311"/>
          <a:stretch/>
        </p:blipFill>
        <p:spPr>
          <a:xfrm>
            <a:off x="7542306" y="2322532"/>
            <a:ext cx="3054733" cy="2627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1055" t="10938" r="42159" b="41806"/>
          <a:stretch/>
        </p:blipFill>
        <p:spPr>
          <a:xfrm>
            <a:off x="242348" y="2283567"/>
            <a:ext cx="2777077" cy="2755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3156" t="32669" r="50798" b="41880"/>
          <a:stretch/>
        </p:blipFill>
        <p:spPr>
          <a:xfrm>
            <a:off x="3702048" y="2552718"/>
            <a:ext cx="2616202" cy="233434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371600" y="1310640"/>
            <a:ext cx="15240" cy="426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10241280" y="175260"/>
            <a:ext cx="15240" cy="373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371600" y="198120"/>
            <a:ext cx="8877300" cy="12039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1204465">
            <a:off x="4540746" y="51400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12000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32187" t="47222" r="31015" b="42362"/>
          <a:stretch/>
        </p:blipFill>
        <p:spPr>
          <a:xfrm>
            <a:off x="242348" y="5366034"/>
            <a:ext cx="5010150" cy="7977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42202" t="60767" r="30774" b="27911"/>
          <a:stretch/>
        </p:blipFill>
        <p:spPr>
          <a:xfrm>
            <a:off x="5137150" y="5411392"/>
            <a:ext cx="3707036" cy="87368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00050" y="5638800"/>
            <a:ext cx="1123950" cy="1261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261350" y="5638800"/>
            <a:ext cx="323850" cy="126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64860" y="2158464"/>
            <a:ext cx="115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GZBAAL85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2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l="13750" t="29868" r="11190" b="31296"/>
          <a:stretch/>
        </p:blipFill>
        <p:spPr>
          <a:xfrm>
            <a:off x="2627734" y="3987460"/>
            <a:ext cx="5982866" cy="174124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43629" t="41559" r="44758" b="39946"/>
          <a:stretch/>
        </p:blipFill>
        <p:spPr>
          <a:xfrm>
            <a:off x="9475822" y="182804"/>
            <a:ext cx="1543815" cy="1383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8208" y="20154"/>
            <a:ext cx="2020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Выбор </a:t>
            </a:r>
            <a:r>
              <a:rPr lang="ru-RU" dirty="0" smtClean="0"/>
              <a:t>ШВП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Ball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screw selection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9717" y="2548368"/>
            <a:ext cx="212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Схема опор </a:t>
            </a:r>
            <a:r>
              <a:rPr lang="ru-RU" sz="1600" dirty="0" smtClean="0"/>
              <a:t>ШВП</a:t>
            </a:r>
            <a:endParaRPr lang="en-US" sz="1600" dirty="0" smtClean="0"/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Ball screw support scheme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4051" y="5701424"/>
            <a:ext cx="1079142" cy="307777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DKF5012R-5</a:t>
            </a:r>
            <a:endParaRPr lang="ru-RU" sz="14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524051" y="5158062"/>
            <a:ext cx="263872" cy="5433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13" idx="1"/>
          </p:cNvCxnSpPr>
          <p:nvPr/>
        </p:nvCxnSpPr>
        <p:spPr>
          <a:xfrm flipH="1">
            <a:off x="8545758" y="3874149"/>
            <a:ext cx="290648" cy="2862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36406" y="3720260"/>
            <a:ext cx="612668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BK-40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4920" y="5701424"/>
            <a:ext cx="2887980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400" dirty="0" smtClean="0"/>
              <a:t>DKF5012R-5-P5/5000X47</a:t>
            </a:r>
            <a:r>
              <a:rPr lang="ru-RU" sz="1400" dirty="0" smtClean="0"/>
              <a:t>00</a:t>
            </a:r>
            <a:endParaRPr lang="ru-RU" sz="14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113020" y="4867910"/>
            <a:ext cx="76697" cy="8335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36302" t="18889" r="35520" b="49629"/>
          <a:stretch/>
        </p:blipFill>
        <p:spPr>
          <a:xfrm>
            <a:off x="226255" y="491979"/>
            <a:ext cx="2869485" cy="18033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29280" t="67575" r="28229" b="20648"/>
          <a:stretch/>
        </p:blipFill>
        <p:spPr>
          <a:xfrm>
            <a:off x="99097" y="3248628"/>
            <a:ext cx="3831553" cy="5973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28334" t="25423" r="28214" b="57116"/>
          <a:stretch/>
        </p:blipFill>
        <p:spPr>
          <a:xfrm>
            <a:off x="20397" y="2373589"/>
            <a:ext cx="3910253" cy="88382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26255" y="3644900"/>
            <a:ext cx="3637720" cy="139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317813" y="155344"/>
            <a:ext cx="993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SWBK40-DFF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52677" y="4777601"/>
            <a:ext cx="1127488" cy="3077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400" dirty="0" smtClean="0"/>
              <a:t>SWBK40-DFF</a:t>
            </a:r>
            <a:endParaRPr lang="ru-RU" sz="14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2117836" y="5054600"/>
            <a:ext cx="853964" cy="2300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l="57031" t="26112" r="27657" b="51666"/>
          <a:stretch/>
        </p:blipFill>
        <p:spPr>
          <a:xfrm>
            <a:off x="32451" y="4038001"/>
            <a:ext cx="1020226" cy="83283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>
            <a:off x="426782" y="3761523"/>
            <a:ext cx="0" cy="2723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/>
          <a:srcRect l="39642" t="20766" r="29363" b="58242"/>
          <a:stretch/>
        </p:blipFill>
        <p:spPr>
          <a:xfrm>
            <a:off x="8300093" y="1357914"/>
            <a:ext cx="3633135" cy="138417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/>
          <a:srcRect l="40159" t="83115" r="28869" b="10663"/>
          <a:stretch/>
        </p:blipFill>
        <p:spPr>
          <a:xfrm>
            <a:off x="8362180" y="2739883"/>
            <a:ext cx="3647540" cy="41218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9281004" y="2822307"/>
            <a:ext cx="214313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42840" y="3605245"/>
            <a:ext cx="393427" cy="27616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3572" t="21995" r="2296" b="14512"/>
          <a:stretch/>
        </p:blipFill>
        <p:spPr>
          <a:xfrm>
            <a:off x="3627428" y="849327"/>
            <a:ext cx="4596172" cy="1743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26906" t="16217" r="41249" b="52884"/>
          <a:stretch/>
        </p:blipFill>
        <p:spPr>
          <a:xfrm>
            <a:off x="7976274" y="4534035"/>
            <a:ext cx="4207703" cy="2296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43452" t="37487" r="42203" b="39973"/>
          <a:stretch/>
        </p:blipFill>
        <p:spPr>
          <a:xfrm>
            <a:off x="10473702" y="3618274"/>
            <a:ext cx="1387347" cy="122616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499296" y="6715125"/>
            <a:ext cx="208655" cy="109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9831920" y="-12151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BK-40</a:t>
            </a:r>
            <a:endParaRPr lang="ru-RU" sz="1200" dirty="0"/>
          </a:p>
          <a:p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10626781" y="3295108"/>
            <a:ext cx="952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DKF5012R-5</a:t>
            </a:r>
            <a:endParaRPr lang="ru-RU" sz="1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3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90" t="7037" r="27240" b="11666"/>
          <a:stretch/>
        </p:blipFill>
        <p:spPr>
          <a:xfrm>
            <a:off x="0" y="1250597"/>
            <a:ext cx="6654800" cy="5607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7483" y="128517"/>
            <a:ext cx="3486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системы </a:t>
            </a:r>
            <a:r>
              <a:rPr lang="ru-RU" dirty="0" smtClean="0"/>
              <a:t>перемещения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Installation of a moving system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366260" y="3937000"/>
            <a:ext cx="2440940" cy="12293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499" t="7869" r="23386" b="7778"/>
          <a:stretch/>
        </p:blipFill>
        <p:spPr>
          <a:xfrm>
            <a:off x="6470650" y="493531"/>
            <a:ext cx="5329384" cy="4672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241609" y="152980"/>
            <a:ext cx="2348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Платформа</a:t>
            </a:r>
          </a:p>
          <a:p>
            <a:r>
              <a:rPr lang="ru-RU" sz="1600" dirty="0" smtClean="0"/>
              <a:t>с каретками </a:t>
            </a:r>
            <a:endParaRPr lang="en-US" sz="1600" dirty="0" smtClean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Platform with carriages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807200" y="1044464"/>
            <a:ext cx="1709271" cy="669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69204" y="4435594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Вал </a:t>
            </a:r>
            <a:r>
              <a:rPr lang="ru-RU" sz="1400" dirty="0" smtClean="0"/>
              <a:t>ШВП</a:t>
            </a:r>
            <a:endParaRPr lang="en-US" sz="1400" dirty="0" smtClean="0"/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Shaft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Прямая со стрелкой 16"/>
          <p:cNvCxnSpPr>
            <a:stCxn id="15" idx="1"/>
          </p:cNvCxnSpPr>
          <p:nvPr/>
        </p:nvCxnSpPr>
        <p:spPr>
          <a:xfrm flipH="1" flipV="1">
            <a:off x="10197104" y="2864636"/>
            <a:ext cx="672100" cy="1832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55300" y="5027931"/>
            <a:ext cx="90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Гайка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Nut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>
            <a:stCxn id="21" idx="1"/>
          </p:cNvCxnSpPr>
          <p:nvPr/>
        </p:nvCxnSpPr>
        <p:spPr>
          <a:xfrm flipH="1" flipV="1">
            <a:off x="9124950" y="3371850"/>
            <a:ext cx="1530350" cy="1917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43813" y="5430531"/>
            <a:ext cx="2025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Кронштейн с опорным </a:t>
            </a:r>
            <a:r>
              <a:rPr lang="ru-RU" sz="1400" dirty="0" smtClean="0"/>
              <a:t>подшипником</a:t>
            </a:r>
            <a:endParaRPr lang="en-US" sz="1400" dirty="0" smtClean="0"/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Bracket with support bearing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8861896" y="3520832"/>
            <a:ext cx="648671" cy="1883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48350" y="1873250"/>
            <a:ext cx="88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Рельсы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Rails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Прямая со стрелкой 31"/>
          <p:cNvCxnSpPr>
            <a:stCxn id="30" idx="3"/>
          </p:cNvCxnSpPr>
          <p:nvPr/>
        </p:nvCxnSpPr>
        <p:spPr>
          <a:xfrm>
            <a:off x="6737632" y="2196416"/>
            <a:ext cx="1828518" cy="142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5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34940" y="0"/>
            <a:ext cx="220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</a:t>
            </a:r>
            <a:r>
              <a:rPr lang="ru-RU" dirty="0" smtClean="0"/>
              <a:t>створок</a:t>
            </a:r>
            <a:endParaRPr lang="en-US" dirty="0" smtClean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Installing the shutters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Номер слайда 46"/>
          <p:cNvSpPr>
            <a:spLocks noGrp="1"/>
          </p:cNvSpPr>
          <p:nvPr>
            <p:ph type="sldNum" sz="quarter" idx="12"/>
          </p:nvPr>
        </p:nvSpPr>
        <p:spPr>
          <a:xfrm>
            <a:off x="17188543" y="8258976"/>
            <a:ext cx="2743200" cy="365125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393" t="10926" r="33869" b="24312"/>
          <a:stretch/>
        </p:blipFill>
        <p:spPr>
          <a:xfrm>
            <a:off x="192426" y="605594"/>
            <a:ext cx="4393026" cy="3897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445" t="8440" r="14636" b="22958"/>
          <a:stretch/>
        </p:blipFill>
        <p:spPr>
          <a:xfrm>
            <a:off x="6686272" y="685838"/>
            <a:ext cx="4350464" cy="3056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6505575" y="2214250"/>
            <a:ext cx="635000" cy="160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505575" y="2251075"/>
            <a:ext cx="600076" cy="156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535120" y="2152650"/>
            <a:ext cx="25400" cy="196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571973" y="2407182"/>
            <a:ext cx="20776" cy="147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6560520" y="2349500"/>
            <a:ext cx="11454" cy="57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26041" y="21851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5353043" y="1707247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Прокладки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Shims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8" name="Прямая со стрелкой 37"/>
          <p:cNvCxnSpPr>
            <a:stCxn id="34" idx="3"/>
          </p:cNvCxnSpPr>
          <p:nvPr/>
        </p:nvCxnSpPr>
        <p:spPr>
          <a:xfrm>
            <a:off x="6621339" y="2030413"/>
            <a:ext cx="649411" cy="1838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124200" y="2997200"/>
            <a:ext cx="2425700" cy="6297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8801100" y="2015024"/>
            <a:ext cx="6350" cy="314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914650" y="3519488"/>
            <a:ext cx="0" cy="16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/>
          <a:srcRect l="25235" t="21389" r="21406" b="19584"/>
          <a:stretch/>
        </p:blipFill>
        <p:spPr>
          <a:xfrm>
            <a:off x="3439884" y="3706054"/>
            <a:ext cx="4977913" cy="3097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/>
          <a:srcRect l="41485" t="30972" r="34375" b="35973"/>
          <a:stretch/>
        </p:blipFill>
        <p:spPr>
          <a:xfrm>
            <a:off x="8923846" y="3706054"/>
            <a:ext cx="3131357" cy="2411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5" name="Прямая со стрелкой 54"/>
          <p:cNvCxnSpPr/>
          <p:nvPr/>
        </p:nvCxnSpPr>
        <p:spPr>
          <a:xfrm flipV="1">
            <a:off x="7612380" y="4752975"/>
            <a:ext cx="1417320" cy="159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2644140" y="5376542"/>
            <a:ext cx="1384935" cy="10033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/>
          <a:srcRect l="23125" t="28750" r="40624" b="16528"/>
          <a:stretch/>
        </p:blipFill>
        <p:spPr>
          <a:xfrm>
            <a:off x="164085" y="4375067"/>
            <a:ext cx="2595121" cy="2203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TextBox 63"/>
          <p:cNvSpPr txBox="1"/>
          <p:nvPr/>
        </p:nvSpPr>
        <p:spPr>
          <a:xfrm>
            <a:off x="3124200" y="6200775"/>
            <a:ext cx="883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Штифт 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Pin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2133600" y="657868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М24</a:t>
            </a:r>
            <a:endParaRPr lang="ru-RU" dirty="0"/>
          </a:p>
        </p:txBody>
      </p:sp>
      <p:cxnSp>
        <p:nvCxnSpPr>
          <p:cNvPr id="67" name="Прямая со стрелкой 66"/>
          <p:cNvCxnSpPr>
            <a:stCxn id="65" idx="1"/>
          </p:cNvCxnSpPr>
          <p:nvPr/>
        </p:nvCxnSpPr>
        <p:spPr>
          <a:xfrm flipH="1" flipV="1">
            <a:off x="1476375" y="6117908"/>
            <a:ext cx="657225" cy="645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64" idx="1"/>
          </p:cNvCxnSpPr>
          <p:nvPr/>
        </p:nvCxnSpPr>
        <p:spPr>
          <a:xfrm flipH="1" flipV="1">
            <a:off x="1819276" y="5476877"/>
            <a:ext cx="1304924" cy="11855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801100" y="6286500"/>
            <a:ext cx="883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</a:t>
            </a:r>
            <a:r>
              <a:rPr lang="ru-RU" dirty="0" smtClean="0"/>
              <a:t>тифт 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Pin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477500" y="638544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24</a:t>
            </a:r>
            <a:endParaRPr lang="ru-RU" dirty="0"/>
          </a:p>
        </p:txBody>
      </p:sp>
      <p:cxnSp>
        <p:nvCxnSpPr>
          <p:cNvPr id="75" name="Прямая со стрелкой 74"/>
          <p:cNvCxnSpPr>
            <a:stCxn id="73" idx="3"/>
          </p:cNvCxnSpPr>
          <p:nvPr/>
        </p:nvCxnSpPr>
        <p:spPr>
          <a:xfrm flipV="1">
            <a:off x="11093374" y="5191125"/>
            <a:ext cx="79451" cy="13789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72" idx="3"/>
          </p:cNvCxnSpPr>
          <p:nvPr/>
        </p:nvCxnSpPr>
        <p:spPr>
          <a:xfrm flipV="1">
            <a:off x="9684612" y="5191126"/>
            <a:ext cx="326163" cy="14185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0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27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949700" y="3460750"/>
            <a:ext cx="12700" cy="285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9" t="13889" r="29843" b="8750"/>
          <a:stretch/>
        </p:blipFill>
        <p:spPr>
          <a:xfrm>
            <a:off x="0" y="529487"/>
            <a:ext cx="6705600" cy="5826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7825" y="82736"/>
            <a:ext cx="35258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Установка направляющей с </a:t>
            </a:r>
            <a:r>
              <a:rPr lang="ru-RU" sz="1600" dirty="0" smtClean="0"/>
              <a:t>каретками</a:t>
            </a:r>
            <a:endParaRPr lang="ru-RU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Installing a guide rail with carriages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2760" t="15741" r="25625" b="32222"/>
          <a:stretch/>
        </p:blipFill>
        <p:spPr>
          <a:xfrm>
            <a:off x="6816725" y="800100"/>
            <a:ext cx="4731786" cy="2247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21371" y="528971"/>
            <a:ext cx="64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Рама</a:t>
            </a:r>
          </a:p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Frame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79794" y="528971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Направляющая</a:t>
            </a:r>
            <a:endParaRPr lang="en-US" sz="1400" dirty="0" smtClean="0"/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The guide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2169" y="1434542"/>
            <a:ext cx="78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Каретка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arriage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>
            <a:stCxn id="12" idx="1"/>
          </p:cNvCxnSpPr>
          <p:nvPr/>
        </p:nvCxnSpPr>
        <p:spPr>
          <a:xfrm flipH="1">
            <a:off x="8858251" y="790581"/>
            <a:ext cx="163120" cy="4667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1"/>
          </p:cNvCxnSpPr>
          <p:nvPr/>
        </p:nvCxnSpPr>
        <p:spPr>
          <a:xfrm flipH="1">
            <a:off x="10629900" y="790581"/>
            <a:ext cx="149894" cy="1343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1020981" y="1628775"/>
            <a:ext cx="208994" cy="692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60612" y="5400779"/>
            <a:ext cx="1951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Паз для регулировки положения </a:t>
            </a:r>
            <a:r>
              <a:rPr lang="ru-RU" sz="1200" dirty="0" smtClean="0"/>
              <a:t>направляющей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Groove for adjusting the position of the guide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9948" t="5555" r="29844" b="35093"/>
          <a:stretch/>
        </p:blipFill>
        <p:spPr>
          <a:xfrm>
            <a:off x="6793573" y="3197718"/>
            <a:ext cx="5201488" cy="288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Прямая со стрелкой 23"/>
          <p:cNvCxnSpPr/>
          <p:nvPr/>
        </p:nvCxnSpPr>
        <p:spPr>
          <a:xfrm flipH="1">
            <a:off x="9394317" y="2057400"/>
            <a:ext cx="839344" cy="15462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062543" y="4503398"/>
            <a:ext cx="1740841" cy="105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57761" y="6000820"/>
            <a:ext cx="32758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Регулировочные болты положения подшипника</a:t>
            </a:r>
          </a:p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Bearing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position adjustment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bolts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8610600" y="5756033"/>
            <a:ext cx="783717" cy="333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972238" y="1320702"/>
            <a:ext cx="127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0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3"/>
          <a:srcRect l="30876" t="24167" r="32722" b="35741"/>
          <a:stretch/>
        </p:blipFill>
        <p:spPr>
          <a:xfrm>
            <a:off x="8340324" y="343547"/>
            <a:ext cx="3924301" cy="2431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036" t="7751" r="19404" b="14682"/>
          <a:stretch/>
        </p:blipFill>
        <p:spPr>
          <a:xfrm>
            <a:off x="0" y="758900"/>
            <a:ext cx="5638800" cy="4680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8906" t="30696" r="32354" b="32376"/>
          <a:stretch/>
        </p:blipFill>
        <p:spPr>
          <a:xfrm>
            <a:off x="4528675" y="4881769"/>
            <a:ext cx="2423127" cy="1751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0312" t="18888" r="18516" b="19583"/>
          <a:stretch/>
        </p:blipFill>
        <p:spPr>
          <a:xfrm>
            <a:off x="8691076" y="4240920"/>
            <a:ext cx="3173415" cy="2146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3967775" y="5583109"/>
            <a:ext cx="802082" cy="227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6" idx="1"/>
          </p:cNvCxnSpPr>
          <p:nvPr/>
        </p:nvCxnSpPr>
        <p:spPr>
          <a:xfrm>
            <a:off x="3338074" y="4637344"/>
            <a:ext cx="1545460" cy="5009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33206" y="371672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М24</a:t>
            </a:r>
            <a:endParaRPr lang="ru-RU" sz="16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8500990" y="568503"/>
            <a:ext cx="1331284" cy="792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61304" y="195590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М36</a:t>
            </a:r>
            <a:endParaRPr lang="ru-RU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10050491" y="637093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ru-RU" dirty="0" smtClean="0"/>
              <a:t>16</a:t>
            </a:r>
            <a:endParaRPr lang="ru-RU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9568069" y="5439807"/>
            <a:ext cx="507754" cy="1070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6" idx="3"/>
          </p:cNvCxnSpPr>
          <p:nvPr/>
        </p:nvCxnSpPr>
        <p:spPr>
          <a:xfrm flipV="1">
            <a:off x="10666365" y="5505006"/>
            <a:ext cx="878831" cy="1050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1786" t="17064" r="28987" b="33517"/>
          <a:stretch/>
        </p:blipFill>
        <p:spPr>
          <a:xfrm>
            <a:off x="5638800" y="1621484"/>
            <a:ext cx="3493274" cy="332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6744465" y="2158579"/>
            <a:ext cx="2428416" cy="12748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8142403" y="3693619"/>
            <a:ext cx="629149" cy="118480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0" idx="1"/>
          </p:cNvCxnSpPr>
          <p:nvPr/>
        </p:nvCxnSpPr>
        <p:spPr>
          <a:xfrm flipH="1">
            <a:off x="10841790" y="364867"/>
            <a:ext cx="419514" cy="1173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37987" y="5711393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M24</a:t>
            </a:r>
            <a:endParaRPr lang="ru-RU" sz="1600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3967775" y="5810250"/>
            <a:ext cx="2501605" cy="239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680460" y="2158579"/>
            <a:ext cx="22860" cy="424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4069080" y="2042160"/>
            <a:ext cx="7620" cy="411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840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143" t="6694" r="23095" b="24735"/>
          <a:stretch/>
        </p:blipFill>
        <p:spPr>
          <a:xfrm>
            <a:off x="261109" y="405176"/>
            <a:ext cx="5645321" cy="3976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650" t="21746" r="19682" b="22240"/>
          <a:stretch/>
        </p:blipFill>
        <p:spPr>
          <a:xfrm>
            <a:off x="6560421" y="3203153"/>
            <a:ext cx="5637310" cy="3134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9845" t="7151" r="38470" b="33252"/>
          <a:stretch/>
        </p:blipFill>
        <p:spPr>
          <a:xfrm>
            <a:off x="392372" y="3711823"/>
            <a:ext cx="2973696" cy="3146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/>
          <p:nvPr/>
        </p:nvCxnSpPr>
        <p:spPr>
          <a:xfrm>
            <a:off x="1848922" y="5820815"/>
            <a:ext cx="818139" cy="3791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364146">
            <a:off x="1819770" y="601528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811165" y="5477949"/>
            <a:ext cx="260575" cy="418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618579" y="5829532"/>
            <a:ext cx="261012" cy="432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891787" y="5872038"/>
            <a:ext cx="94856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98372" y="5687372"/>
            <a:ext cx="136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Hole </a:t>
            </a:r>
            <a:r>
              <a:rPr lang="ru-RU" dirty="0" smtClean="0"/>
              <a:t>Ø80</a:t>
            </a:r>
            <a:r>
              <a:rPr lang="en-US" dirty="0" smtClean="0"/>
              <a:t>H7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72918" cy="365125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66068" y="4016697"/>
            <a:ext cx="0" cy="276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36968" y="509592"/>
            <a:ext cx="361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системы </a:t>
            </a:r>
            <a:r>
              <a:rPr lang="ru-RU" dirty="0" smtClean="0"/>
              <a:t>перемещения</a:t>
            </a:r>
            <a:endParaRPr lang="en-US" dirty="0" smtClean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Installation of the movement system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2250" y="0"/>
            <a:ext cx="763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D07B9"/>
                </a:solidFill>
              </a:rPr>
              <a:t>The SPD yoke's power structure and technology platform common view</a:t>
            </a:r>
            <a:endParaRPr lang="ru-RU" sz="2000" dirty="0">
              <a:solidFill>
                <a:srgbClr val="2D07B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875" t="8333" r="20859" b="15417"/>
          <a:stretch/>
        </p:blipFill>
        <p:spPr>
          <a:xfrm>
            <a:off x="2708910" y="545411"/>
            <a:ext cx="7692390" cy="63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532440" cy="6399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6040" y="5080258"/>
            <a:ext cx="3024336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Force on the rod – 70 tons</a:t>
            </a:r>
          </a:p>
          <a:p>
            <a:r>
              <a:rPr lang="en-US" dirty="0">
                <a:solidFill>
                  <a:prstClr val="black"/>
                </a:solidFill>
              </a:rPr>
              <a:t>Jack capacity – 250 tons</a:t>
            </a:r>
          </a:p>
          <a:p>
            <a:r>
              <a:rPr lang="en-US" dirty="0">
                <a:solidFill>
                  <a:prstClr val="black"/>
                </a:solidFill>
              </a:rPr>
              <a:t>Movement speed – 3 mm/s</a:t>
            </a:r>
          </a:p>
          <a:p>
            <a:r>
              <a:rPr lang="en-US" dirty="0">
                <a:solidFill>
                  <a:prstClr val="black"/>
                </a:solidFill>
              </a:rPr>
              <a:t>Movement step – 1 500 mm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13.05.2025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JINR Dubna, Erevan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4AF0D-D778-4EAE-9389-8A56FA6F1B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029766"/>
            <a:ext cx="7644361" cy="5324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5041818" y="167549"/>
            <a:ext cx="29681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66FF"/>
                </a:solidFill>
              </a:rPr>
              <a:t>Borkey</a:t>
            </a:r>
            <a:r>
              <a:rPr lang="en-US" sz="2800" dirty="0">
                <a:solidFill>
                  <a:srgbClr val="0066FF"/>
                </a:solidFill>
              </a:rPr>
              <a:t> Roller </a:t>
            </a:r>
            <a:r>
              <a:rPr lang="en-US" sz="2800" dirty="0" err="1">
                <a:solidFill>
                  <a:srgbClr val="0066FF"/>
                </a:solidFill>
              </a:rPr>
              <a:t>Scate</a:t>
            </a:r>
            <a:endParaRPr lang="en-US" sz="2800" dirty="0">
              <a:solidFill>
                <a:srgbClr val="0066FF"/>
              </a:solidFill>
            </a:endParaRPr>
          </a:p>
          <a:p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592" y="610470"/>
            <a:ext cx="406848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500 tons capacity of 1 pc</a:t>
            </a:r>
          </a:p>
          <a:p>
            <a:r>
              <a:rPr lang="en-US" dirty="0">
                <a:solidFill>
                  <a:prstClr val="black"/>
                </a:solidFill>
              </a:rPr>
              <a:t>4 </a:t>
            </a:r>
            <a:r>
              <a:rPr lang="en-US" dirty="0" err="1">
                <a:solidFill>
                  <a:prstClr val="black"/>
                </a:solidFill>
              </a:rPr>
              <a:t>ps</a:t>
            </a:r>
            <a:r>
              <a:rPr lang="en-US" dirty="0">
                <a:solidFill>
                  <a:prstClr val="black"/>
                </a:solidFill>
              </a:rPr>
              <a:t> are for the MPD, 6 </a:t>
            </a:r>
            <a:r>
              <a:rPr lang="en-US" dirty="0" err="1">
                <a:solidFill>
                  <a:prstClr val="black"/>
                </a:solidFill>
              </a:rPr>
              <a:t>ps</a:t>
            </a:r>
            <a:r>
              <a:rPr lang="en-US" dirty="0">
                <a:solidFill>
                  <a:prstClr val="black"/>
                </a:solidFill>
              </a:rPr>
              <a:t> are for the SPD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13.05.2025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JINR Dubna, Erevan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4AF0D-D778-4EAE-9389-8A56FA6F1B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903" y="2388573"/>
            <a:ext cx="6971071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Thanks you for your attention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13.05.2025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JINR Dubna, Erevan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4AF0D-D778-4EAE-9389-8A56FA6F1B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939" t="21299" r="21902" b="14901"/>
          <a:stretch/>
        </p:blipFill>
        <p:spPr>
          <a:xfrm>
            <a:off x="0" y="1524674"/>
            <a:ext cx="6286500" cy="4497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3906" y="105952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rgbClr val="2D07B9"/>
                </a:solidFill>
                <a:latin typeface="Bookman Old Style" panose="02050604050505020204" pitchFamily="18" charset="0"/>
              </a:rPr>
              <a:t>SPD yoke in the pavilion</a:t>
            </a:r>
            <a:endParaRPr lang="ru-RU" sz="2000" dirty="0">
              <a:solidFill>
                <a:srgbClr val="2D07B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133" y="94355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  <a:latin typeface="Bookman Old Style" panose="02050604050505020204" pitchFamily="18" charset="0"/>
              </a:rPr>
              <a:t>Common position </a:t>
            </a:r>
            <a:endParaRPr lang="ru-RU" dirty="0">
              <a:solidFill>
                <a:srgbClr val="2D07B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197" y="6084126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T</a:t>
            </a:r>
            <a:r>
              <a:rPr lang="en-US" sz="1400" dirty="0" smtClean="0">
                <a:latin typeface="Bookman Old Style" panose="02050604050505020204" pitchFamily="18" charset="0"/>
              </a:rPr>
              <a:t>he </a:t>
            </a:r>
            <a:r>
              <a:rPr lang="en-US" sz="1400" dirty="0">
                <a:latin typeface="Bookman Old Style" panose="02050604050505020204" pitchFamily="18" charset="0"/>
              </a:rPr>
              <a:t>level of clean </a:t>
            </a:r>
            <a:r>
              <a:rPr lang="en-US" sz="1400" dirty="0" smtClean="0">
                <a:latin typeface="Bookman Old Style" panose="02050604050505020204" pitchFamily="18" charset="0"/>
              </a:rPr>
              <a:t>floor </a:t>
            </a:r>
            <a:r>
              <a:rPr lang="ru-RU" sz="1400" dirty="0" smtClean="0">
                <a:latin typeface="Bookman Old Style" panose="02050604050505020204" pitchFamily="18" charset="0"/>
              </a:rPr>
              <a:t>(0,00</a:t>
            </a:r>
            <a:r>
              <a:rPr lang="en-US" sz="1400" dirty="0" smtClean="0">
                <a:latin typeface="Bookman Old Style" panose="02050604050505020204" pitchFamily="18" charset="0"/>
              </a:rPr>
              <a:t> m)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0226" y="6153277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ookman Old Style" panose="02050604050505020204" pitchFamily="18" charset="0"/>
              </a:rPr>
              <a:t>The pit floor</a:t>
            </a:r>
            <a:r>
              <a:rPr lang="ru-RU" sz="1400" dirty="0" smtClean="0"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latin typeface="Bookman Old Style" panose="02050604050505020204" pitchFamily="18" charset="0"/>
              </a:rPr>
              <a:t>(</a:t>
            </a:r>
            <a:r>
              <a:rPr lang="ru-RU" sz="1400" dirty="0" smtClean="0">
                <a:latin typeface="Bookman Old Style" panose="02050604050505020204" pitchFamily="18" charset="0"/>
              </a:rPr>
              <a:t>-3,19 </a:t>
            </a:r>
            <a:r>
              <a:rPr lang="en-US" sz="1400" dirty="0" smtClean="0">
                <a:latin typeface="Bookman Old Style" panose="02050604050505020204" pitchFamily="18" charset="0"/>
              </a:rPr>
              <a:t>m</a:t>
            </a:r>
            <a:r>
              <a:rPr lang="ru-RU" sz="1400" dirty="0" smtClean="0">
                <a:latin typeface="Bookman Old Style" panose="02050604050505020204" pitchFamily="18" charset="0"/>
              </a:rPr>
              <a:t>)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cxnSp>
        <p:nvCxnSpPr>
          <p:cNvPr id="10" name="Прямая со стрелкой 9"/>
          <p:cNvCxnSpPr>
            <a:stCxn id="7" idx="1"/>
          </p:cNvCxnSpPr>
          <p:nvPr/>
        </p:nvCxnSpPr>
        <p:spPr>
          <a:xfrm flipH="1" flipV="1">
            <a:off x="436531" y="4151641"/>
            <a:ext cx="195666" cy="208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1"/>
          </p:cNvCxnSpPr>
          <p:nvPr/>
        </p:nvCxnSpPr>
        <p:spPr>
          <a:xfrm flipH="1" flipV="1">
            <a:off x="3217770" y="5774002"/>
            <a:ext cx="542456" cy="533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849880" y="1784350"/>
            <a:ext cx="31698" cy="3945890"/>
          </a:xfrm>
          <a:prstGeom prst="line">
            <a:avLst/>
          </a:prstGeom>
          <a:ln w="190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12080" y="1615454"/>
            <a:ext cx="236220" cy="4282426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1374710">
            <a:off x="4933909" y="4101584"/>
            <a:ext cx="114916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axle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1676" y="5216152"/>
            <a:ext cx="104272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Yoke axle</a:t>
            </a:r>
            <a:endParaRPr lang="ru-RU" dirty="0">
              <a:solidFill>
                <a:srgbClr val="2D07B9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31133" t="12226" r="24495" b="26018"/>
          <a:stretch/>
        </p:blipFill>
        <p:spPr>
          <a:xfrm>
            <a:off x="6395820" y="1611828"/>
            <a:ext cx="5745379" cy="449788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890324" y="10468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  <a:latin typeface="Bookman Old Style" panose="02050604050505020204" pitchFamily="18" charset="0"/>
              </a:rPr>
              <a:t>Worked position </a:t>
            </a:r>
            <a:endParaRPr lang="ru-RU" dirty="0">
              <a:solidFill>
                <a:srgbClr val="2D07B9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9563100" y="1615454"/>
            <a:ext cx="26086" cy="473028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298426" y="5227017"/>
            <a:ext cx="1155353" cy="646331"/>
          </a:xfrm>
          <a:prstGeom prst="rect">
            <a:avLst/>
          </a:prstGeom>
          <a:solidFill>
            <a:srgbClr val="FFC000"/>
          </a:solidFill>
          <a:ln>
            <a:solidFill>
              <a:srgbClr val="2D07B9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2D07B9"/>
                </a:solidFill>
              </a:rPr>
              <a:t>Yoke axle</a:t>
            </a:r>
            <a:endParaRPr lang="ru-RU" dirty="0">
              <a:solidFill>
                <a:srgbClr val="2D07B9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2881578" y="2038350"/>
            <a:ext cx="2330502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44636" y="1635391"/>
            <a:ext cx="76976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10846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90591" y="6421386"/>
            <a:ext cx="2743200" cy="365125"/>
          </a:xfrm>
        </p:spPr>
        <p:txBody>
          <a:bodyPr/>
          <a:lstStyle/>
          <a:p>
            <a:r>
              <a:rPr lang="ru-RU" smtClean="0"/>
              <a:t>13.05.2025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838038" y="6334469"/>
            <a:ext cx="72878" cy="45719"/>
          </a:xfrm>
          <a:prstGeom prst="rect">
            <a:avLst/>
          </a:prstGeom>
          <a:ln>
            <a:solidFill>
              <a:srgbClr val="2D07B9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663847" y="4699937"/>
            <a:ext cx="1149161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/>
              <a:t>Beam axle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357" t="6904" r="21309" b="19444"/>
          <a:stretch/>
        </p:blipFill>
        <p:spPr>
          <a:xfrm>
            <a:off x="2307772" y="584718"/>
            <a:ext cx="7170057" cy="6145764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20056" y="115830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D07B9"/>
                </a:solidFill>
                <a:latin typeface="Bookman Old Style" panose="02050604050505020204" pitchFamily="18" charset="0"/>
              </a:rPr>
              <a:t>SPD yoke main units</a:t>
            </a:r>
            <a:endParaRPr lang="ru-RU" sz="2000" dirty="0">
              <a:solidFill>
                <a:srgbClr val="2D07B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97" y="2228850"/>
            <a:ext cx="228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Base platform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weight</a:t>
            </a:r>
            <a:r>
              <a:rPr lang="ru-RU" dirty="0" smtClean="0">
                <a:solidFill>
                  <a:srgbClr val="C00000"/>
                </a:solidFill>
              </a:rPr>
              <a:t> 10</a:t>
            </a:r>
            <a:r>
              <a:rPr lang="en-US" dirty="0" smtClean="0">
                <a:solidFill>
                  <a:srgbClr val="C00000"/>
                </a:solidFill>
              </a:rPr>
              <a:t> tons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96471" y="5923001"/>
            <a:ext cx="176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Mobile platform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6921952" y="5702300"/>
            <a:ext cx="1007837" cy="4053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238375" y="2533650"/>
            <a:ext cx="400050" cy="3429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63479" y="933450"/>
            <a:ext cx="207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Cryogenic planform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1"/>
          </p:cNvCxnSpPr>
          <p:nvPr/>
        </p:nvCxnSpPr>
        <p:spPr>
          <a:xfrm flipH="1">
            <a:off x="8353425" y="1118116"/>
            <a:ext cx="610054" cy="4344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58275" y="2690515"/>
            <a:ext cx="186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Yoke beams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8 </a:t>
            </a:r>
            <a:r>
              <a:rPr lang="en-US" dirty="0" err="1" smtClean="0">
                <a:solidFill>
                  <a:srgbClr val="C00000"/>
                </a:solidFill>
              </a:rPr>
              <a:t>ps</a:t>
            </a:r>
            <a:r>
              <a:rPr lang="en-US" dirty="0" smtClean="0">
                <a:solidFill>
                  <a:srgbClr val="C00000"/>
                </a:solidFill>
              </a:rPr>
              <a:t>, 62 tons each</a:t>
            </a:r>
            <a:endParaRPr lang="ru-RU" dirty="0" smtClean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6896100" y="3074344"/>
            <a:ext cx="2067379" cy="35903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200900" y="3100776"/>
            <a:ext cx="1762579" cy="10170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921952" y="3074344"/>
            <a:ext cx="2041527" cy="174530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134100" y="3074344"/>
            <a:ext cx="2825617" cy="20993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44606" y="3579509"/>
            <a:ext cx="216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Folds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4 </a:t>
            </a:r>
            <a:r>
              <a:rPr lang="en-US" dirty="0" err="1" smtClean="0">
                <a:solidFill>
                  <a:srgbClr val="C00000"/>
                </a:solidFill>
              </a:rPr>
              <a:t>ps</a:t>
            </a:r>
            <a:r>
              <a:rPr lang="en-US" dirty="0" smtClean="0">
                <a:solidFill>
                  <a:srgbClr val="C00000"/>
                </a:solidFill>
              </a:rPr>
              <a:t>, 115 tons each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/>
          <p:cNvCxnSpPr>
            <a:stCxn id="25" idx="1"/>
          </p:cNvCxnSpPr>
          <p:nvPr/>
        </p:nvCxnSpPr>
        <p:spPr>
          <a:xfrm flipH="1">
            <a:off x="8134350" y="3902675"/>
            <a:ext cx="1210256" cy="864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JINR Dubna, Erevan</a:t>
            </a:r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391" t="10834" r="18671" b="19444"/>
          <a:stretch/>
        </p:blipFill>
        <p:spPr>
          <a:xfrm>
            <a:off x="2545079" y="312459"/>
            <a:ext cx="7372350" cy="6294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8482" y="-51260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Mobile platform</a:t>
            </a:r>
            <a:endParaRPr lang="ru-RU" dirty="0">
              <a:solidFill>
                <a:srgbClr val="2D07B9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8680" y="6202680"/>
            <a:ext cx="7620" cy="502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9273540" y="4358640"/>
            <a:ext cx="30480" cy="571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686300" y="4831080"/>
            <a:ext cx="4594860" cy="17754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440582">
            <a:off x="6894123" y="559828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12000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931618" y="4487380"/>
            <a:ext cx="7622" cy="717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7993" y="5128260"/>
            <a:ext cx="1695447" cy="147828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468116">
            <a:off x="3238500" y="57188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7505</a:t>
            </a:r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2727960" y="4678800"/>
            <a:ext cx="563880" cy="533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2727960" y="899160"/>
            <a:ext cx="831532" cy="510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842260" y="998220"/>
            <a:ext cx="0" cy="37897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2331223" y="28309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8510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4511040" y="716280"/>
            <a:ext cx="4000500" cy="9525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4465320" y="1623060"/>
            <a:ext cx="7620" cy="323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8511540" y="624840"/>
            <a:ext cx="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20639033">
            <a:off x="5571354" y="10620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9880</a:t>
            </a:r>
            <a:endParaRPr lang="ru-RU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V="1">
            <a:off x="9798367" y="3657600"/>
            <a:ext cx="0" cy="70104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8847296" y="4321250"/>
            <a:ext cx="1070133" cy="387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8511540" y="3657600"/>
            <a:ext cx="1324597" cy="49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6019060">
            <a:off x="9591058" y="3808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1172</a:t>
            </a:r>
            <a:endParaRPr lang="ru-RU" dirty="0"/>
          </a:p>
        </p:txBody>
      </p:sp>
      <p:cxnSp>
        <p:nvCxnSpPr>
          <p:cNvPr id="77" name="Прямая со стрелкой 76"/>
          <p:cNvCxnSpPr/>
          <p:nvPr/>
        </p:nvCxnSpPr>
        <p:spPr>
          <a:xfrm flipV="1">
            <a:off x="5402580" y="2689242"/>
            <a:ext cx="2522220" cy="77025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20513268">
            <a:off x="5936008" y="28557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6848</a:t>
            </a:r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8049404" y="5791558"/>
            <a:ext cx="4617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Total weight – 105600 Kg</a:t>
            </a:r>
            <a:endParaRPr lang="ru-RU" sz="1600" b="0" i="0" u="none" strike="noStrike" baseline="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Base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-</a:t>
            </a: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71 400</a:t>
            </a: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Kg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Others -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Calibri" panose="020F0502020204030204" pitchFamily="34" charset="0"/>
              </a:rPr>
              <a:t>34 200 </a:t>
            </a: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Kg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657664" y="291926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Beam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563600" y="2428065"/>
            <a:ext cx="1509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Vertical support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84" name="Прямая со стрелкой 83"/>
          <p:cNvCxnSpPr>
            <a:stCxn id="82" idx="1"/>
          </p:cNvCxnSpPr>
          <p:nvPr/>
        </p:nvCxnSpPr>
        <p:spPr>
          <a:xfrm flipH="1" flipV="1">
            <a:off x="8162208" y="2083250"/>
            <a:ext cx="1401392" cy="5140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stCxn id="81" idx="1"/>
          </p:cNvCxnSpPr>
          <p:nvPr/>
        </p:nvCxnSpPr>
        <p:spPr>
          <a:xfrm flipH="1">
            <a:off x="8416992" y="3088542"/>
            <a:ext cx="1240672" cy="6535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9657664" y="1154430"/>
            <a:ext cx="156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Horizontal beam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93" name="Прямая со стрелкой 92"/>
          <p:cNvCxnSpPr/>
          <p:nvPr/>
        </p:nvCxnSpPr>
        <p:spPr>
          <a:xfrm flipH="1" flipV="1">
            <a:off x="8549640" y="1124659"/>
            <a:ext cx="1108024" cy="21443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73381" y="4016431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Base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97" name="Прямая со стрелкой 96"/>
          <p:cNvCxnSpPr>
            <a:stCxn id="95" idx="3"/>
          </p:cNvCxnSpPr>
          <p:nvPr/>
        </p:nvCxnSpPr>
        <p:spPr>
          <a:xfrm>
            <a:off x="850783" y="4185708"/>
            <a:ext cx="2776163" cy="7597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8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333" t="32407" r="39583" b="29074"/>
          <a:stretch/>
        </p:blipFill>
        <p:spPr>
          <a:xfrm>
            <a:off x="612185" y="560593"/>
            <a:ext cx="3683000" cy="294640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2395344" y="389143"/>
            <a:ext cx="884237" cy="622358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395344" y="249443"/>
            <a:ext cx="0" cy="766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3291885" y="854568"/>
            <a:ext cx="17066" cy="1087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825037" y="3091861"/>
            <a:ext cx="1949448" cy="181769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825035" y="2903743"/>
            <a:ext cx="0" cy="450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74485" y="2675143"/>
            <a:ext cx="0" cy="49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75685" y="1207331"/>
            <a:ext cx="38100" cy="1059626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12185" y="1049374"/>
            <a:ext cx="1417241" cy="157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612185" y="2246122"/>
            <a:ext cx="322819" cy="4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90001">
            <a:off x="2422146" y="406704"/>
            <a:ext cx="110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ookman Old Style" panose="02050604050505020204" pitchFamily="18" charset="0"/>
              </a:rPr>
              <a:t>5232</a:t>
            </a:r>
            <a:r>
              <a:rPr lang="ru-RU" sz="1400" dirty="0" smtClean="0">
                <a:latin typeface="Bookman Old Style" panose="02050604050505020204" pitchFamily="18" charset="0"/>
              </a:rPr>
              <a:t> мм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034048">
            <a:off x="-46639" y="1542223"/>
            <a:ext cx="963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Bookman Old Style" panose="02050604050505020204" pitchFamily="18" charset="0"/>
              </a:defRPr>
            </a:lvl1pPr>
          </a:lstStyle>
          <a:p>
            <a:r>
              <a:rPr lang="en-US" dirty="0" smtClean="0"/>
              <a:t>1390</a:t>
            </a:r>
            <a:r>
              <a:rPr lang="ru-RU" dirty="0" smtClean="0"/>
              <a:t> мм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21322192">
            <a:off x="2371890" y="3190044"/>
            <a:ext cx="124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man Old Style" panose="02050604050505020204" pitchFamily="18" charset="0"/>
              </a:rPr>
              <a:t>2828 мм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2981" y="1286131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Barrel module</a:t>
            </a:r>
            <a:endParaRPr lang="ru-RU" sz="1400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6</a:t>
            </a:r>
            <a:r>
              <a:rPr lang="en-US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2</a:t>
            </a:r>
            <a:r>
              <a:rPr lang="ru-RU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tons</a:t>
            </a:r>
            <a:endParaRPr lang="ru-RU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16429" t="12152" r="21032" b="13916"/>
          <a:stretch/>
        </p:blipFill>
        <p:spPr>
          <a:xfrm>
            <a:off x="6936785" y="270524"/>
            <a:ext cx="4407343" cy="29307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62430" y="13062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07B9"/>
                </a:solidFill>
              </a:rPr>
              <a:t>Modules</a:t>
            </a:r>
            <a:endParaRPr lang="ru-RU" dirty="0">
              <a:solidFill>
                <a:srgbClr val="2D07B9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23175" t="21182" r="34920" b="27743"/>
          <a:stretch/>
        </p:blipFill>
        <p:spPr>
          <a:xfrm>
            <a:off x="342515" y="3827043"/>
            <a:ext cx="4376329" cy="300043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816FEA55-9D33-49E6-8C2A-EDD6D7C2DC7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09" y="3521896"/>
            <a:ext cx="3638720" cy="2550432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4715035" y="4287322"/>
            <a:ext cx="3810" cy="186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331494" y="4471988"/>
            <a:ext cx="453866" cy="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396740" y="4533900"/>
            <a:ext cx="3886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718844" y="4533900"/>
            <a:ext cx="0" cy="1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718844" y="4471988"/>
            <a:ext cx="0" cy="61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54006" y="428732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60</a:t>
            </a:r>
            <a:endParaRPr lang="ru-RU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7689503" y="6129490"/>
            <a:ext cx="2712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Panda module – as prototype</a:t>
            </a:r>
            <a:endParaRPr lang="ru-RU" sz="1600" dirty="0">
              <a:solidFill>
                <a:srgbClr val="00B05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924387" y="6036455"/>
            <a:ext cx="3810" cy="186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540846" y="6221121"/>
            <a:ext cx="453866" cy="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606092" y="6283033"/>
            <a:ext cx="3886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928196" y="6221121"/>
            <a:ext cx="0" cy="61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963358" y="603645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60</a:t>
            </a:r>
            <a:endParaRPr lang="ru-RU" sz="1600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4924387" y="6277294"/>
            <a:ext cx="0" cy="161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4331494" y="4962525"/>
            <a:ext cx="343675" cy="357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331493" y="4998245"/>
            <a:ext cx="343676" cy="35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591050" y="4848225"/>
            <a:ext cx="15042" cy="114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4606092" y="4998244"/>
            <a:ext cx="18296" cy="125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606092" y="4953189"/>
            <a:ext cx="0" cy="50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656296" y="478620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30</a:t>
            </a:r>
            <a:endParaRPr lang="ru-RU" sz="16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13.05.2025</a:t>
            </a: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JINR </a:t>
            </a:r>
            <a:r>
              <a:rPr lang="en-US" dirty="0" err="1" smtClean="0"/>
              <a:t>Dubna</a:t>
            </a:r>
            <a:r>
              <a:rPr lang="en-US" dirty="0" smtClean="0"/>
              <a:t>, Erevan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EE1E-A86B-41C6-BBED-C3ECDD48843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/>
          <a:srcRect l="31507" t="10881" r="10398" b="19418"/>
          <a:stretch/>
        </p:blipFill>
        <p:spPr>
          <a:xfrm>
            <a:off x="5717444" y="783403"/>
            <a:ext cx="3343007" cy="2256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083" t="12963" r="20730" b="12963"/>
          <a:stretch/>
        </p:blipFill>
        <p:spPr>
          <a:xfrm>
            <a:off x="86688" y="258065"/>
            <a:ext cx="5246371" cy="418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101600"/>
            <a:ext cx="1980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Створки дверей</a:t>
            </a:r>
            <a:r>
              <a:rPr lang="en-US" sz="2000" dirty="0" smtClean="0"/>
              <a:t> </a:t>
            </a:r>
          </a:p>
          <a:p>
            <a:r>
              <a:rPr lang="en-US" sz="2000" dirty="0" smtClean="0">
                <a:solidFill>
                  <a:srgbClr val="2D07B9"/>
                </a:solidFill>
              </a:rPr>
              <a:t>Folds </a:t>
            </a:r>
            <a:r>
              <a:rPr lang="en-US" sz="2000" dirty="0">
                <a:solidFill>
                  <a:srgbClr val="2D07B9"/>
                </a:solidFill>
              </a:rPr>
              <a:t>of doors</a:t>
            </a:r>
            <a:endParaRPr lang="ru-RU" sz="2000" dirty="0">
              <a:solidFill>
                <a:srgbClr val="2D07B9"/>
              </a:solidFill>
            </a:endParaRPr>
          </a:p>
          <a:p>
            <a:r>
              <a:rPr lang="en-US" sz="2000" dirty="0" smtClean="0"/>
              <a:t>     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533" y="4053561"/>
            <a:ext cx="3191484" cy="221008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3562350" y="1346200"/>
            <a:ext cx="1868496" cy="314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709924" y="3380192"/>
            <a:ext cx="1662496" cy="276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291428" y="1358519"/>
            <a:ext cx="41631" cy="20505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5129056" y="2348357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6769 </a:t>
            </a:r>
            <a:endParaRPr lang="ru-RU" sz="1400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3428504" y="3409114"/>
            <a:ext cx="22006" cy="793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4474436" y="2509446"/>
            <a:ext cx="39695" cy="1493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3440542" y="3921712"/>
            <a:ext cx="1008591" cy="180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0921888">
            <a:off x="3694886" y="404918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3598</a:t>
            </a:r>
            <a:endParaRPr lang="ru-RU" sz="1400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2312133" y="4102436"/>
            <a:ext cx="1127374" cy="2128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2292350" y="2809516"/>
            <a:ext cx="50800" cy="1639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976223">
            <a:off x="2618303" y="421719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3228</a:t>
            </a:r>
            <a:endParaRPr lang="ru-RU" sz="1400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42083" t="21111" r="18855" b="25556"/>
          <a:stretch/>
        </p:blipFill>
        <p:spPr>
          <a:xfrm>
            <a:off x="4049755" y="4270093"/>
            <a:ext cx="3310211" cy="25422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406690" y="3681213"/>
            <a:ext cx="1610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 части </a:t>
            </a:r>
            <a:r>
              <a:rPr lang="ru-RU" sz="1600" dirty="0" smtClean="0"/>
              <a:t>створок</a:t>
            </a:r>
            <a:endParaRPr lang="en-US" sz="1600" dirty="0" smtClean="0"/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units of folds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7795681" y="102591"/>
            <a:ext cx="25295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Соединение шип </a:t>
            </a:r>
            <a:r>
              <a:rPr lang="ru-RU" dirty="0" smtClean="0"/>
              <a:t>паз</a:t>
            </a:r>
            <a:endParaRPr lang="en-US" dirty="0" smtClean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Spike groove connection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7195" y="6356350"/>
            <a:ext cx="3730654" cy="365125"/>
          </a:xfrm>
        </p:spPr>
        <p:txBody>
          <a:bodyPr/>
          <a:lstStyle/>
          <a:p>
            <a:endParaRPr lang="ru-RU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Panda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” folds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82" y="378870"/>
            <a:ext cx="1705245" cy="2723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34" y="2567438"/>
            <a:ext cx="2004915" cy="1489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1" name="Прямая соединительная линия 30"/>
          <p:cNvCxnSpPr/>
          <p:nvPr/>
        </p:nvCxnSpPr>
        <p:spPr>
          <a:xfrm flipH="1">
            <a:off x="11032687" y="871538"/>
            <a:ext cx="6148" cy="394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1038835" y="1785073"/>
            <a:ext cx="5403" cy="445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11044238" y="2586877"/>
            <a:ext cx="1" cy="401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10823236" y="2436270"/>
            <a:ext cx="134300" cy="73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0824216" y="1938634"/>
            <a:ext cx="1" cy="5708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0946606" y="1862138"/>
            <a:ext cx="8967" cy="601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10824216" y="1879745"/>
            <a:ext cx="114970" cy="63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V="1">
            <a:off x="9683750" y="1689100"/>
            <a:ext cx="483332" cy="381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8502650" y="2809516"/>
            <a:ext cx="382909" cy="35913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9060451" y="3102769"/>
            <a:ext cx="45176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050212" y="27876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ru-RU" dirty="0"/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9802678" y="3793268"/>
            <a:ext cx="2454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9704055" y="347481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</a:p>
          <a:p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 flipV="1">
            <a:off x="9508449" y="3108255"/>
            <a:ext cx="294229" cy="548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9444836" y="27585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ru-RU" dirty="0"/>
          </a:p>
        </p:txBody>
      </p:sp>
      <p:cxnSp>
        <p:nvCxnSpPr>
          <p:cNvPr id="64" name="Прямая со стрелкой 63"/>
          <p:cNvCxnSpPr>
            <a:stCxn id="66" idx="3"/>
          </p:cNvCxnSpPr>
          <p:nvPr/>
        </p:nvCxnSpPr>
        <p:spPr>
          <a:xfrm flipH="1" flipV="1">
            <a:off x="11040020" y="1994923"/>
            <a:ext cx="16702" cy="17411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0270738" y="3443667"/>
            <a:ext cx="785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Сварка</a:t>
            </a:r>
            <a:endParaRPr lang="en-US" sz="1600" dirty="0" smtClean="0"/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eld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9" name="Прямая со стрелкой 68"/>
          <p:cNvCxnSpPr>
            <a:stCxn id="66" idx="3"/>
          </p:cNvCxnSpPr>
          <p:nvPr/>
        </p:nvCxnSpPr>
        <p:spPr>
          <a:xfrm flipH="1" flipV="1">
            <a:off x="10823236" y="2313435"/>
            <a:ext cx="233486" cy="14226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9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60694" y="114300"/>
            <a:ext cx="2833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Сборка </a:t>
            </a:r>
            <a:r>
              <a:rPr lang="ru-RU" sz="2000" dirty="0" smtClean="0"/>
              <a:t>магнитопровод</a:t>
            </a:r>
            <a:r>
              <a:rPr lang="ru-RU" sz="2000" dirty="0"/>
              <a:t>а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2D07B9"/>
                </a:solidFill>
              </a:rPr>
              <a:t>SPD </a:t>
            </a:r>
            <a:r>
              <a:rPr lang="en-US" sz="2000" dirty="0">
                <a:solidFill>
                  <a:srgbClr val="2D07B9"/>
                </a:solidFill>
              </a:rPr>
              <a:t>yoke assembly</a:t>
            </a:r>
            <a:endParaRPr lang="ru-RU" sz="2000" dirty="0">
              <a:solidFill>
                <a:srgbClr val="2D07B9"/>
              </a:solidFill>
            </a:endParaRPr>
          </a:p>
          <a:p>
            <a:r>
              <a:rPr lang="ru-RU" sz="2000" dirty="0" smtClean="0"/>
              <a:t>а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42" t="13518" r="18750" b="17778"/>
          <a:stretch/>
        </p:blipFill>
        <p:spPr>
          <a:xfrm>
            <a:off x="1732610" y="807333"/>
            <a:ext cx="8831360" cy="59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7001</TotalTime>
  <Words>777</Words>
  <Application>Microsoft Office PowerPoint</Application>
  <PresentationFormat>Широкоэкранный</PresentationFormat>
  <Paragraphs>298</Paragraphs>
  <Slides>32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Bookman Old Style</vt:lpstr>
      <vt:lpstr>Calibri</vt:lpstr>
      <vt:lpstr>Calibri Light</vt:lpstr>
      <vt:lpstr>Impact</vt:lpstr>
      <vt:lpstr>Times New Roman</vt:lpstr>
      <vt:lpstr>Тема Office</vt:lpstr>
      <vt:lpstr>Status of development of magnet yoke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you for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gerasimov.sergey.1986@gmail.com</dc:creator>
  <cp:lastModifiedBy>user</cp:lastModifiedBy>
  <cp:revision>97</cp:revision>
  <dcterms:created xsi:type="dcterms:W3CDTF">2025-04-21T10:23:27Z</dcterms:created>
  <dcterms:modified xsi:type="dcterms:W3CDTF">2025-10-17T14:07:39Z</dcterms:modified>
</cp:coreProperties>
</file>