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63" r:id="rId5"/>
    <p:sldId id="382" r:id="rId6"/>
    <p:sldId id="383" r:id="rId7"/>
    <p:sldId id="279" r:id="rId8"/>
    <p:sldId id="384" r:id="rId9"/>
    <p:sldId id="259" r:id="rId10"/>
    <p:sldId id="274" r:id="rId11"/>
    <p:sldId id="281" r:id="rId12"/>
    <p:sldId id="282" r:id="rId13"/>
    <p:sldId id="359" r:id="rId14"/>
    <p:sldId id="385" r:id="rId15"/>
    <p:sldId id="280" r:id="rId16"/>
    <p:sldId id="380" r:id="rId17"/>
    <p:sldId id="386" r:id="rId18"/>
    <p:sldId id="38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4" userDrawn="1">
          <p15:clr>
            <a:srgbClr val="A4A3A4"/>
          </p15:clr>
        </p15:guide>
        <p15:guide id="2" pos="7491" userDrawn="1">
          <p15:clr>
            <a:srgbClr val="A4A3A4"/>
          </p15:clr>
        </p15:guide>
        <p15:guide id="3" pos="3318" userDrawn="1">
          <p15:clr>
            <a:srgbClr val="A4A3A4"/>
          </p15:clr>
        </p15:guide>
        <p15:guide id="4" pos="166" userDrawn="1">
          <p15:clr>
            <a:srgbClr val="A4A3A4"/>
          </p15:clr>
        </p15:guide>
        <p15:guide id="5" orient="horz" pos="4020" userDrawn="1">
          <p15:clr>
            <a:srgbClr val="A4A3A4"/>
          </p15:clr>
        </p15:guide>
        <p15:guide id="6" orient="horz" pos="27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A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>
        <p:guide orient="horz" pos="504"/>
        <p:guide pos="7491"/>
        <p:guide pos="3318"/>
        <p:guide pos="166"/>
        <p:guide orient="horz" pos="4020"/>
        <p:guide orient="horz" pos="27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6595377-F507-4B74-AD67-778839D82E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4910A0-F6DF-48B8-AE7B-627769983D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AC687-489F-4B65-9E7B-5B3170F694AC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D594E1-A82B-41D2-AAC8-BE478DB1D3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17595F-D86B-4B53-9DA9-A55F70C031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EBC25-2B52-44F5-9C38-443D06441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2588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CC2E8-9DAA-4DD6-B5B5-39C83C44D15E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DBD09-3704-42EB-B12A-E565175A8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19668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DBD09-3704-42EB-B12A-E565175A84DE}" type="slidenum">
              <a:rPr lang="ru-RU" smtClean="0"/>
              <a:t>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F50292-1679-4A06-856E-A6FDE2DC76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417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DBD09-3704-42EB-B12A-E565175A84DE}" type="slidenum">
              <a:rPr lang="ru-RU" smtClean="0"/>
              <a:t>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338648-B27E-467C-8637-F4EE039568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349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>
              <a:solidFill>
                <a:srgbClr val="ECECEC"/>
              </a:solidFill>
              <a:effectLst/>
              <a:highlight>
                <a:srgbClr val="212121"/>
              </a:highlight>
              <a:latin typeface="Söhne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DBD09-3704-42EB-B12A-E565175A84DE}" type="slidenum">
              <a:rPr lang="ru-RU" smtClean="0"/>
              <a:t>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C496AC-0057-4776-AF01-4E51C9EA5AA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44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E0E2A-D33B-B038-170D-2D085520B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2997267-C388-8CDA-7565-181F838142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1019087-5FD6-867B-E6BF-6AC3ED6DF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C4E330-5C88-7841-6BD0-5EF0F03AD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DBD09-3704-42EB-B12A-E565175A84DE}" type="slidenum">
              <a:rPr lang="ru-RU" smtClean="0"/>
              <a:t>10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141C2F-6D61-47D7-A6CD-19F39C069CA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808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882BE-6C48-47CF-6AC1-7212D3358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F3C6644-87C8-088A-638A-9CD4E4618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FDF55E-A7BF-3E80-7720-C04E1BE55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09497F-A0C7-B566-49DE-8280DD2984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DBD09-3704-42EB-B12A-E565175A84DE}" type="slidenum">
              <a:rPr lang="ru-RU" smtClean="0"/>
              <a:t>13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F1FA32-FA14-4362-B1D0-4C64B01559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824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F7E7C-1487-5756-42EE-3AA667E0C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16DC1C-0903-ED87-8823-DE7D5701B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C5D09E-EE62-70BD-F255-BEAECA06C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ED25A3-6D8A-27D2-1FF8-154D27C9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SPD collaboration meeting 20-23.10.2025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9E97CE-FED3-C3BD-675E-2C7B2D36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843-3E29-404B-A810-6E26FC5D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186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41AAA-96E6-5EF2-32D8-6C070FF76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8025DB-61BC-DC88-11CE-1C178A6FC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86941D-C860-DBE8-6405-E459C59C6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4BF4DD-996E-3049-E073-7BBE2F11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SPD collaboration meeting 20-23.10.2025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6EB053-2588-34B0-68C1-8D236626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843-3E29-404B-A810-6E26FC5D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909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3A9645-9027-9B80-4E50-BE4B1AF55A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E99A0E-5E9F-015C-DB99-0FC36B237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D69BE0-FF7D-7559-A115-C323468D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11319B-7C54-75F8-7F91-48D1D48F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SPD collaboration meeting 20-23.10.2025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85C223-B220-5A97-6418-E664BD6F1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843-3E29-404B-A810-6E26FC5D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980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сновной шаблон">
  <p:cSld name="Основной шаблон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890519" y="604476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978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146DD8-1317-8FE3-E9A8-46CA5BE7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368F6C-A427-AB9A-6B8B-F9453A214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951176-D237-6524-5DFC-345152F31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64DB12-912E-67E6-0822-7BD4E8EB4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SPD collaboration meeting 20-23.10.2025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500CBE-68D7-F518-3640-B48ABBE1E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843-3E29-404B-A810-6E26FC5D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34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ED561-4EAD-AD6A-81B7-52C5D6C39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340D0D-A864-2240-AE22-0A3F02A7C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5E4168-D973-E052-A01F-CA05EA6F2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1C0F36-82DB-186A-0D86-6C25BA740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SPD collaboration meeting 20-23.10.2025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C355A9-5E59-DD90-C8E4-08144539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843-3E29-404B-A810-6E26FC5D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356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7DAD73-DEC7-FCDF-7DC4-03230B41C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5E79B3-5C8F-26D0-0281-AFFEA9C855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187FE6-AF79-FE78-7F95-85FA654A1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CEC268-5097-F73C-E95B-37F38D51C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F824B0-EBF4-628E-2158-BDCE10321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SPD collaboration meeting 20-23.10.2025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0B9991-3AAE-D46C-C1BC-8D7ECE350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843-3E29-404B-A810-6E26FC5D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10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DC408-10B0-9A94-5FAF-6E1E018D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455C7-42AA-85C5-3C72-C4162D2CB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A73847-3DFA-E706-EB4C-645B95E8B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71C363-C901-F796-BE89-D92C1628B7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D9740-0E30-9E37-B705-1884FD8D82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99F43A3-9165-722A-C279-4DD3B591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546596C-0D9E-CB0C-601C-C8AA6387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SPD collaboration meeting 20-23.10.2025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92F37E-8835-263B-ACFC-64E3E8BBB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843-3E29-404B-A810-6E26FC5D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29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F8F8A1-2389-21BD-BC14-934AA35C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54A43C1-5728-FEC7-4976-CA0338153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E28512-EE6D-3BF8-1704-3A690B460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SPD collaboration meeting 20-23.10.2025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73AC7E-013E-DE91-CB68-ED2CF655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843-3E29-404B-A810-6E26FC5D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426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A6E1E0-5C5A-D7E2-E3D7-001E90F4D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B8A26E-7151-5307-5CA9-82BDEC7B7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SPD collaboration meeting 20-23.10.2025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544FF0-4DD7-A3DF-FD7D-76F8EFF28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843-3E29-404B-A810-6E26FC5D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1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117C6A-D07D-49D7-EE84-14265C42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459A9E-3081-012B-877B-8D5F9B170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331B34-86C4-5E00-4A84-50643A33A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41ED2-9657-7605-BF92-ED94526A4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5A657C-4C2C-10AE-7C4E-3D83B4468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SPD collaboration meeting 20-23.10.2025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110EA3-8058-A384-7C3F-AEE3DB89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843-3E29-404B-A810-6E26FC5D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167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28621-D0E9-E518-A5B9-332B9557F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8171531-B8B0-C304-6C0E-8B00C82E1B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B7514D-377A-D641-A805-8E9D3A14E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A5019C-A972-489D-AD25-CBCD5E326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7F2127-8640-CD90-6CC3-7677D3150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SPD collaboration meeting 20-23.10.2025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FF0DEB-3618-A75F-4D99-1F0A2CD28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843-3E29-404B-A810-6E26FC5D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67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C91E0-BBD8-EE1B-FC70-3651D1D98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684EAA-4595-FE9C-243C-A4094E7B6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48D5F4-241D-B260-546D-D9F62779D8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ED2B8C-67E2-7570-0A45-CDAF74774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SPD collaboration meeting 20-23.10.2025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94ACCA-CDFA-9261-3CF8-3A9DEB46F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0D0843-3E29-404B-A810-6E26FC5D5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393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arxiv.org/abs/2509.12790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3F8C8-0DAA-597C-F441-AB8529CAB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8588" y="1478231"/>
            <a:ext cx="9144000" cy="2387600"/>
          </a:xfrm>
        </p:spPr>
        <p:txBody>
          <a:bodyPr/>
          <a:lstStyle/>
          <a:p>
            <a:r>
              <a:rPr lang="en-US" b="1" dirty="0"/>
              <a:t>Status of DAQ system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51156B-9D4E-3C2F-1F79-61F03B2B6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708237"/>
            <a:ext cx="9144000" cy="474449"/>
          </a:xfrm>
        </p:spPr>
        <p:txBody>
          <a:bodyPr>
            <a:normAutofit/>
          </a:bodyPr>
          <a:lstStyle/>
          <a:p>
            <a:r>
              <a:rPr lang="en-US" dirty="0"/>
              <a:t>Leonid Afanasyev on behalf of DAQ group</a:t>
            </a:r>
          </a:p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0BD99A5-52A5-AEB5-A405-313F81C2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91962" y="6492875"/>
            <a:ext cx="300037" cy="365125"/>
          </a:xfrm>
        </p:spPr>
        <p:txBody>
          <a:bodyPr/>
          <a:lstStyle/>
          <a:p>
            <a:fld id="{230D0843-3E29-404B-A810-6E26FC5D53B8}" type="slidenum">
              <a:rPr lang="ru-RU" smtClean="0"/>
              <a:t>1</a:t>
            </a:fld>
            <a:endParaRPr lang="ru-RU" dirty="0"/>
          </a:p>
        </p:txBody>
      </p:sp>
      <p:pic>
        <p:nvPicPr>
          <p:cNvPr id="7" name="Picture 2" descr="Concept of the Spin Physics Detector">
            <a:extLst>
              <a:ext uri="{FF2B5EF4-FFF2-40B4-BE49-F238E27FC236}">
                <a16:creationId xmlns:a16="http://schemas.microsoft.com/office/drawing/2014/main" id="{ADC1FBDA-63A4-57F0-EB63-288D79BA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2" y="805657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517D8E-5BE3-4868-BD22-000C8B695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3188" y="6492875"/>
            <a:ext cx="4114800" cy="365125"/>
          </a:xfrm>
        </p:spPr>
        <p:txBody>
          <a:bodyPr/>
          <a:lstStyle/>
          <a:p>
            <a:r>
              <a:rPr lang="en-US" dirty="0"/>
              <a:t>SPD collaboration meeting 20-23.10.2025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418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F6DDC-99FB-DB64-B2CC-BE807B2AF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55403269-EA45-B393-30A0-F13875D9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5760" y="6492875"/>
            <a:ext cx="396239" cy="365125"/>
          </a:xfrm>
        </p:spPr>
        <p:txBody>
          <a:bodyPr/>
          <a:lstStyle/>
          <a:p>
            <a:fld id="{230D0843-3E29-404B-A810-6E26FC5D53B8}" type="slidenum">
              <a:rPr lang="ru-RU" smtClean="0"/>
              <a:t>10</a:t>
            </a:fld>
            <a:endParaRPr lang="ru-RU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F5B66C8-5C03-6272-524B-FB29F7E3A105}"/>
              </a:ext>
            </a:extLst>
          </p:cNvPr>
          <p:cNvSpPr txBox="1">
            <a:spLocks/>
          </p:cNvSpPr>
          <p:nvPr/>
        </p:nvSpPr>
        <p:spPr>
          <a:xfrm>
            <a:off x="263525" y="800100"/>
            <a:ext cx="5003800" cy="554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Platform:</a:t>
            </a:r>
            <a:endParaRPr lang="ru-RU" sz="2000" b="1" dirty="0"/>
          </a:p>
          <a:p>
            <a:r>
              <a:rPr lang="en-US" sz="2000" dirty="0"/>
              <a:t>Alinx AXKU062 V2.0 (</a:t>
            </a:r>
            <a:r>
              <a:rPr lang="en-US" sz="2000" dirty="0" err="1"/>
              <a:t>Kintex</a:t>
            </a:r>
            <a:r>
              <a:rPr lang="en-US" sz="2000" dirty="0"/>
              <a:t> </a:t>
            </a:r>
            <a:r>
              <a:rPr lang="en-US" sz="2000" dirty="0" err="1"/>
              <a:t>Ultrascale</a:t>
            </a:r>
            <a:r>
              <a:rPr lang="en-US" sz="2000" dirty="0"/>
              <a:t> XCKU060)</a:t>
            </a:r>
            <a:endParaRPr lang="ru-RU" sz="2000" dirty="0"/>
          </a:p>
          <a:p>
            <a:r>
              <a:rPr lang="en-US" sz="2000" dirty="0"/>
              <a:t>2 x SFP+ (per line 12.5Gbps)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04CDA1-13F6-2404-261F-71EBE3DDE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126" y="283727"/>
            <a:ext cx="2478592" cy="14244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518A72-1444-94ED-17DD-A29D9DCD18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1" t="1532" r="-661" b="2757"/>
          <a:stretch>
            <a:fillRect/>
          </a:stretch>
        </p:blipFill>
        <p:spPr>
          <a:xfrm>
            <a:off x="10025584" y="1490238"/>
            <a:ext cx="1542428" cy="1058066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ADD8537-C2FF-919E-5265-D45005AA6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971" y="627288"/>
            <a:ext cx="5770789" cy="607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6132AA-E73C-4D80-82F6-34AEB939D414}"/>
              </a:ext>
            </a:extLst>
          </p:cNvPr>
          <p:cNvSpPr txBox="1"/>
          <p:nvPr/>
        </p:nvSpPr>
        <p:spPr>
          <a:xfrm>
            <a:off x="195943" y="0"/>
            <a:ext cx="7034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1BA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TSS controller prototype    </a:t>
            </a:r>
            <a:r>
              <a:rPr lang="en-US" sz="36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SPbPU</a:t>
            </a: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561886-D134-487F-A21D-DB5523E2F3F0}"/>
              </a:ext>
            </a:extLst>
          </p:cNvPr>
          <p:cNvSpPr txBox="1"/>
          <p:nvPr/>
        </p:nvSpPr>
        <p:spPr>
          <a:xfrm>
            <a:off x="475861" y="3004457"/>
            <a:ext cx="2490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Planed for 2026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6AF277-E0D3-46FA-A023-083BBFA6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9240"/>
            <a:ext cx="4114800" cy="365125"/>
          </a:xfrm>
        </p:spPr>
        <p:txBody>
          <a:bodyPr/>
          <a:lstStyle/>
          <a:p>
            <a:r>
              <a:rPr lang="en-US" dirty="0"/>
              <a:t>SPD collaboration meeting 20-23.10.2025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9353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6B12E5-09FA-4EFD-81A2-8C9E27779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SPD collaboration meeting 20-23.10.2025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BB4060-0507-48D9-9297-9FFEFD914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30D0843-3E29-404B-A810-6E26FC5D53B8}" type="slidenum">
              <a:rPr lang="ru-RU" smtClean="0"/>
              <a:t>11</a:t>
            </a:fld>
            <a:endParaRPr lang="ru-RU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059D182F-8787-4650-97ED-ED2C10B110A9}"/>
              </a:ext>
            </a:extLst>
          </p:cNvPr>
          <p:cNvSpPr txBox="1"/>
          <p:nvPr/>
        </p:nvSpPr>
        <p:spPr>
          <a:xfrm>
            <a:off x="128925" y="0"/>
            <a:ext cx="985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1BA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Computer Read-out and Slice Building system</a:t>
            </a:r>
            <a:endParaRPr lang="en-US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50681C-7559-4E3D-A7CB-715B02AC0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5562" y="1160751"/>
            <a:ext cx="3636654" cy="5097298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снимок экрана, Шрифт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128D3E-99AD-4BDD-85D5-34E1619B5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805" y="1160751"/>
            <a:ext cx="2931670" cy="51285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88CECB-3B02-4861-8990-B685EE018901}"/>
              </a:ext>
            </a:extLst>
          </p:cNvPr>
          <p:cNvSpPr txBox="1"/>
          <p:nvPr/>
        </p:nvSpPr>
        <p:spPr>
          <a:xfrm>
            <a:off x="0" y="1414562"/>
            <a:ext cx="50555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purpose of slice building systems is to collect data (sub-slices) from all readout computers, build a complete slice and write it to the fast intermediate storage.</a:t>
            </a:r>
          </a:p>
          <a:p>
            <a:endParaRPr lang="en-US" dirty="0"/>
          </a:p>
          <a:p>
            <a:r>
              <a:rPr lang="en-US" dirty="0"/>
              <a:t>Additionally, the system will provide access to raw data (sub-slice) for detector groups in order to monitor the collected data before processing in the online filter. </a:t>
            </a:r>
          </a:p>
          <a:p>
            <a:endParaRPr lang="en-US" b="1" dirty="0"/>
          </a:p>
          <a:p>
            <a:r>
              <a:rPr lang="en-US" dirty="0"/>
              <a:t>Components: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Read-out – getting a sub-slice from each detector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Builder – combining sub-slices and forming a single data structure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Supervisor – arbitration of the slice construction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Distributor – provides raw data for monitoring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BD908F-D508-462A-917D-FFC0B04EFA2D}"/>
              </a:ext>
            </a:extLst>
          </p:cNvPr>
          <p:cNvSpPr txBox="1"/>
          <p:nvPr/>
        </p:nvSpPr>
        <p:spPr>
          <a:xfrm>
            <a:off x="0" y="666089"/>
            <a:ext cx="6160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Only industrial standard equipment will be used</a:t>
            </a:r>
          </a:p>
        </p:txBody>
      </p:sp>
    </p:spTree>
    <p:extLst>
      <p:ext uri="{BB962C8B-B14F-4D97-AF65-F5344CB8AC3E}">
        <p14:creationId xmlns:p14="http://schemas.microsoft.com/office/powerpoint/2010/main" val="2494761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A2AE954-4577-4B31-9442-C7C74021D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07886"/>
            <a:ext cx="10515600" cy="1932677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 design of the data acquisition system for SPD experiment</a:t>
            </a:r>
          </a:p>
          <a:p>
            <a:pPr marL="0" indent="0">
              <a:buNone/>
            </a:pPr>
            <a:r>
              <a:rPr lang="en-US" sz="4000" dirty="0">
                <a:hlinkClick r:id="rId2"/>
              </a:rPr>
              <a:t>http://arxiv.org/abs/2509.12790</a:t>
            </a:r>
            <a:endParaRPr lang="en-US" sz="4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2E157F-1841-4189-9B09-7CEEE4E25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30D0843-3E29-404B-A810-6E26FC5D53B8}" type="slidenum">
              <a:rPr lang="ru-RU" smtClean="0"/>
              <a:t>12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EA77712-367C-468D-BB9C-AC4632BA2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dirty="0"/>
              <a:t>SPD collaboration meeting 20-23.10.2025</a:t>
            </a:r>
            <a:endParaRPr lang="ru-RU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4A7C1FC7-E81C-4B36-98CB-675A93D6C2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46" b="6835"/>
          <a:stretch>
            <a:fillRect/>
          </a:stretch>
        </p:blipFill>
        <p:spPr>
          <a:xfrm>
            <a:off x="7532566" y="1413582"/>
            <a:ext cx="4659434" cy="5228577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059D182F-8787-4650-97ED-ED2C10B110A9}"/>
              </a:ext>
            </a:extLst>
          </p:cNvPr>
          <p:cNvSpPr txBox="1"/>
          <p:nvPr/>
        </p:nvSpPr>
        <p:spPr>
          <a:xfrm>
            <a:off x="-82477" y="0"/>
            <a:ext cx="6304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1BA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The paper submitted to JINST</a:t>
            </a:r>
            <a:endParaRPr lang="en-US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12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324A7-3D20-B2FA-85F8-EAC6BA703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919618C7-AD56-F169-10B4-D9ADDBB86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5760" y="6492875"/>
            <a:ext cx="396239" cy="365125"/>
          </a:xfrm>
        </p:spPr>
        <p:txBody>
          <a:bodyPr/>
          <a:lstStyle/>
          <a:p>
            <a:fld id="{230D0843-3E29-404B-A810-6E26FC5D53B8}" type="slidenum">
              <a:rPr lang="ru-RU" smtClean="0"/>
              <a:t>13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944C446-9CD3-D3CE-4443-B8212B4694B5}"/>
              </a:ext>
            </a:extLst>
          </p:cNvPr>
          <p:cNvSpPr txBox="1">
            <a:spLocks/>
          </p:cNvSpPr>
          <p:nvPr/>
        </p:nvSpPr>
        <p:spPr>
          <a:xfrm>
            <a:off x="0" y="-11555"/>
            <a:ext cx="11628438" cy="800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1BA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DAQ specification</a:t>
            </a:r>
            <a:endParaRPr lang="ru-RU" sz="4000" dirty="0">
              <a:solidFill>
                <a:srgbClr val="1BA1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9453C-0E13-DC50-8A09-84FC03C20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157" y="600374"/>
            <a:ext cx="4279324" cy="6075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7A8690-4179-5C4D-1300-71387382F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086" y="877078"/>
            <a:ext cx="4185812" cy="3507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D83FA3-BF69-413E-9612-C4B2CAA9ACBD}"/>
              </a:ext>
            </a:extLst>
          </p:cNvPr>
          <p:cNvSpPr txBox="1"/>
          <p:nvPr/>
        </p:nvSpPr>
        <p:spPr>
          <a:xfrm>
            <a:off x="6118" y="1374781"/>
            <a:ext cx="38255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current and next versions of the</a:t>
            </a:r>
          </a:p>
          <a:p>
            <a:r>
              <a:rPr lang="en-US" dirty="0"/>
              <a:t>specification will be published in the</a:t>
            </a:r>
          </a:p>
          <a:p>
            <a:r>
              <a:rPr lang="en-US" dirty="0"/>
              <a:t>JINR document management system</a:t>
            </a:r>
          </a:p>
          <a:p>
            <a:r>
              <a:rPr lang="en-US" dirty="0"/>
              <a:t>(docs.jinr.ru).</a:t>
            </a:r>
          </a:p>
          <a:p>
            <a:endParaRPr lang="en-US" dirty="0"/>
          </a:p>
          <a:p>
            <a:r>
              <a:rPr lang="en-US" dirty="0"/>
              <a:t>Available to JINR employees and</a:t>
            </a:r>
          </a:p>
          <a:p>
            <a:r>
              <a:rPr lang="en-US" dirty="0"/>
              <a:t>collaborators via JINR Single Sign-On</a:t>
            </a:r>
          </a:p>
          <a:p>
            <a:r>
              <a:rPr lang="en-US" dirty="0"/>
              <a:t>(SSO) → docs.jinr.ru</a:t>
            </a:r>
          </a:p>
          <a:p>
            <a:endParaRPr lang="en-US" dirty="0"/>
          </a:p>
          <a:p>
            <a:r>
              <a:rPr lang="en-US" dirty="0"/>
              <a:t>docs.jinr.ru/</a:t>
            </a:r>
            <a:r>
              <a:rPr lang="en-US" dirty="0" err="1"/>
              <a:t>spd</a:t>
            </a:r>
            <a:r>
              <a:rPr lang="en-US" dirty="0"/>
              <a:t>-experiment/</a:t>
            </a:r>
            <a:r>
              <a:rPr lang="en-US" dirty="0" err="1"/>
              <a:t>spd-daq</a:t>
            </a:r>
            <a:r>
              <a:rPr lang="en-US" dirty="0"/>
              <a:t>/specification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A7FC264-DA91-429B-95C3-002FE46BB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SPD collaboration meeting 20-23.10.2025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59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5303B-B74E-40BF-82BF-9F8B4568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868153"/>
          </a:xfrm>
        </p:spPr>
        <p:txBody>
          <a:bodyPr/>
          <a:lstStyle/>
          <a:p>
            <a:r>
              <a:rPr lang="en-US" dirty="0">
                <a:solidFill>
                  <a:srgbClr val="1BA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 plans 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2065F1-928F-4714-9A57-E16876DAF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408"/>
            <a:ext cx="10515600" cy="4351338"/>
          </a:xfrm>
        </p:spPr>
        <p:txBody>
          <a:bodyPr/>
          <a:lstStyle/>
          <a:p>
            <a:r>
              <a:rPr lang="en-US" dirty="0"/>
              <a:t>Production of the next L1 concentrator prototype</a:t>
            </a:r>
          </a:p>
          <a:p>
            <a:r>
              <a:rPr lang="en-US" dirty="0"/>
              <a:t>Production of the TSS controller prototype</a:t>
            </a:r>
          </a:p>
          <a:p>
            <a:r>
              <a:rPr lang="en-US" dirty="0"/>
              <a:t>The firmware development for L1, L2 and TSS</a:t>
            </a:r>
          </a:p>
          <a:p>
            <a:r>
              <a:rPr lang="en-US" dirty="0"/>
              <a:t>It will include further development of integration with </a:t>
            </a:r>
            <a:r>
              <a:rPr lang="en-US" dirty="0">
                <a:solidFill>
                  <a:srgbClr val="FF0000"/>
                </a:solidFill>
              </a:rPr>
              <a:t>all</a:t>
            </a:r>
            <a:r>
              <a:rPr lang="en-US" dirty="0"/>
              <a:t> FEE.</a:t>
            </a:r>
          </a:p>
          <a:p>
            <a:r>
              <a:rPr lang="en-US" dirty="0"/>
              <a:t>Software development</a:t>
            </a:r>
          </a:p>
          <a:p>
            <a:r>
              <a:rPr lang="en-US" dirty="0"/>
              <a:t>Test of radiation hardness of FPGA and optical connections need to be foreseen. </a:t>
            </a:r>
          </a:p>
          <a:p>
            <a:endParaRPr lang="en-US" dirty="0"/>
          </a:p>
          <a:p>
            <a:pPr algn="r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58D7F2-2361-473C-8930-675AEBDD0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SPD collaboration meeting 20-23.10.2025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FC9894-AEDF-4A4A-86AB-5CA4F81B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0843-3E29-404B-A810-6E26FC5D53B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831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01C8C74-7261-4C19-8F29-6951B788135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15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5EE0455-9843-4CE7-8577-F3C895A83978}"/>
              </a:ext>
            </a:extLst>
          </p:cNvPr>
          <p:cNvSpPr/>
          <p:nvPr/>
        </p:nvSpPr>
        <p:spPr>
          <a:xfrm>
            <a:off x="2860274" y="2329934"/>
            <a:ext cx="64714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attentions.</a:t>
            </a:r>
          </a:p>
        </p:txBody>
      </p:sp>
    </p:spTree>
    <p:extLst>
      <p:ext uri="{BB962C8B-B14F-4D97-AF65-F5344CB8AC3E}">
        <p14:creationId xmlns:p14="http://schemas.microsoft.com/office/powerpoint/2010/main" val="1150652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8A2F4-9F23-460B-848E-06DC549B3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10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BA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</a:t>
            </a:r>
            <a:r>
              <a:rPr lang="en-US" dirty="0" err="1">
                <a:solidFill>
                  <a:srgbClr val="1BA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triggerless</a:t>
            </a:r>
            <a:r>
              <a:rPr lang="en-US" dirty="0">
                <a:solidFill>
                  <a:srgbClr val="1BA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DAQ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3AACA7-FB24-437F-8567-B48FF00D4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298" y="836580"/>
            <a:ext cx="10515600" cy="4351338"/>
          </a:xfrm>
        </p:spPr>
        <p:txBody>
          <a:bodyPr/>
          <a:lstStyle/>
          <a:p>
            <a:r>
              <a:rPr lang="en-US" dirty="0"/>
              <a:t>Bunch crossing each </a:t>
            </a:r>
            <a:r>
              <a:rPr lang="en-US" dirty="0">
                <a:solidFill>
                  <a:srgbClr val="FF0000"/>
                </a:solidFill>
              </a:rPr>
              <a:t>76 ns</a:t>
            </a:r>
            <a:r>
              <a:rPr lang="en-US" dirty="0"/>
              <a:t>; crossing rate </a:t>
            </a:r>
            <a:r>
              <a:rPr lang="en-US" dirty="0">
                <a:solidFill>
                  <a:srgbClr val="FF0000"/>
                </a:solidFill>
              </a:rPr>
              <a:t>13.1 MHz</a:t>
            </a:r>
            <a:r>
              <a:rPr lang="en-US" dirty="0"/>
              <a:t>, </a:t>
            </a:r>
          </a:p>
          <a:p>
            <a:r>
              <a:rPr lang="en-US" dirty="0"/>
              <a:t>Collision rate </a:t>
            </a:r>
            <a:r>
              <a:rPr lang="en-US" dirty="0">
                <a:solidFill>
                  <a:srgbClr val="FF0000"/>
                </a:solidFill>
              </a:rPr>
              <a:t>~3–4 MHz </a:t>
            </a:r>
            <a:r>
              <a:rPr lang="en-US" dirty="0"/>
              <a:t>(1</a:t>
            </a:r>
            <a:r>
              <a:rPr lang="en-US" baseline="30000" dirty="0"/>
              <a:t>st</a:t>
            </a:r>
            <a:r>
              <a:rPr lang="en-US" dirty="0"/>
              <a:t> stage about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100kHz</a:t>
            </a:r>
            <a:r>
              <a:rPr lang="en-US" dirty="0"/>
              <a:t>)→ </a:t>
            </a:r>
          </a:p>
          <a:p>
            <a:r>
              <a:rPr lang="en-US" dirty="0" err="1"/>
              <a:t>Triggerless</a:t>
            </a:r>
            <a:r>
              <a:rPr lang="en-US" dirty="0"/>
              <a:t> (or streaming, or free-running) DAQ to avoid any hardware biases</a:t>
            </a:r>
          </a:p>
          <a:p>
            <a:r>
              <a:rPr lang="en-US" dirty="0"/>
              <a:t>Data flux was estimated for the maximum luminosity L = 10</a:t>
            </a:r>
            <a:r>
              <a:rPr lang="en-US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c</a:t>
            </a:r>
            <a:r>
              <a:rPr lang="en-US" baseline="30000" dirty="0"/>
              <a:t>-1</a:t>
            </a:r>
            <a:r>
              <a:rPr lang="en-US" dirty="0"/>
              <a:t>  and maximum energy √s = 27 GeV. Within simplified simulation and some safety margin the data flux is estimated as </a:t>
            </a:r>
            <a:r>
              <a:rPr lang="en-US" dirty="0">
                <a:solidFill>
                  <a:srgbClr val="C00000"/>
                </a:solidFill>
              </a:rPr>
              <a:t>20 </a:t>
            </a:r>
            <a:r>
              <a:rPr lang="en-US" dirty="0" err="1">
                <a:solidFill>
                  <a:srgbClr val="C00000"/>
                </a:solidFill>
              </a:rPr>
              <a:t>GBytes</a:t>
            </a:r>
            <a:r>
              <a:rPr lang="en-US" dirty="0">
                <a:solidFill>
                  <a:srgbClr val="C00000"/>
                </a:solidFill>
              </a:rPr>
              <a:t>/s</a:t>
            </a:r>
            <a:r>
              <a:rPr lang="en-US" dirty="0"/>
              <a:t>.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9B291D-45B7-47EF-B4C2-E6C4AB123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SPD collaboration meeting 20-23.10.2025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D912AD-CECF-4019-ADF1-AF2389FAC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1027"/>
            <a:ext cx="2743200" cy="365125"/>
          </a:xfrm>
        </p:spPr>
        <p:txBody>
          <a:bodyPr/>
          <a:lstStyle/>
          <a:p>
            <a:fld id="{230D0843-3E29-404B-A810-6E26FC5D53B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131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8A2F4-9F23-460B-848E-06DC549B3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10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BA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</a:t>
            </a:r>
            <a:r>
              <a:rPr lang="en-US" dirty="0" err="1">
                <a:solidFill>
                  <a:srgbClr val="1BA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triggerless</a:t>
            </a:r>
            <a:r>
              <a:rPr lang="en-US" dirty="0">
                <a:solidFill>
                  <a:srgbClr val="1BA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DAQ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3AACA7-FB24-437F-8567-B48FF00D4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298" y="836580"/>
            <a:ext cx="10515600" cy="27723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No fast detectors to form a “classic” trigger signal</a:t>
            </a:r>
          </a:p>
          <a:p>
            <a:r>
              <a:rPr lang="en-US" dirty="0">
                <a:solidFill>
                  <a:srgbClr val="C00000"/>
                </a:solidFill>
              </a:rPr>
              <a:t>No 4π detector with 100% efficiency to detect the collisions</a:t>
            </a:r>
          </a:p>
          <a:p>
            <a:r>
              <a:rPr lang="en-US" dirty="0">
                <a:solidFill>
                  <a:srgbClr val="C00000"/>
                </a:solidFill>
              </a:rPr>
              <a:t>The wide SPD physical program eliminates a possibility of rejecting events at a hardware level 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FF0000"/>
                </a:solidFill>
              </a:rPr>
              <a:t>SPD is the </a:t>
            </a:r>
            <a:r>
              <a:rPr lang="en-US" sz="4400" dirty="0" err="1">
                <a:solidFill>
                  <a:srgbClr val="FF0000"/>
                </a:solidFill>
              </a:rPr>
              <a:t>triggerless</a:t>
            </a:r>
            <a:r>
              <a:rPr lang="en-US" sz="4400" dirty="0">
                <a:solidFill>
                  <a:srgbClr val="FF0000"/>
                </a:solidFill>
              </a:rPr>
              <a:t> detector setup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9B291D-45B7-47EF-B4C2-E6C4AB123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SPD collaboration meeting 20-23.10.2025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D912AD-CECF-4019-ADF1-AF2389FAC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1027"/>
            <a:ext cx="2743200" cy="365125"/>
          </a:xfrm>
        </p:spPr>
        <p:txBody>
          <a:bodyPr/>
          <a:lstStyle/>
          <a:p>
            <a:fld id="{230D0843-3E29-404B-A810-6E26FC5D53B8}" type="slidenum">
              <a:rPr lang="ru-RU" smtClean="0"/>
              <a:t>3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A2952-C485-48EC-AAD8-83798AE4E6B2}"/>
              </a:ext>
            </a:extLst>
          </p:cNvPr>
          <p:cNvSpPr txBox="1"/>
          <p:nvPr/>
        </p:nvSpPr>
        <p:spPr>
          <a:xfrm>
            <a:off x="324239" y="3429000"/>
            <a:ext cx="1154352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Bunch crossing time we will get from NICA via White Rabbit protocol (probably). It will be used at event reconstructions to speed up the procedure.</a:t>
            </a:r>
          </a:p>
          <a:p>
            <a:endParaRPr lang="en-US" sz="2400" dirty="0"/>
          </a:p>
          <a:p>
            <a:r>
              <a:rPr lang="en-US" sz="2400" dirty="0"/>
              <a:t>Probably the “Bunch crossing signal” can be used to reject a background/noise signal between the bunch crossing for the fast (</a:t>
            </a:r>
            <a:r>
              <a:rPr lang="en-US" sz="2400" dirty="0" err="1"/>
              <a:t>SiPM</a:t>
            </a:r>
            <a:r>
              <a:rPr lang="en-US" sz="2400" dirty="0"/>
              <a:t> based) detectors as a suppression signal to the Frond-End electronics or as a hardware filter based on the recorded time at the stage of data transfer.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It is the only possible “hardware trigger”, better say “data rejection”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870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9F7EF0-453F-4CD3-8A83-3CDC6DB43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774847"/>
          </a:xfrm>
        </p:spPr>
        <p:txBody>
          <a:bodyPr/>
          <a:lstStyle/>
          <a:p>
            <a:r>
              <a:rPr lang="en-US" sz="4000" dirty="0">
                <a:solidFill>
                  <a:srgbClr val="1BA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DAQ structure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B4D95F-8585-4C6F-AF17-7D647C00A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9847"/>
            <a:ext cx="10515600" cy="2233191"/>
          </a:xfrm>
        </p:spPr>
        <p:txBody>
          <a:bodyPr/>
          <a:lstStyle/>
          <a:p>
            <a:r>
              <a:rPr lang="en-US" dirty="0"/>
              <a:t>L1 concentrator</a:t>
            </a:r>
          </a:p>
          <a:p>
            <a:r>
              <a:rPr lang="en-US" dirty="0"/>
              <a:t>L2 concentrator</a:t>
            </a:r>
          </a:p>
          <a:p>
            <a:r>
              <a:rPr lang="en-US" dirty="0"/>
              <a:t>TSS – synchronization system</a:t>
            </a:r>
          </a:p>
          <a:p>
            <a:r>
              <a:rPr lang="en-US" dirty="0"/>
              <a:t>Computer Read</a:t>
            </a:r>
            <a:r>
              <a:rPr lang="ru-RU" dirty="0"/>
              <a:t>-</a:t>
            </a:r>
            <a:r>
              <a:rPr lang="en-US" dirty="0"/>
              <a:t>out and Slice Building system.</a:t>
            </a:r>
          </a:p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16DF61-1160-4FB2-AA05-2B248A48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30D0843-3E29-404B-A810-6E26FC5D53B8}" type="slidenum">
              <a:rPr lang="ru-RU" smtClean="0"/>
              <a:t>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E1C77B-A9A5-4188-97AA-F8676A0F6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369" y="3247053"/>
            <a:ext cx="11486349" cy="3010737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2AF75-2C9B-48DC-BE27-C4864EFE9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4620"/>
            <a:ext cx="4114800" cy="365125"/>
          </a:xfrm>
        </p:spPr>
        <p:txBody>
          <a:bodyPr/>
          <a:lstStyle/>
          <a:p>
            <a:r>
              <a:rPr lang="en-US" dirty="0"/>
              <a:t>SPD collaboration meeting 20-23.10.2025</a:t>
            </a:r>
            <a:endParaRPr lang="ru-RU" dirty="0"/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8BFA2C79-5AA2-4C11-A7BC-C0A748CAF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193511"/>
              </p:ext>
            </p:extLst>
          </p:nvPr>
        </p:nvGraphicFramePr>
        <p:xfrm>
          <a:off x="5001209" y="65000"/>
          <a:ext cx="7049375" cy="2127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896">
                  <a:extLst>
                    <a:ext uri="{9D8B030D-6E8A-4147-A177-3AD203B41FA5}">
                      <a16:colId xmlns:a16="http://schemas.microsoft.com/office/drawing/2014/main" val="1751814008"/>
                    </a:ext>
                  </a:extLst>
                </a:gridCol>
                <a:gridCol w="1174896">
                  <a:extLst>
                    <a:ext uri="{9D8B030D-6E8A-4147-A177-3AD203B41FA5}">
                      <a16:colId xmlns:a16="http://schemas.microsoft.com/office/drawing/2014/main" val="2722977623"/>
                    </a:ext>
                  </a:extLst>
                </a:gridCol>
                <a:gridCol w="1174896">
                  <a:extLst>
                    <a:ext uri="{9D8B030D-6E8A-4147-A177-3AD203B41FA5}">
                      <a16:colId xmlns:a16="http://schemas.microsoft.com/office/drawing/2014/main" val="577826692"/>
                    </a:ext>
                  </a:extLst>
                </a:gridCol>
                <a:gridCol w="1266891">
                  <a:extLst>
                    <a:ext uri="{9D8B030D-6E8A-4147-A177-3AD203B41FA5}">
                      <a16:colId xmlns:a16="http://schemas.microsoft.com/office/drawing/2014/main" val="4024092287"/>
                    </a:ext>
                  </a:extLst>
                </a:gridCol>
                <a:gridCol w="1241603">
                  <a:extLst>
                    <a:ext uri="{9D8B030D-6E8A-4147-A177-3AD203B41FA5}">
                      <a16:colId xmlns:a16="http://schemas.microsoft.com/office/drawing/2014/main" val="2949479582"/>
                    </a:ext>
                  </a:extLst>
                </a:gridCol>
                <a:gridCol w="1016193">
                  <a:extLst>
                    <a:ext uri="{9D8B030D-6E8A-4147-A177-3AD203B41FA5}">
                      <a16:colId xmlns:a16="http://schemas.microsoft.com/office/drawing/2014/main" val="3163618439"/>
                    </a:ext>
                  </a:extLst>
                </a:gridCol>
              </a:tblGrid>
              <a:tr h="811410">
                <a:tc>
                  <a:txBody>
                    <a:bodyPr/>
                    <a:lstStyle/>
                    <a:p>
                      <a:r>
                        <a:rPr lang="en-US" sz="1800" dirty="0"/>
                        <a:t>SPD Stage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FEE  Outputs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L1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(8 ports)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L2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(16 ports)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Read-out PC</a:t>
                      </a:r>
                      <a:endParaRPr lang="ru-R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Slice Builders</a:t>
                      </a:r>
                      <a:endParaRPr lang="ru-RU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485587"/>
                  </a:ext>
                </a:extLst>
              </a:tr>
              <a:tr h="658142">
                <a:tc>
                  <a:txBody>
                    <a:bodyPr/>
                    <a:lstStyle/>
                    <a:p>
                      <a:r>
                        <a:rPr lang="en-US" sz="1800"/>
                        <a:t>First</a:t>
                      </a:r>
                      <a:endParaRPr lang="ru-R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~1292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&gt;165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&gt;12</a:t>
                      </a:r>
                      <a:endParaRPr lang="ru-R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&gt;6-12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&gt;5</a:t>
                      </a:r>
                      <a:endParaRPr lang="ru-RU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525415"/>
                  </a:ext>
                </a:extLst>
              </a:tr>
              <a:tr h="658142">
                <a:tc>
                  <a:txBody>
                    <a:bodyPr/>
                    <a:lstStyle/>
                    <a:p>
                      <a:r>
                        <a:rPr lang="en-US" sz="1800"/>
                        <a:t>Second</a:t>
                      </a:r>
                      <a:endParaRPr lang="ru-R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~5800</a:t>
                      </a:r>
                      <a:endParaRPr lang="ru-R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&gt;730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&gt;50</a:t>
                      </a:r>
                      <a:endParaRPr lang="ru-R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&gt;25-50</a:t>
                      </a:r>
                      <a:endParaRPr lang="ru-R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&gt;40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831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7264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63641-9A9B-4CFE-A8FB-9F94F08D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6" y="1"/>
            <a:ext cx="10515600" cy="5505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BA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 concentrator (Current prototype</a:t>
            </a:r>
            <a:r>
              <a:rPr lang="en-US" dirty="0"/>
              <a:t>)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5DA233-F0B7-4EB1-95D9-49F38B580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5746"/>
            <a:ext cx="4114800" cy="365125"/>
          </a:xfrm>
        </p:spPr>
        <p:txBody>
          <a:bodyPr/>
          <a:lstStyle/>
          <a:p>
            <a:r>
              <a:rPr lang="en-US" dirty="0"/>
              <a:t>SPD collaboration meeting 20-23.10.2025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C7AC15-32ED-47EE-A0E2-FA2A08A95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230D0843-3E29-404B-A810-6E26FC5D53B8}" type="slidenum">
              <a:rPr lang="ru-RU" smtClean="0"/>
              <a:t>5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C8CE6E-E876-4195-844E-ADD9DD455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047" y="471766"/>
            <a:ext cx="4505718" cy="5765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674C0C-4B5A-4914-9ED7-C7C3FC1CB4CC}"/>
              </a:ext>
            </a:extLst>
          </p:cNvPr>
          <p:cNvSpPr txBox="1"/>
          <p:nvPr/>
        </p:nvSpPr>
        <p:spPr>
          <a:xfrm>
            <a:off x="288139" y="669912"/>
            <a:ext cx="66071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Cyclone 10GX (105YF780E6G)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8x Links for connect front-end boards (</a:t>
            </a:r>
            <a:r>
              <a:rPr lang="en-US" sz="2400" dirty="0" err="1"/>
              <a:t>miniSAS</a:t>
            </a:r>
            <a:r>
              <a:rPr lang="en-US" sz="2400" dirty="0"/>
              <a:t> connectors) 8 diff pairs per connector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SFP+ 10Gb transceiver for data transmission to L2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SFP+ transceiver for TSS (White Rabbit)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62557-8764-44DA-B210-DC2EB6AF36AD}"/>
              </a:ext>
            </a:extLst>
          </p:cNvPr>
          <p:cNvSpPr txBox="1"/>
          <p:nvPr/>
        </p:nvSpPr>
        <p:spPr>
          <a:xfrm>
            <a:off x="512073" y="3374640"/>
            <a:ext cx="6681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This prototype allowed to test  main conceptions for the firmware development and interference with FEE and L2 concentrator.</a:t>
            </a:r>
          </a:p>
        </p:txBody>
      </p:sp>
    </p:spTree>
    <p:extLst>
      <p:ext uri="{BB962C8B-B14F-4D97-AF65-F5344CB8AC3E}">
        <p14:creationId xmlns:p14="http://schemas.microsoft.com/office/powerpoint/2010/main" val="2334387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EE91B0C-146D-3EA9-BA4F-639DF30D4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1" y="800100"/>
            <a:ext cx="3656847" cy="3499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Global changes:</a:t>
            </a:r>
          </a:p>
          <a:p>
            <a:pPr marL="342900" indent="-342900">
              <a:buAutoNum type="arabicPeriod"/>
            </a:pPr>
            <a:r>
              <a:rPr lang="en-US" sz="1800" dirty="0"/>
              <a:t>Integration WR requirements</a:t>
            </a:r>
          </a:p>
          <a:p>
            <a:pPr marL="800100" lvl="1" indent="-342900">
              <a:buAutoNum type="arabicPeriod"/>
            </a:pPr>
            <a:r>
              <a:rPr lang="en-US" sz="1400" dirty="0"/>
              <a:t>Two external VCXO </a:t>
            </a:r>
          </a:p>
          <a:p>
            <a:pPr marL="800100" lvl="1" indent="-342900">
              <a:buAutoNum type="arabicPeriod"/>
            </a:pPr>
            <a:r>
              <a:rPr lang="en-US" sz="1400" dirty="0"/>
              <a:t>Two 16-bit  ADC</a:t>
            </a:r>
          </a:p>
          <a:p>
            <a:pPr marL="800100" lvl="1" indent="-342900">
              <a:buAutoNum type="arabicPeriod"/>
            </a:pPr>
            <a:r>
              <a:rPr lang="en-US" sz="1400" dirty="0"/>
              <a:t>Jitter cleaner</a:t>
            </a:r>
            <a:endParaRPr lang="en-US" sz="1800" dirty="0"/>
          </a:p>
          <a:p>
            <a:pPr marL="342900" indent="-342900">
              <a:buAutoNum type="arabicPeriod"/>
            </a:pPr>
            <a:r>
              <a:rPr lang="en-US" sz="1800" dirty="0"/>
              <a:t>Transition to CDR-mode for FEE-L1 data line. </a:t>
            </a:r>
          </a:p>
          <a:p>
            <a:pPr marL="342900" indent="-342900">
              <a:buAutoNum type="arabicPeriod"/>
            </a:pPr>
            <a:r>
              <a:rPr lang="en-US" sz="1800" dirty="0"/>
              <a:t>E-Link line mapping</a:t>
            </a:r>
          </a:p>
          <a:p>
            <a:pPr marL="342900" indent="-342900">
              <a:buAutoNum type="arabicPeriod"/>
            </a:pPr>
            <a:endParaRPr lang="ru-RU" sz="1400" dirty="0"/>
          </a:p>
          <a:p>
            <a:pPr marL="0" indent="0">
              <a:buNone/>
            </a:pPr>
            <a:r>
              <a:rPr lang="en-US" sz="1200" dirty="0"/>
              <a:t>We’re plan to manufacture it by the end of the year.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527F8DB-06DD-E0EE-0999-6C1FBCDA59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82438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1BA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 next prototype (Hardware)    </a:t>
            </a:r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JINR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5D49E041-E60F-6E62-0555-AFDE14612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91962" y="6492875"/>
            <a:ext cx="300037" cy="365125"/>
          </a:xfrm>
        </p:spPr>
        <p:txBody>
          <a:bodyPr/>
          <a:lstStyle/>
          <a:p>
            <a:fld id="{230D0843-3E29-404B-A810-6E26FC5D53B8}" type="slidenum">
              <a:rPr lang="ru-RU" smtClean="0"/>
              <a:t>6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A7F1D2-CC60-A234-8AA6-B7BA24DAA82A}"/>
              </a:ext>
            </a:extLst>
          </p:cNvPr>
          <p:cNvSpPr/>
          <p:nvPr/>
        </p:nvSpPr>
        <p:spPr>
          <a:xfrm>
            <a:off x="8041105" y="800100"/>
            <a:ext cx="3850857" cy="57186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0F55FF-459D-2755-3F2A-831CFD962BC9}"/>
              </a:ext>
            </a:extLst>
          </p:cNvPr>
          <p:cNvSpPr>
            <a:spLocks/>
          </p:cNvSpPr>
          <p:nvPr/>
        </p:nvSpPr>
        <p:spPr>
          <a:xfrm>
            <a:off x="8113488" y="4368755"/>
            <a:ext cx="3709075" cy="201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Link</a:t>
            </a:r>
            <a:r>
              <a:rPr lang="ru-RU" b="1" u="sng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u="sng" dirty="0">
                <a:solidFill>
                  <a:schemeClr val="tx1"/>
                </a:solidFill>
              </a:rPr>
              <a:t>bandwidth</a:t>
            </a:r>
            <a:r>
              <a:rPr lang="ru-RU" u="sng" dirty="0">
                <a:solidFill>
                  <a:schemeClr val="tx1"/>
                </a:solidFill>
              </a:rPr>
              <a:t> </a:t>
            </a:r>
            <a:r>
              <a:rPr lang="en-US" u="sng" dirty="0">
                <a:solidFill>
                  <a:schemeClr val="tx1"/>
                </a:solidFill>
              </a:rPr>
              <a:t>per</a:t>
            </a:r>
            <a:r>
              <a:rPr lang="en-US" b="0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u="sng" dirty="0">
                <a:solidFill>
                  <a:schemeClr val="tx1"/>
                </a:solidFill>
              </a:rPr>
              <a:t>line:</a:t>
            </a:r>
            <a:br>
              <a:rPr lang="en-US" sz="1800" dirty="0"/>
            </a:br>
            <a:r>
              <a:rPr lang="en-US" sz="1800" dirty="0"/>
              <a:t>150 Mbps – </a:t>
            </a:r>
            <a:r>
              <a:rPr lang="en-US" sz="1800" dirty="0">
                <a:solidFill>
                  <a:srgbClr val="FFFF00"/>
                </a:solidFill>
              </a:rPr>
              <a:t>OK</a:t>
            </a:r>
          </a:p>
          <a:p>
            <a:pPr algn="ctr"/>
            <a:r>
              <a:rPr lang="en-US" dirty="0"/>
              <a:t>500</a:t>
            </a:r>
            <a:r>
              <a:rPr lang="en-US" sz="1800" dirty="0"/>
              <a:t> Mbps – </a:t>
            </a:r>
            <a:r>
              <a:rPr lang="en-US" sz="1800" dirty="0">
                <a:solidFill>
                  <a:srgbClr val="FFFF00"/>
                </a:solidFill>
              </a:rPr>
              <a:t>OK</a:t>
            </a:r>
            <a:endParaRPr lang="ru-RU" sz="1800" dirty="0">
              <a:solidFill>
                <a:srgbClr val="FFFF00"/>
              </a:solidFill>
            </a:endParaRP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750 Mbps – </a:t>
            </a:r>
            <a:r>
              <a:rPr lang="en-US" sz="1800" dirty="0">
                <a:solidFill>
                  <a:schemeClr val="accent6"/>
                </a:solidFill>
              </a:rPr>
              <a:t>OK</a:t>
            </a:r>
            <a:endParaRPr lang="ru-RU" sz="1800" dirty="0">
              <a:solidFill>
                <a:schemeClr val="accent6"/>
              </a:solidFill>
            </a:endParaRP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1000 Mbps – </a:t>
            </a:r>
            <a:r>
              <a:rPr lang="en-US" sz="1800" dirty="0">
                <a:solidFill>
                  <a:schemeClr val="accent6"/>
                </a:solidFill>
              </a:rPr>
              <a:t>OK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1250 Mbps – </a:t>
            </a:r>
            <a:r>
              <a:rPr lang="en-US" sz="1800" dirty="0">
                <a:solidFill>
                  <a:schemeClr val="accent6"/>
                </a:solidFill>
              </a:rPr>
              <a:t>OK</a:t>
            </a:r>
            <a:endParaRPr lang="ru-RU" sz="1800" dirty="0">
              <a:solidFill>
                <a:schemeClr val="accent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5220B-30AF-046C-85BD-8DCED903CE98}"/>
              </a:ext>
            </a:extLst>
          </p:cNvPr>
          <p:cNvSpPr txBox="1">
            <a:spLocks/>
          </p:cNvSpPr>
          <p:nvPr/>
        </p:nvSpPr>
        <p:spPr>
          <a:xfrm>
            <a:off x="9325281" y="822895"/>
            <a:ext cx="128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CDR Mode</a:t>
            </a:r>
            <a:endParaRPr lang="ru-RU"/>
          </a:p>
        </p:txBody>
      </p:sp>
      <p:pic>
        <p:nvPicPr>
          <p:cNvPr id="9" name="Рисунок 8" descr="Изображение выглядит как текст, снимок экрана, Шрифт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7E503FAA-195C-7943-04E9-DEB7ECEB9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60"/>
          <a:stretch/>
        </p:blipFill>
        <p:spPr>
          <a:xfrm>
            <a:off x="8120811" y="1082785"/>
            <a:ext cx="3691440" cy="922271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диаграмма, снимок экрана, Прямо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AD03BF51-FF18-D198-EFCD-406E42D8E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31"/>
          <a:stretch/>
        </p:blipFill>
        <p:spPr>
          <a:xfrm>
            <a:off x="8110544" y="2557838"/>
            <a:ext cx="3722938" cy="14012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снимок экрана, диаграмма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7FDFB3E7-9D92-C9C6-4CD9-354CCA062D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7399"/>
          <a:stretch/>
        </p:blipFill>
        <p:spPr>
          <a:xfrm>
            <a:off x="10460811" y="3472672"/>
            <a:ext cx="1339633" cy="459933"/>
          </a:xfrm>
          <a:prstGeom prst="rect">
            <a:avLst/>
          </a:prstGeom>
        </p:spPr>
      </p:pic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CE901D40-7245-41DF-8EAE-D3F691D86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8616"/>
            <a:ext cx="4114800" cy="365125"/>
          </a:xfrm>
        </p:spPr>
        <p:txBody>
          <a:bodyPr/>
          <a:lstStyle/>
          <a:p>
            <a:r>
              <a:rPr lang="en-US" dirty="0"/>
              <a:t>SPD collaboration meeting 20-23.10.2025</a:t>
            </a:r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284081F-06D0-DDC1-26A8-08C409C2A670}"/>
              </a:ext>
            </a:extLst>
          </p:cNvPr>
          <p:cNvGrpSpPr/>
          <p:nvPr/>
        </p:nvGrpSpPr>
        <p:grpSpPr>
          <a:xfrm>
            <a:off x="4631191" y="654141"/>
            <a:ext cx="2929618" cy="5549718"/>
            <a:chOff x="8458389" y="795491"/>
            <a:chExt cx="3433573" cy="558534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C58774D-F916-C348-9049-63AA76E52F3B}"/>
                </a:ext>
              </a:extLst>
            </p:cNvPr>
            <p:cNvSpPr/>
            <p:nvPr/>
          </p:nvSpPr>
          <p:spPr>
            <a:xfrm>
              <a:off x="8458389" y="800100"/>
              <a:ext cx="3433573" cy="55807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A13F5301-9A48-6A73-5F11-6E463AFECE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45" t="28325" r="6414" b="9421"/>
            <a:stretch/>
          </p:blipFill>
          <p:spPr bwMode="auto">
            <a:xfrm>
              <a:off x="10442302" y="1157338"/>
              <a:ext cx="1374662" cy="1010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3BFB5F29-FEDC-3CB1-A736-EC84B1250E37}"/>
                </a:ext>
              </a:extLst>
            </p:cNvPr>
            <p:cNvSpPr txBox="1">
              <a:spLocks/>
            </p:cNvSpPr>
            <p:nvPr/>
          </p:nvSpPr>
          <p:spPr>
            <a:xfrm>
              <a:off x="9634390" y="795491"/>
              <a:ext cx="1346753" cy="371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err="1"/>
                <a:t>MiniSAS</a:t>
              </a:r>
              <a:endParaRPr lang="ru-RU"/>
            </a:p>
          </p:txBody>
        </p:sp>
      </p:grp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DCB80538-08DA-49CB-A848-76B0D5BDB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899062"/>
              </p:ext>
            </p:extLst>
          </p:nvPr>
        </p:nvGraphicFramePr>
        <p:xfrm>
          <a:off x="4694201" y="2230874"/>
          <a:ext cx="2803598" cy="3908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3190">
                  <a:extLst>
                    <a:ext uri="{9D8B030D-6E8A-4147-A177-3AD203B41FA5}">
                      <a16:colId xmlns:a16="http://schemas.microsoft.com/office/drawing/2014/main" val="2640855763"/>
                    </a:ext>
                  </a:extLst>
                </a:gridCol>
                <a:gridCol w="559463">
                  <a:extLst>
                    <a:ext uri="{9D8B030D-6E8A-4147-A177-3AD203B41FA5}">
                      <a16:colId xmlns:a16="http://schemas.microsoft.com/office/drawing/2014/main" val="993391563"/>
                    </a:ext>
                  </a:extLst>
                </a:gridCol>
                <a:gridCol w="628609">
                  <a:extLst>
                    <a:ext uri="{9D8B030D-6E8A-4147-A177-3AD203B41FA5}">
                      <a16:colId xmlns:a16="http://schemas.microsoft.com/office/drawing/2014/main" val="2256903336"/>
                    </a:ext>
                  </a:extLst>
                </a:gridCol>
                <a:gridCol w="842336">
                  <a:extLst>
                    <a:ext uri="{9D8B030D-6E8A-4147-A177-3AD203B41FA5}">
                      <a16:colId xmlns:a16="http://schemas.microsoft.com/office/drawing/2014/main" val="3298481535"/>
                    </a:ext>
                  </a:extLst>
                </a:gridCol>
              </a:tblGrid>
              <a:tr h="3667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Pin</a:t>
                      </a:r>
                    </a:p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function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Side B</a:t>
                      </a:r>
                    </a:p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Pin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Side A</a:t>
                      </a:r>
                    </a:p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Pin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Pin</a:t>
                      </a:r>
                    </a:p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function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07312131"/>
                  </a:ext>
                </a:extLst>
              </a:tr>
              <a:tr h="196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GND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GND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060681"/>
                  </a:ext>
                </a:extLst>
              </a:tr>
              <a:tr h="196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Tx0+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Rx0+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72239"/>
                  </a:ext>
                </a:extLst>
              </a:tr>
              <a:tr h="196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Tx0-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Rx0-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998631"/>
                  </a:ext>
                </a:extLst>
              </a:tr>
              <a:tr h="196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GND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GND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864303"/>
                  </a:ext>
                </a:extLst>
              </a:tr>
              <a:tr h="196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Tx1+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Rx1+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210026"/>
                  </a:ext>
                </a:extLst>
              </a:tr>
              <a:tr h="196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Tx1-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Rx1-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539476"/>
                  </a:ext>
                </a:extLst>
              </a:tr>
              <a:tr h="196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GND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A7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GND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765322"/>
                  </a:ext>
                </a:extLst>
              </a:tr>
              <a:tr h="196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Unipolar 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Unipolar 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912243"/>
                  </a:ext>
                </a:extLst>
              </a:tr>
              <a:tr h="196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Unipolar 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Unipolar 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457616"/>
                  </a:ext>
                </a:extLst>
              </a:tr>
              <a:tr h="196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Unipolar 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Unipolar 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614212"/>
                  </a:ext>
                </a:extLst>
              </a:tr>
              <a:tr h="196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Unipolar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Unipolar 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457343"/>
                  </a:ext>
                </a:extLst>
              </a:tr>
              <a:tr h="196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GND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GND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50092"/>
                  </a:ext>
                </a:extLst>
              </a:tr>
              <a:tr h="196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Tx2+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Rx2+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426065"/>
                  </a:ext>
                </a:extLst>
              </a:tr>
              <a:tr h="196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Tx2-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Rx2-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847791"/>
                  </a:ext>
                </a:extLst>
              </a:tr>
              <a:tr h="196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GND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GND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088466"/>
                  </a:ext>
                </a:extLst>
              </a:tr>
              <a:tr h="196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Tx3+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Rx3+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142212"/>
                  </a:ext>
                </a:extLst>
              </a:tr>
              <a:tr h="196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Tx3-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Rx3-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768667"/>
                  </a:ext>
                </a:extLst>
              </a:tr>
              <a:tr h="1967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GND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GND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909065"/>
                  </a:ext>
                </a:extLst>
              </a:tr>
            </a:tbl>
          </a:graphicData>
        </a:graphic>
      </p:graphicFrame>
      <p:pic>
        <p:nvPicPr>
          <p:cNvPr id="17" name="Picture 26">
            <a:extLst>
              <a:ext uri="{FF2B5EF4-FFF2-40B4-BE49-F238E27FC236}">
                <a16:creationId xmlns:a16="http://schemas.microsoft.com/office/drawing/2014/main" id="{36ADEE1A-CCC8-4A74-8478-693C08750B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9819" y="1094857"/>
            <a:ext cx="1451268" cy="83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67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57FC80-0AB9-EBB7-0B82-6C6B5E2A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"/>
            <a:ext cx="11891963" cy="80009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1BA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 emulator</a:t>
            </a:r>
            <a:endParaRPr lang="ru-RU" sz="4000" dirty="0">
              <a:solidFill>
                <a:srgbClr val="1BA1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3771F1A2-AC65-26AD-9066-97EAD26A9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91962" y="6492875"/>
            <a:ext cx="300037" cy="365125"/>
          </a:xfrm>
        </p:spPr>
        <p:txBody>
          <a:bodyPr/>
          <a:lstStyle/>
          <a:p>
            <a:fld id="{230D0843-3E29-404B-A810-6E26FC5D53B8}" type="slidenum">
              <a:rPr lang="ru-RU" smtClean="0"/>
              <a:t>7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38B101-FEF1-B277-0E04-DCCD231CD8AC}"/>
              </a:ext>
            </a:extLst>
          </p:cNvPr>
          <p:cNvSpPr txBox="1"/>
          <p:nvPr/>
        </p:nvSpPr>
        <p:spPr>
          <a:xfrm>
            <a:off x="674037" y="4133469"/>
            <a:ext cx="3563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FE</a:t>
            </a:r>
            <a:r>
              <a:rPr lang="en-US" dirty="0"/>
              <a:t>E</a:t>
            </a:r>
            <a:r>
              <a:rPr lang="en-US" sz="1800" dirty="0"/>
              <a:t> Emulator (Need custom PCB)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F9546E1-A475-AED2-3384-F4FD0AA74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6" b="24474"/>
          <a:stretch/>
        </p:blipFill>
        <p:spPr bwMode="auto">
          <a:xfrm>
            <a:off x="8248995" y="4580415"/>
            <a:ext cx="3295826" cy="16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A54E55-D6E0-3E6F-2E35-955333683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463657" y="4810862"/>
            <a:ext cx="842854" cy="10485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C2A2F7-5CB6-0461-0F63-3D643D3DF987}"/>
              </a:ext>
            </a:extLst>
          </p:cNvPr>
          <p:cNvSpPr txBox="1"/>
          <p:nvPr/>
        </p:nvSpPr>
        <p:spPr>
          <a:xfrm>
            <a:off x="9724940" y="4211083"/>
            <a:ext cx="1060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L2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87ED5B-C8F0-05BD-245D-726227C824DB}"/>
              </a:ext>
            </a:extLst>
          </p:cNvPr>
          <p:cNvSpPr txBox="1"/>
          <p:nvPr/>
        </p:nvSpPr>
        <p:spPr>
          <a:xfrm>
            <a:off x="5584573" y="4054668"/>
            <a:ext cx="450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L1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272EFEC-6DF2-6282-46AF-DDA5905C9D08}"/>
              </a:ext>
            </a:extLst>
          </p:cNvPr>
          <p:cNvCxnSpPr>
            <a:cxnSpLocks/>
          </p:cNvCxnSpPr>
          <p:nvPr/>
        </p:nvCxnSpPr>
        <p:spPr>
          <a:xfrm flipH="1">
            <a:off x="3651926" y="5241427"/>
            <a:ext cx="11720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95321603-7346-1ABD-FBB0-450B2C7F5C14}"/>
              </a:ext>
            </a:extLst>
          </p:cNvPr>
          <p:cNvCxnSpPr>
            <a:cxnSpLocks/>
          </p:cNvCxnSpPr>
          <p:nvPr/>
        </p:nvCxnSpPr>
        <p:spPr>
          <a:xfrm>
            <a:off x="3711328" y="5313037"/>
            <a:ext cx="114466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0333F2CB-6B90-B9C0-DCBE-8154AB584B90}"/>
              </a:ext>
            </a:extLst>
          </p:cNvPr>
          <p:cNvCxnSpPr>
            <a:cxnSpLocks/>
          </p:cNvCxnSpPr>
          <p:nvPr/>
        </p:nvCxnSpPr>
        <p:spPr>
          <a:xfrm flipH="1">
            <a:off x="6839263" y="5402535"/>
            <a:ext cx="11720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1B105FB3-5678-D469-54DF-4E88652CA845}"/>
              </a:ext>
            </a:extLst>
          </p:cNvPr>
          <p:cNvCxnSpPr>
            <a:cxnSpLocks/>
          </p:cNvCxnSpPr>
          <p:nvPr/>
        </p:nvCxnSpPr>
        <p:spPr>
          <a:xfrm>
            <a:off x="6898665" y="5474145"/>
            <a:ext cx="114466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D3925C2-CD78-7D55-5A93-629ACF8BA773}"/>
              </a:ext>
            </a:extLst>
          </p:cNvPr>
          <p:cNvSpPr txBox="1"/>
          <p:nvPr/>
        </p:nvSpPr>
        <p:spPr>
          <a:xfrm>
            <a:off x="263525" y="800691"/>
            <a:ext cx="543104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Plans: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Study </a:t>
            </a:r>
            <a:r>
              <a:rPr lang="en-US" sz="1600" dirty="0" err="1"/>
              <a:t>Kintex</a:t>
            </a:r>
            <a:r>
              <a:rPr lang="en-US" sz="1600" dirty="0"/>
              <a:t> US </a:t>
            </a:r>
            <a:r>
              <a:rPr lang="en-US" sz="1100" dirty="0"/>
              <a:t>(</a:t>
            </a:r>
            <a:r>
              <a:rPr lang="en-US" sz="1200" dirty="0"/>
              <a:t>ACKU060 V2.0</a:t>
            </a:r>
            <a:r>
              <a:rPr lang="en-US" sz="1100" dirty="0"/>
              <a:t>) </a:t>
            </a:r>
            <a:r>
              <a:rPr lang="en-US" sz="1600" dirty="0"/>
              <a:t>chip for FEE emulator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Create custom PCB for emulator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/>
              <a:t>8 </a:t>
            </a:r>
            <a:r>
              <a:rPr lang="en-US" sz="1600" dirty="0" err="1"/>
              <a:t>MiniSAS</a:t>
            </a:r>
            <a:r>
              <a:rPr lang="en-US" sz="1600" dirty="0"/>
              <a:t> for test E-Link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/>
              <a:t>SFP+ for 10G link </a:t>
            </a:r>
            <a:r>
              <a:rPr lang="en-US" sz="1200" i="1" u="sng" dirty="0"/>
              <a:t>(For software data generator)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/>
              <a:t>8 SMA for sync verification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Firmware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/>
              <a:t>Eth -&gt; </a:t>
            </a:r>
            <a:r>
              <a:rPr lang="en-US" sz="1600" dirty="0" err="1"/>
              <a:t>MiniSAS</a:t>
            </a:r>
            <a:r>
              <a:rPr lang="en-US" sz="1600" dirty="0"/>
              <a:t> data sender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/>
              <a:t>TSS command reader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/>
              <a:t>Slow configuration procedure L1-FEE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i="1" u="sng" dirty="0"/>
              <a:t>Test Firmware update procedure</a:t>
            </a:r>
          </a:p>
        </p:txBody>
      </p:sp>
      <p:pic>
        <p:nvPicPr>
          <p:cNvPr id="5" name="Рисунок 4" descr="Изображение выглядит как электроника, схема, Электронная техника, Электронный компонент&#10;&#10;Автоматически созданное описание">
            <a:extLst>
              <a:ext uri="{FF2B5EF4-FFF2-40B4-BE49-F238E27FC236}">
                <a16:creationId xmlns:a16="http://schemas.microsoft.com/office/drawing/2014/main" id="{D21821FA-94B5-8CC3-AAE6-54FC6E9D0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"/>
          <a:stretch/>
        </p:blipFill>
        <p:spPr>
          <a:xfrm rot="16200000">
            <a:off x="4826085" y="4598343"/>
            <a:ext cx="2068680" cy="160838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56A3D5-B6D1-1EFC-D678-5F76B45F3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6019" y="486816"/>
            <a:ext cx="6207457" cy="35675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340EAD-1EEE-8A0C-FFC5-2F54C4BCD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4492" y="2981271"/>
            <a:ext cx="1613472" cy="117435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B21EF39-733F-0141-7831-AD4150D722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772" y="4574410"/>
            <a:ext cx="2302488" cy="1675850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DCC72A-3EF6-465A-B850-13CC9D75B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0745"/>
            <a:ext cx="4114800" cy="365125"/>
          </a:xfrm>
        </p:spPr>
        <p:txBody>
          <a:bodyPr/>
          <a:lstStyle/>
          <a:p>
            <a:r>
              <a:rPr lang="en-US" dirty="0"/>
              <a:t>SPD collaboration meeting 20-23.10.2025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9901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EB4A028-E293-456E-8254-C30BDB3A8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1091682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rgbClr val="1BA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L2 concentrator      </a:t>
            </a: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TSU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E359B4-E59E-44B2-AC3B-75443DFB9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4409"/>
            <a:ext cx="2743200" cy="365125"/>
          </a:xfrm>
        </p:spPr>
        <p:txBody>
          <a:bodyPr/>
          <a:lstStyle/>
          <a:p>
            <a:fld id="{230D0843-3E29-404B-A810-6E26FC5D53B8}" type="slidenum">
              <a:rPr lang="ru-RU" smtClean="0"/>
              <a:t>8</a:t>
            </a:fld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626D59-4309-49AE-8781-B3EC4E38C331}"/>
              </a:ext>
            </a:extLst>
          </p:cNvPr>
          <p:cNvSpPr txBox="1"/>
          <p:nvPr/>
        </p:nvSpPr>
        <p:spPr>
          <a:xfrm>
            <a:off x="345233" y="722350"/>
            <a:ext cx="116540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Prototype of L2 concentrator card:</a:t>
            </a:r>
            <a:br>
              <a:rPr lang="ru-RU" sz="2400" dirty="0"/>
            </a:br>
            <a:r>
              <a:rPr lang="en-US" sz="2400" dirty="0"/>
              <a:t>ZYNQ </a:t>
            </a:r>
            <a:r>
              <a:rPr lang="en-US" sz="2400" dirty="0" err="1"/>
              <a:t>UltraScale</a:t>
            </a:r>
            <a:r>
              <a:rPr lang="en-US" sz="2400" dirty="0"/>
              <a:t>+ FPGA Development Board Z19-P form </a:t>
            </a:r>
            <a:r>
              <a:rPr lang="en-US" sz="2400" dirty="0" err="1"/>
              <a:t>Alinx</a:t>
            </a:r>
            <a:r>
              <a:rPr lang="en-US" sz="2400" dirty="0"/>
              <a:t>. Firmware is being developed. </a:t>
            </a:r>
          </a:p>
          <a:p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380AC7-1F63-4057-9925-04645011C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195" y="2592704"/>
            <a:ext cx="7557466" cy="38326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8379C2-C234-4C20-A529-644A2096F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61" y="2552696"/>
            <a:ext cx="3429000" cy="3429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8734B7-6B89-4024-8925-28972FB7C78E}"/>
              </a:ext>
            </a:extLst>
          </p:cNvPr>
          <p:cNvSpPr txBox="1"/>
          <p:nvPr/>
        </p:nvSpPr>
        <p:spPr>
          <a:xfrm>
            <a:off x="126073" y="1814032"/>
            <a:ext cx="431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Instead of the </a:t>
            </a:r>
            <a:r>
              <a:rPr lang="en-US" sz="2400" dirty="0" err="1"/>
              <a:t>mesonin</a:t>
            </a:r>
            <a:r>
              <a:rPr lang="en-US" sz="2400" dirty="0"/>
              <a:t> board with 4 SFPs the board to connect 2 </a:t>
            </a:r>
            <a:r>
              <a:rPr lang="en-US" sz="2400" dirty="0" err="1"/>
              <a:t>qSFP</a:t>
            </a:r>
            <a:r>
              <a:rPr lang="en-US" sz="2400" dirty="0"/>
              <a:t> modules is  developed.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E12C86-4576-4F20-9191-D770FFA9A8A9}"/>
              </a:ext>
            </a:extLst>
          </p:cNvPr>
          <p:cNvSpPr txBox="1"/>
          <p:nvPr/>
        </p:nvSpPr>
        <p:spPr>
          <a:xfrm>
            <a:off x="687758" y="5775648"/>
            <a:ext cx="3477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8 </a:t>
            </a:r>
            <a:r>
              <a:rPr lang="en-US" sz="2400" dirty="0">
                <a:solidFill>
                  <a:srgbClr val="C00000"/>
                </a:solidFill>
              </a:rPr>
              <a:t>or</a:t>
            </a:r>
            <a:r>
              <a:rPr lang="ru-RU" sz="2400" dirty="0">
                <a:solidFill>
                  <a:srgbClr val="C00000"/>
                </a:solidFill>
              </a:rPr>
              <a:t> 16 </a:t>
            </a:r>
            <a:r>
              <a:rPr lang="en-US" sz="2400" dirty="0">
                <a:solidFill>
                  <a:srgbClr val="C00000"/>
                </a:solidFill>
              </a:rPr>
              <a:t>L1 connected to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L2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BCDEBCC-58D5-4775-8340-95E54F9DC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dirty="0"/>
              <a:t>SPD collaboration meeting 20-23.10.2025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2906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A836AE0-AF9B-4079-BAA2-A831840A1B7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435979" y="6492875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9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99624A-33E2-45FF-822B-B36017D04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561" y="1766104"/>
            <a:ext cx="10335763" cy="4165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9D182F-8787-4650-97ED-ED2C10B110A9}"/>
              </a:ext>
            </a:extLst>
          </p:cNvPr>
          <p:cNvSpPr txBox="1"/>
          <p:nvPr/>
        </p:nvSpPr>
        <p:spPr>
          <a:xfrm>
            <a:off x="195943" y="0"/>
            <a:ext cx="9352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1BA1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Time Synchronization System – TSS     </a:t>
            </a:r>
            <a:r>
              <a:rPr lang="en-US" sz="36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SPbPU</a:t>
            </a: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51464E-BE9A-498E-8D0F-C9C841E1886D}"/>
              </a:ext>
            </a:extLst>
          </p:cNvPr>
          <p:cNvSpPr txBox="1"/>
          <p:nvPr/>
        </p:nvSpPr>
        <p:spPr>
          <a:xfrm>
            <a:off x="756866" y="6275327"/>
            <a:ext cx="9977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 achieved time synchronization accuracy with the development nodes is better that 10ps!</a:t>
            </a:r>
            <a:r>
              <a:rPr lang="en-US" sz="2000" dirty="0"/>
              <a:t>  </a:t>
            </a:r>
          </a:p>
        </p:txBody>
      </p:sp>
      <p:pic>
        <p:nvPicPr>
          <p:cNvPr id="7" name="Рисунок 4" descr="Изображение выглядит как текст, снимок экрана, линия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8A425FEA-D9BB-425D-91F9-DD7939908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66" y="707886"/>
            <a:ext cx="9697566" cy="15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280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2F1449F8F0134986EDBF7608126C9A" ma:contentTypeVersion="5" ma:contentTypeDescription="Create a new document." ma:contentTypeScope="" ma:versionID="730bd2c3825db06d78c1f2b957d250db">
  <xsd:schema xmlns:xsd="http://www.w3.org/2001/XMLSchema" xmlns:xs="http://www.w3.org/2001/XMLSchema" xmlns:p="http://schemas.microsoft.com/office/2006/metadata/properties" xmlns:ns3="61c7a09c-404d-41ce-90cb-bb5d66760ade" targetNamespace="http://schemas.microsoft.com/office/2006/metadata/properties" ma:root="true" ma:fieldsID="920f5c9dcd065482bf8ee5ee990f2e39" ns3:_="">
    <xsd:import namespace="61c7a09c-404d-41ce-90cb-bb5d66760a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7a09c-404d-41ce-90cb-bb5d66760a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2EB7F27-2CEE-499C-BE17-B5008908E2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43C447-70EA-47E6-9302-DCF84B08FFE4}">
  <ds:schemaRefs>
    <ds:schemaRef ds:uri="61c7a09c-404d-41ce-90cb-bb5d66760ad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3AD54AC-89AE-43CA-9146-FABCCEF206C2}">
  <ds:schemaRefs>
    <ds:schemaRef ds:uri="http://schemas.microsoft.com/office/2006/metadata/properties"/>
    <ds:schemaRef ds:uri="http://purl.org/dc/dcmitype/"/>
    <ds:schemaRef ds:uri="61c7a09c-404d-41ce-90cb-bb5d66760ade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c80d3499-4a40-4a8c-986e-abce017d6b19}" enabled="0" method="" siteId="{c80d3499-4a40-4a8c-986e-abce017d6b1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963</Words>
  <Application>Microsoft Office PowerPoint</Application>
  <PresentationFormat>Широкоэкранный</PresentationFormat>
  <Paragraphs>236</Paragraphs>
  <Slides>15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Arial</vt:lpstr>
      <vt:lpstr>Arial</vt:lpstr>
      <vt:lpstr>Calibri</vt:lpstr>
      <vt:lpstr>Söhne</vt:lpstr>
      <vt:lpstr>Tahoma</vt:lpstr>
      <vt:lpstr>Тема Office</vt:lpstr>
      <vt:lpstr>Status of DAQ system</vt:lpstr>
      <vt:lpstr>Why triggerless DAQ</vt:lpstr>
      <vt:lpstr>Why triggerless DAQ</vt:lpstr>
      <vt:lpstr>DAQ structure</vt:lpstr>
      <vt:lpstr>L1 concentrator (Current prototype)</vt:lpstr>
      <vt:lpstr>Презентация PowerPoint</vt:lpstr>
      <vt:lpstr>FEE emulator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2026 plans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L1 Report</dc:title>
  <dc:creator>Aleksandr Boikov</dc:creator>
  <cp:lastModifiedBy>LA</cp:lastModifiedBy>
  <cp:revision>43</cp:revision>
  <dcterms:created xsi:type="dcterms:W3CDTF">2024-04-01T06:51:36Z</dcterms:created>
  <dcterms:modified xsi:type="dcterms:W3CDTF">2025-10-21T07:31:43Z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0x0101007F2F1449F8F0134986EDBF7608126C9A</vt:lpwstr>
  </property>
</Properties>
</file>