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65" r:id="rId3"/>
    <p:sldId id="263" r:id="rId4"/>
    <p:sldId id="257" r:id="rId5"/>
    <p:sldId id="258" r:id="rId6"/>
    <p:sldId id="259" r:id="rId7"/>
    <p:sldId id="260" r:id="rId8"/>
    <p:sldId id="261" r:id="rId9"/>
    <p:sldId id="264" r:id="rId10"/>
    <p:sldId id="266" r:id="rId11"/>
    <p:sldId id="277" r:id="rId12"/>
    <p:sldId id="278" r:id="rId13"/>
    <p:sldId id="289" r:id="rId14"/>
    <p:sldId id="291" r:id="rId15"/>
    <p:sldId id="292" r:id="rId16"/>
    <p:sldId id="290" r:id="rId17"/>
    <p:sldId id="271" r:id="rId18"/>
    <p:sldId id="273" r:id="rId19"/>
    <p:sldId id="274" r:id="rId20"/>
    <p:sldId id="275" r:id="rId21"/>
    <p:sldId id="267" r:id="rId22"/>
    <p:sldId id="268" r:id="rId23"/>
    <p:sldId id="269" r:id="rId24"/>
    <p:sldId id="270" r:id="rId25"/>
    <p:sldId id="276" r:id="rId26"/>
    <p:sldId id="279" r:id="rId27"/>
    <p:sldId id="288" r:id="rId28"/>
    <p:sldId id="294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82" d="100"/>
          <a:sy n="82" d="100"/>
        </p:scale>
        <p:origin x="643" y="-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ocurator\Work\SPD\Measurements\WLS_in_tile_tests\Number_of_loops_nex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ocurator\Work\SPD\Measurements\WLS_in_tile_tests\Number_of_loops_nex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ocurator\Work\SPD\Measurements\WLS_in_tile_tests\Number_of_loops_nex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ocurator\Work\SPD\Measurements\WLS_in_tile_tests\Number_of_loops_next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r>
              <a:rPr lang="en-US" dirty="0"/>
              <a:t>Average normalized response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9.1900420841768721E-2"/>
          <c:y val="0.11570880310735931"/>
          <c:w val="0.87508182314276051"/>
          <c:h val="0.76407097048299077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Лист1!$Y$198:$Y$203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xVal>
          <c:yVal>
            <c:numRef>
              <c:f>Лист1!$AA$198:$AA$203</c:f>
              <c:numCache>
                <c:formatCode>General</c:formatCode>
                <c:ptCount val="6"/>
                <c:pt idx="0">
                  <c:v>0.71934502628951147</c:v>
                </c:pt>
                <c:pt idx="1">
                  <c:v>0.83702562814488157</c:v>
                </c:pt>
                <c:pt idx="2">
                  <c:v>0.92379263613927109</c:v>
                </c:pt>
                <c:pt idx="3">
                  <c:v>0.95653536833341513</c:v>
                </c:pt>
                <c:pt idx="4">
                  <c:v>0.98478563334695857</c:v>
                </c:pt>
                <c:pt idx="5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B6B-423B-A7CD-78359BFD1C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9049616"/>
        <c:axId val="529052136"/>
      </c:scatterChart>
      <c:valAx>
        <c:axId val="5290496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r>
                  <a:rPr lang="en-US" dirty="0"/>
                  <a:t>Number of loops</a:t>
                </a:r>
                <a:endParaRPr lang="ru-RU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ru-RU"/>
          </a:p>
        </c:txPr>
        <c:crossAx val="529052136"/>
        <c:crosses val="autoZero"/>
        <c:crossBetween val="midCat"/>
      </c:valAx>
      <c:valAx>
        <c:axId val="529052136"/>
        <c:scaling>
          <c:orientation val="minMax"/>
          <c:min val="0.7000000000000000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ru-RU"/>
          </a:p>
        </c:txPr>
        <c:crossAx val="5290496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 b="1">
          <a:latin typeface="Cambria" panose="02040503050406030204" pitchFamily="18" charset="0"/>
          <a:ea typeface="Cambria" panose="020405030504060302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r>
              <a:rPr lang="en-US" dirty="0"/>
              <a:t>Relative</a:t>
            </a:r>
            <a:r>
              <a:rPr lang="en-US" baseline="0" dirty="0"/>
              <a:t> charge resolution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9.1900437859211759E-2"/>
          <c:y val="0.11570883020794663"/>
          <c:w val="0.87508180001133251"/>
          <c:h val="0.764070915225179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Лист1!$Y$198:$Y$203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xVal>
          <c:yVal>
            <c:numRef>
              <c:f>Лист1!$AF$198:$AF$203</c:f>
              <c:numCache>
                <c:formatCode>General</c:formatCode>
                <c:ptCount val="6"/>
                <c:pt idx="0">
                  <c:v>0.14439801561995716</c:v>
                </c:pt>
                <c:pt idx="1">
                  <c:v>9.2194776590713012E-2</c:v>
                </c:pt>
                <c:pt idx="2">
                  <c:v>8.3521935912624939E-2</c:v>
                </c:pt>
                <c:pt idx="3">
                  <c:v>6.8910183949902115E-2</c:v>
                </c:pt>
                <c:pt idx="4">
                  <c:v>6.3609129648415488E-2</c:v>
                </c:pt>
                <c:pt idx="5">
                  <c:v>6.085348130532435E-2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DFF-4880-B712-31DF2BDA9E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9002576"/>
        <c:axId val="549001496"/>
      </c:scatterChart>
      <c:valAx>
        <c:axId val="5490025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r>
                  <a:rPr lang="en-US" dirty="0"/>
                  <a:t>Number</a:t>
                </a:r>
                <a:r>
                  <a:rPr lang="en-US" baseline="0" dirty="0"/>
                  <a:t> of loops</a:t>
                </a:r>
                <a:endParaRPr lang="ru-RU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ru-RU"/>
          </a:p>
        </c:txPr>
        <c:crossAx val="549001496"/>
        <c:crosses val="autoZero"/>
        <c:crossBetween val="midCat"/>
      </c:valAx>
      <c:valAx>
        <c:axId val="549001496"/>
        <c:scaling>
          <c:orientation val="minMax"/>
          <c:min val="5.000000000000001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ru-RU"/>
          </a:p>
        </c:txPr>
        <c:crossAx val="5490025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 b="1">
          <a:latin typeface="Cambria" panose="02040503050406030204" pitchFamily="18" charset="0"/>
          <a:ea typeface="Cambria" panose="02040503050406030204" pitchFamily="18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r>
              <a:rPr lang="en-US" dirty="0"/>
              <a:t>Delay RMS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Лист1!$C$198:$C$203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xVal>
          <c:yVal>
            <c:numRef>
              <c:f>Лист1!$F$198:$F$203</c:f>
              <c:numCache>
                <c:formatCode>General</c:formatCode>
                <c:ptCount val="6"/>
                <c:pt idx="0">
                  <c:v>383</c:v>
                </c:pt>
                <c:pt idx="1">
                  <c:v>339</c:v>
                </c:pt>
                <c:pt idx="2">
                  <c:v>351</c:v>
                </c:pt>
                <c:pt idx="3">
                  <c:v>342</c:v>
                </c:pt>
                <c:pt idx="4">
                  <c:v>360</c:v>
                </c:pt>
                <c:pt idx="5">
                  <c:v>352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E6E-4F16-89B3-E0B7C5A903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68138192"/>
        <c:axId val="1168133392"/>
      </c:scatterChart>
      <c:valAx>
        <c:axId val="11681381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r>
                  <a:rPr lang="en-US" dirty="0"/>
                  <a:t>Number of loops</a:t>
                </a:r>
                <a:endParaRPr lang="ru-RU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ru-RU"/>
          </a:p>
        </c:txPr>
        <c:crossAx val="1168133392"/>
        <c:crosses val="autoZero"/>
        <c:crossBetween val="midCat"/>
      </c:valAx>
      <c:valAx>
        <c:axId val="1168133392"/>
        <c:scaling>
          <c:orientation val="minMax"/>
          <c:min val="3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r>
                  <a:rPr lang="en-US" dirty="0"/>
                  <a:t>RMS, </a:t>
                </a:r>
                <a:r>
                  <a:rPr lang="en-US" dirty="0" err="1"/>
                  <a:t>ps</a:t>
                </a:r>
                <a:endParaRPr lang="ru-RU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ru-RU"/>
          </a:p>
        </c:txPr>
        <c:crossAx val="11681381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 b="1">
          <a:latin typeface="Cambria" panose="02040503050406030204" pitchFamily="18" charset="0"/>
          <a:ea typeface="Cambria" panose="02040503050406030204" pitchFamily="18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r>
              <a:rPr lang="en-US" dirty="0"/>
              <a:t>Pulse with at 5mV level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ru-RU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Лист1!$C$206:$C$211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xVal>
          <c:yVal>
            <c:numRef>
              <c:f>Лист1!$E$206:$E$211</c:f>
              <c:numCache>
                <c:formatCode>General</c:formatCode>
                <c:ptCount val="6"/>
                <c:pt idx="0">
                  <c:v>44.1</c:v>
                </c:pt>
                <c:pt idx="1">
                  <c:v>44.1</c:v>
                </c:pt>
                <c:pt idx="2">
                  <c:v>44.2</c:v>
                </c:pt>
                <c:pt idx="3">
                  <c:v>44.2</c:v>
                </c:pt>
                <c:pt idx="4">
                  <c:v>44.3</c:v>
                </c:pt>
                <c:pt idx="5">
                  <c:v>44.3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8D3-45F0-A6CF-A183484FA2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640672"/>
        <c:axId val="81188648"/>
      </c:scatterChart>
      <c:valAx>
        <c:axId val="896406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r>
                  <a:rPr lang="en-US" dirty="0"/>
                  <a:t>Number of loops</a:t>
                </a:r>
                <a:endParaRPr lang="ru-RU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ru-RU"/>
          </a:p>
        </c:txPr>
        <c:crossAx val="81188648"/>
        <c:crosses val="autoZero"/>
        <c:crossBetween val="midCat"/>
      </c:valAx>
      <c:valAx>
        <c:axId val="81188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r>
                  <a:rPr lang="en-US" dirty="0"/>
                  <a:t>Average width, ns</a:t>
                </a:r>
                <a:endParaRPr lang="ru-RU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ru-RU"/>
          </a:p>
        </c:txPr>
        <c:crossAx val="896406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 b="1">
          <a:latin typeface="Cambria" panose="02040503050406030204" pitchFamily="18" charset="0"/>
          <a:ea typeface="Cambria" panose="02040503050406030204" pitchFamily="18" charset="0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Лист1!$D$27</c:f>
              <c:strCache>
                <c:ptCount val="1"/>
                <c:pt idx="0">
                  <c:v>4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-0.38362578848314094"/>
                  <c:y val="-0.18234591083386217"/>
                </c:manualLayout>
              </c:layout>
              <c:numFmt formatCode="General" sourceLinked="0"/>
              <c:spPr>
                <a:solidFill>
                  <a:schemeClr val="accent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defRPr>
                  </a:pPr>
                  <a:endParaRPr lang="ru-RU"/>
                </a:p>
              </c:txPr>
            </c:trendlineLbl>
          </c:trendline>
          <c:xVal>
            <c:numRef>
              <c:f>Лист1!$D$29:$D$33</c:f>
              <c:numCache>
                <c:formatCode>General</c:formatCode>
                <c:ptCount val="5"/>
                <c:pt idx="0">
                  <c:v>148</c:v>
                </c:pt>
                <c:pt idx="1">
                  <c:v>168</c:v>
                </c:pt>
                <c:pt idx="2">
                  <c:v>122</c:v>
                </c:pt>
                <c:pt idx="3">
                  <c:v>90</c:v>
                </c:pt>
                <c:pt idx="4">
                  <c:v>65</c:v>
                </c:pt>
              </c:numCache>
            </c:numRef>
          </c:xVal>
          <c:yVal>
            <c:numRef>
              <c:f>Лист1!$E$29:$E$33</c:f>
              <c:numCache>
                <c:formatCode>0.00</c:formatCode>
                <c:ptCount val="5"/>
                <c:pt idx="0">
                  <c:v>56.929411764705883</c:v>
                </c:pt>
                <c:pt idx="1">
                  <c:v>57.929411764705883</c:v>
                </c:pt>
                <c:pt idx="2">
                  <c:v>55.929411764705883</c:v>
                </c:pt>
                <c:pt idx="3">
                  <c:v>54.929411764705883</c:v>
                </c:pt>
                <c:pt idx="4">
                  <c:v>53.929411764705883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099-4067-9104-A552678A162D}"/>
            </c:ext>
          </c:extLst>
        </c:ser>
        <c:ser>
          <c:idx val="1"/>
          <c:order val="1"/>
          <c:tx>
            <c:strRef>
              <c:f>Лист1!$G$27</c:f>
              <c:strCache>
                <c:ptCount val="1"/>
                <c:pt idx="0">
                  <c:v>5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-0.38362578848314094"/>
                  <c:y val="-0.13379719023390602"/>
                </c:manualLayout>
              </c:layout>
              <c:numFmt formatCode="General" sourceLinked="0"/>
              <c:spPr>
                <a:solidFill>
                  <a:schemeClr val="accent2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defRPr>
                  </a:pPr>
                  <a:endParaRPr lang="ru-RU"/>
                </a:p>
              </c:txPr>
            </c:trendlineLbl>
          </c:trendline>
          <c:xVal>
            <c:numRef>
              <c:f>Лист1!$G$29:$G$33</c:f>
              <c:numCache>
                <c:formatCode>General</c:formatCode>
                <c:ptCount val="5"/>
                <c:pt idx="0">
                  <c:v>149</c:v>
                </c:pt>
                <c:pt idx="1">
                  <c:v>168</c:v>
                </c:pt>
                <c:pt idx="2">
                  <c:v>117</c:v>
                </c:pt>
                <c:pt idx="3">
                  <c:v>92</c:v>
                </c:pt>
                <c:pt idx="4">
                  <c:v>67</c:v>
                </c:pt>
              </c:numCache>
            </c:numRef>
          </c:xVal>
          <c:yVal>
            <c:numRef>
              <c:f>Лист1!$H$29:$H$33</c:f>
              <c:numCache>
                <c:formatCode>0.00</c:formatCode>
                <c:ptCount val="5"/>
                <c:pt idx="0">
                  <c:v>56.847058823529409</c:v>
                </c:pt>
                <c:pt idx="1">
                  <c:v>57.847058823529409</c:v>
                </c:pt>
                <c:pt idx="2">
                  <c:v>55.847058823529409</c:v>
                </c:pt>
                <c:pt idx="3">
                  <c:v>54.847058823529409</c:v>
                </c:pt>
                <c:pt idx="4">
                  <c:v>53.847058823529409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099-4067-9104-A552678A162D}"/>
            </c:ext>
          </c:extLst>
        </c:ser>
        <c:ser>
          <c:idx val="2"/>
          <c:order val="2"/>
          <c:tx>
            <c:strRef>
              <c:f>Лист1!$J$27</c:f>
              <c:strCache>
                <c:ptCount val="1"/>
                <c:pt idx="0">
                  <c:v>6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3"/>
                </a:solidFill>
                <a:prstDash val="sysDot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-0.41551175469493318"/>
                  <c:y val="-6.0758183585853678E-2"/>
                </c:manualLayout>
              </c:layout>
              <c:numFmt formatCode="General" sourceLinked="0"/>
              <c:spPr>
                <a:solidFill>
                  <a:schemeClr val="bg2">
                    <a:lumMod val="9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defRPr>
                  </a:pPr>
                  <a:endParaRPr lang="ru-RU"/>
                </a:p>
              </c:txPr>
            </c:trendlineLbl>
          </c:trendline>
          <c:xVal>
            <c:numRef>
              <c:f>Лист1!$J$29:$J$33</c:f>
              <c:numCache>
                <c:formatCode>General</c:formatCode>
                <c:ptCount val="5"/>
                <c:pt idx="0">
                  <c:v>151</c:v>
                </c:pt>
                <c:pt idx="1">
                  <c:v>176</c:v>
                </c:pt>
                <c:pt idx="2">
                  <c:v>125</c:v>
                </c:pt>
                <c:pt idx="3">
                  <c:v>94</c:v>
                </c:pt>
                <c:pt idx="4">
                  <c:v>73</c:v>
                </c:pt>
              </c:numCache>
            </c:numRef>
          </c:xVal>
          <c:yVal>
            <c:numRef>
              <c:f>Лист1!$K$29:$K$33</c:f>
              <c:numCache>
                <c:formatCode>0.00</c:formatCode>
                <c:ptCount val="5"/>
                <c:pt idx="0">
                  <c:v>56.929411764705883</c:v>
                </c:pt>
                <c:pt idx="1">
                  <c:v>57.929411764705883</c:v>
                </c:pt>
                <c:pt idx="2">
                  <c:v>55.929411764705883</c:v>
                </c:pt>
                <c:pt idx="3">
                  <c:v>54.929411764705883</c:v>
                </c:pt>
                <c:pt idx="4">
                  <c:v>53.929411764705883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C099-4067-9104-A552678A162D}"/>
            </c:ext>
          </c:extLst>
        </c:ser>
        <c:ser>
          <c:idx val="3"/>
          <c:order val="3"/>
          <c:tx>
            <c:strRef>
              <c:f>Лист1!$M$27</c:f>
              <c:strCache>
                <c:ptCount val="1"/>
                <c:pt idx="0">
                  <c:v>7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4"/>
                </a:solidFill>
                <a:prstDash val="sysDot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-0.39159732285236554"/>
                  <c:y val="-2.1957741547091375E-2"/>
                </c:manualLayout>
              </c:layout>
              <c:numFmt formatCode="General" sourceLinked="0"/>
              <c:spPr>
                <a:solidFill>
                  <a:schemeClr val="accent4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defRPr>
                  </a:pPr>
                  <a:endParaRPr lang="ru-RU"/>
                </a:p>
              </c:txPr>
            </c:trendlineLbl>
          </c:trendline>
          <c:xVal>
            <c:numRef>
              <c:f>Лист1!$M$29:$M$33</c:f>
              <c:numCache>
                <c:formatCode>General</c:formatCode>
                <c:ptCount val="5"/>
                <c:pt idx="0">
                  <c:v>153</c:v>
                </c:pt>
                <c:pt idx="1">
                  <c:v>170</c:v>
                </c:pt>
                <c:pt idx="2">
                  <c:v>124</c:v>
                </c:pt>
                <c:pt idx="3">
                  <c:v>90</c:v>
                </c:pt>
                <c:pt idx="4">
                  <c:v>67</c:v>
                </c:pt>
              </c:numCache>
            </c:numRef>
          </c:xVal>
          <c:yVal>
            <c:numRef>
              <c:f>Лист1!$N$29:$N$33</c:f>
              <c:numCache>
                <c:formatCode>0.00</c:formatCode>
                <c:ptCount val="5"/>
                <c:pt idx="0">
                  <c:v>56.929411764705883</c:v>
                </c:pt>
                <c:pt idx="1">
                  <c:v>57.929411764705883</c:v>
                </c:pt>
                <c:pt idx="2">
                  <c:v>55.929411764705883</c:v>
                </c:pt>
                <c:pt idx="3">
                  <c:v>54.929411764705883</c:v>
                </c:pt>
                <c:pt idx="4">
                  <c:v>53.929411764705883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C099-4067-9104-A552678A162D}"/>
            </c:ext>
          </c:extLst>
        </c:ser>
        <c:ser>
          <c:idx val="4"/>
          <c:order val="4"/>
          <c:tx>
            <c:strRef>
              <c:f>Лист1!$P$27</c:f>
              <c:strCache>
                <c:ptCount val="1"/>
                <c:pt idx="0">
                  <c:v>36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5"/>
                </a:solidFill>
                <a:prstDash val="sysDot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-0.39159732285236554"/>
                  <c:y val="5.7228812639690423E-2"/>
                </c:manualLayout>
              </c:layout>
              <c:numFmt formatCode="General" sourceLinked="0"/>
              <c:spPr>
                <a:solidFill>
                  <a:schemeClr val="accent5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defRPr>
                  </a:pPr>
                  <a:endParaRPr lang="ru-RU"/>
                </a:p>
              </c:txPr>
            </c:trendlineLbl>
          </c:trendline>
          <c:xVal>
            <c:numRef>
              <c:f>Лист1!$P$29:$P$33</c:f>
              <c:numCache>
                <c:formatCode>General</c:formatCode>
                <c:ptCount val="5"/>
                <c:pt idx="0">
                  <c:v>146</c:v>
                </c:pt>
                <c:pt idx="1">
                  <c:v>170</c:v>
                </c:pt>
                <c:pt idx="2">
                  <c:v>126</c:v>
                </c:pt>
                <c:pt idx="3">
                  <c:v>93</c:v>
                </c:pt>
                <c:pt idx="4">
                  <c:v>73</c:v>
                </c:pt>
              </c:numCache>
            </c:numRef>
          </c:xVal>
          <c:yVal>
            <c:numRef>
              <c:f>Лист1!$Q$29:$Q$33</c:f>
              <c:numCache>
                <c:formatCode>0.00</c:formatCode>
                <c:ptCount val="5"/>
                <c:pt idx="0">
                  <c:v>57.044705882352943</c:v>
                </c:pt>
                <c:pt idx="1">
                  <c:v>58.044705882352943</c:v>
                </c:pt>
                <c:pt idx="2">
                  <c:v>56.044705882352943</c:v>
                </c:pt>
                <c:pt idx="3">
                  <c:v>55.044705882352943</c:v>
                </c:pt>
                <c:pt idx="4">
                  <c:v>54.044705882352943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C099-4067-9104-A552678A162D}"/>
            </c:ext>
          </c:extLst>
        </c:ser>
        <c:ser>
          <c:idx val="5"/>
          <c:order val="5"/>
          <c:tx>
            <c:strRef>
              <c:f>Лист1!$S$27</c:f>
              <c:strCache>
                <c:ptCount val="1"/>
                <c:pt idx="0">
                  <c:v>37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6"/>
                </a:solidFill>
                <a:prstDash val="sysDot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-0.45718021250916913"/>
                  <c:y val="0.14856208215907046"/>
                </c:manualLayout>
              </c:layout>
              <c:numFmt formatCode="General" sourceLinked="0"/>
              <c:spPr>
                <a:solidFill>
                  <a:schemeClr val="accent6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defRPr>
                  </a:pPr>
                  <a:endParaRPr lang="ru-RU"/>
                </a:p>
              </c:txPr>
            </c:trendlineLbl>
          </c:trendline>
          <c:xVal>
            <c:numRef>
              <c:f>Лист1!$S$29:$S$33</c:f>
              <c:numCache>
                <c:formatCode>General</c:formatCode>
                <c:ptCount val="5"/>
                <c:pt idx="0">
                  <c:v>167</c:v>
                </c:pt>
                <c:pt idx="1">
                  <c:v>187</c:v>
                </c:pt>
                <c:pt idx="2">
                  <c:v>137</c:v>
                </c:pt>
                <c:pt idx="3">
                  <c:v>111</c:v>
                </c:pt>
                <c:pt idx="4">
                  <c:v>83</c:v>
                </c:pt>
              </c:numCache>
            </c:numRef>
          </c:xVal>
          <c:yVal>
            <c:numRef>
              <c:f>Лист1!$T$29:$T$33</c:f>
              <c:numCache>
                <c:formatCode>0.00</c:formatCode>
                <c:ptCount val="5"/>
                <c:pt idx="0">
                  <c:v>57.505882352941178</c:v>
                </c:pt>
                <c:pt idx="1">
                  <c:v>58.505882352941178</c:v>
                </c:pt>
                <c:pt idx="2">
                  <c:v>56.505882352941178</c:v>
                </c:pt>
                <c:pt idx="3">
                  <c:v>55.505882352941178</c:v>
                </c:pt>
                <c:pt idx="4">
                  <c:v>54.505882352941178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C099-4067-9104-A552678A162D}"/>
            </c:ext>
          </c:extLst>
        </c:ser>
        <c:ser>
          <c:idx val="6"/>
          <c:order val="6"/>
          <c:tx>
            <c:strRef>
              <c:f>Лист1!$V$27</c:f>
              <c:strCache>
                <c:ptCount val="1"/>
                <c:pt idx="0">
                  <c:v>38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>
                    <a:lumMod val="60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-0.30970691231106678"/>
                  <c:y val="6.6953960693393558E-2"/>
                </c:manualLayout>
              </c:layout>
              <c:numFmt formatCode="General" sourceLinked="0"/>
              <c:spPr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defRPr>
                  </a:pPr>
                  <a:endParaRPr lang="ru-RU"/>
                </a:p>
              </c:txPr>
            </c:trendlineLbl>
          </c:trendline>
          <c:xVal>
            <c:numRef>
              <c:f>Лист1!$V$29:$V$33</c:f>
              <c:numCache>
                <c:formatCode>General</c:formatCode>
                <c:ptCount val="5"/>
                <c:pt idx="0">
                  <c:v>150</c:v>
                </c:pt>
                <c:pt idx="2">
                  <c:v>124</c:v>
                </c:pt>
                <c:pt idx="3">
                  <c:v>97</c:v>
                </c:pt>
                <c:pt idx="4">
                  <c:v>75</c:v>
                </c:pt>
              </c:numCache>
            </c:numRef>
          </c:xVal>
          <c:yVal>
            <c:numRef>
              <c:f>Лист1!$W$29:$W$33</c:f>
              <c:numCache>
                <c:formatCode>0.00</c:formatCode>
                <c:ptCount val="5"/>
                <c:pt idx="0">
                  <c:v>57.061176470588236</c:v>
                </c:pt>
                <c:pt idx="1">
                  <c:v>58.061176470588236</c:v>
                </c:pt>
                <c:pt idx="2">
                  <c:v>56.061176470588236</c:v>
                </c:pt>
                <c:pt idx="3">
                  <c:v>55.061176470588236</c:v>
                </c:pt>
                <c:pt idx="4">
                  <c:v>54.061176470588236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C099-4067-9104-A552678A162D}"/>
            </c:ext>
          </c:extLst>
        </c:ser>
        <c:ser>
          <c:idx val="7"/>
          <c:order val="7"/>
          <c:tx>
            <c:strRef>
              <c:f>Лист1!$Y$27</c:f>
              <c:strCache>
                <c:ptCount val="1"/>
                <c:pt idx="0">
                  <c:v>39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>
                    <a:lumMod val="60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-0.36768271974469169"/>
                  <c:y val="0.20232550185204004"/>
                </c:manualLayout>
              </c:layout>
              <c:numFmt formatCode="General" sourceLinked="0"/>
              <c:spPr>
                <a:solidFill>
                  <a:schemeClr val="accent2">
                    <a:lumMod val="5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defRPr>
                  </a:pPr>
                  <a:endParaRPr lang="ru-RU"/>
                </a:p>
              </c:txPr>
            </c:trendlineLbl>
          </c:trendline>
          <c:xVal>
            <c:numRef>
              <c:f>Лист1!$Y$29:$Y$33</c:f>
              <c:numCache>
                <c:formatCode>General</c:formatCode>
                <c:ptCount val="5"/>
                <c:pt idx="0">
                  <c:v>143</c:v>
                </c:pt>
                <c:pt idx="1">
                  <c:v>164</c:v>
                </c:pt>
                <c:pt idx="3">
                  <c:v>91</c:v>
                </c:pt>
                <c:pt idx="4">
                  <c:v>70</c:v>
                </c:pt>
              </c:numCache>
            </c:numRef>
          </c:xVal>
          <c:yVal>
            <c:numRef>
              <c:f>Лист1!$Z$29:$Z$33</c:f>
              <c:numCache>
                <c:formatCode>0.00</c:formatCode>
                <c:ptCount val="5"/>
                <c:pt idx="0">
                  <c:v>56.929411764705883</c:v>
                </c:pt>
                <c:pt idx="1">
                  <c:v>57.929411764705883</c:v>
                </c:pt>
                <c:pt idx="2">
                  <c:v>55.929411764705883</c:v>
                </c:pt>
                <c:pt idx="3">
                  <c:v>54.929411764705883</c:v>
                </c:pt>
                <c:pt idx="4">
                  <c:v>53.929411764705883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C099-4067-9104-A552678A162D}"/>
            </c:ext>
          </c:extLst>
        </c:ser>
        <c:ser>
          <c:idx val="8"/>
          <c:order val="8"/>
          <c:tx>
            <c:strRef>
              <c:f>Лист1!$AB$27</c:f>
              <c:strCache>
                <c:ptCount val="1"/>
                <c:pt idx="0">
                  <c:v>12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3">
                    <a:lumMod val="60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-0.43495137184206412"/>
                  <c:y val="0.28341490938377623"/>
                </c:manualLayout>
              </c:layout>
              <c:numFmt formatCode="General" sourceLinked="0"/>
              <c:spPr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defRPr>
                  </a:pPr>
                  <a:endParaRPr lang="ru-RU"/>
                </a:p>
              </c:txPr>
            </c:trendlineLbl>
          </c:trendline>
          <c:xVal>
            <c:numRef>
              <c:f>Лист1!$AB$29:$AB$33</c:f>
              <c:numCache>
                <c:formatCode>General</c:formatCode>
                <c:ptCount val="5"/>
                <c:pt idx="0">
                  <c:v>147</c:v>
                </c:pt>
                <c:pt idx="1">
                  <c:v>177</c:v>
                </c:pt>
                <c:pt idx="3">
                  <c:v>95</c:v>
                </c:pt>
                <c:pt idx="4">
                  <c:v>71</c:v>
                </c:pt>
              </c:numCache>
            </c:numRef>
          </c:xVal>
          <c:yVal>
            <c:numRef>
              <c:f>Лист1!$AC$29:$AC$33</c:f>
              <c:numCache>
                <c:formatCode>0.00</c:formatCode>
                <c:ptCount val="5"/>
                <c:pt idx="0">
                  <c:v>57.094117647058823</c:v>
                </c:pt>
                <c:pt idx="1">
                  <c:v>58.094117647058823</c:v>
                </c:pt>
                <c:pt idx="3">
                  <c:v>55.094117647058823</c:v>
                </c:pt>
                <c:pt idx="4">
                  <c:v>54.094117647058823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C099-4067-9104-A552678A162D}"/>
            </c:ext>
          </c:extLst>
        </c:ser>
        <c:ser>
          <c:idx val="9"/>
          <c:order val="9"/>
          <c:tx>
            <c:strRef>
              <c:f>Лист1!$AE$27</c:f>
              <c:strCache>
                <c:ptCount val="1"/>
                <c:pt idx="0">
                  <c:v>45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4">
                    <a:lumMod val="60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-0.40355453877364933"/>
                  <c:y val="0.41378164850142607"/>
                </c:manualLayout>
              </c:layout>
              <c:numFmt formatCode="General" sourceLinked="0"/>
              <c:spPr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defRPr>
                  </a:pPr>
                  <a:endParaRPr lang="ru-RU"/>
                </a:p>
              </c:txPr>
            </c:trendlineLbl>
          </c:trendline>
          <c:xVal>
            <c:numRef>
              <c:f>Лист1!$AE$29:$AE$33</c:f>
              <c:numCache>
                <c:formatCode>General</c:formatCode>
                <c:ptCount val="5"/>
                <c:pt idx="0">
                  <c:v>153</c:v>
                </c:pt>
                <c:pt idx="1">
                  <c:v>173</c:v>
                </c:pt>
                <c:pt idx="3">
                  <c:v>99</c:v>
                </c:pt>
                <c:pt idx="4">
                  <c:v>79</c:v>
                </c:pt>
              </c:numCache>
            </c:numRef>
          </c:xVal>
          <c:yVal>
            <c:numRef>
              <c:f>Лист1!$AF$29:$AF$33</c:f>
              <c:numCache>
                <c:formatCode>0.00</c:formatCode>
                <c:ptCount val="5"/>
                <c:pt idx="0">
                  <c:v>58</c:v>
                </c:pt>
                <c:pt idx="1">
                  <c:v>59</c:v>
                </c:pt>
                <c:pt idx="3">
                  <c:v>56</c:v>
                </c:pt>
                <c:pt idx="4">
                  <c:v>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C099-4067-9104-A552678A16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44399055"/>
        <c:axId val="1144383247"/>
      </c:scatterChart>
      <c:valAx>
        <c:axId val="1144399055"/>
        <c:scaling>
          <c:orientation val="minMax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r>
                  <a:rPr lang="en-US"/>
                  <a:t>Peaks distance, channel</a:t>
                </a:r>
                <a:endParaRPr lang="ru-RU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ru-RU"/>
          </a:p>
        </c:txPr>
        <c:crossAx val="1144383247"/>
        <c:crosses val="autoZero"/>
        <c:crossBetween val="midCat"/>
      </c:valAx>
      <c:valAx>
        <c:axId val="11443832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r>
                  <a:rPr lang="en-US"/>
                  <a:t>Vset, V</a:t>
                </a:r>
                <a:endParaRPr lang="ru-RU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defRPr>
              </a:pPr>
              <a:endParaRPr lang="ru-RU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ru-RU"/>
          </a:p>
        </c:txPr>
        <c:crossAx val="114439905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10"/>
        <c:delete val="1"/>
      </c:legendEntry>
      <c:legendEntry>
        <c:idx val="11"/>
        <c:delete val="1"/>
      </c:legendEntry>
      <c:legendEntry>
        <c:idx val="12"/>
        <c:delete val="1"/>
      </c:legendEntry>
      <c:legendEntry>
        <c:idx val="13"/>
        <c:delete val="1"/>
      </c:legendEntry>
      <c:legendEntry>
        <c:idx val="14"/>
        <c:delete val="1"/>
      </c:legendEntry>
      <c:legendEntry>
        <c:idx val="15"/>
        <c:delete val="1"/>
      </c:legendEntry>
      <c:legendEntry>
        <c:idx val="16"/>
        <c:delete val="1"/>
      </c:legendEntry>
      <c:legendEntry>
        <c:idx val="17"/>
        <c:delete val="1"/>
      </c:legendEntry>
      <c:legendEntry>
        <c:idx val="18"/>
        <c:delete val="1"/>
      </c:legendEntry>
      <c:legendEntry>
        <c:idx val="19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latin typeface="Cambria" panose="02040503050406030204" pitchFamily="18" charset="0"/>
          <a:ea typeface="Cambria" panose="02040503050406030204" pitchFamily="18" charset="0"/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0" baseline="0">
                <a:solidFill>
                  <a:srgbClr val="595959"/>
                </a:solidFill>
                <a:latin typeface="Calibri"/>
              </a:defRPr>
            </a:pPr>
            <a:r>
              <a:rPr lang="ru-RU" sz="1600" b="1" dirty="0"/>
              <a:t>LG</a:t>
            </a:r>
            <a:r>
              <a:rPr lang="ru-RU" sz="1600" dirty="0"/>
              <a:t> (коэффициент усиления: 1)</a:t>
            </a:r>
          </a:p>
        </c:rich>
      </c:tx>
      <c:layout>
        <c:manualLayout>
          <c:xMode val="edge"/>
          <c:yMode val="edge"/>
          <c:x val="0.30223465756867463"/>
          <c:y val="2.2916357616119022E-2"/>
        </c:manualLayout>
      </c:layout>
      <c:overlay val="0"/>
    </c:title>
    <c:autoTitleDeleted val="0"/>
    <c:plotArea>
      <c:layout>
        <c:manualLayout>
          <c:xMode val="edge"/>
          <c:yMode val="edge"/>
          <c:x val="6.5605440074182828E-2"/>
          <c:y val="0.14769318668761605"/>
          <c:w val="0.74051464338150064"/>
          <c:h val="0.77874589344379375"/>
        </c:manualLayout>
      </c:layout>
      <c:scatterChart>
        <c:scatterStyle val="lineMarker"/>
        <c:varyColors val="0"/>
        <c:ser>
          <c:idx val="0"/>
          <c:order val="0"/>
          <c:tx>
            <c:v>Sh. time 12.5ns</c:v>
          </c:tx>
          <c:spPr>
            <a:ln>
              <a:noFill/>
            </a:ln>
          </c:spPr>
          <c:marker>
            <c:symbol val="circle"/>
            <c:size val="5"/>
          </c:marker>
          <c:errBars>
            <c:errDir val="x"/>
            <c:errBarType val="both"/>
            <c:errValType val="fixedVal"/>
            <c:noEndCap val="0"/>
            <c:val val="0"/>
          </c:errBars>
          <c:errBars>
            <c:errDir val="y"/>
            <c:errBarType val="both"/>
            <c:errValType val="fixedVal"/>
            <c:noEndCap val="0"/>
            <c:val val="1"/>
          </c:errBars>
          <c:xVal>
            <c:numLit>
              <c:formatCode>General</c:formatCode>
              <c:ptCount val="15"/>
              <c:pt idx="0">
                <c:v>1</c:v>
              </c:pt>
              <c:pt idx="1">
                <c:v>10</c:v>
              </c:pt>
              <c:pt idx="2">
                <c:v>20</c:v>
              </c:pt>
              <c:pt idx="3">
                <c:v>30</c:v>
              </c:pt>
              <c:pt idx="4">
                <c:v>40</c:v>
              </c:pt>
              <c:pt idx="5">
                <c:v>50</c:v>
              </c:pt>
              <c:pt idx="6">
                <c:v>100</c:v>
              </c:pt>
              <c:pt idx="7">
                <c:v>200</c:v>
              </c:pt>
              <c:pt idx="8">
                <c:v>300</c:v>
              </c:pt>
              <c:pt idx="9">
                <c:v>400</c:v>
              </c:pt>
              <c:pt idx="10">
                <c:v>500</c:v>
              </c:pt>
              <c:pt idx="11">
                <c:v>600</c:v>
              </c:pt>
              <c:pt idx="12">
                <c:v>700</c:v>
              </c:pt>
              <c:pt idx="13">
                <c:v>800</c:v>
              </c:pt>
              <c:pt idx="14">
                <c:v>0</c:v>
              </c:pt>
            </c:numLit>
          </c:xVal>
          <c:yVal>
            <c:numLit>
              <c:formatCode>General</c:formatCode>
              <c:ptCount val="15"/>
              <c:pt idx="0">
                <c:v>123.2</c:v>
              </c:pt>
              <c:pt idx="1">
                <c:v>165.2</c:v>
              </c:pt>
              <c:pt idx="2">
                <c:v>260.39999999999998</c:v>
              </c:pt>
              <c:pt idx="3">
                <c:v>344</c:v>
              </c:pt>
              <c:pt idx="4">
                <c:v>415.8</c:v>
              </c:pt>
              <c:pt idx="5">
                <c:v>485.5</c:v>
              </c:pt>
              <c:pt idx="6">
                <c:v>871.5</c:v>
              </c:pt>
              <c:pt idx="7">
                <c:v>1698.2</c:v>
              </c:pt>
              <c:pt idx="8">
                <c:v>2680</c:v>
              </c:pt>
              <c:pt idx="9">
                <c:v>3742.2</c:v>
              </c:pt>
              <c:pt idx="10">
                <c:v>4843.6000000000004</c:v>
              </c:pt>
              <c:pt idx="11">
                <c:v>5959.6</c:v>
              </c:pt>
              <c:pt idx="12">
                <c:v>7033.3</c:v>
              </c:pt>
              <c:pt idx="13">
                <c:v>8009.6</c:v>
              </c:pt>
              <c:pt idx="14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0-B4CA-44D9-BED6-6FEE8E4FBBB4}"/>
            </c:ext>
          </c:extLst>
        </c:ser>
        <c:ser>
          <c:idx val="1"/>
          <c:order val="1"/>
          <c:tx>
            <c:v>Sh. time 25ns</c:v>
          </c:tx>
          <c:spPr>
            <a:ln>
              <a:noFill/>
            </a:ln>
          </c:spPr>
          <c:marker>
            <c:symbol val="square"/>
            <c:size val="5"/>
          </c:marker>
          <c:errBars>
            <c:errDir val="x"/>
            <c:errBarType val="both"/>
            <c:errValType val="fixedVal"/>
            <c:noEndCap val="0"/>
            <c:val val="0"/>
          </c:errBars>
          <c:errBars>
            <c:errDir val="y"/>
            <c:errBarType val="both"/>
            <c:errValType val="fixedVal"/>
            <c:noEndCap val="0"/>
            <c:val val="1"/>
          </c:errBars>
          <c:xVal>
            <c:numLit>
              <c:formatCode>General</c:formatCode>
              <c:ptCount val="15"/>
              <c:pt idx="0">
                <c:v>1</c:v>
              </c:pt>
              <c:pt idx="1">
                <c:v>10</c:v>
              </c:pt>
              <c:pt idx="2">
                <c:v>20</c:v>
              </c:pt>
              <c:pt idx="3">
                <c:v>30</c:v>
              </c:pt>
              <c:pt idx="4">
                <c:v>40</c:v>
              </c:pt>
              <c:pt idx="5">
                <c:v>50</c:v>
              </c:pt>
              <c:pt idx="6">
                <c:v>100</c:v>
              </c:pt>
              <c:pt idx="7">
                <c:v>200</c:v>
              </c:pt>
              <c:pt idx="8">
                <c:v>300</c:v>
              </c:pt>
              <c:pt idx="9">
                <c:v>400</c:v>
              </c:pt>
              <c:pt idx="10">
                <c:v>500</c:v>
              </c:pt>
              <c:pt idx="11">
                <c:v>600</c:v>
              </c:pt>
              <c:pt idx="12">
                <c:v>700</c:v>
              </c:pt>
              <c:pt idx="13">
                <c:v>800</c:v>
              </c:pt>
              <c:pt idx="14">
                <c:v>0</c:v>
              </c:pt>
            </c:numLit>
          </c:xVal>
          <c:yVal>
            <c:numLit>
              <c:formatCode>General</c:formatCode>
              <c:ptCount val="15"/>
              <c:pt idx="0">
                <c:v>122.9</c:v>
              </c:pt>
              <c:pt idx="1">
                <c:v>144.9</c:v>
              </c:pt>
              <c:pt idx="2">
                <c:v>232</c:v>
              </c:pt>
              <c:pt idx="3">
                <c:v>308.7</c:v>
              </c:pt>
              <c:pt idx="4">
                <c:v>371.3</c:v>
              </c:pt>
              <c:pt idx="5">
                <c:v>432</c:v>
              </c:pt>
              <c:pt idx="6">
                <c:v>766.7</c:v>
              </c:pt>
              <c:pt idx="7">
                <c:v>1487.3</c:v>
              </c:pt>
              <c:pt idx="8">
                <c:v>2355</c:v>
              </c:pt>
              <c:pt idx="9">
                <c:v>3324.6</c:v>
              </c:pt>
              <c:pt idx="10">
                <c:v>4363.8999999999996</c:v>
              </c:pt>
              <c:pt idx="11">
                <c:v>5464.5</c:v>
              </c:pt>
              <c:pt idx="12">
                <c:v>6581.1</c:v>
              </c:pt>
              <c:pt idx="13">
                <c:v>7684.2</c:v>
              </c:pt>
              <c:pt idx="14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1-B4CA-44D9-BED6-6FEE8E4FBBB4}"/>
            </c:ext>
          </c:extLst>
        </c:ser>
        <c:ser>
          <c:idx val="2"/>
          <c:order val="2"/>
          <c:tx>
            <c:v>Sh. time 37.5ns</c:v>
          </c:tx>
          <c:spPr>
            <a:ln>
              <a:noFill/>
            </a:ln>
          </c:spPr>
          <c:marker>
            <c:symbol val="diamond"/>
            <c:size val="6"/>
          </c:marker>
          <c:errBars>
            <c:errDir val="x"/>
            <c:errBarType val="both"/>
            <c:errValType val="fixedVal"/>
            <c:noEndCap val="0"/>
            <c:val val="0"/>
          </c:errBars>
          <c:errBars>
            <c:errDir val="y"/>
            <c:errBarType val="both"/>
            <c:errValType val="fixedVal"/>
            <c:noEndCap val="0"/>
            <c:val val="1"/>
          </c:errBars>
          <c:xVal>
            <c:numLit>
              <c:formatCode>General</c:formatCode>
              <c:ptCount val="15"/>
              <c:pt idx="0">
                <c:v>1</c:v>
              </c:pt>
              <c:pt idx="1">
                <c:v>30</c:v>
              </c:pt>
              <c:pt idx="2">
                <c:v>50</c:v>
              </c:pt>
              <c:pt idx="3">
                <c:v>100</c:v>
              </c:pt>
              <c:pt idx="4">
                <c:v>200</c:v>
              </c:pt>
              <c:pt idx="5">
                <c:v>300</c:v>
              </c:pt>
              <c:pt idx="6">
                <c:v>400</c:v>
              </c:pt>
              <c:pt idx="7">
                <c:v>500</c:v>
              </c:pt>
              <c:pt idx="8">
                <c:v>600</c:v>
              </c:pt>
              <c:pt idx="9">
                <c:v>700</c:v>
              </c:pt>
              <c:pt idx="10">
                <c:v>800</c:v>
              </c:pt>
              <c:pt idx="11">
                <c:v>900</c:v>
              </c:pt>
              <c:pt idx="12">
                <c:v>0</c:v>
              </c:pt>
              <c:pt idx="13">
                <c:v>0</c:v>
              </c:pt>
              <c:pt idx="14">
                <c:v>0</c:v>
              </c:pt>
            </c:numLit>
          </c:xVal>
          <c:yVal>
            <c:numLit>
              <c:formatCode>General</c:formatCode>
              <c:ptCount val="15"/>
              <c:pt idx="0">
                <c:v>127.4</c:v>
              </c:pt>
              <c:pt idx="1">
                <c:v>274</c:v>
              </c:pt>
              <c:pt idx="2">
                <c:v>380.4</c:v>
              </c:pt>
              <c:pt idx="3">
                <c:v>658.1</c:v>
              </c:pt>
              <c:pt idx="4">
                <c:v>1269.3</c:v>
              </c:pt>
              <c:pt idx="5">
                <c:v>2014.6</c:v>
              </c:pt>
              <c:pt idx="6">
                <c:v>2859.5</c:v>
              </c:pt>
              <c:pt idx="7">
                <c:v>3783.2</c:v>
              </c:pt>
              <c:pt idx="8">
                <c:v>4787</c:v>
              </c:pt>
              <c:pt idx="9">
                <c:v>5833.2</c:v>
              </c:pt>
              <c:pt idx="10">
                <c:v>6902.2</c:v>
              </c:pt>
              <c:pt idx="11">
                <c:v>7947.9</c:v>
              </c:pt>
              <c:pt idx="12">
                <c:v>0</c:v>
              </c:pt>
              <c:pt idx="13">
                <c:v>0</c:v>
              </c:pt>
              <c:pt idx="14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2-B4CA-44D9-BED6-6FEE8E4FBBB4}"/>
            </c:ext>
          </c:extLst>
        </c:ser>
        <c:ser>
          <c:idx val="3"/>
          <c:order val="3"/>
          <c:tx>
            <c:v>Sh. time 50ns</c:v>
          </c:tx>
          <c:spPr>
            <a:ln>
              <a:noFill/>
            </a:ln>
          </c:spPr>
          <c:marker>
            <c:symbol val="x"/>
            <c:size val="6"/>
          </c:marker>
          <c:errBars>
            <c:errDir val="x"/>
            <c:errBarType val="both"/>
            <c:errValType val="fixedVal"/>
            <c:noEndCap val="0"/>
            <c:val val="0"/>
          </c:errBars>
          <c:errBars>
            <c:errDir val="y"/>
            <c:errBarType val="both"/>
            <c:errValType val="fixedVal"/>
            <c:noEndCap val="0"/>
            <c:val val="1"/>
          </c:errBars>
          <c:xVal>
            <c:numLit>
              <c:formatCode>General</c:formatCode>
              <c:ptCount val="15"/>
              <c:pt idx="0">
                <c:v>1</c:v>
              </c:pt>
              <c:pt idx="1">
                <c:v>30</c:v>
              </c:pt>
              <c:pt idx="2">
                <c:v>50</c:v>
              </c:pt>
              <c:pt idx="3">
                <c:v>100</c:v>
              </c:pt>
              <c:pt idx="4">
                <c:v>200</c:v>
              </c:pt>
              <c:pt idx="5">
                <c:v>300</c:v>
              </c:pt>
              <c:pt idx="6">
                <c:v>400</c:v>
              </c:pt>
              <c:pt idx="7">
                <c:v>500</c:v>
              </c:pt>
              <c:pt idx="8">
                <c:v>600</c:v>
              </c:pt>
              <c:pt idx="9">
                <c:v>700</c:v>
              </c:pt>
              <c:pt idx="10">
                <c:v>800</c:v>
              </c:pt>
              <c:pt idx="11">
                <c:v>900</c:v>
              </c:pt>
              <c:pt idx="12">
                <c:v>1000</c:v>
              </c:pt>
              <c:pt idx="13">
                <c:v>0</c:v>
              </c:pt>
              <c:pt idx="14">
                <c:v>0</c:v>
              </c:pt>
            </c:numLit>
          </c:xVal>
          <c:yVal>
            <c:numLit>
              <c:formatCode>General</c:formatCode>
              <c:ptCount val="15"/>
              <c:pt idx="0">
                <c:v>119.3</c:v>
              </c:pt>
              <c:pt idx="1">
                <c:v>218</c:v>
              </c:pt>
              <c:pt idx="2">
                <c:v>313</c:v>
              </c:pt>
              <c:pt idx="3">
                <c:v>525.6</c:v>
              </c:pt>
              <c:pt idx="4">
                <c:v>1019.1</c:v>
              </c:pt>
              <c:pt idx="5">
                <c:v>1625.8</c:v>
              </c:pt>
              <c:pt idx="6">
                <c:v>2322.5</c:v>
              </c:pt>
              <c:pt idx="7">
                <c:v>3092.5</c:v>
              </c:pt>
              <c:pt idx="8">
                <c:v>3945.8</c:v>
              </c:pt>
              <c:pt idx="9">
                <c:v>4852.1000000000004</c:v>
              </c:pt>
              <c:pt idx="10">
                <c:v>5796.1</c:v>
              </c:pt>
              <c:pt idx="11">
                <c:v>6736</c:v>
              </c:pt>
              <c:pt idx="12">
                <c:v>7638</c:v>
              </c:pt>
              <c:pt idx="13">
                <c:v>0</c:v>
              </c:pt>
              <c:pt idx="14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3-B4CA-44D9-BED6-6FEE8E4FBBB4}"/>
            </c:ext>
          </c:extLst>
        </c:ser>
        <c:ser>
          <c:idx val="4"/>
          <c:order val="4"/>
          <c:tx>
            <c:v>Sh. time 62.5ns</c:v>
          </c:tx>
          <c:spPr>
            <a:ln>
              <a:noFill/>
            </a:ln>
          </c:spPr>
          <c:marker>
            <c:symbol val="star"/>
            <c:size val="6"/>
          </c:marker>
          <c:errBars>
            <c:errDir val="x"/>
            <c:errBarType val="both"/>
            <c:errValType val="fixedVal"/>
            <c:noEndCap val="0"/>
            <c:val val="0"/>
          </c:errBars>
          <c:errBars>
            <c:errDir val="y"/>
            <c:errBarType val="both"/>
            <c:errValType val="fixedVal"/>
            <c:noEndCap val="0"/>
            <c:val val="1"/>
          </c:errBars>
          <c:xVal>
            <c:numLit>
              <c:formatCode>General</c:formatCode>
              <c:ptCount val="15"/>
              <c:pt idx="0">
                <c:v>1</c:v>
              </c:pt>
              <c:pt idx="1">
                <c:v>30</c:v>
              </c:pt>
              <c:pt idx="2">
                <c:v>50</c:v>
              </c:pt>
              <c:pt idx="3">
                <c:v>100</c:v>
              </c:pt>
              <c:pt idx="4">
                <c:v>200</c:v>
              </c:pt>
              <c:pt idx="5">
                <c:v>300</c:v>
              </c:pt>
              <c:pt idx="6">
                <c:v>400</c:v>
              </c:pt>
              <c:pt idx="7">
                <c:v>500</c:v>
              </c:pt>
              <c:pt idx="8">
                <c:v>600</c:v>
              </c:pt>
              <c:pt idx="9">
                <c:v>700</c:v>
              </c:pt>
              <c:pt idx="10">
                <c:v>800</c:v>
              </c:pt>
              <c:pt idx="11">
                <c:v>900</c:v>
              </c:pt>
              <c:pt idx="12">
                <c:v>1000</c:v>
              </c:pt>
              <c:pt idx="13">
                <c:v>1100</c:v>
              </c:pt>
              <c:pt idx="14">
                <c:v>0</c:v>
              </c:pt>
            </c:numLit>
          </c:xVal>
          <c:yVal>
            <c:numLit>
              <c:formatCode>General</c:formatCode>
              <c:ptCount val="15"/>
              <c:pt idx="0">
                <c:v>118</c:v>
              </c:pt>
              <c:pt idx="1">
                <c:v>191</c:v>
              </c:pt>
              <c:pt idx="2">
                <c:v>277</c:v>
              </c:pt>
              <c:pt idx="3">
                <c:v>456</c:v>
              </c:pt>
              <c:pt idx="4">
                <c:v>884</c:v>
              </c:pt>
              <c:pt idx="5">
                <c:v>1414</c:v>
              </c:pt>
              <c:pt idx="6">
                <c:v>2031</c:v>
              </c:pt>
              <c:pt idx="7">
                <c:v>2718</c:v>
              </c:pt>
              <c:pt idx="8">
                <c:v>3484</c:v>
              </c:pt>
              <c:pt idx="9">
                <c:v>4305</c:v>
              </c:pt>
              <c:pt idx="10">
                <c:v>5169</c:v>
              </c:pt>
              <c:pt idx="11">
                <c:v>6041</c:v>
              </c:pt>
              <c:pt idx="12">
                <c:v>6891</c:v>
              </c:pt>
              <c:pt idx="13">
                <c:v>7700</c:v>
              </c:pt>
              <c:pt idx="14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4-B4CA-44D9-BED6-6FEE8E4FBBB4}"/>
            </c:ext>
          </c:extLst>
        </c:ser>
        <c:ser>
          <c:idx val="5"/>
          <c:order val="5"/>
          <c:tx>
            <c:v>Sh. time 75ns</c:v>
          </c:tx>
          <c:spPr>
            <a:ln>
              <a:noFill/>
            </a:ln>
          </c:spPr>
          <c:marker>
            <c:symbol val="circle"/>
            <c:size val="6"/>
          </c:marker>
          <c:errBars>
            <c:errDir val="x"/>
            <c:errBarType val="both"/>
            <c:errValType val="fixedVal"/>
            <c:noEndCap val="0"/>
            <c:val val="0"/>
          </c:errBars>
          <c:errBars>
            <c:errDir val="y"/>
            <c:errBarType val="both"/>
            <c:errValType val="fixedVal"/>
            <c:noEndCap val="0"/>
            <c:val val="1"/>
          </c:errBars>
          <c:xVal>
            <c:numLit>
              <c:formatCode>General</c:formatCode>
              <c:ptCount val="15"/>
              <c:pt idx="0">
                <c:v>1</c:v>
              </c:pt>
              <c:pt idx="1">
                <c:v>30</c:v>
              </c:pt>
              <c:pt idx="2">
                <c:v>50</c:v>
              </c:pt>
              <c:pt idx="3">
                <c:v>100</c:v>
              </c:pt>
              <c:pt idx="4">
                <c:v>200</c:v>
              </c:pt>
              <c:pt idx="5">
                <c:v>300</c:v>
              </c:pt>
              <c:pt idx="6">
                <c:v>400</c:v>
              </c:pt>
              <c:pt idx="7">
                <c:v>500</c:v>
              </c:pt>
              <c:pt idx="8">
                <c:v>600</c:v>
              </c:pt>
              <c:pt idx="9">
                <c:v>700</c:v>
              </c:pt>
              <c:pt idx="10">
                <c:v>800</c:v>
              </c:pt>
              <c:pt idx="11">
                <c:v>900</c:v>
              </c:pt>
              <c:pt idx="12">
                <c:v>1000</c:v>
              </c:pt>
              <c:pt idx="13">
                <c:v>1200</c:v>
              </c:pt>
              <c:pt idx="14">
                <c:v>1300</c:v>
              </c:pt>
            </c:numLit>
          </c:xVal>
          <c:yVal>
            <c:numLit>
              <c:formatCode>General</c:formatCode>
              <c:ptCount val="15"/>
              <c:pt idx="0">
                <c:v>118</c:v>
              </c:pt>
              <c:pt idx="1">
                <c:v>168</c:v>
              </c:pt>
              <c:pt idx="2">
                <c:v>243</c:v>
              </c:pt>
              <c:pt idx="3">
                <c:v>398</c:v>
              </c:pt>
              <c:pt idx="4">
                <c:v>767</c:v>
              </c:pt>
              <c:pt idx="5">
                <c:v>1230</c:v>
              </c:pt>
              <c:pt idx="6">
                <c:v>1777</c:v>
              </c:pt>
              <c:pt idx="7">
                <c:v>2388</c:v>
              </c:pt>
              <c:pt idx="8">
                <c:v>3070</c:v>
              </c:pt>
              <c:pt idx="9">
                <c:v>3803</c:v>
              </c:pt>
              <c:pt idx="10">
                <c:v>4582</c:v>
              </c:pt>
              <c:pt idx="11">
                <c:v>5375</c:v>
              </c:pt>
              <c:pt idx="12">
                <c:v>6155</c:v>
              </c:pt>
              <c:pt idx="13">
                <c:v>7568</c:v>
              </c:pt>
              <c:pt idx="14">
                <c:v>8040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5-B4CA-44D9-BED6-6FEE8E4FBBB4}"/>
            </c:ext>
          </c:extLst>
        </c:ser>
        <c:ser>
          <c:idx val="6"/>
          <c:order val="6"/>
          <c:tx>
            <c:v>Sh. time 87.5ns</c:v>
          </c:tx>
          <c:spPr>
            <a:ln>
              <a:noFill/>
            </a:ln>
          </c:spPr>
          <c:marker>
            <c:symbol val="plus"/>
            <c:size val="6"/>
          </c:marker>
          <c:errBars>
            <c:errDir val="x"/>
            <c:errBarType val="both"/>
            <c:errValType val="fixedVal"/>
            <c:noEndCap val="0"/>
            <c:val val="0"/>
          </c:errBars>
          <c:errBars>
            <c:errDir val="y"/>
            <c:errBarType val="both"/>
            <c:errValType val="fixedVal"/>
            <c:noEndCap val="0"/>
            <c:val val="1"/>
          </c:errBars>
          <c:xVal>
            <c:numLit>
              <c:formatCode>General</c:formatCode>
              <c:ptCount val="15"/>
              <c:pt idx="0">
                <c:v>1700</c:v>
              </c:pt>
              <c:pt idx="1">
                <c:v>1500</c:v>
              </c:pt>
              <c:pt idx="2">
                <c:v>1300</c:v>
              </c:pt>
              <c:pt idx="3">
                <c:v>1200</c:v>
              </c:pt>
              <c:pt idx="4">
                <c:v>1000</c:v>
              </c:pt>
              <c:pt idx="5">
                <c:v>900</c:v>
              </c:pt>
              <c:pt idx="6">
                <c:v>750</c:v>
              </c:pt>
              <c:pt idx="7">
                <c:v>630</c:v>
              </c:pt>
              <c:pt idx="8">
                <c:v>500</c:v>
              </c:pt>
              <c:pt idx="9">
                <c:v>450</c:v>
              </c:pt>
              <c:pt idx="10">
                <c:v>300</c:v>
              </c:pt>
              <c:pt idx="11">
                <c:v>200</c:v>
              </c:pt>
              <c:pt idx="12">
                <c:v>150</c:v>
              </c:pt>
              <c:pt idx="13">
                <c:v>50</c:v>
              </c:pt>
              <c:pt idx="14">
                <c:v>10</c:v>
              </c:pt>
            </c:numLit>
          </c:xVal>
          <c:yVal>
            <c:numLit>
              <c:formatCode>General</c:formatCode>
              <c:ptCount val="15"/>
              <c:pt idx="0">
                <c:v>7981.5</c:v>
              </c:pt>
              <c:pt idx="1">
                <c:v>7755.4</c:v>
              </c:pt>
              <c:pt idx="2">
                <c:v>7358.3</c:v>
              </c:pt>
              <c:pt idx="3">
                <c:v>6930.1</c:v>
              </c:pt>
              <c:pt idx="4">
                <c:v>5624.8</c:v>
              </c:pt>
              <c:pt idx="5">
                <c:v>4901.1000000000004</c:v>
              </c:pt>
              <c:pt idx="6">
                <c:v>3803.3</c:v>
              </c:pt>
              <c:pt idx="7">
                <c:v>2978.2</c:v>
              </c:pt>
              <c:pt idx="8">
                <c:v>2160.6</c:v>
              </c:pt>
              <c:pt idx="9">
                <c:v>1879.8</c:v>
              </c:pt>
              <c:pt idx="10">
                <c:v>1106.5999999999999</c:v>
              </c:pt>
              <c:pt idx="11">
                <c:v>686.6</c:v>
              </c:pt>
              <c:pt idx="12">
                <c:v>512.4</c:v>
              </c:pt>
              <c:pt idx="13">
                <c:v>219.4</c:v>
              </c:pt>
              <c:pt idx="14">
                <c:v>119.7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6-B4CA-44D9-BED6-6FEE8E4FBB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03074944"/>
        <c:axId val="1403069952"/>
      </c:scatterChart>
      <c:valAx>
        <c:axId val="1403069952"/>
        <c:scaling>
          <c:orientation val="minMax"/>
          <c:min val="0"/>
        </c:scaling>
        <c:delete val="0"/>
        <c:axPos val="l"/>
        <c:majorGridlines>
          <c:spPr>
            <a:ln w="9360">
              <a:solidFill>
                <a:srgbClr val="D9D9D9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000" b="0" baseline="0">
                    <a:solidFill>
                      <a:srgbClr val="595959"/>
                    </a:solidFill>
                    <a:latin typeface="Calibri"/>
                  </a:defRPr>
                </a:pPr>
                <a:r>
                  <a:rPr lang="ru-RU" sz="1400" dirty="0"/>
                  <a:t>Канал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spPr>
          <a:ln w="9360">
            <a:solidFill>
              <a:srgbClr val="BFBFBF"/>
            </a:solidFill>
          </a:ln>
        </c:spPr>
        <c:txPr>
          <a:bodyPr/>
          <a:lstStyle/>
          <a:p>
            <a:pPr>
              <a:defRPr sz="900" b="0" baseline="0">
                <a:solidFill>
                  <a:srgbClr val="595959"/>
                </a:solidFill>
                <a:latin typeface="Calibri"/>
              </a:defRPr>
            </a:pPr>
            <a:endParaRPr lang="ru-RU"/>
          </a:p>
        </c:txPr>
        <c:crossAx val="1403074944"/>
        <c:crossesAt val="0"/>
        <c:crossBetween val="midCat"/>
      </c:valAx>
      <c:valAx>
        <c:axId val="1403074944"/>
        <c:scaling>
          <c:orientation val="minMax"/>
        </c:scaling>
        <c:delete val="0"/>
        <c:axPos val="b"/>
        <c:majorGridlines>
          <c:spPr>
            <a:ln w="9360">
              <a:solidFill>
                <a:srgbClr val="D9D9D9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000" b="0" baseline="0">
                    <a:solidFill>
                      <a:srgbClr val="595959"/>
                    </a:solidFill>
                    <a:latin typeface="Calibri"/>
                  </a:defRPr>
                </a:pPr>
                <a:r>
                  <a:rPr lang="ru-RU" sz="1400" dirty="0"/>
                  <a:t>Амплитуда сигнала, мВ</a:t>
                </a:r>
              </a:p>
            </c:rich>
          </c:tx>
          <c:layout>
            <c:manualLayout>
              <c:xMode val="edge"/>
              <c:yMode val="edge"/>
              <c:x val="0.34514583699779616"/>
              <c:y val="0.90369211129367899"/>
            </c:manualLayout>
          </c:layout>
          <c:overlay val="0"/>
        </c:title>
        <c:numFmt formatCode="General" sourceLinked="0"/>
        <c:majorTickMark val="none"/>
        <c:minorTickMark val="none"/>
        <c:tickLblPos val="nextTo"/>
        <c:spPr>
          <a:ln w="9360">
            <a:solidFill>
              <a:srgbClr val="BFBFBF"/>
            </a:solidFill>
          </a:ln>
        </c:spPr>
        <c:txPr>
          <a:bodyPr/>
          <a:lstStyle/>
          <a:p>
            <a:pPr>
              <a:defRPr sz="900" b="0" baseline="0">
                <a:solidFill>
                  <a:srgbClr val="595959"/>
                </a:solidFill>
                <a:latin typeface="Calibri"/>
              </a:defRPr>
            </a:pPr>
            <a:endParaRPr lang="ru-RU"/>
          </a:p>
        </c:txPr>
        <c:crossAx val="1403069952"/>
        <c:crossesAt val="0"/>
        <c:crossBetween val="midCat"/>
      </c:valAx>
      <c:spPr>
        <a:noFill/>
      </c:spPr>
    </c:plotArea>
    <c:legend>
      <c:legendPos val="r"/>
      <c:layout>
        <c:manualLayout>
          <c:xMode val="edge"/>
          <c:yMode val="edge"/>
          <c:x val="0.77525425391982106"/>
          <c:y val="0.25063537017933041"/>
          <c:w val="0.1526858579382194"/>
          <c:h val="0.56627421493611574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sz="900" b="0" baseline="0">
              <a:solidFill>
                <a:srgbClr val="595959"/>
              </a:solidFill>
              <a:latin typeface="Calibri"/>
            </a:defRPr>
          </a:pPr>
          <a:endParaRPr lang="ru-RU"/>
        </a:p>
      </c:txPr>
    </c:legend>
    <c:plotVisOnly val="1"/>
    <c:dispBlanksAs val="gap"/>
    <c:showDLblsOverMax val="0"/>
  </c:chart>
  <c:spPr>
    <a:ln w="9360">
      <a:solidFill>
        <a:srgbClr val="D9D9D9"/>
      </a:solidFill>
      <a:prstDash val="solid"/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0" baseline="0">
                <a:solidFill>
                  <a:srgbClr val="595959"/>
                </a:solidFill>
                <a:latin typeface="Calibri"/>
              </a:defRPr>
            </a:pPr>
            <a:r>
              <a:rPr lang="ru-RU" sz="1600" b="1" dirty="0"/>
              <a:t>LG</a:t>
            </a:r>
            <a:r>
              <a:rPr lang="ru-RU" sz="1600" dirty="0"/>
              <a:t> (коэффициент усиления: 63)</a:t>
            </a:r>
          </a:p>
        </c:rich>
      </c:tx>
      <c:layout>
        <c:manualLayout>
          <c:xMode val="edge"/>
          <c:yMode val="edge"/>
          <c:x val="0.29479570070481181"/>
          <c:y val="0"/>
        </c:manualLayout>
      </c:layout>
      <c:overlay val="0"/>
    </c:title>
    <c:autoTitleDeleted val="0"/>
    <c:plotArea>
      <c:layout>
        <c:manualLayout>
          <c:xMode val="edge"/>
          <c:yMode val="edge"/>
          <c:x val="9.3887429273025444E-2"/>
          <c:y val="7.3132409655763453E-2"/>
          <c:w val="0.71362336759137623"/>
          <c:h val="0.78288815883445217"/>
        </c:manualLayout>
      </c:layout>
      <c:scatterChart>
        <c:scatterStyle val="lineMarker"/>
        <c:varyColors val="0"/>
        <c:ser>
          <c:idx val="0"/>
          <c:order val="0"/>
          <c:tx>
            <c:v>Sh. time 12.5ns</c:v>
          </c:tx>
          <c:spPr>
            <a:ln>
              <a:noFill/>
            </a:ln>
          </c:spPr>
          <c:marker>
            <c:symbol val="circle"/>
            <c:size val="5"/>
          </c:marker>
          <c:errBars>
            <c:errDir val="x"/>
            <c:errBarType val="both"/>
            <c:errValType val="fixedVal"/>
            <c:noEndCap val="0"/>
            <c:val val="0"/>
          </c:errBars>
          <c:errBars>
            <c:errDir val="y"/>
            <c:errBarType val="both"/>
            <c:errValType val="fixedVal"/>
            <c:noEndCap val="0"/>
            <c:val val="1"/>
          </c:errBars>
          <c:xVal>
            <c:numLit>
              <c:formatCode>General</c:formatCode>
              <c:ptCount val="19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pt idx="9">
                <c:v>10</c:v>
              </c:pt>
              <c:pt idx="10">
                <c:v>20</c:v>
              </c:pt>
              <c:pt idx="11">
                <c:v>30</c:v>
              </c:pt>
              <c:pt idx="12">
                <c:v>40</c:v>
              </c:pt>
              <c:pt idx="13">
                <c:v>50</c:v>
              </c:pt>
              <c:pt idx="14">
                <c:v>60</c:v>
              </c:pt>
              <c:pt idx="15">
                <c:v>70</c:v>
              </c:pt>
              <c:pt idx="16">
                <c:v>80</c:v>
              </c:pt>
              <c:pt idx="17">
                <c:v>90</c:v>
              </c:pt>
              <c:pt idx="18">
                <c:v>100</c:v>
              </c:pt>
            </c:numLit>
          </c:xVal>
          <c:yVal>
            <c:numLit>
              <c:formatCode>General</c:formatCode>
              <c:ptCount val="19"/>
              <c:pt idx="0">
                <c:v>193.8</c:v>
              </c:pt>
              <c:pt idx="1">
                <c:v>293.5</c:v>
              </c:pt>
              <c:pt idx="2">
                <c:v>380.9</c:v>
              </c:pt>
              <c:pt idx="3">
                <c:v>467.6</c:v>
              </c:pt>
              <c:pt idx="4">
                <c:v>563.5</c:v>
              </c:pt>
              <c:pt idx="5">
                <c:v>653.20000000000005</c:v>
              </c:pt>
              <c:pt idx="6">
                <c:v>741.6</c:v>
              </c:pt>
              <c:pt idx="7">
                <c:v>825.7</c:v>
              </c:pt>
              <c:pt idx="8">
                <c:v>911.9</c:v>
              </c:pt>
              <c:pt idx="9">
                <c:v>997.9</c:v>
              </c:pt>
              <c:pt idx="10">
                <c:v>1809.6</c:v>
              </c:pt>
              <c:pt idx="11">
                <c:v>2596.4</c:v>
              </c:pt>
              <c:pt idx="12">
                <c:v>3394.9</c:v>
              </c:pt>
              <c:pt idx="13">
                <c:v>4193.7</c:v>
              </c:pt>
              <c:pt idx="14">
                <c:v>4988.3</c:v>
              </c:pt>
              <c:pt idx="15">
                <c:v>5762.1</c:v>
              </c:pt>
              <c:pt idx="16">
                <c:v>6510</c:v>
              </c:pt>
              <c:pt idx="17">
                <c:v>7226.7</c:v>
              </c:pt>
              <c:pt idx="18">
                <c:v>7863.4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0-43AC-47FB-9FCC-37DD837EEEE3}"/>
            </c:ext>
          </c:extLst>
        </c:ser>
        <c:ser>
          <c:idx val="1"/>
          <c:order val="1"/>
          <c:tx>
            <c:v>Sh. time 25ns</c:v>
          </c:tx>
          <c:spPr>
            <a:ln>
              <a:noFill/>
            </a:ln>
          </c:spPr>
          <c:marker>
            <c:symbol val="square"/>
            <c:size val="5"/>
          </c:marker>
          <c:errBars>
            <c:errDir val="x"/>
            <c:errBarType val="both"/>
            <c:errValType val="fixedVal"/>
            <c:noEndCap val="0"/>
            <c:val val="0"/>
          </c:errBars>
          <c:errBars>
            <c:errDir val="y"/>
            <c:errBarType val="both"/>
            <c:errValType val="fixedVal"/>
            <c:noEndCap val="0"/>
            <c:val val="1"/>
          </c:errBars>
          <c:xVal>
            <c:numLit>
              <c:formatCode>General</c:formatCode>
              <c:ptCount val="19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pt idx="9">
                <c:v>10</c:v>
              </c:pt>
              <c:pt idx="10">
                <c:v>20</c:v>
              </c:pt>
              <c:pt idx="11">
                <c:v>30</c:v>
              </c:pt>
              <c:pt idx="12">
                <c:v>40</c:v>
              </c:pt>
              <c:pt idx="13">
                <c:v>50</c:v>
              </c:pt>
              <c:pt idx="14">
                <c:v>60</c:v>
              </c:pt>
              <c:pt idx="15">
                <c:v>70</c:v>
              </c:pt>
              <c:pt idx="16">
                <c:v>80</c:v>
              </c:pt>
              <c:pt idx="17">
                <c:v>90</c:v>
              </c:pt>
              <c:pt idx="18">
                <c:v>92</c:v>
              </c:pt>
            </c:numLit>
          </c:xVal>
          <c:yVal>
            <c:numLit>
              <c:formatCode>General</c:formatCode>
              <c:ptCount val="19"/>
              <c:pt idx="0">
                <c:v>123.8</c:v>
              </c:pt>
              <c:pt idx="1">
                <c:v>270.7</c:v>
              </c:pt>
              <c:pt idx="2">
                <c:v>360.1</c:v>
              </c:pt>
              <c:pt idx="3">
                <c:v>447.8</c:v>
              </c:pt>
              <c:pt idx="4">
                <c:v>542.70000000000005</c:v>
              </c:pt>
              <c:pt idx="5">
                <c:v>630.4</c:v>
              </c:pt>
              <c:pt idx="6">
                <c:v>715.6</c:v>
              </c:pt>
              <c:pt idx="7">
                <c:v>800</c:v>
              </c:pt>
              <c:pt idx="8">
                <c:v>884.4</c:v>
              </c:pt>
              <c:pt idx="9">
                <c:v>969.3</c:v>
              </c:pt>
              <c:pt idx="10">
                <c:v>1788.2</c:v>
              </c:pt>
              <c:pt idx="11">
                <c:v>2606.3000000000002</c:v>
              </c:pt>
              <c:pt idx="12">
                <c:v>3485.8</c:v>
              </c:pt>
              <c:pt idx="13">
                <c:v>4369.3999999999996</c:v>
              </c:pt>
              <c:pt idx="14">
                <c:v>5249.8</c:v>
              </c:pt>
              <c:pt idx="15">
                <c:v>6109</c:v>
              </c:pt>
              <c:pt idx="16">
                <c:v>6944.4</c:v>
              </c:pt>
              <c:pt idx="17">
                <c:v>7753.3</c:v>
              </c:pt>
              <c:pt idx="18">
                <c:v>7905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1-43AC-47FB-9FCC-37DD837EEEE3}"/>
            </c:ext>
          </c:extLst>
        </c:ser>
        <c:ser>
          <c:idx val="2"/>
          <c:order val="2"/>
          <c:tx>
            <c:v>Sh. time 37.5ns</c:v>
          </c:tx>
          <c:spPr>
            <a:ln>
              <a:noFill/>
            </a:ln>
          </c:spPr>
          <c:marker>
            <c:symbol val="diamond"/>
            <c:size val="6"/>
          </c:marker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2-43AC-47FB-9FCC-37DD837EEEE3}"/>
              </c:ext>
            </c:extLst>
          </c:dPt>
          <c:errBars>
            <c:errDir val="x"/>
            <c:errBarType val="both"/>
            <c:errValType val="fixedVal"/>
            <c:noEndCap val="0"/>
            <c:val val="0"/>
          </c:errBars>
          <c:errBars>
            <c:errDir val="y"/>
            <c:errBarType val="both"/>
            <c:errValType val="fixedVal"/>
            <c:noEndCap val="0"/>
            <c:val val="1"/>
          </c:errBars>
          <c:xVal>
            <c:numLit>
              <c:formatCode>General</c:formatCode>
              <c:ptCount val="19"/>
              <c:pt idx="0">
                <c:v>1</c:v>
              </c:pt>
              <c:pt idx="1">
                <c:v>5</c:v>
              </c:pt>
              <c:pt idx="2">
                <c:v>10</c:v>
              </c:pt>
              <c:pt idx="3">
                <c:v>20</c:v>
              </c:pt>
              <c:pt idx="4">
                <c:v>30</c:v>
              </c:pt>
              <c:pt idx="5">
                <c:v>40</c:v>
              </c:pt>
              <c:pt idx="6">
                <c:v>50</c:v>
              </c:pt>
              <c:pt idx="7">
                <c:v>60</c:v>
              </c:pt>
              <c:pt idx="8">
                <c:v>70</c:v>
              </c:pt>
              <c:pt idx="9">
                <c:v>80</c:v>
              </c:pt>
              <c:pt idx="10">
                <c:v>90</c:v>
              </c:pt>
              <c:pt idx="11">
                <c:v>0</c:v>
              </c:pt>
              <c:pt idx="12">
                <c:v>0</c:v>
              </c:pt>
              <c:pt idx="13">
                <c:v>0</c:v>
              </c:pt>
              <c:pt idx="14">
                <c:v>0</c:v>
              </c:pt>
              <c:pt idx="15">
                <c:v>0</c:v>
              </c:pt>
              <c:pt idx="16">
                <c:v>0</c:v>
              </c:pt>
              <c:pt idx="17">
                <c:v>0</c:v>
              </c:pt>
              <c:pt idx="18">
                <c:v>0</c:v>
              </c:pt>
            </c:numLit>
          </c:xVal>
          <c:yVal>
            <c:numLit>
              <c:formatCode>General</c:formatCode>
              <c:ptCount val="19"/>
              <c:pt idx="0">
                <c:v>167</c:v>
              </c:pt>
              <c:pt idx="1">
                <c:v>505.2</c:v>
              </c:pt>
              <c:pt idx="2">
                <c:v>907</c:v>
              </c:pt>
              <c:pt idx="3">
                <c:v>1692.5</c:v>
              </c:pt>
              <c:pt idx="4">
                <c:v>2496.1999999999998</c:v>
              </c:pt>
              <c:pt idx="5">
                <c:v>3381.8</c:v>
              </c:pt>
              <c:pt idx="6">
                <c:v>4274.3</c:v>
              </c:pt>
              <c:pt idx="7">
                <c:v>5163.3999999999996</c:v>
              </c:pt>
              <c:pt idx="8">
                <c:v>6035.4</c:v>
              </c:pt>
              <c:pt idx="9">
                <c:v>6886.3</c:v>
              </c:pt>
              <c:pt idx="10">
                <c:v>7717.3</c:v>
              </c:pt>
              <c:pt idx="11">
                <c:v>0</c:v>
              </c:pt>
              <c:pt idx="12">
                <c:v>0</c:v>
              </c:pt>
              <c:pt idx="13">
                <c:v>0</c:v>
              </c:pt>
              <c:pt idx="14">
                <c:v>0</c:v>
              </c:pt>
              <c:pt idx="15">
                <c:v>0</c:v>
              </c:pt>
              <c:pt idx="16">
                <c:v>0</c:v>
              </c:pt>
              <c:pt idx="17">
                <c:v>0</c:v>
              </c:pt>
              <c:pt idx="18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3-43AC-47FB-9FCC-37DD837EEEE3}"/>
            </c:ext>
          </c:extLst>
        </c:ser>
        <c:ser>
          <c:idx val="3"/>
          <c:order val="3"/>
          <c:tx>
            <c:v>Sh. time 50ns</c:v>
          </c:tx>
          <c:spPr>
            <a:ln>
              <a:noFill/>
            </a:ln>
          </c:spPr>
          <c:marker>
            <c:symbol val="x"/>
            <c:size val="6"/>
          </c:marker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04-43AC-47FB-9FCC-37DD837EEEE3}"/>
              </c:ext>
            </c:extLst>
          </c:dPt>
          <c:errBars>
            <c:errDir val="x"/>
            <c:errBarType val="both"/>
            <c:errValType val="fixedVal"/>
            <c:noEndCap val="0"/>
            <c:val val="0"/>
          </c:errBars>
          <c:errBars>
            <c:errDir val="y"/>
            <c:errBarType val="both"/>
            <c:errValType val="fixedVal"/>
            <c:noEndCap val="0"/>
            <c:val val="1"/>
          </c:errBars>
          <c:xVal>
            <c:numLit>
              <c:formatCode>General</c:formatCode>
              <c:ptCount val="19"/>
              <c:pt idx="0">
                <c:v>1</c:v>
              </c:pt>
              <c:pt idx="1">
                <c:v>5</c:v>
              </c:pt>
              <c:pt idx="2">
                <c:v>10</c:v>
              </c:pt>
              <c:pt idx="3">
                <c:v>20</c:v>
              </c:pt>
              <c:pt idx="4">
                <c:v>30</c:v>
              </c:pt>
              <c:pt idx="5">
                <c:v>40</c:v>
              </c:pt>
              <c:pt idx="6">
                <c:v>50</c:v>
              </c:pt>
              <c:pt idx="7">
                <c:v>60</c:v>
              </c:pt>
              <c:pt idx="8">
                <c:v>70</c:v>
              </c:pt>
              <c:pt idx="9">
                <c:v>80</c:v>
              </c:pt>
              <c:pt idx="10">
                <c:v>90</c:v>
              </c:pt>
              <c:pt idx="11">
                <c:v>100</c:v>
              </c:pt>
              <c:pt idx="12">
                <c:v>0</c:v>
              </c:pt>
              <c:pt idx="13">
                <c:v>0</c:v>
              </c:pt>
              <c:pt idx="14">
                <c:v>0</c:v>
              </c:pt>
              <c:pt idx="15">
                <c:v>0</c:v>
              </c:pt>
              <c:pt idx="16">
                <c:v>0</c:v>
              </c:pt>
              <c:pt idx="17">
                <c:v>0</c:v>
              </c:pt>
              <c:pt idx="18">
                <c:v>0</c:v>
              </c:pt>
            </c:numLit>
          </c:xVal>
          <c:yVal>
            <c:numLit>
              <c:formatCode>General</c:formatCode>
              <c:ptCount val="19"/>
              <c:pt idx="0">
                <c:v>160.6</c:v>
              </c:pt>
              <c:pt idx="1">
                <c:v>449.3</c:v>
              </c:pt>
              <c:pt idx="2">
                <c:v>806</c:v>
              </c:pt>
              <c:pt idx="3">
                <c:v>1515</c:v>
              </c:pt>
              <c:pt idx="4">
                <c:v>2258</c:v>
              </c:pt>
              <c:pt idx="5">
                <c:v>3090</c:v>
              </c:pt>
              <c:pt idx="6">
                <c:v>3931</c:v>
              </c:pt>
              <c:pt idx="7">
                <c:v>4771</c:v>
              </c:pt>
              <c:pt idx="8">
                <c:v>5596</c:v>
              </c:pt>
              <c:pt idx="9">
                <c:v>6402</c:v>
              </c:pt>
              <c:pt idx="10">
                <c:v>7192</c:v>
              </c:pt>
              <c:pt idx="11">
                <c:v>7935</c:v>
              </c:pt>
              <c:pt idx="12">
                <c:v>0</c:v>
              </c:pt>
              <c:pt idx="13">
                <c:v>0</c:v>
              </c:pt>
              <c:pt idx="14">
                <c:v>0</c:v>
              </c:pt>
              <c:pt idx="15">
                <c:v>0</c:v>
              </c:pt>
              <c:pt idx="16">
                <c:v>0</c:v>
              </c:pt>
              <c:pt idx="17">
                <c:v>0</c:v>
              </c:pt>
              <c:pt idx="18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5-43AC-47FB-9FCC-37DD837EEEE3}"/>
            </c:ext>
          </c:extLst>
        </c:ser>
        <c:ser>
          <c:idx val="4"/>
          <c:order val="4"/>
          <c:tx>
            <c:v>Sh. time 62.5ns</c:v>
          </c:tx>
          <c:spPr>
            <a:ln>
              <a:noFill/>
            </a:ln>
          </c:spPr>
          <c:marker>
            <c:symbol val="star"/>
            <c:size val="6"/>
          </c:marker>
          <c:errBars>
            <c:errDir val="x"/>
            <c:errBarType val="both"/>
            <c:errValType val="fixedVal"/>
            <c:noEndCap val="0"/>
            <c:val val="0"/>
          </c:errBars>
          <c:errBars>
            <c:errDir val="y"/>
            <c:errBarType val="both"/>
            <c:errValType val="fixedVal"/>
            <c:noEndCap val="0"/>
            <c:val val="1"/>
          </c:errBars>
          <c:xVal>
            <c:numLit>
              <c:formatCode>General</c:formatCode>
              <c:ptCount val="19"/>
              <c:pt idx="0">
                <c:v>1</c:v>
              </c:pt>
              <c:pt idx="1">
                <c:v>5</c:v>
              </c:pt>
              <c:pt idx="2">
                <c:v>10</c:v>
              </c:pt>
              <c:pt idx="3">
                <c:v>20</c:v>
              </c:pt>
              <c:pt idx="4">
                <c:v>30</c:v>
              </c:pt>
              <c:pt idx="5">
                <c:v>40</c:v>
              </c:pt>
              <c:pt idx="6">
                <c:v>50</c:v>
              </c:pt>
              <c:pt idx="7">
                <c:v>60</c:v>
              </c:pt>
              <c:pt idx="8">
                <c:v>70</c:v>
              </c:pt>
              <c:pt idx="9">
                <c:v>80</c:v>
              </c:pt>
              <c:pt idx="10">
                <c:v>90</c:v>
              </c:pt>
              <c:pt idx="11">
                <c:v>100</c:v>
              </c:pt>
              <c:pt idx="12">
                <c:v>0</c:v>
              </c:pt>
              <c:pt idx="13">
                <c:v>0</c:v>
              </c:pt>
              <c:pt idx="14">
                <c:v>0</c:v>
              </c:pt>
              <c:pt idx="15">
                <c:v>0</c:v>
              </c:pt>
              <c:pt idx="16">
                <c:v>0</c:v>
              </c:pt>
              <c:pt idx="17">
                <c:v>0</c:v>
              </c:pt>
              <c:pt idx="18">
                <c:v>0</c:v>
              </c:pt>
            </c:numLit>
          </c:xVal>
          <c:yVal>
            <c:numLit>
              <c:formatCode>General</c:formatCode>
              <c:ptCount val="19"/>
              <c:pt idx="0">
                <c:v>145</c:v>
              </c:pt>
              <c:pt idx="1">
                <c:v>424</c:v>
              </c:pt>
              <c:pt idx="2">
                <c:v>759</c:v>
              </c:pt>
              <c:pt idx="3">
                <c:v>1427</c:v>
              </c:pt>
              <c:pt idx="4">
                <c:v>2135</c:v>
              </c:pt>
              <c:pt idx="5">
                <c:v>2942</c:v>
              </c:pt>
              <c:pt idx="6">
                <c:v>3759</c:v>
              </c:pt>
              <c:pt idx="7">
                <c:v>4576</c:v>
              </c:pt>
              <c:pt idx="8">
                <c:v>5380</c:v>
              </c:pt>
              <c:pt idx="9">
                <c:v>6165</c:v>
              </c:pt>
              <c:pt idx="10">
                <c:v>6938</c:v>
              </c:pt>
              <c:pt idx="11">
                <c:v>7668</c:v>
              </c:pt>
              <c:pt idx="12">
                <c:v>0</c:v>
              </c:pt>
              <c:pt idx="13">
                <c:v>0</c:v>
              </c:pt>
              <c:pt idx="14">
                <c:v>0</c:v>
              </c:pt>
              <c:pt idx="15">
                <c:v>0</c:v>
              </c:pt>
              <c:pt idx="16">
                <c:v>0</c:v>
              </c:pt>
              <c:pt idx="17">
                <c:v>0</c:v>
              </c:pt>
              <c:pt idx="18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6-43AC-47FB-9FCC-37DD837EEEE3}"/>
            </c:ext>
          </c:extLst>
        </c:ser>
        <c:ser>
          <c:idx val="5"/>
          <c:order val="5"/>
          <c:tx>
            <c:v>Sh. time 75ns</c:v>
          </c:tx>
          <c:spPr>
            <a:ln>
              <a:noFill/>
            </a:ln>
          </c:spPr>
          <c:marker>
            <c:symbol val="circle"/>
            <c:size val="6"/>
          </c:marker>
          <c:errBars>
            <c:errDir val="x"/>
            <c:errBarType val="both"/>
            <c:errValType val="fixedVal"/>
            <c:noEndCap val="0"/>
            <c:val val="0"/>
          </c:errBars>
          <c:errBars>
            <c:errDir val="y"/>
            <c:errBarType val="both"/>
            <c:errValType val="fixedVal"/>
            <c:noEndCap val="0"/>
            <c:val val="1"/>
          </c:errBars>
          <c:xVal>
            <c:numLit>
              <c:formatCode>General</c:formatCode>
              <c:ptCount val="19"/>
              <c:pt idx="0">
                <c:v>1</c:v>
              </c:pt>
              <c:pt idx="1">
                <c:v>5</c:v>
              </c:pt>
              <c:pt idx="2">
                <c:v>10</c:v>
              </c:pt>
              <c:pt idx="3">
                <c:v>20</c:v>
              </c:pt>
              <c:pt idx="4">
                <c:v>30</c:v>
              </c:pt>
              <c:pt idx="5">
                <c:v>40</c:v>
              </c:pt>
              <c:pt idx="6">
                <c:v>50</c:v>
              </c:pt>
              <c:pt idx="7">
                <c:v>60</c:v>
              </c:pt>
              <c:pt idx="8">
                <c:v>70</c:v>
              </c:pt>
              <c:pt idx="9">
                <c:v>80</c:v>
              </c:pt>
              <c:pt idx="10">
                <c:v>90</c:v>
              </c:pt>
              <c:pt idx="11">
                <c:v>100</c:v>
              </c:pt>
              <c:pt idx="12">
                <c:v>110</c:v>
              </c:pt>
              <c:pt idx="13">
                <c:v>0</c:v>
              </c:pt>
              <c:pt idx="14">
                <c:v>0</c:v>
              </c:pt>
              <c:pt idx="15">
                <c:v>0</c:v>
              </c:pt>
              <c:pt idx="16">
                <c:v>0</c:v>
              </c:pt>
              <c:pt idx="17">
                <c:v>0</c:v>
              </c:pt>
              <c:pt idx="18">
                <c:v>0</c:v>
              </c:pt>
            </c:numLit>
          </c:xVal>
          <c:yVal>
            <c:numLit>
              <c:formatCode>General</c:formatCode>
              <c:ptCount val="19"/>
              <c:pt idx="0">
                <c:v>120</c:v>
              </c:pt>
              <c:pt idx="1">
                <c:v>395</c:v>
              </c:pt>
              <c:pt idx="2">
                <c:v>706</c:v>
              </c:pt>
              <c:pt idx="3">
                <c:v>1328</c:v>
              </c:pt>
              <c:pt idx="4">
                <c:v>1992</c:v>
              </c:pt>
              <c:pt idx="5">
                <c:v>2764</c:v>
              </c:pt>
              <c:pt idx="6">
                <c:v>3546</c:v>
              </c:pt>
              <c:pt idx="7">
                <c:v>4327</c:v>
              </c:pt>
              <c:pt idx="8">
                <c:v>5095</c:v>
              </c:pt>
              <c:pt idx="9">
                <c:v>5846</c:v>
              </c:pt>
              <c:pt idx="10">
                <c:v>6586</c:v>
              </c:pt>
              <c:pt idx="11">
                <c:v>7287</c:v>
              </c:pt>
              <c:pt idx="12">
                <c:v>7967</c:v>
              </c:pt>
              <c:pt idx="13">
                <c:v>0</c:v>
              </c:pt>
              <c:pt idx="14">
                <c:v>0</c:v>
              </c:pt>
              <c:pt idx="15">
                <c:v>0</c:v>
              </c:pt>
              <c:pt idx="16">
                <c:v>0</c:v>
              </c:pt>
              <c:pt idx="17">
                <c:v>0</c:v>
              </c:pt>
              <c:pt idx="18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7-43AC-47FB-9FCC-37DD837EEEE3}"/>
            </c:ext>
          </c:extLst>
        </c:ser>
        <c:ser>
          <c:idx val="6"/>
          <c:order val="6"/>
          <c:tx>
            <c:v>Sh. time 87.5ns</c:v>
          </c:tx>
          <c:spPr>
            <a:ln>
              <a:noFill/>
            </a:ln>
          </c:spPr>
          <c:marker>
            <c:symbol val="plus"/>
            <c:size val="6"/>
          </c:marker>
          <c:errBars>
            <c:errDir val="x"/>
            <c:errBarType val="both"/>
            <c:errValType val="fixedVal"/>
            <c:noEndCap val="0"/>
            <c:val val="0"/>
          </c:errBars>
          <c:errBars>
            <c:errDir val="y"/>
            <c:errBarType val="both"/>
            <c:errValType val="fixedVal"/>
            <c:noEndCap val="0"/>
            <c:val val="1"/>
          </c:errBars>
          <c:xVal>
            <c:numLit>
              <c:formatCode>General</c:formatCode>
              <c:ptCount val="19"/>
              <c:pt idx="0">
                <c:v>1</c:v>
              </c:pt>
              <c:pt idx="1">
                <c:v>3</c:v>
              </c:pt>
              <c:pt idx="2">
                <c:v>4</c:v>
              </c:pt>
              <c:pt idx="3">
                <c:v>5</c:v>
              </c:pt>
              <c:pt idx="4">
                <c:v>7</c:v>
              </c:pt>
              <c:pt idx="5">
                <c:v>10</c:v>
              </c:pt>
              <c:pt idx="6">
                <c:v>13</c:v>
              </c:pt>
              <c:pt idx="7">
                <c:v>16</c:v>
              </c:pt>
              <c:pt idx="8">
                <c:v>32</c:v>
              </c:pt>
              <c:pt idx="9">
                <c:v>50</c:v>
              </c:pt>
              <c:pt idx="10">
                <c:v>60</c:v>
              </c:pt>
              <c:pt idx="11">
                <c:v>75</c:v>
              </c:pt>
              <c:pt idx="12">
                <c:v>90</c:v>
              </c:pt>
              <c:pt idx="13">
                <c:v>105</c:v>
              </c:pt>
              <c:pt idx="14">
                <c:v>115</c:v>
              </c:pt>
              <c:pt idx="15">
                <c:v>0</c:v>
              </c:pt>
              <c:pt idx="16">
                <c:v>0</c:v>
              </c:pt>
              <c:pt idx="17">
                <c:v>0</c:v>
              </c:pt>
              <c:pt idx="18">
                <c:v>0</c:v>
              </c:pt>
            </c:numLit>
          </c:xVal>
          <c:yVal>
            <c:numLit>
              <c:formatCode>General</c:formatCode>
              <c:ptCount val="19"/>
              <c:pt idx="0">
                <c:v>139.30000000000001</c:v>
              </c:pt>
              <c:pt idx="1">
                <c:v>249.6</c:v>
              </c:pt>
              <c:pt idx="2">
                <c:v>304.2</c:v>
              </c:pt>
              <c:pt idx="3">
                <c:v>365.5</c:v>
              </c:pt>
              <c:pt idx="4">
                <c:v>482.2</c:v>
              </c:pt>
              <c:pt idx="5">
                <c:v>657.4</c:v>
              </c:pt>
              <c:pt idx="6">
                <c:v>831.8</c:v>
              </c:pt>
              <c:pt idx="7">
                <c:v>1008</c:v>
              </c:pt>
              <c:pt idx="8">
                <c:v>2018.3</c:v>
              </c:pt>
              <c:pt idx="9">
                <c:v>3341.4</c:v>
              </c:pt>
              <c:pt idx="10">
                <c:v>4081.2</c:v>
              </c:pt>
              <c:pt idx="11">
                <c:v>5164.8</c:v>
              </c:pt>
              <c:pt idx="12">
                <c:v>6222.7</c:v>
              </c:pt>
              <c:pt idx="13">
                <c:v>7209.8</c:v>
              </c:pt>
              <c:pt idx="14">
                <c:v>7842.3</c:v>
              </c:pt>
              <c:pt idx="15">
                <c:v>0</c:v>
              </c:pt>
              <c:pt idx="16">
                <c:v>0</c:v>
              </c:pt>
              <c:pt idx="17">
                <c:v>0</c:v>
              </c:pt>
              <c:pt idx="18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8-43AC-47FB-9FCC-37DD837EEE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03076192"/>
        <c:axId val="1403072448"/>
      </c:scatterChart>
      <c:valAx>
        <c:axId val="1403072448"/>
        <c:scaling>
          <c:orientation val="minMax"/>
          <c:min val="0"/>
        </c:scaling>
        <c:delete val="0"/>
        <c:axPos val="l"/>
        <c:majorGridlines>
          <c:spPr>
            <a:ln w="9360">
              <a:solidFill>
                <a:srgbClr val="D9D9D9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000" b="0" baseline="0">
                    <a:solidFill>
                      <a:srgbClr val="595959"/>
                    </a:solidFill>
                    <a:latin typeface="Calibri"/>
                  </a:defRPr>
                </a:pPr>
                <a:r>
                  <a:rPr lang="ru-RU" sz="1400" dirty="0"/>
                  <a:t>Канал</a:t>
                </a:r>
              </a:p>
            </c:rich>
          </c:tx>
          <c:layout>
            <c:manualLayout>
              <c:xMode val="edge"/>
              <c:yMode val="edge"/>
              <c:x val="4.0711500444408244E-2"/>
              <c:y val="0.28248294223008996"/>
            </c:manualLayout>
          </c:layout>
          <c:overlay val="0"/>
        </c:title>
        <c:numFmt formatCode="General" sourceLinked="0"/>
        <c:majorTickMark val="none"/>
        <c:minorTickMark val="none"/>
        <c:tickLblPos val="nextTo"/>
        <c:spPr>
          <a:ln w="9360">
            <a:solidFill>
              <a:srgbClr val="BFBFBF"/>
            </a:solidFill>
          </a:ln>
        </c:spPr>
        <c:txPr>
          <a:bodyPr/>
          <a:lstStyle/>
          <a:p>
            <a:pPr>
              <a:defRPr sz="900" b="0" baseline="0">
                <a:solidFill>
                  <a:srgbClr val="595959"/>
                </a:solidFill>
                <a:latin typeface="Calibri"/>
              </a:defRPr>
            </a:pPr>
            <a:endParaRPr lang="ru-RU"/>
          </a:p>
        </c:txPr>
        <c:crossAx val="1403076192"/>
        <c:crossesAt val="0"/>
        <c:crossBetween val="midCat"/>
      </c:valAx>
      <c:valAx>
        <c:axId val="1403076192"/>
        <c:scaling>
          <c:orientation val="minMax"/>
        </c:scaling>
        <c:delete val="0"/>
        <c:axPos val="b"/>
        <c:majorGridlines>
          <c:spPr>
            <a:ln w="9360">
              <a:solidFill>
                <a:srgbClr val="D9D9D9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000" b="0" baseline="0">
                    <a:solidFill>
                      <a:srgbClr val="595959"/>
                    </a:solidFill>
                    <a:latin typeface="Calibri"/>
                  </a:defRPr>
                </a:pPr>
                <a:r>
                  <a:rPr lang="ru-RU" sz="1400" dirty="0"/>
                  <a:t>Амплитуда сигнала, мВ</a:t>
                </a:r>
              </a:p>
            </c:rich>
          </c:tx>
          <c:layout>
            <c:manualLayout>
              <c:xMode val="edge"/>
              <c:yMode val="edge"/>
              <c:x val="0.34544305483193427"/>
              <c:y val="0.83831812828000529"/>
            </c:manualLayout>
          </c:layout>
          <c:overlay val="0"/>
        </c:title>
        <c:numFmt formatCode="General" sourceLinked="0"/>
        <c:majorTickMark val="none"/>
        <c:minorTickMark val="none"/>
        <c:tickLblPos val="nextTo"/>
        <c:spPr>
          <a:ln w="9360">
            <a:solidFill>
              <a:srgbClr val="BFBFBF"/>
            </a:solidFill>
          </a:ln>
        </c:spPr>
        <c:txPr>
          <a:bodyPr/>
          <a:lstStyle/>
          <a:p>
            <a:pPr>
              <a:defRPr sz="900" b="0" baseline="0">
                <a:solidFill>
                  <a:srgbClr val="595959"/>
                </a:solidFill>
                <a:latin typeface="Calibri"/>
              </a:defRPr>
            </a:pPr>
            <a:endParaRPr lang="ru-RU"/>
          </a:p>
        </c:txPr>
        <c:crossAx val="1403072448"/>
        <c:crossesAt val="0"/>
        <c:crossBetween val="midCat"/>
      </c:valAx>
      <c:spPr>
        <a:noFill/>
      </c:spPr>
    </c:plotArea>
    <c:legend>
      <c:legendPos val="r"/>
      <c:layout>
        <c:manualLayout>
          <c:xMode val="edge"/>
          <c:yMode val="edge"/>
          <c:x val="0.78373188781887504"/>
          <c:y val="0.19012775032582258"/>
          <c:w val="0.1526858579382194"/>
          <c:h val="0.52277900517831377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sz="900" b="0" baseline="0">
              <a:solidFill>
                <a:srgbClr val="595959"/>
              </a:solidFill>
              <a:latin typeface="Calibri"/>
            </a:defRPr>
          </a:pPr>
          <a:endParaRPr lang="ru-RU"/>
        </a:p>
      </c:txPr>
    </c:legend>
    <c:plotVisOnly val="1"/>
    <c:dispBlanksAs val="gap"/>
    <c:showDLblsOverMax val="0"/>
  </c:chart>
  <c:spPr>
    <a:ln w="9360">
      <a:solidFill>
        <a:srgbClr val="D9D9D9"/>
      </a:solidFill>
      <a:prstDash val="solid"/>
    </a:ln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0" baseline="0">
                <a:solidFill>
                  <a:srgbClr val="595959"/>
                </a:solidFill>
                <a:latin typeface="Calibri"/>
              </a:defRPr>
            </a:pPr>
            <a:r>
              <a:rPr lang="ru-RU" sz="1600" b="1" dirty="0"/>
              <a:t>HG</a:t>
            </a:r>
            <a:r>
              <a:rPr lang="ru-RU" sz="1600" dirty="0"/>
              <a:t> (коэффициент усиления: 1)</a:t>
            </a:r>
          </a:p>
        </c:rich>
      </c:tx>
      <c:layout>
        <c:manualLayout>
          <c:xMode val="edge"/>
          <c:yMode val="edge"/>
          <c:x val="0.26556253569388921"/>
          <c:y val="3.236133203384213E-2"/>
        </c:manualLayout>
      </c:layout>
      <c:overlay val="0"/>
    </c:title>
    <c:autoTitleDeleted val="0"/>
    <c:plotArea>
      <c:layout>
        <c:manualLayout>
          <c:xMode val="edge"/>
          <c:yMode val="edge"/>
          <c:x val="7.1091878525616256E-2"/>
          <c:y val="0.10555634909298671"/>
          <c:w val="0.73595527565274887"/>
          <c:h val="0.81645479217254668"/>
        </c:manualLayout>
      </c:layout>
      <c:scatterChart>
        <c:scatterStyle val="lineMarker"/>
        <c:varyColors val="0"/>
        <c:ser>
          <c:idx val="0"/>
          <c:order val="0"/>
          <c:tx>
            <c:v>Sh. Time 12.5ns</c:v>
          </c:tx>
          <c:spPr>
            <a:ln>
              <a:noFill/>
            </a:ln>
          </c:spPr>
          <c:marker>
            <c:symbol val="circle"/>
            <c:size val="5"/>
          </c:marker>
          <c:errBars>
            <c:errDir val="x"/>
            <c:errBarType val="both"/>
            <c:errValType val="fixedVal"/>
            <c:noEndCap val="0"/>
            <c:val val="0"/>
          </c:errBars>
          <c:errBars>
            <c:errDir val="y"/>
            <c:errBarType val="both"/>
            <c:errValType val="fixedVal"/>
            <c:noEndCap val="0"/>
            <c:val val="10"/>
          </c:errBars>
          <c:xVal>
            <c:numLit>
              <c:formatCode>General</c:formatCode>
              <c:ptCount val="19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pt idx="9">
                <c:v>10</c:v>
              </c:pt>
              <c:pt idx="10">
                <c:v>15</c:v>
              </c:pt>
              <c:pt idx="11">
                <c:v>20</c:v>
              </c:pt>
              <c:pt idx="12">
                <c:v>25</c:v>
              </c:pt>
              <c:pt idx="13">
                <c:v>30</c:v>
              </c:pt>
              <c:pt idx="14">
                <c:v>40</c:v>
              </c:pt>
              <c:pt idx="15">
                <c:v>50</c:v>
              </c:pt>
              <c:pt idx="16">
                <c:v>60</c:v>
              </c:pt>
              <c:pt idx="17">
                <c:v>70</c:v>
              </c:pt>
              <c:pt idx="18">
                <c:v>80</c:v>
              </c:pt>
            </c:numLit>
          </c:xVal>
          <c:yVal>
            <c:numLit>
              <c:formatCode>General</c:formatCode>
              <c:ptCount val="19"/>
              <c:pt idx="0">
                <c:v>135.9</c:v>
              </c:pt>
              <c:pt idx="1">
                <c:v>225.3</c:v>
              </c:pt>
              <c:pt idx="2">
                <c:v>308.39999999999998</c:v>
              </c:pt>
              <c:pt idx="3">
                <c:v>382.2</c:v>
              </c:pt>
              <c:pt idx="4">
                <c:v>458.3</c:v>
              </c:pt>
              <c:pt idx="5">
                <c:v>531.4</c:v>
              </c:pt>
              <c:pt idx="6">
                <c:v>610</c:v>
              </c:pt>
              <c:pt idx="7">
                <c:v>690</c:v>
              </c:pt>
              <c:pt idx="8">
                <c:v>771.6</c:v>
              </c:pt>
              <c:pt idx="9">
                <c:v>853.5</c:v>
              </c:pt>
              <c:pt idx="10">
                <c:v>1261.0999999999999</c:v>
              </c:pt>
              <c:pt idx="11">
                <c:v>1685.8</c:v>
              </c:pt>
              <c:pt idx="12">
                <c:v>2136.9</c:v>
              </c:pt>
              <c:pt idx="13">
                <c:v>2615.3000000000002</c:v>
              </c:pt>
              <c:pt idx="14">
                <c:v>3628.5</c:v>
              </c:pt>
              <c:pt idx="15">
                <c:v>4689.3</c:v>
              </c:pt>
              <c:pt idx="16">
                <c:v>5770.5</c:v>
              </c:pt>
              <c:pt idx="17">
                <c:v>6837.7</c:v>
              </c:pt>
              <c:pt idx="18">
                <c:v>7855.6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0-3439-479A-8A33-9305FA79BD28}"/>
            </c:ext>
          </c:extLst>
        </c:ser>
        <c:ser>
          <c:idx val="1"/>
          <c:order val="1"/>
          <c:tx>
            <c:v>Sh. time 25ns</c:v>
          </c:tx>
          <c:spPr>
            <a:ln>
              <a:noFill/>
            </a:ln>
          </c:spPr>
          <c:marker>
            <c:symbol val="square"/>
            <c:size val="5"/>
          </c:marker>
          <c:errBars>
            <c:errDir val="x"/>
            <c:errBarType val="both"/>
            <c:errValType val="fixedVal"/>
            <c:noEndCap val="0"/>
            <c:val val="0"/>
          </c:errBars>
          <c:errBars>
            <c:errDir val="y"/>
            <c:errBarType val="both"/>
            <c:errValType val="fixedVal"/>
            <c:noEndCap val="0"/>
            <c:val val="10"/>
          </c:errBars>
          <c:xVal>
            <c:numLit>
              <c:formatCode>General</c:formatCode>
              <c:ptCount val="19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pt idx="9">
                <c:v>10</c:v>
              </c:pt>
              <c:pt idx="10">
                <c:v>15</c:v>
              </c:pt>
              <c:pt idx="11">
                <c:v>20</c:v>
              </c:pt>
              <c:pt idx="12">
                <c:v>25</c:v>
              </c:pt>
              <c:pt idx="13">
                <c:v>30</c:v>
              </c:pt>
              <c:pt idx="14">
                <c:v>40</c:v>
              </c:pt>
              <c:pt idx="15">
                <c:v>50</c:v>
              </c:pt>
              <c:pt idx="16">
                <c:v>60</c:v>
              </c:pt>
              <c:pt idx="17">
                <c:v>70</c:v>
              </c:pt>
              <c:pt idx="18">
                <c:v>80</c:v>
              </c:pt>
            </c:numLit>
          </c:xVal>
          <c:yVal>
            <c:numLit>
              <c:formatCode>General</c:formatCode>
              <c:ptCount val="19"/>
              <c:pt idx="0">
                <c:v>129</c:v>
              </c:pt>
              <c:pt idx="1">
                <c:v>204.7</c:v>
              </c:pt>
              <c:pt idx="2">
                <c:v>276</c:v>
              </c:pt>
              <c:pt idx="3">
                <c:v>339</c:v>
              </c:pt>
              <c:pt idx="4">
                <c:v>403.3</c:v>
              </c:pt>
              <c:pt idx="5">
                <c:v>464.1</c:v>
              </c:pt>
              <c:pt idx="6">
                <c:v>530.6</c:v>
              </c:pt>
              <c:pt idx="7">
                <c:v>597.29999999999995</c:v>
              </c:pt>
              <c:pt idx="8">
                <c:v>665.9</c:v>
              </c:pt>
              <c:pt idx="9">
                <c:v>736</c:v>
              </c:pt>
              <c:pt idx="10">
                <c:v>1087.3</c:v>
              </c:pt>
              <c:pt idx="11">
                <c:v>1458.2</c:v>
              </c:pt>
              <c:pt idx="12">
                <c:v>1855.8</c:v>
              </c:pt>
              <c:pt idx="13">
                <c:v>2284.1999999999998</c:v>
              </c:pt>
              <c:pt idx="14">
                <c:v>3211.2</c:v>
              </c:pt>
              <c:pt idx="15">
                <c:v>4219.7</c:v>
              </c:pt>
              <c:pt idx="16">
                <c:v>5289.2</c:v>
              </c:pt>
              <c:pt idx="17">
                <c:v>6394</c:v>
              </c:pt>
              <c:pt idx="18">
                <c:v>7514.9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1-3439-479A-8A33-9305FA79BD28}"/>
            </c:ext>
          </c:extLst>
        </c:ser>
        <c:ser>
          <c:idx val="2"/>
          <c:order val="2"/>
          <c:tx>
            <c:v>Sh. time 37.5ns</c:v>
          </c:tx>
          <c:spPr>
            <a:ln>
              <a:noFill/>
            </a:ln>
          </c:spPr>
          <c:marker>
            <c:symbol val="diamond"/>
            <c:size val="6"/>
          </c:marker>
          <c:errBars>
            <c:errDir val="x"/>
            <c:errBarType val="both"/>
            <c:errValType val="fixedVal"/>
            <c:noEndCap val="0"/>
            <c:val val="0"/>
          </c:errBars>
          <c:errBars>
            <c:errDir val="y"/>
            <c:errBarType val="both"/>
            <c:errValType val="fixedVal"/>
            <c:noEndCap val="0"/>
            <c:val val="10"/>
          </c:errBars>
          <c:xVal>
            <c:numLit>
              <c:formatCode>General</c:formatCode>
              <c:ptCount val="19"/>
              <c:pt idx="0">
                <c:v>1</c:v>
              </c:pt>
              <c:pt idx="1">
                <c:v>5</c:v>
              </c:pt>
              <c:pt idx="2">
                <c:v>10</c:v>
              </c:pt>
              <c:pt idx="3">
                <c:v>15</c:v>
              </c:pt>
              <c:pt idx="4">
                <c:v>20</c:v>
              </c:pt>
              <c:pt idx="5">
                <c:v>25</c:v>
              </c:pt>
              <c:pt idx="6">
                <c:v>30</c:v>
              </c:pt>
              <c:pt idx="7">
                <c:v>40</c:v>
              </c:pt>
              <c:pt idx="8">
                <c:v>50</c:v>
              </c:pt>
              <c:pt idx="9">
                <c:v>60</c:v>
              </c:pt>
              <c:pt idx="10">
                <c:v>70</c:v>
              </c:pt>
              <c:pt idx="11">
                <c:v>80</c:v>
              </c:pt>
              <c:pt idx="12">
                <c:v>90</c:v>
              </c:pt>
              <c:pt idx="13">
                <c:v>0</c:v>
              </c:pt>
              <c:pt idx="14">
                <c:v>0</c:v>
              </c:pt>
              <c:pt idx="15">
                <c:v>0</c:v>
              </c:pt>
              <c:pt idx="16">
                <c:v>0</c:v>
              </c:pt>
              <c:pt idx="17">
                <c:v>0</c:v>
              </c:pt>
              <c:pt idx="18">
                <c:v>0</c:v>
              </c:pt>
            </c:numLit>
          </c:xVal>
          <c:yVal>
            <c:numLit>
              <c:formatCode>General</c:formatCode>
              <c:ptCount val="19"/>
              <c:pt idx="0">
                <c:v>125.2</c:v>
              </c:pt>
              <c:pt idx="1">
                <c:v>350.8</c:v>
              </c:pt>
              <c:pt idx="2">
                <c:v>621.6</c:v>
              </c:pt>
              <c:pt idx="3">
                <c:v>915.7</c:v>
              </c:pt>
              <c:pt idx="4">
                <c:v>1226.8</c:v>
              </c:pt>
              <c:pt idx="5">
                <c:v>1565.8</c:v>
              </c:pt>
              <c:pt idx="6">
                <c:v>1933.3</c:v>
              </c:pt>
              <c:pt idx="7">
                <c:v>2743</c:v>
              </c:pt>
              <c:pt idx="8">
                <c:v>3640.2</c:v>
              </c:pt>
              <c:pt idx="9">
                <c:v>4618.3</c:v>
              </c:pt>
              <c:pt idx="10">
                <c:v>5655.5</c:v>
              </c:pt>
              <c:pt idx="11">
                <c:v>6740.4</c:v>
              </c:pt>
              <c:pt idx="12">
                <c:v>7860.5</c:v>
              </c:pt>
              <c:pt idx="13">
                <c:v>0</c:v>
              </c:pt>
              <c:pt idx="14">
                <c:v>0</c:v>
              </c:pt>
              <c:pt idx="15">
                <c:v>0</c:v>
              </c:pt>
              <c:pt idx="16">
                <c:v>0</c:v>
              </c:pt>
              <c:pt idx="17">
                <c:v>0</c:v>
              </c:pt>
              <c:pt idx="18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2-3439-479A-8A33-9305FA79BD28}"/>
            </c:ext>
          </c:extLst>
        </c:ser>
        <c:ser>
          <c:idx val="3"/>
          <c:order val="3"/>
          <c:tx>
            <c:v>Sh. time 50ns</c:v>
          </c:tx>
          <c:spPr>
            <a:ln>
              <a:noFill/>
            </a:ln>
          </c:spPr>
          <c:marker>
            <c:symbol val="x"/>
            <c:size val="6"/>
          </c:marker>
          <c:errBars>
            <c:errDir val="x"/>
            <c:errBarType val="both"/>
            <c:errValType val="fixedVal"/>
            <c:noEndCap val="0"/>
            <c:val val="0"/>
          </c:errBars>
          <c:errBars>
            <c:errDir val="y"/>
            <c:errBarType val="both"/>
            <c:errValType val="fixedVal"/>
            <c:noEndCap val="0"/>
            <c:val val="10"/>
          </c:errBars>
          <c:xVal>
            <c:numLit>
              <c:formatCode>General</c:formatCode>
              <c:ptCount val="19"/>
              <c:pt idx="0">
                <c:v>1</c:v>
              </c:pt>
              <c:pt idx="1">
                <c:v>5</c:v>
              </c:pt>
              <c:pt idx="2">
                <c:v>10</c:v>
              </c:pt>
              <c:pt idx="3">
                <c:v>15</c:v>
              </c:pt>
              <c:pt idx="4">
                <c:v>20</c:v>
              </c:pt>
              <c:pt idx="5">
                <c:v>25</c:v>
              </c:pt>
              <c:pt idx="6">
                <c:v>30</c:v>
              </c:pt>
              <c:pt idx="7">
                <c:v>40</c:v>
              </c:pt>
              <c:pt idx="8">
                <c:v>50</c:v>
              </c:pt>
              <c:pt idx="9">
                <c:v>60</c:v>
              </c:pt>
              <c:pt idx="10">
                <c:v>70</c:v>
              </c:pt>
              <c:pt idx="11">
                <c:v>80</c:v>
              </c:pt>
              <c:pt idx="12">
                <c:v>90</c:v>
              </c:pt>
              <c:pt idx="13">
                <c:v>100</c:v>
              </c:pt>
              <c:pt idx="14">
                <c:v>0</c:v>
              </c:pt>
              <c:pt idx="15">
                <c:v>0</c:v>
              </c:pt>
              <c:pt idx="16">
                <c:v>0</c:v>
              </c:pt>
              <c:pt idx="17">
                <c:v>0</c:v>
              </c:pt>
              <c:pt idx="18">
                <c:v>0</c:v>
              </c:pt>
            </c:numLit>
          </c:xVal>
          <c:yVal>
            <c:numLit>
              <c:formatCode>General</c:formatCode>
              <c:ptCount val="19"/>
              <c:pt idx="0">
                <c:v>117.2</c:v>
              </c:pt>
              <c:pt idx="1">
                <c:v>294</c:v>
              </c:pt>
              <c:pt idx="2">
                <c:v>502.3</c:v>
              </c:pt>
              <c:pt idx="3">
                <c:v>734.5</c:v>
              </c:pt>
              <c:pt idx="4">
                <c:v>982.6</c:v>
              </c:pt>
              <c:pt idx="5">
                <c:v>1254.8</c:v>
              </c:pt>
              <c:pt idx="6">
                <c:v>1553.8</c:v>
              </c:pt>
              <c:pt idx="7">
                <c:v>2222</c:v>
              </c:pt>
              <c:pt idx="8">
                <c:v>2971</c:v>
              </c:pt>
              <c:pt idx="9">
                <c:v>3800</c:v>
              </c:pt>
              <c:pt idx="10">
                <c:v>4702</c:v>
              </c:pt>
              <c:pt idx="11">
                <c:v>5662.7</c:v>
              </c:pt>
              <c:pt idx="12">
                <c:v>6673.6</c:v>
              </c:pt>
              <c:pt idx="13">
                <c:v>7673.3</c:v>
              </c:pt>
              <c:pt idx="14">
                <c:v>0</c:v>
              </c:pt>
              <c:pt idx="15">
                <c:v>0</c:v>
              </c:pt>
              <c:pt idx="16">
                <c:v>0</c:v>
              </c:pt>
              <c:pt idx="17">
                <c:v>0</c:v>
              </c:pt>
              <c:pt idx="18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3-3439-479A-8A33-9305FA79BD28}"/>
            </c:ext>
          </c:extLst>
        </c:ser>
        <c:ser>
          <c:idx val="4"/>
          <c:order val="4"/>
          <c:tx>
            <c:v>Sh. time 62.5ns</c:v>
          </c:tx>
          <c:spPr>
            <a:ln>
              <a:noFill/>
            </a:ln>
          </c:spPr>
          <c:marker>
            <c:symbol val="star"/>
            <c:size val="6"/>
          </c:marker>
          <c:errBars>
            <c:errDir val="x"/>
            <c:errBarType val="both"/>
            <c:errValType val="fixedVal"/>
            <c:noEndCap val="0"/>
            <c:val val="0"/>
          </c:errBars>
          <c:errBars>
            <c:errDir val="y"/>
            <c:errBarType val="both"/>
            <c:errValType val="fixedVal"/>
            <c:noEndCap val="0"/>
            <c:val val="10"/>
          </c:errBars>
          <c:xVal>
            <c:numLit>
              <c:formatCode>General</c:formatCode>
              <c:ptCount val="19"/>
              <c:pt idx="0">
                <c:v>1</c:v>
              </c:pt>
              <c:pt idx="1">
                <c:v>5</c:v>
              </c:pt>
              <c:pt idx="2">
                <c:v>10</c:v>
              </c:pt>
              <c:pt idx="3">
                <c:v>15</c:v>
              </c:pt>
              <c:pt idx="4">
                <c:v>20</c:v>
              </c:pt>
              <c:pt idx="5">
                <c:v>25</c:v>
              </c:pt>
              <c:pt idx="6">
                <c:v>30</c:v>
              </c:pt>
              <c:pt idx="7">
                <c:v>40</c:v>
              </c:pt>
              <c:pt idx="8">
                <c:v>50</c:v>
              </c:pt>
              <c:pt idx="9">
                <c:v>60</c:v>
              </c:pt>
              <c:pt idx="10">
                <c:v>70</c:v>
              </c:pt>
              <c:pt idx="11">
                <c:v>80</c:v>
              </c:pt>
              <c:pt idx="12">
                <c:v>90</c:v>
              </c:pt>
              <c:pt idx="13">
                <c:v>100</c:v>
              </c:pt>
              <c:pt idx="14">
                <c:v>110</c:v>
              </c:pt>
              <c:pt idx="15">
                <c:v>0</c:v>
              </c:pt>
              <c:pt idx="16">
                <c:v>0</c:v>
              </c:pt>
              <c:pt idx="17">
                <c:v>0</c:v>
              </c:pt>
              <c:pt idx="18">
                <c:v>0</c:v>
              </c:pt>
            </c:numLit>
          </c:xVal>
          <c:yVal>
            <c:numLit>
              <c:formatCode>General</c:formatCode>
              <c:ptCount val="19"/>
              <c:pt idx="0">
                <c:v>114</c:v>
              </c:pt>
              <c:pt idx="1">
                <c:v>264</c:v>
              </c:pt>
              <c:pt idx="2">
                <c:v>444</c:v>
              </c:pt>
              <c:pt idx="3">
                <c:v>644</c:v>
              </c:pt>
              <c:pt idx="4">
                <c:v>858</c:v>
              </c:pt>
              <c:pt idx="5">
                <c:v>1094</c:v>
              </c:pt>
              <c:pt idx="6">
                <c:v>1355</c:v>
              </c:pt>
              <c:pt idx="7">
                <c:v>1943</c:v>
              </c:pt>
              <c:pt idx="8">
                <c:v>2609</c:v>
              </c:pt>
              <c:pt idx="9">
                <c:v>3352</c:v>
              </c:pt>
              <c:pt idx="10">
                <c:v>4168</c:v>
              </c:pt>
              <c:pt idx="11">
                <c:v>5048</c:v>
              </c:pt>
              <c:pt idx="12">
                <c:v>5989</c:v>
              </c:pt>
              <c:pt idx="13">
                <c:v>6933</c:v>
              </c:pt>
              <c:pt idx="14">
                <c:v>7700</c:v>
              </c:pt>
              <c:pt idx="15">
                <c:v>0</c:v>
              </c:pt>
              <c:pt idx="16">
                <c:v>0</c:v>
              </c:pt>
              <c:pt idx="17">
                <c:v>0</c:v>
              </c:pt>
              <c:pt idx="18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4-3439-479A-8A33-9305FA79BD28}"/>
            </c:ext>
          </c:extLst>
        </c:ser>
        <c:ser>
          <c:idx val="5"/>
          <c:order val="5"/>
          <c:tx>
            <c:v>Sh. time 75ns</c:v>
          </c:tx>
          <c:spPr>
            <a:ln>
              <a:noFill/>
            </a:ln>
          </c:spPr>
          <c:marker>
            <c:symbol val="circle"/>
            <c:size val="6"/>
          </c:marker>
          <c:errBars>
            <c:errDir val="x"/>
            <c:errBarType val="both"/>
            <c:errValType val="fixedVal"/>
            <c:noEndCap val="0"/>
            <c:val val="0"/>
          </c:errBars>
          <c:errBars>
            <c:errDir val="y"/>
            <c:errBarType val="both"/>
            <c:errValType val="fixedVal"/>
            <c:noEndCap val="0"/>
            <c:val val="10"/>
          </c:errBars>
          <c:xVal>
            <c:numLit>
              <c:formatCode>General</c:formatCode>
              <c:ptCount val="19"/>
              <c:pt idx="0">
                <c:v>1</c:v>
              </c:pt>
              <c:pt idx="1">
                <c:v>5</c:v>
              </c:pt>
              <c:pt idx="2">
                <c:v>10</c:v>
              </c:pt>
              <c:pt idx="3">
                <c:v>15</c:v>
              </c:pt>
              <c:pt idx="4">
                <c:v>20</c:v>
              </c:pt>
              <c:pt idx="5">
                <c:v>25</c:v>
              </c:pt>
              <c:pt idx="6">
                <c:v>30</c:v>
              </c:pt>
              <c:pt idx="7">
                <c:v>40</c:v>
              </c:pt>
              <c:pt idx="8">
                <c:v>50</c:v>
              </c:pt>
              <c:pt idx="9">
                <c:v>60</c:v>
              </c:pt>
              <c:pt idx="10">
                <c:v>70</c:v>
              </c:pt>
              <c:pt idx="11">
                <c:v>80</c:v>
              </c:pt>
              <c:pt idx="12">
                <c:v>90</c:v>
              </c:pt>
              <c:pt idx="13">
                <c:v>100</c:v>
              </c:pt>
              <c:pt idx="14">
                <c:v>110</c:v>
              </c:pt>
              <c:pt idx="15">
                <c:v>120</c:v>
              </c:pt>
              <c:pt idx="16">
                <c:v>145</c:v>
              </c:pt>
              <c:pt idx="17">
                <c:v>0</c:v>
              </c:pt>
              <c:pt idx="18">
                <c:v>0</c:v>
              </c:pt>
            </c:numLit>
          </c:xVal>
          <c:yVal>
            <c:numLit>
              <c:formatCode>General</c:formatCode>
              <c:ptCount val="19"/>
              <c:pt idx="0">
                <c:v>112</c:v>
              </c:pt>
              <c:pt idx="1">
                <c:v>239</c:v>
              </c:pt>
              <c:pt idx="2">
                <c:v>400</c:v>
              </c:pt>
              <c:pt idx="3">
                <c:v>576</c:v>
              </c:pt>
              <c:pt idx="4">
                <c:v>764</c:v>
              </c:pt>
              <c:pt idx="5">
                <c:v>972</c:v>
              </c:pt>
              <c:pt idx="6">
                <c:v>1200</c:v>
              </c:pt>
              <c:pt idx="7">
                <c:v>1716</c:v>
              </c:pt>
              <c:pt idx="8">
                <c:v>2304</c:v>
              </c:pt>
              <c:pt idx="9">
                <c:v>2960</c:v>
              </c:pt>
              <c:pt idx="10">
                <c:v>3686</c:v>
              </c:pt>
              <c:pt idx="11">
                <c:v>4480</c:v>
              </c:pt>
              <c:pt idx="12">
                <c:v>5336</c:v>
              </c:pt>
              <c:pt idx="13">
                <c:v>6200</c:v>
              </c:pt>
              <c:pt idx="14">
                <c:v>6914</c:v>
              </c:pt>
              <c:pt idx="15">
                <c:v>7308</c:v>
              </c:pt>
              <c:pt idx="16">
                <c:v>7911</c:v>
              </c:pt>
              <c:pt idx="17">
                <c:v>0</c:v>
              </c:pt>
              <c:pt idx="18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5-3439-479A-8A33-9305FA79BD28}"/>
            </c:ext>
          </c:extLst>
        </c:ser>
        <c:ser>
          <c:idx val="6"/>
          <c:order val="6"/>
          <c:tx>
            <c:v>Sh. time 87.5ns</c:v>
          </c:tx>
          <c:spPr>
            <a:ln>
              <a:noFill/>
            </a:ln>
          </c:spPr>
          <c:marker>
            <c:symbol val="plus"/>
            <c:size val="6"/>
          </c:marker>
          <c:errBars>
            <c:errDir val="x"/>
            <c:errBarType val="both"/>
            <c:errValType val="fixedVal"/>
            <c:noEndCap val="0"/>
            <c:val val="0"/>
          </c:errBars>
          <c:errBars>
            <c:errDir val="y"/>
            <c:errBarType val="both"/>
            <c:errValType val="fixedVal"/>
            <c:noEndCap val="0"/>
            <c:val val="10"/>
          </c:errBars>
          <c:xVal>
            <c:numLit>
              <c:formatCode>General</c:formatCode>
              <c:ptCount val="19"/>
              <c:pt idx="0">
                <c:v>1</c:v>
              </c:pt>
              <c:pt idx="1">
                <c:v>5</c:v>
              </c:pt>
              <c:pt idx="2">
                <c:v>8</c:v>
              </c:pt>
              <c:pt idx="3">
                <c:v>12</c:v>
              </c:pt>
              <c:pt idx="4">
                <c:v>15</c:v>
              </c:pt>
              <c:pt idx="5">
                <c:v>18</c:v>
              </c:pt>
              <c:pt idx="6">
                <c:v>21</c:v>
              </c:pt>
              <c:pt idx="7">
                <c:v>23</c:v>
              </c:pt>
              <c:pt idx="8">
                <c:v>26</c:v>
              </c:pt>
              <c:pt idx="9">
                <c:v>30</c:v>
              </c:pt>
              <c:pt idx="10">
                <c:v>50</c:v>
              </c:pt>
              <c:pt idx="11">
                <c:v>70</c:v>
              </c:pt>
              <c:pt idx="12">
                <c:v>80</c:v>
              </c:pt>
              <c:pt idx="13">
                <c:v>90</c:v>
              </c:pt>
              <c:pt idx="14">
                <c:v>100</c:v>
              </c:pt>
              <c:pt idx="15">
                <c:v>110</c:v>
              </c:pt>
              <c:pt idx="16">
                <c:v>140</c:v>
              </c:pt>
              <c:pt idx="17">
                <c:v>170</c:v>
              </c:pt>
              <c:pt idx="18">
                <c:v>200</c:v>
              </c:pt>
            </c:numLit>
          </c:xVal>
          <c:yVal>
            <c:numLit>
              <c:formatCode>General</c:formatCode>
              <c:ptCount val="19"/>
              <c:pt idx="0">
                <c:v>108.1</c:v>
              </c:pt>
              <c:pt idx="1">
                <c:v>218.9</c:v>
              </c:pt>
              <c:pt idx="2">
                <c:v>306.3</c:v>
              </c:pt>
              <c:pt idx="3">
                <c:v>429.3</c:v>
              </c:pt>
              <c:pt idx="4">
                <c:v>527.6</c:v>
              </c:pt>
              <c:pt idx="5">
                <c:v>628.79999999999995</c:v>
              </c:pt>
              <c:pt idx="6">
                <c:v>734.1</c:v>
              </c:pt>
              <c:pt idx="7">
                <c:v>808.9</c:v>
              </c:pt>
              <c:pt idx="8">
                <c:v>926.1</c:v>
              </c:pt>
              <c:pt idx="9">
                <c:v>1092.8</c:v>
              </c:pt>
              <c:pt idx="10">
                <c:v>2095.1999999999998</c:v>
              </c:pt>
              <c:pt idx="11">
                <c:v>3353.9</c:v>
              </c:pt>
              <c:pt idx="12">
                <c:v>4077.5</c:v>
              </c:pt>
              <c:pt idx="13">
                <c:v>4865.1000000000004</c:v>
              </c:pt>
              <c:pt idx="14">
                <c:v>5664</c:v>
              </c:pt>
              <c:pt idx="15">
                <c:v>6298.9</c:v>
              </c:pt>
              <c:pt idx="16">
                <c:v>7114.8</c:v>
              </c:pt>
              <c:pt idx="17">
                <c:v>7597.5</c:v>
              </c:pt>
              <c:pt idx="18">
                <c:v>7956.1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6-3439-479A-8A33-9305FA79BD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03060800"/>
        <c:axId val="1403071616"/>
      </c:scatterChart>
      <c:valAx>
        <c:axId val="1403071616"/>
        <c:scaling>
          <c:orientation val="minMax"/>
          <c:min val="0"/>
        </c:scaling>
        <c:delete val="0"/>
        <c:axPos val="l"/>
        <c:majorGridlines>
          <c:spPr>
            <a:ln w="9360">
              <a:solidFill>
                <a:srgbClr val="D9D9D9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000" b="0" baseline="0">
                    <a:solidFill>
                      <a:srgbClr val="595959"/>
                    </a:solidFill>
                    <a:latin typeface="Calibri"/>
                  </a:defRPr>
                </a:pPr>
                <a:r>
                  <a:rPr lang="ru-RU" sz="1400" dirty="0"/>
                  <a:t>Канал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spPr>
          <a:ln w="9360">
            <a:solidFill>
              <a:srgbClr val="BFBFBF"/>
            </a:solidFill>
          </a:ln>
        </c:spPr>
        <c:txPr>
          <a:bodyPr/>
          <a:lstStyle/>
          <a:p>
            <a:pPr>
              <a:defRPr sz="900" b="0" baseline="0">
                <a:solidFill>
                  <a:srgbClr val="595959"/>
                </a:solidFill>
                <a:latin typeface="Calibri"/>
              </a:defRPr>
            </a:pPr>
            <a:endParaRPr lang="ru-RU"/>
          </a:p>
        </c:txPr>
        <c:crossAx val="1403060800"/>
        <c:crossesAt val="0"/>
        <c:crossBetween val="midCat"/>
      </c:valAx>
      <c:valAx>
        <c:axId val="1403060800"/>
        <c:scaling>
          <c:orientation val="minMax"/>
        </c:scaling>
        <c:delete val="0"/>
        <c:axPos val="b"/>
        <c:majorGridlines>
          <c:spPr>
            <a:ln w="9360">
              <a:solidFill>
                <a:srgbClr val="D9D9D9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000" b="0" baseline="0">
                    <a:solidFill>
                      <a:srgbClr val="595959"/>
                    </a:solidFill>
                    <a:latin typeface="Calibri"/>
                  </a:defRPr>
                </a:pPr>
                <a:r>
                  <a:rPr lang="ru-RU" sz="1400" dirty="0"/>
                  <a:t>Амплитуда сигнала, мВ</a:t>
                </a:r>
              </a:p>
            </c:rich>
          </c:tx>
          <c:layout>
            <c:manualLayout>
              <c:xMode val="edge"/>
              <c:yMode val="edge"/>
              <c:x val="0.31669483631822221"/>
              <c:y val="0.90369207494068116"/>
            </c:manualLayout>
          </c:layout>
          <c:overlay val="0"/>
        </c:title>
        <c:numFmt formatCode="General" sourceLinked="0"/>
        <c:majorTickMark val="none"/>
        <c:minorTickMark val="none"/>
        <c:tickLblPos val="nextTo"/>
        <c:spPr>
          <a:ln w="9360">
            <a:solidFill>
              <a:srgbClr val="BFBFBF"/>
            </a:solidFill>
          </a:ln>
        </c:spPr>
        <c:txPr>
          <a:bodyPr/>
          <a:lstStyle/>
          <a:p>
            <a:pPr>
              <a:defRPr sz="900" b="0" baseline="0">
                <a:solidFill>
                  <a:srgbClr val="595959"/>
                </a:solidFill>
                <a:latin typeface="Calibri"/>
              </a:defRPr>
            </a:pPr>
            <a:endParaRPr lang="ru-RU"/>
          </a:p>
        </c:txPr>
        <c:crossAx val="1403071616"/>
        <c:crossesAt val="0"/>
        <c:crossBetween val="midCat"/>
      </c:valAx>
      <c:spPr>
        <a:noFill/>
      </c:spPr>
    </c:plotArea>
    <c:legend>
      <c:legendPos val="r"/>
      <c:layout>
        <c:manualLayout>
          <c:xMode val="edge"/>
          <c:yMode val="edge"/>
          <c:x val="0.7834718688322545"/>
          <c:y val="0.21707831900596472"/>
          <c:w val="0.17389130257189975"/>
          <c:h val="0.56627442868563915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sz="900" b="0" baseline="0">
              <a:solidFill>
                <a:srgbClr val="595959"/>
              </a:solidFill>
              <a:latin typeface="Calibri"/>
            </a:defRPr>
          </a:pPr>
          <a:endParaRPr lang="ru-RU"/>
        </a:p>
      </c:txPr>
    </c:legend>
    <c:plotVisOnly val="1"/>
    <c:dispBlanksAs val="gap"/>
    <c:showDLblsOverMax val="0"/>
  </c:chart>
  <c:spPr>
    <a:ln w="9360">
      <a:solidFill>
        <a:srgbClr val="D9D9D9"/>
      </a:solidFill>
      <a:prstDash val="solid"/>
    </a:ln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0" baseline="0">
                <a:solidFill>
                  <a:srgbClr val="595959"/>
                </a:solidFill>
                <a:latin typeface="Calibri"/>
              </a:defRPr>
            </a:pPr>
            <a:r>
              <a:rPr lang="ru-RU" sz="1600" b="1" dirty="0"/>
              <a:t>HG</a:t>
            </a:r>
            <a:r>
              <a:rPr lang="ru-RU" sz="1600" dirty="0"/>
              <a:t> (коэффициент усиления: 63)</a:t>
            </a:r>
          </a:p>
        </c:rich>
      </c:tx>
      <c:layout>
        <c:manualLayout>
          <c:xMode val="edge"/>
          <c:yMode val="edge"/>
          <c:x val="0.26378708589345085"/>
          <c:y val="1.4433417199250087E-2"/>
        </c:manualLayout>
      </c:layout>
      <c:overlay val="0"/>
    </c:title>
    <c:autoTitleDeleted val="0"/>
    <c:plotArea>
      <c:layout>
        <c:manualLayout>
          <c:xMode val="edge"/>
          <c:yMode val="edge"/>
          <c:x val="9.3887429273025444E-2"/>
          <c:y val="0.14769318668761605"/>
          <c:w val="0.71107333281817486"/>
          <c:h val="0.70847021854020853"/>
        </c:manualLayout>
      </c:layout>
      <c:scatterChart>
        <c:scatterStyle val="lineMarker"/>
        <c:varyColors val="0"/>
        <c:ser>
          <c:idx val="0"/>
          <c:order val="0"/>
          <c:tx>
            <c:v>Sh. time 12.5ns</c:v>
          </c:tx>
          <c:spPr>
            <a:ln>
              <a:noFill/>
            </a:ln>
          </c:spPr>
          <c:marker>
            <c:symbol val="circle"/>
            <c:size val="5"/>
          </c:marker>
          <c:errBars>
            <c:errDir val="x"/>
            <c:errBarType val="both"/>
            <c:errValType val="fixedVal"/>
            <c:noEndCap val="0"/>
            <c:val val="0"/>
          </c:errBars>
          <c:errBars>
            <c:errDir val="y"/>
            <c:errBarType val="both"/>
            <c:errValType val="fixedVal"/>
            <c:noEndCap val="0"/>
            <c:val val="10"/>
          </c:errBars>
          <c:xVal>
            <c:numLit>
              <c:formatCode>General</c:formatCode>
              <c:ptCount val="13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pt idx="9">
                <c:v>10</c:v>
              </c:pt>
              <c:pt idx="10">
                <c:v>12</c:v>
              </c:pt>
              <c:pt idx="11">
                <c:v>14</c:v>
              </c:pt>
              <c:pt idx="12">
                <c:v>15</c:v>
              </c:pt>
            </c:numLit>
          </c:xVal>
          <c:yVal>
            <c:numLit>
              <c:formatCode>General</c:formatCode>
              <c:ptCount val="13"/>
              <c:pt idx="0">
                <c:v>656</c:v>
              </c:pt>
              <c:pt idx="1">
                <c:v>1124.2</c:v>
              </c:pt>
              <c:pt idx="2">
                <c:v>1650.6</c:v>
              </c:pt>
              <c:pt idx="3">
                <c:v>2161.5</c:v>
              </c:pt>
              <c:pt idx="4">
                <c:v>2702.8</c:v>
              </c:pt>
              <c:pt idx="5">
                <c:v>3202.1</c:v>
              </c:pt>
              <c:pt idx="6">
                <c:v>3723.2</c:v>
              </c:pt>
              <c:pt idx="7">
                <c:v>4230.5</c:v>
              </c:pt>
              <c:pt idx="8">
                <c:v>4747.8</c:v>
              </c:pt>
              <c:pt idx="9">
                <c:v>5265.1</c:v>
              </c:pt>
              <c:pt idx="10">
                <c:v>6271</c:v>
              </c:pt>
              <c:pt idx="11">
                <c:v>7239.5</c:v>
              </c:pt>
              <c:pt idx="12">
                <c:v>7695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0-A715-4318-8EF9-30EFEB05C618}"/>
            </c:ext>
          </c:extLst>
        </c:ser>
        <c:ser>
          <c:idx val="1"/>
          <c:order val="1"/>
          <c:tx>
            <c:v>Sh. time 25ns</c:v>
          </c:tx>
          <c:spPr>
            <a:ln>
              <a:noFill/>
            </a:ln>
          </c:spPr>
          <c:marker>
            <c:symbol val="square"/>
            <c:size val="5"/>
          </c:marker>
          <c:errBars>
            <c:errDir val="x"/>
            <c:errBarType val="both"/>
            <c:errValType val="fixedVal"/>
            <c:noEndCap val="0"/>
            <c:val val="0"/>
          </c:errBars>
          <c:errBars>
            <c:errDir val="y"/>
            <c:errBarType val="both"/>
            <c:errValType val="fixedVal"/>
            <c:noEndCap val="0"/>
            <c:val val="10"/>
          </c:errBars>
          <c:xVal>
            <c:numLit>
              <c:formatCode>General</c:formatCode>
              <c:ptCount val="13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pt idx="9">
                <c:v>10</c:v>
              </c:pt>
              <c:pt idx="10">
                <c:v>12</c:v>
              </c:pt>
              <c:pt idx="11">
                <c:v>13</c:v>
              </c:pt>
              <c:pt idx="12">
                <c:v>0</c:v>
              </c:pt>
            </c:numLit>
          </c:xVal>
          <c:yVal>
            <c:numLit>
              <c:formatCode>General</c:formatCode>
              <c:ptCount val="13"/>
              <c:pt idx="0">
                <c:v>704.5</c:v>
              </c:pt>
              <c:pt idx="1">
                <c:v>1253.5999999999999</c:v>
              </c:pt>
              <c:pt idx="2">
                <c:v>1833.2</c:v>
              </c:pt>
              <c:pt idx="3">
                <c:v>2398.4</c:v>
              </c:pt>
              <c:pt idx="4">
                <c:v>2994.2</c:v>
              </c:pt>
              <c:pt idx="5">
                <c:v>3565</c:v>
              </c:pt>
              <c:pt idx="6">
                <c:v>4138</c:v>
              </c:pt>
              <c:pt idx="7">
                <c:v>4716.3999999999996</c:v>
              </c:pt>
              <c:pt idx="8">
                <c:v>5287.1</c:v>
              </c:pt>
              <c:pt idx="9">
                <c:v>5863.3</c:v>
              </c:pt>
              <c:pt idx="10">
                <c:v>6992.6</c:v>
              </c:pt>
              <c:pt idx="11">
                <c:v>7538.2</c:v>
              </c:pt>
              <c:pt idx="12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1-A715-4318-8EF9-30EFEB05C618}"/>
            </c:ext>
          </c:extLst>
        </c:ser>
        <c:ser>
          <c:idx val="2"/>
          <c:order val="2"/>
          <c:tx>
            <c:v>Sh. time 37.5ns</c:v>
          </c:tx>
          <c:spPr>
            <a:ln>
              <a:noFill/>
            </a:ln>
          </c:spPr>
          <c:marker>
            <c:symbol val="diamond"/>
            <c:size val="6"/>
          </c:marker>
          <c:errBars>
            <c:errDir val="x"/>
            <c:errBarType val="both"/>
            <c:errValType val="fixedVal"/>
            <c:noEndCap val="0"/>
            <c:val val="0"/>
          </c:errBars>
          <c:errBars>
            <c:errDir val="y"/>
            <c:errBarType val="both"/>
            <c:errValType val="fixedVal"/>
            <c:noEndCap val="0"/>
            <c:val val="10"/>
          </c:errBars>
          <c:xVal>
            <c:numLit>
              <c:formatCode>General</c:formatCode>
              <c:ptCount val="13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pt idx="9">
                <c:v>10</c:v>
              </c:pt>
              <c:pt idx="10">
                <c:v>12</c:v>
              </c:pt>
              <c:pt idx="11">
                <c:v>13</c:v>
              </c:pt>
              <c:pt idx="12">
                <c:v>0</c:v>
              </c:pt>
            </c:numLit>
          </c:xVal>
          <c:yVal>
            <c:numLit>
              <c:formatCode>General</c:formatCode>
              <c:ptCount val="13"/>
              <c:pt idx="0">
                <c:v>805.1</c:v>
              </c:pt>
              <c:pt idx="1">
                <c:v>1356.9</c:v>
              </c:pt>
              <c:pt idx="2">
                <c:v>1934.5</c:v>
              </c:pt>
              <c:pt idx="3">
                <c:v>2502.9</c:v>
              </c:pt>
              <c:pt idx="4">
                <c:v>3117.2</c:v>
              </c:pt>
              <c:pt idx="5">
                <c:v>3697.4</c:v>
              </c:pt>
              <c:pt idx="6">
                <c:v>4291.8</c:v>
              </c:pt>
              <c:pt idx="7">
                <c:v>4885.2</c:v>
              </c:pt>
              <c:pt idx="8">
                <c:v>5473.3</c:v>
              </c:pt>
              <c:pt idx="9">
                <c:v>6084</c:v>
              </c:pt>
              <c:pt idx="10">
                <c:v>7216.4</c:v>
              </c:pt>
              <c:pt idx="11">
                <c:v>7768.1</c:v>
              </c:pt>
              <c:pt idx="12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2-A715-4318-8EF9-30EFEB05C618}"/>
            </c:ext>
          </c:extLst>
        </c:ser>
        <c:ser>
          <c:idx val="3"/>
          <c:order val="3"/>
          <c:tx>
            <c:v>Sh. time 50ns</c:v>
          </c:tx>
          <c:spPr>
            <a:ln>
              <a:noFill/>
            </a:ln>
          </c:spPr>
          <c:marker>
            <c:symbol val="x"/>
            <c:size val="6"/>
          </c:marker>
          <c:errBars>
            <c:errDir val="x"/>
            <c:errBarType val="both"/>
            <c:errValType val="fixedVal"/>
            <c:noEndCap val="0"/>
            <c:val val="0"/>
          </c:errBars>
          <c:errBars>
            <c:errDir val="y"/>
            <c:errBarType val="both"/>
            <c:errValType val="fixedVal"/>
            <c:noEndCap val="0"/>
            <c:val val="10"/>
          </c:errBars>
          <c:xVal>
            <c:numLit>
              <c:formatCode>General</c:formatCode>
              <c:ptCount val="13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pt idx="9">
                <c:v>10</c:v>
              </c:pt>
              <c:pt idx="10">
                <c:v>12</c:v>
              </c:pt>
              <c:pt idx="11">
                <c:v>13</c:v>
              </c:pt>
              <c:pt idx="12">
                <c:v>0</c:v>
              </c:pt>
            </c:numLit>
          </c:xVal>
          <c:yVal>
            <c:numLit>
              <c:formatCode>General</c:formatCode>
              <c:ptCount val="13"/>
              <c:pt idx="0">
                <c:v>747</c:v>
              </c:pt>
              <c:pt idx="1">
                <c:v>1295</c:v>
              </c:pt>
              <c:pt idx="2">
                <c:v>1869</c:v>
              </c:pt>
              <c:pt idx="3">
                <c:v>2433</c:v>
              </c:pt>
              <c:pt idx="4">
                <c:v>3025</c:v>
              </c:pt>
              <c:pt idx="5">
                <c:v>3595</c:v>
              </c:pt>
              <c:pt idx="6">
                <c:v>4159</c:v>
              </c:pt>
              <c:pt idx="7">
                <c:v>4735</c:v>
              </c:pt>
              <c:pt idx="8">
                <c:v>5305</c:v>
              </c:pt>
              <c:pt idx="9">
                <c:v>5878</c:v>
              </c:pt>
              <c:pt idx="10">
                <c:v>7000</c:v>
              </c:pt>
              <c:pt idx="11">
                <c:v>7553</c:v>
              </c:pt>
              <c:pt idx="12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3-A715-4318-8EF9-30EFEB05C618}"/>
            </c:ext>
          </c:extLst>
        </c:ser>
        <c:ser>
          <c:idx val="4"/>
          <c:order val="4"/>
          <c:tx>
            <c:v>Sh. time 62.5ns</c:v>
          </c:tx>
          <c:spPr>
            <a:ln>
              <a:noFill/>
            </a:ln>
          </c:spPr>
          <c:marker>
            <c:symbol val="star"/>
            <c:size val="8"/>
          </c:marker>
          <c:errBars>
            <c:errDir val="x"/>
            <c:errBarType val="both"/>
            <c:errValType val="fixedVal"/>
            <c:noEndCap val="0"/>
            <c:val val="0"/>
          </c:errBars>
          <c:errBars>
            <c:errDir val="y"/>
            <c:errBarType val="both"/>
            <c:errValType val="fixedVal"/>
            <c:noEndCap val="0"/>
            <c:val val="10"/>
          </c:errBars>
          <c:xVal>
            <c:numLit>
              <c:formatCode>General</c:formatCode>
              <c:ptCount val="13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pt idx="9">
                <c:v>10</c:v>
              </c:pt>
              <c:pt idx="10">
                <c:v>12</c:v>
              </c:pt>
              <c:pt idx="11">
                <c:v>13</c:v>
              </c:pt>
              <c:pt idx="12">
                <c:v>0</c:v>
              </c:pt>
            </c:numLit>
          </c:xVal>
          <c:yVal>
            <c:numLit>
              <c:formatCode>General</c:formatCode>
              <c:ptCount val="13"/>
              <c:pt idx="0">
                <c:v>739</c:v>
              </c:pt>
              <c:pt idx="1">
                <c:v>1280</c:v>
              </c:pt>
              <c:pt idx="2">
                <c:v>1847</c:v>
              </c:pt>
              <c:pt idx="3">
                <c:v>2409</c:v>
              </c:pt>
              <c:pt idx="4">
                <c:v>2992</c:v>
              </c:pt>
              <c:pt idx="5">
                <c:v>3558</c:v>
              </c:pt>
              <c:pt idx="6">
                <c:v>4118</c:v>
              </c:pt>
              <c:pt idx="7">
                <c:v>4689</c:v>
              </c:pt>
              <c:pt idx="8">
                <c:v>5252</c:v>
              </c:pt>
              <c:pt idx="9">
                <c:v>5818</c:v>
              </c:pt>
              <c:pt idx="10">
                <c:v>6930</c:v>
              </c:pt>
              <c:pt idx="11">
                <c:v>7475</c:v>
              </c:pt>
              <c:pt idx="12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4-A715-4318-8EF9-30EFEB05C618}"/>
            </c:ext>
          </c:extLst>
        </c:ser>
        <c:ser>
          <c:idx val="5"/>
          <c:order val="5"/>
          <c:tx>
            <c:v>Sh. time 75ns</c:v>
          </c:tx>
          <c:spPr>
            <a:ln>
              <a:noFill/>
            </a:ln>
          </c:spPr>
          <c:marker>
            <c:symbol val="circle"/>
            <c:size val="6"/>
          </c:marker>
          <c:errBars>
            <c:errDir val="x"/>
            <c:errBarType val="both"/>
            <c:errValType val="fixedVal"/>
            <c:noEndCap val="0"/>
            <c:val val="0"/>
          </c:errBars>
          <c:errBars>
            <c:errDir val="y"/>
            <c:errBarType val="both"/>
            <c:errValType val="fixedVal"/>
            <c:noEndCap val="0"/>
            <c:val val="10"/>
          </c:errBars>
          <c:xVal>
            <c:numLit>
              <c:formatCode>General</c:formatCode>
              <c:ptCount val="13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pt idx="9">
                <c:v>10</c:v>
              </c:pt>
              <c:pt idx="10">
                <c:v>12</c:v>
              </c:pt>
              <c:pt idx="11">
                <c:v>14</c:v>
              </c:pt>
              <c:pt idx="12">
                <c:v>0</c:v>
              </c:pt>
            </c:numLit>
          </c:xVal>
          <c:yVal>
            <c:numLit>
              <c:formatCode>General</c:formatCode>
              <c:ptCount val="13"/>
              <c:pt idx="0">
                <c:v>700</c:v>
              </c:pt>
              <c:pt idx="1">
                <c:v>1219</c:v>
              </c:pt>
              <c:pt idx="2">
                <c:v>1759</c:v>
              </c:pt>
              <c:pt idx="3">
                <c:v>2295</c:v>
              </c:pt>
              <c:pt idx="4">
                <c:v>2863</c:v>
              </c:pt>
              <c:pt idx="5">
                <c:v>3400</c:v>
              </c:pt>
              <c:pt idx="6">
                <c:v>3943</c:v>
              </c:pt>
              <c:pt idx="7">
                <c:v>4490</c:v>
              </c:pt>
              <c:pt idx="8">
                <c:v>5031</c:v>
              </c:pt>
              <c:pt idx="9">
                <c:v>5582</c:v>
              </c:pt>
              <c:pt idx="10">
                <c:v>6648</c:v>
              </c:pt>
              <c:pt idx="11">
                <c:v>7706</c:v>
              </c:pt>
              <c:pt idx="12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5-A715-4318-8EF9-30EFEB05C618}"/>
            </c:ext>
          </c:extLst>
        </c:ser>
        <c:ser>
          <c:idx val="6"/>
          <c:order val="6"/>
          <c:tx>
            <c:v>Sh. time 87.5ns</c:v>
          </c:tx>
          <c:spPr>
            <a:ln>
              <a:noFill/>
            </a:ln>
          </c:spPr>
          <c:marker>
            <c:symbol val="plus"/>
            <c:size val="6"/>
          </c:marker>
          <c:errBars>
            <c:errDir val="x"/>
            <c:errBarType val="both"/>
            <c:errValType val="fixedVal"/>
            <c:noEndCap val="0"/>
            <c:val val="0"/>
          </c:errBars>
          <c:errBars>
            <c:errDir val="y"/>
            <c:errBarType val="both"/>
            <c:errValType val="fixedVal"/>
            <c:noEndCap val="0"/>
            <c:val val="10"/>
          </c:errBars>
          <c:xVal>
            <c:numLit>
              <c:formatCode>General</c:formatCode>
              <c:ptCount val="13"/>
              <c:pt idx="0">
                <c:v>1</c:v>
              </c:pt>
              <c:pt idx="1">
                <c:v>1.5</c:v>
              </c:pt>
              <c:pt idx="2">
                <c:v>3</c:v>
              </c:pt>
              <c:pt idx="3">
                <c:v>4</c:v>
              </c:pt>
              <c:pt idx="4">
                <c:v>6</c:v>
              </c:pt>
              <c:pt idx="5">
                <c:v>8</c:v>
              </c:pt>
              <c:pt idx="6">
                <c:v>10</c:v>
              </c:pt>
              <c:pt idx="7">
                <c:v>12</c:v>
              </c:pt>
              <c:pt idx="8">
                <c:v>14</c:v>
              </c:pt>
              <c:pt idx="9">
                <c:v>15.5</c:v>
              </c:pt>
              <c:pt idx="10">
                <c:v>0</c:v>
              </c:pt>
              <c:pt idx="11">
                <c:v>0</c:v>
              </c:pt>
              <c:pt idx="12">
                <c:v>0</c:v>
              </c:pt>
            </c:numLit>
          </c:xVal>
          <c:yVal>
            <c:numLit>
              <c:formatCode>General</c:formatCode>
              <c:ptCount val="13"/>
              <c:pt idx="0">
                <c:v>682.8</c:v>
              </c:pt>
              <c:pt idx="1">
                <c:v>905.7</c:v>
              </c:pt>
              <c:pt idx="2">
                <c:v>1625.1</c:v>
              </c:pt>
              <c:pt idx="3">
                <c:v>2116</c:v>
              </c:pt>
              <c:pt idx="4">
                <c:v>3145.9</c:v>
              </c:pt>
              <c:pt idx="5">
                <c:v>4267.1000000000004</c:v>
              </c:pt>
              <c:pt idx="6">
                <c:v>5183.6000000000004</c:v>
              </c:pt>
              <c:pt idx="7">
                <c:v>6196.8</c:v>
              </c:pt>
              <c:pt idx="8">
                <c:v>7183.9</c:v>
              </c:pt>
              <c:pt idx="9">
                <c:v>7858</c:v>
              </c:pt>
              <c:pt idx="10">
                <c:v>0</c:v>
              </c:pt>
              <c:pt idx="11">
                <c:v>0</c:v>
              </c:pt>
              <c:pt idx="12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6-A715-4318-8EF9-30EFEB05C6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03072864"/>
        <c:axId val="1403061632"/>
      </c:scatterChart>
      <c:valAx>
        <c:axId val="1403061632"/>
        <c:scaling>
          <c:orientation val="minMax"/>
          <c:min val="0"/>
        </c:scaling>
        <c:delete val="0"/>
        <c:axPos val="l"/>
        <c:majorGridlines>
          <c:spPr>
            <a:ln w="9360">
              <a:solidFill>
                <a:srgbClr val="D9D9D9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000" b="0" baseline="0">
                    <a:solidFill>
                      <a:srgbClr val="595959"/>
                    </a:solidFill>
                    <a:latin typeface="Calibri"/>
                  </a:defRPr>
                </a:pPr>
                <a:r>
                  <a:rPr lang="ru-RU" sz="1400" dirty="0"/>
                  <a:t>Канал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spPr>
          <a:ln w="9360">
            <a:solidFill>
              <a:srgbClr val="BFBFBF"/>
            </a:solidFill>
          </a:ln>
        </c:spPr>
        <c:txPr>
          <a:bodyPr/>
          <a:lstStyle/>
          <a:p>
            <a:pPr>
              <a:defRPr sz="900" b="0" baseline="0">
                <a:solidFill>
                  <a:srgbClr val="595959"/>
                </a:solidFill>
                <a:latin typeface="Calibri"/>
              </a:defRPr>
            </a:pPr>
            <a:endParaRPr lang="ru-RU"/>
          </a:p>
        </c:txPr>
        <c:crossAx val="1403072864"/>
        <c:crossesAt val="0"/>
        <c:crossBetween val="midCat"/>
      </c:valAx>
      <c:valAx>
        <c:axId val="1403072864"/>
        <c:scaling>
          <c:orientation val="minMax"/>
        </c:scaling>
        <c:delete val="0"/>
        <c:axPos val="b"/>
        <c:majorGridlines>
          <c:spPr>
            <a:ln w="9360">
              <a:solidFill>
                <a:srgbClr val="D9D9D9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000" b="0" baseline="0">
                    <a:solidFill>
                      <a:srgbClr val="595959"/>
                    </a:solidFill>
                    <a:latin typeface="Calibri"/>
                  </a:defRPr>
                </a:pPr>
                <a:r>
                  <a:rPr lang="ru-RU" sz="1400" dirty="0"/>
                  <a:t>Амплитуда сигнала, мВ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spPr>
          <a:ln w="9360">
            <a:solidFill>
              <a:srgbClr val="BFBFBF"/>
            </a:solidFill>
          </a:ln>
        </c:spPr>
        <c:txPr>
          <a:bodyPr/>
          <a:lstStyle/>
          <a:p>
            <a:pPr>
              <a:defRPr sz="900" b="0" baseline="0">
                <a:solidFill>
                  <a:srgbClr val="595959"/>
                </a:solidFill>
                <a:latin typeface="Calibri"/>
              </a:defRPr>
            </a:pPr>
            <a:endParaRPr lang="ru-RU"/>
          </a:p>
        </c:txPr>
        <c:crossAx val="1403061632"/>
        <c:crossesAt val="0"/>
        <c:crossBetween val="midCat"/>
      </c:valAx>
      <c:spPr>
        <a:noFill/>
      </c:spPr>
    </c:plotArea>
    <c:legend>
      <c:legendPos val="r"/>
      <c:layout>
        <c:manualLayout>
          <c:xMode val="edge"/>
          <c:yMode val="edge"/>
          <c:x val="0.80492597256651022"/>
          <c:y val="0.23535749879776699"/>
          <c:w val="0.1526858579382194"/>
          <c:h val="0.52277900517831377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sz="900" b="0" baseline="0">
              <a:solidFill>
                <a:srgbClr val="595959"/>
              </a:solidFill>
              <a:latin typeface="Calibri"/>
            </a:defRPr>
          </a:pPr>
          <a:endParaRPr lang="ru-RU"/>
        </a:p>
      </c:txPr>
    </c:legend>
    <c:plotVisOnly val="1"/>
    <c:dispBlanksAs val="gap"/>
    <c:showDLblsOverMax val="0"/>
  </c:chart>
  <c:spPr>
    <a:ln w="9360">
      <a:solidFill>
        <a:srgbClr val="D9D9D9"/>
      </a:solidFill>
      <a:prstDash val="solid"/>
    </a:ln>
  </c:sp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E3DA73-F9B5-4A85-BC3C-57941E8DBB8A}" type="datetimeFigureOut">
              <a:rPr lang="ru-RU" smtClean="0"/>
              <a:t>20.10.2025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46B80-4B81-467D-821F-D9DAE475BE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76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840DA-0D8C-45A4-B989-C864B68F2928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743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9FC62B-B92C-8093-3946-81E6F49C78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975D85C-0B94-879F-8EBB-19156B597B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FD805C-E07A-2404-AF5A-E29ADEAB2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20.10.2025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BB486A-6136-D25B-A2DE-DA133B4E7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 SPD Collaboration meeting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E46159-BD56-908B-DE52-1AB37AE2B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365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A6A7B-0605-D048-3836-FA0C83AC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728D96C-613E-F7A9-02A3-799F46FFB4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EE02BD-E5D6-9915-FA78-217FC9D04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20.10.2025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26128E-E558-CB02-6ADA-4A3CB6910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 SPD Collaboration meeting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AB1BBC-EC7E-A417-7715-554DF44AB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575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7AF1761-2C1A-9B97-CD29-5D2F575992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0A00D9D-567D-6CAC-1604-63D64DAA92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157E24-491D-2F20-0242-1759E6B7F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20.10.2025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00D66E-E17E-FCAC-EAB7-86C97C7E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 SPD Collaboration meeting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326DEC-4687-E67D-9644-3DEE509B0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562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FEA5B6-07F3-FE88-B690-8DC864A92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EF1A52-3D9E-B3F2-13EA-C1E672970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434D46-B575-1CEF-497F-9D640565A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20.10.2025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8D5003-C4FE-C76E-28B3-6377923A3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 SPD Collaboration meeting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9EAFFE-8501-ABED-738F-414219A75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6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811C4E-DC04-3767-98AF-A49F86B1B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73A044-858F-556A-2D9C-087977CF6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83F64B-9BA3-B80D-9F08-CC6280C8C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20.10.2025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ACF5CE-891E-A376-6DB7-54BF37E27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 SPD Collaboration meeting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509E1B-FB5C-242A-5454-A5B16B79E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664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F092F5-A9BC-D5B4-5489-B3F71F7D0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7A5385-E0E7-B6B4-6FD7-4A249DD899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A2E7A9-0AA5-B4E7-8A38-908858E36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8ECC96-63B2-F4AC-4F60-888EFB459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20.10.2025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1EC5BB-A0B6-6641-4035-E43058FA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 SPD Collaboration meeting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37A5A8-B35F-869E-B67B-B53B5F238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072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0CCCBE-EA74-B5FF-1EFB-185E3CD95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15CEF5-90B4-094C-AF47-501B1C475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65E8B0-A2BB-562C-7B09-1CAE97BB8C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9817D45-914F-9BBC-9B90-44D51CAFFF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FE98526-4232-A529-D8B8-13BEFBB042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2665DEF-B101-4EE8-FC86-06D40DCF9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20.10.2025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2B6C951-F23E-5B0A-0ABD-BCAF7E535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 SPD Collaboration meeting</a:t>
            </a: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684609A-6650-5D22-E225-A251D59C1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078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D64DF1-ADCB-E1C8-1FE2-1A971DC35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DC9B889-E5FC-4708-ECFE-E3D5F1D95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20.10.2025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EC79B4-46F1-548A-FC69-7C5A06475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 SPD Collaboration meeting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3475D67-14D9-2E91-BD4E-AA2C569AA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148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BB5A33D-05D7-F24A-28B8-1AC33AAEE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20.10.2025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584EE29-DD40-4013-0E5A-1CD4185E4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 SPD Collaboration meeting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BEDB81-9D69-969A-BF44-E836569E2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160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367F7-B189-7A24-96E2-8165E8CBD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A87E7C-787B-21DD-37B9-017CDA489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0511D1D-EEE3-2C8E-BDEE-D72B16D0A1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A967C6-87C9-B310-8C35-404D7DE72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20.10.2025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D7E9E0-D80C-1126-FD35-CE41B43D9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 SPD Collaboration meeting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59C013-0EDA-867A-A830-9CFBA3B20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553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3E96A-5C9C-E045-E48F-DD77CD44E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C155490-CE6E-0D94-5302-8B05FFFDAE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F90F14-AA97-FD6B-5686-E2972931C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11D1F4-F22C-5CC2-94AA-6B5B39077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20.10.2025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A860E0A-2269-33BE-DDAA-390C0E33E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 SPD Collaboration meeting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9C0F74-8634-5730-AC6A-F5CD6F330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580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75EE98-BB10-E6B7-18F4-D790F33AB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7EB4A5-E9D4-3A3A-8CE3-7F242531B9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843877-2C12-08F2-48D9-86C6CFC43E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20.10.2025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D7CEA7-55DE-DF17-4B4A-28419139FE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X SPD Collaboration meeting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B2F13A-11ED-3CC3-DD2A-07271A7819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52779-7A1D-480B-9706-8B78E3DA2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17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84A4D-819C-26A7-9F5D-B4225DA713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0543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BBC detection and readout system R&amp;D and QA/QC setups for mass production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9BDF1C-42C5-4090-390E-F2A83196C7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1138153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S. Doronin, F. Dubinin, K.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Krivokhin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A. Kuzmin, D.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Shafikova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K.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Tertyshnaya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P. Teterin, A. Zakharov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2" descr="Новости кафедры - Кафедра №40 &quot;Физика элементарных частиц&quot; НИЯУ МИФИ">
            <a:extLst>
              <a:ext uri="{FF2B5EF4-FFF2-40B4-BE49-F238E27FC236}">
                <a16:creationId xmlns:a16="http://schemas.microsoft.com/office/drawing/2014/main" id="{CE0E9AFE-6329-1AF1-2D50-CA714D9DB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433" y="4936576"/>
            <a:ext cx="2005134" cy="141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83465F-1F02-7039-BE5E-D29ABA9BF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56972" y="4692841"/>
            <a:ext cx="1905001" cy="19050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92C66D-19DA-590C-7320-C1DA067A82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9561" y="5020902"/>
            <a:ext cx="1248878" cy="1248878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95C877B5-F80D-FC09-CDEA-5A78D7C9D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210" y="5076266"/>
            <a:ext cx="2209579" cy="113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4" descr="Partners">
            <a:extLst>
              <a:ext uri="{FF2B5EF4-FFF2-40B4-BE49-F238E27FC236}">
                <a16:creationId xmlns:a16="http://schemas.microsoft.com/office/drawing/2014/main" id="{A51B8FDA-BAFD-7736-856F-84FB785F7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026" y="4876509"/>
            <a:ext cx="1905001" cy="153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111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928DB0-0538-E59C-82BE-60DF2FD31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Test setup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1F8948-22AC-53D2-E9C3-C9E655657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277" y="1825625"/>
            <a:ext cx="7403691" cy="4294956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10 tiles of 2</a:t>
            </a:r>
            <a:r>
              <a:rPr lang="en-US" baseline="30000" dirty="0">
                <a:latin typeface="Cambria" panose="02040503050406030204" pitchFamily="18" charset="0"/>
                <a:ea typeface="Cambria" panose="02040503050406030204" pitchFamily="18" charset="0"/>
              </a:rPr>
              <a:t>nd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row with similar WLS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WLS: SG BCF-92, 3 loops, ~30cm tail length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Readout by </a:t>
            </a: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Hamamatsu S13361‐3050AE‐08 matrix coupled to CAEN DT5202</a:t>
            </a:r>
          </a:p>
          <a:p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GB" dirty="0" err="1">
                <a:latin typeface="Cambria" panose="02040503050406030204" pitchFamily="18" charset="0"/>
                <a:ea typeface="Cambria" panose="02040503050406030204" pitchFamily="18" charset="0"/>
              </a:rPr>
              <a:t>SiPMs</a:t>
            </a: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 at 7V overvoltage, the rest 54 </a:t>
            </a:r>
            <a:r>
              <a:rPr lang="en-GB" dirty="0" err="1">
                <a:latin typeface="Cambria" panose="02040503050406030204" pitchFamily="18" charset="0"/>
                <a:ea typeface="Cambria" panose="02040503050406030204" pitchFamily="18" charset="0"/>
              </a:rPr>
              <a:t>SiPMs</a:t>
            </a: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 are at lower voltage</a:t>
            </a:r>
          </a:p>
          <a:p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Overa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l height: 16cm</a:t>
            </a:r>
          </a:p>
          <a:p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CAEN DT5202 configuration:</a:t>
            </a:r>
          </a:p>
          <a:p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Low gain input, 20 mV/</a:t>
            </a:r>
            <a:r>
              <a:rPr lang="en-GB" dirty="0" err="1">
                <a:latin typeface="Cambria" panose="02040503050406030204" pitchFamily="18" charset="0"/>
                <a:ea typeface="Cambria" panose="02040503050406030204" pitchFamily="18" charset="0"/>
              </a:rPr>
              <a:t>pC</a:t>
            </a: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 amplification</a:t>
            </a:r>
          </a:p>
          <a:p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Discriminator: 240 </a:t>
            </a:r>
            <a:r>
              <a:rPr lang="en-GB" dirty="0" err="1">
                <a:latin typeface="Cambria" panose="02040503050406030204" pitchFamily="18" charset="0"/>
                <a:ea typeface="Cambria" panose="02040503050406030204" pitchFamily="18" charset="0"/>
              </a:rPr>
              <a:t>DACu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Trigger: Top and bottom tiles in coincidence by internal logic unit</a:t>
            </a:r>
          </a:p>
          <a:p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Pulse height + </a:t>
            </a:r>
            <a:r>
              <a:rPr lang="en-GB" dirty="0" err="1">
                <a:latin typeface="Cambria" panose="02040503050406030204" pitchFamily="18" charset="0"/>
                <a:ea typeface="Cambria" panose="02040503050406030204" pitchFamily="18" charset="0"/>
              </a:rPr>
              <a:t>ToT</a:t>
            </a: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 measurement</a:t>
            </a:r>
          </a:p>
          <a:p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749511-8DD5-78B7-5507-E80BE8D7F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20.10.2025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882F51-8D43-607B-C552-FB47BFF49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Cambria" panose="02040503050406030204" pitchFamily="18" charset="0"/>
                <a:ea typeface="Cambria" panose="02040503050406030204" pitchFamily="18" charset="0"/>
              </a:rPr>
              <a:t>X SPD Collaboration meeting</a:t>
            </a:r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6A9ED6-8917-73A2-BE3C-D8B0A506E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>
                <a:latin typeface="Cambria" panose="02040503050406030204" pitchFamily="18" charset="0"/>
                <a:ea typeface="Cambria" panose="02040503050406030204" pitchFamily="18" charset="0"/>
              </a:rPr>
              <a:t>10</a:t>
            </a:fld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AAB3AE-8CEC-E9FA-6947-FC290EECE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2115" y="1027906"/>
            <a:ext cx="3818885" cy="523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76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F9A70B-78C5-7A08-BA56-F0E04C7C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SiPM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bias voltage calibration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4242DD-1AAC-6A53-2CF5-8B224E528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00484" cy="4063898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Calibration performed with LED in pulse mode by obtaining single-photoelectron spectra at different bias voltages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Zero extrapolated distance between neighboring peaks corresponds to the breakdown voltage of the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SiPM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F0BC87-725A-9A90-F72A-A6534A4BF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latin typeface="Cambria" panose="02040503050406030204" pitchFamily="18" charset="0"/>
                <a:ea typeface="Cambria" panose="02040503050406030204" pitchFamily="18" charset="0"/>
              </a:rPr>
              <a:t>20.10.2025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D172A6-BB08-E025-B91F-237F7C42A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Cambria" panose="02040503050406030204" pitchFamily="18" charset="0"/>
                <a:ea typeface="Cambria" panose="02040503050406030204" pitchFamily="18" charset="0"/>
              </a:rPr>
              <a:t>X SPD Collaboration meeting</a:t>
            </a:r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75E25E-FB8B-D46B-A2A0-9C081535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>
                <a:latin typeface="Cambria" panose="02040503050406030204" pitchFamily="18" charset="0"/>
                <a:ea typeface="Cambria" panose="02040503050406030204" pitchFamily="18" charset="0"/>
              </a:rPr>
              <a:t>11</a:t>
            </a:fld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6992879"/>
              </p:ext>
            </p:extLst>
          </p:nvPr>
        </p:nvGraphicFramePr>
        <p:xfrm>
          <a:off x="6096000" y="1825625"/>
          <a:ext cx="5838901" cy="406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9504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468CA2-92E6-4EC9-9EBB-582BAD8B6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Scale calibration in pulse height mode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2C08B1-06CA-1D44-BC45-F26C4C9EB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latin typeface="Cambria" panose="02040503050406030204" pitchFamily="18" charset="0"/>
                <a:ea typeface="Cambria" panose="02040503050406030204" pitchFamily="18" charset="0"/>
              </a:rPr>
              <a:t>20.10.2025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C7E098-5577-F8B9-1D24-BA5B8E821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Cambria" panose="02040503050406030204" pitchFamily="18" charset="0"/>
                <a:ea typeface="Cambria" panose="02040503050406030204" pitchFamily="18" charset="0"/>
              </a:rPr>
              <a:t>X SPD Collaboration meeting</a:t>
            </a:r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83D0A8-9BF8-93F6-E97A-A58462224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>
                <a:latin typeface="Cambria" panose="02040503050406030204" pitchFamily="18" charset="0"/>
                <a:ea typeface="Cambria" panose="02040503050406030204" pitchFamily="18" charset="0"/>
              </a:rPr>
              <a:t>12</a:t>
            </a:fld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Снимок экрана 2025-10-13 в 21.45.47.png" descr="Снимок экрана 2025-10-13 в 21.45.47.png">
            <a:extLst>
              <a:ext uri="{FF2B5EF4-FFF2-40B4-BE49-F238E27FC236}">
                <a16:creationId xmlns:a16="http://schemas.microsoft.com/office/drawing/2014/main" id="{905530B7-90B1-E182-33B1-425385B29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2303" y="2608739"/>
            <a:ext cx="4821497" cy="3309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Снимок экрана 2025-10-12 в 21.10.43.png" descr="Снимок экрана 2025-10-12 в 21.10.43.png">
            <a:extLst>
              <a:ext uri="{FF2B5EF4-FFF2-40B4-BE49-F238E27FC236}">
                <a16:creationId xmlns:a16="http://schemas.microsoft.com/office/drawing/2014/main" id="{C150B9AD-FC4F-071F-24A9-4BA2FE3BA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472" y="2778016"/>
            <a:ext cx="4380352" cy="304268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F83D0CD4-FDC3-38CF-0500-69920533E0BD}"/>
              </a:ext>
            </a:extLst>
          </p:cNvPr>
          <p:cNvSpPr/>
          <p:nvPr/>
        </p:nvSpPr>
        <p:spPr>
          <a:xfrm>
            <a:off x="5456903" y="4080682"/>
            <a:ext cx="1075400" cy="3651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AFDFE6-9EC0-78A2-49B3-50F6B1A768F5}"/>
              </a:ext>
            </a:extLst>
          </p:cNvPr>
          <p:cNvSpPr txBox="1"/>
          <p:nvPr/>
        </p:nvSpPr>
        <p:spPr>
          <a:xfrm>
            <a:off x="838200" y="1713791"/>
            <a:ext cx="1013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Distance between neighboring peaks corresponds to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SiPM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gain in pulse height value: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41AA3-0281-239F-BD19-FAA71235752F}"/>
              </a:ext>
            </a:extLst>
          </p:cNvPr>
          <p:cNvSpPr txBox="1"/>
          <p:nvPr/>
        </p:nvSpPr>
        <p:spPr>
          <a:xfrm>
            <a:off x="7474444" y="2608739"/>
            <a:ext cx="2937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MIP pulse height distribution</a:t>
            </a:r>
            <a:endParaRPr lang="ru-RU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323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A9A4CF-A60B-25EA-416C-341BB2B00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Pulse height distribution analysis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1B08A9-9ABC-C65C-06B6-098E9A51B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0612"/>
            <a:ext cx="10316067" cy="67176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distribution assumes to be approximated by Landau and Gaussian convoluted function: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D9EB6C-39FC-AC24-4674-AED55A93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latin typeface="Cambria" panose="02040503050406030204" pitchFamily="18" charset="0"/>
                <a:ea typeface="Cambria" panose="02040503050406030204" pitchFamily="18" charset="0"/>
              </a:rPr>
              <a:t>20.10.2025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A374DC-3F60-D69E-379D-595E27020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Cambria" panose="02040503050406030204" pitchFamily="18" charset="0"/>
                <a:ea typeface="Cambria" panose="02040503050406030204" pitchFamily="18" charset="0"/>
              </a:rPr>
              <a:t>X SPD Collaboration meeting</a:t>
            </a:r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5B675-79BB-2F91-F188-6E5C64096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>
                <a:latin typeface="Cambria" panose="02040503050406030204" pitchFamily="18" charset="0"/>
                <a:ea typeface="Cambria" panose="02040503050406030204" pitchFamily="18" charset="0"/>
              </a:rPr>
              <a:t>13</a:t>
            </a:fld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7C71ED-0AEE-973D-380D-8C6143843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15" y="2494936"/>
            <a:ext cx="5438285" cy="3731342"/>
          </a:xfrm>
          <a:prstGeom prst="rect">
            <a:avLst/>
          </a:prstGeom>
        </p:spPr>
      </p:pic>
      <p:graphicFrame>
        <p:nvGraphicFramePr>
          <p:cNvPr id="8" name="Tаблица 1">
            <a:extLst>
              <a:ext uri="{FF2B5EF4-FFF2-40B4-BE49-F238E27FC236}">
                <a16:creationId xmlns:a16="http://schemas.microsoft.com/office/drawing/2014/main" id="{1425A275-F0A4-EBC0-FB9F-A61A241C92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004955"/>
              </p:ext>
            </p:extLst>
          </p:nvPr>
        </p:nvGraphicFramePr>
        <p:xfrm>
          <a:off x="7230884" y="2788315"/>
          <a:ext cx="2174374" cy="3234609"/>
        </p:xfrm>
        <a:graphic>
          <a:graphicData uri="http://schemas.openxmlformats.org/drawingml/2006/table">
            <a:tbl>
              <a:tblPr/>
              <a:tblGrid>
                <a:gridCol w="1054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9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9401">
                <a:tc>
                  <a:txBody>
                    <a:bodyPr/>
                    <a:lstStyle/>
                    <a:p>
                      <a:pPr algn="ctr" defTabSz="914400"/>
                      <a:r>
                        <a:rPr lang="en-US" sz="16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/>
                          <a:sym typeface="Calibri"/>
                        </a:rPr>
                        <a:t>Channel</a:t>
                      </a:r>
                      <a:endParaRPr sz="1600" b="1" dirty="0">
                        <a:latin typeface="Cambria" panose="02040503050406030204" pitchFamily="18" charset="0"/>
                        <a:ea typeface="Cambria" panose="02040503050406030204" pitchFamily="18" charset="0"/>
                        <a:cs typeface="Calibri"/>
                        <a:sym typeface="Calibri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T w="127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ctr" defTabSz="914400"/>
                      <a:r>
                        <a:rPr sz="16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/>
                          <a:sym typeface="Calibri"/>
                        </a:rPr>
                        <a:t>MPV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401">
                <a:tc>
                  <a:txBody>
                    <a:bodyPr/>
                    <a:lstStyle/>
                    <a:p>
                      <a:pPr defTabSz="914400"/>
                      <a:r>
                        <a:rPr sz="160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/>
                          <a:sym typeface="Calibri"/>
                        </a:rPr>
                        <a:t>4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/>
                          <a:sym typeface="Calibri"/>
                        </a:rPr>
                        <a:t>61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401">
                <a:tc>
                  <a:txBody>
                    <a:bodyPr/>
                    <a:lstStyle/>
                    <a:p>
                      <a:pPr defTabSz="914400"/>
                      <a:r>
                        <a:rPr sz="160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/>
                          <a:sym typeface="Calibri"/>
                        </a:rPr>
                        <a:t>5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/>
                          <a:sym typeface="Calibri"/>
                        </a:rPr>
                        <a:t>81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401">
                <a:tc>
                  <a:txBody>
                    <a:bodyPr/>
                    <a:lstStyle/>
                    <a:p>
                      <a:pPr defTabSz="914400"/>
                      <a:r>
                        <a:rPr sz="160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/>
                          <a:sym typeface="Calibri"/>
                        </a:rPr>
                        <a:t>6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/>
                          <a:sym typeface="Calibri"/>
                        </a:rPr>
                        <a:t>74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401">
                <a:tc>
                  <a:txBody>
                    <a:bodyPr/>
                    <a:lstStyle/>
                    <a:p>
                      <a:pPr defTabSz="914400"/>
                      <a:r>
                        <a:rPr sz="16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/>
                          <a:sym typeface="Calibri"/>
                        </a:rPr>
                        <a:t>7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/>
                          <a:sym typeface="Calibri"/>
                        </a:rPr>
                        <a:t>76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9401">
                <a:tc>
                  <a:txBody>
                    <a:bodyPr/>
                    <a:lstStyle/>
                    <a:p>
                      <a:pPr defTabSz="914400"/>
                      <a:r>
                        <a:rPr sz="160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/>
                          <a:sym typeface="Calibri"/>
                        </a:rPr>
                        <a:t>36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/>
                          <a:sym typeface="Calibri"/>
                        </a:rPr>
                        <a:t>63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9401">
                <a:tc>
                  <a:txBody>
                    <a:bodyPr/>
                    <a:lstStyle/>
                    <a:p>
                      <a:pPr defTabSz="914400"/>
                      <a:r>
                        <a:rPr sz="160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/>
                          <a:sym typeface="Calibri"/>
                        </a:rPr>
                        <a:t>37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/>
                          <a:sym typeface="Calibri"/>
                        </a:rPr>
                        <a:t>64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9401">
                <a:tc>
                  <a:txBody>
                    <a:bodyPr/>
                    <a:lstStyle/>
                    <a:p>
                      <a:pPr defTabSz="914400"/>
                      <a:r>
                        <a:rPr sz="160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/>
                          <a:sym typeface="Calibri"/>
                        </a:rPr>
                        <a:t>38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/>
                          <a:sym typeface="Calibri"/>
                        </a:rPr>
                        <a:t>63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9401">
                <a:tc>
                  <a:txBody>
                    <a:bodyPr/>
                    <a:lstStyle/>
                    <a:p>
                      <a:pPr defTabSz="914400"/>
                      <a:r>
                        <a:rPr sz="160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/>
                          <a:sym typeface="Calibri"/>
                        </a:rPr>
                        <a:t>39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/>
                          <a:sym typeface="Calibri"/>
                        </a:rPr>
                        <a:t>67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4932E89-9D21-DEDE-3705-A75C01E19690}"/>
              </a:ext>
            </a:extLst>
          </p:cNvPr>
          <p:cNvSpPr txBox="1"/>
          <p:nvPr/>
        </p:nvSpPr>
        <p:spPr>
          <a:xfrm>
            <a:off x="9672735" y="4822595"/>
            <a:ext cx="25192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2 times larger compared to previous measurements! </a:t>
            </a:r>
          </a:p>
          <a:p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 be cross-checked…</a:t>
            </a:r>
            <a:endParaRPr lang="ru-RU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F9EA5C-259C-BD87-8C4B-A8BE4F9EFA57}"/>
              </a:ext>
            </a:extLst>
          </p:cNvPr>
          <p:cNvSpPr txBox="1"/>
          <p:nvPr/>
        </p:nvSpPr>
        <p:spPr>
          <a:xfrm>
            <a:off x="9672735" y="3429000"/>
            <a:ext cx="1625175" cy="951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Response variation is within ±15%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940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1085BC-1766-2AEB-ED49-8B968D237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ToT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distributions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E7750B-4A68-0B98-31B7-301EF8AF9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124769" cy="868414"/>
          </a:xfrm>
        </p:spPr>
        <p:txBody>
          <a:bodyPr>
            <a:normAutofit/>
          </a:bodyPr>
          <a:lstStyle/>
          <a:p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ToT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scale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of DT5202 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is strongly non-linear 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→ we cannot use Landau-Gaussian convolution function directly</a:t>
            </a:r>
          </a:p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Modification of the function by change of variable according to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ToT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calibration allows to fit the distribution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757EF1-B60B-CEE5-D912-07779463B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latin typeface="Cambria" panose="02040503050406030204" pitchFamily="18" charset="0"/>
                <a:ea typeface="Cambria" panose="02040503050406030204" pitchFamily="18" charset="0"/>
              </a:rPr>
              <a:t>20.10.2025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C289AD-3F21-2FE4-E333-572B88757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Cambria" panose="02040503050406030204" pitchFamily="18" charset="0"/>
                <a:ea typeface="Cambria" panose="02040503050406030204" pitchFamily="18" charset="0"/>
              </a:rPr>
              <a:t>X SPD Collaboration meeting</a:t>
            </a:r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4CD714-7911-7CE7-3244-34ABB9486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>
                <a:latin typeface="Cambria" panose="02040503050406030204" pitchFamily="18" charset="0"/>
                <a:ea typeface="Cambria" panose="02040503050406030204" pitchFamily="18" charset="0"/>
              </a:rPr>
              <a:t>14</a:t>
            </a:fld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8" name="Tаблица 1">
            <a:extLst>
              <a:ext uri="{FF2B5EF4-FFF2-40B4-BE49-F238E27FC236}">
                <a16:creationId xmlns:a16="http://schemas.microsoft.com/office/drawing/2014/main" id="{D95ED946-3190-88BF-65D8-0E9B6E35F5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7931130"/>
              </p:ext>
            </p:extLst>
          </p:nvPr>
        </p:nvGraphicFramePr>
        <p:xfrm>
          <a:off x="6852112" y="3107874"/>
          <a:ext cx="4110856" cy="2834640"/>
        </p:xfrm>
        <a:graphic>
          <a:graphicData uri="http://schemas.openxmlformats.org/drawingml/2006/table">
            <a:tbl>
              <a:tblPr/>
              <a:tblGrid>
                <a:gridCol w="20554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54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606">
                <a:tc>
                  <a:txBody>
                    <a:bodyPr/>
                    <a:lstStyle/>
                    <a:p>
                      <a:pPr algn="ctr" defTabSz="914400"/>
                      <a:r>
                        <a:rPr lang="en-US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/>
                          <a:sym typeface="Calibri"/>
                        </a:rPr>
                        <a:t>Channel</a:t>
                      </a:r>
                      <a:endParaRPr sz="1400" b="1" dirty="0">
                        <a:latin typeface="Cambria" panose="02040503050406030204" pitchFamily="18" charset="0"/>
                        <a:ea typeface="Cambria" panose="02040503050406030204" pitchFamily="18" charset="0"/>
                        <a:cs typeface="Calibri"/>
                        <a:sym typeface="Calibri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T w="127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ctr" defTabSz="914400"/>
                      <a:r>
                        <a:rPr sz="14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/>
                          <a:sym typeface="Calibri"/>
                        </a:rPr>
                        <a:t>MPV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606">
                <a:tc>
                  <a:txBody>
                    <a:bodyPr/>
                    <a:lstStyle/>
                    <a:p>
                      <a:pPr defTabSz="914400"/>
                      <a:r>
                        <a:rPr sz="140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/>
                          <a:sym typeface="Calibri"/>
                        </a:rPr>
                        <a:t>4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40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/>
                          <a:sym typeface="Calibri"/>
                        </a:rPr>
                        <a:t>72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606">
                <a:tc>
                  <a:txBody>
                    <a:bodyPr/>
                    <a:lstStyle/>
                    <a:p>
                      <a:pPr defTabSz="914400"/>
                      <a:r>
                        <a:rPr sz="140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/>
                          <a:sym typeface="Calibri"/>
                        </a:rPr>
                        <a:t>5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40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/>
                          <a:sym typeface="Calibri"/>
                        </a:rPr>
                        <a:t>78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606">
                <a:tc>
                  <a:txBody>
                    <a:bodyPr/>
                    <a:lstStyle/>
                    <a:p>
                      <a:pPr defTabSz="914400"/>
                      <a:r>
                        <a:rPr sz="140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/>
                          <a:sym typeface="Calibri"/>
                        </a:rPr>
                        <a:t>6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40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/>
                          <a:sym typeface="Calibri"/>
                        </a:rPr>
                        <a:t>75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606">
                <a:tc>
                  <a:txBody>
                    <a:bodyPr/>
                    <a:lstStyle/>
                    <a:p>
                      <a:pPr defTabSz="914400"/>
                      <a:r>
                        <a:rPr sz="140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/>
                          <a:sym typeface="Calibri"/>
                        </a:rPr>
                        <a:t>7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40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/>
                          <a:sym typeface="Calibri"/>
                        </a:rPr>
                        <a:t>76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606">
                <a:tc>
                  <a:txBody>
                    <a:bodyPr/>
                    <a:lstStyle/>
                    <a:p>
                      <a:pPr defTabSz="914400"/>
                      <a:r>
                        <a:rPr sz="140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/>
                          <a:sym typeface="Calibri"/>
                        </a:rPr>
                        <a:t>36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40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/>
                          <a:sym typeface="Calibri"/>
                        </a:rPr>
                        <a:t>77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606">
                <a:tc>
                  <a:txBody>
                    <a:bodyPr/>
                    <a:lstStyle/>
                    <a:p>
                      <a:pPr defTabSz="914400"/>
                      <a:r>
                        <a:rPr sz="140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/>
                          <a:sym typeface="Calibri"/>
                        </a:rPr>
                        <a:t>37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/>
                          <a:sym typeface="Calibri"/>
                        </a:rPr>
                        <a:t>7</a:t>
                      </a:r>
                      <a:r>
                        <a:rPr lang="en-US" sz="1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/>
                          <a:sym typeface="Calibri"/>
                        </a:rPr>
                        <a:t>8</a:t>
                      </a:r>
                      <a:endParaRPr sz="1400" dirty="0">
                        <a:latin typeface="Cambria" panose="02040503050406030204" pitchFamily="18" charset="0"/>
                        <a:ea typeface="Cambria" panose="02040503050406030204" pitchFamily="18" charset="0"/>
                        <a:cs typeface="Calibri"/>
                        <a:sym typeface="Calibri"/>
                      </a:endParaRP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606">
                <a:tc>
                  <a:txBody>
                    <a:bodyPr/>
                    <a:lstStyle/>
                    <a:p>
                      <a:pPr defTabSz="914400"/>
                      <a:r>
                        <a:rPr sz="140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/>
                          <a:sym typeface="Calibri"/>
                        </a:rPr>
                        <a:t>38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40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/>
                          <a:sym typeface="Calibri"/>
                        </a:rPr>
                        <a:t>76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606">
                <a:tc>
                  <a:txBody>
                    <a:bodyPr/>
                    <a:lstStyle/>
                    <a:p>
                      <a:pPr defTabSz="914400"/>
                      <a:r>
                        <a:rPr sz="140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/>
                          <a:sym typeface="Calibri"/>
                        </a:rPr>
                        <a:t>39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/>
                          <a:sym typeface="Calibri"/>
                        </a:rPr>
                        <a:t>74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C3ABFA-E0BD-82F5-8F0D-CE95170C7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2915384"/>
            <a:ext cx="4786427" cy="321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16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FD9633-FFDD-5C1A-C6E4-26C2F16E3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ToT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scale calibration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585543-A467-8291-48E4-B3D113C81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7430"/>
            <a:ext cx="6919452" cy="1441217"/>
          </a:xfrm>
        </p:spPr>
        <p:txBody>
          <a:bodyPr>
            <a:normAutofit/>
          </a:bodyPr>
          <a:lstStyle/>
          <a:p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ToT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scale expect to be able to calibrate in Coulombs (in accordance to the DT5202 datasheet)</a:t>
            </a:r>
          </a:p>
          <a:p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ToT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could be calibrated in photoelectrons by means of pulse height analysis </a:t>
            </a: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621F36-1BD6-A3F6-CB31-E42E157C2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latin typeface="Cambria" panose="02040503050406030204" pitchFamily="18" charset="0"/>
                <a:ea typeface="Cambria" panose="02040503050406030204" pitchFamily="18" charset="0"/>
              </a:rPr>
              <a:t>20.10.2025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2A4D0B-F1C7-C326-5623-53B746FC6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Cambria" panose="02040503050406030204" pitchFamily="18" charset="0"/>
                <a:ea typeface="Cambria" panose="02040503050406030204" pitchFamily="18" charset="0"/>
              </a:rPr>
              <a:t>X SPD Collaboration meeting</a:t>
            </a:r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E6F812-646D-2F6F-9431-211AC40BA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>
                <a:latin typeface="Cambria" panose="02040503050406030204" pitchFamily="18" charset="0"/>
                <a:ea typeface="Cambria" panose="02040503050406030204" pitchFamily="18" charset="0"/>
              </a:rPr>
              <a:t>15</a:t>
            </a:fld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7DC24D-A809-3543-A7C9-3DA5A5321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404" y="3086214"/>
            <a:ext cx="4590748" cy="30895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0F51EC-5E71-62FD-5859-1D546FA0FBF2}"/>
              </a:ext>
            </a:extLst>
          </p:cNvPr>
          <p:cNvSpPr txBox="1"/>
          <p:nvPr/>
        </p:nvSpPr>
        <p:spPr>
          <a:xfrm>
            <a:off x="1876703" y="3689354"/>
            <a:ext cx="170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CAEN example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0" name="Tаблица 2">
            <a:extLst>
              <a:ext uri="{FF2B5EF4-FFF2-40B4-BE49-F238E27FC236}">
                <a16:creationId xmlns:a16="http://schemas.microsoft.com/office/drawing/2014/main" id="{D26BD34B-54DA-97F9-B95F-3E7981F00C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424050"/>
              </p:ext>
            </p:extLst>
          </p:nvPr>
        </p:nvGraphicFramePr>
        <p:xfrm>
          <a:off x="8153400" y="1727430"/>
          <a:ext cx="3795250" cy="4267663"/>
        </p:xfrm>
        <a:graphic>
          <a:graphicData uri="http://schemas.openxmlformats.org/drawingml/2006/table">
            <a:tbl>
              <a:tblPr/>
              <a:tblGrid>
                <a:gridCol w="981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3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02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8695">
                <a:tc>
                  <a:txBody>
                    <a:bodyPr/>
                    <a:lstStyle/>
                    <a:p>
                      <a:pPr algn="ctr" defTabSz="914400"/>
                      <a:r>
                        <a:rPr lang="en-US" sz="18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/>
                          <a:sym typeface="Calibri"/>
                        </a:rPr>
                        <a:t>Input channel</a:t>
                      </a:r>
                      <a:endParaRPr sz="1800" b="1" dirty="0">
                        <a:latin typeface="Cambria" panose="02040503050406030204" pitchFamily="18" charset="0"/>
                        <a:ea typeface="Cambria" panose="02040503050406030204" pitchFamily="18" charset="0"/>
                        <a:cs typeface="Calibri"/>
                        <a:sym typeface="Calibri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/>
                      <a:r>
                        <a:rPr sz="1800" b="1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/>
                          <a:sym typeface="Calibri"/>
                        </a:rPr>
                        <a:t>Channels ToT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/>
                      <a:r>
                        <a:rPr sz="18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/>
                          <a:sym typeface="Calibri"/>
                        </a:rPr>
                        <a:t>Photoelect</a:t>
                      </a:r>
                      <a:r>
                        <a:rPr lang="en-US" sz="18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/>
                          <a:sym typeface="Calibri"/>
                        </a:rPr>
                        <a:t>r</a:t>
                      </a:r>
                      <a:r>
                        <a:rPr sz="18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/>
                          <a:sym typeface="Calibri"/>
                        </a:rPr>
                        <a:t>ons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621">
                <a:tc>
                  <a:txBody>
                    <a:bodyPr/>
                    <a:lstStyle/>
                    <a:p>
                      <a:pPr defTabSz="914400"/>
                      <a:r>
                        <a:rPr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72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61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621">
                <a:tc>
                  <a:txBody>
                    <a:bodyPr/>
                    <a:lstStyle/>
                    <a:p>
                      <a:pPr defTabSz="914400"/>
                      <a:r>
                        <a:rPr sz="1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78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81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621">
                <a:tc>
                  <a:txBody>
                    <a:bodyPr/>
                    <a:lstStyle/>
                    <a:p>
                      <a:pPr defTabSz="914400"/>
                      <a:r>
                        <a:rPr sz="1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75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74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621">
                <a:tc>
                  <a:txBody>
                    <a:bodyPr/>
                    <a:lstStyle/>
                    <a:p>
                      <a:pPr defTabSz="914400"/>
                      <a:r>
                        <a:rPr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76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76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8621">
                <a:tc>
                  <a:txBody>
                    <a:bodyPr/>
                    <a:lstStyle/>
                    <a:p>
                      <a:pPr defTabSz="914400"/>
                      <a:r>
                        <a:rPr sz="1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36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77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63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8621">
                <a:tc>
                  <a:txBody>
                    <a:bodyPr/>
                    <a:lstStyle/>
                    <a:p>
                      <a:pPr defTabSz="914400"/>
                      <a:r>
                        <a:rPr sz="1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37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77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64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8621">
                <a:tc>
                  <a:txBody>
                    <a:bodyPr/>
                    <a:lstStyle/>
                    <a:p>
                      <a:pPr defTabSz="914400"/>
                      <a:r>
                        <a:rPr sz="1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38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76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63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8621">
                <a:tc>
                  <a:txBody>
                    <a:bodyPr/>
                    <a:lstStyle/>
                    <a:p>
                      <a:pPr defTabSz="914400"/>
                      <a:r>
                        <a:rPr sz="1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39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74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67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4829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1F21A-6BF0-F259-C3CF-E9C6F43CF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Outlook and plans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555025-63C4-16EE-D977-EB535957FF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Showed principal capability to calibrate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ToT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in number of photoelectrons (the units independent to electronics configuration and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SiPM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gain)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Procedure of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ToT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calibration in charge values is in progress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Calibration of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ToT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in photoelectrons is the next step</a:t>
            </a:r>
          </a:p>
          <a:p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AD9B25-030D-DDDA-E4AA-E5B67724A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latin typeface="Cambria" panose="02040503050406030204" pitchFamily="18" charset="0"/>
                <a:ea typeface="Cambria" panose="02040503050406030204" pitchFamily="18" charset="0"/>
              </a:rPr>
              <a:t>20.10.2025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FF5699-CCAB-E0A6-F9DD-13ADD73F9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Cambria" panose="02040503050406030204" pitchFamily="18" charset="0"/>
                <a:ea typeface="Cambria" panose="02040503050406030204" pitchFamily="18" charset="0"/>
              </a:rPr>
              <a:t>X SPD Collaboration meeting</a:t>
            </a:r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3BC6A2-7463-E91A-577B-92E4282F1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>
                <a:latin typeface="Cambria" panose="02040503050406030204" pitchFamily="18" charset="0"/>
                <a:ea typeface="Cambria" panose="02040503050406030204" pitchFamily="18" charset="0"/>
              </a:rPr>
              <a:t>16</a:t>
            </a:fld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111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586E4-C355-100A-02B9-A7EF87D745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Test setups for mass production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34D9E5-A65B-340A-8119-CC18C3C0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20.10.2025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9893CC-B48C-0F5C-7968-731D89F7E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>
                <a:latin typeface="Cambria" panose="02040503050406030204" pitchFamily="18" charset="0"/>
                <a:ea typeface="Cambria" panose="02040503050406030204" pitchFamily="18" charset="0"/>
              </a:rPr>
              <a:t>X SPD Collaboration meeting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ED41DC-0562-1086-F448-BBFEBC7C1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b="1" smtClean="0">
                <a:latin typeface="Cambria" panose="02040503050406030204" pitchFamily="18" charset="0"/>
                <a:ea typeface="Cambria" panose="02040503050406030204" pitchFamily="18" charset="0"/>
              </a:rPr>
              <a:t>17</a:t>
            </a:fld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808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AAF3A-6A2B-8621-8FAE-5CA4683D6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766E69-9B6F-1288-2AE3-140FF2A416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Setup for tests of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SiPMs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at carrier boards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6F60F7-5FCF-A6A3-2105-CEAD0890A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20.10.2025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4F42BE-0749-1542-97C4-FF6B7E542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>
                <a:latin typeface="Cambria" panose="02040503050406030204" pitchFamily="18" charset="0"/>
                <a:ea typeface="Cambria" panose="02040503050406030204" pitchFamily="18" charset="0"/>
              </a:rPr>
              <a:t>X SPD Collaboration meeting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EADA46-0FB9-0748-B01D-0F86EF459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b="1" smtClean="0">
                <a:latin typeface="Cambria" panose="02040503050406030204" pitchFamily="18" charset="0"/>
                <a:ea typeface="Cambria" panose="02040503050406030204" pitchFamily="18" charset="0"/>
              </a:rPr>
              <a:t>18</a:t>
            </a:fld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985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A4FEFC-5BFD-67D4-0870-AEA642DF7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Setup overview 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E87889-9004-F700-C3DD-0484A9717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213" y="1866618"/>
            <a:ext cx="6191865" cy="1735847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Light source: blue LED in pulse mode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External trigger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Adjustable distance to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SiPM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Readout system: CAEN DT5202</a:t>
            </a:r>
          </a:p>
          <a:p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82AC99-4B4F-28A2-520E-666C5D28D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latin typeface="Cambria" panose="02040503050406030204" pitchFamily="18" charset="0"/>
                <a:ea typeface="Cambria" panose="02040503050406030204" pitchFamily="18" charset="0"/>
              </a:rPr>
              <a:t>20.10.2025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546A7E-D1F1-1950-0F70-B27705419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Cambria" panose="02040503050406030204" pitchFamily="18" charset="0"/>
                <a:ea typeface="Cambria" panose="02040503050406030204" pitchFamily="18" charset="0"/>
              </a:rPr>
              <a:t>X SPD Collaboration meeting</a:t>
            </a:r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F5EF86-0DF8-9D53-8891-6607DF8B8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>
                <a:latin typeface="Cambria" panose="02040503050406030204" pitchFamily="18" charset="0"/>
                <a:ea typeface="Cambria" panose="02040503050406030204" pitchFamily="18" charset="0"/>
              </a:rPr>
              <a:t>19</a:t>
            </a:fld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3F5486-EAB1-9830-D8EB-084FE70A4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13" y="3602465"/>
            <a:ext cx="6263949" cy="23711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F07D08-912D-9EC1-7936-1DF8BADD0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504" y="2161378"/>
            <a:ext cx="4949466" cy="372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17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B4262-386A-9434-F413-CAB49E024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R&amp;D introduction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762AE6-1267-88A6-7E80-88E7DAD3B7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The goal: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Find optimal configuration of the detector and the front-end electronics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Study detector and electronics performance 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Main activities: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Effect of WLS number of loops and outer length on tile detector performance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Measurements with cosmic rays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AC32D6-8772-DB67-01FC-96DB509F6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latin typeface="Cambria" panose="02040503050406030204" pitchFamily="18" charset="0"/>
                <a:ea typeface="Cambria" panose="02040503050406030204" pitchFamily="18" charset="0"/>
              </a:rPr>
              <a:t>20.10.2025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EF6D85-AC2E-9F82-C1C2-39DA2D93F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Cambria" panose="02040503050406030204" pitchFamily="18" charset="0"/>
                <a:ea typeface="Cambria" panose="02040503050406030204" pitchFamily="18" charset="0"/>
              </a:rPr>
              <a:t>X SPD Collaboration meeting</a:t>
            </a:r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FFE52B-042C-AE1A-4DEF-16B6C556A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fld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4992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659D7-059B-1B04-FB77-6471931D4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LED driver 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D5D2D0-89CB-0096-AB99-15FDA6C1A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5356123" cy="1920465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Pulse source: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ATMega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328P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Pulse rate: 1-10kHz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Pulse amplitude: depends on pulse width, 5V max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Pulse width determined by the delay: 10ns, will have coarse adjustment 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146D9F-5C6C-F1AA-803B-63713C02D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latin typeface="Cambria" panose="02040503050406030204" pitchFamily="18" charset="0"/>
                <a:ea typeface="Cambria" panose="02040503050406030204" pitchFamily="18" charset="0"/>
              </a:rPr>
              <a:t>20.10.2025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8AC50E-4480-99C0-9090-FB4B35A36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Cambria" panose="02040503050406030204" pitchFamily="18" charset="0"/>
                <a:ea typeface="Cambria" panose="02040503050406030204" pitchFamily="18" charset="0"/>
              </a:rPr>
              <a:t>X SPD Collaboration meeting</a:t>
            </a:r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EC468B-72E3-FA39-FF89-7906CCFF9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>
                <a:latin typeface="Cambria" panose="02040503050406030204" pitchFamily="18" charset="0"/>
                <a:ea typeface="Cambria" panose="02040503050406030204" pitchFamily="18" charset="0"/>
              </a:rPr>
              <a:t>20</a:t>
            </a:fld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9CA913D-7998-F0C0-D55B-39E5440D2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26" y="3985855"/>
            <a:ext cx="6070360" cy="23154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FD1514E-76BD-3AD4-8471-7C0097CBB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374" y="2528859"/>
            <a:ext cx="5051475" cy="291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264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BE247A-BDF3-956E-3A67-8156547997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Setup for fiber test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C1F9CC-22E0-9682-9097-A475B579B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20.10.2025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1D09092-1ED6-9451-62F5-29E1124C9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 SPD Collaboration meeting</a:t>
            </a: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B49C8E7-459A-45A6-2709-1885F3425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9901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DA0734-68D1-63D3-B4AC-FC2E29140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Proposal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4197CC6-33D5-CBC3-0020-3E8079569068}"/>
              </a:ext>
            </a:extLst>
          </p:cNvPr>
          <p:cNvSpPr/>
          <p:nvPr/>
        </p:nvSpPr>
        <p:spPr>
          <a:xfrm>
            <a:off x="5322888" y="1936954"/>
            <a:ext cx="786581" cy="5997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Power Supply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C0DA907-79CB-F132-C827-3DB281E538E0}"/>
              </a:ext>
            </a:extLst>
          </p:cNvPr>
          <p:cNvSpPr/>
          <p:nvPr/>
        </p:nvSpPr>
        <p:spPr>
          <a:xfrm>
            <a:off x="9178415" y="1936954"/>
            <a:ext cx="786581" cy="5997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Power Supply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47D4D21-1F65-6A34-3C0C-68DD5BB6D3BD}"/>
              </a:ext>
            </a:extLst>
          </p:cNvPr>
          <p:cNvSpPr/>
          <p:nvPr/>
        </p:nvSpPr>
        <p:spPr>
          <a:xfrm>
            <a:off x="3972234" y="4994785"/>
            <a:ext cx="334297" cy="72758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SiPM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0B1C114C-656A-D44C-B0DC-829D187F8408}"/>
              </a:ext>
            </a:extLst>
          </p:cNvPr>
          <p:cNvCxnSpPr>
            <a:cxnSpLocks/>
          </p:cNvCxnSpPr>
          <p:nvPr/>
        </p:nvCxnSpPr>
        <p:spPr>
          <a:xfrm>
            <a:off x="2104101" y="2236838"/>
            <a:ext cx="2" cy="5555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FCE45B1D-7EA8-F218-A6A9-DF334A6F644E}"/>
              </a:ext>
            </a:extLst>
          </p:cNvPr>
          <p:cNvCxnSpPr>
            <a:cxnSpLocks/>
          </p:cNvCxnSpPr>
          <p:nvPr/>
        </p:nvCxnSpPr>
        <p:spPr>
          <a:xfrm>
            <a:off x="2104103" y="3795250"/>
            <a:ext cx="0" cy="6071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C51A6675-DC16-1AE4-7E8B-C89A1F2512FD}"/>
              </a:ext>
            </a:extLst>
          </p:cNvPr>
          <p:cNvCxnSpPr>
            <a:cxnSpLocks/>
          </p:cNvCxnSpPr>
          <p:nvPr/>
        </p:nvCxnSpPr>
        <p:spPr>
          <a:xfrm>
            <a:off x="2104101" y="5363496"/>
            <a:ext cx="4621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620DB61D-3733-779E-3ED1-FA0909CE72FA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2561881" y="5358579"/>
            <a:ext cx="14103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5905270A-C799-E556-E9BC-B2D59F01610A}"/>
              </a:ext>
            </a:extLst>
          </p:cNvPr>
          <p:cNvCxnSpPr/>
          <p:nvPr/>
        </p:nvCxnSpPr>
        <p:spPr>
          <a:xfrm flipV="1">
            <a:off x="2104101" y="5220928"/>
            <a:ext cx="0" cy="1376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06E72034-2DE8-72CF-60FC-7E364F29F5A1}"/>
              </a:ext>
            </a:extLst>
          </p:cNvPr>
          <p:cNvCxnSpPr/>
          <p:nvPr/>
        </p:nvCxnSpPr>
        <p:spPr>
          <a:xfrm flipH="1">
            <a:off x="1907458" y="4903839"/>
            <a:ext cx="196643" cy="3170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F938DA0A-2D18-5190-A078-4D37B1CD8322}"/>
              </a:ext>
            </a:extLst>
          </p:cNvPr>
          <p:cNvSpPr txBox="1"/>
          <p:nvPr/>
        </p:nvSpPr>
        <p:spPr>
          <a:xfrm>
            <a:off x="425337" y="4069777"/>
            <a:ext cx="113619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I/O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switches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31F36C83-7B14-5CE8-384A-60C682FCA34F}"/>
              </a:ext>
            </a:extLst>
          </p:cNvPr>
          <p:cNvSpPr/>
          <p:nvPr/>
        </p:nvSpPr>
        <p:spPr>
          <a:xfrm>
            <a:off x="7998546" y="4994784"/>
            <a:ext cx="334297" cy="72758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LED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9088B4D4-0923-E461-C633-CE060CC66A0D}"/>
              </a:ext>
            </a:extLst>
          </p:cNvPr>
          <p:cNvCxnSpPr>
            <a:stCxn id="5" idx="2"/>
          </p:cNvCxnSpPr>
          <p:nvPr/>
        </p:nvCxnSpPr>
        <p:spPr>
          <a:xfrm flipH="1">
            <a:off x="9571705" y="2536722"/>
            <a:ext cx="1" cy="16321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Соединитель: уступ 64">
            <a:extLst>
              <a:ext uri="{FF2B5EF4-FFF2-40B4-BE49-F238E27FC236}">
                <a16:creationId xmlns:a16="http://schemas.microsoft.com/office/drawing/2014/main" id="{5B2A4EDA-B90B-E29D-A893-9C1B0550763D}"/>
              </a:ext>
            </a:extLst>
          </p:cNvPr>
          <p:cNvCxnSpPr>
            <a:stCxn id="61" idx="3"/>
          </p:cNvCxnSpPr>
          <p:nvPr/>
        </p:nvCxnSpPr>
        <p:spPr>
          <a:xfrm flipV="1">
            <a:off x="8332843" y="4522837"/>
            <a:ext cx="1238862" cy="835741"/>
          </a:xfrm>
          <a:prstGeom prst="bentConnector3">
            <a:avLst>
              <a:gd name="adj1" fmla="val 10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3A7E2189-9DBD-38F6-C359-8AE0436A896F}"/>
              </a:ext>
            </a:extLst>
          </p:cNvPr>
          <p:cNvCxnSpPr/>
          <p:nvPr/>
        </p:nvCxnSpPr>
        <p:spPr>
          <a:xfrm>
            <a:off x="9571705" y="4168875"/>
            <a:ext cx="221226" cy="3539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08663121-2065-1926-EA60-95968095B100}"/>
              </a:ext>
            </a:extLst>
          </p:cNvPr>
          <p:cNvSpPr/>
          <p:nvPr/>
        </p:nvSpPr>
        <p:spPr>
          <a:xfrm>
            <a:off x="3116826" y="1961073"/>
            <a:ext cx="786581" cy="5997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Ampermeter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BFB793D9-5772-8E0D-F1D2-885440454E7A}"/>
              </a:ext>
            </a:extLst>
          </p:cNvPr>
          <p:cNvCxnSpPr>
            <a:stCxn id="73" idx="3"/>
            <a:endCxn id="4" idx="1"/>
          </p:cNvCxnSpPr>
          <p:nvPr/>
        </p:nvCxnSpPr>
        <p:spPr>
          <a:xfrm flipV="1">
            <a:off x="3903407" y="2236838"/>
            <a:ext cx="1419481" cy="241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748F59CB-3048-8DAF-1476-F2889B7D6AB9}"/>
              </a:ext>
            </a:extLst>
          </p:cNvPr>
          <p:cNvCxnSpPr>
            <a:cxnSpLocks/>
          </p:cNvCxnSpPr>
          <p:nvPr/>
        </p:nvCxnSpPr>
        <p:spPr>
          <a:xfrm flipH="1">
            <a:off x="2104101" y="2236838"/>
            <a:ext cx="10225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>
            <a:extLst>
              <a:ext uri="{FF2B5EF4-FFF2-40B4-BE49-F238E27FC236}">
                <a16:creationId xmlns:a16="http://schemas.microsoft.com/office/drawing/2014/main" id="{B57AD186-D7EB-2324-29E9-BC381B677264}"/>
              </a:ext>
            </a:extLst>
          </p:cNvPr>
          <p:cNvCxnSpPr/>
          <p:nvPr/>
        </p:nvCxnSpPr>
        <p:spPr>
          <a:xfrm>
            <a:off x="1641986" y="4098822"/>
            <a:ext cx="9242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2B372C0D-D798-C84A-2603-EFA78D1125E5}"/>
              </a:ext>
            </a:extLst>
          </p:cNvPr>
          <p:cNvCxnSpPr/>
          <p:nvPr/>
        </p:nvCxnSpPr>
        <p:spPr>
          <a:xfrm>
            <a:off x="1641986" y="4098822"/>
            <a:ext cx="0" cy="3035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>
            <a:extLst>
              <a:ext uri="{FF2B5EF4-FFF2-40B4-BE49-F238E27FC236}">
                <a16:creationId xmlns:a16="http://schemas.microsoft.com/office/drawing/2014/main" id="{E61724F9-9065-06CA-7652-496EACA6913E}"/>
              </a:ext>
            </a:extLst>
          </p:cNvPr>
          <p:cNvCxnSpPr/>
          <p:nvPr/>
        </p:nvCxnSpPr>
        <p:spPr>
          <a:xfrm>
            <a:off x="2566219" y="4098822"/>
            <a:ext cx="0" cy="3035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03FE911F-D2FE-8CB1-1B46-2F3946941AC4}"/>
              </a:ext>
            </a:extLst>
          </p:cNvPr>
          <p:cNvSpPr txBox="1"/>
          <p:nvPr/>
        </p:nvSpPr>
        <p:spPr>
          <a:xfrm>
            <a:off x="1680738" y="4088214"/>
            <a:ext cx="40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418F955-DAF1-982C-D890-D3BB0E0E2CF4}"/>
              </a:ext>
            </a:extLst>
          </p:cNvPr>
          <p:cNvSpPr txBox="1"/>
          <p:nvPr/>
        </p:nvSpPr>
        <p:spPr>
          <a:xfrm>
            <a:off x="2157603" y="4088214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5" name="Прямая соединительная линия 94">
            <a:extLst>
              <a:ext uri="{FF2B5EF4-FFF2-40B4-BE49-F238E27FC236}">
                <a16:creationId xmlns:a16="http://schemas.microsoft.com/office/drawing/2014/main" id="{8D4EA892-EB73-ECC0-3E70-9597871E862B}"/>
              </a:ext>
            </a:extLst>
          </p:cNvPr>
          <p:cNvCxnSpPr>
            <a:cxnSpLocks/>
          </p:cNvCxnSpPr>
          <p:nvPr/>
        </p:nvCxnSpPr>
        <p:spPr>
          <a:xfrm flipV="1">
            <a:off x="2104680" y="3795250"/>
            <a:ext cx="0" cy="11085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A0BD1459-E7CA-E5E7-24BD-605A4B5EC56E}"/>
              </a:ext>
            </a:extLst>
          </p:cNvPr>
          <p:cNvSpPr txBox="1"/>
          <p:nvPr/>
        </p:nvSpPr>
        <p:spPr>
          <a:xfrm>
            <a:off x="645188" y="5017080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ambria" panose="02040503050406030204" pitchFamily="18" charset="0"/>
                <a:ea typeface="Cambria" panose="02040503050406030204" pitchFamily="18" charset="0"/>
              </a:rPr>
              <a:t>x12 channels</a:t>
            </a:r>
            <a:endParaRPr lang="ru-RU" sz="1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29AFCF0F-83AE-EDD4-FAC7-490C9D3A3BFB}"/>
              </a:ext>
            </a:extLst>
          </p:cNvPr>
          <p:cNvSpPr txBox="1"/>
          <p:nvPr/>
        </p:nvSpPr>
        <p:spPr>
          <a:xfrm rot="16200000">
            <a:off x="1360706" y="4373701"/>
            <a:ext cx="40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490EC7B-93BA-0714-1923-44E9CFA15355}"/>
              </a:ext>
            </a:extLst>
          </p:cNvPr>
          <p:cNvSpPr txBox="1"/>
          <p:nvPr/>
        </p:nvSpPr>
        <p:spPr>
          <a:xfrm rot="16200000">
            <a:off x="2288505" y="4370013"/>
            <a:ext cx="40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6" name="Прямая соединительная линия 105">
            <a:extLst>
              <a:ext uri="{FF2B5EF4-FFF2-40B4-BE49-F238E27FC236}">
                <a16:creationId xmlns:a16="http://schemas.microsoft.com/office/drawing/2014/main" id="{0F466337-EEDA-9A8D-8D2E-F93191562EAB}"/>
              </a:ext>
            </a:extLst>
          </p:cNvPr>
          <p:cNvCxnSpPr/>
          <p:nvPr/>
        </p:nvCxnSpPr>
        <p:spPr>
          <a:xfrm>
            <a:off x="9109588" y="3700614"/>
            <a:ext cx="9242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>
            <a:extLst>
              <a:ext uri="{FF2B5EF4-FFF2-40B4-BE49-F238E27FC236}">
                <a16:creationId xmlns:a16="http://schemas.microsoft.com/office/drawing/2014/main" id="{02AC9B1F-A401-7178-9E62-4EB24AF186A8}"/>
              </a:ext>
            </a:extLst>
          </p:cNvPr>
          <p:cNvCxnSpPr/>
          <p:nvPr/>
        </p:nvCxnSpPr>
        <p:spPr>
          <a:xfrm>
            <a:off x="9109588" y="3700614"/>
            <a:ext cx="0" cy="3035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>
            <a:extLst>
              <a:ext uri="{FF2B5EF4-FFF2-40B4-BE49-F238E27FC236}">
                <a16:creationId xmlns:a16="http://schemas.microsoft.com/office/drawing/2014/main" id="{CD52AA6D-F9A5-D211-B5FE-E5DB35AC07FA}"/>
              </a:ext>
            </a:extLst>
          </p:cNvPr>
          <p:cNvCxnSpPr/>
          <p:nvPr/>
        </p:nvCxnSpPr>
        <p:spPr>
          <a:xfrm>
            <a:off x="10033821" y="3700614"/>
            <a:ext cx="0" cy="3035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B26464E5-F5D9-AE14-14FC-B359FC09DF75}"/>
              </a:ext>
            </a:extLst>
          </p:cNvPr>
          <p:cNvSpPr txBox="1"/>
          <p:nvPr/>
        </p:nvSpPr>
        <p:spPr>
          <a:xfrm>
            <a:off x="9116385" y="3667880"/>
            <a:ext cx="40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F596128-928B-D996-E33F-A04F962B0995}"/>
              </a:ext>
            </a:extLst>
          </p:cNvPr>
          <p:cNvSpPr txBox="1"/>
          <p:nvPr/>
        </p:nvSpPr>
        <p:spPr>
          <a:xfrm>
            <a:off x="9593250" y="3667880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1" name="Цилиндр 110">
            <a:extLst>
              <a:ext uri="{FF2B5EF4-FFF2-40B4-BE49-F238E27FC236}">
                <a16:creationId xmlns:a16="http://schemas.microsoft.com/office/drawing/2014/main" id="{73436D35-C010-33BF-4B2D-070A74002AD2}"/>
              </a:ext>
            </a:extLst>
          </p:cNvPr>
          <p:cNvSpPr/>
          <p:nvPr/>
        </p:nvSpPr>
        <p:spPr>
          <a:xfrm rot="16200000">
            <a:off x="5785031" y="4015795"/>
            <a:ext cx="721283" cy="2618125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Fiber under test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2" name="Трапеция 111">
            <a:extLst>
              <a:ext uri="{FF2B5EF4-FFF2-40B4-BE49-F238E27FC236}">
                <a16:creationId xmlns:a16="http://schemas.microsoft.com/office/drawing/2014/main" id="{8EA41493-574B-EC3D-3FC5-F5892A9F58B2}"/>
              </a:ext>
            </a:extLst>
          </p:cNvPr>
          <p:cNvSpPr/>
          <p:nvPr/>
        </p:nvSpPr>
        <p:spPr>
          <a:xfrm rot="16200000">
            <a:off x="6498776" y="5025737"/>
            <a:ext cx="2415822" cy="503903"/>
          </a:xfrm>
          <a:prstGeom prst="trapezoid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Connector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7" name="Трапеция 116">
            <a:extLst>
              <a:ext uri="{FF2B5EF4-FFF2-40B4-BE49-F238E27FC236}">
                <a16:creationId xmlns:a16="http://schemas.microsoft.com/office/drawing/2014/main" id="{79AFB675-A456-3322-3821-F4DE6B17D457}"/>
              </a:ext>
            </a:extLst>
          </p:cNvPr>
          <p:cNvSpPr/>
          <p:nvPr/>
        </p:nvSpPr>
        <p:spPr>
          <a:xfrm rot="5400000">
            <a:off x="3376747" y="5025737"/>
            <a:ext cx="2415822" cy="503903"/>
          </a:xfrm>
          <a:prstGeom prst="trapezoid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Connector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B9E24F21-9B94-D4A4-52C8-032154CCF9AA}"/>
              </a:ext>
            </a:extLst>
          </p:cNvPr>
          <p:cNvSpPr txBox="1"/>
          <p:nvPr/>
        </p:nvSpPr>
        <p:spPr>
          <a:xfrm rot="16200000">
            <a:off x="5844567" y="4355192"/>
            <a:ext cx="40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46D3428E-C51A-A229-B06B-12FF75568139}"/>
              </a:ext>
            </a:extLst>
          </p:cNvPr>
          <p:cNvSpPr txBox="1"/>
          <p:nvPr/>
        </p:nvSpPr>
        <p:spPr>
          <a:xfrm rot="16200000">
            <a:off x="5844567" y="5673573"/>
            <a:ext cx="40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B98CE6BA-271B-9765-189C-C241C370C0F1}"/>
              </a:ext>
            </a:extLst>
          </p:cNvPr>
          <p:cNvSpPr txBox="1"/>
          <p:nvPr/>
        </p:nvSpPr>
        <p:spPr>
          <a:xfrm>
            <a:off x="9910917" y="4187399"/>
            <a:ext cx="113619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I/O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switches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A79D2C25-A753-CF02-7426-B99A08649A02}"/>
              </a:ext>
            </a:extLst>
          </p:cNvPr>
          <p:cNvSpPr txBox="1"/>
          <p:nvPr/>
        </p:nvSpPr>
        <p:spPr>
          <a:xfrm>
            <a:off x="10145212" y="3452195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ambria" panose="02040503050406030204" pitchFamily="18" charset="0"/>
                <a:ea typeface="Cambria" panose="02040503050406030204" pitchFamily="18" charset="0"/>
              </a:rPr>
              <a:t>x12 channels</a:t>
            </a:r>
            <a:endParaRPr lang="ru-RU" sz="1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4" name="Прямая соединительная линия 143">
            <a:extLst>
              <a:ext uri="{FF2B5EF4-FFF2-40B4-BE49-F238E27FC236}">
                <a16:creationId xmlns:a16="http://schemas.microsoft.com/office/drawing/2014/main" id="{B9C8C272-ADB9-B168-7646-B0910953AB18}"/>
              </a:ext>
            </a:extLst>
          </p:cNvPr>
          <p:cNvCxnSpPr>
            <a:cxnSpLocks/>
          </p:cNvCxnSpPr>
          <p:nvPr/>
        </p:nvCxnSpPr>
        <p:spPr>
          <a:xfrm>
            <a:off x="2104680" y="2785946"/>
            <a:ext cx="0" cy="7718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Прямая соединительная линия 144">
            <a:extLst>
              <a:ext uri="{FF2B5EF4-FFF2-40B4-BE49-F238E27FC236}">
                <a16:creationId xmlns:a16="http://schemas.microsoft.com/office/drawing/2014/main" id="{A333275A-B683-2555-47A1-8A8E46F1EDA1}"/>
              </a:ext>
            </a:extLst>
          </p:cNvPr>
          <p:cNvCxnSpPr>
            <a:cxnSpLocks/>
          </p:cNvCxnSpPr>
          <p:nvPr/>
        </p:nvCxnSpPr>
        <p:spPr>
          <a:xfrm>
            <a:off x="2099763" y="3557780"/>
            <a:ext cx="0" cy="3040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A6A9A8C-9669-3B51-BB18-220427122C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75" t="5324" r="1584" b="9094"/>
          <a:stretch>
            <a:fillRect/>
          </a:stretch>
        </p:blipFill>
        <p:spPr>
          <a:xfrm>
            <a:off x="6334149" y="617443"/>
            <a:ext cx="2618125" cy="321099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8536B37-ED54-22AC-3A72-BBEDAF4603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209" t="54445" r="5724" b="17800"/>
          <a:stretch>
            <a:fillRect/>
          </a:stretch>
        </p:blipFill>
        <p:spPr>
          <a:xfrm rot="5400000">
            <a:off x="2564778" y="4011420"/>
            <a:ext cx="1696067" cy="793821"/>
          </a:xfrm>
          <a:prstGeom prst="rect">
            <a:avLst/>
          </a:prstGeom>
        </p:spPr>
      </p:pic>
      <p:sp>
        <p:nvSpPr>
          <p:cNvPr id="18" name="Номер слайда 17">
            <a:extLst>
              <a:ext uri="{FF2B5EF4-FFF2-40B4-BE49-F238E27FC236}">
                <a16:creationId xmlns:a16="http://schemas.microsoft.com/office/drawing/2014/main" id="{5FF572F9-F753-A8EE-71F8-2BD2CD723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8D1A-F55E-4CD0-A70A-F8610F14BF24}" type="slidenum">
              <a:rPr lang="ru-RU" smtClean="0">
                <a:latin typeface="Cambria" panose="02040503050406030204" pitchFamily="18" charset="0"/>
                <a:ea typeface="Cambria" panose="02040503050406030204" pitchFamily="18" charset="0"/>
              </a:rPr>
              <a:t>22</a:t>
            </a:fld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8A573CC-45B8-F5DC-D5D7-CFFB2B656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20.10.2025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2F24B889-561E-BFC7-716F-FD1E25719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 SPD Collaboration meeting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3937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88B65C-055E-DA42-5D4F-5D0C4C173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Hot swapping of test sample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203868E-020E-683F-779A-902CE212C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8D1A-F55E-4CD0-A70A-F8610F14BF24}" type="slidenum">
              <a:rPr lang="ru-RU" smtClean="0">
                <a:latin typeface="Cambria" panose="02040503050406030204" pitchFamily="18" charset="0"/>
                <a:ea typeface="Cambria" panose="02040503050406030204" pitchFamily="18" charset="0"/>
              </a:rPr>
              <a:t>23</a:t>
            </a:fld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8875C9-A936-99A8-1A60-0168B59EC73F}"/>
              </a:ext>
            </a:extLst>
          </p:cNvPr>
          <p:cNvSpPr txBox="1"/>
          <p:nvPr/>
        </p:nvSpPr>
        <p:spPr>
          <a:xfrm>
            <a:off x="8377084" y="1558343"/>
            <a:ext cx="36649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50k + 50k resistors limits current by 25</a:t>
            </a:r>
            <a:r>
              <a:rPr lang="el-GR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μ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 per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SiPM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SiPM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→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300</a:t>
            </a:r>
            <a:r>
              <a:rPr lang="el-GR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μ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Power consumption by open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SiPM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W = 25V * 25</a:t>
            </a:r>
            <a:r>
              <a:rPr lang="el-GR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μ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 = 625</a:t>
            </a:r>
            <a:r>
              <a:rPr lang="el-GR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μ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FR4 thermal conductivity: 0,3mW/(mm*K) along thickness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Voltage drop during regular operations: 0,1V @ 1</a:t>
            </a:r>
            <a:r>
              <a:rPr lang="el-GR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μ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 </a:t>
            </a:r>
          </a:p>
          <a:p>
            <a:pPr marL="354013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not negligible but reasonable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falstad.com_circuit_circuitjs.html - Google Chrome 2025-10-13 23-12-10">
            <a:hlinkClick r:id="" action="ppaction://media"/>
            <a:extLst>
              <a:ext uri="{FF2B5EF4-FFF2-40B4-BE49-F238E27FC236}">
                <a16:creationId xmlns:a16="http://schemas.microsoft.com/office/drawing/2014/main" id="{8BAF8D87-87A2-E604-C048-DF27EF8FFE8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6846" t="34870" r="27169" b="31009"/>
          <a:stretch>
            <a:fillRect/>
          </a:stretch>
        </p:blipFill>
        <p:spPr>
          <a:xfrm>
            <a:off x="349989" y="2241755"/>
            <a:ext cx="7894650" cy="2585885"/>
          </a:xfr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736E7FF6-177F-01D6-3041-E62587A18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20.10.2025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5FF8-D4DC-156D-33D5-6611EFF01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 SPD Collaboration meeting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93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C4910D-76D3-6672-37FA-F0154A5F1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LED circuit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falstad.com_circuit_circuitjs.html - Google Chrome 2025-10-13 21-33-10">
            <a:hlinkClick r:id="" action="ppaction://media"/>
            <a:extLst>
              <a:ext uri="{FF2B5EF4-FFF2-40B4-BE49-F238E27FC236}">
                <a16:creationId xmlns:a16="http://schemas.microsoft.com/office/drawing/2014/main" id="{685958BB-B1D8-E37B-258E-F965BF9C4C9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34577" t="39842" r="45264" b="17226"/>
          <a:stretch>
            <a:fillRect/>
          </a:stretch>
        </p:blipFill>
        <p:spPr>
          <a:xfrm>
            <a:off x="1297858" y="1917290"/>
            <a:ext cx="3618271" cy="4141394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8E20A6B-ECB2-BDDB-FEEB-A82B8F0D2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8D1A-F55E-4CD0-A70A-F8610F14BF24}" type="slidenum">
              <a:rPr lang="ru-RU" smtClean="0">
                <a:latin typeface="Cambria" panose="02040503050406030204" pitchFamily="18" charset="0"/>
                <a:ea typeface="Cambria" panose="02040503050406030204" pitchFamily="18" charset="0"/>
              </a:rPr>
              <a:t>24</a:t>
            </a:fld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FEFC50-53D0-8B81-3394-F91ED0BB0202}"/>
              </a:ext>
            </a:extLst>
          </p:cNvPr>
          <p:cNvSpPr txBox="1"/>
          <p:nvPr/>
        </p:nvSpPr>
        <p:spPr>
          <a:xfrm>
            <a:off x="5561371" y="4287786"/>
            <a:ext cx="56904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Circuit designed to run LED at very beginning of open part of IV curve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Potentiometer allows to adjust LED brightness to get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SiPM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response of 1</a:t>
            </a:r>
            <a:r>
              <a:rPr lang="el-GR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μ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9B7F4B-BA04-9A83-0788-D8168B99AA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0867" y="1740245"/>
            <a:ext cx="2600325" cy="18002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CB54DF-104F-4B88-BC06-726FF14AC285}"/>
              </a:ext>
            </a:extLst>
          </p:cNvPr>
          <p:cNvSpPr txBox="1"/>
          <p:nvPr/>
        </p:nvSpPr>
        <p:spPr>
          <a:xfrm>
            <a:off x="8865931" y="2040194"/>
            <a:ext cx="22936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Cambria" panose="02040503050406030204" pitchFamily="18" charset="0"/>
                <a:ea typeface="Cambria" panose="02040503050406030204" pitchFamily="18" charset="0"/>
              </a:rPr>
              <a:t>GNL-0603UBC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6213"/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λ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_max = 470nm</a:t>
            </a:r>
          </a:p>
          <a:p>
            <a:pPr marL="176213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 = 1,6 x 0,8 mm</a:t>
            </a:r>
            <a:r>
              <a:rPr lang="en-US" baseline="30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ru-RU" baseline="30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033BA92-4E0E-7799-B097-22CF03A44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20.10.2025</a:t>
            </a:r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523774EB-8522-D534-3320-57C034800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 SPD Collaboration meeting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27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747D2-B018-0926-6EED-9CD9D1C1D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Conclusion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FA9080-A83C-B5EC-85B4-5BCE66BDEE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Increase of number of WLS loops embedded to a tile gains light collection and relative energy resolution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Number of WLS loops doesn’t affect significantly on timing performance</a:t>
            </a:r>
          </a:p>
          <a:p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Average response of tiles with Saint-Gobain WLS, SKTN glue and </a:t>
            </a:r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Hamamatsu S13361 </a:t>
            </a:r>
            <a:r>
              <a:rPr lang="en-GB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SiPMs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is 71phe with variation over 8 tiles within ±15%</a:t>
            </a:r>
          </a:p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ToT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distribution can be fitted with modified Landau-Gauss function</a:t>
            </a:r>
          </a:p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ToT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scale can be calibrated in charge value → photoelectrons</a:t>
            </a:r>
          </a:p>
          <a:p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Development of setups for test of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SiPMs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on carrier board and fiber bundles for mass production tests are in progress</a:t>
            </a:r>
            <a:endParaRPr lang="ru-RU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E01760-DF6D-BEEE-903B-4CD4EAAC7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latin typeface="Cambria" panose="02040503050406030204" pitchFamily="18" charset="0"/>
                <a:ea typeface="Cambria" panose="02040503050406030204" pitchFamily="18" charset="0"/>
              </a:rPr>
              <a:t>20.10.2025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24F944-D629-5F2B-D268-19F50E49F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Cambria" panose="02040503050406030204" pitchFamily="18" charset="0"/>
                <a:ea typeface="Cambria" panose="02040503050406030204" pitchFamily="18" charset="0"/>
              </a:rPr>
              <a:t>X SPD Collaboration meeting</a:t>
            </a:r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1DA1AE-DEEF-8DCB-C1F6-E249F2C41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>
                <a:latin typeface="Cambria" panose="02040503050406030204" pitchFamily="18" charset="0"/>
                <a:ea typeface="Cambria" panose="02040503050406030204" pitchFamily="18" charset="0"/>
              </a:rPr>
              <a:t>25</a:t>
            </a:fld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980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472F18-3CD0-BAE9-5660-9F3BF7A7F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Thank you for your attention!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E97716-75E4-57F8-5195-E8CE98C70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20.10.2025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899862-F8E9-9650-CA0B-3A6315D6C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 SPD Collaboration meeting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5A12F9-EFAD-E205-8AE4-C0B2DF793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758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7D5EACF-7929-4F98-921C-9DB62AA828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1629"/>
            <a:ext cx="11828616" cy="523875"/>
          </a:xfrm>
        </p:spPr>
        <p:txBody>
          <a:bodyPr>
            <a:normAutofit fontScale="90000"/>
          </a:bodyPr>
          <a:lstStyle/>
          <a:p>
            <a:r>
              <a:rPr lang="ru-RU" dirty="0"/>
              <a:t>КАЛИБРОВКА СИГНАЛОМ С ВНЕШНЕГО ГЕНЕРАТОРА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E423CCC-682F-4F1A-86AD-2DBC6FF33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sz="1600" dirty="0"/>
              <a:t>7</a:t>
            </a:r>
          </a:p>
        </p:txBody>
      </p:sp>
      <p:sp>
        <p:nvSpPr>
          <p:cNvPr id="17" name="Текст 6">
            <a:extLst>
              <a:ext uri="{FF2B5EF4-FFF2-40B4-BE49-F238E27FC236}">
                <a16:creationId xmlns:a16="http://schemas.microsoft.com/office/drawing/2014/main" id="{834D519C-25E6-4277-99F3-A5E5F3D39333}"/>
              </a:ext>
            </a:extLst>
          </p:cNvPr>
          <p:cNvSpPr txBox="1">
            <a:spLocks/>
          </p:cNvSpPr>
          <p:nvPr/>
        </p:nvSpPr>
        <p:spPr>
          <a:xfrm>
            <a:off x="363384" y="5810732"/>
            <a:ext cx="11465232" cy="146193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rgbClr val="222A3F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/>
              <a:t>Калибровочные кривые для одного канала (№60) при различном времени формирования для максимального (63) и минимального (1) коэффициентов усиления.</a:t>
            </a:r>
          </a:p>
          <a:p>
            <a:pPr algn="just"/>
            <a:endParaRPr lang="ru-RU" sz="2400" dirty="0"/>
          </a:p>
        </p:txBody>
      </p:sp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3B0A6C19-1E10-4E02-BC05-94BEFBB89F46}"/>
              </a:ext>
            </a:extLst>
          </p:cNvPr>
          <p:cNvGraphicFramePr/>
          <p:nvPr/>
        </p:nvGraphicFramePr>
        <p:xfrm>
          <a:off x="103762" y="512245"/>
          <a:ext cx="5992238" cy="2649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320772D6-83AC-44BE-991C-60CB148A23D8}"/>
              </a:ext>
            </a:extLst>
          </p:cNvPr>
          <p:cNvGraphicFramePr/>
          <p:nvPr/>
        </p:nvGraphicFramePr>
        <p:xfrm>
          <a:off x="103762" y="3161488"/>
          <a:ext cx="5992238" cy="2869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4460E81A-3EB2-4E6A-9D97-DAD22D83E465}"/>
              </a:ext>
            </a:extLst>
          </p:cNvPr>
          <p:cNvGraphicFramePr/>
          <p:nvPr/>
        </p:nvGraphicFramePr>
        <p:xfrm>
          <a:off x="6096000" y="512245"/>
          <a:ext cx="5992238" cy="2649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Диаграмма 18">
            <a:extLst>
              <a:ext uri="{FF2B5EF4-FFF2-40B4-BE49-F238E27FC236}">
                <a16:creationId xmlns:a16="http://schemas.microsoft.com/office/drawing/2014/main" id="{6678701D-AE21-416A-BB2C-429A6FEC8185}"/>
              </a:ext>
            </a:extLst>
          </p:cNvPr>
          <p:cNvGraphicFramePr/>
          <p:nvPr/>
        </p:nvGraphicFramePr>
        <p:xfrm>
          <a:off x="6096000" y="3161488"/>
          <a:ext cx="5992238" cy="2869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8063421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BD7926-19F8-EFBE-8EB1-628309636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Previous measurements with cosmic setup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FDEACE73-0912-5CB8-1720-9EF23DF787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6692" y="2051844"/>
            <a:ext cx="6029325" cy="394335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A472F79B-B66A-3DE0-56F7-DF318BE6B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latin typeface="Cambria" panose="02040503050406030204" pitchFamily="18" charset="0"/>
                <a:ea typeface="Cambria" panose="02040503050406030204" pitchFamily="18" charset="0"/>
              </a:rPr>
              <a:t>20.10.2025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891FEC-4DC7-AD34-1615-19BF2D0E9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Cambria" panose="02040503050406030204" pitchFamily="18" charset="0"/>
                <a:ea typeface="Cambria" panose="02040503050406030204" pitchFamily="18" charset="0"/>
              </a:rPr>
              <a:t>X SPD Collaboration meeting</a:t>
            </a:r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562B8C-146A-8B5E-DFA0-580FF3557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>
                <a:latin typeface="Cambria" panose="02040503050406030204" pitchFamily="18" charset="0"/>
                <a:ea typeface="Cambria" panose="02040503050406030204" pitchFamily="18" charset="0"/>
              </a:rPr>
              <a:t>28</a:t>
            </a:fld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366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E8A86-FCAC-5D0C-734D-B9379C66D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1" y="219392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Effect of WLS number of loops and outer length on tile detector performance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560457-0397-D900-C770-A0D525112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latin typeface="Cambria" panose="02040503050406030204" pitchFamily="18" charset="0"/>
                <a:ea typeface="Cambria" panose="02040503050406030204" pitchFamily="18" charset="0"/>
              </a:rPr>
              <a:t>20.10.2025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0F8529-4CBB-D74F-5C21-82A0058A1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Cambria" panose="02040503050406030204" pitchFamily="18" charset="0"/>
                <a:ea typeface="Cambria" panose="02040503050406030204" pitchFamily="18" charset="0"/>
              </a:rPr>
              <a:t>X SPD Collaboration meeting</a:t>
            </a:r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1CFB4E-1B99-680D-B67E-28F4AADFA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>
                <a:latin typeface="Cambria" panose="02040503050406030204" pitchFamily="18" charset="0"/>
                <a:ea typeface="Cambria" panose="02040503050406030204" pitchFamily="18" charset="0"/>
              </a:rPr>
              <a:t>3</a:t>
            </a:fld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903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3964C6-1AD8-EE0F-7B75-4FAADB10F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Tile for light collection tests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0927D638-7E7B-26F2-4EE2-D2AF85DE8E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2431" t="31255" r="8611" b="18356"/>
          <a:stretch>
            <a:fillRect/>
          </a:stretch>
        </p:blipFill>
        <p:spPr>
          <a:xfrm>
            <a:off x="383458" y="1779179"/>
            <a:ext cx="5712542" cy="36616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285EEF-98BE-E808-C84D-99404ADB64D1}"/>
              </a:ext>
            </a:extLst>
          </p:cNvPr>
          <p:cNvSpPr txBox="1"/>
          <p:nvPr/>
        </p:nvSpPr>
        <p:spPr>
          <a:xfrm>
            <a:off x="715297" y="2222091"/>
            <a:ext cx="769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SiPM</a:t>
            </a:r>
            <a:endParaRPr lang="ru-RU" sz="1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EEBEB1AD-11BB-7989-D510-54117B6AB4CF}"/>
              </a:ext>
            </a:extLst>
          </p:cNvPr>
          <p:cNvCxnSpPr>
            <a:stCxn id="8" idx="2"/>
          </p:cNvCxnSpPr>
          <p:nvPr/>
        </p:nvCxnSpPr>
        <p:spPr>
          <a:xfrm>
            <a:off x="1100179" y="2622201"/>
            <a:ext cx="195221" cy="11435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49B77B1-9131-F675-E777-93A5A49AE6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562" t="39133" r="16547" b="26165"/>
          <a:stretch>
            <a:fillRect/>
          </a:stretch>
        </p:blipFill>
        <p:spPr>
          <a:xfrm>
            <a:off x="6831407" y="1779179"/>
            <a:ext cx="4977135" cy="36616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C8940AF-6CB8-C3BD-C004-7EF70FCAC3A5}"/>
              </a:ext>
            </a:extLst>
          </p:cNvPr>
          <p:cNvSpPr txBox="1"/>
          <p:nvPr/>
        </p:nvSpPr>
        <p:spPr>
          <a:xfrm>
            <a:off x="3239729" y="5614218"/>
            <a:ext cx="2290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WLS extra out hole</a:t>
            </a:r>
            <a:endParaRPr lang="ru-RU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D82FD6AE-3478-ED8F-90C4-96421C29196C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4385187" y="4719484"/>
            <a:ext cx="235974" cy="8947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EFA3169-1722-C777-6176-530C53439630}"/>
              </a:ext>
            </a:extLst>
          </p:cNvPr>
          <p:cNvSpPr txBox="1"/>
          <p:nvPr/>
        </p:nvSpPr>
        <p:spPr>
          <a:xfrm>
            <a:off x="562594" y="5614218"/>
            <a:ext cx="1717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Reference</a:t>
            </a:r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LED</a:t>
            </a:r>
            <a:endParaRPr lang="ru-RU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656EF655-3D04-0433-FA4E-4B0E6B6CDD1C}"/>
              </a:ext>
            </a:extLst>
          </p:cNvPr>
          <p:cNvCxnSpPr>
            <a:stCxn id="17" idx="0"/>
          </p:cNvCxnSpPr>
          <p:nvPr/>
        </p:nvCxnSpPr>
        <p:spPr>
          <a:xfrm flipV="1">
            <a:off x="1421451" y="4326194"/>
            <a:ext cx="1016949" cy="12880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Номер слайда 19">
            <a:extLst>
              <a:ext uri="{FF2B5EF4-FFF2-40B4-BE49-F238E27FC236}">
                <a16:creationId xmlns:a16="http://schemas.microsoft.com/office/drawing/2014/main" id="{44C87D7A-CAC1-73AA-B914-B9FCE3E57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>
                <a:latin typeface="Cambria" panose="02040503050406030204" pitchFamily="18" charset="0"/>
                <a:ea typeface="Cambria" panose="02040503050406030204" pitchFamily="18" charset="0"/>
              </a:rPr>
              <a:t>4</a:t>
            </a:fld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338C2C-1CF6-0B1C-9767-6E0DCCA84E0E}"/>
              </a:ext>
            </a:extLst>
          </p:cNvPr>
          <p:cNvSpPr txBox="1"/>
          <p:nvPr/>
        </p:nvSpPr>
        <p:spPr>
          <a:xfrm>
            <a:off x="4244950" y="1859953"/>
            <a:ext cx="1725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Light entre to the tile</a:t>
            </a:r>
            <a:endParaRPr lang="ru-RU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E922EDA8-FBB8-5131-1183-D9ACD81734EE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4709652" y="2567839"/>
            <a:ext cx="398079" cy="9674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4436005-3468-0E08-69A9-DAFE105FDB1D}"/>
              </a:ext>
            </a:extLst>
          </p:cNvPr>
          <p:cNvSpPr txBox="1"/>
          <p:nvPr/>
        </p:nvSpPr>
        <p:spPr>
          <a:xfrm>
            <a:off x="10353368" y="1779179"/>
            <a:ext cx="1550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LED 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410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nm</a:t>
            </a:r>
            <a:endParaRPr lang="ru-RU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BA742A07-CD70-8BBB-F447-D613CCBEF9DB}"/>
              </a:ext>
            </a:extLst>
          </p:cNvPr>
          <p:cNvCxnSpPr>
            <a:cxnSpLocks/>
          </p:cNvCxnSpPr>
          <p:nvPr/>
        </p:nvCxnSpPr>
        <p:spPr>
          <a:xfrm flipH="1">
            <a:off x="9901084" y="2035277"/>
            <a:ext cx="452284" cy="411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5D77E3D-C682-30B2-A2B3-0DE9BF814DA6}"/>
              </a:ext>
            </a:extLst>
          </p:cNvPr>
          <p:cNvSpPr txBox="1"/>
          <p:nvPr/>
        </p:nvSpPr>
        <p:spPr>
          <a:xfrm>
            <a:off x="7370450" y="5575442"/>
            <a:ext cx="2157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Clear fiber</a:t>
            </a:r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tale</a:t>
            </a:r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mm</a:t>
            </a:r>
            <a:endParaRPr lang="ru-RU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F16BD98A-D6C6-C534-12D6-615B697AC67E}"/>
              </a:ext>
            </a:extLst>
          </p:cNvPr>
          <p:cNvCxnSpPr>
            <a:cxnSpLocks/>
            <a:stCxn id="28" idx="0"/>
          </p:cNvCxnSpPr>
          <p:nvPr/>
        </p:nvCxnSpPr>
        <p:spPr>
          <a:xfrm flipV="1">
            <a:off x="8448954" y="4503174"/>
            <a:ext cx="754040" cy="10722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99EC508-5082-D745-84B7-56835187B4A2}"/>
              </a:ext>
            </a:extLst>
          </p:cNvPr>
          <p:cNvSpPr txBox="1"/>
          <p:nvPr/>
        </p:nvSpPr>
        <p:spPr>
          <a:xfrm>
            <a:off x="6792683" y="1883706"/>
            <a:ext cx="1683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Optical connector</a:t>
            </a:r>
            <a:endParaRPr lang="ru-RU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FBCF6099-6160-AC12-D53C-DCAE92CF42FA}"/>
              </a:ext>
            </a:extLst>
          </p:cNvPr>
          <p:cNvCxnSpPr>
            <a:cxnSpLocks/>
            <a:stCxn id="31" idx="3"/>
          </p:cNvCxnSpPr>
          <p:nvPr/>
        </p:nvCxnSpPr>
        <p:spPr>
          <a:xfrm>
            <a:off x="8475749" y="2237649"/>
            <a:ext cx="727245" cy="3845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Дата 2">
            <a:extLst>
              <a:ext uri="{FF2B5EF4-FFF2-40B4-BE49-F238E27FC236}">
                <a16:creationId xmlns:a16="http://schemas.microsoft.com/office/drawing/2014/main" id="{BB74A0CE-59DD-F15A-B61F-6F601A0C7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latin typeface="Cambria" panose="02040503050406030204" pitchFamily="18" charset="0"/>
                <a:ea typeface="Cambria" panose="02040503050406030204" pitchFamily="18" charset="0"/>
              </a:rPr>
              <a:t>20.10.2025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EAC3C61-7DE3-0667-0437-E01C3AD7E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X SPD Collaboration meeting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934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1B9C4-C692-8B57-B3CB-95909D721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Test setup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B4ED58-6284-DD08-C852-73C1C8D3F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Power supply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Keithley 2400</a:t>
            </a: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Pulse generator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Rigol DG4102</a:t>
            </a:r>
          </a:p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Pulse analyzer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Lecroy 620Zi</a:t>
            </a:r>
          </a:p>
          <a:p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Measured values</a:t>
            </a:r>
            <a:r>
              <a:rPr lang="ru-RU" sz="2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SiPM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charge response</a:t>
            </a:r>
          </a:p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Charge RMS</a:t>
            </a: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Trigger to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SiPM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pulse delay RMS</a:t>
            </a: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SiPM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pulse width</a:t>
            </a: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F2FB3D-CEBD-4C62-1F01-CC7457AFC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>
                <a:latin typeface="Cambria" panose="02040503050406030204" pitchFamily="18" charset="0"/>
                <a:ea typeface="Cambria" panose="02040503050406030204" pitchFamily="18" charset="0"/>
              </a:rPr>
              <a:t>5</a:t>
            </a:fld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779F07-12FF-7D49-33B6-BC7EC6A9A8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339" t="19212" r="32178" b="18423"/>
          <a:stretch>
            <a:fillRect/>
          </a:stretch>
        </p:blipFill>
        <p:spPr>
          <a:xfrm>
            <a:off x="6676704" y="1435510"/>
            <a:ext cx="5111574" cy="32318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7E7B75-BF68-9C65-81EE-81DD5ADC5BAA}"/>
              </a:ext>
            </a:extLst>
          </p:cNvPr>
          <p:cNvSpPr txBox="1"/>
          <p:nvPr/>
        </p:nvSpPr>
        <p:spPr>
          <a:xfrm>
            <a:off x="6884587" y="4725134"/>
            <a:ext cx="506247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Oscilloscope input impedance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: 50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Ohm</a:t>
            </a: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Driving pulse for LED: </a:t>
            </a: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Amplitude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: 5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Width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: 15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ns</a:t>
            </a: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SiPM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– tile distance (WLS tale width)</a:t>
            </a:r>
            <a:r>
              <a:rPr lang="ru-RU" sz="2000" b="1" dirty="0">
                <a:latin typeface="Cambria" panose="02040503050406030204" pitchFamily="18" charset="0"/>
                <a:ea typeface="Cambria" panose="02040503050406030204" pitchFamily="18" charset="0"/>
              </a:rPr>
              <a:t>: 5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endParaRPr lang="ru-RU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558472-C908-074F-788F-FDF5C495A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latin typeface="Cambria" panose="02040503050406030204" pitchFamily="18" charset="0"/>
                <a:ea typeface="Cambria" panose="02040503050406030204" pitchFamily="18" charset="0"/>
              </a:rPr>
              <a:t>20.10.2025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009E581-E437-0BB7-CA0D-EA464203D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Cambria" panose="02040503050406030204" pitchFamily="18" charset="0"/>
                <a:ea typeface="Cambria" panose="02040503050406030204" pitchFamily="18" charset="0"/>
              </a:rPr>
              <a:t>X SPD Collaboration meeting</a:t>
            </a:r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228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8FD09B-3946-F148-049E-6BCCFB012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Charge vs number of loops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D23D5EB-210F-8EC0-F6FC-151042987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>
                <a:latin typeface="Cambria" panose="02040503050406030204" pitchFamily="18" charset="0"/>
                <a:ea typeface="Cambria" panose="02040503050406030204" pitchFamily="18" charset="0"/>
              </a:rPr>
              <a:t>6</a:t>
            </a:fld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70965478-76F1-4C8B-E8BC-FF2F110F43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9454187"/>
              </p:ext>
            </p:extLst>
          </p:nvPr>
        </p:nvGraphicFramePr>
        <p:xfrm>
          <a:off x="368709" y="1929580"/>
          <a:ext cx="5400367" cy="4269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38DFF6B3-62D6-42BC-F456-2E043DCD73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7743507"/>
              </p:ext>
            </p:extLst>
          </p:nvPr>
        </p:nvGraphicFramePr>
        <p:xfrm>
          <a:off x="6096000" y="1929579"/>
          <a:ext cx="5400366" cy="4269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Дата 2">
            <a:extLst>
              <a:ext uri="{FF2B5EF4-FFF2-40B4-BE49-F238E27FC236}">
                <a16:creationId xmlns:a16="http://schemas.microsoft.com/office/drawing/2014/main" id="{841D4AA4-B846-DF24-40A6-92AD11277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latin typeface="Cambria" panose="02040503050406030204" pitchFamily="18" charset="0"/>
                <a:ea typeface="Cambria" panose="02040503050406030204" pitchFamily="18" charset="0"/>
              </a:rPr>
              <a:t>20.10.2025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99EB2F-F235-19E6-2BC9-739E22793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X SPD Collaboration meeting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791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88CA13-DA3A-E75E-139A-29D9A80AC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8167"/>
            <a:ext cx="11001312" cy="1325563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Time resolution and pulse width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3FC816-2197-2F84-A18B-36AFF89D5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>
                <a:latin typeface="Cambria" panose="02040503050406030204" pitchFamily="18" charset="0"/>
                <a:ea typeface="Cambria" panose="02040503050406030204" pitchFamily="18" charset="0"/>
              </a:rPr>
              <a:t>7</a:t>
            </a:fld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7746325D-D170-4673-A6C3-E2FFE3AC2F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5075337"/>
              </p:ext>
            </p:extLst>
          </p:nvPr>
        </p:nvGraphicFramePr>
        <p:xfrm>
          <a:off x="352486" y="2042528"/>
          <a:ext cx="5743513" cy="3876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7A976261-CEAD-F4EE-1FCC-30274918F6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4874719"/>
              </p:ext>
            </p:extLst>
          </p:nvPr>
        </p:nvGraphicFramePr>
        <p:xfrm>
          <a:off x="6095999" y="2042528"/>
          <a:ext cx="5743513" cy="3876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Дата 2">
            <a:extLst>
              <a:ext uri="{FF2B5EF4-FFF2-40B4-BE49-F238E27FC236}">
                <a16:creationId xmlns:a16="http://schemas.microsoft.com/office/drawing/2014/main" id="{70769D73-84F5-BEDD-79B3-02632838E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latin typeface="Cambria" panose="02040503050406030204" pitchFamily="18" charset="0"/>
                <a:ea typeface="Cambria" panose="02040503050406030204" pitchFamily="18" charset="0"/>
              </a:rPr>
              <a:t>20.10.2025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5CC7D7-6BF1-E4ED-9847-FD407D3A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Cambria" panose="02040503050406030204" pitchFamily="18" charset="0"/>
                <a:ea typeface="Cambria" panose="02040503050406030204" pitchFamily="18" charset="0"/>
              </a:rPr>
              <a:t>X SPD Collaboration meeting</a:t>
            </a:r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24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EB36F5-35EC-7C8F-FAE0-7AB6F03E2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Outlook and plans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641D10-932C-74C3-9DE6-7C328B89AC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Signal charge increase with the number of loops but the dependence is not linear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width/center ration of charge distribution decrease with the number of loops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Time resolution and pulse width are weekly sensitive to the number of loops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Measurements with long WLS tale are in progress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Measurement of light losses into the tile expect to provide better understanding of light collection by rolled WLS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BA533B-308F-0F05-B7ED-3A3D6BB41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>
                <a:latin typeface="Cambria" panose="02040503050406030204" pitchFamily="18" charset="0"/>
                <a:ea typeface="Cambria" panose="02040503050406030204" pitchFamily="18" charset="0"/>
              </a:rPr>
              <a:t>8</a:t>
            </a:fld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60FDE0E-FBF1-C488-0097-F5F99B880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latin typeface="Cambria" panose="02040503050406030204" pitchFamily="18" charset="0"/>
                <a:ea typeface="Cambria" panose="02040503050406030204" pitchFamily="18" charset="0"/>
              </a:rPr>
              <a:t>20.10.2025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D5CC30-9DD3-C7A2-702C-DFEE6B85D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Cambria" panose="02040503050406030204" pitchFamily="18" charset="0"/>
                <a:ea typeface="Cambria" panose="02040503050406030204" pitchFamily="18" charset="0"/>
              </a:rPr>
              <a:t>X SPD Collaboration meeting</a:t>
            </a:r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964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2F2A4F-1549-3E65-AD7F-DBB7DA013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5335"/>
            <a:ext cx="10515600" cy="308732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Measurements with cosmic rays</a:t>
            </a:r>
            <a:b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8C0C64-CD58-E7BE-B405-1BA770A00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latin typeface="Cambria" panose="02040503050406030204" pitchFamily="18" charset="0"/>
                <a:ea typeface="Cambria" panose="02040503050406030204" pitchFamily="18" charset="0"/>
              </a:rPr>
              <a:t>20.10.2025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71399D-3C4D-7002-FCD3-80977DC61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Cambria" panose="02040503050406030204" pitchFamily="18" charset="0"/>
                <a:ea typeface="Cambria" panose="02040503050406030204" pitchFamily="18" charset="0"/>
              </a:rPr>
              <a:t>X SPD Collaboration meeting</a:t>
            </a:r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0A0C48-CA3E-2EB2-E440-8300694C8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52779-7A1D-480B-9706-8B78E3DA2742}" type="slidenum">
              <a:rPr lang="ru-RU" smtClean="0">
                <a:latin typeface="Cambria" panose="02040503050406030204" pitchFamily="18" charset="0"/>
                <a:ea typeface="Cambria" panose="02040503050406030204" pitchFamily="18" charset="0"/>
              </a:rPr>
              <a:t>9</a:t>
            </a:fld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5524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</TotalTime>
  <Words>1233</Words>
  <Application>Microsoft Office PowerPoint</Application>
  <PresentationFormat>Широкоэкранный</PresentationFormat>
  <Paragraphs>316</Paragraphs>
  <Slides>28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Тема Office</vt:lpstr>
      <vt:lpstr>BBC detection and readout system R&amp;D and QA/QC setups for mass production</vt:lpstr>
      <vt:lpstr>R&amp;D introduction</vt:lpstr>
      <vt:lpstr>Effect of WLS number of loops and outer length on tile detector performance</vt:lpstr>
      <vt:lpstr>Tile for light collection tests</vt:lpstr>
      <vt:lpstr>Test setup</vt:lpstr>
      <vt:lpstr>Charge vs number of loops</vt:lpstr>
      <vt:lpstr>Time resolution and pulse width</vt:lpstr>
      <vt:lpstr>Outlook and plans</vt:lpstr>
      <vt:lpstr>Measurements with cosmic rays </vt:lpstr>
      <vt:lpstr>Test setup</vt:lpstr>
      <vt:lpstr>SiPM bias voltage calibration</vt:lpstr>
      <vt:lpstr>Scale calibration in pulse height mode</vt:lpstr>
      <vt:lpstr>Pulse height distribution analysis</vt:lpstr>
      <vt:lpstr>ToT distributions</vt:lpstr>
      <vt:lpstr>ToT scale calibration</vt:lpstr>
      <vt:lpstr>Outlook and plans</vt:lpstr>
      <vt:lpstr>Test setups for mass production</vt:lpstr>
      <vt:lpstr>Setup for tests of SiPMs at carrier boards</vt:lpstr>
      <vt:lpstr>Setup overview </vt:lpstr>
      <vt:lpstr>LED driver </vt:lpstr>
      <vt:lpstr>Setup for fiber test</vt:lpstr>
      <vt:lpstr>Proposal</vt:lpstr>
      <vt:lpstr>Hot swapping of test sample</vt:lpstr>
      <vt:lpstr>LED circuit</vt:lpstr>
      <vt:lpstr>Conclusion</vt:lpstr>
      <vt:lpstr>Thank you for your attention!</vt:lpstr>
      <vt:lpstr>КАЛИБРОВКА СИГНАЛОМ С ВНЕШНЕГО ГЕНЕРАТОРА</vt:lpstr>
      <vt:lpstr>Previous measurements with cosmic setup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qwe rty</dc:creator>
  <cp:lastModifiedBy>qwe rty</cp:lastModifiedBy>
  <cp:revision>20</cp:revision>
  <dcterms:created xsi:type="dcterms:W3CDTF">2025-10-13T21:08:15Z</dcterms:created>
  <dcterms:modified xsi:type="dcterms:W3CDTF">2025-10-20T07:41:31Z</dcterms:modified>
</cp:coreProperties>
</file>