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73" r:id="rId9"/>
    <p:sldId id="277" r:id="rId10"/>
    <p:sldId id="262" r:id="rId11"/>
    <p:sldId id="275" r:id="rId12"/>
    <p:sldId id="264" r:id="rId13"/>
    <p:sldId id="265" r:id="rId14"/>
    <p:sldId id="272" r:id="rId15"/>
    <p:sldId id="278" r:id="rId16"/>
    <p:sldId id="266" r:id="rId17"/>
    <p:sldId id="270" r:id="rId18"/>
    <p:sldId id="276" r:id="rId19"/>
    <p:sldId id="269" r:id="rId20"/>
    <p:sldId id="271" r:id="rId21"/>
  </p:sldIdLst>
  <p:sldSz cx="12169775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72" autoAdjust="0"/>
  </p:normalViewPr>
  <p:slideViewPr>
    <p:cSldViewPr>
      <p:cViewPr>
        <p:scale>
          <a:sx n="100" d="100"/>
          <a:sy n="100" d="100"/>
        </p:scale>
        <p:origin x="-654" y="-312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3" y="609601"/>
            <a:ext cx="10344309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6" y="4953000"/>
            <a:ext cx="8518843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3087" y="274639"/>
            <a:ext cx="27381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489" y="274639"/>
            <a:ext cx="801176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328" y="1371601"/>
            <a:ext cx="10344309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328" y="4068764"/>
            <a:ext cx="10344309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83473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4968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8527" y="3924300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02" y="1600201"/>
            <a:ext cx="5374984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6791" y="1600200"/>
            <a:ext cx="5379041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0"/>
            <a:ext cx="537709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303" y="1600200"/>
            <a:ext cx="5379210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8489" y="2212848"/>
            <a:ext cx="5379041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18755" y="2212849"/>
            <a:ext cx="5379041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1759" y="266700"/>
            <a:ext cx="4003772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102" y="273051"/>
            <a:ext cx="66490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1759" y="2438401"/>
            <a:ext cx="4003772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353" y="228600"/>
            <a:ext cx="7601882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07169" y="1143000"/>
            <a:ext cx="8058249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5353" y="5810250"/>
            <a:ext cx="7601882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89" y="1600201"/>
            <a:ext cx="1095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68997" y="6356351"/>
            <a:ext cx="277623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A8FEA36-3611-4799-8864-EC7F9BDAF29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7285" y="6356351"/>
            <a:ext cx="379037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0273" y="6356351"/>
            <a:ext cx="747934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25AA841-8B18-474C-967B-E4E747F116B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56456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7442" y="6499384"/>
            <a:ext cx="112823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0311" y="1700808"/>
            <a:ext cx="10344309" cy="1879849"/>
          </a:xfrm>
        </p:spPr>
        <p:txBody>
          <a:bodyPr/>
          <a:lstStyle/>
          <a:p>
            <a:r>
              <a:rPr lang="en-US" sz="3200" b="1" dirty="0">
                <a:effectLst/>
              </a:rPr>
              <a:t>Engineering infrastructure </a:t>
            </a:r>
            <a:r>
              <a:rPr lang="ru-RU" sz="3200" b="1" dirty="0" smtClean="0">
                <a:effectLst/>
              </a:rPr>
              <a:t/>
            </a:r>
            <a:br>
              <a:rPr lang="ru-RU" sz="3200" b="1" dirty="0" smtClean="0">
                <a:effectLst/>
              </a:rPr>
            </a:br>
            <a:r>
              <a:rPr lang="en-US" sz="3200" b="1" dirty="0" smtClean="0">
                <a:effectLst/>
              </a:rPr>
              <a:t>of </a:t>
            </a:r>
            <a:r>
              <a:rPr lang="en-US" sz="3200" b="1" dirty="0">
                <a:effectLst/>
              </a:rPr>
              <a:t>the NICA complex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4407" y="5949280"/>
            <a:ext cx="8518843" cy="58296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20 October </a:t>
            </a:r>
            <a:r>
              <a:rPr lang="en-US" dirty="0" smtClean="0"/>
              <a:t>20</a:t>
            </a:r>
            <a:r>
              <a:rPr lang="ru-RU" dirty="0" smtClean="0"/>
              <a:t>2</a:t>
            </a:r>
            <a:r>
              <a:rPr lang="en-US" dirty="0" smtClean="0"/>
              <a:t>5</a:t>
            </a:r>
          </a:p>
          <a:p>
            <a:r>
              <a:rPr lang="en-US" dirty="0" smtClean="0"/>
              <a:t>JINR</a:t>
            </a:r>
            <a:endParaRPr lang="ru-RU" dirty="0"/>
          </a:p>
        </p:txBody>
      </p:sp>
      <p:pic>
        <p:nvPicPr>
          <p:cNvPr id="1026" name="Picture 2" descr="ЛАБОРАТОРИЯ ФИЗИКИ ВЫСОКИХ ЭНЕРГ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2" y="144182"/>
            <a:ext cx="2582372" cy="129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8518" y="229693"/>
            <a:ext cx="718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X SPD </a:t>
            </a:r>
          </a:p>
          <a:p>
            <a:pPr algn="ctr"/>
            <a:r>
              <a:rPr lang="en-US" sz="3600" b="1" dirty="0" smtClean="0"/>
              <a:t>collaboration meeting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68263" y="4581128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Speaker: </a:t>
            </a:r>
            <a:r>
              <a:rPr lang="en-US" sz="1600" u="sng" dirty="0" smtClean="0"/>
              <a:t>K. Mukhin</a:t>
            </a:r>
            <a:endParaRPr lang="ru-RU" sz="1600" u="sng" dirty="0"/>
          </a:p>
        </p:txBody>
      </p:sp>
      <p:pic>
        <p:nvPicPr>
          <p:cNvPr id="2050" name="Picture 2" descr="X SPD collaboration mee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195" y="135456"/>
            <a:ext cx="3300396" cy="9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35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-14064"/>
            <a:ext cx="10952798" cy="10527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Engineering systems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en-US" sz="2800" dirty="0" smtClean="0"/>
              <a:t>Power electricity of NICA complex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7" y="1296634"/>
            <a:ext cx="7632848" cy="535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167" y="967925"/>
            <a:ext cx="715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Temporary scheme of the collider power supply for the technical run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813080" y="980728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chemeClr val="accent3">
                    <a:lumMod val="75000"/>
                  </a:schemeClr>
                </a:solidFill>
              </a:rPr>
              <a:t>29</a:t>
            </a:r>
            <a:r>
              <a:rPr lang="en-US" sz="1400" dirty="0" smtClean="0"/>
              <a:t> </a:t>
            </a:r>
            <a:r>
              <a:rPr lang="en-US" sz="1400" dirty="0" err="1" smtClean="0"/>
              <a:t>Apator</a:t>
            </a:r>
            <a:r>
              <a:rPr lang="en-US" sz="1400" dirty="0" smtClean="0"/>
              <a:t> power racks and </a:t>
            </a:r>
            <a:r>
              <a:rPr lang="en-US" sz="1400" u="sng" dirty="0" smtClean="0">
                <a:solidFill>
                  <a:schemeClr val="accent3">
                    <a:lumMod val="75000"/>
                  </a:schemeClr>
                </a:solidFill>
              </a:rPr>
              <a:t>56</a:t>
            </a:r>
            <a:r>
              <a:rPr lang="en-US" sz="1400" dirty="0" smtClean="0"/>
              <a:t> Laboratory power racks were ordered for the operation of the collider power supply. Unfortunately, the delivery of racks from </a:t>
            </a:r>
            <a:r>
              <a:rPr lang="en-US" sz="1400" dirty="0" err="1" smtClean="0"/>
              <a:t>Apator</a:t>
            </a:r>
            <a:r>
              <a:rPr lang="en-US" sz="1400" dirty="0" smtClean="0"/>
              <a:t> has been delayed. </a:t>
            </a:r>
          </a:p>
          <a:p>
            <a:endParaRPr lang="en-US" sz="1400" dirty="0" smtClean="0"/>
          </a:p>
          <a:p>
            <a:r>
              <a:rPr lang="en-US" sz="1400" dirty="0" smtClean="0"/>
              <a:t>Developed temporary scheme of the collider power supply for the technical run involves the use of 19 Laboratory racks and 2 main power racks (300 kW and 237 kW electricity power).    </a:t>
            </a:r>
            <a:endParaRPr lang="ru-RU" sz="14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3816635" y="3861048"/>
            <a:ext cx="75608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628503" y="3539764"/>
            <a:ext cx="1260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Two temporary main power rack instead of 29 </a:t>
            </a:r>
            <a:r>
              <a:rPr lang="en-US" sz="1100" dirty="0" err="1" smtClean="0"/>
              <a:t>Apator</a:t>
            </a:r>
            <a:endParaRPr lang="ru-RU" sz="11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44727" y="3461832"/>
            <a:ext cx="1656184" cy="8802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671119"/>
              </p:ext>
            </p:extLst>
          </p:nvPr>
        </p:nvGraphicFramePr>
        <p:xfrm>
          <a:off x="7969770" y="3072225"/>
          <a:ext cx="3935092" cy="2473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837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6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87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Collider</a:t>
                      </a:r>
                      <a:r>
                        <a:rPr lang="en-US" sz="1200" baseline="0" dirty="0" smtClean="0"/>
                        <a:t> power system parameters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Name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Total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Technical start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Notes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Apator</a:t>
                      </a:r>
                      <a:r>
                        <a:rPr lang="en-US" sz="1200" baseline="0" dirty="0" smtClean="0"/>
                        <a:t> power rack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29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ru-RU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Reorder in TES company </a:t>
                      </a:r>
                      <a:r>
                        <a:rPr lang="ru-RU" sz="1200" dirty="0" smtClean="0">
                          <a:solidFill>
                            <a:srgbClr val="00B050"/>
                          </a:solidFill>
                        </a:rPr>
                        <a:t>(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installed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</a:rPr>
                        <a:t> at JINR</a:t>
                      </a:r>
                      <a:r>
                        <a:rPr lang="ru-RU" sz="1200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  <a:endParaRPr lang="ru-RU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Laboratory power rack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56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19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Order in TES company (delivery 10/02/2025)</a:t>
                      </a:r>
                      <a:endParaRPr lang="ru-RU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172" name="Picture 4" descr="C:\Users\Mukhin Konstantin\Downloads\20250115_102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8479" y="3455706"/>
            <a:ext cx="1550709" cy="116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/>
          <p:cNvSpPr/>
          <p:nvPr/>
        </p:nvSpPr>
        <p:spPr>
          <a:xfrm rot="10800000">
            <a:off x="2196455" y="3879075"/>
            <a:ext cx="36004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029101" y="5733256"/>
            <a:ext cx="403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chemeClr val="accent3">
                    <a:lumMod val="75000"/>
                  </a:schemeClr>
                </a:solidFill>
              </a:rPr>
              <a:t>All power supply equipment for the collider technical run is </a:t>
            </a:r>
            <a:r>
              <a:rPr lang="en-US" sz="1400" u="sng" dirty="0" smtClean="0">
                <a:solidFill>
                  <a:schemeClr val="accent3">
                    <a:lumMod val="75000"/>
                  </a:schemeClr>
                </a:solidFill>
              </a:rPr>
              <a:t>ready</a:t>
            </a:r>
            <a:endParaRPr lang="ru-RU" sz="1400" u="sng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3200" dirty="0"/>
              <a:t>Power electricity </a:t>
            </a:r>
            <a:r>
              <a:rPr lang="en-US" sz="3200" dirty="0" smtClean="0"/>
              <a:t>in SPD hall</a:t>
            </a:r>
            <a:endParaRPr lang="ru-R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047" y="1002148"/>
            <a:ext cx="4536504" cy="573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83" y="4105467"/>
            <a:ext cx="4176464" cy="262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3" y="1002148"/>
            <a:ext cx="7864056" cy="28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1013" y="1014490"/>
            <a:ext cx="3199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Power section I – 1235 kW (I – 1350 A)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12279" y="1052736"/>
            <a:ext cx="3170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Power section II – 1000 kW (I – 985 A)</a:t>
            </a:r>
            <a:endParaRPr lang="ru-RU" sz="14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772519" y="1628800"/>
            <a:ext cx="2160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988543" y="1628800"/>
            <a:ext cx="3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060551" y="1628800"/>
            <a:ext cx="0" cy="2476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1764407" y="4105467"/>
            <a:ext cx="2448272" cy="54766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utomatic reserve power </a:t>
            </a:r>
            <a:r>
              <a:rPr lang="en-US" dirty="0"/>
              <a:t>entry</a:t>
            </a:r>
            <a:r>
              <a:rPr lang="en-US" dirty="0" smtClean="0"/>
              <a:t> rack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stCxn id="13" idx="3"/>
          </p:cNvCxnSpPr>
          <p:nvPr/>
        </p:nvCxnSpPr>
        <p:spPr>
          <a:xfrm>
            <a:off x="4212679" y="4379302"/>
            <a:ext cx="4176464" cy="11379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44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620688"/>
            <a:ext cx="10952798" cy="764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Cryogenic system of NICA complex</a:t>
            </a:r>
            <a:br>
              <a:rPr lang="en-US" sz="3600" dirty="0" smtClean="0"/>
            </a:br>
            <a:r>
              <a:rPr lang="en-US" sz="2000" dirty="0"/>
              <a:t>Ready </a:t>
            </a:r>
            <a:r>
              <a:rPr lang="en-US" sz="2000" dirty="0" smtClean="0"/>
              <a:t>for the technical launch </a:t>
            </a:r>
            <a:r>
              <a:rPr lang="en-US" sz="2000" dirty="0"/>
              <a:t>of </a:t>
            </a:r>
            <a:r>
              <a:rPr lang="en-US" sz="2000" dirty="0" smtClean="0"/>
              <a:t>the collider </a:t>
            </a:r>
            <a:r>
              <a:rPr lang="en-US" sz="2000" dirty="0"/>
              <a:t>i</a:t>
            </a:r>
            <a:r>
              <a:rPr lang="en-US" sz="2000" dirty="0" smtClean="0"/>
              <a:t>n </a:t>
            </a:r>
            <a:r>
              <a:rPr lang="en-US" sz="2000" dirty="0"/>
              <a:t>2025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08750" y="980728"/>
            <a:ext cx="3553182" cy="341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Scheme of cryogenic NICA complex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00311" y="5852238"/>
            <a:ext cx="6527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Nuclotron</a:t>
            </a:r>
            <a:endParaRPr lang="ru-RU" sz="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3" y="1556792"/>
            <a:ext cx="6243674" cy="5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70024" y="1435299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main goal of the cryogenic department for 2025 is to ensure the cooling of all rings of the NICA complex, as well as the operation of liquid helium consumers (</a:t>
            </a:r>
            <a:r>
              <a:rPr lang="en-US" sz="1600" dirty="0" err="1" smtClean="0"/>
              <a:t>Cryon</a:t>
            </a:r>
            <a:r>
              <a:rPr lang="en-US" sz="1600" dirty="0" smtClean="0"/>
              <a:t>, MPD, magnet test stand).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948983" y="2870381"/>
            <a:ext cx="4536505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Main cryogenic equipment of the </a:t>
            </a:r>
          </a:p>
          <a:p>
            <a:pPr algn="ctr"/>
            <a:r>
              <a:rPr lang="en-US" sz="1600" dirty="0" smtClean="0"/>
              <a:t>NICA complex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3 </a:t>
            </a:r>
            <a:r>
              <a:rPr lang="en-US" sz="1400" dirty="0" smtClean="0"/>
              <a:t>Satellite refrigerators (each cooling capacity is 2000 W at 4.5K);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2 Turbine refrigerators (each cooling capacity is 2000 W at 4.5K);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Liquefier (capacity of LHe is 1000 l/h)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Compressor complex;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Oil removal system for each of the compressor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Cryogenic LN2 and LHe pipes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Warm straight and return pipelines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746209" y="6573184"/>
            <a:ext cx="342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*Drawings and information by A. </a:t>
            </a:r>
            <a:r>
              <a:rPr lang="en-US" sz="1200" dirty="0" err="1" smtClean="0"/>
              <a:t>Konstantinov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489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2279" y="620688"/>
            <a:ext cx="10952798" cy="764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Cryogenic system of NICA complex</a:t>
            </a:r>
            <a:br>
              <a:rPr lang="en-US" sz="3600" dirty="0" smtClean="0"/>
            </a:br>
            <a:r>
              <a:rPr lang="en-US" sz="2000" dirty="0"/>
              <a:t>Ready for </a:t>
            </a:r>
            <a:r>
              <a:rPr lang="en-US" sz="2000" dirty="0" smtClean="0"/>
              <a:t>the technical </a:t>
            </a:r>
            <a:r>
              <a:rPr lang="en-US" sz="2000" dirty="0"/>
              <a:t>launch of the collider in 2025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1687107-1E68-4B6C-8F19-19A0F5FBE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" y="1191444"/>
            <a:ext cx="3754977" cy="2116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549" y="836711"/>
            <a:ext cx="3722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Satellite refrigerators in</a:t>
            </a:r>
            <a:r>
              <a:rPr lang="ru-RU" sz="1400" dirty="0" smtClean="0"/>
              <a:t> </a:t>
            </a:r>
            <a:r>
              <a:rPr lang="en-US" sz="1400" dirty="0" smtClean="0"/>
              <a:t>the collider building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95549" y="3573016"/>
            <a:ext cx="38011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 To cool the collider, 2 satellite helium refrigerators #2, 3 were installed in room 177 of collider building #17.</a:t>
            </a:r>
          </a:p>
          <a:p>
            <a:r>
              <a:rPr lang="en-US" sz="1400" dirty="0" smtClean="0"/>
              <a:t>- In December 2024, they were successfully launched with cooling to the temperature of liquid helium.</a:t>
            </a:r>
          </a:p>
          <a:p>
            <a:r>
              <a:rPr lang="en-US" sz="1400" dirty="0" smtClean="0"/>
              <a:t>- The cooling capacity of each unit is 2000 W at 4.5 K.</a:t>
            </a:r>
          </a:p>
          <a:p>
            <a:r>
              <a:rPr lang="en-US" sz="1400" dirty="0" smtClean="0"/>
              <a:t>- In January, the refrigeration control circuits will be adjusted.</a:t>
            </a:r>
            <a:endParaRPr lang="ru-RU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705B512-40EA-475E-9CB6-CC43EC612E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52" y="1353839"/>
            <a:ext cx="2309408" cy="17320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05147" y="836710"/>
            <a:ext cx="3350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Liquefier 1000 and compressor complex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075649" y="3419577"/>
            <a:ext cx="44095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 Liquefier 1000 successfully operated at the MPD detector cooling during the run, filling 12 m3 of tank containers with liquid helium.</a:t>
            </a:r>
          </a:p>
          <a:p>
            <a:r>
              <a:rPr lang="en-US" sz="1400" dirty="0" smtClean="0"/>
              <a:t>- The staff of the cryogenic </a:t>
            </a:r>
            <a:r>
              <a:rPr lang="en-US" sz="1400" dirty="0"/>
              <a:t>d</a:t>
            </a:r>
            <a:r>
              <a:rPr lang="en-US" sz="1400" dirty="0" smtClean="0"/>
              <a:t>epartment optimized the starting modes of the liquefier, which reduced the cooling time of the tanks and reduced energy costs.</a:t>
            </a:r>
          </a:p>
          <a:p>
            <a:r>
              <a:rPr lang="en-US" sz="1400" dirty="0" smtClean="0"/>
              <a:t>- Liquefier  has confirmed the design capacity of 1000 l/h of liquid helium.</a:t>
            </a:r>
          </a:p>
          <a:p>
            <a:r>
              <a:rPr lang="en-US" sz="1400" dirty="0" smtClean="0"/>
              <a:t>- Two new compressors “</a:t>
            </a:r>
            <a:r>
              <a:rPr lang="en-US" sz="1400" dirty="0" err="1" smtClean="0"/>
              <a:t>Kaskad</a:t>
            </a:r>
            <a:r>
              <a:rPr lang="en-US" sz="1400" dirty="0" smtClean="0"/>
              <a:t> -110/30” successfully operated during the MPD cooling session.</a:t>
            </a:r>
            <a:endParaRPr lang="ru-RU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8814968-1F0D-4937-A694-86066D97A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59" y="1184556"/>
            <a:ext cx="1552967" cy="20706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33159" y="72898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Cryogenic LHe, LN2, warm straight and return  pipelines</a:t>
            </a:r>
            <a:endParaRPr 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AA0FD73-E804-4C71-A938-7630DE21F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458" y="3310750"/>
            <a:ext cx="2160240" cy="1620619"/>
          </a:xfrm>
          <a:prstGeom prst="rect">
            <a:avLst/>
          </a:prstGeom>
        </p:spPr>
      </p:pic>
      <p:pic>
        <p:nvPicPr>
          <p:cNvPr id="9218" name="Picture 2" descr="D:\ОИЯИ\ЛФВЭ_НИКА\PAC\Фото\IMG_86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587" y="3310750"/>
            <a:ext cx="1318213" cy="98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95" y="1252208"/>
            <a:ext cx="3618703" cy="20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269463" y="3922904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LHe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69463" y="4121059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LN2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7176" y="5013176"/>
            <a:ext cx="33843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 Warm pipe is ready and tested.</a:t>
            </a:r>
          </a:p>
          <a:p>
            <a:r>
              <a:rPr lang="en-US" sz="1400" dirty="0" smtClean="0"/>
              <a:t>- LN2 pipes </a:t>
            </a:r>
            <a:r>
              <a:rPr lang="en-US" sz="1400" dirty="0"/>
              <a:t>are progressing as </a:t>
            </a:r>
            <a:r>
              <a:rPr lang="en-US" sz="1400" dirty="0" smtClean="0"/>
              <a:t>planned and will be finished in January 2025.</a:t>
            </a:r>
          </a:p>
          <a:p>
            <a:r>
              <a:rPr lang="en-US" sz="1400" dirty="0" smtClean="0"/>
              <a:t>- LHe pipe in the west </a:t>
            </a:r>
            <a:r>
              <a:rPr lang="en-US" sz="1400" dirty="0" smtClean="0"/>
              <a:t>side</a:t>
            </a:r>
            <a:endParaRPr lang="en-US" sz="1400" dirty="0" smtClean="0"/>
          </a:p>
          <a:p>
            <a:r>
              <a:rPr lang="en-US" sz="1400" dirty="0" smtClean="0"/>
              <a:t>- LHe pipe in the east </a:t>
            </a:r>
            <a:r>
              <a:rPr lang="en-US" sz="1400" dirty="0" smtClean="0"/>
              <a:t>side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8637986" y="6573485"/>
            <a:ext cx="3423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*Drawings and information by A. </a:t>
            </a:r>
            <a:r>
              <a:rPr lang="en-US" sz="1200" dirty="0" err="1" smtClean="0"/>
              <a:t>Konstantinov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369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88640"/>
            <a:ext cx="10952798" cy="476672"/>
          </a:xfrm>
        </p:spPr>
        <p:txBody>
          <a:bodyPr/>
          <a:lstStyle/>
          <a:p>
            <a:r>
              <a:rPr lang="en-US" sz="3600" dirty="0">
                <a:effectLst/>
              </a:rPr>
              <a:t>Histogram of cooling of collider </a:t>
            </a:r>
            <a:r>
              <a:rPr lang="en-US" sz="3600" dirty="0" smtClean="0">
                <a:effectLst/>
              </a:rPr>
              <a:t>magnets</a:t>
            </a:r>
            <a:r>
              <a:rPr lang="ru-RU" sz="3600" dirty="0" smtClean="0">
                <a:effectLst/>
              </a:rPr>
              <a:t> 17/10/2025</a:t>
            </a:r>
            <a:endParaRPr lang="ru-RU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9" y="709439"/>
            <a:ext cx="1166919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611" y="1052737"/>
            <a:ext cx="682690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903" y="18448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685287" y="18448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4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08720"/>
          </a:xfrm>
        </p:spPr>
        <p:txBody>
          <a:bodyPr/>
          <a:lstStyle/>
          <a:p>
            <a:r>
              <a:rPr lang="en-US" sz="3600" dirty="0">
                <a:effectLst/>
              </a:rPr>
              <a:t>Radiation control and access zone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1" y="1384623"/>
            <a:ext cx="7735580" cy="509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15" y="1844824"/>
            <a:ext cx="4574873" cy="353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2479" y="547658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00415" y="529191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SPD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283" y="829692"/>
            <a:ext cx="4161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Collider on operation SPD on test zone</a:t>
            </a:r>
            <a:endParaRPr lang="ru-RU" dirty="0" smtClean="0"/>
          </a:p>
          <a:p>
            <a:pPr algn="ctr"/>
            <a:r>
              <a:rPr lang="ru-RU" dirty="0"/>
              <a:t>(</a:t>
            </a:r>
            <a:r>
              <a:rPr lang="en-US" dirty="0"/>
              <a:t>biological shield along the canal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603091" y="968192"/>
            <a:ext cx="436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Collider on operation SPD on beam zone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956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3658876" y="1367086"/>
            <a:ext cx="3212875" cy="34826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8263" y="341586"/>
            <a:ext cx="10952798" cy="10527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MPD </a:t>
            </a:r>
            <a:br>
              <a:rPr lang="en-US" sz="3600" dirty="0" smtClean="0"/>
            </a:br>
            <a:r>
              <a:rPr lang="en-US" sz="2400" dirty="0" smtClean="0"/>
              <a:t>detector engineering system and cooling status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80231" y="1700808"/>
            <a:ext cx="3312368" cy="330577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6948983" y="1367086"/>
            <a:ext cx="5112568" cy="2619871"/>
          </a:xfrm>
          <a:prstGeom prst="rect">
            <a:avLst/>
          </a:prstGeom>
        </p:spPr>
      </p:pic>
      <p:pic>
        <p:nvPicPr>
          <p:cNvPr id="7" name="Рисунок 6" descr="D:\ОИЯИ\Статьи\MPD\Новости ОИЯИ\Рисунок 2_MPD sky vie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87" y="4077072"/>
            <a:ext cx="4062487" cy="26401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08223" y="1367086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Screen of the temperature at the solenoid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80231" y="5042118"/>
            <a:ext cx="77048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- </a:t>
            </a:r>
            <a:r>
              <a:rPr lang="en-US" sz="1400" dirty="0" smtClean="0"/>
              <a:t>In December 2024, cooling of the MPD solenoid was performed to an operating temperature of 4.5K. </a:t>
            </a:r>
            <a:endParaRPr lang="ru-RU" sz="1400" dirty="0"/>
          </a:p>
          <a:p>
            <a:r>
              <a:rPr lang="ru-RU" sz="1400" dirty="0" smtClean="0">
                <a:effectLst/>
              </a:rPr>
              <a:t>- </a:t>
            </a:r>
            <a:r>
              <a:rPr lang="en-US" sz="1400" dirty="0" smtClean="0">
                <a:effectLst/>
              </a:rPr>
              <a:t>The cooling lasted 15 days to nitrogen temperature and 6 days to operating temperature</a:t>
            </a:r>
            <a:r>
              <a:rPr lang="ru-RU" sz="1400" dirty="0" smtClean="0"/>
              <a:t>.</a:t>
            </a:r>
          </a:p>
          <a:p>
            <a:r>
              <a:rPr lang="en-US" sz="1400" dirty="0" smtClean="0"/>
              <a:t>- No cold helium and nitrogen leaks were detected.</a:t>
            </a:r>
          </a:p>
          <a:p>
            <a:r>
              <a:rPr lang="en-US" sz="1400" dirty="0" smtClean="0"/>
              <a:t>- </a:t>
            </a:r>
            <a:r>
              <a:rPr lang="en-US" sz="1400" dirty="0" smtClean="0"/>
              <a:t>Operation magnetic field 0,2 – 0,5 T</a:t>
            </a:r>
            <a:endParaRPr lang="en-US" sz="1400" dirty="0" smtClean="0"/>
          </a:p>
          <a:p>
            <a:r>
              <a:rPr lang="en-US" sz="1400" dirty="0" smtClean="0"/>
              <a:t>- </a:t>
            </a:r>
            <a:r>
              <a:rPr lang="en-US" sz="1400" dirty="0" smtClean="0"/>
              <a:t>Homogeneity – 3*10</a:t>
            </a:r>
            <a:r>
              <a:rPr lang="en-US" sz="1400" baseline="30000" dirty="0" smtClean="0"/>
              <a:t>-4</a:t>
            </a:r>
            <a:r>
              <a:rPr lang="en-US" sz="1400" dirty="0" smtClean="0"/>
              <a:t>.   </a:t>
            </a:r>
            <a:endParaRPr lang="en-US" sz="1400" dirty="0" smtClean="0"/>
          </a:p>
          <a:p>
            <a:r>
              <a:rPr lang="en-US" sz="1400" dirty="0" smtClean="0"/>
              <a:t>- </a:t>
            </a:r>
            <a:r>
              <a:rPr lang="en-US" sz="1400" dirty="0" smtClean="0"/>
              <a:t>Magnetic field mapping will be start from 0,2 T with founding magnetic </a:t>
            </a:r>
            <a:r>
              <a:rPr lang="en-US" sz="1400" dirty="0"/>
              <a:t>axis and homogeneity. 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658876" y="1767592"/>
            <a:ext cx="3168352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- Cryogenic system </a:t>
            </a:r>
            <a:r>
              <a:rPr lang="en-US" sz="1400" dirty="0" smtClean="0">
                <a:solidFill>
                  <a:schemeClr val="bg1"/>
                </a:solidFill>
              </a:rPr>
              <a:t>complete.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- Power supply system (connected, started test in the </a:t>
            </a:r>
            <a:r>
              <a:rPr lang="en-US" sz="1400" dirty="0">
                <a:solidFill>
                  <a:schemeClr val="bg1"/>
                </a:solidFill>
              </a:rPr>
              <a:t>D</a:t>
            </a:r>
            <a:r>
              <a:rPr lang="en-US" sz="1400" dirty="0" smtClean="0">
                <a:solidFill>
                  <a:schemeClr val="bg1"/>
                </a:solidFill>
              </a:rPr>
              <a:t>ecember 2024).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- Quench and protection system (started test in the end of January).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- Water cooling system (ready).</a:t>
            </a: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- Magnetic field measurement equipment should be installed inside solenoid from </a:t>
            </a:r>
            <a:r>
              <a:rPr lang="en-US" sz="1400" dirty="0" smtClean="0">
                <a:solidFill>
                  <a:schemeClr val="bg1"/>
                </a:solidFill>
              </a:rPr>
              <a:t>30/10/2025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849702" y="1520974"/>
            <a:ext cx="28312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Main engineering equipment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7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/>
          <a:srcRect l="29168" t="8889" r="11770" b="12037"/>
          <a:stretch/>
        </p:blipFill>
        <p:spPr>
          <a:xfrm>
            <a:off x="324246" y="1556792"/>
            <a:ext cx="5829959" cy="439046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8263" y="341586"/>
            <a:ext cx="10952798" cy="10527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MPD </a:t>
            </a:r>
            <a:br>
              <a:rPr lang="en-US" sz="2800" dirty="0" smtClean="0"/>
            </a:br>
            <a:r>
              <a:rPr lang="en-US" sz="2800" dirty="0" smtClean="0"/>
              <a:t>magnetic field mapper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39" y="3457212"/>
            <a:ext cx="6460785" cy="326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71783" y="764704"/>
            <a:ext cx="3901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Magnetic field measured by 3D hall sensor</a:t>
            </a:r>
          </a:p>
          <a:p>
            <a:r>
              <a:rPr lang="en-US" sz="1600" dirty="0" smtClean="0"/>
              <a:t>Total error rate – about 0,3 </a:t>
            </a:r>
            <a:r>
              <a:rPr lang="en-US" sz="1600" dirty="0" err="1" smtClean="0"/>
              <a:t>Gs</a:t>
            </a:r>
            <a:endParaRPr lang="ru-RU" sz="1600" dirty="0"/>
          </a:p>
        </p:txBody>
      </p:sp>
      <p:pic>
        <p:nvPicPr>
          <p:cNvPr id="6146" name="Picture 2" descr="C:\Users\Mukhin Konstantin\Downloads\IMG_0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267" y="1846147"/>
            <a:ext cx="2148087" cy="16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ukhin Konstantin\Downloads\IMG_97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474" y="1290288"/>
            <a:ext cx="2476484" cy="18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3600" dirty="0" smtClean="0"/>
              <a:t>Stationary magnetic field monitor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51" y="1035706"/>
            <a:ext cx="10729192" cy="554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231" y="908720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40 –</a:t>
            </a:r>
            <a:r>
              <a:rPr lang="en-US" sz="1400" dirty="0" smtClean="0"/>
              <a:t> </a:t>
            </a:r>
            <a:r>
              <a:rPr lang="en-US" sz="1400" dirty="0"/>
              <a:t>sensors evenly distributed over the inner surface of the </a:t>
            </a:r>
            <a:r>
              <a:rPr lang="en-US" sz="1400" dirty="0" smtClean="0"/>
              <a:t>solenoid</a:t>
            </a:r>
            <a:r>
              <a:rPr lang="ru-RU" sz="1400" dirty="0" smtClean="0"/>
              <a:t>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084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3600" dirty="0" smtClean="0"/>
              <a:t>Development of VBLHEP area</a:t>
            </a:r>
            <a:endParaRPr lang="ru-RU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4437112"/>
            <a:ext cx="4896544" cy="21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9" y="1700808"/>
            <a:ext cx="5094065" cy="10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397" y="1093461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development of the new checkpoint is ongoing.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52239" y="3035273"/>
            <a:ext cx="4881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Development includes new transport ways.</a:t>
            </a:r>
          </a:p>
          <a:p>
            <a:r>
              <a:rPr lang="en-US" sz="1600" dirty="0" smtClean="0"/>
              <a:t>In 2024, two parking areas with 400 spaces were constructed.</a:t>
            </a:r>
          </a:p>
          <a:p>
            <a:r>
              <a:rPr lang="en-US" sz="1600" dirty="0"/>
              <a:t>The traffic </a:t>
            </a:r>
            <a:r>
              <a:rPr lang="en-US" sz="1600" dirty="0" smtClean="0"/>
              <a:t>reorganization</a:t>
            </a:r>
            <a:endParaRPr lang="ru-RU" sz="1600" dirty="0"/>
          </a:p>
        </p:txBody>
      </p:sp>
      <p:pic>
        <p:nvPicPr>
          <p:cNvPr id="14343" name="Picture 7" descr="C:\Users\Mukhin Konstantin\Downloads\IMG_8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63" y="83671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Mukhin Konstantin\Downloads\IMG_86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07" y="3789040"/>
            <a:ext cx="3999922" cy="29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5004767" y="3284984"/>
            <a:ext cx="72008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004767" y="3581400"/>
            <a:ext cx="2088232" cy="11437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14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1" y="116632"/>
            <a:ext cx="10952798" cy="692696"/>
          </a:xfrm>
        </p:spPr>
        <p:txBody>
          <a:bodyPr/>
          <a:lstStyle/>
          <a:p>
            <a:r>
              <a:rPr lang="en-US" sz="4400" dirty="0" smtClean="0"/>
              <a:t>Plan of talk</a:t>
            </a:r>
            <a:endParaRPr lang="ru-RU" sz="4400" dirty="0"/>
          </a:p>
        </p:txBody>
      </p:sp>
      <p:pic>
        <p:nvPicPr>
          <p:cNvPr id="2052" name="Picture 4" descr="D:\ОИЯИ\ЛФВЭ_НИКА\Фото НИКИ коптер\NICA Коптер Осень 2024\DJI_0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78" y="1124744"/>
            <a:ext cx="7189550" cy="51125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935" y="764704"/>
            <a:ext cx="491045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Construction of the collider building #17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Status of engineering systems</a:t>
            </a:r>
          </a:p>
          <a:p>
            <a:r>
              <a:rPr lang="en-US" dirty="0" smtClean="0"/>
              <a:t>	-</a:t>
            </a:r>
            <a:r>
              <a:rPr lang="en-US" dirty="0" smtClean="0"/>
              <a:t>water including SPD, </a:t>
            </a:r>
            <a:endParaRPr lang="en-US" dirty="0" smtClean="0"/>
          </a:p>
          <a:p>
            <a:r>
              <a:rPr lang="en-US" dirty="0" smtClean="0"/>
              <a:t>	- power </a:t>
            </a:r>
            <a:r>
              <a:rPr lang="en-US" dirty="0" smtClean="0"/>
              <a:t>electricity including SPD, </a:t>
            </a:r>
            <a:endParaRPr lang="en-US" dirty="0" smtClean="0"/>
          </a:p>
          <a:p>
            <a:r>
              <a:rPr lang="en-US" dirty="0" smtClean="0"/>
              <a:t>	- </a:t>
            </a:r>
            <a:r>
              <a:rPr lang="en-US" dirty="0"/>
              <a:t>o</a:t>
            </a:r>
            <a:r>
              <a:rPr lang="en-US" dirty="0" smtClean="0"/>
              <a:t>ther </a:t>
            </a:r>
            <a:r>
              <a:rPr lang="en-US" dirty="0"/>
              <a:t>infrastructure and life support </a:t>
            </a:r>
            <a:r>
              <a:rPr lang="en-US" dirty="0" smtClean="0"/>
              <a:t>systems</a:t>
            </a:r>
            <a:r>
              <a:rPr lang="en-US" dirty="0" smtClean="0"/>
              <a:t> </a:t>
            </a:r>
            <a:r>
              <a:rPr lang="en-US" dirty="0" smtClean="0"/>
              <a:t>for the NICA complex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Upgrading and status of liquid helium and nitrogen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Status of MPD engineering system and cooling </a:t>
            </a:r>
            <a:r>
              <a:rPr lang="en-US" dirty="0" smtClean="0"/>
              <a:t>progress, magnetic field mapping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Main power station GPP1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Site infrastructure development</a:t>
            </a:r>
          </a:p>
          <a:p>
            <a:r>
              <a:rPr lang="en-US" dirty="0" smtClean="0"/>
              <a:t>	- </a:t>
            </a:r>
            <a:r>
              <a:rPr lang="en-US" dirty="0" smtClean="0">
                <a:effectLst/>
              </a:rPr>
              <a:t>reconstruction of the entrance gate</a:t>
            </a:r>
          </a:p>
          <a:p>
            <a:r>
              <a:rPr lang="en-US" dirty="0" smtClean="0"/>
              <a:t>	- new parking area</a:t>
            </a:r>
          </a:p>
        </p:txBody>
      </p:sp>
    </p:spTree>
    <p:extLst>
      <p:ext uri="{BB962C8B-B14F-4D97-AF65-F5344CB8AC3E}">
        <p14:creationId xmlns:p14="http://schemas.microsoft.com/office/powerpoint/2010/main" val="241437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ИЯИ\ЛФВЭ_НИКА\Фото НИКИ коптер\NICA Коптер Осень 2024\PANO0001-Pano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trans="22000" brushSize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23"/>
            <a:ext cx="12169776" cy="68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8" y="548680"/>
            <a:ext cx="10952798" cy="764704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Thank you for attention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" y="390122"/>
            <a:ext cx="5220971" cy="322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3600" dirty="0" smtClean="0"/>
              <a:t>Collider building #17</a:t>
            </a:r>
            <a:endParaRPr lang="ru-RU" sz="3600" dirty="0"/>
          </a:p>
        </p:txBody>
      </p:sp>
      <p:pic>
        <p:nvPicPr>
          <p:cNvPr id="3077" name="Picture 5" descr="D:\ОИЯИ\ЛФВЭ_НИКА\PAC\PANO0001-3-Pa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63" y="2348880"/>
            <a:ext cx="649143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2" y="3630789"/>
            <a:ext cx="5220971" cy="322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4247" y="390122"/>
            <a:ext cx="129614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Ground floor</a:t>
            </a:r>
            <a:endParaRPr lang="ru-RU" sz="14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4247" y="3645024"/>
            <a:ext cx="1296144" cy="28803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First floor</a:t>
            </a:r>
            <a:endParaRPr lang="ru-RU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639052"/>
              </p:ext>
            </p:extLst>
          </p:nvPr>
        </p:nvGraphicFramePr>
        <p:xfrm>
          <a:off x="7237015" y="764704"/>
          <a:ext cx="4272615" cy="1512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8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42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243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Some data of building parameters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Total area of the building, m2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30 800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Covered</a:t>
                      </a:r>
                      <a:r>
                        <a:rPr lang="en-US" sz="1200" baseline="0" dirty="0" smtClean="0"/>
                        <a:t> area, m2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22150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Number of floors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Building</a:t>
                      </a:r>
                      <a:r>
                        <a:rPr lang="en-US" sz="1200" baseline="0" dirty="0" smtClean="0"/>
                        <a:t> construction volume, m3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293500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 rot="19683773">
            <a:off x="6028163" y="3965269"/>
            <a:ext cx="1496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Booster and </a:t>
            </a:r>
            <a:r>
              <a:rPr lang="en-US" sz="1200" b="1" dirty="0" err="1" smtClean="0">
                <a:solidFill>
                  <a:schemeClr val="bg1"/>
                </a:solidFill>
              </a:rPr>
              <a:t>Nuclotron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419577">
            <a:off x="6142904" y="4481953"/>
            <a:ext cx="102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Cryogenic area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217928">
            <a:off x="7222882" y="3284984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BM@N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Extracted beam</a:t>
            </a:r>
            <a:endParaRPr lang="ru-RU" sz="1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3651177">
            <a:off x="9950304" y="4336626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MPD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996698">
            <a:off x="9403896" y="3476965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S</a:t>
            </a:r>
            <a:r>
              <a:rPr lang="en-US" sz="1200" b="1" dirty="0" smtClean="0">
                <a:solidFill>
                  <a:srgbClr val="FFFF00"/>
                </a:solidFill>
              </a:rPr>
              <a:t>PD</a:t>
            </a:r>
            <a:endParaRPr lang="ru-RU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639528"/>
            <a:ext cx="9721080" cy="610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2279" y="0"/>
            <a:ext cx="10952798" cy="9807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/>
              <a:t>Collider building #17 </a:t>
            </a:r>
            <a:br>
              <a:rPr lang="en-US" sz="3200" dirty="0" smtClean="0"/>
            </a:br>
            <a:r>
              <a:rPr lang="en-US" sz="3200" dirty="0" smtClean="0"/>
              <a:t>Ground floor</a:t>
            </a:r>
            <a:endParaRPr lang="ru-RU" sz="3200" dirty="0"/>
          </a:p>
        </p:txBody>
      </p:sp>
      <p:sp>
        <p:nvSpPr>
          <p:cNvPr id="7" name="Стрелка вниз 6"/>
          <p:cNvSpPr/>
          <p:nvPr/>
        </p:nvSpPr>
        <p:spPr>
          <a:xfrm rot="4392384">
            <a:off x="5166520" y="1461878"/>
            <a:ext cx="89097" cy="992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74778" y="1856231"/>
            <a:ext cx="64807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865422" y="986456"/>
            <a:ext cx="145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Water cooling area</a:t>
            </a:r>
            <a:endParaRPr lang="ru-RU" sz="1200" dirty="0"/>
          </a:p>
        </p:txBody>
      </p:sp>
      <p:pic>
        <p:nvPicPr>
          <p:cNvPr id="4104" name="Picture 8" descr="D:\ОИЯИ\ЛФВЭ_НИКА\PAC\Фото\IMG_8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22" y="1263455"/>
            <a:ext cx="1656717" cy="124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742867" y="1884724"/>
            <a:ext cx="381580" cy="3499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8013369">
            <a:off x="1559611" y="1688001"/>
            <a:ext cx="54729" cy="3150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96312" y="348130"/>
            <a:ext cx="2365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One of</a:t>
            </a:r>
            <a:r>
              <a:rPr lang="ru-RU" sz="1100" dirty="0" smtClean="0"/>
              <a:t> </a:t>
            </a:r>
            <a:r>
              <a:rPr lang="en-US" sz="1100" dirty="0" smtClean="0"/>
              <a:t>the hallways with engineering communications on the ceiling and entrance gates</a:t>
            </a:r>
            <a:endParaRPr lang="ru-RU" sz="1100" dirty="0"/>
          </a:p>
        </p:txBody>
      </p:sp>
      <p:pic>
        <p:nvPicPr>
          <p:cNvPr id="4106" name="Picture 10" descr="D:\ОИЯИ\ЛФВЭ_НИКА\PAC\Фото\IMG_85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72" y="3058520"/>
            <a:ext cx="1862126" cy="139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47444" y="2834288"/>
            <a:ext cx="1224135" cy="193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Collider tunnel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2809373">
            <a:off x="5734306" y="2792216"/>
            <a:ext cx="89231" cy="2775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8" name="Picture 12" descr="D:\ОИЯИ\ЛФВЭ_НИКА\PAC\Фото\IMG_86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79" y="775513"/>
            <a:ext cx="1467449" cy="11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55090" y="490737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MPD hall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04567" y="1587118"/>
            <a:ext cx="887612" cy="14714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524295"/>
              </p:ext>
            </p:extLst>
          </p:nvPr>
        </p:nvGraphicFramePr>
        <p:xfrm>
          <a:off x="8677175" y="1772159"/>
          <a:ext cx="3240360" cy="3475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0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43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59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Ground floor parameters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35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Name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Unit,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1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36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Tunnel area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5182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535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MPD hall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1996,5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535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SPD Hall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1996,5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744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Electron</a:t>
                      </a:r>
                      <a:r>
                        <a:rPr lang="en-US" sz="1100" baseline="0" dirty="0" smtClean="0"/>
                        <a:t> cooling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106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18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Water</a:t>
                      </a:r>
                      <a:r>
                        <a:rPr lang="en-US" sz="1100" baseline="0" dirty="0" smtClean="0"/>
                        <a:t> cooling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420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252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Power</a:t>
                      </a:r>
                      <a:r>
                        <a:rPr lang="en-US" sz="1100" baseline="0" dirty="0" smtClean="0"/>
                        <a:t> supply area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27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Total</a:t>
                      </a:r>
                      <a:r>
                        <a:rPr lang="en-US" sz="1100" baseline="0" dirty="0" smtClean="0"/>
                        <a:t> control rooms (PS, MPD, SPD, EC…)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27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Engineering equipment technical rooms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395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05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Technical staff rooms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450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110" name="Picture 14" descr="D:\ОИЯИ\ЛФВЭ_НИКА\PAC\Фото\IMG_86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79" y="5373216"/>
            <a:ext cx="1564712" cy="117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204567" y="4488581"/>
            <a:ext cx="887612" cy="9566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12" name="Picture 16" descr="D:\ОИЯИ\ЛФВЭ_НИКА\PAC\Фото\IMG_86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6804" y="3149682"/>
            <a:ext cx="1656184" cy="12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трелка вниз 28"/>
          <p:cNvSpPr/>
          <p:nvPr/>
        </p:nvSpPr>
        <p:spPr>
          <a:xfrm rot="14017285">
            <a:off x="1167424" y="4321936"/>
            <a:ext cx="100222" cy="2598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382828" y="2866335"/>
            <a:ext cx="1224135" cy="193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Collider tunnel 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4114" name="Picture 18" descr="D:\ОИЯИ\ЛФВЭ_НИКА\PAC\Фото\IMG_86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7648" y="1019156"/>
            <a:ext cx="855779" cy="6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D:\ОИЯИ\ЛФВЭ_НИКА\PAC\Фото\IMG_85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44" y="1160425"/>
            <a:ext cx="1391742" cy="104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04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3" y="649895"/>
            <a:ext cx="9649072" cy="596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9807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/>
              <a:t>Collider building #17 </a:t>
            </a:r>
            <a:br>
              <a:rPr lang="en-US" sz="3200" dirty="0" smtClean="0"/>
            </a:br>
            <a:r>
              <a:rPr lang="en-US" sz="3200" dirty="0" smtClean="0"/>
              <a:t>First floor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845703"/>
              </p:ext>
            </p:extLst>
          </p:nvPr>
        </p:nvGraphicFramePr>
        <p:xfrm>
          <a:off x="9037215" y="1550510"/>
          <a:ext cx="2952329" cy="2766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7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26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019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First floor parameters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Name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Unit,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n-US" sz="11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2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Electron</a:t>
                      </a:r>
                      <a:r>
                        <a:rPr lang="en-US" sz="1100" baseline="0" dirty="0" smtClean="0"/>
                        <a:t> cooling power area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380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26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Water</a:t>
                      </a:r>
                      <a:r>
                        <a:rPr lang="en-US" sz="1100" baseline="0" dirty="0" smtClean="0"/>
                        <a:t> cooling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210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Power</a:t>
                      </a:r>
                      <a:r>
                        <a:rPr lang="en-US" sz="1100" baseline="0" dirty="0" smtClean="0"/>
                        <a:t> supply area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42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Office</a:t>
                      </a:r>
                      <a:r>
                        <a:rPr lang="en-US" sz="1100" baseline="0" dirty="0" smtClean="0"/>
                        <a:t> area, temporary collider  control rooms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220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42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Engineering equipment technical rooms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5500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425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Technical staff rooms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450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09023" y="551723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B050"/>
                </a:solidFill>
              </a:rPr>
              <a:t>Civil works of the collider building is ready for technical run</a:t>
            </a:r>
            <a:endParaRPr lang="ru-RU" b="1" u="sng" dirty="0">
              <a:solidFill>
                <a:srgbClr val="00B050"/>
              </a:solidFill>
            </a:endParaRPr>
          </a:p>
        </p:txBody>
      </p:sp>
      <p:pic>
        <p:nvPicPr>
          <p:cNvPr id="5122" name="Picture 2" descr="D:\ОИЯИ\ЛФВЭ_НИКА\PAC\Фото\IMG_8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24" y="5377243"/>
            <a:ext cx="1662662" cy="124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156895" y="4005064"/>
            <a:ext cx="864096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43112">
            <a:off x="6399637" y="4859012"/>
            <a:ext cx="126240" cy="5652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882148" y="6596390"/>
            <a:ext cx="21387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Example of one of the hallways</a:t>
            </a:r>
            <a:endParaRPr lang="ru-RU" sz="1100" dirty="0"/>
          </a:p>
        </p:txBody>
      </p:sp>
      <p:pic>
        <p:nvPicPr>
          <p:cNvPr id="5124" name="Picture 4" descr="D:\ОИЯИ\ЛФВЭ_НИКА\PAC\Фото\IMG_8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2725" y="1335478"/>
            <a:ext cx="1441545" cy="108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356695" y="1772816"/>
            <a:ext cx="792088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0702311">
            <a:off x="5125246" y="1639161"/>
            <a:ext cx="1206772" cy="82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100614" y="901580"/>
            <a:ext cx="16257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Climate control system</a:t>
            </a:r>
            <a:endParaRPr lang="ru-RU" sz="1100" dirty="0"/>
          </a:p>
        </p:txBody>
      </p:sp>
      <p:pic>
        <p:nvPicPr>
          <p:cNvPr id="5126" name="Picture 6" descr="D:\ОИЯИ\ЛФВЭ_НИКА\PAC\Фото\IMG_8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91" y="3068960"/>
            <a:ext cx="1689169" cy="12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352694" y="4722840"/>
            <a:ext cx="529453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7612701">
            <a:off x="3876601" y="3855695"/>
            <a:ext cx="113236" cy="1142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888535" y="2802879"/>
            <a:ext cx="115288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Cooling system</a:t>
            </a:r>
            <a:endParaRPr lang="ru-RU" sz="1100" dirty="0"/>
          </a:p>
        </p:txBody>
      </p:sp>
      <p:pic>
        <p:nvPicPr>
          <p:cNvPr id="5128" name="Picture 8" descr="D:\ОИЯИ\ЛФВЭ_НИКА\PAC\Фото\IMG_86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07" y="3501008"/>
            <a:ext cx="1464863" cy="109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156895" y="2626524"/>
            <a:ext cx="510534" cy="4424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462770">
            <a:off x="6860002" y="2939863"/>
            <a:ext cx="101582" cy="746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144200" y="3272783"/>
            <a:ext cx="167238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Control and office rooms</a:t>
            </a:r>
            <a:endParaRPr lang="ru-RU" sz="1000" dirty="0"/>
          </a:p>
        </p:txBody>
      </p:sp>
      <p:pic>
        <p:nvPicPr>
          <p:cNvPr id="5130" name="Picture 10" descr="D:\ОИЯИ\ЛФВЭ_НИКА\PAC\Фото\IMG_86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019" y="3257758"/>
            <a:ext cx="1529245" cy="114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5188641" y="1916832"/>
            <a:ext cx="529453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5626526" y="2550371"/>
            <a:ext cx="83431" cy="6626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516652" y="3044555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Electrical power racks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86473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ОИЯИ\ЛФВЭ_НИКА\MPD\Внешняя инженерка\Водяное охлаждение\Схемы хладоцентров\Схема принципиальная хладоцентр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" y="946667"/>
            <a:ext cx="6840761" cy="576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178862"/>
            <a:ext cx="10952798" cy="6926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smtClean="0"/>
              <a:t>Engineering systems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2400" dirty="0"/>
              <a:t>Cooling water </a:t>
            </a:r>
            <a:r>
              <a:rPr lang="en-US" sz="2400" dirty="0" smtClean="0"/>
              <a:t>system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211614" y="548680"/>
            <a:ext cx="2476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Water cooling consumers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083474" y="887234"/>
            <a:ext cx="2640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00B050"/>
                </a:solidFill>
              </a:rPr>
              <a:t>Electrical power of the collider</a:t>
            </a:r>
          </a:p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00B050"/>
                </a:solidFill>
              </a:rPr>
              <a:t>MPD detector and subdetectors</a:t>
            </a:r>
          </a:p>
          <a:p>
            <a:pPr marL="285750" indent="-285750">
              <a:buFontTx/>
              <a:buChar char="-"/>
            </a:pPr>
            <a:r>
              <a:rPr lang="en-US" sz="1200" dirty="0" smtClean="0">
                <a:solidFill>
                  <a:srgbClr val="00B050"/>
                </a:solidFill>
              </a:rPr>
              <a:t>Cryogenic and vacuum systems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Electron cooling systems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SPD </a:t>
            </a:r>
            <a:r>
              <a:rPr lang="en-US" sz="1200" dirty="0" smtClean="0"/>
              <a:t>detector</a:t>
            </a:r>
            <a:endParaRPr lang="en-US" sz="1200" dirty="0" smtClean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5" y="4149079"/>
            <a:ext cx="1072277" cy="82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:\ОИЯИ\ЛФВЭ_НИКА\PAC\Фото\IMG_8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122362"/>
            <a:ext cx="3346227" cy="25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ОИЯИ\ЛФВЭ_НИКА\PAC\Фото\IMG_86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83" y="3939653"/>
            <a:ext cx="3542316" cy="265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:\ОИЯИ\ЛФВЭ_НИКА\PAC\Фото\IMG_86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855" y="3371960"/>
            <a:ext cx="3576126" cy="26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150236"/>
              </p:ext>
            </p:extLst>
          </p:nvPr>
        </p:nvGraphicFramePr>
        <p:xfrm>
          <a:off x="7741071" y="2996952"/>
          <a:ext cx="4320479" cy="2523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449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44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32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11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66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4016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Cooling system parameters</a:t>
                      </a:r>
                      <a:endParaRPr lang="ru-RU" sz="1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57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Index number of cooling center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</a:t>
                      </a:r>
                      <a:endParaRPr lang="ru-RU" sz="1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ru-RU" sz="1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 (SPD is here)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3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Cooling capacity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1335 kW</a:t>
                      </a:r>
                      <a:endParaRPr lang="ru-RU" sz="1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B050"/>
                          </a:solidFill>
                        </a:rPr>
                        <a:t>1540 kW</a:t>
                      </a:r>
                      <a:endParaRPr lang="ru-RU" sz="1000" b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1290</a:t>
                      </a:r>
                      <a:r>
                        <a:rPr lang="en-US" sz="1000" baseline="0" dirty="0" smtClean="0"/>
                        <a:t> kW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453 kW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Refrigerant</a:t>
                      </a:r>
                      <a:endParaRPr lang="ru-RU" sz="10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Antifreeze,</a:t>
                      </a:r>
                      <a:r>
                        <a:rPr lang="en-US" sz="1000" baseline="0" dirty="0" smtClean="0"/>
                        <a:t> still water, </a:t>
                      </a:r>
                      <a:r>
                        <a:rPr lang="en-US" sz="1000" baseline="0" dirty="0" err="1" smtClean="0"/>
                        <a:t>freon</a:t>
                      </a:r>
                      <a:r>
                        <a:rPr lang="en-US" sz="1000" baseline="0" dirty="0" smtClean="0"/>
                        <a:t>, purified water</a:t>
                      </a:r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Number of consumers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ru-RU" sz="1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10</a:t>
                      </a:r>
                      <a:endParaRPr lang="ru-RU" sz="1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9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Range of water</a:t>
                      </a:r>
                      <a:r>
                        <a:rPr lang="en-US" sz="1000" baseline="0" dirty="0" smtClean="0"/>
                        <a:t> temperature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B050"/>
                          </a:solidFill>
                        </a:rPr>
                        <a:t>18</a:t>
                      </a:r>
                      <a:r>
                        <a:rPr lang="en-US" sz="1000" baseline="0" dirty="0" smtClean="0">
                          <a:solidFill>
                            <a:srgbClr val="00B050"/>
                          </a:solidFill>
                        </a:rPr>
                        <a:t> - 30</a:t>
                      </a:r>
                      <a:r>
                        <a:rPr lang="en-US" sz="1000" kern="1200" baseline="300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15 - 55</a:t>
                      </a:r>
                      <a:r>
                        <a:rPr lang="en-US" sz="1000" kern="1200" baseline="300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15 - 25</a:t>
                      </a:r>
                      <a:r>
                        <a:rPr lang="en-US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18 - 24</a:t>
                      </a:r>
                      <a:r>
                        <a:rPr lang="en-US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Operation</a:t>
                      </a:r>
                      <a:r>
                        <a:rPr lang="en-US" sz="1000" baseline="0" dirty="0" smtClean="0"/>
                        <a:t> modes*</a:t>
                      </a:r>
                      <a:endParaRPr lang="ru-RU" sz="10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Dry cooling, cooling machine, mix mode</a:t>
                      </a:r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957095" y="5517232"/>
            <a:ext cx="22076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 depends on consumers</a:t>
            </a:r>
            <a:endParaRPr lang="ru-RU" sz="1000" dirty="0" smtClean="0"/>
          </a:p>
          <a:p>
            <a:r>
              <a:rPr lang="en-US" sz="1000" dirty="0" smtClean="0"/>
              <a:t>** depends </a:t>
            </a:r>
            <a:r>
              <a:rPr lang="en-US" sz="1000" dirty="0"/>
              <a:t>on ambient temperature</a:t>
            </a:r>
            <a:endParaRPr lang="en-US" sz="1000" dirty="0" smtClean="0"/>
          </a:p>
          <a:p>
            <a:endParaRPr lang="en-US" sz="1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130380" y="1948421"/>
            <a:ext cx="4931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Water cooling system including 4 similar cooling centers. Cooling center is complicated and uses 4 different coolants. </a:t>
            </a:r>
            <a:r>
              <a:rPr lang="en-US" sz="1200" dirty="0"/>
              <a:t>Three </a:t>
            </a:r>
            <a:r>
              <a:rPr lang="en-US" sz="1200" dirty="0" smtClean="0"/>
              <a:t>operation options are available depending on </a:t>
            </a:r>
            <a:r>
              <a:rPr lang="en-US" sz="1200" dirty="0"/>
              <a:t>the ambient temperature. </a:t>
            </a:r>
            <a:r>
              <a:rPr lang="en-US" sz="1200" dirty="0" smtClean="0"/>
              <a:t>This scheme allows obtaining stable temperature at the collider and detector equipment in the whole operation range </a:t>
            </a:r>
            <a:r>
              <a:rPr lang="en-US" sz="1200" dirty="0"/>
              <a:t>regardless of the </a:t>
            </a:r>
            <a:r>
              <a:rPr lang="en-US" sz="1200" dirty="0" smtClean="0"/>
              <a:t>season. 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130380" y="5872792"/>
            <a:ext cx="486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For technical run of the collider, #1 and #2 cooling centers are 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required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</a:rPr>
              <a:t>Cooling center #3 are assembling </a:t>
            </a:r>
            <a:r>
              <a:rPr lang="en-US" sz="1000" dirty="0" smtClean="0"/>
              <a:t>(December 2025)</a:t>
            </a:r>
            <a:endParaRPr lang="ru-RU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24983" y="6334780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chemeClr val="accent3">
                    <a:lumMod val="75000"/>
                  </a:schemeClr>
                </a:solidFill>
              </a:rPr>
              <a:t>Cooling centers are ready for operation by the local automatization system</a:t>
            </a:r>
            <a:endParaRPr lang="ru-RU" sz="1400" b="1" u="sng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751" y="1034123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Dry cooling</a:t>
            </a:r>
            <a:endParaRPr lang="ru-RU" sz="1400" dirty="0"/>
          </a:p>
        </p:txBody>
      </p:sp>
      <p:pic>
        <p:nvPicPr>
          <p:cNvPr id="6153" name="Picture 9" descr="D:\ОИЯИ\ЛФВЭ_НИКА\PAC\Фото\IMG_86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620" y="1211270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405367" y="3148750"/>
            <a:ext cx="936104" cy="21192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86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725487"/>
            <a:ext cx="9664544" cy="604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836712"/>
          </a:xfrm>
        </p:spPr>
        <p:txBody>
          <a:bodyPr/>
          <a:lstStyle/>
          <a:p>
            <a:r>
              <a:rPr lang="en-US" sz="3200" dirty="0">
                <a:effectLst/>
              </a:rPr>
              <a:t>Water </a:t>
            </a:r>
            <a:r>
              <a:rPr lang="en-US" sz="3200" dirty="0" smtClean="0">
                <a:effectLst/>
              </a:rPr>
              <a:t>cooling for </a:t>
            </a:r>
            <a:r>
              <a:rPr lang="en-US" sz="3200" dirty="0">
                <a:effectLst/>
              </a:rPr>
              <a:t>the SPD hall</a:t>
            </a:r>
            <a:endParaRPr lang="ru-RU" sz="3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21346" y="1916832"/>
            <a:ext cx="43204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21346" y="3386981"/>
            <a:ext cx="43204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21346" y="4941168"/>
            <a:ext cx="432048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433417" y="5229200"/>
            <a:ext cx="360040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16200000">
            <a:off x="8375231" y="5414736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SPD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27709" y="1581832"/>
            <a:ext cx="738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WP 4.5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1788" y="3062324"/>
            <a:ext cx="738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WP 4.4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8102" y="4633391"/>
            <a:ext cx="738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WP 4.6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559" y="3846645"/>
            <a:ext cx="3456384" cy="276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2153394" y="2096852"/>
            <a:ext cx="1123181" cy="2536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6" idx="3"/>
          </p:cNvCxnSpPr>
          <p:nvPr/>
        </p:nvCxnSpPr>
        <p:spPr>
          <a:xfrm>
            <a:off x="2153394" y="3567001"/>
            <a:ext cx="1123181" cy="13741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162869" y="5121188"/>
            <a:ext cx="111370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61201" y="3933056"/>
            <a:ext cx="1244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Water points </a:t>
            </a:r>
          </a:p>
          <a:p>
            <a:pPr algn="ctr"/>
            <a:r>
              <a:rPr lang="en-US" sz="1400" dirty="0" smtClean="0"/>
              <a:t>4.4-4.6</a:t>
            </a:r>
            <a:endParaRPr lang="ru-RU" sz="14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79" y="666543"/>
            <a:ext cx="4002413" cy="323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212679" y="901169"/>
            <a:ext cx="1224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Schematic diagram of water cooling for points 4.4 - 4.6</a:t>
            </a:r>
            <a:endParaRPr lang="ru-RU" sz="1200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2162869" y="2096852"/>
            <a:ext cx="2049810" cy="900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4643908" y="2450256"/>
            <a:ext cx="792908" cy="12241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74711"/>
              </p:ext>
            </p:extLst>
          </p:nvPr>
        </p:nvGraphicFramePr>
        <p:xfrm>
          <a:off x="8097001" y="1031028"/>
          <a:ext cx="3927596" cy="27159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8246"/>
                <a:gridCol w="864096"/>
                <a:gridCol w="936104"/>
                <a:gridCol w="899150"/>
              </a:tblGrid>
              <a:tr h="3521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</a:rPr>
                        <a:t>Point /Parameter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Water point 4.4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Water point 4.5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Water point 4.6</a:t>
                      </a:r>
                      <a:endParaRPr lang="ru-RU" sz="1200" dirty="0" smtClean="0"/>
                    </a:p>
                  </a:txBody>
                  <a:tcPr/>
                </a:tc>
              </a:tr>
              <a:tr h="3521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Power (kW)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340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250</a:t>
                      </a:r>
                      <a:endParaRPr lang="ru-RU" sz="1200" dirty="0"/>
                    </a:p>
                  </a:txBody>
                  <a:tcPr/>
                </a:tc>
              </a:tr>
              <a:tr h="3521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Flow (m3/h)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40</a:t>
                      </a:r>
                      <a:endParaRPr lang="ru-RU" sz="1200" dirty="0"/>
                    </a:p>
                  </a:txBody>
                  <a:tcPr/>
                </a:tc>
              </a:tr>
              <a:tr h="3521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Temp. before equipment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en-US" sz="12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1200" baseline="0" dirty="0" smtClean="0"/>
                        <a:t>)</a:t>
                      </a:r>
                      <a:r>
                        <a:rPr lang="en-US" sz="1200" dirty="0" smtClean="0"/>
                        <a:t>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15-20</a:t>
                      </a:r>
                      <a:endParaRPr lang="ru-RU" sz="1200" dirty="0"/>
                    </a:p>
                  </a:txBody>
                  <a:tcPr/>
                </a:tc>
              </a:tr>
              <a:tr h="3521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Pressure </a:t>
                      </a:r>
                      <a:r>
                        <a:rPr lang="en-US" sz="1200" dirty="0" smtClean="0"/>
                        <a:t>before equipment (bar)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</a:tr>
              <a:tr h="3521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</a:rPr>
                        <a:t>Pressure drop (bar)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4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279" y="260648"/>
            <a:ext cx="11021014" cy="1080120"/>
          </a:xfrm>
        </p:spPr>
        <p:txBody>
          <a:bodyPr/>
          <a:lstStyle/>
          <a:p>
            <a:r>
              <a:rPr lang="en-US" sz="3600" dirty="0"/>
              <a:t>Engineering systems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en-US" sz="3600" dirty="0"/>
              <a:t>Power electricity of NICA complex</a:t>
            </a:r>
            <a:endParaRPr lang="ru-RU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8379" y="56254"/>
            <a:ext cx="5525444" cy="7856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5753" y="1221533"/>
            <a:ext cx="2124236" cy="13681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029103" y="1470021"/>
            <a:ext cx="41406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Total power for NICA – 10000 kW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Include</a:t>
            </a:r>
          </a:p>
          <a:p>
            <a:pPr>
              <a:lnSpc>
                <a:spcPct val="150000"/>
              </a:lnSpc>
            </a:pPr>
            <a:r>
              <a:rPr lang="en-US" dirty="0"/>
              <a:t>T</a:t>
            </a:r>
            <a:r>
              <a:rPr lang="en-US" dirty="0" smtClean="0"/>
              <a:t>ransformer substation</a:t>
            </a:r>
            <a:r>
              <a:rPr lang="ru-RU" dirty="0" smtClean="0"/>
              <a:t> – </a:t>
            </a:r>
            <a:r>
              <a:rPr lang="en-US" dirty="0" smtClean="0"/>
              <a:t>3 un. (2500 kW each (TS 2, TS 3, TS 4))</a:t>
            </a:r>
          </a:p>
          <a:p>
            <a:pPr>
              <a:lnSpc>
                <a:spcPct val="150000"/>
              </a:lnSpc>
            </a:pPr>
            <a:r>
              <a:rPr lang="en-US" dirty="0"/>
              <a:t>D</a:t>
            </a:r>
            <a:r>
              <a:rPr lang="en-US" dirty="0" smtClean="0"/>
              <a:t>istribution substation DS NICA 2</a:t>
            </a:r>
            <a:r>
              <a:rPr lang="ru-RU" dirty="0" smtClean="0"/>
              <a:t> -1</a:t>
            </a:r>
            <a:r>
              <a:rPr lang="en-US" dirty="0" smtClean="0"/>
              <a:t> un.</a:t>
            </a:r>
            <a:r>
              <a:rPr lang="ru-RU" dirty="0" smtClean="0"/>
              <a:t> (5050 </a:t>
            </a:r>
            <a:r>
              <a:rPr lang="en-US" dirty="0" smtClean="0"/>
              <a:t>kW</a:t>
            </a:r>
            <a:r>
              <a:rPr lang="en-US" dirty="0"/>
              <a:t> </a:t>
            </a:r>
            <a:r>
              <a:rPr lang="ru-RU" dirty="0" smtClean="0"/>
              <a:t>(</a:t>
            </a:r>
            <a:r>
              <a:rPr lang="en-US" dirty="0" smtClean="0"/>
              <a:t>supplies TS 3, TS 4</a:t>
            </a:r>
            <a:r>
              <a:rPr lang="ru-RU" dirty="0" smtClean="0"/>
              <a:t>)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Distribution </a:t>
            </a:r>
            <a:r>
              <a:rPr lang="en-US" dirty="0" smtClean="0"/>
              <a:t>transformer substation DTS NICA 1 – 1 un. (5050 kW (TS 2))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58792" y="134076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Situational plan of the </a:t>
            </a:r>
            <a:r>
              <a:rPr lang="en-US" sz="1600" dirty="0" smtClean="0"/>
              <a:t>LHEP </a:t>
            </a:r>
            <a:r>
              <a:rPr lang="en-US" sz="1600" dirty="0"/>
              <a:t>site power supply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291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8489" y="0"/>
            <a:ext cx="10952798" cy="764704"/>
          </a:xfrm>
        </p:spPr>
        <p:txBody>
          <a:bodyPr/>
          <a:lstStyle/>
          <a:p>
            <a:r>
              <a:rPr lang="en-US" sz="3600" dirty="0" smtClean="0"/>
              <a:t>Main power station GGP1</a:t>
            </a: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" y="4437111"/>
            <a:ext cx="4610671" cy="235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:\Users\Mukhin Konstantin\Downloads\ГП Дубна-1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" y="1268760"/>
            <a:ext cx="4610671" cy="307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893" y="1988840"/>
            <a:ext cx="3240360" cy="46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148783" y="4191861"/>
            <a:ext cx="2520280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7669063" y="4421029"/>
            <a:ext cx="64807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096658" y="814060"/>
            <a:ext cx="38928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Upgrade of the GPP 1 was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00B050"/>
                </a:solidFill>
              </a:rPr>
              <a:t>twofold</a:t>
            </a:r>
            <a:r>
              <a:rPr lang="en-US" sz="1600" dirty="0"/>
              <a:t> </a:t>
            </a:r>
            <a:r>
              <a:rPr lang="en-US" sz="1600" dirty="0" smtClean="0"/>
              <a:t>increase in electricity power</a:t>
            </a:r>
            <a:r>
              <a:rPr lang="en-US" sz="1600" dirty="0">
                <a:solidFill>
                  <a:srgbClr val="00B050"/>
                </a:solidFill>
              </a:rPr>
              <a:t>.</a:t>
            </a:r>
            <a:endParaRPr lang="en-US" sz="16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/>
              <a:t>From 22396 kV (40 MW)</a:t>
            </a:r>
            <a:r>
              <a:rPr lang="ru-RU" sz="1600" dirty="0" smtClean="0"/>
              <a:t> </a:t>
            </a:r>
            <a:r>
              <a:rPr lang="en-US" sz="1600" dirty="0" smtClean="0"/>
              <a:t>to 40800 kV (80 MW).</a:t>
            </a:r>
            <a:endParaRPr lang="ru-RU" sz="1600" dirty="0" smtClean="0"/>
          </a:p>
          <a:p>
            <a:r>
              <a:rPr lang="en-US" sz="16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Out of the 40800 kV, 34300 kV for JINR and 6500 - for Dubna city. </a:t>
            </a:r>
            <a:endParaRPr lang="ru-RU" sz="1600" dirty="0" smtClean="0"/>
          </a:p>
          <a:p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The final successful commission from </a:t>
            </a:r>
            <a:r>
              <a:rPr lang="en-US" sz="1600" dirty="0" err="1" smtClean="0"/>
              <a:t>Rostechnadzor</a:t>
            </a:r>
            <a:r>
              <a:rPr lang="en-US" sz="1600" dirty="0" smtClean="0"/>
              <a:t> was carried out in the December 2024.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22920" y="4107269"/>
            <a:ext cx="324036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Permission</a:t>
            </a:r>
          </a:p>
          <a:p>
            <a:pPr algn="ctr"/>
            <a:r>
              <a:rPr lang="en-US" sz="1200" dirty="0" smtClean="0">
                <a:effectLst/>
              </a:rPr>
              <a:t>for admission to the operation of a power receiving unit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1092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48171</TotalTime>
  <Words>1406</Words>
  <Application>Microsoft Office PowerPoint</Application>
  <PresentationFormat>Произвольный</PresentationFormat>
  <Paragraphs>268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Исполнительная</vt:lpstr>
      <vt:lpstr>Engineering infrastructure  of the NICA complex</vt:lpstr>
      <vt:lpstr>Plan of talk</vt:lpstr>
      <vt:lpstr>Collider building #17</vt:lpstr>
      <vt:lpstr>Collider building #17  Ground floor</vt:lpstr>
      <vt:lpstr>Collider building #17  First floor</vt:lpstr>
      <vt:lpstr>Engineering systems Cooling water system</vt:lpstr>
      <vt:lpstr>Water cooling for the SPD hall</vt:lpstr>
      <vt:lpstr>Engineering systems Power electricity of NICA complex</vt:lpstr>
      <vt:lpstr>Main power station GGP1</vt:lpstr>
      <vt:lpstr>Engineering systems Power electricity of NICA complex</vt:lpstr>
      <vt:lpstr>Power electricity in SPD hall</vt:lpstr>
      <vt:lpstr>Cryogenic system of NICA complex Ready for the technical launch of the collider in 2025 </vt:lpstr>
      <vt:lpstr>Cryogenic system of NICA complex Ready for the technical launch of the collider in 2025 </vt:lpstr>
      <vt:lpstr>Histogram of cooling of collider magnets 17/10/2025</vt:lpstr>
      <vt:lpstr>Radiation control and access zone</vt:lpstr>
      <vt:lpstr>MPD  detector engineering system and cooling status </vt:lpstr>
      <vt:lpstr>MPD  magnetic field mapper </vt:lpstr>
      <vt:lpstr>Stationary magnetic field monitor</vt:lpstr>
      <vt:lpstr>Development of VBLHEP area</vt:lpstr>
      <vt:lpstr>Thank you for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infrastructure  of the NICA complex</dc:title>
  <dc:creator>Mukhin Konstantin</dc:creator>
  <cp:lastModifiedBy>Mukhin Konstantin</cp:lastModifiedBy>
  <cp:revision>153</cp:revision>
  <cp:lastPrinted>2025-01-17T11:18:02Z</cp:lastPrinted>
  <dcterms:created xsi:type="dcterms:W3CDTF">2024-12-20T07:55:05Z</dcterms:created>
  <dcterms:modified xsi:type="dcterms:W3CDTF">2025-10-20T10:43:17Z</dcterms:modified>
</cp:coreProperties>
</file>