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716" r:id="rId2"/>
  </p:sldMasterIdLst>
  <p:notesMasterIdLst>
    <p:notesMasterId r:id="rId36"/>
  </p:notesMasterIdLst>
  <p:handoutMasterIdLst>
    <p:handoutMasterId r:id="rId37"/>
  </p:handoutMasterIdLst>
  <p:sldIdLst>
    <p:sldId id="256" r:id="rId3"/>
    <p:sldId id="2045" r:id="rId4"/>
    <p:sldId id="2044" r:id="rId5"/>
    <p:sldId id="2046" r:id="rId6"/>
    <p:sldId id="1738" r:id="rId7"/>
    <p:sldId id="401" r:id="rId8"/>
    <p:sldId id="2043" r:id="rId9"/>
    <p:sldId id="2055" r:id="rId10"/>
    <p:sldId id="2019" r:id="rId11"/>
    <p:sldId id="2047" r:id="rId12"/>
    <p:sldId id="2021" r:id="rId13"/>
    <p:sldId id="2023" r:id="rId14"/>
    <p:sldId id="2058" r:id="rId15"/>
    <p:sldId id="2025" r:id="rId16"/>
    <p:sldId id="2026" r:id="rId17"/>
    <p:sldId id="2057" r:id="rId18"/>
    <p:sldId id="2027" r:id="rId19"/>
    <p:sldId id="2050" r:id="rId20"/>
    <p:sldId id="2028" r:id="rId21"/>
    <p:sldId id="2051" r:id="rId22"/>
    <p:sldId id="2056" r:id="rId23"/>
    <p:sldId id="2024" r:id="rId24"/>
    <p:sldId id="2049" r:id="rId25"/>
    <p:sldId id="2034" r:id="rId26"/>
    <p:sldId id="2035" r:id="rId27"/>
    <p:sldId id="2036" r:id="rId28"/>
    <p:sldId id="2037" r:id="rId29"/>
    <p:sldId id="2040" r:id="rId30"/>
    <p:sldId id="2041" r:id="rId31"/>
    <p:sldId id="2042" r:id="rId32"/>
    <p:sldId id="2052" r:id="rId33"/>
    <p:sldId id="2053" r:id="rId34"/>
    <p:sldId id="2054" r:id="rId35"/>
  </p:sldIdLst>
  <p:sldSz cx="9144000" cy="6858000" type="screen4x3"/>
  <p:notesSz cx="6669088" cy="9918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000" kern="1200">
        <a:solidFill>
          <a:schemeClr val="accent2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accent2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accent2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accent2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accent2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000" kern="1200">
        <a:solidFill>
          <a:schemeClr val="accent2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000" kern="1200">
        <a:solidFill>
          <a:schemeClr val="accent2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000" kern="1200">
        <a:solidFill>
          <a:schemeClr val="accent2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000" kern="1200">
        <a:solidFill>
          <a:schemeClr val="accent2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CC"/>
    <a:srgbClr val="FF9900"/>
    <a:srgbClr val="FF3399"/>
    <a:srgbClr val="66FF33"/>
    <a:srgbClr val="CC0066"/>
    <a:srgbClr val="FF0000"/>
    <a:srgbClr val="E2AC00"/>
    <a:srgbClr val="FFFF66"/>
    <a:srgbClr val="CCCC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497" autoAdjust="0"/>
    <p:restoredTop sz="93525" autoAdjust="0"/>
  </p:normalViewPr>
  <p:slideViewPr>
    <p:cSldViewPr>
      <p:cViewPr varScale="1">
        <p:scale>
          <a:sx n="75" d="100"/>
          <a:sy n="75" d="100"/>
        </p:scale>
        <p:origin x="1013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7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8.bin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en-US" dirty="0"/>
              <a:t>Sigma(</a:t>
            </a:r>
            <a:r>
              <a:rPr lang="en-US" dirty="0" err="1"/>
              <a:t>Npe</a:t>
            </a:r>
            <a:r>
              <a:rPr lang="en-US" dirty="0"/>
              <a:t>) vs Mean(</a:t>
            </a:r>
            <a:r>
              <a:rPr lang="en-US" dirty="0" err="1"/>
              <a:t>Npe</a:t>
            </a:r>
            <a:r>
              <a:rPr lang="en-US" dirty="0"/>
              <a:t>)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Sheet1!$R$2</c:f>
              <c:strCache>
                <c:ptCount val="1"/>
                <c:pt idx="0">
                  <c:v>Sigma(Q)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intercept val="0"/>
            <c:dispRSqr val="1"/>
            <c:dispEq val="1"/>
            <c:trendlineLbl>
              <c:layout>
                <c:manualLayout>
                  <c:x val="-0.23739478685853924"/>
                  <c:y val="-4.1821561338289964E-4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/>
                  </a:pPr>
                  <a:endParaRPr lang="ru-RU"/>
                </a:p>
              </c:txPr>
            </c:trendlineLbl>
          </c:trendline>
          <c:xVal>
            <c:numRef>
              <c:f>Sheet1!$Q$3:$Q$13</c:f>
              <c:numCache>
                <c:formatCode>0.00E+00</c:formatCode>
                <c:ptCount val="11"/>
                <c:pt idx="1">
                  <c:v>17653416.149068322</c:v>
                </c:pt>
                <c:pt idx="2">
                  <c:v>14501242.236024845</c:v>
                </c:pt>
                <c:pt idx="3">
                  <c:v>2818633.5403726711</c:v>
                </c:pt>
                <c:pt idx="4">
                  <c:v>448633.54037267121</c:v>
                </c:pt>
                <c:pt idx="5">
                  <c:v>462484.47204968921</c:v>
                </c:pt>
                <c:pt idx="6">
                  <c:v>1468571.4285714289</c:v>
                </c:pt>
                <c:pt idx="7">
                  <c:v>3003291.9254658381</c:v>
                </c:pt>
                <c:pt idx="8">
                  <c:v>15526708.074534161</c:v>
                </c:pt>
                <c:pt idx="9">
                  <c:v>18286211.180124223</c:v>
                </c:pt>
                <c:pt idx="10">
                  <c:v>18054037.267080743</c:v>
                </c:pt>
              </c:numCache>
            </c:numRef>
          </c:xVal>
          <c:yVal>
            <c:numRef>
              <c:f>Sheet1!$R$3:$R$13</c:f>
              <c:numCache>
                <c:formatCode>0.00E+00</c:formatCode>
                <c:ptCount val="11"/>
                <c:pt idx="1">
                  <c:v>1947031.7020002019</c:v>
                </c:pt>
                <c:pt idx="2">
                  <c:v>1424106.5942676954</c:v>
                </c:pt>
                <c:pt idx="3">
                  <c:v>284683.33443098306</c:v>
                </c:pt>
                <c:pt idx="4">
                  <c:v>46481.543971969499</c:v>
                </c:pt>
                <c:pt idx="5">
                  <c:v>50578.57450912417</c:v>
                </c:pt>
                <c:pt idx="6">
                  <c:v>154775.43027929118</c:v>
                </c:pt>
                <c:pt idx="7">
                  <c:v>308294.15759083873</c:v>
                </c:pt>
                <c:pt idx="8">
                  <c:v>1546562.3623441681</c:v>
                </c:pt>
                <c:pt idx="9">
                  <c:v>1920589.8901174534</c:v>
                </c:pt>
                <c:pt idx="10">
                  <c:v>1888828.5756977424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60F-4258-A307-4D9D3DB2C4EE}"/>
            </c:ext>
          </c:extLst>
        </c:ser>
        <c:ser>
          <c:idx val="2"/>
          <c:order val="1"/>
          <c:tx>
            <c:strRef>
              <c:f>Sheet1!$Y$2</c:f>
              <c:strCache>
                <c:ptCount val="1"/>
                <c:pt idx="0">
                  <c:v>SigmaPoiss</c:v>
                </c:pt>
              </c:strCache>
            </c:strRef>
          </c:tx>
          <c:spPr>
            <a:ln w="19050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Sheet1!$Q$4:$Q$13</c:f>
              <c:numCache>
                <c:formatCode>0.00E+00</c:formatCode>
                <c:ptCount val="10"/>
                <c:pt idx="0">
                  <c:v>17653416.149068322</c:v>
                </c:pt>
                <c:pt idx="1">
                  <c:v>14501242.236024845</c:v>
                </c:pt>
                <c:pt idx="2">
                  <c:v>2818633.5403726711</c:v>
                </c:pt>
                <c:pt idx="3">
                  <c:v>448633.54037267121</c:v>
                </c:pt>
                <c:pt idx="4">
                  <c:v>462484.47204968921</c:v>
                </c:pt>
                <c:pt idx="5">
                  <c:v>1468571.4285714289</c:v>
                </c:pt>
                <c:pt idx="6">
                  <c:v>3003291.9254658381</c:v>
                </c:pt>
                <c:pt idx="7">
                  <c:v>15526708.074534161</c:v>
                </c:pt>
                <c:pt idx="8">
                  <c:v>18286211.180124223</c:v>
                </c:pt>
                <c:pt idx="9">
                  <c:v>18054037.267080743</c:v>
                </c:pt>
              </c:numCache>
            </c:numRef>
          </c:xVal>
          <c:yVal>
            <c:numRef>
              <c:f>Sheet1!$Y$4:$Y$16</c:f>
              <c:numCache>
                <c:formatCode>0.00E+00</c:formatCode>
                <c:ptCount val="13"/>
                <c:pt idx="0">
                  <c:v>4201.5968570376099</c:v>
                </c:pt>
                <c:pt idx="1">
                  <c:v>3808.0496630197517</c:v>
                </c:pt>
                <c:pt idx="2">
                  <c:v>1678.8786556427094</c:v>
                </c:pt>
                <c:pt idx="3">
                  <c:v>669.80112001449447</c:v>
                </c:pt>
                <c:pt idx="4">
                  <c:v>680.06210896482776</c:v>
                </c:pt>
                <c:pt idx="5">
                  <c:v>1211.8462891684856</c:v>
                </c:pt>
                <c:pt idx="6">
                  <c:v>1733.0008440464876</c:v>
                </c:pt>
                <c:pt idx="7">
                  <c:v>3940.3944059616874</c:v>
                </c:pt>
                <c:pt idx="8">
                  <c:v>4276.2379704740733</c:v>
                </c:pt>
                <c:pt idx="9">
                  <c:v>4249.0042677174079</c:v>
                </c:pt>
                <c:pt idx="11">
                  <c:v>6796.784040406571</c:v>
                </c:pt>
                <c:pt idx="12">
                  <c:v>1055.1559303093932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560F-4258-A307-4D9D3DB2C4EE}"/>
            </c:ext>
          </c:extLst>
        </c:ser>
        <c:ser>
          <c:idx val="3"/>
          <c:order val="2"/>
          <c:tx>
            <c:strRef>
              <c:f>Sheet1!$I$1:$I$2</c:f>
              <c:strCache>
                <c:ptCount val="2"/>
                <c:pt idx="0">
                  <c:v>DARK</c:v>
                </c:pt>
                <c:pt idx="1">
                  <c:v>Sigma</c:v>
                </c:pt>
              </c:strCache>
            </c:strRef>
          </c:tx>
          <c:spPr>
            <a:ln w="3175">
              <a:noFill/>
              <a:prstDash val="sysDot"/>
            </a:ln>
          </c:spPr>
          <c:marker>
            <c:symbol val="x"/>
            <c:size val="4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Sheet1!$Q$4:$Q$13</c:f>
              <c:numCache>
                <c:formatCode>0.00E+00</c:formatCode>
                <c:ptCount val="10"/>
                <c:pt idx="0">
                  <c:v>17653416.149068322</c:v>
                </c:pt>
                <c:pt idx="1">
                  <c:v>14501242.236024845</c:v>
                </c:pt>
                <c:pt idx="2">
                  <c:v>2818633.5403726711</c:v>
                </c:pt>
                <c:pt idx="3">
                  <c:v>448633.54037267121</c:v>
                </c:pt>
                <c:pt idx="4">
                  <c:v>462484.47204968921</c:v>
                </c:pt>
                <c:pt idx="5">
                  <c:v>1468571.4285714289</c:v>
                </c:pt>
                <c:pt idx="6">
                  <c:v>3003291.9254658381</c:v>
                </c:pt>
                <c:pt idx="7">
                  <c:v>15526708.074534161</c:v>
                </c:pt>
                <c:pt idx="8">
                  <c:v>18286211.180124223</c:v>
                </c:pt>
                <c:pt idx="9">
                  <c:v>18054037.267080743</c:v>
                </c:pt>
              </c:numCache>
            </c:numRef>
          </c:xVal>
          <c:yVal>
            <c:numRef>
              <c:f>Sheet1!$Z$4:$Z$16</c:f>
              <c:numCache>
                <c:formatCode>0.00E+00</c:formatCode>
                <c:ptCount val="13"/>
                <c:pt idx="0">
                  <c:v>113043.47826086957</c:v>
                </c:pt>
                <c:pt idx="1">
                  <c:v>112857.14285714286</c:v>
                </c:pt>
                <c:pt idx="2">
                  <c:v>125652.17391304349</c:v>
                </c:pt>
                <c:pt idx="3">
                  <c:v>112919.25465838508</c:v>
                </c:pt>
                <c:pt idx="4">
                  <c:v>113664.59627329193</c:v>
                </c:pt>
                <c:pt idx="5">
                  <c:v>114223.60248447205</c:v>
                </c:pt>
                <c:pt idx="6">
                  <c:v>114534.16149068323</c:v>
                </c:pt>
                <c:pt idx="7">
                  <c:v>116335.40372670807</c:v>
                </c:pt>
                <c:pt idx="8">
                  <c:v>118198.75776397517</c:v>
                </c:pt>
                <c:pt idx="9">
                  <c:v>118571.42857142858</c:v>
                </c:pt>
                <c:pt idx="11">
                  <c:v>134596.27329192546</c:v>
                </c:pt>
                <c:pt idx="12">
                  <c:v>112919.25465838508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560F-4258-A307-4D9D3DB2C4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2819840"/>
        <c:axId val="72820416"/>
      </c:scatterChart>
      <c:valAx>
        <c:axId val="72819840"/>
        <c:scaling>
          <c:logBase val="10"/>
          <c:orientation val="minMax"/>
          <c:min val="100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Mean Npe per pulse, electrons</a:t>
                </a:r>
              </a:p>
            </c:rich>
          </c:tx>
          <c:layout>
            <c:manualLayout>
              <c:xMode val="edge"/>
              <c:yMode val="edge"/>
              <c:x val="0.3730836099603233"/>
              <c:y val="0.89681673155167874"/>
            </c:manualLayout>
          </c:layout>
          <c:overlay val="0"/>
        </c:title>
        <c:numFmt formatCode="0.00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72820416"/>
        <c:crosses val="autoZero"/>
        <c:crossBetween val="midCat"/>
      </c:valAx>
      <c:valAx>
        <c:axId val="72820416"/>
        <c:scaling>
          <c:logBase val="10"/>
          <c:orientation val="minMax"/>
          <c:min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StdDev Sigma(Npe), electrons</a:t>
                </a:r>
              </a:p>
            </c:rich>
          </c:tx>
          <c:overlay val="0"/>
        </c:title>
        <c:numFmt formatCode="0.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72819840"/>
        <c:crosses val="autoZero"/>
        <c:crossBetween val="midCat"/>
      </c:valAx>
    </c:plotArea>
    <c:plotVisOnly val="1"/>
    <c:dispBlanksAs val="gap"/>
    <c:showDLblsOverMax val="0"/>
    <c:extLst/>
  </c:chart>
  <c:spPr>
    <a:ln>
      <a:solidFill>
        <a:schemeClr val="accent6">
          <a:lumMod val="75000"/>
        </a:schemeClr>
      </a:solidFill>
    </a:ln>
  </c:spPr>
  <c:txPr>
    <a:bodyPr/>
    <a:lstStyle/>
    <a:p>
      <a:pPr>
        <a:defRPr sz="1100" b="1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Sigma(Npe) vs Mean(Npe)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1"/>
          <c:order val="0"/>
          <c:tx>
            <c:strRef>
              <c:f>Sheet1!$R$2</c:f>
              <c:strCache>
                <c:ptCount val="1"/>
                <c:pt idx="0">
                  <c:v>Sigma(Q)</c:v>
                </c:pt>
              </c:strCache>
            </c:strRef>
          </c:tx>
          <c:spPr>
            <a:ln w="25400">
              <a:noFill/>
            </a:ln>
          </c:spPr>
          <c:xVal>
            <c:numRef>
              <c:f>Sheet1!$Q$15:$Q$16</c:f>
              <c:numCache>
                <c:formatCode>0.00E+00</c:formatCode>
                <c:ptCount val="2"/>
                <c:pt idx="0">
                  <c:v>46196273.291925468</c:v>
                </c:pt>
                <c:pt idx="1">
                  <c:v>1113354.0372670807</c:v>
                </c:pt>
              </c:numCache>
            </c:numRef>
          </c:xVal>
          <c:yVal>
            <c:numRef>
              <c:f>Sheet1!$R$15:$R$16</c:f>
              <c:numCache>
                <c:formatCode>0.00E+00</c:formatCode>
                <c:ptCount val="2"/>
                <c:pt idx="0">
                  <c:v>4882617.2333507054</c:v>
                </c:pt>
                <c:pt idx="1">
                  <c:v>124492.1321248732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944-487F-8F06-72A0E028DF50}"/>
            </c:ext>
          </c:extLst>
        </c:ser>
        <c:ser>
          <c:idx val="0"/>
          <c:order val="1"/>
          <c:tx>
            <c:strRef>
              <c:f>Sheet1!$R$2</c:f>
              <c:strCache>
                <c:ptCount val="1"/>
                <c:pt idx="0">
                  <c:v>Sigma(Q)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forward val="29000000"/>
            <c:intercept val="0"/>
            <c:dispRSqr val="1"/>
            <c:dispEq val="1"/>
            <c:trendlineLbl>
              <c:layout>
                <c:manualLayout>
                  <c:x val="-0.23739478685853924"/>
                  <c:y val="-4.1821561338289964E-4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/>
                  </a:pPr>
                  <a:endParaRPr lang="ru-RU"/>
                </a:p>
              </c:txPr>
            </c:trendlineLbl>
          </c:trendline>
          <c:xVal>
            <c:numRef>
              <c:f>Sheet1!$Q$3:$Q$13</c:f>
              <c:numCache>
                <c:formatCode>0.00E+00</c:formatCode>
                <c:ptCount val="11"/>
                <c:pt idx="1">
                  <c:v>17653416.149068322</c:v>
                </c:pt>
                <c:pt idx="2">
                  <c:v>14501242.236024845</c:v>
                </c:pt>
                <c:pt idx="3">
                  <c:v>2818633.5403726711</c:v>
                </c:pt>
                <c:pt idx="4">
                  <c:v>448633.54037267121</c:v>
                </c:pt>
                <c:pt idx="5">
                  <c:v>462484.47204968921</c:v>
                </c:pt>
                <c:pt idx="6">
                  <c:v>1468571.4285714289</c:v>
                </c:pt>
                <c:pt idx="7">
                  <c:v>3003291.9254658381</c:v>
                </c:pt>
                <c:pt idx="8">
                  <c:v>15526708.074534161</c:v>
                </c:pt>
                <c:pt idx="9">
                  <c:v>18286211.180124223</c:v>
                </c:pt>
                <c:pt idx="10">
                  <c:v>18054037.267080743</c:v>
                </c:pt>
              </c:numCache>
            </c:numRef>
          </c:xVal>
          <c:yVal>
            <c:numRef>
              <c:f>Sheet1!$R$3:$R$13</c:f>
              <c:numCache>
                <c:formatCode>0.00E+00</c:formatCode>
                <c:ptCount val="11"/>
                <c:pt idx="1">
                  <c:v>1947031.7020002019</c:v>
                </c:pt>
                <c:pt idx="2">
                  <c:v>1424106.5942676954</c:v>
                </c:pt>
                <c:pt idx="3">
                  <c:v>284683.33443098306</c:v>
                </c:pt>
                <c:pt idx="4">
                  <c:v>46481.543971969499</c:v>
                </c:pt>
                <c:pt idx="5">
                  <c:v>50578.57450912417</c:v>
                </c:pt>
                <c:pt idx="6">
                  <c:v>154775.43027929118</c:v>
                </c:pt>
                <c:pt idx="7">
                  <c:v>308294.15759083873</c:v>
                </c:pt>
                <c:pt idx="8">
                  <c:v>1546562.3623441681</c:v>
                </c:pt>
                <c:pt idx="9">
                  <c:v>1920589.8901174534</c:v>
                </c:pt>
                <c:pt idx="10">
                  <c:v>1888828.5756977424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944-487F-8F06-72A0E028DF50}"/>
            </c:ext>
          </c:extLst>
        </c:ser>
        <c:ser>
          <c:idx val="2"/>
          <c:order val="2"/>
          <c:tx>
            <c:strRef>
              <c:f>Sheet1!$Y$2</c:f>
              <c:strCache>
                <c:ptCount val="1"/>
                <c:pt idx="0">
                  <c:v>SigmaPoiss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4"/>
            <c:spPr>
              <a:solidFill>
                <a:srgbClr val="00B050"/>
              </a:solidFill>
            </c:spPr>
          </c:marker>
          <c:trendline>
            <c:spPr>
              <a:ln w="9525">
                <a:solidFill>
                  <a:srgbClr val="00B050"/>
                </a:solidFill>
                <a:prstDash val="sysDash"/>
              </a:ln>
            </c:spPr>
            <c:trendlineType val="power"/>
            <c:dispRSqr val="1"/>
            <c:dispEq val="1"/>
            <c:trendlineLbl>
              <c:layout>
                <c:manualLayout>
                  <c:x val="-9.527843710859836E-2"/>
                  <c:y val="-4.5365600210754323E-2"/>
                </c:manualLayout>
              </c:layout>
              <c:numFmt formatCode="General" sourceLinked="0"/>
            </c:trendlineLbl>
          </c:trendline>
          <c:xVal>
            <c:numRef>
              <c:f>Sheet1!$Q$4:$Q$16</c:f>
              <c:numCache>
                <c:formatCode>0.00E+00</c:formatCode>
                <c:ptCount val="13"/>
                <c:pt idx="0">
                  <c:v>17653416.149068322</c:v>
                </c:pt>
                <c:pt idx="1">
                  <c:v>14501242.236024845</c:v>
                </c:pt>
                <c:pt idx="2">
                  <c:v>2818633.5403726711</c:v>
                </c:pt>
                <c:pt idx="3">
                  <c:v>448633.54037267121</c:v>
                </c:pt>
                <c:pt idx="4">
                  <c:v>462484.47204968921</c:v>
                </c:pt>
                <c:pt idx="5">
                  <c:v>1468571.4285714289</c:v>
                </c:pt>
                <c:pt idx="6">
                  <c:v>3003291.9254658381</c:v>
                </c:pt>
                <c:pt idx="7">
                  <c:v>15526708.074534161</c:v>
                </c:pt>
                <c:pt idx="8">
                  <c:v>18286211.180124223</c:v>
                </c:pt>
                <c:pt idx="9">
                  <c:v>18054037.267080743</c:v>
                </c:pt>
                <c:pt idx="11">
                  <c:v>46196273.291925468</c:v>
                </c:pt>
                <c:pt idx="12">
                  <c:v>1113354.0372670807</c:v>
                </c:pt>
              </c:numCache>
            </c:numRef>
          </c:xVal>
          <c:yVal>
            <c:numRef>
              <c:f>Sheet1!$Y$4:$Y$16</c:f>
              <c:numCache>
                <c:formatCode>0.00E+00</c:formatCode>
                <c:ptCount val="13"/>
                <c:pt idx="0">
                  <c:v>4201.5968570376099</c:v>
                </c:pt>
                <c:pt idx="1">
                  <c:v>3808.0496630197517</c:v>
                </c:pt>
                <c:pt idx="2">
                  <c:v>1678.8786556427094</c:v>
                </c:pt>
                <c:pt idx="3">
                  <c:v>669.80112001449447</c:v>
                </c:pt>
                <c:pt idx="4">
                  <c:v>680.06210896482776</c:v>
                </c:pt>
                <c:pt idx="5">
                  <c:v>1211.8462891684856</c:v>
                </c:pt>
                <c:pt idx="6">
                  <c:v>1733.0008440464876</c:v>
                </c:pt>
                <c:pt idx="7">
                  <c:v>3940.3944059616874</c:v>
                </c:pt>
                <c:pt idx="8">
                  <c:v>4276.2379704740733</c:v>
                </c:pt>
                <c:pt idx="9">
                  <c:v>4249.0042677174079</c:v>
                </c:pt>
                <c:pt idx="11">
                  <c:v>6796.784040406571</c:v>
                </c:pt>
                <c:pt idx="12">
                  <c:v>1055.1559303093932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B944-487F-8F06-72A0E028DF50}"/>
            </c:ext>
          </c:extLst>
        </c:ser>
        <c:ser>
          <c:idx val="3"/>
          <c:order val="3"/>
          <c:tx>
            <c:strRef>
              <c:f>Sheet1!$I$1:$I$2</c:f>
              <c:strCache>
                <c:ptCount val="2"/>
                <c:pt idx="0">
                  <c:v>DARK</c:v>
                </c:pt>
                <c:pt idx="1">
                  <c:v>Sigma</c:v>
                </c:pt>
              </c:strCache>
            </c:strRef>
          </c:tx>
          <c:spPr>
            <a:ln w="3175">
              <a:noFill/>
              <a:prstDash val="sysDot"/>
            </a:ln>
          </c:spPr>
          <c:marker>
            <c:symbol val="x"/>
            <c:size val="4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Sheet1!$Q$4:$Q$16</c:f>
              <c:numCache>
                <c:formatCode>0.00E+00</c:formatCode>
                <c:ptCount val="13"/>
                <c:pt idx="0">
                  <c:v>17653416.149068322</c:v>
                </c:pt>
                <c:pt idx="1">
                  <c:v>14501242.236024845</c:v>
                </c:pt>
                <c:pt idx="2">
                  <c:v>2818633.5403726711</c:v>
                </c:pt>
                <c:pt idx="3">
                  <c:v>448633.54037267121</c:v>
                </c:pt>
                <c:pt idx="4">
                  <c:v>462484.47204968921</c:v>
                </c:pt>
                <c:pt idx="5">
                  <c:v>1468571.4285714289</c:v>
                </c:pt>
                <c:pt idx="6">
                  <c:v>3003291.9254658381</c:v>
                </c:pt>
                <c:pt idx="7">
                  <c:v>15526708.074534161</c:v>
                </c:pt>
                <c:pt idx="8">
                  <c:v>18286211.180124223</c:v>
                </c:pt>
                <c:pt idx="9">
                  <c:v>18054037.267080743</c:v>
                </c:pt>
                <c:pt idx="11">
                  <c:v>46196273.291925468</c:v>
                </c:pt>
                <c:pt idx="12">
                  <c:v>1113354.0372670807</c:v>
                </c:pt>
              </c:numCache>
            </c:numRef>
          </c:xVal>
          <c:yVal>
            <c:numRef>
              <c:f>Sheet1!$Z$4:$Z$16</c:f>
              <c:numCache>
                <c:formatCode>0.00E+00</c:formatCode>
                <c:ptCount val="13"/>
                <c:pt idx="0">
                  <c:v>113043.47826086957</c:v>
                </c:pt>
                <c:pt idx="1">
                  <c:v>112857.14285714286</c:v>
                </c:pt>
                <c:pt idx="2">
                  <c:v>125652.17391304349</c:v>
                </c:pt>
                <c:pt idx="3">
                  <c:v>112919.25465838508</c:v>
                </c:pt>
                <c:pt idx="4">
                  <c:v>113664.59627329193</c:v>
                </c:pt>
                <c:pt idx="5">
                  <c:v>114223.60248447205</c:v>
                </c:pt>
                <c:pt idx="6">
                  <c:v>114534.16149068323</c:v>
                </c:pt>
                <c:pt idx="7">
                  <c:v>116335.40372670807</c:v>
                </c:pt>
                <c:pt idx="8">
                  <c:v>118198.75776397517</c:v>
                </c:pt>
                <c:pt idx="9">
                  <c:v>118571.42857142858</c:v>
                </c:pt>
                <c:pt idx="11">
                  <c:v>134596.27329192546</c:v>
                </c:pt>
                <c:pt idx="12">
                  <c:v>112919.25465838508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B944-487F-8F06-72A0E028DF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2822720"/>
        <c:axId val="72823296"/>
      </c:scatterChart>
      <c:valAx>
        <c:axId val="72822720"/>
        <c:scaling>
          <c:logBase val="10"/>
          <c:orientation val="minMax"/>
          <c:min val="100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Mean Npe per pulse, electrons</a:t>
                </a:r>
              </a:p>
            </c:rich>
          </c:tx>
          <c:layout>
            <c:manualLayout>
              <c:xMode val="edge"/>
              <c:yMode val="edge"/>
              <c:x val="0.3730836099603233"/>
              <c:y val="0.89681673155167874"/>
            </c:manualLayout>
          </c:layout>
          <c:overlay val="0"/>
        </c:title>
        <c:numFmt formatCode="0.00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72823296"/>
        <c:crosses val="autoZero"/>
        <c:crossBetween val="midCat"/>
      </c:valAx>
      <c:valAx>
        <c:axId val="72823296"/>
        <c:scaling>
          <c:logBase val="10"/>
          <c:orientation val="minMax"/>
          <c:min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StdDev Sigma(Npe), electrons</a:t>
                </a:r>
              </a:p>
            </c:rich>
          </c:tx>
          <c:overlay val="0"/>
        </c:title>
        <c:numFmt formatCode="0.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72822720"/>
        <c:crosses val="autoZero"/>
        <c:crossBetween val="midCat"/>
      </c:valAx>
    </c:plotArea>
    <c:plotVisOnly val="1"/>
    <c:dispBlanksAs val="gap"/>
    <c:showDLblsOverMax val="0"/>
    <c:extLst/>
  </c:chart>
  <c:txPr>
    <a:bodyPr/>
    <a:lstStyle/>
    <a:p>
      <a:pPr>
        <a:defRPr sz="1100" b="1"/>
      </a:pPr>
      <a:endParaRPr lang="ru-RU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838" cy="495300"/>
          </a:xfrm>
          <a:prstGeom prst="rect">
            <a:avLst/>
          </a:prstGeom>
        </p:spPr>
        <p:txBody>
          <a:bodyPr vert="horz" lIns="87499" tIns="43749" rIns="87499" bIns="43749" rtlCol="0"/>
          <a:lstStyle>
            <a:lvl1pPr algn="l" eaLnBrk="1" hangingPunct="1">
              <a:defRPr sz="1100"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5300"/>
          </a:xfrm>
          <a:prstGeom prst="rect">
            <a:avLst/>
          </a:prstGeom>
        </p:spPr>
        <p:txBody>
          <a:bodyPr vert="horz" lIns="87499" tIns="43749" rIns="87499" bIns="43749" rtlCol="0"/>
          <a:lstStyle>
            <a:lvl1pPr algn="r" eaLnBrk="1" hangingPunct="1">
              <a:defRPr sz="1100"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3F977E-82EA-4D7C-B9A9-06C2576EE2B0}" type="datetimeFigureOut">
              <a:rPr lang="en-GB"/>
              <a:pPr>
                <a:defRPr/>
              </a:pPr>
              <a:t>17/10/2025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1813"/>
            <a:ext cx="2890838" cy="495300"/>
          </a:xfrm>
          <a:prstGeom prst="rect">
            <a:avLst/>
          </a:prstGeom>
        </p:spPr>
        <p:txBody>
          <a:bodyPr vert="horz" lIns="87499" tIns="43749" rIns="87499" bIns="43749" rtlCol="0" anchor="b"/>
          <a:lstStyle>
            <a:lvl1pPr algn="l" eaLnBrk="1" hangingPunct="1">
              <a:defRPr sz="1100"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421813"/>
            <a:ext cx="2889250" cy="495300"/>
          </a:xfrm>
          <a:prstGeom prst="rect">
            <a:avLst/>
          </a:prstGeom>
        </p:spPr>
        <p:txBody>
          <a:bodyPr vert="horz" wrap="square" lIns="87499" tIns="43749" rIns="87499" bIns="4374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 b="1"/>
            </a:lvl1pPr>
          </a:lstStyle>
          <a:p>
            <a:pPr>
              <a:defRPr/>
            </a:pPr>
            <a:fld id="{E8669EBC-6B8B-488C-802A-49AFBA18C421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779" tIns="47390" rIns="94779" bIns="47390" numCol="1" anchor="t" anchorCtr="0" compatLnSpc="1">
            <a:prstTxWarp prst="textNoShape">
              <a:avLst/>
            </a:prstTxWarp>
          </a:bodyPr>
          <a:lstStyle>
            <a:lvl1pPr defTabSz="947905" eaLnBrk="1" hangingPunct="1">
              <a:defRPr sz="1200" b="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779" tIns="47390" rIns="94779" bIns="47390" numCol="1" anchor="t" anchorCtr="0" compatLnSpc="1">
            <a:prstTxWarp prst="textNoShape">
              <a:avLst/>
            </a:prstTxWarp>
          </a:bodyPr>
          <a:lstStyle>
            <a:lvl1pPr algn="r" defTabSz="947905" eaLnBrk="1" hangingPunct="1">
              <a:defRPr sz="1200" b="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7250" y="744538"/>
            <a:ext cx="4954588" cy="3717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0113"/>
            <a:ext cx="5335588" cy="44640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779" tIns="47390" rIns="94779" bIns="473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Click to edit Master text styles</a:t>
            </a:r>
          </a:p>
          <a:p>
            <a:pPr lvl="1"/>
            <a:r>
              <a:rPr lang="ru-RU" noProof="0"/>
              <a:t>Second level</a:t>
            </a:r>
          </a:p>
          <a:p>
            <a:pPr lvl="2"/>
            <a:r>
              <a:rPr lang="ru-RU" noProof="0"/>
              <a:t>Third level</a:t>
            </a:r>
          </a:p>
          <a:p>
            <a:pPr lvl="3"/>
            <a:r>
              <a:rPr lang="ru-RU" noProof="0"/>
              <a:t>Fourth level</a:t>
            </a:r>
          </a:p>
          <a:p>
            <a:pPr lvl="4"/>
            <a:r>
              <a:rPr lang="ru-RU" noProof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1813"/>
            <a:ext cx="2890838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779" tIns="47390" rIns="94779" bIns="47390" numCol="1" anchor="b" anchorCtr="0" compatLnSpc="1">
            <a:prstTxWarp prst="textNoShape">
              <a:avLst/>
            </a:prstTxWarp>
          </a:bodyPr>
          <a:lstStyle>
            <a:lvl1pPr defTabSz="947905" eaLnBrk="1" hangingPunct="1">
              <a:defRPr sz="1200" b="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1813"/>
            <a:ext cx="2889250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779" tIns="47390" rIns="94779" bIns="47390" numCol="1" anchor="b" anchorCtr="0" compatLnSpc="1">
            <a:prstTxWarp prst="textNoShape">
              <a:avLst/>
            </a:prstTxWarp>
          </a:bodyPr>
          <a:lstStyle>
            <a:lvl1pPr algn="r" defTabSz="947738" eaLnBrk="1" hangingPunct="1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D950A2F-0429-4484-B97B-9376652A47B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807638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4CFAA847-C332-4E84-AEE2-EA95835066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627833"/>
            <a:ext cx="9144000" cy="260649"/>
          </a:xfrm>
        </p:spPr>
        <p:txBody>
          <a:bodyPr/>
          <a:lstStyle/>
          <a:p>
            <a:pPr>
              <a:defRPr/>
            </a:pPr>
            <a:r>
              <a:rPr lang="en-US" altLang="ru-RU" dirty="0"/>
              <a:t>Sergey Vinogradov	</a:t>
            </a:r>
            <a:r>
              <a:rPr lang="ru-RU" dirty="0"/>
              <a:t>Solid </a:t>
            </a:r>
            <a:r>
              <a:rPr lang="en-US" dirty="0"/>
              <a:t>S</a:t>
            </a:r>
            <a:r>
              <a:rPr lang="ru-RU" dirty="0"/>
              <a:t>tate </a:t>
            </a:r>
            <a:r>
              <a:rPr lang="en-US" dirty="0"/>
              <a:t>P</a:t>
            </a:r>
            <a:r>
              <a:rPr lang="ru-RU" dirty="0"/>
              <a:t>hoton </a:t>
            </a:r>
            <a:r>
              <a:rPr lang="en-US" dirty="0"/>
              <a:t>D</a:t>
            </a:r>
            <a:r>
              <a:rPr lang="ru-RU" dirty="0"/>
              <a:t>etectors</a:t>
            </a:r>
            <a:r>
              <a:rPr lang="en-US" altLang="ru-RU" dirty="0"/>
              <a:t>		RICH	31-07-2018	          Moscow, Russia	               </a:t>
            </a:r>
            <a:fld id="{A684B3BE-E04E-4C08-A9E3-8828D8CC8E79}" type="slidenum">
              <a:rPr lang="en-US" altLang="ru-RU" smtClean="0"/>
              <a:pPr>
                <a:defRPr/>
              </a:pPr>
              <a:t>‹#›</a:t>
            </a:fld>
            <a:r>
              <a:rPr lang="en-US" altLang="ru-RU" dirty="0"/>
              <a:t>	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02537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8DFB-21E7-4A3A-9B2D-0F1420E0D08D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B9A5-1256-4150-A3AC-8250E1B0B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9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8DFB-21E7-4A3A-9B2D-0F1420E0D08D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B9A5-1256-4150-A3AC-8250E1B0B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840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8DFB-21E7-4A3A-9B2D-0F1420E0D08D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B9A5-1256-4150-A3AC-8250E1B0B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694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8DFB-21E7-4A3A-9B2D-0F1420E0D08D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B9A5-1256-4150-A3AC-8250E1B0B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88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8DFB-21E7-4A3A-9B2D-0F1420E0D08D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B9A5-1256-4150-A3AC-8250E1B0B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8077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8DFB-21E7-4A3A-9B2D-0F1420E0D08D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B9A5-1256-4150-A3AC-8250E1B0B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334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8DFB-21E7-4A3A-9B2D-0F1420E0D08D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B9A5-1256-4150-A3AC-8250E1B0B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770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8DFB-21E7-4A3A-9B2D-0F1420E0D08D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B9A5-1256-4150-A3AC-8250E1B0B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804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785101" cy="8366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4" y="980729"/>
            <a:ext cx="8785101" cy="53292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8380813C-C568-45DF-B43A-8560217E18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627833"/>
            <a:ext cx="9144000" cy="260649"/>
          </a:xfrm>
        </p:spPr>
        <p:txBody>
          <a:bodyPr/>
          <a:lstStyle/>
          <a:p>
            <a:pPr>
              <a:defRPr/>
            </a:pPr>
            <a:r>
              <a:rPr lang="en-US" altLang="ru-RU" dirty="0"/>
              <a:t>Sergey Vinogradov	</a:t>
            </a:r>
            <a:r>
              <a:rPr lang="ru-RU" dirty="0"/>
              <a:t>Solid </a:t>
            </a:r>
            <a:r>
              <a:rPr lang="en-US" dirty="0"/>
              <a:t>S</a:t>
            </a:r>
            <a:r>
              <a:rPr lang="ru-RU" dirty="0"/>
              <a:t>tate </a:t>
            </a:r>
            <a:r>
              <a:rPr lang="en-US" dirty="0"/>
              <a:t>P</a:t>
            </a:r>
            <a:r>
              <a:rPr lang="ru-RU" dirty="0"/>
              <a:t>hoton </a:t>
            </a:r>
            <a:r>
              <a:rPr lang="en-US" dirty="0"/>
              <a:t>D</a:t>
            </a:r>
            <a:r>
              <a:rPr lang="ru-RU" dirty="0"/>
              <a:t>etectors</a:t>
            </a:r>
            <a:r>
              <a:rPr lang="en-US" altLang="ru-RU" dirty="0"/>
              <a:t>		RICH	31-07-2018	          Moscow, Russia	               </a:t>
            </a:r>
            <a:fld id="{A684B3BE-E04E-4C08-A9E3-8828D8CC8E79}" type="slidenum">
              <a:rPr lang="en-US" altLang="ru-RU" smtClean="0"/>
              <a:pPr>
                <a:defRPr/>
              </a:pPr>
              <a:t>‹#›</a:t>
            </a:fld>
            <a:r>
              <a:rPr lang="en-US" altLang="ru-RU" dirty="0"/>
              <a:t>	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80199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4D79EAF-A00E-4D47-9A72-D6D3436A0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4" y="0"/>
            <a:ext cx="8785099" cy="8366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EEEB38-2251-4F8F-B0AF-00B4E6B1CD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627833"/>
            <a:ext cx="9144000" cy="260649"/>
          </a:xfrm>
        </p:spPr>
        <p:txBody>
          <a:bodyPr/>
          <a:lstStyle/>
          <a:p>
            <a:pPr>
              <a:defRPr/>
            </a:pPr>
            <a:r>
              <a:rPr lang="en-US" altLang="ru-RU" dirty="0"/>
              <a:t>Sergey Vinogradov	</a:t>
            </a:r>
            <a:r>
              <a:rPr lang="ru-RU" dirty="0"/>
              <a:t>Solid </a:t>
            </a:r>
            <a:r>
              <a:rPr lang="en-US" dirty="0"/>
              <a:t>S</a:t>
            </a:r>
            <a:r>
              <a:rPr lang="ru-RU" dirty="0"/>
              <a:t>tate </a:t>
            </a:r>
            <a:r>
              <a:rPr lang="en-US" dirty="0"/>
              <a:t>P</a:t>
            </a:r>
            <a:r>
              <a:rPr lang="ru-RU" dirty="0"/>
              <a:t>hoton </a:t>
            </a:r>
            <a:r>
              <a:rPr lang="en-US" dirty="0"/>
              <a:t>D</a:t>
            </a:r>
            <a:r>
              <a:rPr lang="ru-RU" dirty="0"/>
              <a:t>etectors</a:t>
            </a:r>
            <a:r>
              <a:rPr lang="en-US" altLang="ru-RU" dirty="0"/>
              <a:t>		RICH	31-07-2018	          Moscow, Russia	               </a:t>
            </a:r>
            <a:fld id="{A684B3BE-E04E-4C08-A9E3-8828D8CC8E79}" type="slidenum">
              <a:rPr lang="en-US" altLang="ru-RU" smtClean="0"/>
              <a:pPr>
                <a:defRPr/>
              </a:pPr>
              <a:t>‹#›</a:t>
            </a:fld>
            <a:r>
              <a:rPr lang="en-US" altLang="ru-RU" dirty="0"/>
              <a:t>	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85336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0E65D41C-2979-4078-BDDA-2A845483391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97353"/>
            <a:ext cx="9144000" cy="26064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 dirty="0"/>
              <a:t>Sergey Vinogradov	Nuisance Parameters: ENF		</a:t>
            </a:r>
            <a:r>
              <a:rPr lang="en-US" altLang="ru-RU" dirty="0" err="1"/>
              <a:t>ICASiPM</a:t>
            </a:r>
            <a:r>
              <a:rPr lang="en-US" altLang="ru-RU" dirty="0"/>
              <a:t>	13-06-2018	          </a:t>
            </a:r>
            <a:r>
              <a:rPr lang="en-US" altLang="ru-RU" dirty="0" err="1"/>
              <a:t>Schwetzingen</a:t>
            </a:r>
            <a:r>
              <a:rPr lang="en-US" altLang="ru-RU" dirty="0"/>
              <a:t>, Germany	               </a:t>
            </a:r>
            <a:fld id="{A684B3BE-E04E-4C08-A9E3-8828D8CC8E79}" type="slidenum">
              <a:rPr lang="en-US" altLang="ru-RU" smtClean="0"/>
              <a:pPr>
                <a:defRPr/>
              </a:pPr>
              <a:t>‹#›</a:t>
            </a:fld>
            <a:r>
              <a:rPr lang="en-US" altLang="ru-RU" dirty="0"/>
              <a:t>	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350836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981075"/>
            <a:ext cx="4279900" cy="53292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981075"/>
            <a:ext cx="4281488" cy="53292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C682910-C8BE-4AD5-BEE5-9DED8BD58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6" y="0"/>
            <a:ext cx="8713787" cy="8366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BDDB4C54-AE04-4220-BF63-86FCF54AA6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627833"/>
            <a:ext cx="9144000" cy="260649"/>
          </a:xfrm>
        </p:spPr>
        <p:txBody>
          <a:bodyPr/>
          <a:lstStyle/>
          <a:p>
            <a:pPr>
              <a:defRPr/>
            </a:pPr>
            <a:r>
              <a:rPr lang="en-US" altLang="ru-RU" dirty="0"/>
              <a:t>Sergey Vinogradov	</a:t>
            </a:r>
            <a:r>
              <a:rPr lang="ru-RU" dirty="0"/>
              <a:t>Solid </a:t>
            </a:r>
            <a:r>
              <a:rPr lang="en-US" dirty="0"/>
              <a:t>S</a:t>
            </a:r>
            <a:r>
              <a:rPr lang="ru-RU" dirty="0"/>
              <a:t>tate </a:t>
            </a:r>
            <a:r>
              <a:rPr lang="en-US" dirty="0"/>
              <a:t>P</a:t>
            </a:r>
            <a:r>
              <a:rPr lang="ru-RU" dirty="0"/>
              <a:t>hoton </a:t>
            </a:r>
            <a:r>
              <a:rPr lang="en-US" dirty="0"/>
              <a:t>D</a:t>
            </a:r>
            <a:r>
              <a:rPr lang="ru-RU" dirty="0"/>
              <a:t>etectors</a:t>
            </a:r>
            <a:r>
              <a:rPr lang="en-US" altLang="ru-RU" dirty="0"/>
              <a:t>		RICH	31-07-2018	          Moscow, Russia	               </a:t>
            </a:r>
            <a:fld id="{A684B3BE-E04E-4C08-A9E3-8828D8CC8E79}" type="slidenum">
              <a:rPr lang="en-US" altLang="ru-RU" smtClean="0"/>
              <a:pPr>
                <a:defRPr/>
              </a:pPr>
              <a:t>‹#›</a:t>
            </a:fld>
            <a:r>
              <a:rPr lang="en-US" altLang="ru-RU" dirty="0"/>
              <a:t>	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72347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0825" y="981075"/>
            <a:ext cx="4279900" cy="53292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3125" y="981077"/>
            <a:ext cx="4281488" cy="2587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3125" y="3721100"/>
            <a:ext cx="4281488" cy="2589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36A6B53-50A2-4833-8395-71ABD8581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6" y="0"/>
            <a:ext cx="8713787" cy="8366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E2894188-24E8-462D-A66A-E8CBCAAD76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627833"/>
            <a:ext cx="9144000" cy="260649"/>
          </a:xfrm>
        </p:spPr>
        <p:txBody>
          <a:bodyPr/>
          <a:lstStyle/>
          <a:p>
            <a:pPr>
              <a:defRPr/>
            </a:pPr>
            <a:r>
              <a:rPr lang="en-US" altLang="ru-RU" dirty="0"/>
              <a:t>Sergey Vinogradov	</a:t>
            </a:r>
            <a:r>
              <a:rPr lang="ru-RU" dirty="0"/>
              <a:t>Solid </a:t>
            </a:r>
            <a:r>
              <a:rPr lang="en-US" dirty="0"/>
              <a:t>S</a:t>
            </a:r>
            <a:r>
              <a:rPr lang="ru-RU" dirty="0"/>
              <a:t>tate </a:t>
            </a:r>
            <a:r>
              <a:rPr lang="en-US" dirty="0"/>
              <a:t>P</a:t>
            </a:r>
            <a:r>
              <a:rPr lang="ru-RU" dirty="0"/>
              <a:t>hoton </a:t>
            </a:r>
            <a:r>
              <a:rPr lang="en-US" dirty="0"/>
              <a:t>D</a:t>
            </a:r>
            <a:r>
              <a:rPr lang="ru-RU" dirty="0"/>
              <a:t>etectors</a:t>
            </a:r>
            <a:r>
              <a:rPr lang="en-US" altLang="ru-RU" dirty="0"/>
              <a:t>		RICH	31-07-2018	          Moscow, Russia	               </a:t>
            </a:r>
            <a:fld id="{A684B3BE-E04E-4C08-A9E3-8828D8CC8E79}" type="slidenum">
              <a:rPr lang="en-US" altLang="ru-RU" smtClean="0"/>
              <a:pPr>
                <a:defRPr/>
              </a:pPr>
              <a:t>‹#›</a:t>
            </a:fld>
            <a:r>
              <a:rPr lang="en-US" altLang="ru-RU" dirty="0"/>
              <a:t>	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47038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8DFB-21E7-4A3A-9B2D-0F1420E0D08D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B9A5-1256-4150-A3AC-8250E1B0B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239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8DFB-21E7-4A3A-9B2D-0F1420E0D08D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B9A5-1256-4150-A3AC-8250E1B0B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030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8DFB-21E7-4A3A-9B2D-0F1420E0D08D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B9A5-1256-4150-A3AC-8250E1B0B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26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5"/>
          <p:cNvSpPr>
            <a:spLocks noChangeShapeType="1"/>
          </p:cNvSpPr>
          <p:nvPr/>
        </p:nvSpPr>
        <p:spPr bwMode="auto">
          <a:xfrm flipV="1">
            <a:off x="419102" y="6637339"/>
            <a:ext cx="82089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2" y="0"/>
            <a:ext cx="6119813" cy="836613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" y="908051"/>
            <a:ext cx="8928100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Образец текста</a:t>
            </a:r>
          </a:p>
          <a:p>
            <a:pPr lvl="1"/>
            <a:r>
              <a:rPr lang="en-US" altLang="en-US"/>
              <a:t>Второй уровень</a:t>
            </a:r>
          </a:p>
          <a:p>
            <a:pPr lvl="2"/>
            <a:r>
              <a:rPr lang="en-US" altLang="en-US"/>
              <a:t>Третий уровень</a:t>
            </a:r>
          </a:p>
          <a:p>
            <a:pPr lvl="3"/>
            <a:r>
              <a:rPr lang="en-US" altLang="en-US"/>
              <a:t>Четвертый уровень</a:t>
            </a:r>
          </a:p>
          <a:p>
            <a:pPr lvl="4"/>
            <a:r>
              <a:rPr lang="en-US" altLang="en-US"/>
              <a:t>Пятый уровень~</a:t>
            </a:r>
          </a:p>
        </p:txBody>
      </p:sp>
      <p:pic>
        <p:nvPicPr>
          <p:cNvPr id="1029" name="Picture 201" descr="logo_leb_e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9588" y="3954464"/>
            <a:ext cx="229870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8" descr="ULIV_CI (2)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5177" y="1371601"/>
            <a:ext cx="3319463" cy="2317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201" descr="logo_leb_e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5488" y="4170364"/>
            <a:ext cx="229870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8" descr="ULIV_CI (2)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1077" y="1587501"/>
            <a:ext cx="3319463" cy="2317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201" descr="logo_leb_e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1388" y="4386264"/>
            <a:ext cx="229870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8" descr="ULIV_CI (2)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6977" y="1803401"/>
            <a:ext cx="3319463" cy="2317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5" descr="logo_leb_e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427" y="1"/>
            <a:ext cx="7905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8" descr="ULIV_CI (2)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2" y="0"/>
            <a:ext cx="1374775" cy="958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365" y="554039"/>
            <a:ext cx="693737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9" descr="FP7-gen-RGB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540" y="1"/>
            <a:ext cx="649287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4">
            <a:extLst>
              <a:ext uri="{FF2B5EF4-FFF2-40B4-BE49-F238E27FC236}">
                <a16:creationId xmlns:a16="http://schemas.microsoft.com/office/drawing/2014/main" id="{7D4E07A1-B2E5-462E-98AC-4E29C0A36DD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597353"/>
            <a:ext cx="9144000" cy="26064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 dirty="0"/>
              <a:t>Sergey Vinogradov	SiPM nonlinearity and saturation		</a:t>
            </a:r>
            <a:r>
              <a:rPr lang="en-US" altLang="ru-RU" dirty="0" err="1"/>
              <a:t>ICASiPM</a:t>
            </a:r>
            <a:r>
              <a:rPr lang="en-US" altLang="ru-RU" dirty="0"/>
              <a:t>	13-06-2018	          </a:t>
            </a:r>
            <a:r>
              <a:rPr lang="en-US" altLang="ru-RU" dirty="0" err="1"/>
              <a:t>Schwetzingen</a:t>
            </a:r>
            <a:r>
              <a:rPr lang="en-US" altLang="ru-RU" dirty="0"/>
              <a:t>, Germany	               </a:t>
            </a:r>
            <a:fld id="{A684B3BE-E04E-4C08-A9E3-8828D8CC8E79}" type="slidenum">
              <a:rPr lang="en-US" altLang="ru-RU" smtClean="0"/>
              <a:pPr>
                <a:defRPr/>
              </a:pPr>
              <a:t>‹#›</a:t>
            </a:fld>
            <a:r>
              <a:rPr lang="en-US" altLang="ru-RU" dirty="0"/>
              <a:t>	</a:t>
            </a:r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08" r:id="rId3"/>
    <p:sldLayoutId id="2147483712" r:id="rId4"/>
    <p:sldLayoutId id="2147483715" r:id="rId5"/>
    <p:sldLayoutId id="2147483711" r:id="rId6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◙"/>
        <a:defRPr sz="24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Times New Roman" panose="02020603050405020304" pitchFamily="18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―"/>
        <a:defRPr sz="2000">
          <a:solidFill>
            <a:schemeClr val="tx1"/>
          </a:solidFill>
          <a:latin typeface="Times New Roman" panose="02020603050405020304" pitchFamily="18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anose="02020603050405020304" pitchFamily="18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anose="02020603050405020304" pitchFamily="18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78DFB-21E7-4A3A-9B2D-0F1420E0D08D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6B9A5-1256-4150-A3AC-8250E1B0B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1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7" Type="http://schemas.openxmlformats.org/officeDocument/2006/relationships/image" Target="../media/image46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45.wmf"/><Relationship Id="rId4" Type="http://schemas.openxmlformats.org/officeDocument/2006/relationships/oleObject" Target="../embeddings/oleObject1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7" Type="http://schemas.openxmlformats.org/officeDocument/2006/relationships/image" Target="../media/image49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48.wmf"/><Relationship Id="rId4" Type="http://schemas.openxmlformats.org/officeDocument/2006/relationships/oleObject" Target="../embeddings/oleObject14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hyperlink" Target="https://en.wikipedia.org/wiki/Signal-to-noise_ratio" TargetMode="External"/><Relationship Id="rId7" Type="http://schemas.openxmlformats.org/officeDocument/2006/relationships/image" Target="../media/image15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17.wmf"/><Relationship Id="rId4" Type="http://schemas.openxmlformats.org/officeDocument/2006/relationships/hyperlink" Target="https://en.wikipedia.org/wiki/Signal_chain_(signal_processing_chain)" TargetMode="External"/><Relationship Id="rId9" Type="http://schemas.openxmlformats.org/officeDocument/2006/relationships/image" Target="../media/image1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7" Type="http://schemas.openxmlformats.org/officeDocument/2006/relationships/image" Target="../media/image26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4"/>
          <p:cNvSpPr/>
          <p:nvPr/>
        </p:nvSpPr>
        <p:spPr>
          <a:xfrm>
            <a:off x="1684569" y="4152564"/>
            <a:ext cx="5751840" cy="864096"/>
          </a:xfrm>
          <a:prstGeom prst="rect">
            <a:avLst/>
          </a:prstGeom>
          <a:noFill/>
          <a:ln>
            <a:noFill/>
          </a:ln>
        </p:spPr>
        <p:txBody>
          <a:bodyPr lIns="0" tIns="5130" rIns="0" bIns="0" anchor="ctr"/>
          <a:lstStyle/>
          <a:p>
            <a:pPr algn="ctr" defTabSz="685800" eaLnBrk="1" fontAlgn="auto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500" dirty="0">
                <a:solidFill>
                  <a:srgbClr val="000000"/>
                </a:solidFill>
                <a:latin typeface="Arial"/>
                <a:cs typeface="+mn-cs"/>
              </a:rPr>
              <a:t>Sergey Vinogradov</a:t>
            </a:r>
          </a:p>
          <a:p>
            <a:pPr algn="ctr" defTabSz="685800" eaLnBrk="1" fontAlgn="auto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</a:pPr>
            <a:endParaRPr lang="en-GB" sz="15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algn="ctr" defTabSz="685800" eaLnBrk="1" fontAlgn="auto" hangingPunct="1">
              <a:lnSpc>
                <a:spcPct val="97000"/>
              </a:lnSpc>
              <a:spcBef>
                <a:spcPts val="0"/>
              </a:spcBef>
              <a:spcAft>
                <a:spcPts val="0"/>
              </a:spcAft>
            </a:pPr>
            <a:endParaRPr lang="en-GB" sz="15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CustomShape 4"/>
          <p:cNvSpPr/>
          <p:nvPr/>
        </p:nvSpPr>
        <p:spPr>
          <a:xfrm>
            <a:off x="1331642" y="5013176"/>
            <a:ext cx="6775863" cy="864096"/>
          </a:xfrm>
          <a:prstGeom prst="rect">
            <a:avLst/>
          </a:prstGeom>
          <a:noFill/>
          <a:ln>
            <a:noFill/>
          </a:ln>
        </p:spPr>
        <p:txBody>
          <a:bodyPr lIns="0" tIns="5130" rIns="0" bIns="0" anchor="ctr"/>
          <a:lstStyle/>
          <a:p>
            <a:pPr algn="ctr" defTabSz="685800" eaLnBrk="1" fontAlgn="auto" hangingPunct="1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endParaRPr lang="en-US" sz="675" i="1" dirty="0">
              <a:solidFill>
                <a:srgbClr val="439DFF"/>
              </a:solidFill>
              <a:latin typeface="Arial"/>
              <a:cs typeface="+mn-cs"/>
            </a:endParaRPr>
          </a:p>
          <a:p>
            <a:pPr algn="ctr" defTabSz="685800" eaLnBrk="1" fontAlgn="auto" hangingPunct="1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-US" sz="1500" i="1" dirty="0">
                <a:solidFill>
                  <a:schemeClr val="tx1"/>
                </a:solidFill>
                <a:latin typeface="Arial"/>
                <a:cs typeface="+mn-cs"/>
              </a:rPr>
              <a:t>P.N. Lebedev Physical Institute of the Russian Academy of Sciences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DBEC7ED-2405-4E33-BB7F-A6DD85C60D2F}"/>
              </a:ext>
            </a:extLst>
          </p:cNvPr>
          <p:cNvSpPr txBox="1">
            <a:spLocks/>
          </p:cNvSpPr>
          <p:nvPr/>
        </p:nvSpPr>
        <p:spPr bwMode="auto">
          <a:xfrm>
            <a:off x="167938" y="1772816"/>
            <a:ext cx="8785101" cy="1440160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685800" eaLnBrk="1" fontAlgn="auto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Development of a measurement methodology</a:t>
            </a:r>
          </a:p>
          <a:p>
            <a:pPr defTabSz="685800" eaLnBrk="1" fontAlgn="auto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 for the excess noise factor of avalanche multiplication below breakdown for APD, LGAD, </a:t>
            </a:r>
            <a:r>
              <a:rPr lang="en-US" dirty="0" err="1"/>
              <a:t>SiPM</a:t>
            </a:r>
            <a:endParaRPr lang="en-US" i="1" dirty="0">
              <a:latin typeface="Calibri" panose="020F0502020204030204"/>
            </a:endParaRPr>
          </a:p>
        </p:txBody>
      </p:sp>
      <p:pic>
        <p:nvPicPr>
          <p:cNvPr id="12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792" y="188640"/>
            <a:ext cx="1215976" cy="12159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6" y="88727"/>
            <a:ext cx="1095351" cy="1477854"/>
          </a:xfrm>
          <a:prstGeom prst="rect">
            <a:avLst/>
          </a:prstGeom>
        </p:spPr>
      </p:pic>
      <p:sp>
        <p:nvSpPr>
          <p:cNvPr id="2" name="AutoShape 2" descr="International spin physics collaboration at the collider NICA - Home Page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417" y="87399"/>
            <a:ext cx="1806622" cy="96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4">
            <a:extLst>
              <a:ext uri="{FF2B5EF4-FFF2-40B4-BE49-F238E27FC236}">
                <a16:creationId xmlns:a16="http://schemas.microsoft.com/office/drawing/2014/main" id="{A746240B-2BCB-858E-409B-621A2C26980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23852" y="6657589"/>
            <a:ext cx="8820148" cy="184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Sergey Vinogradov</a:t>
            </a:r>
            <a:r>
              <a:rPr lang="ru-RU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SPD collaboration meeting		 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JINR, </a:t>
            </a:r>
            <a:r>
              <a:rPr lang="en-US" sz="1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Dubna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20–23 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Oct. 2025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fld id="{41A36C74-D7E2-4B95-838D-234F8366DA11}" type="slidenum">
              <a:rPr lang="en-US" altLang="en-US" sz="1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</a:t>
            </a:fld>
            <a:endParaRPr lang="ru-RU" alt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180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C05F7A-0E8E-F2C5-6B25-3B465DD5DD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FD94E195-4BB8-0436-6355-3FB788A216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ENF measurement method in APD:</a:t>
            </a:r>
            <a:br>
              <a:rPr lang="en-US" altLang="en-US" dirty="0"/>
            </a:br>
            <a:r>
              <a:rPr lang="en-US" altLang="en-US" dirty="0"/>
              <a:t>dark and photocurrent</a:t>
            </a:r>
            <a:r>
              <a:rPr lang="ru-RU" altLang="en-US" dirty="0"/>
              <a:t> </a:t>
            </a:r>
            <a:r>
              <a:rPr lang="en-US" altLang="en-US" dirty="0"/>
              <a:t>mean and RMS</a:t>
            </a:r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A73968A7-B78B-3A90-D252-91B4DF3E57C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0825" y="981075"/>
            <a:ext cx="8713788" cy="5329239"/>
          </a:xfrm>
        </p:spPr>
        <p:txBody>
          <a:bodyPr/>
          <a:lstStyle/>
          <a:p>
            <a:pPr marL="457200" lvl="1" indent="0">
              <a:buNone/>
            </a:pPr>
            <a:r>
              <a:rPr lang="en-US" altLang="en-US" dirty="0"/>
              <a:t>Y-factor Method (switchable noise source)</a:t>
            </a:r>
          </a:p>
          <a:p>
            <a:pPr marL="457200" lvl="1" indent="0">
              <a:buNone/>
            </a:pPr>
            <a:r>
              <a:rPr lang="en-US" altLang="en-US" dirty="0"/>
              <a:t>Cold Source &amp; Network Analyzer</a:t>
            </a:r>
          </a:p>
          <a:p>
            <a:pPr marL="457200" lvl="1" indent="0">
              <a:buNone/>
            </a:pPr>
            <a:r>
              <a:rPr lang="en-US" altLang="en-US" dirty="0"/>
              <a:t>Calibrated Noise Generator</a:t>
            </a:r>
          </a:p>
          <a:p>
            <a:pPr marL="457200" lvl="1" indent="0">
              <a:buNone/>
            </a:pPr>
            <a:r>
              <a:rPr lang="en-US" altLang="en-US" b="1" dirty="0"/>
              <a:t>Power Spectral Density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3405142"/>
              </p:ext>
            </p:extLst>
          </p:nvPr>
        </p:nvGraphicFramePr>
        <p:xfrm>
          <a:off x="5292080" y="1124744"/>
          <a:ext cx="3552825" cy="164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" imgW="2349360" imgH="1066680" progId="Equation.3">
                  <p:embed/>
                </p:oleObj>
              </mc:Choice>
              <mc:Fallback>
                <p:oleObj name="Формула" r:id="rId2" imgW="2349360" imgH="1066680" progId="Equation.3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1124744"/>
                        <a:ext cx="3552825" cy="164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67" y="2636912"/>
            <a:ext cx="4300326" cy="3326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A746240B-2BCB-858E-409B-621A2C26980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23852" y="6657589"/>
            <a:ext cx="8820148" cy="184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Sergey Vinogradov</a:t>
            </a:r>
            <a:r>
              <a:rPr lang="ru-RU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SPD collaboration meeting		 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JINR, </a:t>
            </a:r>
            <a:r>
              <a:rPr lang="en-US" sz="1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Dubna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20–23 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Oct. 2025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fld id="{41A36C74-D7E2-4B95-838D-234F8366DA11}" type="slidenum">
              <a:rPr lang="en-US" altLang="en-US" sz="1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10</a:t>
            </a:fld>
            <a:endParaRPr lang="ru-RU" alt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930696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>
              <a:spcBef>
                <a:spcPct val="20000"/>
              </a:spcBef>
              <a:buClr>
                <a:srgbClr val="0000CC"/>
              </a:buClr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Bertuccio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et al. (2024). Current Noise Spectral Density and Excess Noise of a Silicon Low-Gain Avalanche Diode (LGAD).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IEEE Trans. Electron Devices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71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(10), 5845–5851. </a:t>
            </a:r>
          </a:p>
        </p:txBody>
      </p:sp>
      <p:pic>
        <p:nvPicPr>
          <p:cNvPr id="17425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593" y="2770688"/>
            <a:ext cx="4117830" cy="3170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9257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81F4E-24EF-55D3-66C7-7BD35CFDA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828FA-6F12-C90D-F7E0-549DE58F85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pPr marL="0" indent="0" algn="ctr">
              <a:buNone/>
            </a:pPr>
            <a:r>
              <a:rPr lang="en-US" sz="2800" dirty="0"/>
              <a:t>Charge response measurements </a:t>
            </a:r>
          </a:p>
          <a:p>
            <a:pPr marL="0" indent="0" algn="ctr">
              <a:buNone/>
            </a:pPr>
            <a:r>
              <a:rPr lang="en-US" sz="2800" dirty="0"/>
              <a:t>by a short light pulse</a:t>
            </a:r>
          </a:p>
          <a:p>
            <a:pPr marL="0" indent="0" algn="ctr">
              <a:buNone/>
            </a:pPr>
            <a:r>
              <a:rPr lang="en-US" sz="2800" dirty="0"/>
              <a:t>Hamamatsu MPPC</a:t>
            </a:r>
          </a:p>
          <a:p>
            <a:pPr marL="0" indent="0" algn="ctr">
              <a:buNone/>
            </a:pPr>
            <a:r>
              <a:rPr lang="en-US" sz="2800" dirty="0"/>
              <a:t>Thorlabs</a:t>
            </a:r>
            <a:r>
              <a:rPr lang="ru-RU" sz="2800" dirty="0"/>
              <a:t> </a:t>
            </a:r>
            <a:r>
              <a:rPr lang="en-US" dirty="0"/>
              <a:t>FDS010</a:t>
            </a: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TAPD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46240B-2BCB-858E-409B-621A2C26980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23852" y="6657589"/>
            <a:ext cx="8820148" cy="184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Sergey Vinogradov</a:t>
            </a:r>
            <a:r>
              <a:rPr lang="ru-RU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SPD collaboration meeting		 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JINR, </a:t>
            </a:r>
            <a:r>
              <a:rPr lang="en-US" sz="1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Dubna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20–23 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Oct. 2025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fld id="{41A36C74-D7E2-4B95-838D-234F8366DA11}" type="slidenum">
              <a:rPr lang="en-US" altLang="en-US" sz="1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11</a:t>
            </a:fld>
            <a:endParaRPr lang="ru-RU" alt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159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200F2D-D6FD-47A2-C9FD-2A065B21F0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639F7-02E7-F2C8-E00D-6309A50A1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Photodiode mode (Gain = 1), oscilloscope</a:t>
            </a:r>
            <a:r>
              <a:rPr lang="ru-RU" dirty="0"/>
              <a:t> </a:t>
            </a:r>
            <a:r>
              <a:rPr lang="en-US" dirty="0"/>
              <a:t>LeCroy 6 GHz,</a:t>
            </a:r>
            <a:br>
              <a:rPr lang="en-US" dirty="0"/>
            </a:br>
            <a:r>
              <a:rPr lang="en-US" dirty="0"/>
              <a:t>Laser 535 nm, 40 </a:t>
            </a:r>
            <a:r>
              <a:rPr lang="en-US" dirty="0" err="1"/>
              <a:t>ps</a:t>
            </a:r>
            <a:r>
              <a:rPr lang="en-US" dirty="0"/>
              <a:t>, low intensity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6705EA-F256-1108-B685-AC81F8675D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Hamamatsu</a:t>
                </a:r>
                <a:r>
                  <a:rPr lang="ru-RU" dirty="0"/>
                  <a:t> МРРС </a:t>
                </a:r>
                <a:r>
                  <a:rPr lang="en-US" dirty="0"/>
                  <a:t>@</a:t>
                </a:r>
                <a:r>
                  <a:rPr lang="ru-RU" dirty="0"/>
                  <a:t>10 </a:t>
                </a:r>
                <a:r>
                  <a:rPr lang="en-US" dirty="0"/>
                  <a:t>V, Preamp 20 dB, 0.5 GHz BW</a:t>
                </a:r>
              </a:p>
              <a:p>
                <a:pPr lvl="1"/>
                <a:r>
                  <a:rPr lang="en-US" dirty="0"/>
                  <a:t>Minimum signal </a:t>
                </a:r>
                <a:r>
                  <a:rPr lang="ru-RU" dirty="0"/>
                  <a:t>≈</a:t>
                </a:r>
                <a:r>
                  <a:rPr lang="en-US" dirty="0"/>
                  <a:t> </a:t>
                </a:r>
                <a:r>
                  <a:rPr lang="ru-RU" dirty="0"/>
                  <a:t>1 </a:t>
                </a:r>
                <a:r>
                  <a:rPr lang="en-US" dirty="0"/>
                  <a:t>mV</a:t>
                </a:r>
                <a:r>
                  <a:rPr lang="ru-RU" dirty="0"/>
                  <a:t> ≈ </a:t>
                </a:r>
                <a:r>
                  <a:rPr lang="en-US" dirty="0"/>
                  <a:t>Electronic noise RMS</a:t>
                </a:r>
                <a:endParaRPr lang="ru-RU" dirty="0"/>
              </a:p>
              <a:p>
                <a:pPr lvl="1"/>
                <a:r>
                  <a:rPr lang="en-US" dirty="0"/>
                  <a:t>Area (Charge)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is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measured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</m:oMath>
                </a14:m>
                <a:r>
                  <a:rPr lang="en-US" dirty="0"/>
                  <a:t>in a time gate</a:t>
                </a:r>
                <a:r>
                  <a:rPr lang="ru-RU" dirty="0"/>
                  <a:t> 300 </a:t>
                </a:r>
                <a:r>
                  <a:rPr lang="en-US" dirty="0"/>
                  <a:t>ns</a:t>
                </a:r>
                <a:r>
                  <a:rPr lang="ru-RU" dirty="0"/>
                  <a:t> (</a:t>
                </a:r>
                <a:r>
                  <a:rPr lang="en-US" dirty="0"/>
                  <a:t>white dotted line</a:t>
                </a:r>
                <a:r>
                  <a:rPr lang="ru-RU" dirty="0"/>
                  <a:t> С2)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P</m:t>
                    </m:r>
                    <m:r>
                      <m:rPr>
                        <m:nor/>
                      </m:rPr>
                      <a:rPr lang="en-US" b="0" i="0" dirty="0" smtClean="0"/>
                      <m:t>edestal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Charge</m:t>
                    </m:r>
                    <m:r>
                      <m:rPr>
                        <m:nor/>
                      </m:rPr>
                      <a:rPr lang="en-US" b="0" i="0" dirty="0" smtClean="0"/>
                      <m:t> (</m:t>
                    </m:r>
                    <m:r>
                      <m:rPr>
                        <m:nor/>
                      </m:rPr>
                      <a:rPr lang="en-US" b="0" i="0" dirty="0" smtClean="0"/>
                      <m:t>red</m:t>
                    </m:r>
                    <m:r>
                      <m:rPr>
                        <m:nor/>
                      </m:rPr>
                      <a:rPr lang="en-US" b="0" i="0" dirty="0" smtClean="0"/>
                      <m:t>) </m:t>
                    </m:r>
                    <m:r>
                      <m:rPr>
                        <m:nor/>
                      </m:rPr>
                      <a:rPr lang="en-US" dirty="0"/>
                      <m:t>is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measured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before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</m:oMath>
                </a14:m>
                <a:r>
                  <a:rPr lang="en-US" dirty="0"/>
                  <a:t>Laser Charge (orange)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6705EA-F256-1108-B685-AC81F8675D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02" t="-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2C0CF940-3396-D009-DBA9-BF8D8B44B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65" y="2974941"/>
            <a:ext cx="8743212" cy="345703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A746240B-2BCB-858E-409B-621A2C26980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23852" y="6657589"/>
            <a:ext cx="8820148" cy="184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Sergey Vinogradov</a:t>
            </a:r>
            <a:r>
              <a:rPr lang="ru-RU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SPD collaboration meeting		 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JINR, </a:t>
            </a:r>
            <a:r>
              <a:rPr lang="en-US" sz="1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Dubna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20–23 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Oct. 2025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fld id="{41A36C74-D7E2-4B95-838D-234F8366DA11}" type="slidenum">
              <a:rPr lang="en-US" altLang="en-US" sz="1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12</a:t>
            </a:fld>
            <a:endParaRPr lang="ru-RU" alt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256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6B910F-7FA7-9C94-6E76-B4C619AC42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84D67-7299-B9F7-BDCE-1A7E17F90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Photodiode mode (Gain = 1), oscilloscope</a:t>
            </a:r>
            <a:r>
              <a:rPr lang="ru-RU" dirty="0"/>
              <a:t> </a:t>
            </a:r>
            <a:r>
              <a:rPr lang="en-US" dirty="0"/>
              <a:t>LeCroy 6 GHz,</a:t>
            </a:r>
            <a:br>
              <a:rPr lang="en-US" dirty="0"/>
            </a:br>
            <a:r>
              <a:rPr lang="en-US" dirty="0"/>
              <a:t>Laser 535 nm, 40 </a:t>
            </a:r>
            <a:r>
              <a:rPr lang="en-US" dirty="0" err="1"/>
              <a:t>ps</a:t>
            </a:r>
            <a:r>
              <a:rPr lang="en-US" dirty="0"/>
              <a:t>, medium intensity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0610AA-D942-B12E-2106-ECB0CCA736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Hamamatsu</a:t>
                </a:r>
                <a:r>
                  <a:rPr lang="ru-RU" dirty="0"/>
                  <a:t> МРРС </a:t>
                </a:r>
                <a:r>
                  <a:rPr lang="en-US" dirty="0"/>
                  <a:t>@</a:t>
                </a:r>
                <a:r>
                  <a:rPr lang="ru-RU" dirty="0"/>
                  <a:t>10 </a:t>
                </a:r>
                <a:r>
                  <a:rPr lang="en-US" dirty="0"/>
                  <a:t>V, Preamp 20 dB, 0.5 GHz BW</a:t>
                </a:r>
              </a:p>
              <a:p>
                <a:pPr lvl="1"/>
                <a:r>
                  <a:rPr lang="en-US" dirty="0"/>
                  <a:t>Medium signal </a:t>
                </a:r>
                <a:r>
                  <a:rPr lang="ru-RU" dirty="0"/>
                  <a:t>≈</a:t>
                </a:r>
                <a:r>
                  <a:rPr lang="en-US" dirty="0"/>
                  <a:t> 8</a:t>
                </a:r>
                <a:r>
                  <a:rPr lang="ru-RU" dirty="0"/>
                  <a:t> </a:t>
                </a:r>
                <a:r>
                  <a:rPr lang="en-US" dirty="0"/>
                  <a:t>mV</a:t>
                </a:r>
                <a:r>
                  <a:rPr lang="ru-RU" dirty="0"/>
                  <a:t> </a:t>
                </a:r>
                <a:r>
                  <a:rPr lang="en-US" dirty="0"/>
                  <a:t>&gt;&gt;</a:t>
                </a:r>
                <a:r>
                  <a:rPr lang="ru-RU" dirty="0"/>
                  <a:t> </a:t>
                </a:r>
                <a:r>
                  <a:rPr lang="en-US" dirty="0"/>
                  <a:t>Electronic noise RMS </a:t>
                </a:r>
                <a:r>
                  <a:rPr lang="ru-RU" dirty="0"/>
                  <a:t>≈</a:t>
                </a:r>
                <a:r>
                  <a:rPr lang="en-US" dirty="0"/>
                  <a:t> 1 mV</a:t>
                </a:r>
                <a:endParaRPr lang="ru-RU" dirty="0"/>
              </a:p>
              <a:p>
                <a:pPr lvl="1"/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𝑟𝑒𝑎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𝐾𝑎𝑚𝑝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𝑅𝑙𝑜𝑎𝑑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∙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𝐾𝑎𝑚𝑝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𝑅𝑙𝑜𝑎𝑑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𝑇𝑔𝑎𝑡𝑒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𝐾𝑎𝑚𝑝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𝑅𝑙𝑜𝑎𝑑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𝐺𝑎𝑖𝑛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𝑁𝑝𝑒</m:t>
                    </m:r>
                  </m:oMath>
                </a14:m>
                <a:endParaRPr lang="en-US" i="1" dirty="0"/>
              </a:p>
              <a:p>
                <a:pPr lvl="1"/>
                <a:endParaRPr lang="ru-RU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0610AA-D942-B12E-2106-ECB0CCA736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02" t="-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4">
            <a:extLst>
              <a:ext uri="{FF2B5EF4-FFF2-40B4-BE49-F238E27FC236}">
                <a16:creationId xmlns:a16="http://schemas.microsoft.com/office/drawing/2014/main" id="{D1A8C895-041B-1877-32FC-A17482EB20C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23852" y="6657589"/>
            <a:ext cx="8820148" cy="184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Sergey Vinogradov</a:t>
            </a:r>
            <a:r>
              <a:rPr lang="ru-RU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SPD collaboration meeting		 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JINR, </a:t>
            </a:r>
            <a:r>
              <a:rPr lang="en-US" sz="1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Dubna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20–23 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Oct. 2025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fld id="{41A36C74-D7E2-4B95-838D-234F8366DA11}" type="slidenum">
              <a:rPr lang="en-US" altLang="en-US" sz="1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13</a:t>
            </a:fld>
            <a:endParaRPr lang="ru-RU" alt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7C474DB1-9E38-9DBE-69B2-E63DD4C768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2" y="3227800"/>
            <a:ext cx="8172400" cy="322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495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862BFD-DB68-1363-5B6E-940B488E94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BEF0D-9B19-6600-E163-7EA898614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in photodiode mode (Gain = 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E13AE4-0202-C0EB-7BF5-5034328DAC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Signal Sigma </a:t>
            </a:r>
            <a:r>
              <a:rPr lang="el-GR" dirty="0"/>
              <a:t>σ</a:t>
            </a:r>
            <a:r>
              <a:rPr lang="en-US" dirty="0"/>
              <a:t>(</a:t>
            </a:r>
            <a:r>
              <a:rPr lang="en-US" dirty="0" err="1"/>
              <a:t>Npe</a:t>
            </a:r>
            <a:r>
              <a:rPr lang="en-US" dirty="0"/>
              <a:t>) ~ 10% Mean </a:t>
            </a:r>
            <a:r>
              <a:rPr lang="el-GR" dirty="0"/>
              <a:t>μ</a:t>
            </a:r>
            <a:r>
              <a:rPr lang="en-US" dirty="0"/>
              <a:t>(</a:t>
            </a:r>
            <a:r>
              <a:rPr lang="en-US" dirty="0" err="1"/>
              <a:t>Npe</a:t>
            </a:r>
            <a:r>
              <a:rPr lang="en-US" dirty="0"/>
              <a:t>) – blue dots</a:t>
            </a:r>
          </a:p>
          <a:p>
            <a:pPr lvl="1"/>
            <a:r>
              <a:rPr lang="en-US" dirty="0"/>
              <a:t>Pedestal </a:t>
            </a:r>
            <a:r>
              <a:rPr lang="el-GR" dirty="0"/>
              <a:t>σ</a:t>
            </a:r>
            <a:r>
              <a:rPr lang="ru-RU" dirty="0"/>
              <a:t>(</a:t>
            </a:r>
            <a:r>
              <a:rPr lang="en-US" dirty="0"/>
              <a:t>Electronic noise)  ~ </a:t>
            </a:r>
            <a:r>
              <a:rPr lang="ru-RU" dirty="0"/>
              <a:t>10</a:t>
            </a:r>
            <a:r>
              <a:rPr lang="en-US" baseline="30000" dirty="0"/>
              <a:t>5</a:t>
            </a:r>
            <a:r>
              <a:rPr lang="ru-RU" baseline="30000" dirty="0"/>
              <a:t> </a:t>
            </a:r>
            <a:r>
              <a:rPr lang="ru-RU" dirty="0"/>
              <a:t>е</a:t>
            </a:r>
            <a:r>
              <a:rPr lang="en-US" dirty="0"/>
              <a:t> – black dots</a:t>
            </a:r>
            <a:endParaRPr lang="ru-RU" dirty="0"/>
          </a:p>
          <a:p>
            <a:pPr lvl="1"/>
            <a:r>
              <a:rPr lang="en-US" dirty="0"/>
              <a:t>Poisson model </a:t>
            </a:r>
            <a:r>
              <a:rPr lang="ru-RU" dirty="0"/>
              <a:t>– </a:t>
            </a:r>
            <a:r>
              <a:rPr lang="en-US" dirty="0"/>
              <a:t>green line</a:t>
            </a:r>
          </a:p>
          <a:p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8FE3D1B-B8EA-47DD-93F9-FA0F9BC004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0488492"/>
              </p:ext>
            </p:extLst>
          </p:nvPr>
        </p:nvGraphicFramePr>
        <p:xfrm>
          <a:off x="1259632" y="2420889"/>
          <a:ext cx="6408712" cy="3674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4">
            <a:extLst>
              <a:ext uri="{FF2B5EF4-FFF2-40B4-BE49-F238E27FC236}">
                <a16:creationId xmlns:a16="http://schemas.microsoft.com/office/drawing/2014/main" id="{A746240B-2BCB-858E-409B-621A2C26980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23852" y="6657589"/>
            <a:ext cx="8820148" cy="184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Sergey Vinogradov</a:t>
            </a:r>
            <a:r>
              <a:rPr lang="ru-RU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SPD collaboration meeting		 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JINR, </a:t>
            </a:r>
            <a:r>
              <a:rPr lang="en-US" sz="1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Dubna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20–23 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Oct. 2025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fld id="{41A36C74-D7E2-4B95-838D-234F8366DA11}" type="slidenum">
              <a:rPr lang="en-US" altLang="en-US" sz="1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14</a:t>
            </a:fld>
            <a:endParaRPr lang="ru-RU" alt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613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421EF6-75CA-BDA0-DE30-5EEBA733AC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8F57A-4F05-AFEA-0D96-A1A7118D9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Photodiode (Gain = 1) and Avalanche (Gain = 2.3) modes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945DB-1A7F-AB12-667F-274B2BABA0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Sigma(</a:t>
            </a:r>
            <a:r>
              <a:rPr lang="en-US" dirty="0" err="1"/>
              <a:t>Npe</a:t>
            </a:r>
            <a:r>
              <a:rPr lang="en-US" dirty="0"/>
              <a:t>) ~10% Mean(</a:t>
            </a:r>
            <a:r>
              <a:rPr lang="en-US" dirty="0" err="1"/>
              <a:t>Npe</a:t>
            </a:r>
            <a:r>
              <a:rPr lang="en-US" dirty="0"/>
              <a:t>) confirmed for Gain = 2.3</a:t>
            </a:r>
          </a:p>
          <a:p>
            <a:pPr lvl="1"/>
            <a:r>
              <a:rPr lang="en-US" dirty="0"/>
              <a:t>MPPC is measured @ 50 V – two orange dots @ two Laser intensities</a:t>
            </a:r>
          </a:p>
          <a:p>
            <a:pPr lvl="1"/>
            <a:r>
              <a:rPr lang="en-US" dirty="0"/>
              <a:t>No avalanche noise is observed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C4390F5-FC2F-4EB0-B6C8-B851A11D4C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4466008"/>
              </p:ext>
            </p:extLst>
          </p:nvPr>
        </p:nvGraphicFramePr>
        <p:xfrm>
          <a:off x="1187624" y="2564905"/>
          <a:ext cx="6480720" cy="3600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A746240B-2BCB-858E-409B-621A2C26980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23852" y="6657589"/>
            <a:ext cx="8820148" cy="184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Sergey Vinogradov</a:t>
            </a:r>
            <a:r>
              <a:rPr lang="ru-RU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SPD collaboration meeting		 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JINR, </a:t>
            </a:r>
            <a:r>
              <a:rPr lang="en-US" sz="1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Dubna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20–23 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Oct. 2025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fld id="{41A36C74-D7E2-4B95-838D-234F8366DA11}" type="slidenum">
              <a:rPr lang="en-US" altLang="en-US" sz="1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15</a:t>
            </a:fld>
            <a:endParaRPr lang="ru-RU" alt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855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8D8927-6F9D-A792-D63F-50EE0B8FF6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D903A-D71D-0C67-5022-58EF4F3D1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Advices from Yu. Musienko (CMS CERN)</a:t>
            </a:r>
            <a:br>
              <a:rPr lang="ru-RU" dirty="0"/>
            </a:br>
            <a:r>
              <a:rPr lang="en-US" dirty="0"/>
              <a:t>based on experience in ENF APD</a:t>
            </a:r>
            <a:r>
              <a:rPr lang="ru-RU" dirty="0"/>
              <a:t> 1990-2000е</a:t>
            </a:r>
            <a:r>
              <a:rPr lang="en-US" dirty="0"/>
              <a:t> [3]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D3A93-BB8C-ACE0-E7DB-49EE3C1FD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6" y="980729"/>
            <a:ext cx="8785101" cy="5329239"/>
          </a:xfrm>
        </p:spPr>
        <p:txBody>
          <a:bodyPr/>
          <a:lstStyle/>
          <a:p>
            <a:r>
              <a:rPr lang="en-US" dirty="0"/>
              <a:t>Electronic noise to be as low as </a:t>
            </a:r>
            <a:r>
              <a:rPr lang="ru-RU" dirty="0"/>
              <a:t>10</a:t>
            </a:r>
            <a:r>
              <a:rPr lang="ru-RU" baseline="30000" dirty="0"/>
              <a:t>2 </a:t>
            </a:r>
            <a:r>
              <a:rPr lang="ru-RU" dirty="0"/>
              <a:t>е</a:t>
            </a:r>
            <a:endParaRPr lang="en-US" dirty="0"/>
          </a:p>
          <a:p>
            <a:pPr lvl="1"/>
            <a:r>
              <a:rPr lang="en-US" dirty="0"/>
              <a:t>Low noise FE electronics is a must</a:t>
            </a:r>
          </a:p>
          <a:p>
            <a:pPr lvl="3"/>
            <a:r>
              <a:rPr lang="en-US" dirty="0"/>
              <a:t>Low BW</a:t>
            </a:r>
            <a:endParaRPr lang="ru-RU" dirty="0"/>
          </a:p>
          <a:p>
            <a:pPr lvl="3"/>
            <a:r>
              <a:rPr lang="en-US" dirty="0"/>
              <a:t>Shaping</a:t>
            </a:r>
            <a:endParaRPr lang="ru-RU" dirty="0"/>
          </a:p>
          <a:p>
            <a:pPr lvl="3"/>
            <a:r>
              <a:rPr lang="en-US" dirty="0"/>
              <a:t>Cooling</a:t>
            </a:r>
            <a:endParaRPr lang="ru-RU" dirty="0"/>
          </a:p>
          <a:p>
            <a:pPr lvl="3"/>
            <a:r>
              <a:rPr lang="en-US" dirty="0"/>
              <a:t>Low noise power supply</a:t>
            </a:r>
          </a:p>
          <a:p>
            <a:endParaRPr lang="en-US" dirty="0"/>
          </a:p>
          <a:p>
            <a:r>
              <a:rPr lang="en-US" dirty="0"/>
              <a:t>Instability to be as low as </a:t>
            </a:r>
            <a:r>
              <a:rPr lang="ru-RU" dirty="0"/>
              <a:t>0.1%</a:t>
            </a:r>
            <a:endParaRPr lang="en-US" dirty="0"/>
          </a:p>
          <a:p>
            <a:pPr lvl="2"/>
            <a:r>
              <a:rPr lang="ru-RU" dirty="0"/>
              <a:t> </a:t>
            </a:r>
            <a:r>
              <a:rPr lang="en-US" dirty="0"/>
              <a:t>Laser</a:t>
            </a:r>
            <a:r>
              <a:rPr lang="ru-RU" dirty="0"/>
              <a:t> </a:t>
            </a:r>
            <a:r>
              <a:rPr lang="en-US" dirty="0"/>
              <a:t>instability as high as ~ 3%</a:t>
            </a:r>
          </a:p>
          <a:p>
            <a:pPr lvl="2"/>
            <a:r>
              <a:rPr lang="en-US" dirty="0"/>
              <a:t> LED is typically preferable</a:t>
            </a:r>
          </a:p>
          <a:p>
            <a:pPr lvl="2"/>
            <a:r>
              <a:rPr lang="ru-RU" dirty="0"/>
              <a:t> </a:t>
            </a:r>
            <a:r>
              <a:rPr lang="en-US" dirty="0"/>
              <a:t>LED to be carefully selected</a:t>
            </a:r>
            <a:endParaRPr lang="ru-RU" dirty="0"/>
          </a:p>
          <a:p>
            <a:pPr lvl="2"/>
            <a:r>
              <a:rPr lang="en-US" dirty="0"/>
              <a:t> LED driver to be carefully selected </a:t>
            </a:r>
          </a:p>
          <a:p>
            <a:pPr lvl="2"/>
            <a:r>
              <a:rPr lang="en-US" dirty="0"/>
              <a:t> Thermal stabilization of preamp</a:t>
            </a:r>
            <a:endParaRPr lang="ru-R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A04A4B-55A7-41D6-A9EE-A353EAC4F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836615"/>
            <a:ext cx="3688580" cy="27024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42823E-4BE4-1430-AF96-D93DF31779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3585771"/>
            <a:ext cx="3600400" cy="2555239"/>
          </a:xfrm>
          <a:prstGeom prst="rect">
            <a:avLst/>
          </a:prstGeom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074E9826-F56B-BEDA-553F-F2DFC61B5AF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23852" y="6657589"/>
            <a:ext cx="8820148" cy="184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Sergey Vinogradov</a:t>
            </a:r>
            <a:r>
              <a:rPr lang="ru-RU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SPD collaboration meeting		 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JINR, </a:t>
            </a:r>
            <a:r>
              <a:rPr lang="en-US" sz="1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Dubna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20–23 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Oct. 2025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fld id="{41A36C74-D7E2-4B95-838D-234F8366DA11}" type="slidenum">
              <a:rPr lang="en-US" altLang="en-US" sz="1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16</a:t>
            </a:fld>
            <a:endParaRPr lang="ru-RU" alt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0E09148-E2D0-99C0-12A8-1351728DC714}"/>
              </a:ext>
            </a:extLst>
          </p:cNvPr>
          <p:cNvSpPr/>
          <p:nvPr/>
        </p:nvSpPr>
        <p:spPr>
          <a:xfrm>
            <a:off x="323528" y="6279123"/>
            <a:ext cx="96490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[3] A. </a:t>
            </a:r>
            <a:r>
              <a:rPr lang="en-US" dirty="0" err="1"/>
              <a:t>Karar</a:t>
            </a:r>
            <a:r>
              <a:rPr lang="en-US" dirty="0"/>
              <a:t>, Y. </a:t>
            </a:r>
            <a:r>
              <a:rPr lang="en-US" dirty="0" err="1"/>
              <a:t>Musienko</a:t>
            </a:r>
            <a:r>
              <a:rPr lang="en-US" dirty="0"/>
              <a:t>, J. </a:t>
            </a:r>
            <a:r>
              <a:rPr lang="en-US" dirty="0" err="1"/>
              <a:t>Vanel</a:t>
            </a:r>
            <a:r>
              <a:rPr lang="en-US" dirty="0"/>
              <a:t>, Characterization of avalanche  photodiodes for </a:t>
            </a:r>
            <a:r>
              <a:rPr lang="en-US" dirty="0" err="1"/>
              <a:t>calorimetry</a:t>
            </a:r>
            <a:r>
              <a:rPr lang="en-US" dirty="0"/>
              <a:t>, </a:t>
            </a:r>
            <a:r>
              <a:rPr lang="en-US" dirty="0" err="1"/>
              <a:t>Nucl</a:t>
            </a:r>
            <a:r>
              <a:rPr lang="en-US" dirty="0"/>
              <a:t>. Instr. Meth. Phys. Res. Sect. A, 428 (1999) 413–431.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1113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3C78B-3B52-8800-B446-9EDA21E61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of the problems</a:t>
            </a:r>
            <a:r>
              <a:rPr lang="ru-RU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F21684-1F22-4D50-B2F0-8ADD6830E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6" y="980729"/>
            <a:ext cx="8785101" cy="5329239"/>
          </a:xfrm>
        </p:spPr>
        <p:txBody>
          <a:bodyPr/>
          <a:lstStyle/>
          <a:p>
            <a:r>
              <a:rPr lang="en-US" dirty="0"/>
              <a:t>Suppression of absolute noise of electronics </a:t>
            </a:r>
          </a:p>
          <a:p>
            <a:pPr lvl="1"/>
            <a:r>
              <a:rPr lang="ru-RU" dirty="0"/>
              <a:t>=</a:t>
            </a:r>
            <a:r>
              <a:rPr lang="en-US" dirty="0"/>
              <a:t>&gt; </a:t>
            </a:r>
            <a:r>
              <a:rPr lang="el-GR" dirty="0"/>
              <a:t>σ</a:t>
            </a:r>
            <a:r>
              <a:rPr lang="ru-RU" dirty="0"/>
              <a:t>(</a:t>
            </a:r>
            <a:r>
              <a:rPr lang="en-US" dirty="0" err="1"/>
              <a:t>Npe</a:t>
            </a:r>
            <a:r>
              <a:rPr lang="en-US" dirty="0"/>
              <a:t>) = √</a:t>
            </a:r>
            <a:r>
              <a:rPr lang="el-GR" dirty="0"/>
              <a:t>μ</a:t>
            </a:r>
            <a:r>
              <a:rPr lang="en-US" dirty="0"/>
              <a:t>(</a:t>
            </a:r>
            <a:r>
              <a:rPr lang="en-US" dirty="0" err="1"/>
              <a:t>Npe</a:t>
            </a:r>
            <a:r>
              <a:rPr lang="en-US" dirty="0"/>
              <a:t>)</a:t>
            </a:r>
            <a:r>
              <a:rPr lang="ru-RU" dirty="0"/>
              <a:t> </a:t>
            </a:r>
            <a:r>
              <a:rPr lang="en-US" dirty="0"/>
              <a:t>&gt; </a:t>
            </a:r>
            <a:r>
              <a:rPr lang="el-GR" dirty="0"/>
              <a:t>σ</a:t>
            </a:r>
            <a:r>
              <a:rPr lang="ru-RU" dirty="0"/>
              <a:t>(</a:t>
            </a:r>
            <a:r>
              <a:rPr lang="en-US" dirty="0"/>
              <a:t>Electronic noise) ~ </a:t>
            </a:r>
            <a:r>
              <a:rPr lang="ru-RU" dirty="0"/>
              <a:t>10</a:t>
            </a:r>
            <a:r>
              <a:rPr lang="en-US" baseline="30000" dirty="0"/>
              <a:t>5</a:t>
            </a:r>
            <a:r>
              <a:rPr lang="ru-RU" baseline="30000" dirty="0"/>
              <a:t> </a:t>
            </a:r>
            <a:r>
              <a:rPr lang="ru-RU" dirty="0"/>
              <a:t>е</a:t>
            </a:r>
          </a:p>
          <a:p>
            <a:pPr lvl="1"/>
            <a:r>
              <a:rPr lang="ru-RU" dirty="0"/>
              <a:t>=</a:t>
            </a:r>
            <a:r>
              <a:rPr lang="en-US" dirty="0"/>
              <a:t>&gt; </a:t>
            </a:r>
            <a:r>
              <a:rPr lang="el-GR" dirty="0"/>
              <a:t>μ</a:t>
            </a:r>
            <a:r>
              <a:rPr lang="ru-RU" dirty="0"/>
              <a:t>(</a:t>
            </a:r>
            <a:r>
              <a:rPr lang="en-US" dirty="0" err="1"/>
              <a:t>Npe</a:t>
            </a:r>
            <a:r>
              <a:rPr lang="en-US" dirty="0"/>
              <a:t>) = </a:t>
            </a:r>
            <a:r>
              <a:rPr lang="el-GR" dirty="0"/>
              <a:t>σ</a:t>
            </a:r>
            <a:r>
              <a:rPr lang="ru-RU" dirty="0"/>
              <a:t>(</a:t>
            </a:r>
            <a:r>
              <a:rPr lang="en-US" dirty="0" err="1"/>
              <a:t>Npe</a:t>
            </a:r>
            <a:r>
              <a:rPr lang="en-US" dirty="0"/>
              <a:t>)</a:t>
            </a:r>
            <a:r>
              <a:rPr lang="en-US" baseline="30000" dirty="0"/>
              <a:t>2</a:t>
            </a:r>
            <a:r>
              <a:rPr lang="en-US" dirty="0"/>
              <a:t> &gt; </a:t>
            </a:r>
            <a:r>
              <a:rPr lang="ru-RU" dirty="0"/>
              <a:t>10</a:t>
            </a:r>
            <a:r>
              <a:rPr lang="en-US" baseline="30000" dirty="0"/>
              <a:t>10</a:t>
            </a:r>
            <a:r>
              <a:rPr lang="ru-RU" baseline="30000" dirty="0"/>
              <a:t> </a:t>
            </a:r>
            <a:r>
              <a:rPr lang="ru-RU" dirty="0"/>
              <a:t>е</a:t>
            </a:r>
            <a:r>
              <a:rPr lang="en-US" dirty="0"/>
              <a:t> </a:t>
            </a:r>
            <a:r>
              <a:rPr lang="ru-RU" dirty="0"/>
              <a:t>	</a:t>
            </a:r>
            <a:endParaRPr lang="en-US" dirty="0"/>
          </a:p>
          <a:p>
            <a:r>
              <a:rPr lang="en-US" dirty="0"/>
              <a:t>Suppression of relative signal instability</a:t>
            </a:r>
          </a:p>
          <a:p>
            <a:pPr lvl="1"/>
            <a:r>
              <a:rPr lang="ru-RU" dirty="0"/>
              <a:t>=</a:t>
            </a:r>
            <a:r>
              <a:rPr lang="en-US" dirty="0"/>
              <a:t>&gt; </a:t>
            </a:r>
            <a:r>
              <a:rPr lang="el-GR" dirty="0"/>
              <a:t>σ</a:t>
            </a:r>
            <a:r>
              <a:rPr lang="ru-RU" dirty="0"/>
              <a:t>(</a:t>
            </a:r>
            <a:r>
              <a:rPr lang="en-US" dirty="0" err="1"/>
              <a:t>Npe</a:t>
            </a:r>
            <a:r>
              <a:rPr lang="en-US" dirty="0"/>
              <a:t>)</a:t>
            </a:r>
            <a:r>
              <a:rPr lang="ru-RU" dirty="0"/>
              <a:t>/</a:t>
            </a:r>
            <a:r>
              <a:rPr lang="el-GR" dirty="0"/>
              <a:t>μ</a:t>
            </a:r>
            <a:r>
              <a:rPr lang="en-US" dirty="0"/>
              <a:t>(</a:t>
            </a:r>
            <a:r>
              <a:rPr lang="en-US" dirty="0" err="1"/>
              <a:t>Npe</a:t>
            </a:r>
            <a:r>
              <a:rPr lang="en-US" dirty="0"/>
              <a:t>)</a:t>
            </a:r>
            <a:r>
              <a:rPr lang="ru-RU" dirty="0"/>
              <a:t> </a:t>
            </a:r>
            <a:r>
              <a:rPr lang="en-US" dirty="0"/>
              <a:t>= 1/√</a:t>
            </a:r>
            <a:r>
              <a:rPr lang="el-GR" dirty="0"/>
              <a:t>μ</a:t>
            </a:r>
            <a:r>
              <a:rPr lang="en-US" dirty="0"/>
              <a:t>(</a:t>
            </a:r>
            <a:r>
              <a:rPr lang="en-US" dirty="0" err="1"/>
              <a:t>Npe</a:t>
            </a:r>
            <a:r>
              <a:rPr lang="en-US" dirty="0"/>
              <a:t>)</a:t>
            </a:r>
            <a:r>
              <a:rPr lang="ru-RU" dirty="0"/>
              <a:t> </a:t>
            </a:r>
            <a:r>
              <a:rPr lang="en-US" dirty="0"/>
              <a:t>&gt; </a:t>
            </a:r>
            <a:r>
              <a:rPr lang="ru-RU" dirty="0">
                <a:sym typeface="Symbol" panose="05050102010706020507" pitchFamily="18" charset="2"/>
              </a:rPr>
              <a:t></a:t>
            </a:r>
            <a:r>
              <a:rPr lang="en-US" dirty="0"/>
              <a:t>(</a:t>
            </a:r>
            <a:r>
              <a:rPr lang="en-US" i="1" dirty="0"/>
              <a:t>Non-Stab</a:t>
            </a:r>
            <a:r>
              <a:rPr lang="en-US" dirty="0"/>
              <a:t>) ~ 0.1</a:t>
            </a:r>
          </a:p>
          <a:p>
            <a:pPr lvl="1"/>
            <a:r>
              <a:rPr lang="ru-RU" dirty="0"/>
              <a:t>=</a:t>
            </a:r>
            <a:r>
              <a:rPr lang="en-US" dirty="0"/>
              <a:t>&gt; </a:t>
            </a:r>
            <a:r>
              <a:rPr lang="el-GR" dirty="0"/>
              <a:t>μ</a:t>
            </a:r>
            <a:r>
              <a:rPr lang="ru-RU" dirty="0"/>
              <a:t>(</a:t>
            </a:r>
            <a:r>
              <a:rPr lang="en-US" dirty="0" err="1"/>
              <a:t>Npe</a:t>
            </a:r>
            <a:r>
              <a:rPr lang="en-US" dirty="0"/>
              <a:t>) &lt; 1/</a:t>
            </a:r>
            <a:r>
              <a:rPr lang="ru-RU" dirty="0">
                <a:sym typeface="Symbol" panose="05050102010706020507" pitchFamily="18" charset="2"/>
              </a:rPr>
              <a:t></a:t>
            </a:r>
            <a:r>
              <a:rPr lang="en-US" dirty="0"/>
              <a:t>(</a:t>
            </a:r>
            <a:r>
              <a:rPr lang="en-US" i="1" dirty="0"/>
              <a:t>Non-Stab</a:t>
            </a:r>
            <a:r>
              <a:rPr lang="en-US" dirty="0"/>
              <a:t>)</a:t>
            </a:r>
            <a:r>
              <a:rPr lang="en-US" baseline="30000" dirty="0"/>
              <a:t>2</a:t>
            </a:r>
            <a:r>
              <a:rPr lang="en-US" dirty="0"/>
              <a:t> = </a:t>
            </a:r>
            <a:r>
              <a:rPr lang="ru-RU" dirty="0"/>
              <a:t>10</a:t>
            </a:r>
            <a:r>
              <a:rPr lang="en-US" baseline="30000" dirty="0"/>
              <a:t>2</a:t>
            </a:r>
            <a:r>
              <a:rPr lang="ru-RU" baseline="30000" dirty="0"/>
              <a:t> </a:t>
            </a:r>
            <a:r>
              <a:rPr lang="ru-RU" dirty="0"/>
              <a:t>е</a:t>
            </a:r>
            <a:endParaRPr lang="en-US" dirty="0"/>
          </a:p>
          <a:p>
            <a:endParaRPr lang="ru-RU" dirty="0"/>
          </a:p>
          <a:p>
            <a:r>
              <a:rPr lang="en-US" dirty="0"/>
              <a:t>Trade-off for </a:t>
            </a:r>
            <a:r>
              <a:rPr lang="el-GR" dirty="0"/>
              <a:t>μ</a:t>
            </a:r>
            <a:r>
              <a:rPr lang="ru-RU" dirty="0"/>
              <a:t>(</a:t>
            </a:r>
            <a:r>
              <a:rPr lang="en-US" dirty="0" err="1"/>
              <a:t>Npe</a:t>
            </a:r>
            <a:r>
              <a:rPr lang="en-US" dirty="0"/>
              <a:t>) </a:t>
            </a:r>
            <a:endParaRPr lang="ru-RU" dirty="0"/>
          </a:p>
          <a:p>
            <a:pPr lvl="1"/>
            <a:r>
              <a:rPr lang="el-GR" dirty="0"/>
              <a:t>σ</a:t>
            </a:r>
            <a:r>
              <a:rPr lang="ru-RU" dirty="0"/>
              <a:t>(</a:t>
            </a:r>
            <a:r>
              <a:rPr lang="en-US" dirty="0"/>
              <a:t>Electronic noise)</a:t>
            </a:r>
            <a:r>
              <a:rPr lang="en-US" baseline="30000" dirty="0"/>
              <a:t>2</a:t>
            </a:r>
            <a:r>
              <a:rPr lang="en-US" dirty="0"/>
              <a:t> &lt; </a:t>
            </a:r>
            <a:r>
              <a:rPr lang="el-GR" dirty="0"/>
              <a:t>μ</a:t>
            </a:r>
            <a:r>
              <a:rPr lang="ru-RU" dirty="0"/>
              <a:t>(</a:t>
            </a:r>
            <a:r>
              <a:rPr lang="en-US" dirty="0" err="1"/>
              <a:t>Npe</a:t>
            </a:r>
            <a:r>
              <a:rPr lang="en-US" dirty="0"/>
              <a:t>) &lt; 1/</a:t>
            </a:r>
            <a:r>
              <a:rPr lang="ru-RU" dirty="0">
                <a:sym typeface="Symbol" panose="05050102010706020507" pitchFamily="18" charset="2"/>
              </a:rPr>
              <a:t></a:t>
            </a:r>
            <a:r>
              <a:rPr lang="en-US" dirty="0"/>
              <a:t>(</a:t>
            </a:r>
            <a:r>
              <a:rPr lang="en-US" i="1" dirty="0"/>
              <a:t>Non-Stab</a:t>
            </a:r>
            <a:r>
              <a:rPr lang="en-US" dirty="0"/>
              <a:t>)</a:t>
            </a:r>
            <a:r>
              <a:rPr lang="en-US" baseline="30000" dirty="0"/>
              <a:t>2</a:t>
            </a:r>
          </a:p>
          <a:p>
            <a:pPr lvl="1"/>
            <a:r>
              <a:rPr lang="en-US" dirty="0"/>
              <a:t>To be resolved only if  </a:t>
            </a:r>
            <a:r>
              <a:rPr lang="el-GR" dirty="0"/>
              <a:t>σ</a:t>
            </a:r>
            <a:r>
              <a:rPr lang="ru-RU" dirty="0"/>
              <a:t>(</a:t>
            </a:r>
            <a:r>
              <a:rPr lang="en-US" dirty="0"/>
              <a:t>Electronic noise) </a:t>
            </a:r>
            <a:r>
              <a:rPr lang="ru-RU" dirty="0">
                <a:sym typeface="Symbol" panose="05050102010706020507" pitchFamily="18" charset="2"/>
              </a:rPr>
              <a:t> </a:t>
            </a:r>
            <a:r>
              <a:rPr lang="en-US" dirty="0"/>
              <a:t>(</a:t>
            </a:r>
            <a:r>
              <a:rPr lang="en-US" i="1" dirty="0"/>
              <a:t>Non-Stab</a:t>
            </a:r>
            <a:r>
              <a:rPr lang="en-US" dirty="0"/>
              <a:t>) &lt; 1</a:t>
            </a:r>
          </a:p>
          <a:p>
            <a:pPr lvl="1"/>
            <a:r>
              <a:rPr lang="en-US" dirty="0"/>
              <a:t>E.g. </a:t>
            </a:r>
            <a:r>
              <a:rPr lang="en-US" dirty="0" err="1"/>
              <a:t>Musienko’s</a:t>
            </a:r>
            <a:r>
              <a:rPr lang="en-US" dirty="0"/>
              <a:t> example:</a:t>
            </a:r>
            <a:r>
              <a:rPr lang="ru-RU" dirty="0"/>
              <a:t> </a:t>
            </a:r>
            <a:r>
              <a:rPr lang="el-GR" dirty="0"/>
              <a:t>σ</a:t>
            </a:r>
            <a:r>
              <a:rPr lang="ru-RU" dirty="0"/>
              <a:t>(</a:t>
            </a:r>
            <a:r>
              <a:rPr lang="en-US" dirty="0"/>
              <a:t>Electronic noise) </a:t>
            </a:r>
            <a:r>
              <a:rPr lang="ru-RU" dirty="0"/>
              <a:t>= 100, </a:t>
            </a:r>
            <a:r>
              <a:rPr lang="ru-RU" dirty="0">
                <a:sym typeface="Symbol" panose="05050102010706020507" pitchFamily="18" charset="2"/>
              </a:rPr>
              <a:t></a:t>
            </a:r>
            <a:r>
              <a:rPr lang="en-US" dirty="0"/>
              <a:t>(</a:t>
            </a:r>
            <a:r>
              <a:rPr lang="en-US" i="1" dirty="0"/>
              <a:t>Non-Stab</a:t>
            </a:r>
            <a:r>
              <a:rPr lang="en-US" dirty="0"/>
              <a:t>)</a:t>
            </a:r>
            <a:r>
              <a:rPr lang="ru-RU" dirty="0"/>
              <a:t> = 10</a:t>
            </a:r>
            <a:r>
              <a:rPr lang="ru-RU" baseline="30000" dirty="0"/>
              <a:t>-3</a:t>
            </a:r>
            <a:r>
              <a:rPr lang="en-US" dirty="0"/>
              <a:t> </a:t>
            </a:r>
            <a:endParaRPr lang="ru-RU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en-US" sz="2000" dirty="0"/>
              <a:t>The trade off is also resolvable at high avalanche gain</a:t>
            </a:r>
            <a:r>
              <a:rPr lang="ru-RU" sz="2000" dirty="0"/>
              <a:t>	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746240B-2BCB-858E-409B-621A2C26980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23852" y="6657589"/>
            <a:ext cx="8820148" cy="184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Sergey Vinogradov</a:t>
            </a:r>
            <a:r>
              <a:rPr lang="ru-RU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SPD collaboration meeting		 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JINR, </a:t>
            </a:r>
            <a:r>
              <a:rPr lang="en-US" sz="1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Dubna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20–23 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Oct. 2025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fld id="{41A36C74-D7E2-4B95-838D-234F8366DA11}" type="slidenum">
              <a:rPr lang="en-US" altLang="en-US" sz="1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17</a:t>
            </a:fld>
            <a:endParaRPr lang="ru-RU" alt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6247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AFC5A9-A5CB-4B96-7E87-39B0F3079D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51E94-5999-E86C-FADD-AA92BA924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Geiger mode (Gain ~ 1M), oscilloscope</a:t>
            </a:r>
            <a:r>
              <a:rPr lang="ru-RU" dirty="0"/>
              <a:t> </a:t>
            </a:r>
            <a:r>
              <a:rPr lang="en-US" dirty="0"/>
              <a:t>LeCroy 6 GHz,</a:t>
            </a:r>
            <a:br>
              <a:rPr lang="en-US" dirty="0"/>
            </a:br>
            <a:r>
              <a:rPr lang="en-US" dirty="0"/>
              <a:t>Laser 535 nm, 40 </a:t>
            </a:r>
            <a:r>
              <a:rPr lang="en-US" dirty="0" err="1"/>
              <a:t>ps</a:t>
            </a:r>
            <a:r>
              <a:rPr lang="en-US" dirty="0"/>
              <a:t>, a few photon intensity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97CF5-AF11-8CB0-891B-8B7A076EE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МРРС </a:t>
            </a:r>
            <a:r>
              <a:rPr lang="en-US" dirty="0"/>
              <a:t>(Hamamatsu) </a:t>
            </a:r>
            <a:r>
              <a:rPr lang="ru-RU" dirty="0"/>
              <a:t>1х1 </a:t>
            </a:r>
            <a:r>
              <a:rPr lang="en-US" dirty="0"/>
              <a:t>mm</a:t>
            </a:r>
            <a:r>
              <a:rPr lang="ru-RU" baseline="30000" dirty="0"/>
              <a:t>2</a:t>
            </a:r>
            <a:r>
              <a:rPr lang="ru-RU" dirty="0"/>
              <a:t> </a:t>
            </a:r>
            <a:r>
              <a:rPr lang="en-US" dirty="0"/>
              <a:t>@ 73 V (+1.5 V overvoltage)</a:t>
            </a:r>
            <a:endParaRPr lang="ru-RU" dirty="0"/>
          </a:p>
          <a:p>
            <a:pPr lvl="1"/>
            <a:r>
              <a:rPr lang="el-GR" dirty="0"/>
              <a:t>μ</a:t>
            </a:r>
            <a:r>
              <a:rPr lang="en-US" dirty="0"/>
              <a:t>(</a:t>
            </a:r>
            <a:r>
              <a:rPr lang="en-US" dirty="0" err="1"/>
              <a:t>Npe</a:t>
            </a:r>
            <a:r>
              <a:rPr lang="en-US" dirty="0"/>
              <a:t>) ~ 1</a:t>
            </a:r>
            <a:r>
              <a:rPr lang="ru-RU" dirty="0"/>
              <a:t>, </a:t>
            </a:r>
            <a:r>
              <a:rPr lang="en-US" dirty="0"/>
              <a:t>ENF ~ 1.5 (optical crosstalk</a:t>
            </a:r>
            <a:r>
              <a:rPr lang="ru-RU" dirty="0"/>
              <a:t> </a:t>
            </a:r>
            <a:r>
              <a:rPr lang="en-US" dirty="0"/>
              <a:t>~ </a:t>
            </a:r>
            <a:r>
              <a:rPr lang="ru-RU" dirty="0"/>
              <a:t>30%)</a:t>
            </a:r>
          </a:p>
          <a:p>
            <a:pPr lvl="1"/>
            <a:r>
              <a:rPr lang="el-GR" dirty="0"/>
              <a:t>σ</a:t>
            </a:r>
            <a:r>
              <a:rPr lang="ru-RU" dirty="0"/>
              <a:t>(</a:t>
            </a:r>
            <a:r>
              <a:rPr lang="en-US" dirty="0" err="1"/>
              <a:t>Npe</a:t>
            </a:r>
            <a:r>
              <a:rPr lang="en-US" dirty="0"/>
              <a:t>)</a:t>
            </a:r>
            <a:r>
              <a:rPr lang="ru-RU" dirty="0"/>
              <a:t>/</a:t>
            </a:r>
            <a:r>
              <a:rPr lang="el-GR" dirty="0"/>
              <a:t>μ</a:t>
            </a:r>
            <a:r>
              <a:rPr lang="en-US" dirty="0"/>
              <a:t>(</a:t>
            </a:r>
            <a:r>
              <a:rPr lang="en-US" dirty="0" err="1"/>
              <a:t>Npe</a:t>
            </a:r>
            <a:r>
              <a:rPr lang="en-US" dirty="0"/>
              <a:t>) ~ 100%</a:t>
            </a:r>
            <a:r>
              <a:rPr lang="ru-RU" dirty="0"/>
              <a:t>  </a:t>
            </a:r>
            <a:r>
              <a:rPr lang="en-US" dirty="0"/>
              <a:t>&gt;&gt; </a:t>
            </a:r>
            <a:r>
              <a:rPr lang="ru-RU" dirty="0">
                <a:sym typeface="Symbol" panose="05050102010706020507" pitchFamily="18" charset="2"/>
              </a:rPr>
              <a:t></a:t>
            </a:r>
            <a:r>
              <a:rPr lang="en-US" dirty="0"/>
              <a:t>(</a:t>
            </a:r>
            <a:r>
              <a:rPr lang="en-US" i="1" dirty="0"/>
              <a:t>Non-Stab</a:t>
            </a:r>
            <a:r>
              <a:rPr lang="en-US" dirty="0"/>
              <a:t>) , </a:t>
            </a:r>
            <a:r>
              <a:rPr lang="el-GR" dirty="0"/>
              <a:t>σ</a:t>
            </a:r>
            <a:r>
              <a:rPr lang="ru-RU" dirty="0"/>
              <a:t>(</a:t>
            </a:r>
            <a:r>
              <a:rPr lang="en-US" dirty="0" err="1"/>
              <a:t>Npe</a:t>
            </a:r>
            <a:r>
              <a:rPr lang="en-US" dirty="0"/>
              <a:t>) ~ </a:t>
            </a:r>
            <a:r>
              <a:rPr lang="ru-RU" dirty="0"/>
              <a:t>10</a:t>
            </a:r>
            <a:r>
              <a:rPr lang="en-US" baseline="30000" dirty="0"/>
              <a:t>6</a:t>
            </a:r>
            <a:r>
              <a:rPr lang="ru-RU" baseline="30000" dirty="0"/>
              <a:t> </a:t>
            </a:r>
            <a:r>
              <a:rPr lang="ru-RU" dirty="0"/>
              <a:t>е</a:t>
            </a:r>
            <a:r>
              <a:rPr lang="en-US" dirty="0"/>
              <a:t>  &gt;&gt; </a:t>
            </a:r>
            <a:r>
              <a:rPr lang="el-GR" dirty="0"/>
              <a:t>σ</a:t>
            </a:r>
            <a:r>
              <a:rPr lang="ru-RU" dirty="0"/>
              <a:t>(</a:t>
            </a:r>
            <a:r>
              <a:rPr lang="en-US" dirty="0"/>
              <a:t>Noise)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7" name="Picture 6" descr="A screen shot of a computer&#10;&#10;AI-generated content may be incorrect.">
            <a:extLst>
              <a:ext uri="{FF2B5EF4-FFF2-40B4-BE49-F238E27FC236}">
                <a16:creationId xmlns:a16="http://schemas.microsoft.com/office/drawing/2014/main" id="{F7F1EE1C-62FD-8D27-EDDB-F52AE51E28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44233"/>
            <a:ext cx="9144000" cy="3609851"/>
          </a:xfrm>
          <a:prstGeom prst="rect">
            <a:avLst/>
          </a:prstGeom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A746240B-2BCB-858E-409B-621A2C26980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23852" y="6657589"/>
            <a:ext cx="8820148" cy="184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Sergey Vinogradov</a:t>
            </a:r>
            <a:r>
              <a:rPr lang="ru-RU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SPD collaboration meeting		 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JINR, </a:t>
            </a:r>
            <a:r>
              <a:rPr lang="en-US" sz="1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Dubna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20–23 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Oct. 2025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fld id="{41A36C74-D7E2-4B95-838D-234F8366DA11}" type="slidenum">
              <a:rPr lang="en-US" altLang="en-US" sz="1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18</a:t>
            </a:fld>
            <a:endParaRPr lang="ru-RU" alt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1518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4F32D-102F-2445-FB4E-FB79388F7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solutions for low-gain ENF measurements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AFDF4A-DF29-68CC-0A81-63C26803F2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Tuning of the charge method toward lowest noise and instability</a:t>
                </a:r>
              </a:p>
              <a:p>
                <a:pPr lvl="1"/>
                <a:r>
                  <a:rPr lang="en-US" dirty="0"/>
                  <a:t>New Preamp </a:t>
                </a:r>
                <a:r>
                  <a:rPr lang="ru-RU" dirty="0"/>
                  <a:t>+ </a:t>
                </a:r>
                <a:r>
                  <a:rPr lang="en-US" dirty="0"/>
                  <a:t>cooling</a:t>
                </a:r>
                <a:r>
                  <a:rPr lang="ru-RU" dirty="0"/>
                  <a:t> </a:t>
                </a:r>
              </a:p>
              <a:p>
                <a:pPr lvl="1"/>
                <a:r>
                  <a:rPr lang="en-US" dirty="0"/>
                  <a:t>Selection of</a:t>
                </a:r>
                <a:r>
                  <a:rPr lang="ru-RU" dirty="0"/>
                  <a:t> </a:t>
                </a:r>
                <a:r>
                  <a:rPr lang="en-US" dirty="0"/>
                  <a:t>LED </a:t>
                </a:r>
                <a:r>
                  <a:rPr lang="ru-RU" dirty="0"/>
                  <a:t>+ </a:t>
                </a:r>
                <a:r>
                  <a:rPr lang="en-US" dirty="0"/>
                  <a:t>driver</a:t>
                </a:r>
                <a:r>
                  <a:rPr lang="ru-RU" dirty="0"/>
                  <a:t> </a:t>
                </a:r>
                <a:r>
                  <a:rPr lang="en-US" dirty="0"/>
                  <a:t>in a pulse current stabilization</a:t>
                </a:r>
                <a:r>
                  <a:rPr lang="ru-RU" dirty="0"/>
                  <a:t> </a:t>
                </a:r>
                <a:r>
                  <a:rPr lang="en-US" dirty="0"/>
                  <a:t>mode</a:t>
                </a:r>
              </a:p>
              <a:p>
                <a:pPr lvl="1"/>
                <a:r>
                  <a:rPr lang="en-US" dirty="0"/>
                  <a:t>Goal: </a:t>
                </a:r>
                <a:r>
                  <a:rPr lang="el-GR" dirty="0"/>
                  <a:t>μ</a:t>
                </a:r>
                <a:r>
                  <a:rPr lang="en-US" dirty="0"/>
                  <a:t>(</a:t>
                </a:r>
                <a:r>
                  <a:rPr lang="en-US" i="1" dirty="0" err="1"/>
                  <a:t>N</a:t>
                </a:r>
                <a:r>
                  <a:rPr lang="en-US" i="1" baseline="-25000" dirty="0" err="1"/>
                  <a:t>pe</a:t>
                </a:r>
                <a:r>
                  <a:rPr lang="en-US" dirty="0"/>
                  <a:t>) &lt;</a:t>
                </a:r>
                <a:r>
                  <a:rPr lang="ru-RU" dirty="0"/>
                  <a:t> 10</a:t>
                </a:r>
                <a:r>
                  <a:rPr lang="ru-RU" baseline="30000" dirty="0"/>
                  <a:t>4 </a:t>
                </a:r>
                <a:r>
                  <a:rPr lang="en-US" dirty="0"/>
                  <a:t>e</a:t>
                </a:r>
                <a:r>
                  <a:rPr lang="ru-RU" dirty="0"/>
                  <a:t>, </a:t>
                </a:r>
                <a:r>
                  <a:rPr lang="el-GR" dirty="0"/>
                  <a:t>σ</a:t>
                </a:r>
                <a:r>
                  <a:rPr lang="en-US" dirty="0"/>
                  <a:t>(</a:t>
                </a:r>
                <a:r>
                  <a:rPr lang="en-US" i="1" dirty="0" err="1"/>
                  <a:t>N</a:t>
                </a:r>
                <a:r>
                  <a:rPr lang="en-US" i="1" baseline="-25000" dirty="0" err="1"/>
                  <a:t>pe</a:t>
                </a:r>
                <a:r>
                  <a:rPr lang="en-US" dirty="0"/>
                  <a:t>) &lt;</a:t>
                </a:r>
                <a:r>
                  <a:rPr lang="ru-RU" dirty="0"/>
                  <a:t> 10</a:t>
                </a:r>
                <a:r>
                  <a:rPr lang="ru-RU" baseline="30000" dirty="0"/>
                  <a:t>2 </a:t>
                </a:r>
                <a:r>
                  <a:rPr lang="en-US" dirty="0"/>
                  <a:t>e, </a:t>
                </a:r>
                <a:r>
                  <a:rPr lang="ru-RU" dirty="0">
                    <a:sym typeface="Symbol" panose="05050102010706020507" pitchFamily="18" charset="2"/>
                  </a:rPr>
                  <a:t></a:t>
                </a:r>
                <a:r>
                  <a:rPr lang="en-US" dirty="0"/>
                  <a:t>(</a:t>
                </a:r>
                <a:r>
                  <a:rPr lang="en-US" i="1" dirty="0" err="1"/>
                  <a:t>N</a:t>
                </a:r>
                <a:r>
                  <a:rPr lang="en-US" i="1" baseline="-25000" dirty="0" err="1"/>
                  <a:t>pe</a:t>
                </a:r>
                <a:r>
                  <a:rPr lang="en-US" dirty="0"/>
                  <a:t>) &lt;</a:t>
                </a:r>
                <a:r>
                  <a:rPr lang="ru-RU" dirty="0"/>
                  <a:t> 0.1%</a:t>
                </a:r>
              </a:p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To buy</a:t>
                </a:r>
                <a:r>
                  <a:rPr lang="ru-RU" dirty="0">
                    <a:solidFill>
                      <a:schemeClr val="bg1">
                        <a:lumMod val="50000"/>
                      </a:schemeClr>
                    </a:solidFill>
                  </a:rPr>
                  <a:t> «</a:t>
                </a: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noise figure meter / analyzer</a:t>
                </a:r>
                <a:r>
                  <a:rPr lang="ru-RU" dirty="0">
                    <a:solidFill>
                      <a:schemeClr val="bg1">
                        <a:lumMod val="50000"/>
                      </a:schemeClr>
                    </a:solidFill>
                  </a:rPr>
                  <a:t>» </a:t>
                </a:r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To develop </a:t>
                </a:r>
                <a:r>
                  <a:rPr lang="ru-RU" dirty="0">
                    <a:solidFill>
                      <a:schemeClr val="bg1">
                        <a:lumMod val="50000"/>
                      </a:schemeClr>
                    </a:solidFill>
                  </a:rPr>
                  <a:t>«</a:t>
                </a: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noise figure meter / analyzer</a:t>
                </a:r>
                <a:r>
                  <a:rPr lang="ru-RU" dirty="0">
                    <a:solidFill>
                      <a:schemeClr val="bg1">
                        <a:lumMod val="50000"/>
                      </a:schemeClr>
                    </a:solidFill>
                  </a:rPr>
                  <a:t>»</a:t>
                </a:r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endParaRPr lang="ru-RU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r>
                  <a:rPr lang="en-US" u="sng" dirty="0"/>
                  <a:t>To try DC current power spectral density method</a:t>
                </a:r>
                <a:endParaRPr lang="ru-RU" u="sng" dirty="0"/>
              </a:p>
              <a:p>
                <a:pPr lvl="1"/>
                <a:r>
                  <a:rPr lang="en-US" dirty="0"/>
                  <a:t>Avalanche current noise </a:t>
                </a:r>
                <a:r>
                  <a:rPr lang="en-US" i="1" dirty="0"/>
                  <a:t>σ(I)</a:t>
                </a:r>
                <a:r>
                  <a:rPr lang="en-US" dirty="0"/>
                  <a:t> </a:t>
                </a:r>
                <a:r>
                  <a:rPr lang="en-US" dirty="0">
                    <a:ea typeface="Cambria Math" panose="02040503050406030204" pitchFamily="18" charset="0"/>
                  </a:rPr>
                  <a:t>in </a:t>
                </a:r>
                <a:r>
                  <a:rPr lang="en-US" i="1" dirty="0">
                    <a:ea typeface="Cambria Math" panose="02040503050406030204" pitchFamily="18" charset="0"/>
                  </a:rPr>
                  <a:t>BW</a:t>
                </a:r>
              </a:p>
              <a:p>
                <a:pPr marL="457200" lvl="1" indent="0">
                  <a:buNone/>
                </a:pPr>
                <a:r>
                  <a:rPr lang="en-US" dirty="0">
                    <a:ea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b="0" i="1" baseline="-25000" smtClean="0">
                            <a:latin typeface="Cambria Math"/>
                          </a:rPr>
                          <m:t>𝐼𝑁𝐼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𝐺𝑎𝑖𝑛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𝐸𝑁𝐹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𝐵𝑊</m:t>
                        </m:r>
                        <m:r>
                          <m:rPr>
                            <m:nor/>
                          </m:rPr>
                          <a:rPr lang="ru-RU" dirty="0"/>
                          <m:t> </m:t>
                        </m:r>
                      </m:e>
                    </m:rad>
                  </m:oMath>
                </a14:m>
                <a:endParaRPr lang="en-US" baseline="30000" dirty="0"/>
              </a:p>
              <a:p>
                <a:pPr lvl="1"/>
                <a:r>
                  <a:rPr lang="en-US" dirty="0"/>
                  <a:t>Avalanche current Power Spectral Density </a:t>
                </a:r>
                <a:r>
                  <a:rPr lang="en-US" i="1" dirty="0"/>
                  <a:t>PSD</a:t>
                </a:r>
                <a:r>
                  <a:rPr lang="ru-RU" i="1" dirty="0"/>
                  <a:t>(</a:t>
                </a:r>
                <a:r>
                  <a:rPr lang="en-US" i="1" dirty="0"/>
                  <a:t>I)</a:t>
                </a:r>
                <a:endParaRPr lang="en-US" baseline="30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AFDF4A-DF29-68CC-0A81-63C26803F2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02" t="-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4">
            <a:extLst>
              <a:ext uri="{FF2B5EF4-FFF2-40B4-BE49-F238E27FC236}">
                <a16:creationId xmlns:a16="http://schemas.microsoft.com/office/drawing/2014/main" id="{A746240B-2BCB-858E-409B-621A2C26980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23852" y="6657589"/>
            <a:ext cx="8820148" cy="184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Sergey Vinogradov</a:t>
            </a:r>
            <a:r>
              <a:rPr lang="ru-RU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SPD collaboration meeting		 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JINR, </a:t>
            </a:r>
            <a:r>
              <a:rPr lang="en-US" sz="1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Dubna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20–23 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Oct. 2025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fld id="{41A36C74-D7E2-4B95-838D-234F8366DA11}" type="slidenum">
              <a:rPr lang="en-US" altLang="en-US" sz="1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19</a:t>
            </a:fld>
            <a:endParaRPr lang="ru-RU" alt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6784020"/>
              </p:ext>
            </p:extLst>
          </p:nvPr>
        </p:nvGraphicFramePr>
        <p:xfrm>
          <a:off x="2051720" y="5492307"/>
          <a:ext cx="3744416" cy="385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2082600" imgH="241200" progId="Equation.3">
                  <p:embed/>
                </p:oleObj>
              </mc:Choice>
              <mc:Fallback>
                <p:oleObj name="Формула" r:id="rId3" imgW="208260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51720" y="5492307"/>
                        <a:ext cx="3744416" cy="3853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2676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1" y="980728"/>
            <a:ext cx="8496943" cy="5400600"/>
          </a:xfrm>
        </p:spPr>
        <p:txBody>
          <a:bodyPr>
            <a:noAutofit/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Font typeface="Arial" panose="020B0604020202020204" pitchFamily="34" charset="0"/>
              <a:buChar char="◙"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Pixel detector =&gt; Monolithic Active Pixel Sensors (MAPS)</a:t>
            </a:r>
          </a:p>
          <a:p>
            <a:pPr marL="6858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Font typeface="Arial" panose="020B0604020202020204" pitchFamily="34" charset="0"/>
              <a:buChar char="◙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granularity  ~  50 um</a:t>
            </a:r>
          </a:p>
          <a:p>
            <a:pPr marL="6858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Font typeface="Arial" panose="020B0604020202020204" pitchFamily="34" charset="0"/>
              <a:buChar char="◙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scattering – low material budget</a:t>
            </a:r>
          </a:p>
          <a:p>
            <a:pPr marL="6858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Font typeface="Arial" panose="020B0604020202020204" pitchFamily="34" charset="0"/>
              <a:buChar char="◙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on-chip ROIC 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Font typeface="Arial" panose="020B0604020202020204" pitchFamily="34" charset="0"/>
              <a:buChar char="◙"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Timing detector  =&gt; Low Gain APD (LGAD)</a:t>
            </a:r>
          </a:p>
          <a:p>
            <a:pPr marL="6858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Font typeface="Arial" panose="020B0604020202020204" pitchFamily="34" charset="0"/>
              <a:buChar char="◙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resolution  ~ 10 – 30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6858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Font typeface="Arial" panose="020B0604020202020204" pitchFamily="34" charset="0"/>
              <a:buChar char="◙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granularity  ~ 1 - 2 mm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Font typeface="Arial" panose="020B0604020202020204" pitchFamily="34" charset="0"/>
              <a:buChar char="◙"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4D tracking detector: MAPS + LGAD =&gt; Monolithic LGAD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Font typeface="Arial" panose="020B0604020202020204" pitchFamily="34" charset="0"/>
              <a:buChar char="◙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Font typeface="Arial" panose="020B0604020202020204" pitchFamily="34" charset="0"/>
              <a:buChar char="◙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Avalanche multiplication trade-off: Gain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Excess Noise Factor (ENF)</a:t>
            </a:r>
          </a:p>
          <a:p>
            <a:pPr marL="6858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Font typeface="Arial" panose="020B0604020202020204" pitchFamily="34" charset="0"/>
              <a:buChar char="◙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studies on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ENF of  LGAD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except [1]</a:t>
            </a:r>
          </a:p>
          <a:p>
            <a:pPr marL="342900" lvl="1" indent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[1]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Bertuccio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et al. (2024). Current Noise Spectral Density and Excess Noise of a Silicon Low-Gain 	Avalanche Diode (LGAD).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IEEE Trans. Electron Devices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71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(10), 5845–5851. </a:t>
            </a:r>
          </a:p>
          <a:p>
            <a:pPr marL="6858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Font typeface="Arial" panose="020B0604020202020204" pitchFamily="34" charset="0"/>
              <a:buChar char="◙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studies on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ENF of 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SiPM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below breakdown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(avalanche with negative feedback)</a:t>
            </a:r>
          </a:p>
          <a:p>
            <a:pPr marL="1028700" lvl="3" indent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LPI basic studies of ANF APD (1980s – 1990s)</a:t>
            </a:r>
          </a:p>
          <a:p>
            <a:pPr marL="6858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Font typeface="Arial" panose="020B0604020202020204" pitchFamily="34" charset="0"/>
              <a:buChar char="◙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studies on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ENF of  TAPD below breakdown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(deep spherical junction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SiPM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028700" lvl="3" indent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TAPD + MAPS concept reported on SPD meetings 2023, 2024</a:t>
            </a:r>
          </a:p>
          <a:p>
            <a:pPr marL="342900" lvl="3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Font typeface="Arial" panose="020B0604020202020204" pitchFamily="34" charset="0"/>
              <a:buChar char="◙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resolution ~ energy resolution ~ ENF [2]</a:t>
            </a:r>
          </a:p>
          <a:p>
            <a:pPr marL="342900" lvl="4" indent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[2]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Vinogradov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 (2015). Analytical model of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SiPM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time resolution and order statistics with crosstalk. 	Nuclear Instruments and Methods in Physics Research A, 787, 229–233.</a:t>
            </a:r>
            <a:endParaRPr lang="ru-RU" sz="2000" dirty="0">
              <a:latin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DBEC7ED-2405-4E33-BB7F-A6DD85C60D2F}"/>
              </a:ext>
            </a:extLst>
          </p:cNvPr>
          <p:cNvSpPr txBox="1">
            <a:spLocks/>
          </p:cNvSpPr>
          <p:nvPr/>
        </p:nvSpPr>
        <p:spPr bwMode="auto">
          <a:xfrm>
            <a:off x="179512" y="0"/>
            <a:ext cx="8785101" cy="836613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Motivation to study avalanche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noise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46240B-2BCB-858E-409B-621A2C26980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23852" y="6657589"/>
            <a:ext cx="8820148" cy="184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Sergey Vinogradov</a:t>
            </a:r>
            <a:r>
              <a:rPr lang="ru-RU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SPD collaboration meeting		 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JINR, </a:t>
            </a:r>
            <a:r>
              <a:rPr lang="en-US" sz="1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Dubna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20–23 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Oct. 2025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fld id="{41A36C74-D7E2-4B95-838D-234F8366DA11}" type="slidenum">
              <a:rPr lang="en-US" altLang="en-US" sz="1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2</a:t>
            </a:fld>
            <a:endParaRPr lang="ru-RU" alt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3199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5AE30F31-53EE-CD45-2550-3C9F606186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0489" y="2276872"/>
            <a:ext cx="6263022" cy="2808312"/>
          </a:xfrm>
        </p:spPr>
        <p:txBody>
          <a:bodyPr/>
          <a:lstStyle/>
          <a:p>
            <a:r>
              <a:rPr lang="en-US" altLang="en-US" dirty="0"/>
              <a:t>Thank you for your attention</a:t>
            </a:r>
            <a:r>
              <a:rPr lang="ru-RU" altLang="en-US" dirty="0"/>
              <a:t>!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661E682-920D-0B13-1376-CB8EF07F30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3689" y="4243106"/>
            <a:ext cx="5778103" cy="200984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GB" altLang="ru-RU" sz="2000" b="1" i="1" dirty="0"/>
          </a:p>
          <a:p>
            <a:pPr eaLnBrk="1" hangingPunct="1">
              <a:lnSpc>
                <a:spcPct val="90000"/>
              </a:lnSpc>
            </a:pPr>
            <a:endParaRPr lang="en-GB" altLang="ru-RU" sz="2000" b="1" i="1" dirty="0"/>
          </a:p>
          <a:p>
            <a:pPr eaLnBrk="1" hangingPunct="1">
              <a:lnSpc>
                <a:spcPct val="90000"/>
              </a:lnSpc>
            </a:pPr>
            <a:endParaRPr lang="en-GB" altLang="ru-RU" sz="2000" b="1" i="1" dirty="0"/>
          </a:p>
          <a:p>
            <a:pPr eaLnBrk="1" hangingPunct="1">
              <a:lnSpc>
                <a:spcPct val="90000"/>
              </a:lnSpc>
            </a:pPr>
            <a:r>
              <a:rPr lang="en-US" altLang="ru-RU" sz="2000" b="1" i="1" dirty="0"/>
              <a:t>Sergey Vinogradov</a:t>
            </a:r>
            <a:endParaRPr lang="en-GB" altLang="ru-RU" sz="2000" b="1" i="1" dirty="0"/>
          </a:p>
          <a:p>
            <a:pPr eaLnBrk="1" hangingPunct="1"/>
            <a:r>
              <a:rPr lang="en-US" altLang="en-US" sz="1600" i="1" u="sng" dirty="0">
                <a:solidFill>
                  <a:srgbClr val="0000CC"/>
                </a:solidFill>
              </a:rPr>
              <a:t>vin</a:t>
            </a:r>
            <a:r>
              <a:rPr lang="ru-RU" altLang="en-US" sz="1600" i="1" u="sng" dirty="0">
                <a:solidFill>
                  <a:srgbClr val="0000CC"/>
                </a:solidFill>
              </a:rPr>
              <a:t>о</a:t>
            </a:r>
            <a:r>
              <a:rPr lang="en-US" altLang="en-US" sz="1600" i="1" u="sng" dirty="0">
                <a:solidFill>
                  <a:srgbClr val="0000CC"/>
                </a:solidFill>
              </a:rPr>
              <a:t>gradovsl@lebedev.ru</a:t>
            </a:r>
          </a:p>
          <a:p>
            <a:pPr marL="1143000" lvl="2" indent="-228600" eaLnBrk="1" hangingPunct="1">
              <a:lnSpc>
                <a:spcPct val="90000"/>
              </a:lnSpc>
            </a:pPr>
            <a:endParaRPr lang="en-US" altLang="ru-RU" sz="1600" i="1" dirty="0"/>
          </a:p>
          <a:p>
            <a:pPr eaLnBrk="1" hangingPunct="1">
              <a:lnSpc>
                <a:spcPct val="90000"/>
              </a:lnSpc>
            </a:pPr>
            <a:endParaRPr lang="ru-RU" altLang="ru-RU" sz="1200" i="1" dirty="0"/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792" y="188640"/>
            <a:ext cx="1215976" cy="12159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6" y="88727"/>
            <a:ext cx="1095351" cy="1477854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417" y="87399"/>
            <a:ext cx="1806622" cy="96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A746240B-2BCB-858E-409B-621A2C26980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23852" y="6657589"/>
            <a:ext cx="8820148" cy="184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Sergey Vinogradov</a:t>
            </a:r>
            <a:r>
              <a:rPr lang="ru-RU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SPD collaboration meeting		 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JINR, </a:t>
            </a:r>
            <a:r>
              <a:rPr lang="en-US" sz="1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Dubna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20–23 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Oct. 2025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fld id="{41A36C74-D7E2-4B95-838D-234F8366DA11}" type="slidenum">
              <a:rPr lang="en-US" altLang="en-US" sz="1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20</a:t>
            </a:fld>
            <a:endParaRPr lang="ru-RU" alt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9269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958"/>
            <a:ext cx="7272808" cy="6618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A746240B-2BCB-858E-409B-621A2C26980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23852" y="6657589"/>
            <a:ext cx="8820148" cy="184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Sergey Vinogradov</a:t>
            </a:r>
            <a:r>
              <a:rPr lang="ru-RU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SPD collaboration meeting		 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JINR, </a:t>
            </a:r>
            <a:r>
              <a:rPr lang="en-US" sz="1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Dubna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20–23 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Oct. 2025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fld id="{41A36C74-D7E2-4B95-838D-234F8366DA11}" type="slidenum">
              <a:rPr lang="en-US" altLang="en-US" sz="1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21</a:t>
            </a:fld>
            <a:endParaRPr lang="ru-RU" alt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8775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656268-D9C8-A3AC-8FFB-D19DC380C2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901B2-3F44-3D9D-FF1C-E27883AAE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 измерений </a:t>
            </a:r>
            <a:r>
              <a:rPr lang="en-US" dirty="0"/>
              <a:t>SiPM </a:t>
            </a:r>
            <a:r>
              <a:rPr lang="ru-RU" dirty="0"/>
              <a:t>от лазера</a:t>
            </a:r>
            <a:r>
              <a:rPr lang="en-US" dirty="0"/>
              <a:t> </a:t>
            </a:r>
            <a:r>
              <a:rPr lang="ru-RU" dirty="0"/>
              <a:t>4</a:t>
            </a:r>
            <a:r>
              <a:rPr lang="en-US" dirty="0"/>
              <a:t>0 </a:t>
            </a:r>
            <a:r>
              <a:rPr lang="ru-RU" dirty="0"/>
              <a:t>пс 535 нм</a:t>
            </a:r>
            <a:br>
              <a:rPr lang="ru-RU" dirty="0"/>
            </a:br>
            <a:r>
              <a:rPr lang="ru-RU" dirty="0"/>
              <a:t>осциллограф </a:t>
            </a:r>
            <a:r>
              <a:rPr lang="en-US" dirty="0"/>
              <a:t>LeCroy</a:t>
            </a:r>
            <a:r>
              <a:rPr lang="ru-RU" dirty="0"/>
              <a:t>, фотодиодный режим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43E6C-FD86-BCE0-EF09-C92DBC441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Измерения МРРС в фотодиодном режиме при 10 В</a:t>
            </a:r>
            <a:r>
              <a:rPr lang="en-US" dirty="0"/>
              <a:t> </a:t>
            </a:r>
            <a:r>
              <a:rPr lang="ru-RU" dirty="0"/>
              <a:t>(</a:t>
            </a:r>
            <a:r>
              <a:rPr lang="en-US" dirty="0"/>
              <a:t>Gain = 1)</a:t>
            </a:r>
          </a:p>
          <a:p>
            <a:r>
              <a:rPr lang="ru-RU" dirty="0"/>
              <a:t>Максимальный сигнал около 50 мВ </a:t>
            </a:r>
            <a:r>
              <a:rPr lang="en-US" dirty="0"/>
              <a:t>&gt;&gt;</a:t>
            </a:r>
            <a:r>
              <a:rPr lang="ru-RU" dirty="0"/>
              <a:t> шума</a:t>
            </a:r>
          </a:p>
          <a:p>
            <a:pPr lvl="1"/>
            <a:r>
              <a:rPr lang="ru-RU" dirty="0"/>
              <a:t>шкалы гистограмм отличаются в 5 раз </a:t>
            </a:r>
            <a:r>
              <a:rPr lang="en-US" dirty="0"/>
              <a:t>	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82061F-2926-F22C-06A1-6D79BA0C8A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11" y="2564905"/>
            <a:ext cx="8758479" cy="345703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A746240B-2BCB-858E-409B-621A2C26980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23852" y="6657589"/>
            <a:ext cx="8820148" cy="184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Sergey Vinogradov</a:t>
            </a:r>
            <a:r>
              <a:rPr lang="ru-RU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SPD collaboration meeting		 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JINR, </a:t>
            </a:r>
            <a:r>
              <a:rPr lang="en-US" sz="1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Dubna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20–23 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Oct. 2025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fld id="{41A36C74-D7E2-4B95-838D-234F8366DA11}" type="slidenum">
              <a:rPr lang="en-US" altLang="en-US" sz="1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22</a:t>
            </a:fld>
            <a:endParaRPr lang="ru-RU" alt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0197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47B35-6C9D-37B4-1973-8BDEEB6B0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 измерений </a:t>
            </a:r>
            <a:r>
              <a:rPr lang="en-US" dirty="0"/>
              <a:t>TAPD </a:t>
            </a:r>
            <a:r>
              <a:rPr lang="ru-RU" dirty="0"/>
              <a:t>от белого </a:t>
            </a:r>
            <a:r>
              <a:rPr lang="en-US" dirty="0"/>
              <a:t>LED 30 </a:t>
            </a:r>
            <a:r>
              <a:rPr lang="ru-RU" dirty="0"/>
              <a:t>нс</a:t>
            </a:r>
            <a:br>
              <a:rPr lang="en-US" dirty="0"/>
            </a:br>
            <a:r>
              <a:rPr lang="ru-RU" dirty="0"/>
              <a:t>осциллограф </a:t>
            </a:r>
            <a:r>
              <a:rPr lang="en-US" dirty="0"/>
              <a:t>R&amp;S</a:t>
            </a:r>
            <a:r>
              <a:rPr lang="ru-RU" dirty="0"/>
              <a:t>, фотодиодный режим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1947E-01D8-29B3-60D3-65960FA17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Измерения </a:t>
            </a:r>
            <a:r>
              <a:rPr lang="en-US" dirty="0"/>
              <a:t>TAPD – </a:t>
            </a:r>
            <a:r>
              <a:rPr lang="ru-RU" dirty="0"/>
              <a:t>почти нет зависимости </a:t>
            </a:r>
            <a:r>
              <a:rPr lang="el-GR" dirty="0"/>
              <a:t>σ</a:t>
            </a:r>
            <a:r>
              <a:rPr lang="ru-RU" dirty="0"/>
              <a:t>(</a:t>
            </a:r>
            <a:r>
              <a:rPr lang="en-US" dirty="0" err="1"/>
              <a:t>Qpe</a:t>
            </a:r>
            <a:r>
              <a:rPr lang="en-US" dirty="0"/>
              <a:t>)</a:t>
            </a:r>
            <a:r>
              <a:rPr lang="ru-RU" dirty="0"/>
              <a:t> от </a:t>
            </a:r>
            <a:r>
              <a:rPr lang="el-GR" dirty="0"/>
              <a:t>μ</a:t>
            </a:r>
            <a:r>
              <a:rPr lang="en-US" dirty="0"/>
              <a:t>(</a:t>
            </a:r>
            <a:r>
              <a:rPr lang="en-US" dirty="0" err="1"/>
              <a:t>Qpe</a:t>
            </a:r>
            <a:r>
              <a:rPr lang="en-US" dirty="0"/>
              <a:t>) </a:t>
            </a:r>
          </a:p>
          <a:p>
            <a:pPr lvl="1"/>
            <a:r>
              <a:rPr lang="ru-RU" dirty="0"/>
              <a:t>Разброс, нечеткие результаты (нестабильность </a:t>
            </a:r>
            <a:r>
              <a:rPr lang="en-US" dirty="0"/>
              <a:t>TAPD</a:t>
            </a:r>
            <a:r>
              <a:rPr lang="ru-RU" dirty="0"/>
              <a:t>?)</a:t>
            </a:r>
            <a:endParaRPr lang="en-US" dirty="0"/>
          </a:p>
          <a:p>
            <a:pPr lvl="1"/>
            <a:r>
              <a:rPr lang="ru-RU" dirty="0"/>
              <a:t>Часто </a:t>
            </a:r>
            <a:r>
              <a:rPr lang="el-GR" dirty="0"/>
              <a:t>σ</a:t>
            </a:r>
            <a:r>
              <a:rPr lang="ru-RU" dirty="0"/>
              <a:t>(</a:t>
            </a:r>
            <a:r>
              <a:rPr lang="en-US" dirty="0" err="1"/>
              <a:t>Qdark</a:t>
            </a:r>
            <a:r>
              <a:rPr lang="en-US" dirty="0"/>
              <a:t>)</a:t>
            </a:r>
            <a:r>
              <a:rPr lang="ru-RU" dirty="0"/>
              <a:t> </a:t>
            </a:r>
            <a:r>
              <a:rPr lang="en-US" dirty="0"/>
              <a:t>@LED=OFF  </a:t>
            </a:r>
            <a:r>
              <a:rPr lang="en-US" sz="2400" b="1" dirty="0">
                <a:solidFill>
                  <a:srgbClr val="FF0000"/>
                </a:solidFill>
              </a:rPr>
              <a:t>&gt;</a:t>
            </a:r>
            <a:r>
              <a:rPr lang="en-US" dirty="0"/>
              <a:t> </a:t>
            </a:r>
            <a:r>
              <a:rPr lang="el-GR" dirty="0"/>
              <a:t>σ</a:t>
            </a:r>
            <a:r>
              <a:rPr lang="ru-RU" dirty="0"/>
              <a:t>(</a:t>
            </a:r>
            <a:r>
              <a:rPr lang="en-US" dirty="0" err="1"/>
              <a:t>Qphoto</a:t>
            </a:r>
            <a:r>
              <a:rPr lang="en-US" dirty="0"/>
              <a:t>) @LED=ON</a:t>
            </a:r>
            <a:r>
              <a:rPr lang="ru-RU" dirty="0"/>
              <a:t> </a:t>
            </a:r>
            <a:endParaRPr lang="en-US" dirty="0"/>
          </a:p>
        </p:txBody>
      </p:sp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B606029-D156-FAC3-B10D-50AF686901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310015"/>
            <a:ext cx="6156176" cy="3999952"/>
          </a:xfrm>
          <a:prstGeom prst="rect">
            <a:avLst/>
          </a:prstGeom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A746240B-2BCB-858E-409B-621A2C26980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23852" y="6657589"/>
            <a:ext cx="8820148" cy="184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Sergey Vinogradov</a:t>
            </a:r>
            <a:r>
              <a:rPr lang="ru-RU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SPD collaboration meeting		 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JINR, </a:t>
            </a:r>
            <a:r>
              <a:rPr lang="en-US" sz="1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Dubna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20–23 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Oct. 2025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fld id="{41A36C74-D7E2-4B95-838D-234F8366DA11}" type="slidenum">
              <a:rPr lang="en-US" altLang="en-US" sz="1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23</a:t>
            </a:fld>
            <a:endParaRPr lang="ru-RU" alt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0069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DA4EF9-0405-410C-B0A9-3A6E1A633E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Resolution → ENF</a:t>
            </a:r>
          </a:p>
          <a:p>
            <a:r>
              <a:rPr lang="en-US" dirty="0"/>
              <a:t>Signal-to-Noise Ratio → DQE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64A909-6FFA-47BD-B662-D8A8DBB0B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Input-dependent characteristics of output </a:t>
            </a:r>
            <a:r>
              <a:rPr lang="ru-RU" dirty="0"/>
              <a:t>(</a:t>
            </a:r>
            <a:r>
              <a:rPr lang="en-US" dirty="0"/>
              <a:t>SNR, RES)</a:t>
            </a:r>
            <a:r>
              <a:rPr lang="ru-RU" dirty="0"/>
              <a:t> </a:t>
            </a:r>
            <a:br>
              <a:rPr lang="ru-RU" dirty="0"/>
            </a:br>
            <a:r>
              <a:rPr lang="en-US" dirty="0"/>
              <a:t>Internal characteristics of photodetection </a:t>
            </a:r>
            <a:r>
              <a:rPr lang="ru-RU" dirty="0"/>
              <a:t>(</a:t>
            </a:r>
            <a:r>
              <a:rPr lang="en-US" dirty="0"/>
              <a:t>DQE, ENF)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C34ED1F-FA32-4329-87AC-ACC8AF0F9112}"/>
              </a:ext>
            </a:extLst>
          </p:cNvPr>
          <p:cNvGrpSpPr>
            <a:grpSpLocks/>
          </p:cNvGrpSpPr>
          <p:nvPr/>
        </p:nvGrpSpPr>
        <p:grpSpPr bwMode="auto">
          <a:xfrm>
            <a:off x="1253385" y="2292595"/>
            <a:ext cx="3606647" cy="2180999"/>
            <a:chOff x="5626630" y="3717030"/>
            <a:chExt cx="3674769" cy="2700326"/>
          </a:xfrm>
        </p:grpSpPr>
        <p:grpSp>
          <p:nvGrpSpPr>
            <p:cNvPr id="6" name="Group 37">
              <a:extLst>
                <a:ext uri="{FF2B5EF4-FFF2-40B4-BE49-F238E27FC236}">
                  <a16:creationId xmlns:a16="http://schemas.microsoft.com/office/drawing/2014/main" id="{372819BA-4465-4805-B0AE-D850B03549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26630" y="3717030"/>
              <a:ext cx="3674769" cy="2700326"/>
              <a:chOff x="5626630" y="3717030"/>
              <a:chExt cx="3674769" cy="2700326"/>
            </a:xfrm>
          </p:grpSpPr>
          <p:sp>
            <p:nvSpPr>
              <p:cNvPr id="10" name="TextBox 42">
                <a:extLst>
                  <a:ext uri="{FF2B5EF4-FFF2-40B4-BE49-F238E27FC236}">
                    <a16:creationId xmlns:a16="http://schemas.microsoft.com/office/drawing/2014/main" id="{81083425-6A61-4354-ABEC-C2F3121CD0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26630" y="6074400"/>
                <a:ext cx="2176612" cy="3429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000" b="1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1000" b="1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1000" b="1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1000" b="1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1000" b="1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GB" altLang="en-US" sz="1200" dirty="0"/>
              </a:p>
            </p:txBody>
          </p:sp>
          <p:grpSp>
            <p:nvGrpSpPr>
              <p:cNvPr id="11" name="Group 43">
                <a:extLst>
                  <a:ext uri="{FF2B5EF4-FFF2-40B4-BE49-F238E27FC236}">
                    <a16:creationId xmlns:a16="http://schemas.microsoft.com/office/drawing/2014/main" id="{2E138329-046B-421A-A0C8-D3DE2188F4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706201" y="3717030"/>
                <a:ext cx="3595198" cy="2409437"/>
                <a:chOff x="6135297" y="2330794"/>
                <a:chExt cx="2928136" cy="2238914"/>
              </a:xfrm>
            </p:grpSpPr>
            <p:grpSp>
              <p:nvGrpSpPr>
                <p:cNvPr id="13" name="Group 47">
                  <a:extLst>
                    <a:ext uri="{FF2B5EF4-FFF2-40B4-BE49-F238E27FC236}">
                      <a16:creationId xmlns:a16="http://schemas.microsoft.com/office/drawing/2014/main" id="{C07E7AAA-2E43-4C0C-8C0A-6A387705A24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152000" y="2330794"/>
                  <a:ext cx="1156304" cy="2071856"/>
                  <a:chOff x="6656056" y="2442055"/>
                  <a:chExt cx="1156304" cy="1897319"/>
                </a:xfrm>
              </p:grpSpPr>
              <p:sp>
                <p:nvSpPr>
                  <p:cNvPr id="16" name="Freeform 52">
                    <a:extLst>
                      <a:ext uri="{FF2B5EF4-FFF2-40B4-BE49-F238E27FC236}">
                        <a16:creationId xmlns:a16="http://schemas.microsoft.com/office/drawing/2014/main" id="{667FDC16-F555-45B3-8F3F-81CE682EB7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656056" y="2564607"/>
                    <a:ext cx="868272" cy="1108275"/>
                  </a:xfrm>
                  <a:custGeom>
                    <a:avLst/>
                    <a:gdLst>
                      <a:gd name="T0" fmla="*/ 0 w 868272"/>
                      <a:gd name="T1" fmla="*/ 0 h 844952"/>
                      <a:gd name="T2" fmla="*/ 289368 w 868272"/>
                      <a:gd name="T3" fmla="*/ 182182 h 844952"/>
                      <a:gd name="T4" fmla="*/ 868102 w 868272"/>
                      <a:gd name="T5" fmla="*/ 409909 h 844952"/>
                      <a:gd name="T6" fmla="*/ 347241 w 868272"/>
                      <a:gd name="T7" fmla="*/ 819820 h 844952"/>
                      <a:gd name="T8" fmla="*/ 92598 w 868272"/>
                      <a:gd name="T9" fmla="*/ 1108275 h 84495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868272" h="844952">
                        <a:moveTo>
                          <a:pt x="0" y="0"/>
                        </a:moveTo>
                        <a:cubicBezTo>
                          <a:pt x="72342" y="43405"/>
                          <a:pt x="144684" y="86810"/>
                          <a:pt x="289368" y="138896"/>
                        </a:cubicBezTo>
                        <a:cubicBezTo>
                          <a:pt x="434052" y="190982"/>
                          <a:pt x="858457" y="231493"/>
                          <a:pt x="868102" y="312516"/>
                        </a:cubicBezTo>
                        <a:cubicBezTo>
                          <a:pt x="877747" y="393539"/>
                          <a:pt x="476492" y="536294"/>
                          <a:pt x="347241" y="625033"/>
                        </a:cubicBezTo>
                        <a:cubicBezTo>
                          <a:pt x="217990" y="713772"/>
                          <a:pt x="140826" y="798653"/>
                          <a:pt x="92598" y="844952"/>
                        </a:cubicBezTo>
                      </a:path>
                    </a:pathLst>
                  </a:custGeom>
                  <a:noFill/>
                  <a:ln w="1905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cxnSp>
                <p:nvCxnSpPr>
                  <p:cNvPr id="17" name="Straight Arrow Connector 53">
                    <a:extLst>
                      <a:ext uri="{FF2B5EF4-FFF2-40B4-BE49-F238E27FC236}">
                        <a16:creationId xmlns:a16="http://schemas.microsoft.com/office/drawing/2014/main" id="{F29E5D71-BCC9-4928-BAF6-D39C57D533DB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6656056" y="2442055"/>
                    <a:ext cx="0" cy="1894243"/>
                  </a:xfrm>
                  <a:prstGeom prst="straightConnector1">
                    <a:avLst/>
                  </a:prstGeom>
                  <a:noFill/>
                  <a:ln w="9525" algn="ctr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8" name="Straight Arrow Connector 54">
                    <a:extLst>
                      <a:ext uri="{FF2B5EF4-FFF2-40B4-BE49-F238E27FC236}">
                        <a16:creationId xmlns:a16="http://schemas.microsoft.com/office/drawing/2014/main" id="{DA476C80-ADD4-427A-B695-ACE2D67DD507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656056" y="4339373"/>
                    <a:ext cx="1156304" cy="1"/>
                  </a:xfrm>
                  <a:prstGeom prst="straightConnector1">
                    <a:avLst/>
                  </a:prstGeom>
                  <a:noFill/>
                  <a:ln w="9525" algn="ctr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</p:grpSp>
            <p:sp>
              <p:nvSpPr>
                <p:cNvPr id="14" name="Up-Down Arrow 48">
                  <a:extLst>
                    <a:ext uri="{FF2B5EF4-FFF2-40B4-BE49-F238E27FC236}">
                      <a16:creationId xmlns:a16="http://schemas.microsoft.com/office/drawing/2014/main" id="{4E18DF71-B2AC-4975-AEEB-99BFCD3FD1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5297" y="2933001"/>
                  <a:ext cx="360040" cy="1475823"/>
                </a:xfrm>
                <a:prstGeom prst="upDownArrow">
                  <a:avLst>
                    <a:gd name="adj1" fmla="val 50000"/>
                    <a:gd name="adj2" fmla="val 50005"/>
                  </a:avLst>
                </a:prstGeom>
                <a:noFill/>
                <a:ln w="9525" algn="ctr">
                  <a:solidFill>
                    <a:srgbClr val="0000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 sz="1000" b="1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1000" b="1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1000" b="1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1000" b="1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1000" b="1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en-GB" altLang="en-US"/>
                </a:p>
              </p:txBody>
            </p:sp>
            <p:sp>
              <p:nvSpPr>
                <p:cNvPr id="15" name="Up-Down Arrow 49">
                  <a:extLst>
                    <a:ext uri="{FF2B5EF4-FFF2-40B4-BE49-F238E27FC236}">
                      <a16:creationId xmlns:a16="http://schemas.microsoft.com/office/drawing/2014/main" id="{2F0D280A-475E-4EED-A297-0462D283E3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893700" y="4079430"/>
                  <a:ext cx="169733" cy="490278"/>
                </a:xfrm>
                <a:prstGeom prst="upDownArrow">
                  <a:avLst>
                    <a:gd name="adj1" fmla="val 50000"/>
                    <a:gd name="adj2" fmla="val 50001"/>
                  </a:avLst>
                </a:prstGeom>
                <a:solidFill>
                  <a:srgbClr val="FF0000">
                    <a:alpha val="50000"/>
                  </a:srgbClr>
                </a:solidFill>
                <a:ln w="9525" algn="ctr">
                  <a:solidFill>
                    <a:srgbClr val="00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 sz="1000" b="1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1000" b="1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1000" b="1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1000" b="1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1000" b="1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en-GB" altLang="en-US"/>
                </a:p>
              </p:txBody>
            </p:sp>
            <p:sp>
              <p:nvSpPr>
                <p:cNvPr id="99" name="Up-Down Arrow 49">
                  <a:extLst>
                    <a:ext uri="{FF2B5EF4-FFF2-40B4-BE49-F238E27FC236}">
                      <a16:creationId xmlns:a16="http://schemas.microsoft.com/office/drawing/2014/main" id="{1A25F836-AB83-4C12-B53F-87D4B8C6C1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536555" y="2744556"/>
                  <a:ext cx="169733" cy="490278"/>
                </a:xfrm>
                <a:prstGeom prst="upDownArrow">
                  <a:avLst>
                    <a:gd name="adj1" fmla="val 50000"/>
                    <a:gd name="adj2" fmla="val 50001"/>
                  </a:avLst>
                </a:prstGeom>
                <a:solidFill>
                  <a:srgbClr val="FF0000">
                    <a:alpha val="50000"/>
                  </a:srgbClr>
                </a:solidFill>
                <a:ln w="9525" algn="ctr">
                  <a:solidFill>
                    <a:srgbClr val="00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 sz="1000" b="1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1000" b="1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1000" b="1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1000" b="1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1000" b="1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en-GB" altLang="en-US"/>
                </a:p>
              </p:txBody>
            </p:sp>
          </p:grpSp>
        </p:grpSp>
        <p:cxnSp>
          <p:nvCxnSpPr>
            <p:cNvPr id="7" name="Straight Connector 39">
              <a:extLst>
                <a:ext uri="{FF2B5EF4-FFF2-40B4-BE49-F238E27FC236}">
                  <a16:creationId xmlns:a16="http://schemas.microsoft.com/office/drawing/2014/main" id="{E7F50EF8-00FD-42E6-AC7A-E1443119EC2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5726720" y="4365104"/>
              <a:ext cx="1131620" cy="2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8" name="TextBox 41">
              <a:extLst>
                <a:ext uri="{FF2B5EF4-FFF2-40B4-BE49-F238E27FC236}">
                  <a16:creationId xmlns:a16="http://schemas.microsoft.com/office/drawing/2014/main" id="{66C233E2-22E5-43D1-AFD5-1416C0B758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46572" y="3717032"/>
              <a:ext cx="1656661" cy="342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1200" i="1" dirty="0"/>
                <a:t>Signal (</a:t>
              </a:r>
              <a:r>
                <a:rPr lang="el-GR" altLang="en-US" sz="1200" i="1" dirty="0"/>
                <a:t>μ</a:t>
              </a:r>
              <a:r>
                <a:rPr lang="en-US" altLang="en-US" sz="1200" i="1" baseline="-25000" dirty="0"/>
                <a:t>N</a:t>
              </a:r>
              <a:r>
                <a:rPr lang="en-US" altLang="en-US" sz="1200" i="1" dirty="0"/>
                <a:t>, </a:t>
              </a:r>
              <a:r>
                <a:rPr lang="el-GR" altLang="en-US" sz="1200" i="1" dirty="0"/>
                <a:t>σ</a:t>
              </a:r>
              <a:r>
                <a:rPr lang="en-US" altLang="en-US" sz="1200" i="1" baseline="-25000" dirty="0"/>
                <a:t>N</a:t>
              </a:r>
              <a:r>
                <a:rPr lang="en-US" altLang="en-US" sz="1200" i="1" dirty="0"/>
                <a:t>)</a:t>
              </a:r>
              <a:endParaRPr lang="en-GB" altLang="en-US" sz="1200" i="1" dirty="0"/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287946B1-21BB-475D-959A-56C80277AD82}"/>
              </a:ext>
            </a:extLst>
          </p:cNvPr>
          <p:cNvGrpSpPr/>
          <p:nvPr/>
        </p:nvGrpSpPr>
        <p:grpSpPr>
          <a:xfrm>
            <a:off x="1407641" y="3100337"/>
            <a:ext cx="5042004" cy="2875163"/>
            <a:chOff x="2702504" y="2631806"/>
            <a:chExt cx="5042004" cy="2875163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B072E52-6F7B-418A-9368-F683F0C666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02504" y="2732234"/>
              <a:ext cx="3456218" cy="2774735"/>
              <a:chOff x="6684571" y="755603"/>
              <a:chExt cx="3521498" cy="5233314"/>
            </a:xfrm>
          </p:grpSpPr>
          <p:grpSp>
            <p:nvGrpSpPr>
              <p:cNvPr id="20" name="Group 37">
                <a:extLst>
                  <a:ext uri="{FF2B5EF4-FFF2-40B4-BE49-F238E27FC236}">
                    <a16:creationId xmlns:a16="http://schemas.microsoft.com/office/drawing/2014/main" id="{F8971B9C-5907-421F-AD74-00A883229C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684571" y="755603"/>
                <a:ext cx="3521498" cy="5233314"/>
                <a:chOff x="6684571" y="755603"/>
                <a:chExt cx="3521498" cy="5233314"/>
              </a:xfrm>
            </p:grpSpPr>
            <p:grpSp>
              <p:nvGrpSpPr>
                <p:cNvPr id="24" name="Group 43">
                  <a:extLst>
                    <a:ext uri="{FF2B5EF4-FFF2-40B4-BE49-F238E27FC236}">
                      <a16:creationId xmlns:a16="http://schemas.microsoft.com/office/drawing/2014/main" id="{83DD0C68-489D-4F69-BCC3-F183B7BCF41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684571" y="2785006"/>
                  <a:ext cx="3521498" cy="3203911"/>
                  <a:chOff x="6932129" y="1464732"/>
                  <a:chExt cx="2868107" cy="2977161"/>
                </a:xfrm>
              </p:grpSpPr>
              <p:grpSp>
                <p:nvGrpSpPr>
                  <p:cNvPr id="26" name="Group 47">
                    <a:extLst>
                      <a:ext uri="{FF2B5EF4-FFF2-40B4-BE49-F238E27FC236}">
                        <a16:creationId xmlns:a16="http://schemas.microsoft.com/office/drawing/2014/main" id="{97C7549B-6761-40A7-A244-7A61A38791F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932129" y="1619552"/>
                    <a:ext cx="1156304" cy="2822341"/>
                    <a:chOff x="7436185" y="1790729"/>
                    <a:chExt cx="1156304" cy="2584582"/>
                  </a:xfrm>
                </p:grpSpPr>
                <p:sp>
                  <p:nvSpPr>
                    <p:cNvPr id="29" name="Freeform 52">
                      <a:extLst>
                        <a:ext uri="{FF2B5EF4-FFF2-40B4-BE49-F238E27FC236}">
                          <a16:creationId xmlns:a16="http://schemas.microsoft.com/office/drawing/2014/main" id="{D39A07CF-5376-4376-B732-686EA8F67AD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474184" y="3267035"/>
                      <a:ext cx="868272" cy="1108276"/>
                    </a:xfrm>
                    <a:custGeom>
                      <a:avLst/>
                      <a:gdLst>
                        <a:gd name="T0" fmla="*/ 0 w 868272"/>
                        <a:gd name="T1" fmla="*/ 0 h 844952"/>
                        <a:gd name="T2" fmla="*/ 289368 w 868272"/>
                        <a:gd name="T3" fmla="*/ 182182 h 844952"/>
                        <a:gd name="T4" fmla="*/ 868102 w 868272"/>
                        <a:gd name="T5" fmla="*/ 409909 h 844952"/>
                        <a:gd name="T6" fmla="*/ 347241 w 868272"/>
                        <a:gd name="T7" fmla="*/ 819820 h 844952"/>
                        <a:gd name="T8" fmla="*/ 92598 w 868272"/>
                        <a:gd name="T9" fmla="*/ 1108275 h 84495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868272" h="844952">
                          <a:moveTo>
                            <a:pt x="0" y="0"/>
                          </a:moveTo>
                          <a:cubicBezTo>
                            <a:pt x="72342" y="43405"/>
                            <a:pt x="144684" y="86810"/>
                            <a:pt x="289368" y="138896"/>
                          </a:cubicBezTo>
                          <a:cubicBezTo>
                            <a:pt x="434052" y="190982"/>
                            <a:pt x="858457" y="231493"/>
                            <a:pt x="868102" y="312516"/>
                          </a:cubicBezTo>
                          <a:cubicBezTo>
                            <a:pt x="877747" y="393539"/>
                            <a:pt x="476492" y="536294"/>
                            <a:pt x="347241" y="625033"/>
                          </a:cubicBezTo>
                          <a:cubicBezTo>
                            <a:pt x="217990" y="713772"/>
                            <a:pt x="140826" y="798653"/>
                            <a:pt x="92598" y="844952"/>
                          </a:cubicBezTo>
                        </a:path>
                      </a:pathLst>
                    </a:custGeom>
                    <a:noFill/>
                    <a:ln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cxnSp>
                  <p:nvCxnSpPr>
                    <p:cNvPr id="30" name="Straight Arrow Connector 53">
                      <a:extLst>
                        <a:ext uri="{FF2B5EF4-FFF2-40B4-BE49-F238E27FC236}">
                          <a16:creationId xmlns:a16="http://schemas.microsoft.com/office/drawing/2014/main" id="{B89098B8-32F2-4BFF-BEC5-5DE46BA9AF66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 flipV="1">
                      <a:off x="7436185" y="1790729"/>
                      <a:ext cx="0" cy="1894244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31" name="Straight Arrow Connector 54">
                      <a:extLst>
                        <a:ext uri="{FF2B5EF4-FFF2-40B4-BE49-F238E27FC236}">
                          <a16:creationId xmlns:a16="http://schemas.microsoft.com/office/drawing/2014/main" id="{64D89614-4369-42F2-A329-3F3E85446012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7436185" y="3688045"/>
                      <a:ext cx="1156304" cy="2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</p:cxnSp>
              </p:grpSp>
              <p:sp>
                <p:nvSpPr>
                  <p:cNvPr id="28" name="Up-Down Arrow 49">
                    <a:extLst>
                      <a:ext uri="{FF2B5EF4-FFF2-40B4-BE49-F238E27FC236}">
                        <a16:creationId xmlns:a16="http://schemas.microsoft.com/office/drawing/2014/main" id="{E1A2B4B9-B537-47B6-AFA3-27E91BD2853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358275" y="3494874"/>
                    <a:ext cx="169733" cy="490278"/>
                  </a:xfrm>
                  <a:prstGeom prst="upDownArrow">
                    <a:avLst>
                      <a:gd name="adj1" fmla="val 50000"/>
                      <a:gd name="adj2" fmla="val 50001"/>
                    </a:avLst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9525" algn="ctr">
                    <a:solidFill>
                      <a:srgbClr val="0000CC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 eaLnBrk="0" hangingPunct="0">
                      <a:defRPr sz="1000" b="1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 sz="1000" b="1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 sz="1000" b="1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 sz="1000" b="1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 sz="1000" b="1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000" b="1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000" b="1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000" b="1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000" b="1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/>
                    <a:endParaRPr lang="en-GB" altLang="en-US"/>
                  </a:p>
                </p:txBody>
              </p:sp>
              <p:sp>
                <p:nvSpPr>
                  <p:cNvPr id="98" name="Up-Down Arrow 49">
                    <a:extLst>
                      <a:ext uri="{FF2B5EF4-FFF2-40B4-BE49-F238E27FC236}">
                        <a16:creationId xmlns:a16="http://schemas.microsoft.com/office/drawing/2014/main" id="{1FC253DB-D82F-48BD-95F6-931DF4709F2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30503" y="1464732"/>
                    <a:ext cx="169733" cy="490278"/>
                  </a:xfrm>
                  <a:prstGeom prst="upDownArrow">
                    <a:avLst>
                      <a:gd name="adj1" fmla="val 50000"/>
                      <a:gd name="adj2" fmla="val 50001"/>
                    </a:avLst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9525" algn="ctr">
                    <a:solidFill>
                      <a:srgbClr val="0000CC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 eaLnBrk="0" hangingPunct="0">
                      <a:defRPr sz="1000" b="1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 sz="1000" b="1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 sz="1000" b="1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 sz="1000" b="1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 sz="1000" b="1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000" b="1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000" b="1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000" b="1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000" b="1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/>
                    <a:endParaRPr lang="en-GB" altLang="en-US"/>
                  </a:p>
                </p:txBody>
              </p:sp>
            </p:grpSp>
            <p:cxnSp>
              <p:nvCxnSpPr>
                <p:cNvPr id="25" name="Straight Arrow Connector 46">
                  <a:extLst>
                    <a:ext uri="{FF2B5EF4-FFF2-40B4-BE49-F238E27FC236}">
                      <a16:creationId xmlns:a16="http://schemas.microsoft.com/office/drawing/2014/main" id="{7153EE43-3FDE-4024-AE6C-21397F3CD548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V="1">
                  <a:off x="7797051" y="3532370"/>
                  <a:ext cx="1304598" cy="1297680"/>
                </a:xfrm>
                <a:prstGeom prst="straightConnector1">
                  <a:avLst/>
                </a:prstGeom>
                <a:noFill/>
                <a:ln w="76200" algn="ctr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2" name="Straight Arrow Connector 46">
                  <a:extLst>
                    <a:ext uri="{FF2B5EF4-FFF2-40B4-BE49-F238E27FC236}">
                      <a16:creationId xmlns:a16="http://schemas.microsoft.com/office/drawing/2014/main" id="{0448D59D-2701-4C9D-A667-24E4672C8C47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7886879" y="755603"/>
                  <a:ext cx="1233658" cy="1647056"/>
                </a:xfrm>
                <a:prstGeom prst="straightConnector1">
                  <a:avLst/>
                </a:prstGeom>
                <a:noFill/>
                <a:ln w="76200" algn="ctr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22" name="TextBox 41">
                <a:extLst>
                  <a:ext uri="{FF2B5EF4-FFF2-40B4-BE49-F238E27FC236}">
                    <a16:creationId xmlns:a16="http://schemas.microsoft.com/office/drawing/2014/main" id="{1D9F3861-03A5-4FE5-815D-D608276747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46409" y="3009934"/>
                <a:ext cx="2281871" cy="522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000" b="1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1000" b="1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1000" b="1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1000" b="1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1000" b="1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200" i="1" dirty="0"/>
                  <a:t>Noise</a:t>
                </a:r>
                <a:r>
                  <a:rPr lang="ru-RU" altLang="en-US" sz="1200" i="1" dirty="0"/>
                  <a:t> </a:t>
                </a:r>
                <a:r>
                  <a:rPr lang="en-US" altLang="en-US" sz="1200" i="1" dirty="0"/>
                  <a:t>(</a:t>
                </a:r>
                <a:r>
                  <a:rPr lang="el-GR" altLang="en-US" sz="1200" i="1" dirty="0"/>
                  <a:t>μ</a:t>
                </a:r>
                <a:r>
                  <a:rPr lang="en-US" altLang="en-US" sz="1200" i="1" dirty="0"/>
                  <a:t> = 0, </a:t>
                </a:r>
                <a:r>
                  <a:rPr lang="el-GR" altLang="en-US" sz="1200" i="1" dirty="0"/>
                  <a:t>σ</a:t>
                </a:r>
                <a:r>
                  <a:rPr lang="en-US" altLang="en-US" sz="1200" i="1" dirty="0"/>
                  <a:t> = ENC)</a:t>
                </a:r>
                <a:endParaRPr lang="en-GB" altLang="en-US" sz="1200" i="1" dirty="0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775CDFFB-B513-4E73-9EF7-C574422FA0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64877" y="2631806"/>
              <a:ext cx="2879631" cy="2590449"/>
              <a:chOff x="5118286" y="3210084"/>
              <a:chExt cx="2934019" cy="3207272"/>
            </a:xfrm>
          </p:grpSpPr>
          <p:grpSp>
            <p:nvGrpSpPr>
              <p:cNvPr id="34" name="Group 37">
                <a:extLst>
                  <a:ext uri="{FF2B5EF4-FFF2-40B4-BE49-F238E27FC236}">
                    <a16:creationId xmlns:a16="http://schemas.microsoft.com/office/drawing/2014/main" id="{D6096D2C-BA85-4797-9F01-FED4744833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26630" y="3589316"/>
                <a:ext cx="2176612" cy="2828040"/>
                <a:chOff x="5626630" y="3589316"/>
                <a:chExt cx="2176612" cy="2828040"/>
              </a:xfrm>
            </p:grpSpPr>
            <p:sp>
              <p:nvSpPr>
                <p:cNvPr id="37" name="TextBox 42">
                  <a:extLst>
                    <a:ext uri="{FF2B5EF4-FFF2-40B4-BE49-F238E27FC236}">
                      <a16:creationId xmlns:a16="http://schemas.microsoft.com/office/drawing/2014/main" id="{AA56FE00-A7E3-4871-BDA3-B3A7B1B5C96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626630" y="6074400"/>
                  <a:ext cx="2176612" cy="3429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1000" b="1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1000" b="1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1000" b="1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1000" b="1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1000" b="1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en-GB" altLang="en-US" sz="1200" dirty="0"/>
                </a:p>
              </p:txBody>
            </p:sp>
            <p:grpSp>
              <p:nvGrpSpPr>
                <p:cNvPr id="38" name="Group 43">
                  <a:extLst>
                    <a:ext uri="{FF2B5EF4-FFF2-40B4-BE49-F238E27FC236}">
                      <a16:creationId xmlns:a16="http://schemas.microsoft.com/office/drawing/2014/main" id="{BB833889-64B8-4249-BBB0-A3E7392EE58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81350" y="3589316"/>
                  <a:ext cx="1465091" cy="2364015"/>
                  <a:chOff x="6115051" y="2212118"/>
                  <a:chExt cx="1193253" cy="2196706"/>
                </a:xfrm>
              </p:grpSpPr>
              <p:grpSp>
                <p:nvGrpSpPr>
                  <p:cNvPr id="40" name="Group 47">
                    <a:extLst>
                      <a:ext uri="{FF2B5EF4-FFF2-40B4-BE49-F238E27FC236}">
                        <a16:creationId xmlns:a16="http://schemas.microsoft.com/office/drawing/2014/main" id="{AD49EB26-791F-48CC-8F1C-6A4F98472CB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152000" y="2212118"/>
                    <a:ext cx="1156304" cy="2190531"/>
                    <a:chOff x="6656056" y="2333377"/>
                    <a:chExt cx="1156304" cy="2005997"/>
                  </a:xfrm>
                </p:grpSpPr>
                <p:sp>
                  <p:nvSpPr>
                    <p:cNvPr id="43" name="Freeform 52">
                      <a:extLst>
                        <a:ext uri="{FF2B5EF4-FFF2-40B4-BE49-F238E27FC236}">
                          <a16:creationId xmlns:a16="http://schemas.microsoft.com/office/drawing/2014/main" id="{D5B7E11D-0FFF-47BF-910F-0C134770AA8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656056" y="2333377"/>
                      <a:ext cx="868272" cy="1962837"/>
                    </a:xfrm>
                    <a:custGeom>
                      <a:avLst/>
                      <a:gdLst>
                        <a:gd name="T0" fmla="*/ 0 w 868272"/>
                        <a:gd name="T1" fmla="*/ 0 h 844952"/>
                        <a:gd name="T2" fmla="*/ 289368 w 868272"/>
                        <a:gd name="T3" fmla="*/ 182182 h 844952"/>
                        <a:gd name="T4" fmla="*/ 868102 w 868272"/>
                        <a:gd name="T5" fmla="*/ 409909 h 844952"/>
                        <a:gd name="T6" fmla="*/ 347241 w 868272"/>
                        <a:gd name="T7" fmla="*/ 819820 h 844952"/>
                        <a:gd name="T8" fmla="*/ 92598 w 868272"/>
                        <a:gd name="T9" fmla="*/ 1108275 h 84495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868272" h="844952">
                          <a:moveTo>
                            <a:pt x="0" y="0"/>
                          </a:moveTo>
                          <a:cubicBezTo>
                            <a:pt x="72342" y="43405"/>
                            <a:pt x="144684" y="86810"/>
                            <a:pt x="289368" y="138896"/>
                          </a:cubicBezTo>
                          <a:cubicBezTo>
                            <a:pt x="434052" y="190982"/>
                            <a:pt x="858457" y="231493"/>
                            <a:pt x="868102" y="312516"/>
                          </a:cubicBezTo>
                          <a:cubicBezTo>
                            <a:pt x="877747" y="393539"/>
                            <a:pt x="476492" y="536294"/>
                            <a:pt x="347241" y="625033"/>
                          </a:cubicBezTo>
                          <a:cubicBezTo>
                            <a:pt x="217990" y="713772"/>
                            <a:pt x="140826" y="798653"/>
                            <a:pt x="92598" y="844952"/>
                          </a:cubicBezTo>
                        </a:path>
                      </a:pathLst>
                    </a:custGeom>
                    <a:noFill/>
                    <a:ln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cxnSp>
                  <p:nvCxnSpPr>
                    <p:cNvPr id="44" name="Straight Arrow Connector 53">
                      <a:extLst>
                        <a:ext uri="{FF2B5EF4-FFF2-40B4-BE49-F238E27FC236}">
                          <a16:creationId xmlns:a16="http://schemas.microsoft.com/office/drawing/2014/main" id="{DE8D7925-B0A4-4C68-9296-9F57C0294C6D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 flipV="1">
                      <a:off x="6656056" y="2442055"/>
                      <a:ext cx="0" cy="1894243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45" name="Straight Arrow Connector 54">
                      <a:extLst>
                        <a:ext uri="{FF2B5EF4-FFF2-40B4-BE49-F238E27FC236}">
                          <a16:creationId xmlns:a16="http://schemas.microsoft.com/office/drawing/2014/main" id="{BE11E650-50D6-443D-9799-C89A3CA1641B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6656056" y="4339373"/>
                      <a:ext cx="1156304" cy="1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</p:cxnSp>
              </p:grpSp>
              <p:sp>
                <p:nvSpPr>
                  <p:cNvPr id="41" name="Up-Down Arrow 48">
                    <a:extLst>
                      <a:ext uri="{FF2B5EF4-FFF2-40B4-BE49-F238E27FC236}">
                        <a16:creationId xmlns:a16="http://schemas.microsoft.com/office/drawing/2014/main" id="{4C44FDED-E635-40DB-911D-4F422CA88F2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15051" y="2933001"/>
                    <a:ext cx="360040" cy="1475823"/>
                  </a:xfrm>
                  <a:prstGeom prst="upDownArrow">
                    <a:avLst>
                      <a:gd name="adj1" fmla="val 50000"/>
                      <a:gd name="adj2" fmla="val 50005"/>
                    </a:avLst>
                  </a:prstGeom>
                  <a:noFill/>
                  <a:ln w="9525" algn="ctr">
                    <a:solidFill>
                      <a:srgbClr val="0000CC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 eaLnBrk="0" hangingPunct="0">
                      <a:defRPr sz="1000" b="1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 sz="1000" b="1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 sz="1000" b="1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 sz="1000" b="1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 sz="1000" b="1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000" b="1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000" b="1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000" b="1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000" b="1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/>
                    <a:endParaRPr lang="en-GB" altLang="en-US"/>
                  </a:p>
                </p:txBody>
              </p:sp>
            </p:grpSp>
          </p:grpSp>
          <p:cxnSp>
            <p:nvCxnSpPr>
              <p:cNvPr id="35" name="Straight Connector 39">
                <a:extLst>
                  <a:ext uri="{FF2B5EF4-FFF2-40B4-BE49-F238E27FC236}">
                    <a16:creationId xmlns:a16="http://schemas.microsoft.com/office/drawing/2014/main" id="{7DC569B0-6CC9-4FFA-ACBF-1E16F535A77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5726720" y="4365104"/>
                <a:ext cx="1131620" cy="2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36" name="TextBox 41">
                <a:extLst>
                  <a:ext uri="{FF2B5EF4-FFF2-40B4-BE49-F238E27FC236}">
                    <a16:creationId xmlns:a16="http://schemas.microsoft.com/office/drawing/2014/main" id="{5D158F88-C269-4198-9374-64AA3B4C21E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18286" y="3210084"/>
                <a:ext cx="2934019" cy="3429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000" b="1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1000" b="1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1000" b="1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1000" b="1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1000" b="1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200" i="1" dirty="0"/>
                  <a:t>Total Signal (</a:t>
                </a:r>
                <a:r>
                  <a:rPr lang="el-GR" altLang="en-US" sz="1200" i="1" dirty="0"/>
                  <a:t>μ</a:t>
                </a:r>
                <a:r>
                  <a:rPr lang="en-US" altLang="en-US" sz="1200" i="1" strike="sngStrike" baseline="-25000" dirty="0"/>
                  <a:t>K</a:t>
                </a:r>
                <a:r>
                  <a:rPr lang="en-US" altLang="en-US" sz="1200" i="1" dirty="0"/>
                  <a:t>, </a:t>
                </a:r>
                <a:r>
                  <a:rPr lang="el-GR" altLang="en-US" sz="1200" i="1" dirty="0"/>
                  <a:t>σ</a:t>
                </a:r>
                <a:r>
                  <a:rPr lang="en-US" altLang="en-US" sz="1200" i="1" baseline="-25000" dirty="0"/>
                  <a:t>K</a:t>
                </a:r>
                <a:r>
                  <a:rPr lang="en-US" altLang="en-US" sz="1200" i="1" dirty="0"/>
                  <a:t>) + Noise(0, ENC)</a:t>
                </a:r>
                <a:endParaRPr lang="en-GB" altLang="en-US" sz="1200" i="1" dirty="0"/>
              </a:p>
            </p:txBody>
          </p:sp>
        </p:grpSp>
      </p:grpSp>
      <p:sp>
        <p:nvSpPr>
          <p:cNvPr id="105" name="Freeform 52">
            <a:extLst>
              <a:ext uri="{FF2B5EF4-FFF2-40B4-BE49-F238E27FC236}">
                <a16:creationId xmlns:a16="http://schemas.microsoft.com/office/drawing/2014/main" id="{6C6AA6D0-86B5-4F75-AD80-FB5542A67B19}"/>
              </a:ext>
            </a:extLst>
          </p:cNvPr>
          <p:cNvSpPr>
            <a:spLocks/>
          </p:cNvSpPr>
          <p:nvPr/>
        </p:nvSpPr>
        <p:spPr bwMode="auto">
          <a:xfrm>
            <a:off x="4139954" y="5042714"/>
            <a:ext cx="1046313" cy="690543"/>
          </a:xfrm>
          <a:custGeom>
            <a:avLst/>
            <a:gdLst>
              <a:gd name="T0" fmla="*/ 0 w 868272"/>
              <a:gd name="T1" fmla="*/ 0 h 844952"/>
              <a:gd name="T2" fmla="*/ 289368 w 868272"/>
              <a:gd name="T3" fmla="*/ 182182 h 844952"/>
              <a:gd name="T4" fmla="*/ 868102 w 868272"/>
              <a:gd name="T5" fmla="*/ 409909 h 844952"/>
              <a:gd name="T6" fmla="*/ 347241 w 868272"/>
              <a:gd name="T7" fmla="*/ 819820 h 844952"/>
              <a:gd name="T8" fmla="*/ 92598 w 868272"/>
              <a:gd name="T9" fmla="*/ 1108275 h 8449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68272" h="844952">
                <a:moveTo>
                  <a:pt x="0" y="0"/>
                </a:moveTo>
                <a:cubicBezTo>
                  <a:pt x="72342" y="43405"/>
                  <a:pt x="144684" y="86810"/>
                  <a:pt x="289368" y="138896"/>
                </a:cubicBezTo>
                <a:cubicBezTo>
                  <a:pt x="434052" y="190982"/>
                  <a:pt x="858457" y="231493"/>
                  <a:pt x="868102" y="312516"/>
                </a:cubicBezTo>
                <a:cubicBezTo>
                  <a:pt x="877747" y="393539"/>
                  <a:pt x="476492" y="536294"/>
                  <a:pt x="347241" y="625033"/>
                </a:cubicBezTo>
                <a:cubicBezTo>
                  <a:pt x="217990" y="713772"/>
                  <a:pt x="140826" y="798653"/>
                  <a:pt x="92598" y="844952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8" name="Footer Placeholder 4">
            <a:extLst>
              <a:ext uri="{FF2B5EF4-FFF2-40B4-BE49-F238E27FC236}">
                <a16:creationId xmlns:a16="http://schemas.microsoft.com/office/drawing/2014/main" id="{274E426F-4A9C-4C69-998B-C3AA352AAEC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624737"/>
            <a:ext cx="9144000" cy="26064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 dirty="0"/>
              <a:t>Sergey Vinogradov    SiPM Technology Part I</a:t>
            </a:r>
            <a:r>
              <a:rPr lang="en-US" dirty="0"/>
              <a:t> – concept, designs, physics, performance            B</a:t>
            </a:r>
            <a:r>
              <a:rPr lang="en-US" altLang="ru-RU" dirty="0"/>
              <a:t>arcelona Techno Week	29-04-2021	               </a:t>
            </a:r>
            <a:fld id="{A684B3BE-E04E-4C08-A9E3-8828D8CC8E79}" type="slidenum">
              <a:rPr lang="en-US" altLang="ru-RU" smtClean="0"/>
              <a:pPr>
                <a:defRPr/>
              </a:pPr>
              <a:t>24</a:t>
            </a:fld>
            <a:r>
              <a:rPr lang="en-US" altLang="ru-RU" dirty="0"/>
              <a:t>	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610053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179390" y="981075"/>
            <a:ext cx="8713787" cy="5329239"/>
          </a:xfrm>
        </p:spPr>
        <p:txBody>
          <a:bodyPr/>
          <a:lstStyle/>
          <a:p>
            <a:pPr lvl="1"/>
            <a:endParaRPr lang="ru-RU" altLang="en-US" sz="1400" dirty="0"/>
          </a:p>
          <a:p>
            <a:endParaRPr lang="en-US" altLang="en-US" sz="1800" dirty="0"/>
          </a:p>
          <a:p>
            <a:endParaRPr lang="en-US" altLang="en-US" sz="1800" dirty="0"/>
          </a:p>
          <a:p>
            <a:endParaRPr lang="en-US" altLang="en-US" sz="1800" dirty="0"/>
          </a:p>
          <a:p>
            <a:endParaRPr lang="en-US" altLang="en-US" sz="1800" dirty="0"/>
          </a:p>
          <a:p>
            <a:r>
              <a:rPr lang="en-US" altLang="en-US" sz="2000" b="1" dirty="0"/>
              <a:t>Resolution at output</a:t>
            </a:r>
            <a:r>
              <a:rPr lang="ru-RU" altLang="en-US" sz="2000" b="1" dirty="0"/>
              <a:t> = </a:t>
            </a:r>
            <a:r>
              <a:rPr lang="en-US" altLang="en-US" sz="2000" b="1" dirty="0"/>
              <a:t>Total </a:t>
            </a:r>
            <a:r>
              <a:rPr lang="en-GB" altLang="en-US" sz="2000" b="1" dirty="0"/>
              <a:t>ENF</a:t>
            </a:r>
            <a:r>
              <a:rPr lang="ru-RU" altLang="en-US" sz="2000" b="1" dirty="0"/>
              <a:t>-</a:t>
            </a:r>
            <a:r>
              <a:rPr lang="en-US" altLang="en-US" sz="2000" b="1" dirty="0"/>
              <a:t>times degraded Resolution at input</a:t>
            </a:r>
          </a:p>
          <a:p>
            <a:r>
              <a:rPr lang="en-US" altLang="en-US" sz="2000" b="1" dirty="0"/>
              <a:t>Total ENF is a product of Specific ENFs</a:t>
            </a:r>
            <a:endParaRPr lang="en-GB" altLang="en-US" sz="2000" b="1" dirty="0"/>
          </a:p>
        </p:txBody>
      </p:sp>
      <p:sp>
        <p:nvSpPr>
          <p:cNvPr id="122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Resolution (RES) and Excess Noise Factor (ENF) </a:t>
            </a:r>
            <a:br>
              <a:rPr lang="en-US" dirty="0"/>
            </a:br>
            <a:r>
              <a:rPr lang="en-US" dirty="0"/>
              <a:t>of stochastic processes in photodetection</a:t>
            </a:r>
            <a:endParaRPr lang="en-GB" altLang="en-US" dirty="0"/>
          </a:p>
        </p:txBody>
      </p:sp>
      <p:graphicFrame>
        <p:nvGraphicFramePr>
          <p:cNvPr id="12295" name="Object 8"/>
          <p:cNvGraphicFramePr>
            <a:graphicFrameLocks noChangeAspect="1"/>
          </p:cNvGraphicFramePr>
          <p:nvPr/>
        </p:nvGraphicFramePr>
        <p:xfrm>
          <a:off x="973488" y="3585592"/>
          <a:ext cx="6768751" cy="419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508280" imgH="279360" progId="Equation.3">
                  <p:embed/>
                </p:oleObj>
              </mc:Choice>
              <mc:Fallback>
                <p:oleObj name="Equation" r:id="rId2" imgW="45082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3488" y="3585592"/>
                        <a:ext cx="6768751" cy="4194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296" name="Group 31"/>
          <p:cNvGrpSpPr>
            <a:grpSpLocks/>
          </p:cNvGrpSpPr>
          <p:nvPr/>
        </p:nvGrpSpPr>
        <p:grpSpPr bwMode="auto">
          <a:xfrm>
            <a:off x="395288" y="4341963"/>
            <a:ext cx="7632700" cy="2164649"/>
            <a:chOff x="539552" y="3717031"/>
            <a:chExt cx="7776864" cy="2680084"/>
          </a:xfrm>
        </p:grpSpPr>
        <p:grpSp>
          <p:nvGrpSpPr>
            <p:cNvPr id="12297" name="Group 32"/>
            <p:cNvGrpSpPr>
              <a:grpSpLocks/>
            </p:cNvGrpSpPr>
            <p:nvPr/>
          </p:nvGrpSpPr>
          <p:grpSpPr bwMode="auto">
            <a:xfrm>
              <a:off x="539552" y="3717031"/>
              <a:ext cx="7776864" cy="2680084"/>
              <a:chOff x="539552" y="3717031"/>
              <a:chExt cx="7776864" cy="2680084"/>
            </a:xfrm>
          </p:grpSpPr>
          <p:grpSp>
            <p:nvGrpSpPr>
              <p:cNvPr id="12302" name="Group 37"/>
              <p:cNvGrpSpPr>
                <a:grpSpLocks/>
              </p:cNvGrpSpPr>
              <p:nvPr/>
            </p:nvGrpSpPr>
            <p:grpSpPr bwMode="auto">
              <a:xfrm>
                <a:off x="539552" y="3717031"/>
                <a:ext cx="7776864" cy="2680084"/>
                <a:chOff x="539552" y="3717031"/>
                <a:chExt cx="7776864" cy="2680084"/>
              </a:xfrm>
            </p:grpSpPr>
            <p:sp>
              <p:nvSpPr>
                <p:cNvPr id="12307" name="TextBox 42"/>
                <p:cNvSpPr txBox="1">
                  <a:spLocks noChangeArrowheads="1"/>
                </p:cNvSpPr>
                <p:nvPr/>
              </p:nvSpPr>
              <p:spPr bwMode="auto">
                <a:xfrm>
                  <a:off x="539552" y="6054158"/>
                  <a:ext cx="7776864" cy="3429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000" b="1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1000" b="1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1000" b="1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1000" b="1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1000" b="1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r>
                    <a:rPr lang="en-GB" altLang="en-US" sz="1100"/>
                    <a:t>     </a:t>
                  </a:r>
                  <a:r>
                    <a:rPr lang="en-GB" altLang="en-US" sz="1200"/>
                    <a:t>Input photon distribution	Photodetection processes          Output charge distribution</a:t>
                  </a:r>
                </a:p>
              </p:txBody>
            </p:sp>
            <p:grpSp>
              <p:nvGrpSpPr>
                <p:cNvPr id="12308" name="Group 43"/>
                <p:cNvGrpSpPr>
                  <a:grpSpLocks/>
                </p:cNvGrpSpPr>
                <p:nvPr/>
              </p:nvGrpSpPr>
              <p:grpSpPr bwMode="auto">
                <a:xfrm>
                  <a:off x="1331640" y="3717031"/>
                  <a:ext cx="5814796" cy="2236301"/>
                  <a:chOff x="2572403" y="2330794"/>
                  <a:chExt cx="4735901" cy="2078031"/>
                </a:xfrm>
              </p:grpSpPr>
              <p:grpSp>
                <p:nvGrpSpPr>
                  <p:cNvPr id="12312" name="Group 47"/>
                  <p:cNvGrpSpPr>
                    <a:grpSpLocks/>
                  </p:cNvGrpSpPr>
                  <p:nvPr/>
                </p:nvGrpSpPr>
                <p:grpSpPr bwMode="auto">
                  <a:xfrm>
                    <a:off x="2589106" y="2330794"/>
                    <a:ext cx="4719198" cy="2078031"/>
                    <a:chOff x="3093162" y="2442055"/>
                    <a:chExt cx="4719198" cy="1902974"/>
                  </a:xfrm>
                </p:grpSpPr>
                <p:sp>
                  <p:nvSpPr>
                    <p:cNvPr id="12317" name="Freeform 52"/>
                    <p:cNvSpPr>
                      <a:spLocks/>
                    </p:cNvSpPr>
                    <p:nvPr/>
                  </p:nvSpPr>
                  <p:spPr bwMode="auto">
                    <a:xfrm>
                      <a:off x="6656056" y="2564607"/>
                      <a:ext cx="868272" cy="1108275"/>
                    </a:xfrm>
                    <a:custGeom>
                      <a:avLst/>
                      <a:gdLst>
                        <a:gd name="T0" fmla="*/ 0 w 868272"/>
                        <a:gd name="T1" fmla="*/ 0 h 844952"/>
                        <a:gd name="T2" fmla="*/ 289368 w 868272"/>
                        <a:gd name="T3" fmla="*/ 182182 h 844952"/>
                        <a:gd name="T4" fmla="*/ 868102 w 868272"/>
                        <a:gd name="T5" fmla="*/ 409909 h 844952"/>
                        <a:gd name="T6" fmla="*/ 347241 w 868272"/>
                        <a:gd name="T7" fmla="*/ 819820 h 844952"/>
                        <a:gd name="T8" fmla="*/ 92598 w 868272"/>
                        <a:gd name="T9" fmla="*/ 1108275 h 84495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868272" h="844952">
                          <a:moveTo>
                            <a:pt x="0" y="0"/>
                          </a:moveTo>
                          <a:cubicBezTo>
                            <a:pt x="72342" y="43405"/>
                            <a:pt x="144684" y="86810"/>
                            <a:pt x="289368" y="138896"/>
                          </a:cubicBezTo>
                          <a:cubicBezTo>
                            <a:pt x="434052" y="190982"/>
                            <a:pt x="858457" y="231493"/>
                            <a:pt x="868102" y="312516"/>
                          </a:cubicBezTo>
                          <a:cubicBezTo>
                            <a:pt x="877747" y="393539"/>
                            <a:pt x="476492" y="536294"/>
                            <a:pt x="347241" y="625033"/>
                          </a:cubicBezTo>
                          <a:cubicBezTo>
                            <a:pt x="217990" y="713772"/>
                            <a:pt x="140826" y="798653"/>
                            <a:pt x="92598" y="844952"/>
                          </a:cubicBezTo>
                        </a:path>
                      </a:pathLst>
                    </a:custGeom>
                    <a:noFill/>
                    <a:ln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cxnSp>
                  <p:nvCxnSpPr>
                    <p:cNvPr id="12318" name="Straight Arrow Connector 53"/>
                    <p:cNvCxnSpPr>
                      <a:cxnSpLocks noChangeShapeType="1"/>
                    </p:cNvCxnSpPr>
                    <p:nvPr/>
                  </p:nvCxnSpPr>
                  <p:spPr bwMode="auto">
                    <a:xfrm flipV="1">
                      <a:off x="6656056" y="2442055"/>
                      <a:ext cx="0" cy="1894243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2319" name="Straight Arrow Connector 54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6656056" y="4339373"/>
                      <a:ext cx="1156304" cy="1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</p:cxnSp>
                <p:sp>
                  <p:nvSpPr>
                    <p:cNvPr id="12320" name="Freeform 55"/>
                    <p:cNvSpPr>
                      <a:spLocks/>
                    </p:cNvSpPr>
                    <p:nvPr/>
                  </p:nvSpPr>
                  <p:spPr bwMode="auto">
                    <a:xfrm>
                      <a:off x="3093162" y="3003762"/>
                      <a:ext cx="868272" cy="663464"/>
                    </a:xfrm>
                    <a:custGeom>
                      <a:avLst/>
                      <a:gdLst>
                        <a:gd name="T0" fmla="*/ 0 w 868272"/>
                        <a:gd name="T1" fmla="*/ 0 h 844952"/>
                        <a:gd name="T2" fmla="*/ 289368 w 868272"/>
                        <a:gd name="T3" fmla="*/ 109062 h 844952"/>
                        <a:gd name="T4" fmla="*/ 868102 w 868272"/>
                        <a:gd name="T5" fmla="*/ 245390 h 844952"/>
                        <a:gd name="T6" fmla="*/ 347241 w 868272"/>
                        <a:gd name="T7" fmla="*/ 490782 h 844952"/>
                        <a:gd name="T8" fmla="*/ 92598 w 868272"/>
                        <a:gd name="T9" fmla="*/ 663464 h 84495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868272" h="844952">
                          <a:moveTo>
                            <a:pt x="0" y="0"/>
                          </a:moveTo>
                          <a:cubicBezTo>
                            <a:pt x="72342" y="43405"/>
                            <a:pt x="144684" y="86810"/>
                            <a:pt x="289368" y="138896"/>
                          </a:cubicBezTo>
                          <a:cubicBezTo>
                            <a:pt x="434052" y="190982"/>
                            <a:pt x="858457" y="231493"/>
                            <a:pt x="868102" y="312516"/>
                          </a:cubicBezTo>
                          <a:cubicBezTo>
                            <a:pt x="877747" y="393539"/>
                            <a:pt x="476492" y="536294"/>
                            <a:pt x="347241" y="625033"/>
                          </a:cubicBezTo>
                          <a:cubicBezTo>
                            <a:pt x="217990" y="713772"/>
                            <a:pt x="140826" y="798653"/>
                            <a:pt x="92598" y="844952"/>
                          </a:cubicBezTo>
                        </a:path>
                      </a:pathLst>
                    </a:custGeom>
                    <a:noFill/>
                    <a:ln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cxnSp>
                  <p:nvCxnSpPr>
                    <p:cNvPr id="12321" name="Straight Arrow Connector 56"/>
                    <p:cNvCxnSpPr>
                      <a:cxnSpLocks noChangeShapeType="1"/>
                    </p:cNvCxnSpPr>
                    <p:nvPr/>
                  </p:nvCxnSpPr>
                  <p:spPr bwMode="auto">
                    <a:xfrm flipV="1">
                      <a:off x="3093162" y="2752122"/>
                      <a:ext cx="0" cy="1584176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2322" name="Straight Arrow Connector 57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104651" y="4345028"/>
                      <a:ext cx="1156304" cy="1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</p:cxnSp>
              </p:grpSp>
              <p:sp>
                <p:nvSpPr>
                  <p:cNvPr id="12313" name="Up-Down Arrow 48"/>
                  <p:cNvSpPr>
                    <a:spLocks noChangeArrowheads="1"/>
                  </p:cNvSpPr>
                  <p:nvPr/>
                </p:nvSpPr>
                <p:spPr bwMode="auto">
                  <a:xfrm>
                    <a:off x="6135297" y="2933001"/>
                    <a:ext cx="360040" cy="1475823"/>
                  </a:xfrm>
                  <a:prstGeom prst="upDownArrow">
                    <a:avLst>
                      <a:gd name="adj1" fmla="val 50000"/>
                      <a:gd name="adj2" fmla="val 50005"/>
                    </a:avLst>
                  </a:prstGeom>
                  <a:noFill/>
                  <a:ln w="9525" algn="ctr">
                    <a:solidFill>
                      <a:srgbClr val="0000CC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 eaLnBrk="0" hangingPunct="0">
                      <a:defRPr sz="1000" b="1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 sz="1000" b="1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 sz="1000" b="1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 sz="1000" b="1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 sz="1000" b="1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000" b="1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000" b="1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000" b="1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000" b="1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/>
                    <a:endParaRPr lang="en-GB" altLang="en-US"/>
                  </a:p>
                </p:txBody>
              </p:sp>
              <p:sp>
                <p:nvSpPr>
                  <p:cNvPr id="12314" name="Up-Down Arrow 49"/>
                  <p:cNvSpPr>
                    <a:spLocks noChangeArrowheads="1"/>
                  </p:cNvSpPr>
                  <p:nvPr/>
                </p:nvSpPr>
                <p:spPr bwMode="auto">
                  <a:xfrm>
                    <a:off x="6560420" y="2732266"/>
                    <a:ext cx="169733" cy="490278"/>
                  </a:xfrm>
                  <a:prstGeom prst="upDownArrow">
                    <a:avLst>
                      <a:gd name="adj1" fmla="val 50000"/>
                      <a:gd name="adj2" fmla="val 50001"/>
                    </a:avLst>
                  </a:prstGeom>
                  <a:noFill/>
                  <a:ln w="9525" algn="ctr">
                    <a:solidFill>
                      <a:srgbClr val="0000CC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 eaLnBrk="0" hangingPunct="0">
                      <a:defRPr sz="1000" b="1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 sz="1000" b="1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 sz="1000" b="1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 sz="1000" b="1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 sz="1000" b="1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000" b="1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000" b="1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000" b="1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000" b="1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/>
                    <a:endParaRPr lang="en-GB" altLang="en-US"/>
                  </a:p>
                </p:txBody>
              </p:sp>
              <p:sp>
                <p:nvSpPr>
                  <p:cNvPr id="12315" name="Up-Down Arrow 50"/>
                  <p:cNvSpPr>
                    <a:spLocks noChangeArrowheads="1"/>
                  </p:cNvSpPr>
                  <p:nvPr/>
                </p:nvSpPr>
                <p:spPr bwMode="auto">
                  <a:xfrm>
                    <a:off x="2572403" y="3222547"/>
                    <a:ext cx="360040" cy="1180101"/>
                  </a:xfrm>
                  <a:prstGeom prst="upDownArrow">
                    <a:avLst>
                      <a:gd name="adj1" fmla="val 50000"/>
                      <a:gd name="adj2" fmla="val 50000"/>
                    </a:avLst>
                  </a:prstGeom>
                  <a:noFill/>
                  <a:ln w="9525" algn="ctr">
                    <a:solidFill>
                      <a:srgbClr val="0000CC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 eaLnBrk="0" hangingPunct="0">
                      <a:defRPr sz="1000" b="1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 sz="1000" b="1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 sz="1000" b="1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 sz="1000" b="1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 sz="1000" b="1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000" b="1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000" b="1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000" b="1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000" b="1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/>
                    <a:endParaRPr lang="en-GB" altLang="en-US"/>
                  </a:p>
                </p:txBody>
              </p:sp>
              <p:sp>
                <p:nvSpPr>
                  <p:cNvPr id="12316" name="Up-Down Arrow 51"/>
                  <p:cNvSpPr>
                    <a:spLocks noChangeArrowheads="1"/>
                  </p:cNvSpPr>
                  <p:nvPr/>
                </p:nvSpPr>
                <p:spPr bwMode="auto">
                  <a:xfrm>
                    <a:off x="2956213" y="3102524"/>
                    <a:ext cx="144016" cy="288032"/>
                  </a:xfrm>
                  <a:prstGeom prst="upDownArrow">
                    <a:avLst>
                      <a:gd name="adj1" fmla="val 50000"/>
                      <a:gd name="adj2" fmla="val 50000"/>
                    </a:avLst>
                  </a:prstGeom>
                  <a:noFill/>
                  <a:ln w="9525" algn="ctr">
                    <a:solidFill>
                      <a:srgbClr val="0000CC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 eaLnBrk="0" hangingPunct="0">
                      <a:defRPr sz="1000" b="1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 sz="1000" b="1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 sz="1000" b="1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 sz="1000" b="1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 sz="1000" b="1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000" b="1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000" b="1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000" b="1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000" b="1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/>
                    <a:endParaRPr lang="en-GB" altLang="en-US"/>
                  </a:p>
                </p:txBody>
              </p:sp>
            </p:grpSp>
            <p:cxnSp>
              <p:nvCxnSpPr>
                <p:cNvPr id="12309" name="Straight Arrow Connector 44"/>
                <p:cNvCxnSpPr>
                  <a:cxnSpLocks noChangeShapeType="1"/>
                </p:cNvCxnSpPr>
                <p:nvPr/>
              </p:nvCxnSpPr>
              <p:spPr bwMode="auto">
                <a:xfrm>
                  <a:off x="3661386" y="4797152"/>
                  <a:ext cx="550574" cy="0"/>
                </a:xfrm>
                <a:prstGeom prst="straightConnector1">
                  <a:avLst/>
                </a:prstGeom>
                <a:noFill/>
                <a:ln w="76200" algn="ctr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2310" name="Straight Arrow Connector 45"/>
                <p:cNvCxnSpPr>
                  <a:cxnSpLocks noChangeShapeType="1"/>
                </p:cNvCxnSpPr>
                <p:nvPr/>
              </p:nvCxnSpPr>
              <p:spPr bwMode="auto">
                <a:xfrm>
                  <a:off x="2483768" y="4941168"/>
                  <a:ext cx="550574" cy="0"/>
                </a:xfrm>
                <a:prstGeom prst="straightConnector1">
                  <a:avLst/>
                </a:prstGeom>
                <a:noFill/>
                <a:ln w="76200" algn="ctr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2311" name="Straight Arrow Connector 46"/>
                <p:cNvCxnSpPr>
                  <a:cxnSpLocks noChangeShapeType="1"/>
                </p:cNvCxnSpPr>
                <p:nvPr/>
              </p:nvCxnSpPr>
              <p:spPr bwMode="auto">
                <a:xfrm>
                  <a:off x="5076056" y="4406547"/>
                  <a:ext cx="550574" cy="0"/>
                </a:xfrm>
                <a:prstGeom prst="straightConnector1">
                  <a:avLst/>
                </a:prstGeom>
                <a:noFill/>
                <a:ln w="76200" algn="ctr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12303" name="Straight Connector 38"/>
              <p:cNvCxnSpPr>
                <a:cxnSpLocks noChangeShapeType="1"/>
              </p:cNvCxnSpPr>
              <p:nvPr/>
            </p:nvCxnSpPr>
            <p:spPr bwMode="auto">
              <a:xfrm flipV="1">
                <a:off x="1352148" y="4676700"/>
                <a:ext cx="1131620" cy="2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304" name="Straight Connector 39"/>
              <p:cNvCxnSpPr>
                <a:cxnSpLocks noChangeShapeType="1"/>
              </p:cNvCxnSpPr>
              <p:nvPr/>
            </p:nvCxnSpPr>
            <p:spPr bwMode="auto">
              <a:xfrm flipV="1">
                <a:off x="5726720" y="4365104"/>
                <a:ext cx="1131620" cy="2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12305" name="TextBox 40"/>
              <p:cNvSpPr txBox="1">
                <a:spLocks noChangeArrowheads="1"/>
              </p:cNvSpPr>
              <p:nvPr/>
            </p:nvSpPr>
            <p:spPr bwMode="auto">
              <a:xfrm>
                <a:off x="1552670" y="4081408"/>
                <a:ext cx="865553" cy="3429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000" b="1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1000" b="1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1000" b="1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1000" b="1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1000" b="1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GB" altLang="en-US" sz="1200" i="1" dirty="0"/>
                  <a:t>RES(</a:t>
                </a:r>
                <a:r>
                  <a:rPr lang="en-US" altLang="en-US" sz="1200" i="1" dirty="0"/>
                  <a:t>N</a:t>
                </a:r>
                <a:r>
                  <a:rPr lang="en-GB" altLang="en-US" sz="1200" i="1" dirty="0"/>
                  <a:t>)</a:t>
                </a:r>
              </a:p>
            </p:txBody>
          </p:sp>
          <p:sp>
            <p:nvSpPr>
              <p:cNvPr id="12306" name="TextBox 41"/>
              <p:cNvSpPr txBox="1">
                <a:spLocks noChangeArrowheads="1"/>
              </p:cNvSpPr>
              <p:nvPr/>
            </p:nvSpPr>
            <p:spPr bwMode="auto">
              <a:xfrm>
                <a:off x="6148265" y="3717031"/>
                <a:ext cx="998171" cy="3429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000" b="1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1000" b="1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1000" b="1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1000" b="1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1000" b="1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GB" altLang="en-US" sz="1200" i="1" dirty="0"/>
                  <a:t>RES(K)</a:t>
                </a:r>
              </a:p>
            </p:txBody>
          </p:sp>
        </p:grpSp>
        <p:sp>
          <p:nvSpPr>
            <p:cNvPr id="12298" name="Freeform 33"/>
            <p:cNvSpPr>
              <a:spLocks/>
            </p:cNvSpPr>
            <p:nvPr/>
          </p:nvSpPr>
          <p:spPr bwMode="auto">
            <a:xfrm>
              <a:off x="2843808" y="5229200"/>
              <a:ext cx="1026590" cy="425789"/>
            </a:xfrm>
            <a:custGeom>
              <a:avLst/>
              <a:gdLst>
                <a:gd name="T0" fmla="*/ 0 w 868272"/>
                <a:gd name="T1" fmla="*/ 0 h 844952"/>
                <a:gd name="T2" fmla="*/ 342130 w 868272"/>
                <a:gd name="T3" fmla="*/ 69993 h 844952"/>
                <a:gd name="T4" fmla="*/ 1026389 w 868272"/>
                <a:gd name="T5" fmla="*/ 157483 h 844952"/>
                <a:gd name="T6" fmla="*/ 410556 w 868272"/>
                <a:gd name="T7" fmla="*/ 314967 h 844952"/>
                <a:gd name="T8" fmla="*/ 109482 w 868272"/>
                <a:gd name="T9" fmla="*/ 425789 h 8449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8272" h="844952">
                  <a:moveTo>
                    <a:pt x="0" y="0"/>
                  </a:moveTo>
                  <a:cubicBezTo>
                    <a:pt x="72342" y="43405"/>
                    <a:pt x="144684" y="86810"/>
                    <a:pt x="289368" y="138896"/>
                  </a:cubicBezTo>
                  <a:cubicBezTo>
                    <a:pt x="434052" y="190982"/>
                    <a:pt x="858457" y="231493"/>
                    <a:pt x="868102" y="312516"/>
                  </a:cubicBezTo>
                  <a:cubicBezTo>
                    <a:pt x="877747" y="393539"/>
                    <a:pt x="476492" y="536294"/>
                    <a:pt x="347241" y="625033"/>
                  </a:cubicBezTo>
                  <a:cubicBezTo>
                    <a:pt x="217990" y="713772"/>
                    <a:pt x="140826" y="798653"/>
                    <a:pt x="92598" y="844952"/>
                  </a:cubicBezTo>
                </a:path>
              </a:pathLst>
            </a:custGeom>
            <a:noFill/>
            <a:ln w="190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299" name="Freeform 34"/>
            <p:cNvSpPr>
              <a:spLocks/>
            </p:cNvSpPr>
            <p:nvPr/>
          </p:nvSpPr>
          <p:spPr bwMode="auto">
            <a:xfrm>
              <a:off x="4121474" y="4279328"/>
              <a:ext cx="1026590" cy="805856"/>
            </a:xfrm>
            <a:custGeom>
              <a:avLst/>
              <a:gdLst>
                <a:gd name="T0" fmla="*/ 0 w 868272"/>
                <a:gd name="T1" fmla="*/ 0 h 844952"/>
                <a:gd name="T2" fmla="*/ 342130 w 868272"/>
                <a:gd name="T3" fmla="*/ 132469 h 844952"/>
                <a:gd name="T4" fmla="*/ 1026389 w 868272"/>
                <a:gd name="T5" fmla="*/ 298056 h 844952"/>
                <a:gd name="T6" fmla="*/ 410556 w 868272"/>
                <a:gd name="T7" fmla="*/ 596113 h 844952"/>
                <a:gd name="T8" fmla="*/ 109482 w 868272"/>
                <a:gd name="T9" fmla="*/ 805856 h 8449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8272" h="844952">
                  <a:moveTo>
                    <a:pt x="0" y="0"/>
                  </a:moveTo>
                  <a:cubicBezTo>
                    <a:pt x="72342" y="43405"/>
                    <a:pt x="144684" y="86810"/>
                    <a:pt x="289368" y="138896"/>
                  </a:cubicBezTo>
                  <a:cubicBezTo>
                    <a:pt x="434052" y="190982"/>
                    <a:pt x="858457" y="231493"/>
                    <a:pt x="868102" y="312516"/>
                  </a:cubicBezTo>
                  <a:cubicBezTo>
                    <a:pt x="877747" y="393539"/>
                    <a:pt x="476492" y="536294"/>
                    <a:pt x="347241" y="625033"/>
                  </a:cubicBezTo>
                  <a:cubicBezTo>
                    <a:pt x="217990" y="713772"/>
                    <a:pt x="140826" y="798653"/>
                    <a:pt x="92598" y="844952"/>
                  </a:cubicBezTo>
                </a:path>
              </a:pathLst>
            </a:custGeom>
            <a:noFill/>
            <a:ln w="190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300" name="TextBox 35"/>
            <p:cNvSpPr txBox="1">
              <a:spLocks noChangeArrowheads="1"/>
            </p:cNvSpPr>
            <p:nvPr/>
          </p:nvSpPr>
          <p:spPr bwMode="auto">
            <a:xfrm>
              <a:off x="2668071" y="4146432"/>
              <a:ext cx="998171" cy="342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GB" altLang="en-US" sz="1200" i="1" dirty="0"/>
                <a:t>ENF</a:t>
              </a:r>
              <a:r>
                <a:rPr lang="en-GB" altLang="en-US" sz="1200" i="1" baseline="-25000" dirty="0"/>
                <a:t>PDE</a:t>
              </a:r>
            </a:p>
          </p:txBody>
        </p:sp>
        <p:sp>
          <p:nvSpPr>
            <p:cNvPr id="12301" name="TextBox 36"/>
            <p:cNvSpPr txBox="1">
              <a:spLocks noChangeArrowheads="1"/>
            </p:cNvSpPr>
            <p:nvPr/>
          </p:nvSpPr>
          <p:spPr bwMode="auto">
            <a:xfrm>
              <a:off x="4077885" y="3869431"/>
              <a:ext cx="998171" cy="342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GB" altLang="en-US" sz="1200" i="1" dirty="0" err="1"/>
                <a:t>ENF</a:t>
              </a:r>
              <a:r>
                <a:rPr lang="en-GB" altLang="en-US" sz="1200" i="1" baseline="-25000" dirty="0" err="1"/>
                <a:t>Gain</a:t>
              </a:r>
              <a:endParaRPr lang="en-GB" altLang="en-US" sz="1200" i="1" baseline="-25000" dirty="0"/>
            </a:p>
          </p:txBody>
        </p:sp>
      </p:grp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1C109A1E-B174-4EE7-828D-C31C45236D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36627" y="1222375"/>
          <a:ext cx="2957513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79560" imgH="685800" progId="Equation.DSMT4">
                  <p:embed/>
                </p:oleObj>
              </mc:Choice>
              <mc:Fallback>
                <p:oleObj name="Equation" r:id="rId4" imgW="187956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36627" y="1222375"/>
                        <a:ext cx="2957513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239A17F7-88AE-4E13-BEB5-192C775F0C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83115" y="1198563"/>
          <a:ext cx="2854325" cy="1077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815840" imgH="685800" progId="Equation.DSMT4">
                  <p:embed/>
                </p:oleObj>
              </mc:Choice>
              <mc:Fallback>
                <p:oleObj name="Equation" r:id="rId6" imgW="181584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83115" y="1198563"/>
                        <a:ext cx="2854325" cy="1077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Footer Placeholder 4">
            <a:extLst>
              <a:ext uri="{FF2B5EF4-FFF2-40B4-BE49-F238E27FC236}">
                <a16:creationId xmlns:a16="http://schemas.microsoft.com/office/drawing/2014/main" id="{5A86A033-DADA-4761-AFFC-BBA1444A41A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624737"/>
            <a:ext cx="9144000" cy="26064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 dirty="0"/>
              <a:t>Sergey Vinogradov    SiPM Technology Part I</a:t>
            </a:r>
            <a:r>
              <a:rPr lang="en-US" dirty="0"/>
              <a:t> – concept, designs, physics, performance            B</a:t>
            </a:r>
            <a:r>
              <a:rPr lang="en-US" altLang="ru-RU" dirty="0"/>
              <a:t>arcelona Techno Week	29-04-2021	               </a:t>
            </a:r>
            <a:fld id="{A684B3BE-E04E-4C08-A9E3-8828D8CC8E79}" type="slidenum">
              <a:rPr lang="en-US" altLang="ru-RU" smtClean="0"/>
              <a:pPr>
                <a:defRPr/>
              </a:pPr>
              <a:t>25</a:t>
            </a:fld>
            <a:r>
              <a:rPr lang="en-US" altLang="ru-RU" dirty="0"/>
              <a:t>	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594703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ENF of simple specific processes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79390" y="981075"/>
            <a:ext cx="8713787" cy="5329239"/>
          </a:xfrm>
        </p:spPr>
        <p:txBody>
          <a:bodyPr/>
          <a:lstStyle/>
          <a:p>
            <a:r>
              <a:rPr lang="en-GB" altLang="en-US" dirty="0"/>
              <a:t>Multiplication (</a:t>
            </a:r>
            <a:r>
              <a:rPr lang="en-GB" altLang="en-US" i="1" dirty="0"/>
              <a:t>Xin=1</a:t>
            </a:r>
            <a:r>
              <a:rPr lang="en-GB" altLang="en-US" dirty="0"/>
              <a:t>)</a:t>
            </a:r>
          </a:p>
          <a:p>
            <a:pPr marL="0" indent="0">
              <a:buNone/>
            </a:pPr>
            <a:r>
              <a:rPr lang="en-GB" altLang="en-US" i="1" dirty="0" err="1"/>
              <a:t>Yout</a:t>
            </a:r>
            <a:r>
              <a:rPr lang="en-GB" altLang="en-US" i="1" dirty="0"/>
              <a:t> </a:t>
            </a:r>
            <a:r>
              <a:rPr lang="en-GB" altLang="en-US" dirty="0"/>
              <a:t>of any distribution</a:t>
            </a:r>
          </a:p>
          <a:p>
            <a:endParaRPr lang="en-GB" altLang="en-US" dirty="0"/>
          </a:p>
          <a:p>
            <a:endParaRPr lang="en-GB" altLang="en-US" dirty="0"/>
          </a:p>
          <a:p>
            <a:r>
              <a:rPr lang="en-GB" altLang="en-US" dirty="0"/>
              <a:t>Photon count (</a:t>
            </a:r>
            <a:r>
              <a:rPr lang="en-GB" altLang="en-US" i="1" dirty="0"/>
              <a:t>Xin=1</a:t>
            </a:r>
            <a:r>
              <a:rPr lang="en-GB" altLang="en-US" dirty="0"/>
              <a:t>)</a:t>
            </a:r>
          </a:p>
          <a:p>
            <a:pPr marL="0" indent="0">
              <a:buNone/>
            </a:pPr>
            <a:r>
              <a:rPr lang="en-GB" altLang="en-US" sz="2000" dirty="0"/>
              <a:t>Bernoulli distribution</a:t>
            </a:r>
          </a:p>
          <a:p>
            <a:endParaRPr lang="en-GB" altLang="en-US" dirty="0"/>
          </a:p>
          <a:p>
            <a:endParaRPr lang="en-GB" altLang="en-US" dirty="0"/>
          </a:p>
          <a:p>
            <a:r>
              <a:rPr lang="en-GB" altLang="en-US" dirty="0"/>
              <a:t>Dark counts (</a:t>
            </a:r>
            <a:r>
              <a:rPr lang="en-GB" altLang="en-US" i="1" dirty="0"/>
              <a:t>Xin=</a:t>
            </a:r>
            <a:r>
              <a:rPr lang="en-GB" altLang="en-US" i="1" dirty="0" err="1"/>
              <a:t>Npe</a:t>
            </a:r>
            <a:r>
              <a:rPr lang="en-GB" altLang="en-US" dirty="0"/>
              <a:t>)</a:t>
            </a:r>
          </a:p>
          <a:p>
            <a:pPr marL="0" indent="0">
              <a:buNone/>
            </a:pPr>
            <a:r>
              <a:rPr lang="en-GB" altLang="en-US" sz="2000" dirty="0" err="1"/>
              <a:t>Npe</a:t>
            </a:r>
            <a:r>
              <a:rPr lang="en-GB" altLang="en-US" sz="2000" dirty="0"/>
              <a:t> and </a:t>
            </a:r>
            <a:r>
              <a:rPr lang="en-GB" altLang="en-US" sz="2000" dirty="0" err="1"/>
              <a:t>Ndark</a:t>
            </a:r>
            <a:r>
              <a:rPr lang="en-GB" altLang="en-US" sz="2000" dirty="0"/>
              <a:t> ~ Poisson distribution</a:t>
            </a:r>
          </a:p>
          <a:p>
            <a:endParaRPr lang="en-GB" altLang="en-US" dirty="0"/>
          </a:p>
        </p:txBody>
      </p:sp>
      <p:graphicFrame>
        <p:nvGraphicFramePr>
          <p:cNvPr id="13318" name="Object 1"/>
          <p:cNvGraphicFramePr>
            <a:graphicFrameLocks noChangeAspect="1"/>
          </p:cNvGraphicFramePr>
          <p:nvPr/>
        </p:nvGraphicFramePr>
        <p:xfrm>
          <a:off x="395538" y="3652677"/>
          <a:ext cx="3672397" cy="640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11200" imgH="393480" progId="Equation.3">
                  <p:embed/>
                </p:oleObj>
              </mc:Choice>
              <mc:Fallback>
                <p:oleObj name="Equation" r:id="rId2" imgW="23112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8" y="3652677"/>
                        <a:ext cx="3672397" cy="6404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9" name="Object 2"/>
          <p:cNvGraphicFramePr>
            <a:graphicFrameLocks noChangeAspect="1"/>
          </p:cNvGraphicFramePr>
          <p:nvPr/>
        </p:nvGraphicFramePr>
        <p:xfrm>
          <a:off x="761457" y="1836242"/>
          <a:ext cx="1938337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82680" imgH="469800" progId="Equation.3">
                  <p:embed/>
                </p:oleObj>
              </mc:Choice>
              <mc:Fallback>
                <p:oleObj name="Equation" r:id="rId4" imgW="12826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457" y="1836242"/>
                        <a:ext cx="1938337" cy="72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320" name="Group 10"/>
          <p:cNvGrpSpPr>
            <a:grpSpLocks/>
          </p:cNvGrpSpPr>
          <p:nvPr/>
        </p:nvGrpSpPr>
        <p:grpSpPr bwMode="auto">
          <a:xfrm>
            <a:off x="4787902" y="974725"/>
            <a:ext cx="3529013" cy="1806575"/>
            <a:chOff x="3788303" y="3717031"/>
            <a:chExt cx="3594788" cy="2236301"/>
          </a:xfrm>
        </p:grpSpPr>
        <p:grpSp>
          <p:nvGrpSpPr>
            <p:cNvPr id="13358" name="Group 11"/>
            <p:cNvGrpSpPr>
              <a:grpSpLocks/>
            </p:cNvGrpSpPr>
            <p:nvPr/>
          </p:nvGrpSpPr>
          <p:grpSpPr bwMode="auto">
            <a:xfrm>
              <a:off x="3788303" y="3717031"/>
              <a:ext cx="3358123" cy="2236301"/>
              <a:chOff x="3788303" y="3717031"/>
              <a:chExt cx="3358123" cy="2236301"/>
            </a:xfrm>
          </p:grpSpPr>
          <p:grpSp>
            <p:nvGrpSpPr>
              <p:cNvPr id="13363" name="Group 16"/>
              <p:cNvGrpSpPr>
                <a:grpSpLocks/>
              </p:cNvGrpSpPr>
              <p:nvPr/>
            </p:nvGrpSpPr>
            <p:grpSpPr bwMode="auto">
              <a:xfrm>
                <a:off x="3788303" y="3717031"/>
                <a:ext cx="3358123" cy="2236301"/>
                <a:chOff x="4573255" y="2330794"/>
                <a:chExt cx="2735049" cy="2078031"/>
              </a:xfrm>
            </p:grpSpPr>
            <p:grpSp>
              <p:nvGrpSpPr>
                <p:cNvPr id="13365" name="Group 18"/>
                <p:cNvGrpSpPr>
                  <a:grpSpLocks/>
                </p:cNvGrpSpPr>
                <p:nvPr/>
              </p:nvGrpSpPr>
              <p:grpSpPr bwMode="auto">
                <a:xfrm>
                  <a:off x="4577794" y="2330794"/>
                  <a:ext cx="2730510" cy="2078031"/>
                  <a:chOff x="5081850" y="2442055"/>
                  <a:chExt cx="2730510" cy="1902974"/>
                </a:xfrm>
              </p:grpSpPr>
              <p:sp>
                <p:nvSpPr>
                  <p:cNvPr id="13369" name="Freeform 22"/>
                  <p:cNvSpPr>
                    <a:spLocks/>
                  </p:cNvSpPr>
                  <p:nvPr/>
                </p:nvSpPr>
                <p:spPr bwMode="auto">
                  <a:xfrm>
                    <a:off x="6656056" y="2564607"/>
                    <a:ext cx="868272" cy="1108275"/>
                  </a:xfrm>
                  <a:custGeom>
                    <a:avLst/>
                    <a:gdLst>
                      <a:gd name="T0" fmla="*/ 0 w 868272"/>
                      <a:gd name="T1" fmla="*/ 0 h 844952"/>
                      <a:gd name="T2" fmla="*/ 289368 w 868272"/>
                      <a:gd name="T3" fmla="*/ 182182 h 844952"/>
                      <a:gd name="T4" fmla="*/ 868102 w 868272"/>
                      <a:gd name="T5" fmla="*/ 409909 h 844952"/>
                      <a:gd name="T6" fmla="*/ 347241 w 868272"/>
                      <a:gd name="T7" fmla="*/ 819820 h 844952"/>
                      <a:gd name="T8" fmla="*/ 92598 w 868272"/>
                      <a:gd name="T9" fmla="*/ 1108275 h 84495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868272" h="844952">
                        <a:moveTo>
                          <a:pt x="0" y="0"/>
                        </a:moveTo>
                        <a:cubicBezTo>
                          <a:pt x="72342" y="43405"/>
                          <a:pt x="144684" y="86810"/>
                          <a:pt x="289368" y="138896"/>
                        </a:cubicBezTo>
                        <a:cubicBezTo>
                          <a:pt x="434052" y="190982"/>
                          <a:pt x="858457" y="231493"/>
                          <a:pt x="868102" y="312516"/>
                        </a:cubicBezTo>
                        <a:cubicBezTo>
                          <a:pt x="877747" y="393539"/>
                          <a:pt x="476492" y="536294"/>
                          <a:pt x="347241" y="625033"/>
                        </a:cubicBezTo>
                        <a:cubicBezTo>
                          <a:pt x="217990" y="713772"/>
                          <a:pt x="140826" y="798653"/>
                          <a:pt x="92598" y="844952"/>
                        </a:cubicBezTo>
                      </a:path>
                    </a:pathLst>
                  </a:custGeom>
                  <a:noFill/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cxnSp>
                <p:nvCxnSpPr>
                  <p:cNvPr id="13370" name="Straight Arrow Connector 23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6656056" y="2442055"/>
                    <a:ext cx="0" cy="1894243"/>
                  </a:xfrm>
                  <a:prstGeom prst="straightConnector1">
                    <a:avLst/>
                  </a:prstGeom>
                  <a:noFill/>
                  <a:ln w="9525" algn="ctr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3371" name="Straight Arrow Connector 2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656056" y="4339373"/>
                    <a:ext cx="1156304" cy="1"/>
                  </a:xfrm>
                  <a:prstGeom prst="straightConnector1">
                    <a:avLst/>
                  </a:prstGeom>
                  <a:noFill/>
                  <a:ln w="9525" algn="ctr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13372" name="Freeform 25"/>
                  <p:cNvSpPr>
                    <a:spLocks/>
                  </p:cNvSpPr>
                  <p:nvPr/>
                </p:nvSpPr>
                <p:spPr bwMode="auto">
                  <a:xfrm>
                    <a:off x="5094013" y="3883587"/>
                    <a:ext cx="868272" cy="48171"/>
                  </a:xfrm>
                  <a:custGeom>
                    <a:avLst/>
                    <a:gdLst>
                      <a:gd name="T0" fmla="*/ 0 w 868272"/>
                      <a:gd name="T1" fmla="*/ 0 h 844952"/>
                      <a:gd name="T2" fmla="*/ 289368 w 868272"/>
                      <a:gd name="T3" fmla="*/ 7919 h 844952"/>
                      <a:gd name="T4" fmla="*/ 868102 w 868272"/>
                      <a:gd name="T5" fmla="*/ 17817 h 844952"/>
                      <a:gd name="T6" fmla="*/ 347241 w 868272"/>
                      <a:gd name="T7" fmla="*/ 35633 h 844952"/>
                      <a:gd name="T8" fmla="*/ 92598 w 868272"/>
                      <a:gd name="T9" fmla="*/ 48171 h 84495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868272" h="844952">
                        <a:moveTo>
                          <a:pt x="0" y="0"/>
                        </a:moveTo>
                        <a:cubicBezTo>
                          <a:pt x="72342" y="43405"/>
                          <a:pt x="144684" y="86810"/>
                          <a:pt x="289368" y="138896"/>
                        </a:cubicBezTo>
                        <a:cubicBezTo>
                          <a:pt x="434052" y="190982"/>
                          <a:pt x="858457" y="231493"/>
                          <a:pt x="868102" y="312516"/>
                        </a:cubicBezTo>
                        <a:cubicBezTo>
                          <a:pt x="877747" y="393539"/>
                          <a:pt x="476492" y="536294"/>
                          <a:pt x="347241" y="625033"/>
                        </a:cubicBezTo>
                        <a:cubicBezTo>
                          <a:pt x="217990" y="713772"/>
                          <a:pt x="140826" y="798653"/>
                          <a:pt x="92598" y="844952"/>
                        </a:cubicBezTo>
                      </a:path>
                    </a:pathLst>
                  </a:custGeom>
                  <a:noFill/>
                  <a:ln w="1905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cxnSp>
                <p:nvCxnSpPr>
                  <p:cNvPr id="13373" name="Straight Arrow Connector 26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081850" y="2752122"/>
                    <a:ext cx="0" cy="1584176"/>
                  </a:xfrm>
                  <a:prstGeom prst="straightConnector1">
                    <a:avLst/>
                  </a:prstGeom>
                  <a:noFill/>
                  <a:ln w="9525" algn="ctr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3374" name="Straight Arrow Connector 2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105502" y="4345028"/>
                    <a:ext cx="1156304" cy="1"/>
                  </a:xfrm>
                  <a:prstGeom prst="straightConnector1">
                    <a:avLst/>
                  </a:prstGeom>
                  <a:noFill/>
                  <a:ln w="9525" algn="ctr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</p:grpSp>
            <p:sp>
              <p:nvSpPr>
                <p:cNvPr id="13366" name="Up-Down Arrow 19"/>
                <p:cNvSpPr>
                  <a:spLocks noChangeArrowheads="1"/>
                </p:cNvSpPr>
                <p:nvPr/>
              </p:nvSpPr>
              <p:spPr bwMode="auto">
                <a:xfrm>
                  <a:off x="6155252" y="2906099"/>
                  <a:ext cx="360040" cy="1475822"/>
                </a:xfrm>
                <a:prstGeom prst="upDownArrow">
                  <a:avLst>
                    <a:gd name="adj1" fmla="val 50000"/>
                    <a:gd name="adj2" fmla="val 50005"/>
                  </a:avLst>
                </a:prstGeom>
                <a:noFill/>
                <a:ln w="9525" algn="ctr">
                  <a:solidFill>
                    <a:srgbClr val="0000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 sz="1000" b="1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1000" b="1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1000" b="1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1000" b="1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1000" b="1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en-GB" altLang="en-US"/>
                </a:p>
              </p:txBody>
            </p:sp>
            <p:sp>
              <p:nvSpPr>
                <p:cNvPr id="13367" name="Up-Down Arrow 20"/>
                <p:cNvSpPr>
                  <a:spLocks noChangeArrowheads="1"/>
                </p:cNvSpPr>
                <p:nvPr/>
              </p:nvSpPr>
              <p:spPr bwMode="auto">
                <a:xfrm>
                  <a:off x="6560420" y="2732266"/>
                  <a:ext cx="169733" cy="490278"/>
                </a:xfrm>
                <a:prstGeom prst="upDownArrow">
                  <a:avLst>
                    <a:gd name="adj1" fmla="val 50000"/>
                    <a:gd name="adj2" fmla="val 50001"/>
                  </a:avLst>
                </a:prstGeom>
                <a:noFill/>
                <a:ln w="9525" algn="ctr">
                  <a:solidFill>
                    <a:srgbClr val="0000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 sz="1000" b="1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1000" b="1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1000" b="1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1000" b="1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1000" b="1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en-GB" altLang="en-US"/>
                </a:p>
              </p:txBody>
            </p:sp>
            <p:sp>
              <p:nvSpPr>
                <p:cNvPr id="13368" name="Up-Down Arrow 21"/>
                <p:cNvSpPr>
                  <a:spLocks noChangeArrowheads="1"/>
                </p:cNvSpPr>
                <p:nvPr/>
              </p:nvSpPr>
              <p:spPr bwMode="auto">
                <a:xfrm>
                  <a:off x="4573255" y="3933769"/>
                  <a:ext cx="183272" cy="468878"/>
                </a:xfrm>
                <a:prstGeom prst="upDownArrow">
                  <a:avLst>
                    <a:gd name="adj1" fmla="val 50000"/>
                    <a:gd name="adj2" fmla="val 49995"/>
                  </a:avLst>
                </a:prstGeom>
                <a:noFill/>
                <a:ln w="9525" algn="ctr">
                  <a:solidFill>
                    <a:srgbClr val="0000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 sz="1000" b="1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1000" b="1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1000" b="1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1000" b="1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1000" b="1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en-GB" altLang="en-US"/>
                </a:p>
              </p:txBody>
            </p:sp>
          </p:grpSp>
          <p:cxnSp>
            <p:nvCxnSpPr>
              <p:cNvPr id="13364" name="Straight Arrow Connector 17"/>
              <p:cNvCxnSpPr>
                <a:cxnSpLocks noChangeShapeType="1"/>
              </p:cNvCxnSpPr>
              <p:nvPr/>
            </p:nvCxnSpPr>
            <p:spPr bwMode="auto">
              <a:xfrm>
                <a:off x="4981903" y="5442095"/>
                <a:ext cx="550574" cy="0"/>
              </a:xfrm>
              <a:prstGeom prst="straightConnector1">
                <a:avLst/>
              </a:prstGeom>
              <a:noFill/>
              <a:ln w="76200" algn="ctr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13359" name="Straight Connector 12"/>
            <p:cNvCxnSpPr>
              <a:cxnSpLocks noChangeShapeType="1"/>
            </p:cNvCxnSpPr>
            <p:nvPr/>
          </p:nvCxnSpPr>
          <p:spPr bwMode="auto">
            <a:xfrm flipV="1">
              <a:off x="5726720" y="4365104"/>
              <a:ext cx="1131620" cy="2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13360" name="TextBox 13"/>
            <p:cNvSpPr txBox="1">
              <a:spLocks noChangeArrowheads="1"/>
            </p:cNvSpPr>
            <p:nvPr/>
          </p:nvSpPr>
          <p:spPr bwMode="auto">
            <a:xfrm>
              <a:off x="4058800" y="5522901"/>
              <a:ext cx="865553" cy="342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GB" altLang="en-US" sz="1200"/>
                <a:t>Xin=1</a:t>
              </a:r>
            </a:p>
          </p:txBody>
        </p:sp>
        <p:sp>
          <p:nvSpPr>
            <p:cNvPr id="13361" name="TextBox 14"/>
            <p:cNvSpPr txBox="1">
              <a:spLocks noChangeArrowheads="1"/>
            </p:cNvSpPr>
            <p:nvPr/>
          </p:nvSpPr>
          <p:spPr bwMode="auto">
            <a:xfrm>
              <a:off x="6148266" y="3717031"/>
              <a:ext cx="1234825" cy="342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GB" altLang="en-US" sz="1200" dirty="0"/>
                <a:t>PDF(</a:t>
              </a:r>
              <a:r>
                <a:rPr lang="en-GB" altLang="en-US" sz="1200" dirty="0" err="1"/>
                <a:t>Yout</a:t>
              </a:r>
              <a:r>
                <a:rPr lang="en-GB" altLang="en-US" sz="1200" dirty="0"/>
                <a:t>)</a:t>
              </a:r>
            </a:p>
          </p:txBody>
        </p:sp>
        <p:sp>
          <p:nvSpPr>
            <p:cNvPr id="13362" name="TextBox 15"/>
            <p:cNvSpPr txBox="1">
              <a:spLocks noChangeArrowheads="1"/>
            </p:cNvSpPr>
            <p:nvPr/>
          </p:nvSpPr>
          <p:spPr bwMode="auto">
            <a:xfrm>
              <a:off x="3909076" y="4797152"/>
              <a:ext cx="1219656" cy="342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GB" altLang="en-US" sz="1200" dirty="0"/>
                <a:t>PDF(Xin)=</a:t>
              </a:r>
              <a:r>
                <a:rPr lang="el-GR" altLang="en-US" sz="1200" dirty="0"/>
                <a:t>δ</a:t>
              </a:r>
              <a:r>
                <a:rPr lang="en-GB" altLang="en-US" sz="1200" dirty="0"/>
                <a:t>(x)</a:t>
              </a:r>
            </a:p>
          </p:txBody>
        </p:sp>
      </p:grpSp>
      <p:sp>
        <p:nvSpPr>
          <p:cNvPr id="13321" name="TextBox 46"/>
          <p:cNvSpPr txBox="1">
            <a:spLocks noChangeArrowheads="1"/>
          </p:cNvSpPr>
          <p:nvPr/>
        </p:nvSpPr>
        <p:spPr bwMode="auto">
          <a:xfrm>
            <a:off x="7445375" y="2305051"/>
            <a:ext cx="1041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0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0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0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0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altLang="en-US" sz="1200" b="0"/>
              <a:t>Yout=Gain</a:t>
            </a:r>
          </a:p>
        </p:txBody>
      </p:sp>
      <p:grpSp>
        <p:nvGrpSpPr>
          <p:cNvPr id="13322" name="Group 47"/>
          <p:cNvGrpSpPr>
            <a:grpSpLocks/>
          </p:cNvGrpSpPr>
          <p:nvPr/>
        </p:nvGrpSpPr>
        <p:grpSpPr bwMode="auto">
          <a:xfrm>
            <a:off x="4784725" y="4430714"/>
            <a:ext cx="3748088" cy="1806575"/>
            <a:chOff x="3131840" y="4198073"/>
            <a:chExt cx="3748229" cy="1806105"/>
          </a:xfrm>
        </p:grpSpPr>
        <p:sp>
          <p:nvSpPr>
            <p:cNvPr id="13342" name="Freeform 48"/>
            <p:cNvSpPr>
              <a:spLocks/>
            </p:cNvSpPr>
            <p:nvPr/>
          </p:nvSpPr>
          <p:spPr bwMode="auto">
            <a:xfrm>
              <a:off x="5481178" y="4314387"/>
              <a:ext cx="1046333" cy="1051859"/>
            </a:xfrm>
            <a:custGeom>
              <a:avLst/>
              <a:gdLst>
                <a:gd name="T0" fmla="*/ 0 w 868272"/>
                <a:gd name="T1" fmla="*/ 0 h 844952"/>
                <a:gd name="T2" fmla="*/ 348710 w 868272"/>
                <a:gd name="T3" fmla="*/ 172908 h 844952"/>
                <a:gd name="T4" fmla="*/ 1046128 w 868272"/>
                <a:gd name="T5" fmla="*/ 389043 h 844952"/>
                <a:gd name="T6" fmla="*/ 418451 w 868272"/>
                <a:gd name="T7" fmla="*/ 778087 h 844952"/>
                <a:gd name="T8" fmla="*/ 111588 w 868272"/>
                <a:gd name="T9" fmla="*/ 1051859 h 8449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8272" h="844952">
                  <a:moveTo>
                    <a:pt x="0" y="0"/>
                  </a:moveTo>
                  <a:cubicBezTo>
                    <a:pt x="72342" y="43405"/>
                    <a:pt x="144684" y="86810"/>
                    <a:pt x="289368" y="138896"/>
                  </a:cubicBezTo>
                  <a:cubicBezTo>
                    <a:pt x="434052" y="190982"/>
                    <a:pt x="858457" y="231493"/>
                    <a:pt x="868102" y="312516"/>
                  </a:cubicBezTo>
                  <a:cubicBezTo>
                    <a:pt x="877747" y="393539"/>
                    <a:pt x="476492" y="536294"/>
                    <a:pt x="347241" y="625033"/>
                  </a:cubicBezTo>
                  <a:cubicBezTo>
                    <a:pt x="217990" y="713772"/>
                    <a:pt x="140826" y="798653"/>
                    <a:pt x="92598" y="844952"/>
                  </a:cubicBez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cxnSp>
          <p:nvCxnSpPr>
            <p:cNvPr id="13343" name="Straight Arrow Connector 49"/>
            <p:cNvCxnSpPr>
              <a:cxnSpLocks noChangeShapeType="1"/>
            </p:cNvCxnSpPr>
            <p:nvPr/>
          </p:nvCxnSpPr>
          <p:spPr bwMode="auto">
            <a:xfrm flipV="1">
              <a:off x="5481178" y="4198073"/>
              <a:ext cx="0" cy="1797818"/>
            </a:xfrm>
            <a:prstGeom prst="straightConnector1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3344" name="Straight Arrow Connector 50"/>
            <p:cNvCxnSpPr>
              <a:cxnSpLocks noChangeShapeType="1"/>
            </p:cNvCxnSpPr>
            <p:nvPr/>
          </p:nvCxnSpPr>
          <p:spPr bwMode="auto">
            <a:xfrm>
              <a:off x="5481178" y="5998810"/>
              <a:ext cx="1393433" cy="1"/>
            </a:xfrm>
            <a:prstGeom prst="straightConnector1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13345" name="Freeform 51"/>
            <p:cNvSpPr>
              <a:spLocks/>
            </p:cNvSpPr>
            <p:nvPr/>
          </p:nvSpPr>
          <p:spPr bwMode="auto">
            <a:xfrm>
              <a:off x="3131840" y="4731187"/>
              <a:ext cx="1046333" cy="629691"/>
            </a:xfrm>
            <a:custGeom>
              <a:avLst/>
              <a:gdLst>
                <a:gd name="T0" fmla="*/ 0 w 868272"/>
                <a:gd name="T1" fmla="*/ 0 h 844952"/>
                <a:gd name="T2" fmla="*/ 348710 w 868272"/>
                <a:gd name="T3" fmla="*/ 103511 h 844952"/>
                <a:gd name="T4" fmla="*/ 1046128 w 868272"/>
                <a:gd name="T5" fmla="*/ 232899 h 844952"/>
                <a:gd name="T6" fmla="*/ 418451 w 868272"/>
                <a:gd name="T7" fmla="*/ 465799 h 844952"/>
                <a:gd name="T8" fmla="*/ 111588 w 868272"/>
                <a:gd name="T9" fmla="*/ 629691 h 8449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8272" h="844952">
                  <a:moveTo>
                    <a:pt x="0" y="0"/>
                  </a:moveTo>
                  <a:cubicBezTo>
                    <a:pt x="72342" y="43405"/>
                    <a:pt x="144684" y="86810"/>
                    <a:pt x="289368" y="138896"/>
                  </a:cubicBezTo>
                  <a:cubicBezTo>
                    <a:pt x="434052" y="190982"/>
                    <a:pt x="858457" y="231493"/>
                    <a:pt x="868102" y="312516"/>
                  </a:cubicBezTo>
                  <a:cubicBezTo>
                    <a:pt x="877747" y="393539"/>
                    <a:pt x="476492" y="536294"/>
                    <a:pt x="347241" y="625033"/>
                  </a:cubicBezTo>
                  <a:cubicBezTo>
                    <a:pt x="217990" y="713772"/>
                    <a:pt x="140826" y="798653"/>
                    <a:pt x="92598" y="844952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cxnSp>
          <p:nvCxnSpPr>
            <p:cNvPr id="13346" name="Straight Arrow Connector 52"/>
            <p:cNvCxnSpPr>
              <a:cxnSpLocks noChangeShapeType="1"/>
            </p:cNvCxnSpPr>
            <p:nvPr/>
          </p:nvCxnSpPr>
          <p:spPr bwMode="auto">
            <a:xfrm flipV="1">
              <a:off x="3131840" y="4492356"/>
              <a:ext cx="0" cy="1503535"/>
            </a:xfrm>
            <a:prstGeom prst="straightConnector1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3347" name="Straight Arrow Connector 53"/>
            <p:cNvCxnSpPr>
              <a:cxnSpLocks noChangeShapeType="1"/>
            </p:cNvCxnSpPr>
            <p:nvPr/>
          </p:nvCxnSpPr>
          <p:spPr bwMode="auto">
            <a:xfrm>
              <a:off x="3145685" y="6004177"/>
              <a:ext cx="1393433" cy="1"/>
            </a:xfrm>
            <a:prstGeom prst="straightConnector1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13348" name="Up-Down Arrow 54"/>
            <p:cNvSpPr>
              <a:spLocks noChangeArrowheads="1"/>
            </p:cNvSpPr>
            <p:nvPr/>
          </p:nvSpPr>
          <p:spPr bwMode="auto">
            <a:xfrm>
              <a:off x="5466508" y="4721477"/>
              <a:ext cx="433875" cy="1282700"/>
            </a:xfrm>
            <a:prstGeom prst="upDownArrow">
              <a:avLst>
                <a:gd name="adj1" fmla="val 50000"/>
                <a:gd name="adj2" fmla="val 49998"/>
              </a:avLst>
            </a:prstGeom>
            <a:noFill/>
            <a:ln w="9525" algn="ctr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13349" name="Up-Down Arrow 55"/>
            <p:cNvSpPr>
              <a:spLocks noChangeArrowheads="1"/>
            </p:cNvSpPr>
            <p:nvPr/>
          </p:nvSpPr>
          <p:spPr bwMode="auto">
            <a:xfrm>
              <a:off x="5978813" y="4547009"/>
              <a:ext cx="204541" cy="426121"/>
            </a:xfrm>
            <a:prstGeom prst="upDownArrow">
              <a:avLst>
                <a:gd name="adj1" fmla="val 50000"/>
                <a:gd name="adj2" fmla="val 49999"/>
              </a:avLst>
            </a:prstGeom>
            <a:noFill/>
            <a:ln w="9525" algn="ctr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cxnSp>
          <p:nvCxnSpPr>
            <p:cNvPr id="13350" name="Straight Arrow Connector 56"/>
            <p:cNvCxnSpPr>
              <a:cxnSpLocks noChangeShapeType="1"/>
            </p:cNvCxnSpPr>
            <p:nvPr/>
          </p:nvCxnSpPr>
          <p:spPr bwMode="auto">
            <a:xfrm>
              <a:off x="4823710" y="5301208"/>
              <a:ext cx="540378" cy="0"/>
            </a:xfrm>
            <a:prstGeom prst="straightConnector1">
              <a:avLst/>
            </a:prstGeom>
            <a:noFill/>
            <a:ln w="76200" algn="ctr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3351" name="Straight Connector 57"/>
            <p:cNvCxnSpPr>
              <a:cxnSpLocks noChangeShapeType="1"/>
            </p:cNvCxnSpPr>
            <p:nvPr/>
          </p:nvCxnSpPr>
          <p:spPr bwMode="auto">
            <a:xfrm flipV="1">
              <a:off x="3172984" y="4973131"/>
              <a:ext cx="1110664" cy="2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3352" name="Straight Connector 58"/>
            <p:cNvCxnSpPr>
              <a:cxnSpLocks noChangeShapeType="1"/>
            </p:cNvCxnSpPr>
            <p:nvPr/>
          </p:nvCxnSpPr>
          <p:spPr bwMode="auto">
            <a:xfrm flipV="1">
              <a:off x="5486644" y="4721477"/>
              <a:ext cx="1110664" cy="2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13353" name="TextBox 59"/>
            <p:cNvSpPr txBox="1">
              <a:spLocks noChangeArrowheads="1"/>
            </p:cNvSpPr>
            <p:nvPr/>
          </p:nvSpPr>
          <p:spPr bwMode="auto">
            <a:xfrm>
              <a:off x="3311539" y="4492356"/>
              <a:ext cx="1472919" cy="276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GB" altLang="en-US" sz="1200"/>
                <a:t>Photoelectrons</a:t>
              </a:r>
            </a:p>
          </p:txBody>
        </p:sp>
        <p:sp>
          <p:nvSpPr>
            <p:cNvPr id="13354" name="TextBox 60"/>
            <p:cNvSpPr txBox="1">
              <a:spLocks noChangeArrowheads="1"/>
            </p:cNvSpPr>
            <p:nvPr/>
          </p:nvSpPr>
          <p:spPr bwMode="auto">
            <a:xfrm>
              <a:off x="5900383" y="4198073"/>
              <a:ext cx="979686" cy="276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GB" altLang="en-US" sz="1200"/>
                <a:t>RES(Yout)</a:t>
              </a:r>
            </a:p>
          </p:txBody>
        </p:sp>
        <p:sp>
          <p:nvSpPr>
            <p:cNvPr id="13355" name="TextBox 61"/>
            <p:cNvSpPr txBox="1">
              <a:spLocks noChangeArrowheads="1"/>
            </p:cNvSpPr>
            <p:nvPr/>
          </p:nvSpPr>
          <p:spPr bwMode="auto">
            <a:xfrm>
              <a:off x="3247224" y="5312241"/>
              <a:ext cx="1072430" cy="276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GB" altLang="en-US" sz="1200"/>
                <a:t>Dark counts</a:t>
              </a:r>
            </a:p>
          </p:txBody>
        </p:sp>
        <p:sp>
          <p:nvSpPr>
            <p:cNvPr id="13356" name="Freeform 62"/>
            <p:cNvSpPr>
              <a:spLocks/>
            </p:cNvSpPr>
            <p:nvPr/>
          </p:nvSpPr>
          <p:spPr bwMode="auto">
            <a:xfrm>
              <a:off x="3167526" y="5533392"/>
              <a:ext cx="1007579" cy="343880"/>
            </a:xfrm>
            <a:custGeom>
              <a:avLst/>
              <a:gdLst>
                <a:gd name="T0" fmla="*/ 0 w 868272"/>
                <a:gd name="T1" fmla="*/ 0 h 844952"/>
                <a:gd name="T2" fmla="*/ 335795 w 868272"/>
                <a:gd name="T3" fmla="*/ 56528 h 844952"/>
                <a:gd name="T4" fmla="*/ 1007382 w 868272"/>
                <a:gd name="T5" fmla="*/ 127188 h 844952"/>
                <a:gd name="T6" fmla="*/ 402953 w 868272"/>
                <a:gd name="T7" fmla="*/ 254377 h 844952"/>
                <a:gd name="T8" fmla="*/ 107455 w 868272"/>
                <a:gd name="T9" fmla="*/ 343880 h 8449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8272" h="844952">
                  <a:moveTo>
                    <a:pt x="0" y="0"/>
                  </a:moveTo>
                  <a:cubicBezTo>
                    <a:pt x="72342" y="43405"/>
                    <a:pt x="144684" y="86810"/>
                    <a:pt x="289368" y="138896"/>
                  </a:cubicBezTo>
                  <a:cubicBezTo>
                    <a:pt x="434052" y="190982"/>
                    <a:pt x="858457" y="231493"/>
                    <a:pt x="868102" y="312516"/>
                  </a:cubicBezTo>
                  <a:cubicBezTo>
                    <a:pt x="877747" y="393539"/>
                    <a:pt x="476492" y="536294"/>
                    <a:pt x="347241" y="625033"/>
                  </a:cubicBezTo>
                  <a:cubicBezTo>
                    <a:pt x="217990" y="713772"/>
                    <a:pt x="140826" y="798653"/>
                    <a:pt x="92598" y="844952"/>
                  </a:cubicBezTo>
                </a:path>
              </a:pathLst>
            </a:custGeom>
            <a:noFill/>
            <a:ln w="190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Plus 63"/>
            <p:cNvSpPr/>
            <p:nvPr/>
          </p:nvSpPr>
          <p:spPr bwMode="auto">
            <a:xfrm>
              <a:off x="4246307" y="5085254"/>
              <a:ext cx="361964" cy="366618"/>
            </a:xfrm>
            <a:prstGeom prst="mathPlus">
              <a:avLst/>
            </a:prstGeom>
            <a:solidFill>
              <a:schemeClr val="tx1"/>
            </a:solidFill>
            <a:ln w="9525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</p:grpSp>
      <p:grpSp>
        <p:nvGrpSpPr>
          <p:cNvPr id="13323" name="Group 64"/>
          <p:cNvGrpSpPr>
            <a:grpSpLocks/>
          </p:cNvGrpSpPr>
          <p:nvPr/>
        </p:nvGrpSpPr>
        <p:grpSpPr bwMode="auto">
          <a:xfrm>
            <a:off x="4779964" y="3214689"/>
            <a:ext cx="4364037" cy="2468793"/>
            <a:chOff x="3655007" y="2501137"/>
            <a:chExt cx="4363775" cy="2465448"/>
          </a:xfrm>
        </p:grpSpPr>
        <p:grpSp>
          <p:nvGrpSpPr>
            <p:cNvPr id="13324" name="Group 65"/>
            <p:cNvGrpSpPr>
              <a:grpSpLocks/>
            </p:cNvGrpSpPr>
            <p:nvPr/>
          </p:nvGrpSpPr>
          <p:grpSpPr bwMode="auto">
            <a:xfrm>
              <a:off x="3655007" y="2501137"/>
              <a:ext cx="3755922" cy="933770"/>
              <a:chOff x="3787155" y="4797152"/>
              <a:chExt cx="3826788" cy="1156185"/>
            </a:xfrm>
          </p:grpSpPr>
          <p:grpSp>
            <p:nvGrpSpPr>
              <p:cNvPr id="13327" name="Group 68"/>
              <p:cNvGrpSpPr>
                <a:grpSpLocks/>
              </p:cNvGrpSpPr>
              <p:nvPr/>
            </p:nvGrpSpPr>
            <p:grpSpPr bwMode="auto">
              <a:xfrm>
                <a:off x="3787155" y="4797156"/>
                <a:ext cx="3359271" cy="1156181"/>
                <a:chOff x="3787155" y="4797156"/>
                <a:chExt cx="3359271" cy="1156181"/>
              </a:xfrm>
            </p:grpSpPr>
            <p:grpSp>
              <p:nvGrpSpPr>
                <p:cNvPr id="13332" name="Group 73"/>
                <p:cNvGrpSpPr>
                  <a:grpSpLocks/>
                </p:cNvGrpSpPr>
                <p:nvPr/>
              </p:nvGrpSpPr>
              <p:grpSpPr bwMode="auto">
                <a:xfrm>
                  <a:off x="3787155" y="4797156"/>
                  <a:ext cx="3359271" cy="1156181"/>
                  <a:chOff x="4572320" y="3334473"/>
                  <a:chExt cx="2735984" cy="1074354"/>
                </a:xfrm>
              </p:grpSpPr>
              <p:grpSp>
                <p:nvGrpSpPr>
                  <p:cNvPr id="13334" name="Group 75"/>
                  <p:cNvGrpSpPr>
                    <a:grpSpLocks/>
                  </p:cNvGrpSpPr>
                  <p:nvPr/>
                </p:nvGrpSpPr>
                <p:grpSpPr bwMode="auto">
                  <a:xfrm>
                    <a:off x="4572320" y="3334473"/>
                    <a:ext cx="2735984" cy="1074354"/>
                    <a:chOff x="5076376" y="3361181"/>
                    <a:chExt cx="2735984" cy="983848"/>
                  </a:xfrm>
                </p:grpSpPr>
                <p:sp>
                  <p:nvSpPr>
                    <p:cNvPr id="13336" name="Freeform 77"/>
                    <p:cNvSpPr>
                      <a:spLocks/>
                    </p:cNvSpPr>
                    <p:nvPr/>
                  </p:nvSpPr>
                  <p:spPr bwMode="auto">
                    <a:xfrm>
                      <a:off x="6656056" y="3959457"/>
                      <a:ext cx="868272" cy="311701"/>
                    </a:xfrm>
                    <a:custGeom>
                      <a:avLst/>
                      <a:gdLst>
                        <a:gd name="T0" fmla="*/ 0 w 868272"/>
                        <a:gd name="T1" fmla="*/ 0 h 844952"/>
                        <a:gd name="T2" fmla="*/ 289368 w 868272"/>
                        <a:gd name="T3" fmla="*/ 51238 h 844952"/>
                        <a:gd name="T4" fmla="*/ 868102 w 868272"/>
                        <a:gd name="T5" fmla="*/ 115286 h 844952"/>
                        <a:gd name="T6" fmla="*/ 347241 w 868272"/>
                        <a:gd name="T7" fmla="*/ 230573 h 844952"/>
                        <a:gd name="T8" fmla="*/ 92598 w 868272"/>
                        <a:gd name="T9" fmla="*/ 311701 h 84495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868272" h="844952">
                          <a:moveTo>
                            <a:pt x="0" y="0"/>
                          </a:moveTo>
                          <a:cubicBezTo>
                            <a:pt x="72342" y="43405"/>
                            <a:pt x="144684" y="86810"/>
                            <a:pt x="289368" y="138896"/>
                          </a:cubicBezTo>
                          <a:cubicBezTo>
                            <a:pt x="434052" y="190982"/>
                            <a:pt x="858457" y="231493"/>
                            <a:pt x="868102" y="312516"/>
                          </a:cubicBezTo>
                          <a:cubicBezTo>
                            <a:pt x="877747" y="393539"/>
                            <a:pt x="476492" y="536294"/>
                            <a:pt x="347241" y="625033"/>
                          </a:cubicBezTo>
                          <a:cubicBezTo>
                            <a:pt x="217990" y="713772"/>
                            <a:pt x="140826" y="798653"/>
                            <a:pt x="92598" y="844952"/>
                          </a:cubicBezTo>
                        </a:path>
                      </a:pathLst>
                    </a:custGeom>
                    <a:noFill/>
                    <a:ln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cxnSp>
                  <p:nvCxnSpPr>
                    <p:cNvPr id="13337" name="Straight Arrow Connector 78"/>
                    <p:cNvCxnSpPr>
                      <a:cxnSpLocks noChangeShapeType="1"/>
                    </p:cNvCxnSpPr>
                    <p:nvPr/>
                  </p:nvCxnSpPr>
                  <p:spPr bwMode="auto">
                    <a:xfrm flipV="1">
                      <a:off x="6656056" y="3361181"/>
                      <a:ext cx="0" cy="975116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3338" name="Straight Arrow Connector 79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6656056" y="4339373"/>
                      <a:ext cx="1156304" cy="1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</p:cxnSp>
                <p:sp>
                  <p:nvSpPr>
                    <p:cNvPr id="13339" name="Freeform 80"/>
                    <p:cNvSpPr>
                      <a:spLocks/>
                    </p:cNvSpPr>
                    <p:nvPr/>
                  </p:nvSpPr>
                  <p:spPr bwMode="auto">
                    <a:xfrm>
                      <a:off x="5094013" y="3883587"/>
                      <a:ext cx="868272" cy="48171"/>
                    </a:xfrm>
                    <a:custGeom>
                      <a:avLst/>
                      <a:gdLst>
                        <a:gd name="T0" fmla="*/ 0 w 868272"/>
                        <a:gd name="T1" fmla="*/ 0 h 844952"/>
                        <a:gd name="T2" fmla="*/ 289368 w 868272"/>
                        <a:gd name="T3" fmla="*/ 7919 h 844952"/>
                        <a:gd name="T4" fmla="*/ 868102 w 868272"/>
                        <a:gd name="T5" fmla="*/ 17817 h 844952"/>
                        <a:gd name="T6" fmla="*/ 347241 w 868272"/>
                        <a:gd name="T7" fmla="*/ 35633 h 844952"/>
                        <a:gd name="T8" fmla="*/ 92598 w 868272"/>
                        <a:gd name="T9" fmla="*/ 48171 h 84495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868272" h="844952">
                          <a:moveTo>
                            <a:pt x="0" y="0"/>
                          </a:moveTo>
                          <a:cubicBezTo>
                            <a:pt x="72342" y="43405"/>
                            <a:pt x="144684" y="86810"/>
                            <a:pt x="289368" y="138896"/>
                          </a:cubicBezTo>
                          <a:cubicBezTo>
                            <a:pt x="434052" y="190982"/>
                            <a:pt x="858457" y="231493"/>
                            <a:pt x="868102" y="312516"/>
                          </a:cubicBezTo>
                          <a:cubicBezTo>
                            <a:pt x="877747" y="393539"/>
                            <a:pt x="476492" y="536294"/>
                            <a:pt x="347241" y="625033"/>
                          </a:cubicBezTo>
                          <a:cubicBezTo>
                            <a:pt x="217990" y="713772"/>
                            <a:pt x="140826" y="798653"/>
                            <a:pt x="92598" y="844952"/>
                          </a:cubicBezTo>
                        </a:path>
                      </a:pathLst>
                    </a:custGeom>
                    <a:noFill/>
                    <a:ln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cxnSp>
                  <p:nvCxnSpPr>
                    <p:cNvPr id="13340" name="Straight Arrow Connector 81"/>
                    <p:cNvCxnSpPr>
                      <a:cxnSpLocks noChangeShapeType="1"/>
                    </p:cNvCxnSpPr>
                    <p:nvPr/>
                  </p:nvCxnSpPr>
                  <p:spPr bwMode="auto">
                    <a:xfrm flipH="1" flipV="1">
                      <a:off x="5076376" y="3364120"/>
                      <a:ext cx="5474" cy="972179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3341" name="Straight Arrow Connector 82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105502" y="4345028"/>
                      <a:ext cx="1156304" cy="1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</p:cxnSp>
              </p:grpSp>
              <p:sp>
                <p:nvSpPr>
                  <p:cNvPr id="13335" name="Up-Down Arrow 76"/>
                  <p:cNvSpPr>
                    <a:spLocks noChangeArrowheads="1"/>
                  </p:cNvSpPr>
                  <p:nvPr/>
                </p:nvSpPr>
                <p:spPr bwMode="auto">
                  <a:xfrm>
                    <a:off x="4573255" y="3933769"/>
                    <a:ext cx="183272" cy="468878"/>
                  </a:xfrm>
                  <a:prstGeom prst="upDownArrow">
                    <a:avLst>
                      <a:gd name="adj1" fmla="val 50000"/>
                      <a:gd name="adj2" fmla="val 49995"/>
                    </a:avLst>
                  </a:prstGeom>
                  <a:noFill/>
                  <a:ln w="9525" algn="ctr">
                    <a:solidFill>
                      <a:srgbClr val="0000CC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 eaLnBrk="0" hangingPunct="0">
                      <a:defRPr sz="1000" b="1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 sz="1000" b="1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 sz="1000" b="1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 sz="1000" b="1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 sz="1000" b="1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000" b="1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000" b="1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000" b="1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000" b="1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/>
                    <a:endParaRPr lang="en-GB" altLang="en-US"/>
                  </a:p>
                </p:txBody>
              </p:sp>
            </p:grpSp>
            <p:cxnSp>
              <p:nvCxnSpPr>
                <p:cNvPr id="13333" name="Straight Arrow Connector 74"/>
                <p:cNvCxnSpPr>
                  <a:cxnSpLocks noChangeShapeType="1"/>
                </p:cNvCxnSpPr>
                <p:nvPr/>
              </p:nvCxnSpPr>
              <p:spPr bwMode="auto">
                <a:xfrm>
                  <a:off x="4981903" y="5442095"/>
                  <a:ext cx="550574" cy="0"/>
                </a:xfrm>
                <a:prstGeom prst="straightConnector1">
                  <a:avLst/>
                </a:prstGeom>
                <a:noFill/>
                <a:ln w="76200" algn="ctr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13328" name="Straight Connector 69"/>
              <p:cNvCxnSpPr>
                <a:cxnSpLocks noChangeShapeType="1"/>
              </p:cNvCxnSpPr>
              <p:nvPr/>
            </p:nvCxnSpPr>
            <p:spPr bwMode="auto">
              <a:xfrm flipV="1">
                <a:off x="5726720" y="5635543"/>
                <a:ext cx="1131620" cy="2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13329" name="TextBox 70"/>
              <p:cNvSpPr txBox="1">
                <a:spLocks noChangeArrowheads="1"/>
              </p:cNvSpPr>
              <p:nvPr/>
            </p:nvSpPr>
            <p:spPr bwMode="auto">
              <a:xfrm>
                <a:off x="4058800" y="5522901"/>
                <a:ext cx="865553" cy="342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000" b="1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1000" b="1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1000" b="1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1000" b="1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1000" b="1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GB" altLang="en-US" sz="1200"/>
                  <a:t>Xin=1</a:t>
                </a:r>
              </a:p>
            </p:txBody>
          </p:sp>
          <p:sp>
            <p:nvSpPr>
              <p:cNvPr id="13330" name="TextBox 71"/>
              <p:cNvSpPr txBox="1">
                <a:spLocks noChangeArrowheads="1"/>
              </p:cNvSpPr>
              <p:nvPr/>
            </p:nvSpPr>
            <p:spPr bwMode="auto">
              <a:xfrm>
                <a:off x="5748584" y="4800608"/>
                <a:ext cx="1865359" cy="342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000" b="1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1000" b="1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1000" b="1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1000" b="1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1000" b="1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GB" altLang="en-US" sz="1200"/>
                  <a:t>PDF(Yout) = Bernoulli</a:t>
                </a:r>
              </a:p>
            </p:txBody>
          </p:sp>
          <p:sp>
            <p:nvSpPr>
              <p:cNvPr id="13331" name="TextBox 72"/>
              <p:cNvSpPr txBox="1">
                <a:spLocks noChangeArrowheads="1"/>
              </p:cNvSpPr>
              <p:nvPr/>
            </p:nvSpPr>
            <p:spPr bwMode="auto">
              <a:xfrm>
                <a:off x="3909076" y="4797152"/>
                <a:ext cx="1219656" cy="342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000" b="1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1000" b="1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1000" b="1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1000" b="1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1000" b="1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GB" altLang="en-US" sz="1200"/>
                  <a:t>PDF(Xin)=</a:t>
                </a:r>
                <a:r>
                  <a:rPr lang="el-GR" altLang="en-US" sz="1200"/>
                  <a:t>δ</a:t>
                </a:r>
                <a:r>
                  <a:rPr lang="en-GB" altLang="en-US" sz="1200"/>
                  <a:t>(x)</a:t>
                </a:r>
              </a:p>
            </p:txBody>
          </p:sp>
        </p:grpSp>
        <p:sp>
          <p:nvSpPr>
            <p:cNvPr id="13325" name="Up-Down Arrow 66"/>
            <p:cNvSpPr>
              <a:spLocks noChangeArrowheads="1"/>
            </p:cNvSpPr>
            <p:nvPr/>
          </p:nvSpPr>
          <p:spPr bwMode="auto">
            <a:xfrm>
              <a:off x="5706910" y="3086960"/>
              <a:ext cx="161233" cy="343096"/>
            </a:xfrm>
            <a:prstGeom prst="upDownArrow">
              <a:avLst>
                <a:gd name="adj1" fmla="val 50000"/>
                <a:gd name="adj2" fmla="val 50003"/>
              </a:avLst>
            </a:prstGeom>
            <a:noFill/>
            <a:ln w="9525" algn="ctr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13326" name="TextBox 67"/>
            <p:cNvSpPr txBox="1">
              <a:spLocks noChangeArrowheads="1"/>
            </p:cNvSpPr>
            <p:nvPr/>
          </p:nvSpPr>
          <p:spPr bwMode="auto">
            <a:xfrm>
              <a:off x="6516216" y="3152002"/>
              <a:ext cx="1042218" cy="276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GB" altLang="en-US" sz="1200" b="0" dirty="0" err="1"/>
                <a:t>Yout</a:t>
              </a:r>
              <a:r>
                <a:rPr lang="en-GB" altLang="en-US" sz="1200" b="0" dirty="0"/>
                <a:t> = PDE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3FADA410-7C33-40AC-BE8C-E07890B5FF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74261" y="4689961"/>
              <a:ext cx="1444521" cy="276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GB" altLang="en-US" sz="1200" b="0" dirty="0" err="1"/>
                <a:t>Yout</a:t>
              </a:r>
              <a:r>
                <a:rPr lang="en-GB" altLang="en-US" sz="1200" b="0" dirty="0"/>
                <a:t> = </a:t>
              </a:r>
              <a:r>
                <a:rPr lang="en-GB" altLang="en-US" sz="1200" b="0" dirty="0" err="1"/>
                <a:t>Npe+Ndark</a:t>
              </a:r>
              <a:endParaRPr lang="en-GB" altLang="en-US" sz="1200" b="0" dirty="0"/>
            </a:p>
          </p:txBody>
        </p:sp>
      </p:grpSp>
      <p:graphicFrame>
        <p:nvGraphicFramePr>
          <p:cNvPr id="65" name="Object 64">
            <a:extLst>
              <a:ext uri="{FF2B5EF4-FFF2-40B4-BE49-F238E27FC236}">
                <a16:creationId xmlns:a16="http://schemas.microsoft.com/office/drawing/2014/main" id="{56CF1769-5745-4E40-A1D5-BE0A56B4C46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67691" y="5357569"/>
          <a:ext cx="2172799" cy="8176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80800" imgH="444240" progId="Equation.DSMT4">
                  <p:embed/>
                </p:oleObj>
              </mc:Choice>
              <mc:Fallback>
                <p:oleObj name="Equation" r:id="rId6" imgW="118080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67691" y="5357569"/>
                        <a:ext cx="2172799" cy="8176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Footer Placeholder 4">
            <a:extLst>
              <a:ext uri="{FF2B5EF4-FFF2-40B4-BE49-F238E27FC236}">
                <a16:creationId xmlns:a16="http://schemas.microsoft.com/office/drawing/2014/main" id="{A1FE597B-6E30-49A4-9990-619A590B984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624737"/>
            <a:ext cx="9144000" cy="26064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 dirty="0"/>
              <a:t>Sergey Vinogradov    SiPM Technology Part I</a:t>
            </a:r>
            <a:r>
              <a:rPr lang="en-US" dirty="0"/>
              <a:t> – concept, designs, physics, performance            B</a:t>
            </a:r>
            <a:r>
              <a:rPr lang="en-US" altLang="ru-RU" dirty="0"/>
              <a:t>arcelona Techno Week	29-04-2021	               </a:t>
            </a:r>
            <a:fld id="{A684B3BE-E04E-4C08-A9E3-8828D8CC8E79}" type="slidenum">
              <a:rPr lang="en-US" altLang="ru-RU" smtClean="0"/>
              <a:pPr>
                <a:defRPr/>
              </a:pPr>
              <a:t>26</a:t>
            </a:fld>
            <a:r>
              <a:rPr lang="en-US" altLang="ru-RU" dirty="0"/>
              <a:t>	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945667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Ideal detector</a:t>
            </a:r>
            <a:endParaRPr lang="ru-RU" altLang="en-US" dirty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Ideal detector: </a:t>
            </a:r>
            <a:r>
              <a:rPr lang="en-US" altLang="en-US" u="sng" dirty="0"/>
              <a:t>conversion</a:t>
            </a:r>
            <a:r>
              <a:rPr lang="en-US" altLang="en-US" dirty="0"/>
              <a:t> of </a:t>
            </a:r>
            <a:r>
              <a:rPr lang="en-US" altLang="en-US" u="sng" dirty="0"/>
              <a:t>any input</a:t>
            </a:r>
            <a:r>
              <a:rPr lang="en-US" altLang="en-US" dirty="0"/>
              <a:t> light signal starting from single photon to </a:t>
            </a:r>
            <a:r>
              <a:rPr lang="en-US" altLang="en-US" u="sng" dirty="0"/>
              <a:t>recognizable output</a:t>
            </a:r>
            <a:r>
              <a:rPr lang="en-US" altLang="en-US" dirty="0"/>
              <a:t> without </a:t>
            </a:r>
            <a:r>
              <a:rPr lang="en-US" altLang="en-US" u="sng" dirty="0"/>
              <a:t>noise</a:t>
            </a:r>
            <a:r>
              <a:rPr lang="en-US" altLang="en-US" dirty="0"/>
              <a:t> and </a:t>
            </a:r>
            <a:r>
              <a:rPr lang="en-US" altLang="en-US" u="sng" dirty="0"/>
              <a:t>distortion</a:t>
            </a:r>
            <a:r>
              <a:rPr lang="en-US" altLang="en-US" dirty="0"/>
              <a:t> in </a:t>
            </a:r>
            <a:r>
              <a:rPr lang="en-US" altLang="en-US" u="sng" dirty="0"/>
              <a:t>amplitude</a:t>
            </a:r>
            <a:r>
              <a:rPr lang="en-US" altLang="en-US" dirty="0"/>
              <a:t> and </a:t>
            </a:r>
            <a:r>
              <a:rPr lang="en-US" altLang="en-US" u="sng" dirty="0"/>
              <a:t>timing</a:t>
            </a:r>
            <a:r>
              <a:rPr lang="en-US" altLang="en-US" dirty="0"/>
              <a:t> of the signal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14" y="3168733"/>
            <a:ext cx="5983566" cy="3289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421335" y="6135109"/>
            <a:ext cx="358143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0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0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0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0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dirty="0"/>
              <a:t>W. Farr, SPIE LEOS 2009</a:t>
            </a:r>
            <a:endParaRPr lang="en-GB" altLang="en-US" dirty="0"/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1763690" y="4857562"/>
            <a:ext cx="35814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0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0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0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0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altLang="en-US" sz="1600" dirty="0"/>
              <a:t>Ideal photon detector</a:t>
            </a: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1757610" y="3043699"/>
            <a:ext cx="35814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0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0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0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0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altLang="en-US" sz="1600" dirty="0"/>
              <a:t>Real photon detector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337197E-D70D-4367-BFD0-A031489F156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624737"/>
            <a:ext cx="9144000" cy="26064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 dirty="0"/>
              <a:t>Sergey Vinogradov    SiPM Technology Part I</a:t>
            </a:r>
            <a:r>
              <a:rPr lang="en-US" dirty="0"/>
              <a:t> – concept, designs, physics, performance            B</a:t>
            </a:r>
            <a:r>
              <a:rPr lang="en-US" altLang="ru-RU" dirty="0"/>
              <a:t>arcelona Techno Week	29-04-2021	               </a:t>
            </a:r>
            <a:fld id="{A684B3BE-E04E-4C08-A9E3-8828D8CC8E79}" type="slidenum">
              <a:rPr lang="en-US" altLang="ru-RU" smtClean="0"/>
              <a:pPr>
                <a:defRPr/>
              </a:pPr>
              <a:t>27</a:t>
            </a:fld>
            <a:r>
              <a:rPr lang="en-US" altLang="ru-RU" dirty="0"/>
              <a:t>	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457294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BF6A55DD-EFE9-40C2-814E-EC4D576907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SiPM calibration for CMS </a:t>
            </a:r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1E96ED8C-B5C4-4B07-8AA5-FDAE83B37EA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0825" y="981075"/>
            <a:ext cx="8713788" cy="5329239"/>
          </a:xfrm>
        </p:spPr>
        <p:txBody>
          <a:bodyPr/>
          <a:lstStyle/>
          <a:p>
            <a:r>
              <a:rPr lang="en-US" altLang="en-US" dirty="0"/>
              <a:t>Npe, Gain, ENF, Crosstalk = ECF: </a:t>
            </a:r>
          </a:p>
          <a:p>
            <a:pPr lvl="1"/>
            <a:r>
              <a:rPr lang="en-US" altLang="en-US" dirty="0"/>
              <a:t>4 unknown @ 2 measured (Mean &amp; Var)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r>
              <a:rPr lang="en-US" altLang="en-US" dirty="0"/>
              <a:t>Unresolved SER and PE spectrum = unresolved unknowns</a:t>
            </a:r>
          </a:p>
          <a:p>
            <a:endParaRPr lang="en-US" altLang="en-US" dirty="0"/>
          </a:p>
          <a:p>
            <a:r>
              <a:rPr lang="en-US" altLang="en-US" dirty="0"/>
              <a:t>Assumptions / models to be applied to resolve the problem</a:t>
            </a:r>
          </a:p>
          <a:p>
            <a:pPr marL="457200" lvl="1" indent="0">
              <a:buNone/>
            </a:pPr>
            <a:endParaRPr lang="en-US" altLang="en-US" dirty="0"/>
          </a:p>
          <a:p>
            <a:pPr lvl="1"/>
            <a:endParaRPr lang="en-US" altLang="en-US" dirty="0"/>
          </a:p>
        </p:txBody>
      </p:sp>
      <p:graphicFrame>
        <p:nvGraphicFramePr>
          <p:cNvPr id="5" name="Object 1">
            <a:extLst>
              <a:ext uri="{FF2B5EF4-FFF2-40B4-BE49-F238E27FC236}">
                <a16:creationId xmlns:a16="http://schemas.microsoft.com/office/drawing/2014/main" id="{AA3C5EC4-EBDF-44A3-B0C7-667FCC448F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6013" y="1916113"/>
          <a:ext cx="3821112" cy="305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Equation 3.0" r:id="rId2" imgW="2527200" imgH="1981080" progId="Equation.3">
                  <p:embed/>
                </p:oleObj>
              </mc:Choice>
              <mc:Fallback>
                <p:oleObj name="Microsoft Equation 3.0" r:id="rId2" imgW="2527200" imgH="1981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916113"/>
                        <a:ext cx="3821112" cy="305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96CEBFA5-F34C-46D0-BBC5-4A8DEF11AF0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23852" y="6637339"/>
            <a:ext cx="8569325" cy="1793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Sergey Vinogradov</a:t>
            </a:r>
            <a:r>
              <a:rPr lang="ru-RU" altLang="en-US" dirty="0"/>
              <a:t>		</a:t>
            </a:r>
            <a:r>
              <a:rPr lang="en-US" altLang="en-US" dirty="0"/>
              <a:t>CMS CERN meeting</a:t>
            </a:r>
            <a:r>
              <a:rPr lang="ru-RU" altLang="en-US" dirty="0"/>
              <a:t>	</a:t>
            </a:r>
            <a:r>
              <a:rPr lang="en-US" altLang="en-US" dirty="0"/>
              <a:t>	12 July 2017</a:t>
            </a:r>
            <a:r>
              <a:rPr lang="ru-RU" altLang="en-US" dirty="0"/>
              <a:t>            </a:t>
            </a:r>
            <a:r>
              <a:rPr lang="en-US" altLang="en-US" dirty="0"/>
              <a:t>	</a:t>
            </a:r>
            <a:r>
              <a:rPr lang="ru-RU" altLang="en-US" dirty="0"/>
              <a:t>      </a:t>
            </a:r>
            <a:r>
              <a:rPr lang="en-US" altLang="en-US" dirty="0"/>
              <a:t> </a:t>
            </a:r>
            <a:fld id="{41A36C74-D7E2-4B95-838D-234F8366DA11}" type="slidenum">
              <a:rPr lang="en-US" altLang="en-US" smtClean="0"/>
              <a:pPr>
                <a:defRPr/>
              </a:pPr>
              <a:t>28</a:t>
            </a:fld>
            <a:endParaRPr lang="ru-RU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4D1ED77-77FE-4638-8CAA-D8EE1F8E4C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6732" y="1844825"/>
            <a:ext cx="2933700" cy="189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6306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D5CF87-CA7B-0795-B6C9-8F079C567A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BF240672-2243-CD41-CD7E-CD84588C9F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APD calibration for ENF </a:t>
            </a:r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B8521B28-5D6D-1BB4-0F0E-D17DFCB5170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0825" y="981075"/>
            <a:ext cx="8713788" cy="5329239"/>
          </a:xfrm>
        </p:spPr>
        <p:txBody>
          <a:bodyPr/>
          <a:lstStyle/>
          <a:p>
            <a:r>
              <a:rPr lang="en-US" altLang="en-US" dirty="0"/>
              <a:t>Npe, Gain, ENF, Crosstalk = ECF: </a:t>
            </a:r>
          </a:p>
          <a:p>
            <a:pPr lvl="1"/>
            <a:r>
              <a:rPr lang="en-US" altLang="en-US" dirty="0"/>
              <a:t>3 unknown @ 2 measured (Mean &amp; Var)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</p:txBody>
      </p:sp>
      <p:graphicFrame>
        <p:nvGraphicFramePr>
          <p:cNvPr id="5" name="Object 1">
            <a:extLst>
              <a:ext uri="{FF2B5EF4-FFF2-40B4-BE49-F238E27FC236}">
                <a16:creationId xmlns:a16="http://schemas.microsoft.com/office/drawing/2014/main" id="{28818290-FB1B-F7C7-D3C4-570E7CAC50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6678781"/>
              </p:ext>
            </p:extLst>
          </p:nvPr>
        </p:nvGraphicFramePr>
        <p:xfrm>
          <a:off x="1051397" y="1948181"/>
          <a:ext cx="3821112" cy="305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Equation 3.0" r:id="rId2" imgW="2527200" imgH="1981080" progId="Equation.3">
                  <p:embed/>
                </p:oleObj>
              </mc:Choice>
              <mc:Fallback>
                <p:oleObj name="Microsoft Equation 3.0" r:id="rId2" imgW="2527200" imgH="1981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1397" y="1948181"/>
                        <a:ext cx="3821112" cy="305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05214BF0-F6F0-C112-87CF-FD8C9D68556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23852" y="6637339"/>
            <a:ext cx="8569325" cy="1793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Sergey Vinogradov</a:t>
            </a:r>
            <a:r>
              <a:rPr lang="ru-RU" altLang="en-US" dirty="0"/>
              <a:t>		</a:t>
            </a:r>
            <a:r>
              <a:rPr lang="en-US" altLang="en-US" dirty="0"/>
              <a:t>CMS CERN meeting</a:t>
            </a:r>
            <a:r>
              <a:rPr lang="ru-RU" altLang="en-US" dirty="0"/>
              <a:t>	</a:t>
            </a:r>
            <a:r>
              <a:rPr lang="en-US" altLang="en-US" dirty="0"/>
              <a:t>	12 July 2017</a:t>
            </a:r>
            <a:r>
              <a:rPr lang="ru-RU" altLang="en-US" dirty="0"/>
              <a:t>            </a:t>
            </a:r>
            <a:r>
              <a:rPr lang="en-US" altLang="en-US" dirty="0"/>
              <a:t>	</a:t>
            </a:r>
            <a:r>
              <a:rPr lang="ru-RU" altLang="en-US" dirty="0"/>
              <a:t>      </a:t>
            </a:r>
            <a:r>
              <a:rPr lang="en-US" altLang="en-US" dirty="0"/>
              <a:t> </a:t>
            </a:r>
            <a:fld id="{41A36C74-D7E2-4B95-838D-234F8366DA11}" type="slidenum">
              <a:rPr lang="en-US" altLang="en-US" smtClean="0"/>
              <a:pPr>
                <a:defRPr/>
              </a:pPr>
              <a:t>29</a:t>
            </a:fld>
            <a:endParaRPr lang="ru-RU" altLang="en-US" dirty="0"/>
          </a:p>
        </p:txBody>
      </p:sp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3F9ECB9D-43C2-A695-2293-4E408DFB0B0B}"/>
              </a:ext>
            </a:extLst>
          </p:cNvPr>
          <p:cNvSpPr/>
          <p:nvPr/>
        </p:nvSpPr>
        <p:spPr bwMode="auto">
          <a:xfrm>
            <a:off x="3059832" y="1628800"/>
            <a:ext cx="936104" cy="906143"/>
          </a:xfrm>
          <a:prstGeom prst="mathMultiply">
            <a:avLst>
              <a:gd name="adj1" fmla="val 0"/>
            </a:avLst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6FF98E4B-8961-E952-E51F-DE003061FECE}"/>
              </a:ext>
            </a:extLst>
          </p:cNvPr>
          <p:cNvSpPr/>
          <p:nvPr/>
        </p:nvSpPr>
        <p:spPr bwMode="auto">
          <a:xfrm>
            <a:off x="2843871" y="2081873"/>
            <a:ext cx="936104" cy="906143"/>
          </a:xfrm>
          <a:prstGeom prst="mathMultiply">
            <a:avLst>
              <a:gd name="adj1" fmla="val 0"/>
            </a:avLst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Multiplication Sign 6">
            <a:extLst>
              <a:ext uri="{FF2B5EF4-FFF2-40B4-BE49-F238E27FC236}">
                <a16:creationId xmlns:a16="http://schemas.microsoft.com/office/drawing/2014/main" id="{1172E1AB-83DF-4D08-4B11-0E7735688A33}"/>
              </a:ext>
            </a:extLst>
          </p:cNvPr>
          <p:cNvSpPr/>
          <p:nvPr/>
        </p:nvSpPr>
        <p:spPr bwMode="auto">
          <a:xfrm>
            <a:off x="3533216" y="4177670"/>
            <a:ext cx="936104" cy="906143"/>
          </a:xfrm>
          <a:prstGeom prst="mathMultiply">
            <a:avLst>
              <a:gd name="adj1" fmla="val 0"/>
            </a:avLst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6D3D57FA-A5E5-9F4E-41D1-853610DE5E6D}"/>
              </a:ext>
            </a:extLst>
          </p:cNvPr>
          <p:cNvGrpSpPr>
            <a:grpSpLocks/>
          </p:cNvGrpSpPr>
          <p:nvPr/>
        </p:nvGrpSpPr>
        <p:grpSpPr bwMode="auto">
          <a:xfrm>
            <a:off x="4900478" y="2204865"/>
            <a:ext cx="3529013" cy="1806575"/>
            <a:chOff x="3788303" y="3717031"/>
            <a:chExt cx="3594788" cy="2236301"/>
          </a:xfrm>
        </p:grpSpPr>
        <p:grpSp>
          <p:nvGrpSpPr>
            <p:cNvPr id="11" name="Group 11">
              <a:extLst>
                <a:ext uri="{FF2B5EF4-FFF2-40B4-BE49-F238E27FC236}">
                  <a16:creationId xmlns:a16="http://schemas.microsoft.com/office/drawing/2014/main" id="{5863310E-271F-808D-9089-4C8FFEF0CA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88303" y="3717031"/>
              <a:ext cx="3358123" cy="2236301"/>
              <a:chOff x="3788303" y="3717031"/>
              <a:chExt cx="3358123" cy="2236301"/>
            </a:xfrm>
          </p:grpSpPr>
          <p:grpSp>
            <p:nvGrpSpPr>
              <p:cNvPr id="16" name="Group 16">
                <a:extLst>
                  <a:ext uri="{FF2B5EF4-FFF2-40B4-BE49-F238E27FC236}">
                    <a16:creationId xmlns:a16="http://schemas.microsoft.com/office/drawing/2014/main" id="{AA34ECE1-71CB-DA01-1C16-4E92EB30D89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88303" y="3717031"/>
                <a:ext cx="3358123" cy="2236301"/>
                <a:chOff x="4573255" y="2330794"/>
                <a:chExt cx="2735049" cy="2078031"/>
              </a:xfrm>
            </p:grpSpPr>
            <p:grpSp>
              <p:nvGrpSpPr>
                <p:cNvPr id="18" name="Group 18">
                  <a:extLst>
                    <a:ext uri="{FF2B5EF4-FFF2-40B4-BE49-F238E27FC236}">
                      <a16:creationId xmlns:a16="http://schemas.microsoft.com/office/drawing/2014/main" id="{BCE84F27-3006-A725-2D18-3085E8998B1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77794" y="2330794"/>
                  <a:ext cx="2730510" cy="2078031"/>
                  <a:chOff x="5081850" y="2442055"/>
                  <a:chExt cx="2730510" cy="1902974"/>
                </a:xfrm>
              </p:grpSpPr>
              <p:sp>
                <p:nvSpPr>
                  <p:cNvPr id="22" name="Freeform 22">
                    <a:extLst>
                      <a:ext uri="{FF2B5EF4-FFF2-40B4-BE49-F238E27FC236}">
                        <a16:creationId xmlns:a16="http://schemas.microsoft.com/office/drawing/2014/main" id="{5E2DD7AA-197B-375D-48C7-1944F239E59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656056" y="2564607"/>
                    <a:ext cx="868272" cy="1108275"/>
                  </a:xfrm>
                  <a:custGeom>
                    <a:avLst/>
                    <a:gdLst>
                      <a:gd name="T0" fmla="*/ 0 w 868272"/>
                      <a:gd name="T1" fmla="*/ 0 h 844952"/>
                      <a:gd name="T2" fmla="*/ 289368 w 868272"/>
                      <a:gd name="T3" fmla="*/ 182182 h 844952"/>
                      <a:gd name="T4" fmla="*/ 868102 w 868272"/>
                      <a:gd name="T5" fmla="*/ 409909 h 844952"/>
                      <a:gd name="T6" fmla="*/ 347241 w 868272"/>
                      <a:gd name="T7" fmla="*/ 819820 h 844952"/>
                      <a:gd name="T8" fmla="*/ 92598 w 868272"/>
                      <a:gd name="T9" fmla="*/ 1108275 h 84495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868272" h="844952">
                        <a:moveTo>
                          <a:pt x="0" y="0"/>
                        </a:moveTo>
                        <a:cubicBezTo>
                          <a:pt x="72342" y="43405"/>
                          <a:pt x="144684" y="86810"/>
                          <a:pt x="289368" y="138896"/>
                        </a:cubicBezTo>
                        <a:cubicBezTo>
                          <a:pt x="434052" y="190982"/>
                          <a:pt x="858457" y="231493"/>
                          <a:pt x="868102" y="312516"/>
                        </a:cubicBezTo>
                        <a:cubicBezTo>
                          <a:pt x="877747" y="393539"/>
                          <a:pt x="476492" y="536294"/>
                          <a:pt x="347241" y="625033"/>
                        </a:cubicBezTo>
                        <a:cubicBezTo>
                          <a:pt x="217990" y="713772"/>
                          <a:pt x="140826" y="798653"/>
                          <a:pt x="92598" y="844952"/>
                        </a:cubicBezTo>
                      </a:path>
                    </a:pathLst>
                  </a:custGeom>
                  <a:noFill/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cxnSp>
                <p:nvCxnSpPr>
                  <p:cNvPr id="23" name="Straight Arrow Connector 23">
                    <a:extLst>
                      <a:ext uri="{FF2B5EF4-FFF2-40B4-BE49-F238E27FC236}">
                        <a16:creationId xmlns:a16="http://schemas.microsoft.com/office/drawing/2014/main" id="{D69A7F43-8350-4A97-78E9-AC12E164F8EF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6656056" y="2442055"/>
                    <a:ext cx="0" cy="1894243"/>
                  </a:xfrm>
                  <a:prstGeom prst="straightConnector1">
                    <a:avLst/>
                  </a:prstGeom>
                  <a:noFill/>
                  <a:ln w="9525" algn="ctr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24" name="Straight Arrow Connector 24">
                    <a:extLst>
                      <a:ext uri="{FF2B5EF4-FFF2-40B4-BE49-F238E27FC236}">
                        <a16:creationId xmlns:a16="http://schemas.microsoft.com/office/drawing/2014/main" id="{6324265E-20AA-7A82-2FAF-66050770B3E9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656056" y="4339373"/>
                    <a:ext cx="1156304" cy="1"/>
                  </a:xfrm>
                  <a:prstGeom prst="straightConnector1">
                    <a:avLst/>
                  </a:prstGeom>
                  <a:noFill/>
                  <a:ln w="9525" algn="ctr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25" name="Freeform 25">
                    <a:extLst>
                      <a:ext uri="{FF2B5EF4-FFF2-40B4-BE49-F238E27FC236}">
                        <a16:creationId xmlns:a16="http://schemas.microsoft.com/office/drawing/2014/main" id="{49457998-D6F1-E8DE-1A46-478C94DD775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94013" y="3883587"/>
                    <a:ext cx="868272" cy="48171"/>
                  </a:xfrm>
                  <a:custGeom>
                    <a:avLst/>
                    <a:gdLst>
                      <a:gd name="T0" fmla="*/ 0 w 868272"/>
                      <a:gd name="T1" fmla="*/ 0 h 844952"/>
                      <a:gd name="T2" fmla="*/ 289368 w 868272"/>
                      <a:gd name="T3" fmla="*/ 7919 h 844952"/>
                      <a:gd name="T4" fmla="*/ 868102 w 868272"/>
                      <a:gd name="T5" fmla="*/ 17817 h 844952"/>
                      <a:gd name="T6" fmla="*/ 347241 w 868272"/>
                      <a:gd name="T7" fmla="*/ 35633 h 844952"/>
                      <a:gd name="T8" fmla="*/ 92598 w 868272"/>
                      <a:gd name="T9" fmla="*/ 48171 h 84495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868272" h="844952">
                        <a:moveTo>
                          <a:pt x="0" y="0"/>
                        </a:moveTo>
                        <a:cubicBezTo>
                          <a:pt x="72342" y="43405"/>
                          <a:pt x="144684" y="86810"/>
                          <a:pt x="289368" y="138896"/>
                        </a:cubicBezTo>
                        <a:cubicBezTo>
                          <a:pt x="434052" y="190982"/>
                          <a:pt x="858457" y="231493"/>
                          <a:pt x="868102" y="312516"/>
                        </a:cubicBezTo>
                        <a:cubicBezTo>
                          <a:pt x="877747" y="393539"/>
                          <a:pt x="476492" y="536294"/>
                          <a:pt x="347241" y="625033"/>
                        </a:cubicBezTo>
                        <a:cubicBezTo>
                          <a:pt x="217990" y="713772"/>
                          <a:pt x="140826" y="798653"/>
                          <a:pt x="92598" y="844952"/>
                        </a:cubicBezTo>
                      </a:path>
                    </a:pathLst>
                  </a:custGeom>
                  <a:noFill/>
                  <a:ln w="1905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cxnSp>
                <p:nvCxnSpPr>
                  <p:cNvPr id="26" name="Straight Arrow Connector 26">
                    <a:extLst>
                      <a:ext uri="{FF2B5EF4-FFF2-40B4-BE49-F238E27FC236}">
                        <a16:creationId xmlns:a16="http://schemas.microsoft.com/office/drawing/2014/main" id="{F9C423A3-8A4D-9DE6-E385-CE9AE75FF646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081850" y="2752122"/>
                    <a:ext cx="0" cy="1584176"/>
                  </a:xfrm>
                  <a:prstGeom prst="straightConnector1">
                    <a:avLst/>
                  </a:prstGeom>
                  <a:noFill/>
                  <a:ln w="9525" algn="ctr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27" name="Straight Arrow Connector 27">
                    <a:extLst>
                      <a:ext uri="{FF2B5EF4-FFF2-40B4-BE49-F238E27FC236}">
                        <a16:creationId xmlns:a16="http://schemas.microsoft.com/office/drawing/2014/main" id="{5AC84EC2-F3C0-7FA3-B08E-84D537BC58EB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105502" y="4345028"/>
                    <a:ext cx="1156304" cy="1"/>
                  </a:xfrm>
                  <a:prstGeom prst="straightConnector1">
                    <a:avLst/>
                  </a:prstGeom>
                  <a:noFill/>
                  <a:ln w="9525" algn="ctr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</p:grpSp>
            <p:sp>
              <p:nvSpPr>
                <p:cNvPr id="19" name="Up-Down Arrow 19">
                  <a:extLst>
                    <a:ext uri="{FF2B5EF4-FFF2-40B4-BE49-F238E27FC236}">
                      <a16:creationId xmlns:a16="http://schemas.microsoft.com/office/drawing/2014/main" id="{9972B328-069C-0727-C21F-D1A4C9A1D7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5252" y="2906099"/>
                  <a:ext cx="360040" cy="1475822"/>
                </a:xfrm>
                <a:prstGeom prst="upDownArrow">
                  <a:avLst>
                    <a:gd name="adj1" fmla="val 50000"/>
                    <a:gd name="adj2" fmla="val 50005"/>
                  </a:avLst>
                </a:prstGeom>
                <a:noFill/>
                <a:ln w="9525" algn="ctr">
                  <a:solidFill>
                    <a:srgbClr val="0000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 sz="1000" b="1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1000" b="1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1000" b="1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1000" b="1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1000" b="1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en-GB" altLang="en-US"/>
                </a:p>
              </p:txBody>
            </p:sp>
            <p:sp>
              <p:nvSpPr>
                <p:cNvPr id="20" name="Up-Down Arrow 20">
                  <a:extLst>
                    <a:ext uri="{FF2B5EF4-FFF2-40B4-BE49-F238E27FC236}">
                      <a16:creationId xmlns:a16="http://schemas.microsoft.com/office/drawing/2014/main" id="{FBD5B240-241D-3D42-D556-0E79C20023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560420" y="2732266"/>
                  <a:ext cx="169733" cy="490278"/>
                </a:xfrm>
                <a:prstGeom prst="upDownArrow">
                  <a:avLst>
                    <a:gd name="adj1" fmla="val 50000"/>
                    <a:gd name="adj2" fmla="val 50001"/>
                  </a:avLst>
                </a:prstGeom>
                <a:noFill/>
                <a:ln w="9525" algn="ctr">
                  <a:solidFill>
                    <a:srgbClr val="0000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 sz="1000" b="1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1000" b="1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1000" b="1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1000" b="1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1000" b="1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en-GB" altLang="en-US"/>
                </a:p>
              </p:txBody>
            </p:sp>
            <p:sp>
              <p:nvSpPr>
                <p:cNvPr id="21" name="Up-Down Arrow 21">
                  <a:extLst>
                    <a:ext uri="{FF2B5EF4-FFF2-40B4-BE49-F238E27FC236}">
                      <a16:creationId xmlns:a16="http://schemas.microsoft.com/office/drawing/2014/main" id="{17679C33-6D57-3270-3FB8-BCBF08A752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73255" y="3933769"/>
                  <a:ext cx="183272" cy="468878"/>
                </a:xfrm>
                <a:prstGeom prst="upDownArrow">
                  <a:avLst>
                    <a:gd name="adj1" fmla="val 50000"/>
                    <a:gd name="adj2" fmla="val 49995"/>
                  </a:avLst>
                </a:prstGeom>
                <a:noFill/>
                <a:ln w="9525" algn="ctr">
                  <a:solidFill>
                    <a:srgbClr val="0000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 sz="1000" b="1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1000" b="1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1000" b="1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1000" b="1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1000" b="1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en-GB" altLang="en-US"/>
                </a:p>
              </p:txBody>
            </p:sp>
          </p:grpSp>
          <p:cxnSp>
            <p:nvCxnSpPr>
              <p:cNvPr id="17" name="Straight Arrow Connector 17">
                <a:extLst>
                  <a:ext uri="{FF2B5EF4-FFF2-40B4-BE49-F238E27FC236}">
                    <a16:creationId xmlns:a16="http://schemas.microsoft.com/office/drawing/2014/main" id="{F96FB2B7-62FD-6F95-9AF0-E23CDCF7C03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981903" y="5442095"/>
                <a:ext cx="550574" cy="0"/>
              </a:xfrm>
              <a:prstGeom prst="straightConnector1">
                <a:avLst/>
              </a:prstGeom>
              <a:noFill/>
              <a:ln w="76200" algn="ctr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12" name="Straight Connector 12">
              <a:extLst>
                <a:ext uri="{FF2B5EF4-FFF2-40B4-BE49-F238E27FC236}">
                  <a16:creationId xmlns:a16="http://schemas.microsoft.com/office/drawing/2014/main" id="{6A4C9A4B-21E3-6F8A-28ED-780DB91F43E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5726720" y="4365104"/>
              <a:ext cx="1131620" cy="2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533A16A6-A192-9B8D-BB4D-AFC7431AA7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58800" y="5522901"/>
              <a:ext cx="865553" cy="342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GB" altLang="en-US" sz="1200"/>
                <a:t>Xin=1</a:t>
              </a:r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1EB51633-3163-9B6A-E52E-E06E4B6D80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48266" y="3717031"/>
              <a:ext cx="1234825" cy="342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GB" altLang="en-US" sz="1200" dirty="0"/>
                <a:t>PDF(</a:t>
              </a:r>
              <a:r>
                <a:rPr lang="en-GB" altLang="en-US" sz="1200" dirty="0" err="1"/>
                <a:t>Yout</a:t>
              </a:r>
              <a:r>
                <a:rPr lang="en-GB" altLang="en-US" sz="1200" dirty="0"/>
                <a:t>)</a:t>
              </a:r>
            </a:p>
          </p:txBody>
        </p: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E8FE817B-5F9E-1FEC-01A5-3C44949D7E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9076" y="4797152"/>
              <a:ext cx="1219656" cy="342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GB" altLang="en-US" sz="1200" dirty="0"/>
                <a:t>PDF(Xin)=</a:t>
              </a:r>
              <a:r>
                <a:rPr lang="el-GR" altLang="en-US" sz="1200" dirty="0"/>
                <a:t>δ</a:t>
              </a:r>
              <a:r>
                <a:rPr lang="en-GB" altLang="en-US" sz="1200" dirty="0"/>
                <a:t>(x)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8092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3929" y="1052736"/>
            <a:ext cx="8785101" cy="4351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Mei Zhao, LGAD sensor development : From ATLAS high granularity timing detector to future collider, CEPC International Workshop 2024.</a:t>
            </a:r>
          </a:p>
          <a:p>
            <a:endParaRPr lang="ru-RU" sz="2000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70" y="1512236"/>
            <a:ext cx="8905020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DBEC7ED-2405-4E33-BB7F-A6DD85C60D2F}"/>
              </a:ext>
            </a:extLst>
          </p:cNvPr>
          <p:cNvSpPr txBox="1">
            <a:spLocks/>
          </p:cNvSpPr>
          <p:nvPr/>
        </p:nvSpPr>
        <p:spPr bwMode="auto">
          <a:xfrm>
            <a:off x="179512" y="0"/>
            <a:ext cx="8785101" cy="836613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MAPS + LGAD =&gt; Monolithic LGAD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A746240B-2BCB-858E-409B-621A2C26980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23852" y="6657589"/>
            <a:ext cx="8820148" cy="184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Sergey Vinogradov</a:t>
            </a:r>
            <a:r>
              <a:rPr lang="ru-RU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SPD collaboration meeting		 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JINR, </a:t>
            </a:r>
            <a:r>
              <a:rPr lang="en-US" sz="1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Dubna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20–23 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Oct. 2025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fld id="{41A36C74-D7E2-4B95-838D-234F8366DA11}" type="slidenum">
              <a:rPr lang="en-US" altLang="en-US" sz="1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3</a:t>
            </a:fld>
            <a:endParaRPr lang="ru-RU" alt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3930" y="6072920"/>
            <a:ext cx="87851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00CC"/>
                </a:solidFill>
              </a:rPr>
              <a:t>ЦЕРН, проект </a:t>
            </a:r>
            <a:r>
              <a:rPr lang="ru-RU" sz="1400" dirty="0" err="1">
                <a:solidFill>
                  <a:srgbClr val="0000CC"/>
                </a:solidFill>
              </a:rPr>
              <a:t>PicoLGAD</a:t>
            </a:r>
            <a:r>
              <a:rPr lang="ru-RU" sz="1400" dirty="0">
                <a:solidFill>
                  <a:srgbClr val="0000CC"/>
                </a:solidFill>
              </a:rPr>
              <a:t>: матрица пикселей размером 65 мкм, 2022 г. </a:t>
            </a:r>
          </a:p>
          <a:p>
            <a:r>
              <a:rPr lang="ru-RU" sz="1400" dirty="0">
                <a:solidFill>
                  <a:srgbClr val="0000CC"/>
                </a:solidFill>
              </a:rPr>
              <a:t>IHEP, проект AC </a:t>
            </a:r>
            <a:r>
              <a:rPr lang="ru-RU" sz="1400" dirty="0" err="1">
                <a:solidFill>
                  <a:srgbClr val="0000CC"/>
                </a:solidFill>
              </a:rPr>
              <a:t>coupled</a:t>
            </a:r>
            <a:r>
              <a:rPr lang="ru-RU" sz="1400" dirty="0">
                <a:solidFill>
                  <a:srgbClr val="0000CC"/>
                </a:solidFill>
              </a:rPr>
              <a:t> </a:t>
            </a:r>
            <a:r>
              <a:rPr lang="ru-RU" sz="1400" dirty="0" err="1">
                <a:solidFill>
                  <a:srgbClr val="0000CC"/>
                </a:solidFill>
              </a:rPr>
              <a:t>Strip</a:t>
            </a:r>
            <a:r>
              <a:rPr lang="ru-RU" sz="1400" dirty="0">
                <a:solidFill>
                  <a:srgbClr val="0000CC"/>
                </a:solidFill>
              </a:rPr>
              <a:t> LGAD: разрешение около 15 мкм, 2024 г. </a:t>
            </a:r>
          </a:p>
        </p:txBody>
      </p:sp>
    </p:spTree>
    <p:extLst>
      <p:ext uri="{BB962C8B-B14F-4D97-AF65-F5344CB8AC3E}">
        <p14:creationId xmlns:p14="http://schemas.microsoft.com/office/powerpoint/2010/main" val="25439206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2EC7BD-5A0C-3067-B7E6-D99656E46A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2793214A-E4B8-3A6D-384D-9D962D1F4C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dirty="0"/>
              <a:t>Методика измерений </a:t>
            </a:r>
            <a:r>
              <a:rPr lang="en-US" altLang="en-US" dirty="0"/>
              <a:t>ENF </a:t>
            </a:r>
            <a:r>
              <a:rPr lang="ru-RU" altLang="en-US" dirty="0"/>
              <a:t>по току и заряду </a:t>
            </a:r>
            <a:br>
              <a:rPr lang="ru-RU" altLang="en-US" dirty="0"/>
            </a:br>
            <a:r>
              <a:rPr lang="ru-RU" altLang="en-US" dirty="0"/>
              <a:t>от световых импульсов с частотой </a:t>
            </a:r>
            <a:r>
              <a:rPr lang="en-US" altLang="en-US" dirty="0"/>
              <a:t>F</a:t>
            </a:r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6881DC06-B704-7285-F75D-B90A4FBE758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0825" y="981075"/>
            <a:ext cx="8713788" cy="5329239"/>
          </a:xfrm>
        </p:spPr>
        <p:txBody>
          <a:bodyPr/>
          <a:lstStyle/>
          <a:p>
            <a:r>
              <a:rPr lang="en-US" altLang="en-US" dirty="0"/>
              <a:t>Npe, Gain, ENF - 3 unknown </a:t>
            </a:r>
          </a:p>
          <a:p>
            <a:pPr lvl="1"/>
            <a:r>
              <a:rPr lang="en-US" altLang="en-US" dirty="0"/>
              <a:t>1, 2 = Mean &amp; Var </a:t>
            </a:r>
            <a:r>
              <a:rPr lang="ru-RU" altLang="en-US" dirty="0"/>
              <a:t> – по гистограмме заряда</a:t>
            </a:r>
            <a:r>
              <a:rPr lang="en-US" altLang="en-US" dirty="0"/>
              <a:t> </a:t>
            </a:r>
            <a:r>
              <a:rPr lang="ru-RU" altLang="en-US" dirty="0"/>
              <a:t>на осциллографе</a:t>
            </a:r>
            <a:endParaRPr lang="en-US" altLang="en-US" dirty="0"/>
          </a:p>
          <a:p>
            <a:pPr marL="457200" lvl="1" indent="0">
              <a:buNone/>
            </a:pPr>
            <a:endParaRPr lang="en-US" altLang="en-US" dirty="0"/>
          </a:p>
          <a:p>
            <a:pPr marL="457200" lvl="1" indent="0">
              <a:buNone/>
            </a:pPr>
            <a:endParaRPr lang="ru-RU" altLang="en-US" dirty="0"/>
          </a:p>
          <a:p>
            <a:pPr lvl="1"/>
            <a:r>
              <a:rPr lang="en-US" altLang="en-US" dirty="0"/>
              <a:t>3 = </a:t>
            </a:r>
            <a:r>
              <a:rPr lang="en-US" altLang="en-US" dirty="0" err="1"/>
              <a:t>Npe</a:t>
            </a:r>
            <a:r>
              <a:rPr lang="en-US" altLang="en-US" dirty="0"/>
              <a:t> = Ipe/F</a:t>
            </a:r>
            <a:r>
              <a:rPr lang="ru-RU" altLang="en-US" dirty="0"/>
              <a:t>/</a:t>
            </a:r>
            <a:r>
              <a:rPr lang="en-US" altLang="en-US" dirty="0"/>
              <a:t>q – </a:t>
            </a:r>
            <a:r>
              <a:rPr lang="ru-RU" altLang="en-US" dirty="0"/>
              <a:t>по току </a:t>
            </a:r>
            <a:r>
              <a:rPr lang="en-US" altLang="en-US" dirty="0"/>
              <a:t>Keithley </a:t>
            </a:r>
            <a:r>
              <a:rPr lang="ru-RU" altLang="en-US" dirty="0"/>
              <a:t>при </a:t>
            </a:r>
            <a:r>
              <a:rPr lang="en-US" altLang="en-US" dirty="0"/>
              <a:t>Gain = 1</a:t>
            </a:r>
            <a:endParaRPr lang="ru-RU" altLang="en-US" dirty="0"/>
          </a:p>
          <a:p>
            <a:pPr lvl="1"/>
            <a:r>
              <a:rPr lang="ru-RU" altLang="en-US" dirty="0"/>
              <a:t>=</a:t>
            </a:r>
            <a:r>
              <a:rPr lang="en-US" altLang="en-US" dirty="0"/>
              <a:t>&gt; ENF = </a:t>
            </a:r>
            <a:r>
              <a:rPr lang="en-US" altLang="en-US" dirty="0" err="1"/>
              <a:t>Npe</a:t>
            </a:r>
            <a:r>
              <a:rPr lang="en-US" altLang="en-US" dirty="0"/>
              <a:t>*Res</a:t>
            </a:r>
            <a:r>
              <a:rPr lang="en-US" altLang="en-US" baseline="30000" dirty="0"/>
              <a:t>2</a:t>
            </a:r>
            <a:r>
              <a:rPr lang="en-US" altLang="en-US" dirty="0"/>
              <a:t> (</a:t>
            </a:r>
            <a:r>
              <a:rPr lang="ru-RU" altLang="en-US" dirty="0"/>
              <a:t>референс: </a:t>
            </a:r>
            <a:r>
              <a:rPr lang="en-US" altLang="en-US" dirty="0"/>
              <a:t>ENF = 1 </a:t>
            </a:r>
            <a:r>
              <a:rPr lang="ru-RU" altLang="en-US" dirty="0"/>
              <a:t>при </a:t>
            </a:r>
            <a:r>
              <a:rPr lang="en-US" altLang="en-US" dirty="0"/>
              <a:t>Gain = 1)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30C68D09-16BA-EAA2-4AB5-F50301A0A33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23852" y="6637339"/>
            <a:ext cx="8569325" cy="1793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Sergey Vinogradov</a:t>
            </a:r>
            <a:r>
              <a:rPr lang="ru-RU" altLang="en-US" dirty="0"/>
              <a:t>		</a:t>
            </a:r>
            <a:r>
              <a:rPr lang="en-US" altLang="en-US" dirty="0"/>
              <a:t>CMS CERN meeting</a:t>
            </a:r>
            <a:r>
              <a:rPr lang="ru-RU" altLang="en-US" dirty="0"/>
              <a:t>	</a:t>
            </a:r>
            <a:r>
              <a:rPr lang="en-US" altLang="en-US" dirty="0"/>
              <a:t>	12 July 2017</a:t>
            </a:r>
            <a:r>
              <a:rPr lang="ru-RU" altLang="en-US" dirty="0"/>
              <a:t>            </a:t>
            </a:r>
            <a:r>
              <a:rPr lang="en-US" altLang="en-US" dirty="0"/>
              <a:t>	</a:t>
            </a:r>
            <a:r>
              <a:rPr lang="ru-RU" altLang="en-US" dirty="0"/>
              <a:t>      </a:t>
            </a:r>
            <a:r>
              <a:rPr lang="en-US" altLang="en-US" dirty="0"/>
              <a:t> </a:t>
            </a:r>
            <a:fld id="{41A36C74-D7E2-4B95-838D-234F8366DA11}" type="slidenum">
              <a:rPr lang="en-US" altLang="en-US" smtClean="0"/>
              <a:pPr>
                <a:defRPr/>
              </a:pPr>
              <a:t>30</a:t>
            </a:fld>
            <a:endParaRPr lang="ru-RU" alt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C644CD1-4E96-ADCD-CD20-E2F2C7C88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4" y="1862920"/>
            <a:ext cx="2186955" cy="55152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3EE867D-B26B-F4B0-AC91-B28F1EB65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31" y="3618370"/>
            <a:ext cx="3865871" cy="2691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D4FAFD1A-062A-049F-0BF5-087EF404F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160" y="3618370"/>
            <a:ext cx="4504880" cy="2836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56347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80CB07-DC7E-EBC3-1FFE-A6D7AAAE4D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D82D8-9739-7EB8-2FC1-54C7C7A28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/>
              <a:t>Шум осциллографа </a:t>
            </a:r>
            <a:r>
              <a:rPr lang="en-US" b="0" dirty="0"/>
              <a:t>LeCroy @</a:t>
            </a:r>
            <a:r>
              <a:rPr lang="ru-RU" b="0" dirty="0"/>
              <a:t> </a:t>
            </a:r>
            <a:r>
              <a:rPr lang="en-US" b="0" dirty="0"/>
              <a:t>500</a:t>
            </a:r>
            <a:r>
              <a:rPr lang="ru-RU" b="0" dirty="0"/>
              <a:t>МГц </a:t>
            </a:r>
            <a:r>
              <a:rPr lang="en-US" b="0" dirty="0"/>
              <a:t>~ </a:t>
            </a:r>
            <a:r>
              <a:rPr lang="ru-RU" b="0" dirty="0"/>
              <a:t>68</a:t>
            </a:r>
            <a:r>
              <a:rPr lang="en-US" b="0" dirty="0"/>
              <a:t> </a:t>
            </a:r>
            <a:r>
              <a:rPr lang="ru-RU" b="0" dirty="0"/>
              <a:t>мкВ </a:t>
            </a:r>
            <a:r>
              <a:rPr lang="en-US" b="0" dirty="0"/>
              <a:t>~ 3 </a:t>
            </a:r>
            <a:r>
              <a:rPr lang="ru-RU" b="0" dirty="0"/>
              <a:t>нВ/√Гц</a:t>
            </a:r>
            <a:endParaRPr lang="en-US" b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9CAEA1-0755-BC6A-65F4-A0E553A80E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ru-RU"/>
              <a:t>Sergey Vinogradov	</a:t>
            </a:r>
            <a:r>
              <a:rPr lang="ru-RU"/>
              <a:t>Solid </a:t>
            </a:r>
            <a:r>
              <a:rPr lang="en-US"/>
              <a:t>S</a:t>
            </a:r>
            <a:r>
              <a:rPr lang="ru-RU"/>
              <a:t>tate </a:t>
            </a:r>
            <a:r>
              <a:rPr lang="en-US"/>
              <a:t>P</a:t>
            </a:r>
            <a:r>
              <a:rPr lang="ru-RU"/>
              <a:t>hoton </a:t>
            </a:r>
            <a:r>
              <a:rPr lang="en-US"/>
              <a:t>D</a:t>
            </a:r>
            <a:r>
              <a:rPr lang="ru-RU"/>
              <a:t>etectors</a:t>
            </a:r>
            <a:r>
              <a:rPr lang="en-US" altLang="ru-RU"/>
              <a:t>		RICH	31-07-2018	          Moscow, Russia	               </a:t>
            </a:r>
            <a:fld id="{A684B3BE-E04E-4C08-A9E3-8828D8CC8E79}" type="slidenum">
              <a:rPr lang="en-US" altLang="ru-RU" smtClean="0"/>
              <a:pPr>
                <a:defRPr/>
              </a:pPr>
              <a:t>31</a:t>
            </a:fld>
            <a:r>
              <a:rPr lang="en-US" altLang="ru-RU"/>
              <a:t>	</a:t>
            </a:r>
            <a:endParaRPr lang="ru-RU" altLang="ru-RU" dirty="0"/>
          </a:p>
        </p:txBody>
      </p:sp>
      <p:pic>
        <p:nvPicPr>
          <p:cNvPr id="7" name="Content Placeholder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65D892E-6960-90F3-704B-8EA17BC72B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90" y="1174851"/>
            <a:ext cx="8785225" cy="4941688"/>
          </a:xfrm>
        </p:spPr>
      </p:pic>
    </p:spTree>
    <p:extLst>
      <p:ext uri="{BB962C8B-B14F-4D97-AF65-F5344CB8AC3E}">
        <p14:creationId xmlns:p14="http://schemas.microsoft.com/office/powerpoint/2010/main" val="11491855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85D59-5F86-BFB3-FA75-B27B08C29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/>
              <a:t>Шум предусилителя (4 ГГц 20 </a:t>
            </a:r>
            <a:r>
              <a:rPr lang="en-US" b="0" dirty="0"/>
              <a:t>dB</a:t>
            </a:r>
            <a:r>
              <a:rPr lang="ru-RU" b="0" dirty="0"/>
              <a:t>)</a:t>
            </a:r>
            <a:r>
              <a:rPr lang="en-US" b="0" dirty="0"/>
              <a:t> ~ 2</a:t>
            </a:r>
            <a:r>
              <a:rPr lang="ru-RU" b="0" dirty="0"/>
              <a:t>48</a:t>
            </a:r>
            <a:r>
              <a:rPr lang="en-US" b="0" dirty="0"/>
              <a:t> </a:t>
            </a:r>
            <a:r>
              <a:rPr lang="ru-RU" b="0" dirty="0"/>
              <a:t>мкВ </a:t>
            </a:r>
            <a:r>
              <a:rPr lang="en-US" b="0" dirty="0"/>
              <a:t>~ 11 </a:t>
            </a:r>
            <a:r>
              <a:rPr lang="ru-RU" b="0" dirty="0"/>
              <a:t>нВ/√Гц</a:t>
            </a:r>
            <a:endParaRPr lang="en-US" b="0" dirty="0"/>
          </a:p>
        </p:txBody>
      </p:sp>
      <p:pic>
        <p:nvPicPr>
          <p:cNvPr id="6" name="Content Placeholder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D4F5281-1705-5BE6-E758-391C7A694B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90" y="1174851"/>
            <a:ext cx="8785225" cy="4941688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969822-CB75-FFE8-A424-6033DEFA5B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ru-RU"/>
              <a:t>Sergey Vinogradov	</a:t>
            </a:r>
            <a:r>
              <a:rPr lang="ru-RU"/>
              <a:t>Solid </a:t>
            </a:r>
            <a:r>
              <a:rPr lang="en-US"/>
              <a:t>S</a:t>
            </a:r>
            <a:r>
              <a:rPr lang="ru-RU"/>
              <a:t>tate </a:t>
            </a:r>
            <a:r>
              <a:rPr lang="en-US"/>
              <a:t>P</a:t>
            </a:r>
            <a:r>
              <a:rPr lang="ru-RU"/>
              <a:t>hoton </a:t>
            </a:r>
            <a:r>
              <a:rPr lang="en-US"/>
              <a:t>D</a:t>
            </a:r>
            <a:r>
              <a:rPr lang="ru-RU"/>
              <a:t>etectors</a:t>
            </a:r>
            <a:r>
              <a:rPr lang="en-US" altLang="ru-RU"/>
              <a:t>		RICH	31-07-2018	          Moscow, Russia	               </a:t>
            </a:r>
            <a:fld id="{A684B3BE-E04E-4C08-A9E3-8828D8CC8E79}" type="slidenum">
              <a:rPr lang="en-US" altLang="ru-RU" smtClean="0"/>
              <a:pPr>
                <a:defRPr/>
              </a:pPr>
              <a:t>32</a:t>
            </a:fld>
            <a:r>
              <a:rPr lang="en-US" altLang="ru-RU"/>
              <a:t>	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695084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B042D-7E4D-D6A9-05E9-5A64F48A7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Оценки возможности измерений по постоянному току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BD922-FA46-3A17-7F58-C6151C68E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Сигма тока 1 мкА </a:t>
            </a:r>
            <a:r>
              <a:rPr lang="en-US" dirty="0"/>
              <a:t>~ </a:t>
            </a:r>
            <a:r>
              <a:rPr lang="ru-RU" dirty="0"/>
              <a:t>10 нВ </a:t>
            </a:r>
            <a:r>
              <a:rPr lang="en-US" dirty="0"/>
              <a:t>@ BW = 100 K</a:t>
            </a:r>
            <a:r>
              <a:rPr lang="ru-RU" dirty="0"/>
              <a:t>Гц, </a:t>
            </a:r>
            <a:r>
              <a:rPr lang="en-US" dirty="0"/>
              <a:t>R = 50 Ohm</a:t>
            </a:r>
            <a:endParaRPr lang="ru-RU" dirty="0"/>
          </a:p>
          <a:p>
            <a:pPr lvl="1"/>
            <a:r>
              <a:rPr lang="ru-RU" dirty="0"/>
              <a:t>+ предусилитель </a:t>
            </a:r>
            <a:r>
              <a:rPr lang="en-US" dirty="0"/>
              <a:t>~ 20 dB</a:t>
            </a:r>
            <a:endParaRPr lang="ru-RU" dirty="0"/>
          </a:p>
          <a:p>
            <a:pPr lvl="1"/>
            <a:r>
              <a:rPr lang="ru-RU" dirty="0"/>
              <a:t>+ селективный</a:t>
            </a:r>
            <a:r>
              <a:rPr lang="en-US" dirty="0"/>
              <a:t> </a:t>
            </a:r>
            <a:r>
              <a:rPr lang="ru-RU" dirty="0"/>
              <a:t>нановольтметр с частотным фильтром (</a:t>
            </a:r>
            <a:r>
              <a:rPr lang="en-US" u="sng" dirty="0" err="1"/>
              <a:t>Unipan</a:t>
            </a:r>
            <a:r>
              <a:rPr lang="en-US" dirty="0"/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379F3B-C320-B29A-B587-80EE1D8F6C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6" y="2276873"/>
            <a:ext cx="6586111" cy="417720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C79DE69F-7E13-BFC9-6635-699D38B9C6E0}"/>
              </a:ext>
            </a:extLst>
          </p:cNvPr>
          <p:cNvSpPr/>
          <p:nvPr/>
        </p:nvSpPr>
        <p:spPr bwMode="auto">
          <a:xfrm rot="19976082">
            <a:off x="2781148" y="3708349"/>
            <a:ext cx="3462878" cy="679203"/>
          </a:xfrm>
          <a:prstGeom prst="ellipse">
            <a:avLst/>
          </a:prstGeom>
          <a:noFill/>
          <a:ln w="9525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746240B-2BCB-858E-409B-621A2C26980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23852" y="6657589"/>
            <a:ext cx="8820148" cy="184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Sergey Vinogradov</a:t>
            </a:r>
            <a:r>
              <a:rPr lang="ru-RU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SPD collaboration meeting		 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JINR, </a:t>
            </a:r>
            <a:r>
              <a:rPr lang="en-US" sz="1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Dubna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20–23 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Oct. 2025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fld id="{41A36C74-D7E2-4B95-838D-234F8366DA11}" type="slidenum">
              <a:rPr lang="en-US" altLang="en-US" sz="1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33</a:t>
            </a:fld>
            <a:endParaRPr lang="ru-RU" alt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200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7886700" cy="4351339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Vinogradov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On possible development of MAPS based on spherical p-n junction,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SPD collaboration meeting 2024, 2023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Sensor and FEE are isolated and independent 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front-side area is available for FEE 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efficiency with lowest capacitance 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radiation hardness is demonstrated</a:t>
            </a:r>
          </a:p>
          <a:p>
            <a:endParaRPr lang="ru-R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DBEC7ED-2405-4E33-BB7F-A6DD85C60D2F}"/>
              </a:ext>
            </a:extLst>
          </p:cNvPr>
          <p:cNvSpPr txBox="1">
            <a:spLocks/>
          </p:cNvSpPr>
          <p:nvPr/>
        </p:nvSpPr>
        <p:spPr bwMode="auto">
          <a:xfrm>
            <a:off x="179512" y="0"/>
            <a:ext cx="8785101" cy="836613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MAPS + TAPD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(R&amp;D by LPI + MIET)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17032"/>
            <a:ext cx="3312368" cy="2483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785" y="3933056"/>
            <a:ext cx="5489053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A746240B-2BCB-858E-409B-621A2C26980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23852" y="6657589"/>
            <a:ext cx="8820148" cy="184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Sergey Vinogradov</a:t>
            </a:r>
            <a:r>
              <a:rPr lang="ru-RU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SPD collaboration meeting		 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JINR, </a:t>
            </a:r>
            <a:r>
              <a:rPr lang="en-US" sz="1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Dubna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20–23 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Oct. 2025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fld id="{41A36C74-D7E2-4B95-838D-234F8366DA11}" type="slidenum">
              <a:rPr lang="en-US" altLang="en-US" sz="1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4</a:t>
            </a:fld>
            <a:endParaRPr lang="ru-RU" alt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046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EC7ED-2405-4E33-BB7F-A6DD85C60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Excess noise factor (ENF) = </a:t>
            </a:r>
            <a:br>
              <a:rPr lang="en-US" b="0" dirty="0"/>
            </a:br>
            <a:r>
              <a:rPr lang="en-US" b="0" dirty="0"/>
              <a:t>measure of noisiness of multipliers and amplifiers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BCA20-56EA-44F8-87B2-B8A1F5765E7B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sz="2000" dirty="0"/>
              <a:t>ENF in multipliers (APD, PMT, SiPM):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000" dirty="0"/>
          </a:p>
          <a:p>
            <a:r>
              <a:rPr lang="en-US" sz="2000" dirty="0"/>
              <a:t>ENF in amplifiers:</a:t>
            </a:r>
          </a:p>
        </p:txBody>
      </p:sp>
      <p:sp>
        <p:nvSpPr>
          <p:cNvPr id="6" name="AutoShape 3" descr="{\displaystyle F={\frac {\mathrm {SNR} _{\text{in}}}{\mathrm {SNR} _{\text{out}}}},}">
            <a:extLst>
              <a:ext uri="{FF2B5EF4-FFF2-40B4-BE49-F238E27FC236}">
                <a16:creationId xmlns:a16="http://schemas.microsoft.com/office/drawing/2014/main" id="{71128B08-F7D6-49DD-B0EA-C125A82663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8925" y="16033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F9E66A4-FA14-47DB-A8E4-CD5C67D25912}"/>
              </a:ext>
            </a:extLst>
          </p:cNvPr>
          <p:cNvGrpSpPr/>
          <p:nvPr/>
        </p:nvGrpSpPr>
        <p:grpSpPr>
          <a:xfrm>
            <a:off x="505645" y="3429000"/>
            <a:ext cx="8242820" cy="2895547"/>
            <a:chOff x="413136" y="2604881"/>
            <a:chExt cx="8551351" cy="305643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66DA556-DECC-44DA-8EDE-9A3A2C487F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7937" y="3756356"/>
              <a:ext cx="8526550" cy="1544852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C1A52FC-E34C-4489-BB8F-380CB967804C}"/>
                </a:ext>
              </a:extLst>
            </p:cNvPr>
            <p:cNvSpPr/>
            <p:nvPr/>
          </p:nvSpPr>
          <p:spPr>
            <a:xfrm>
              <a:off x="413136" y="5368922"/>
              <a:ext cx="8551351" cy="2923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rgbClr val="222222"/>
                  </a:solidFill>
                </a:rPr>
                <a:t>Noise factor</a:t>
              </a:r>
              <a:r>
                <a:rPr lang="en-US" sz="1200" dirty="0">
                  <a:solidFill>
                    <a:srgbClr val="222222"/>
                  </a:solidFill>
                </a:rPr>
                <a:t> (</a:t>
              </a:r>
              <a:r>
                <a:rPr lang="en-US" sz="1200" i="1" dirty="0">
                  <a:solidFill>
                    <a:srgbClr val="222222"/>
                  </a:solidFill>
                </a:rPr>
                <a:t>F</a:t>
              </a:r>
              <a:r>
                <a:rPr lang="en-US" sz="1200" dirty="0">
                  <a:solidFill>
                    <a:srgbClr val="222222"/>
                  </a:solidFill>
                </a:rPr>
                <a:t>) measures degradation of the </a:t>
              </a:r>
              <a:r>
                <a:rPr lang="en-US" sz="1200" dirty="0">
                  <a:solidFill>
                    <a:srgbClr val="0B0080"/>
                  </a:solidFill>
                  <a:hlinkClick r:id="rId3" tooltip="Signal-to-noise ratio"/>
                </a:rPr>
                <a:t>signal-to-noise ratio</a:t>
              </a:r>
              <a:r>
                <a:rPr lang="en-US" sz="1200" dirty="0">
                  <a:solidFill>
                    <a:srgbClr val="222222"/>
                  </a:solidFill>
                </a:rPr>
                <a:t> (SNR</a:t>
              </a:r>
              <a:r>
                <a:rPr lang="en-US" sz="1200" dirty="0"/>
                <a:t>), </a:t>
              </a:r>
              <a:r>
                <a:rPr lang="en-US" sz="1200" dirty="0">
                  <a:solidFill>
                    <a:srgbClr val="222222"/>
                  </a:solidFill>
                </a:rPr>
                <a:t>caused by components in a </a:t>
              </a:r>
              <a:r>
                <a:rPr lang="en-US" sz="1200" dirty="0">
                  <a:hlinkClick r:id="rId4" tooltip="Signal chain (signal processing chain)"/>
                </a:rPr>
                <a:t>signal chain</a:t>
              </a:r>
              <a:r>
                <a:rPr lang="en-US" sz="1200" dirty="0"/>
                <a:t>.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F39CAC5-05FB-45AA-BA74-718797578F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08104" y="2604881"/>
              <a:ext cx="3197959" cy="2302949"/>
            </a:xfrm>
            <a:prstGeom prst="rect">
              <a:avLst/>
            </a:prstGeom>
          </p:spPr>
        </p:pic>
      </p:grp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C4CE638F-BEE6-4725-980A-7C91B3F12B9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9551" y="2039136"/>
          <a:ext cx="2356524" cy="642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76160" imgH="457200" progId="Equation.DSMT4">
                  <p:embed/>
                </p:oleObj>
              </mc:Choice>
              <mc:Fallback>
                <p:oleObj name="Equation" r:id="rId6" imgW="1676160" imgH="45720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C4CE638F-BEE6-4725-980A-7C91B3F12B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9551" y="2039136"/>
                        <a:ext cx="2356524" cy="6421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1119C33C-EB68-4136-B06B-6F490E3E55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5335" y="3791242"/>
          <a:ext cx="2856547" cy="6458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019240" imgH="457200" progId="Equation.DSMT4">
                  <p:embed/>
                </p:oleObj>
              </mc:Choice>
              <mc:Fallback>
                <p:oleObj name="Equation" r:id="rId8" imgW="2019240" imgH="4572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1119C33C-EB68-4136-B06B-6F490E3E55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35335" y="3791242"/>
                        <a:ext cx="2856547" cy="6458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5">
            <a:extLst>
              <a:ext uri="{FF2B5EF4-FFF2-40B4-BE49-F238E27FC236}">
                <a16:creationId xmlns:a16="http://schemas.microsoft.com/office/drawing/2014/main" id="{03CAA583-F35C-46DB-A772-B40339A9E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791622"/>
            <a:ext cx="2486026" cy="1368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68BF12-1A9B-46A4-B8D4-D610C72EAE0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54096" y="1518668"/>
            <a:ext cx="2486025" cy="18383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E8D6C8-B8E5-4581-8DE2-C41E990F9CA9}"/>
              </a:ext>
            </a:extLst>
          </p:cNvPr>
          <p:cNvSpPr txBox="1"/>
          <p:nvPr/>
        </p:nvSpPr>
        <p:spPr>
          <a:xfrm>
            <a:off x="8191353" y="1844825"/>
            <a:ext cx="9171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High ENF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F1AE9B-03BD-4959-9937-3D3312E3E5A8}"/>
              </a:ext>
            </a:extLst>
          </p:cNvPr>
          <p:cNvSpPr txBox="1"/>
          <p:nvPr/>
        </p:nvSpPr>
        <p:spPr>
          <a:xfrm>
            <a:off x="8263361" y="2678725"/>
            <a:ext cx="9171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 ENF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D682A8-B88A-415D-81B2-43EF2284FD61}"/>
              </a:ext>
            </a:extLst>
          </p:cNvPr>
          <p:cNvSpPr txBox="1"/>
          <p:nvPr/>
        </p:nvSpPr>
        <p:spPr>
          <a:xfrm>
            <a:off x="3497006" y="1421495"/>
            <a:ext cx="18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 electron → M electrons </a:t>
            </a: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A746240B-2BCB-858E-409B-621A2C26980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23852" y="6657589"/>
            <a:ext cx="8820148" cy="184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Sergey Vinogradov</a:t>
            </a:r>
            <a:r>
              <a:rPr lang="ru-RU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SPD collaboration meeting		 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JINR, </a:t>
            </a:r>
            <a:r>
              <a:rPr lang="en-US" sz="1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Dubna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20–23 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Oct. 2025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fld id="{41A36C74-D7E2-4B95-838D-234F8366DA11}" type="slidenum">
              <a:rPr lang="en-US" altLang="en-US" sz="1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5</a:t>
            </a:fld>
            <a:endParaRPr lang="ru-RU" alt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941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179390" y="981075"/>
            <a:ext cx="8713787" cy="5329239"/>
          </a:xfrm>
        </p:spPr>
        <p:txBody>
          <a:bodyPr/>
          <a:lstStyle/>
          <a:p>
            <a:r>
              <a:rPr lang="en-US" altLang="en-US" sz="1800" dirty="0"/>
              <a:t>Excess noise of avalanche multiplication =&gt; </a:t>
            </a:r>
            <a:r>
              <a:rPr lang="en-US" altLang="en-US" sz="1800" i="1" dirty="0"/>
              <a:t>Gain ~ ENF </a:t>
            </a:r>
            <a:r>
              <a:rPr lang="en-US" altLang="en-US" sz="1800" dirty="0"/>
              <a:t>@ </a:t>
            </a:r>
            <a:r>
              <a:rPr lang="en-US" altLang="en-US" sz="1800" i="1" dirty="0"/>
              <a:t>Gain &gt; </a:t>
            </a:r>
            <a:r>
              <a:rPr lang="ru-RU" altLang="en-US" sz="1800" i="1" dirty="0"/>
              <a:t>10</a:t>
            </a:r>
            <a:r>
              <a:rPr lang="en-US" altLang="en-US" sz="1800" i="1" dirty="0"/>
              <a:t>; Max Gain ~ 30 </a:t>
            </a:r>
            <a:endParaRPr lang="en-GB" altLang="en-US" sz="1800" dirty="0"/>
          </a:p>
        </p:txBody>
      </p:sp>
      <p:sp>
        <p:nvSpPr>
          <p:cNvPr id="122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Main APD trade-off: Gain vs Excess Noise Factor</a:t>
            </a:r>
            <a:endParaRPr lang="en-GB" altLang="en-US" b="0" dirty="0"/>
          </a:p>
        </p:txBody>
      </p:sp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32384C12-62E3-4253-84AD-F9E7D3EEDF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6089885"/>
              </p:ext>
            </p:extLst>
          </p:nvPr>
        </p:nvGraphicFramePr>
        <p:xfrm>
          <a:off x="1331640" y="1456482"/>
          <a:ext cx="1608138" cy="5921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44520" imgH="457200" progId="Equation.DSMT4">
                  <p:embed/>
                </p:oleObj>
              </mc:Choice>
              <mc:Fallback>
                <p:oleObj name="Equation" r:id="rId2" imgW="1244520" imgH="457200" progId="Equation.DSMT4">
                  <p:embed/>
                  <p:pic>
                    <p:nvPicPr>
                      <p:cNvPr id="36" name="Object 35">
                        <a:extLst>
                          <a:ext uri="{FF2B5EF4-FFF2-40B4-BE49-F238E27FC236}">
                            <a16:creationId xmlns:a16="http://schemas.microsoft.com/office/drawing/2014/main" id="{32384C12-62E3-4253-84AD-F9E7D3EEDF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31640" y="1456482"/>
                        <a:ext cx="1608138" cy="5921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Group 10">
            <a:extLst>
              <a:ext uri="{FF2B5EF4-FFF2-40B4-BE49-F238E27FC236}">
                <a16:creationId xmlns:a16="http://schemas.microsoft.com/office/drawing/2014/main" id="{5EEC8640-82A7-4127-B4E8-73EBEC28D19D}"/>
              </a:ext>
            </a:extLst>
          </p:cNvPr>
          <p:cNvGrpSpPr>
            <a:grpSpLocks/>
          </p:cNvGrpSpPr>
          <p:nvPr/>
        </p:nvGrpSpPr>
        <p:grpSpPr bwMode="auto">
          <a:xfrm>
            <a:off x="4155688" y="1472223"/>
            <a:ext cx="2393521" cy="1296515"/>
            <a:chOff x="3788303" y="3565015"/>
            <a:chExt cx="4096836" cy="2388317"/>
          </a:xfrm>
        </p:grpSpPr>
        <p:grpSp>
          <p:nvGrpSpPr>
            <p:cNvPr id="39" name="Group 11">
              <a:extLst>
                <a:ext uri="{FF2B5EF4-FFF2-40B4-BE49-F238E27FC236}">
                  <a16:creationId xmlns:a16="http://schemas.microsoft.com/office/drawing/2014/main" id="{6F40EC77-0634-4A49-87B1-CA6622C204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88303" y="3717031"/>
              <a:ext cx="3358123" cy="2236301"/>
              <a:chOff x="3788303" y="3717031"/>
              <a:chExt cx="3358123" cy="2236301"/>
            </a:xfrm>
          </p:grpSpPr>
          <p:grpSp>
            <p:nvGrpSpPr>
              <p:cNvPr id="44" name="Group 16">
                <a:extLst>
                  <a:ext uri="{FF2B5EF4-FFF2-40B4-BE49-F238E27FC236}">
                    <a16:creationId xmlns:a16="http://schemas.microsoft.com/office/drawing/2014/main" id="{5236788D-E49E-4264-A443-824A246396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88303" y="3717031"/>
                <a:ext cx="3358123" cy="2236301"/>
                <a:chOff x="4573255" y="2330794"/>
                <a:chExt cx="2735049" cy="2078031"/>
              </a:xfrm>
            </p:grpSpPr>
            <p:grpSp>
              <p:nvGrpSpPr>
                <p:cNvPr id="46" name="Group 18">
                  <a:extLst>
                    <a:ext uri="{FF2B5EF4-FFF2-40B4-BE49-F238E27FC236}">
                      <a16:creationId xmlns:a16="http://schemas.microsoft.com/office/drawing/2014/main" id="{805FB6C9-30C8-4706-95DD-0A391F63B1B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77794" y="2330794"/>
                  <a:ext cx="2730510" cy="2078031"/>
                  <a:chOff x="5081850" y="2442055"/>
                  <a:chExt cx="2730510" cy="1902974"/>
                </a:xfrm>
              </p:grpSpPr>
              <p:sp>
                <p:nvSpPr>
                  <p:cNvPr id="50" name="Freeform 22">
                    <a:extLst>
                      <a:ext uri="{FF2B5EF4-FFF2-40B4-BE49-F238E27FC236}">
                        <a16:creationId xmlns:a16="http://schemas.microsoft.com/office/drawing/2014/main" id="{3F276CAE-B8C1-43F0-9DA2-40A8741B4C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656056" y="2564607"/>
                    <a:ext cx="868272" cy="1108275"/>
                  </a:xfrm>
                  <a:custGeom>
                    <a:avLst/>
                    <a:gdLst>
                      <a:gd name="T0" fmla="*/ 0 w 868272"/>
                      <a:gd name="T1" fmla="*/ 0 h 844952"/>
                      <a:gd name="T2" fmla="*/ 289368 w 868272"/>
                      <a:gd name="T3" fmla="*/ 182182 h 844952"/>
                      <a:gd name="T4" fmla="*/ 868102 w 868272"/>
                      <a:gd name="T5" fmla="*/ 409909 h 844952"/>
                      <a:gd name="T6" fmla="*/ 347241 w 868272"/>
                      <a:gd name="T7" fmla="*/ 819820 h 844952"/>
                      <a:gd name="T8" fmla="*/ 92598 w 868272"/>
                      <a:gd name="T9" fmla="*/ 1108275 h 84495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868272" h="844952">
                        <a:moveTo>
                          <a:pt x="0" y="0"/>
                        </a:moveTo>
                        <a:cubicBezTo>
                          <a:pt x="72342" y="43405"/>
                          <a:pt x="144684" y="86810"/>
                          <a:pt x="289368" y="138896"/>
                        </a:cubicBezTo>
                        <a:cubicBezTo>
                          <a:pt x="434052" y="190982"/>
                          <a:pt x="858457" y="231493"/>
                          <a:pt x="868102" y="312516"/>
                        </a:cubicBezTo>
                        <a:cubicBezTo>
                          <a:pt x="877747" y="393539"/>
                          <a:pt x="476492" y="536294"/>
                          <a:pt x="347241" y="625033"/>
                        </a:cubicBezTo>
                        <a:cubicBezTo>
                          <a:pt x="217990" y="713772"/>
                          <a:pt x="140826" y="798653"/>
                          <a:pt x="92598" y="844952"/>
                        </a:cubicBezTo>
                      </a:path>
                    </a:pathLst>
                  </a:custGeom>
                  <a:noFill/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cxnSp>
                <p:nvCxnSpPr>
                  <p:cNvPr id="51" name="Straight Arrow Connector 23">
                    <a:extLst>
                      <a:ext uri="{FF2B5EF4-FFF2-40B4-BE49-F238E27FC236}">
                        <a16:creationId xmlns:a16="http://schemas.microsoft.com/office/drawing/2014/main" id="{B450C4E7-4E01-409F-B730-544B04EFE13D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6656056" y="2442055"/>
                    <a:ext cx="0" cy="1894243"/>
                  </a:xfrm>
                  <a:prstGeom prst="straightConnector1">
                    <a:avLst/>
                  </a:prstGeom>
                  <a:noFill/>
                  <a:ln w="9525" algn="ctr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52" name="Straight Arrow Connector 24">
                    <a:extLst>
                      <a:ext uri="{FF2B5EF4-FFF2-40B4-BE49-F238E27FC236}">
                        <a16:creationId xmlns:a16="http://schemas.microsoft.com/office/drawing/2014/main" id="{0324E4D0-A0D5-4FC4-8D8C-353ABCC19B6C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656056" y="4339373"/>
                    <a:ext cx="1156304" cy="1"/>
                  </a:xfrm>
                  <a:prstGeom prst="straightConnector1">
                    <a:avLst/>
                  </a:prstGeom>
                  <a:noFill/>
                  <a:ln w="9525" algn="ctr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53" name="Freeform 25">
                    <a:extLst>
                      <a:ext uri="{FF2B5EF4-FFF2-40B4-BE49-F238E27FC236}">
                        <a16:creationId xmlns:a16="http://schemas.microsoft.com/office/drawing/2014/main" id="{64A2DC06-BACF-42EB-8EC5-94109AFC689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94013" y="3883587"/>
                    <a:ext cx="868272" cy="48171"/>
                  </a:xfrm>
                  <a:custGeom>
                    <a:avLst/>
                    <a:gdLst>
                      <a:gd name="T0" fmla="*/ 0 w 868272"/>
                      <a:gd name="T1" fmla="*/ 0 h 844952"/>
                      <a:gd name="T2" fmla="*/ 289368 w 868272"/>
                      <a:gd name="T3" fmla="*/ 7919 h 844952"/>
                      <a:gd name="T4" fmla="*/ 868102 w 868272"/>
                      <a:gd name="T5" fmla="*/ 17817 h 844952"/>
                      <a:gd name="T6" fmla="*/ 347241 w 868272"/>
                      <a:gd name="T7" fmla="*/ 35633 h 844952"/>
                      <a:gd name="T8" fmla="*/ 92598 w 868272"/>
                      <a:gd name="T9" fmla="*/ 48171 h 84495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868272" h="844952">
                        <a:moveTo>
                          <a:pt x="0" y="0"/>
                        </a:moveTo>
                        <a:cubicBezTo>
                          <a:pt x="72342" y="43405"/>
                          <a:pt x="144684" y="86810"/>
                          <a:pt x="289368" y="138896"/>
                        </a:cubicBezTo>
                        <a:cubicBezTo>
                          <a:pt x="434052" y="190982"/>
                          <a:pt x="858457" y="231493"/>
                          <a:pt x="868102" y="312516"/>
                        </a:cubicBezTo>
                        <a:cubicBezTo>
                          <a:pt x="877747" y="393539"/>
                          <a:pt x="476492" y="536294"/>
                          <a:pt x="347241" y="625033"/>
                        </a:cubicBezTo>
                        <a:cubicBezTo>
                          <a:pt x="217990" y="713772"/>
                          <a:pt x="140826" y="798653"/>
                          <a:pt x="92598" y="844952"/>
                        </a:cubicBezTo>
                      </a:path>
                    </a:pathLst>
                  </a:custGeom>
                  <a:noFill/>
                  <a:ln w="1905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cxnSp>
                <p:nvCxnSpPr>
                  <p:cNvPr id="54" name="Straight Arrow Connector 26">
                    <a:extLst>
                      <a:ext uri="{FF2B5EF4-FFF2-40B4-BE49-F238E27FC236}">
                        <a16:creationId xmlns:a16="http://schemas.microsoft.com/office/drawing/2014/main" id="{2FF22197-598F-4437-92EF-A59E58356D87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081850" y="2752122"/>
                    <a:ext cx="0" cy="1584176"/>
                  </a:xfrm>
                  <a:prstGeom prst="straightConnector1">
                    <a:avLst/>
                  </a:prstGeom>
                  <a:noFill/>
                  <a:ln w="9525" algn="ctr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55" name="Straight Arrow Connector 27">
                    <a:extLst>
                      <a:ext uri="{FF2B5EF4-FFF2-40B4-BE49-F238E27FC236}">
                        <a16:creationId xmlns:a16="http://schemas.microsoft.com/office/drawing/2014/main" id="{C554DB3A-5340-4495-BF0A-3217BDBEB069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105502" y="4345028"/>
                    <a:ext cx="1156304" cy="1"/>
                  </a:xfrm>
                  <a:prstGeom prst="straightConnector1">
                    <a:avLst/>
                  </a:prstGeom>
                  <a:noFill/>
                  <a:ln w="9525" algn="ctr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cxnSp>
            </p:grpSp>
            <p:sp>
              <p:nvSpPr>
                <p:cNvPr id="47" name="Up-Down Arrow 19">
                  <a:extLst>
                    <a:ext uri="{FF2B5EF4-FFF2-40B4-BE49-F238E27FC236}">
                      <a16:creationId xmlns:a16="http://schemas.microsoft.com/office/drawing/2014/main" id="{6CF67F67-DB01-4114-A427-F30AF0FC7D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5252" y="2906099"/>
                  <a:ext cx="360040" cy="1475822"/>
                </a:xfrm>
                <a:prstGeom prst="upDownArrow">
                  <a:avLst>
                    <a:gd name="adj1" fmla="val 50000"/>
                    <a:gd name="adj2" fmla="val 50005"/>
                  </a:avLst>
                </a:prstGeom>
                <a:noFill/>
                <a:ln w="9525" algn="ctr">
                  <a:solidFill>
                    <a:srgbClr val="0000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 sz="1000" b="1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1000" b="1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1000" b="1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1000" b="1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1000" b="1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en-GB" altLang="en-US"/>
                </a:p>
              </p:txBody>
            </p:sp>
            <p:sp>
              <p:nvSpPr>
                <p:cNvPr id="48" name="Up-Down Arrow 20">
                  <a:extLst>
                    <a:ext uri="{FF2B5EF4-FFF2-40B4-BE49-F238E27FC236}">
                      <a16:creationId xmlns:a16="http://schemas.microsoft.com/office/drawing/2014/main" id="{BEEB902F-CC97-466E-8B0F-D060E3B2DA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560420" y="2732266"/>
                  <a:ext cx="169733" cy="490278"/>
                </a:xfrm>
                <a:prstGeom prst="upDownArrow">
                  <a:avLst>
                    <a:gd name="adj1" fmla="val 50000"/>
                    <a:gd name="adj2" fmla="val 50001"/>
                  </a:avLst>
                </a:prstGeom>
                <a:noFill/>
                <a:ln w="9525" algn="ctr">
                  <a:solidFill>
                    <a:srgbClr val="0000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 sz="1000" b="1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1000" b="1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1000" b="1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1000" b="1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1000" b="1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en-GB" altLang="en-US"/>
                </a:p>
              </p:txBody>
            </p:sp>
            <p:sp>
              <p:nvSpPr>
                <p:cNvPr id="49" name="Up-Down Arrow 21">
                  <a:extLst>
                    <a:ext uri="{FF2B5EF4-FFF2-40B4-BE49-F238E27FC236}">
                      <a16:creationId xmlns:a16="http://schemas.microsoft.com/office/drawing/2014/main" id="{6F857BC4-2823-44C4-89D2-1095400C3C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73255" y="3933769"/>
                  <a:ext cx="183272" cy="468878"/>
                </a:xfrm>
                <a:prstGeom prst="upDownArrow">
                  <a:avLst>
                    <a:gd name="adj1" fmla="val 50000"/>
                    <a:gd name="adj2" fmla="val 49995"/>
                  </a:avLst>
                </a:prstGeom>
                <a:noFill/>
                <a:ln w="9525" algn="ctr">
                  <a:solidFill>
                    <a:srgbClr val="0000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 sz="1000" b="1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1000" b="1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1000" b="1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1000" b="1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1000" b="1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en-GB" altLang="en-US"/>
                </a:p>
              </p:txBody>
            </p:sp>
          </p:grpSp>
          <p:cxnSp>
            <p:nvCxnSpPr>
              <p:cNvPr id="45" name="Straight Arrow Connector 17">
                <a:extLst>
                  <a:ext uri="{FF2B5EF4-FFF2-40B4-BE49-F238E27FC236}">
                    <a16:creationId xmlns:a16="http://schemas.microsoft.com/office/drawing/2014/main" id="{F2762177-EAC5-4FFD-930B-D309A53C6EC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981903" y="5442095"/>
                <a:ext cx="550574" cy="0"/>
              </a:xfrm>
              <a:prstGeom prst="straightConnector1">
                <a:avLst/>
              </a:prstGeom>
              <a:noFill/>
              <a:ln w="76200" algn="ctr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40" name="Straight Connector 12">
              <a:extLst>
                <a:ext uri="{FF2B5EF4-FFF2-40B4-BE49-F238E27FC236}">
                  <a16:creationId xmlns:a16="http://schemas.microsoft.com/office/drawing/2014/main" id="{7AE71511-561F-4574-924B-76D52A64A1E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5726720" y="4365104"/>
              <a:ext cx="1131620" cy="2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42" name="TextBox 14">
              <a:extLst>
                <a:ext uri="{FF2B5EF4-FFF2-40B4-BE49-F238E27FC236}">
                  <a16:creationId xmlns:a16="http://schemas.microsoft.com/office/drawing/2014/main" id="{FD3B2CAA-CA37-48EE-8426-D733D94179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48267" y="3565015"/>
              <a:ext cx="1662036" cy="510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l-GR" altLang="en-US" sz="1200" i="1" dirty="0"/>
                <a:t>σ</a:t>
              </a:r>
              <a:r>
                <a:rPr lang="en-GB" altLang="en-US" sz="1200" i="1" baseline="-25000" dirty="0"/>
                <a:t>Gain</a:t>
              </a:r>
            </a:p>
          </p:txBody>
        </p:sp>
        <p:sp>
          <p:nvSpPr>
            <p:cNvPr id="43" name="TextBox 15">
              <a:extLst>
                <a:ext uri="{FF2B5EF4-FFF2-40B4-BE49-F238E27FC236}">
                  <a16:creationId xmlns:a16="http://schemas.microsoft.com/office/drawing/2014/main" id="{234A91CE-509A-4DCD-81E1-F29E55124A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9076" y="4797149"/>
              <a:ext cx="1219656" cy="510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l-GR" altLang="en-US" sz="1200" dirty="0"/>
                <a:t>δ</a:t>
              </a:r>
              <a:r>
                <a:rPr lang="en-GB" altLang="en-US" sz="1200" dirty="0"/>
                <a:t>(1)</a:t>
              </a:r>
            </a:p>
          </p:txBody>
        </p:sp>
        <p:sp>
          <p:nvSpPr>
            <p:cNvPr id="56" name="TextBox 14">
              <a:extLst>
                <a:ext uri="{FF2B5EF4-FFF2-40B4-BE49-F238E27FC236}">
                  <a16:creationId xmlns:a16="http://schemas.microsoft.com/office/drawing/2014/main" id="{E3D7F67F-5CD0-494E-AE47-06BAC2A59E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23103" y="4892723"/>
              <a:ext cx="1662036" cy="510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GB" altLang="en-US" sz="1200" i="1" dirty="0"/>
                <a:t>Gain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4374B73-0590-4273-AC79-9635F9BF7E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2375" y="3030778"/>
            <a:ext cx="4070502" cy="3074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A0693D-14C3-4479-B3C8-44D6BD2F5015}"/>
              </a:ext>
            </a:extLst>
          </p:cNvPr>
          <p:cNvSpPr txBox="1"/>
          <p:nvPr/>
        </p:nvSpPr>
        <p:spPr>
          <a:xfrm>
            <a:off x="5148064" y="6124236"/>
            <a:ext cx="38164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0000"/>
                </a:solidFill>
                <a:latin typeface="Montserrat"/>
              </a:rPr>
              <a:t>L. Yan et al.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Montserrat"/>
              </a:rPr>
              <a:t>Appl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Montserrat"/>
              </a:rPr>
              <a:t>. Phys. </a:t>
            </a:r>
            <a:r>
              <a:rPr lang="fr-FR" sz="1100" b="0" i="0" dirty="0" err="1">
                <a:solidFill>
                  <a:srgbClr val="000000"/>
                </a:solidFill>
                <a:effectLst/>
                <a:latin typeface="Montserrat"/>
              </a:rPr>
              <a:t>Lett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Montserrat"/>
              </a:rPr>
              <a:t>. </a:t>
            </a:r>
            <a:r>
              <a:rPr lang="fr-FR" sz="1100" b="1" i="0" dirty="0">
                <a:solidFill>
                  <a:srgbClr val="000000"/>
                </a:solidFill>
                <a:effectLst/>
                <a:latin typeface="Montserrat"/>
              </a:rPr>
              <a:t>111</a:t>
            </a:r>
            <a:r>
              <a:rPr lang="fr-FR" sz="1100" b="0" i="0" dirty="0">
                <a:solidFill>
                  <a:srgbClr val="000000"/>
                </a:solidFill>
                <a:effectLst/>
                <a:latin typeface="Montserrat"/>
              </a:rPr>
              <a:t>, 101104 (2017)</a:t>
            </a:r>
            <a:endParaRPr lang="en-US" sz="1100" dirty="0"/>
          </a:p>
        </p:txBody>
      </p:sp>
      <p:sp>
        <p:nvSpPr>
          <p:cNvPr id="63" name="TextBox 14">
            <a:extLst>
              <a:ext uri="{FF2B5EF4-FFF2-40B4-BE49-F238E27FC236}">
                <a16:creationId xmlns:a16="http://schemas.microsoft.com/office/drawing/2014/main" id="{4E1BBB50-07EC-491C-B1D2-1470CE149D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9209" y="2002769"/>
            <a:ext cx="259479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0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0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0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0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GB" altLang="en-US" sz="1200" b="0" i="1" dirty="0"/>
          </a:p>
          <a:p>
            <a:pPr eaLnBrk="1" hangingPunct="1"/>
            <a:r>
              <a:rPr lang="en-GB" altLang="en-US" sz="1400" i="1" dirty="0"/>
              <a:t>Gain = </a:t>
            </a:r>
            <a:r>
              <a:rPr lang="en-US" altLang="en-US" sz="1400" i="1" dirty="0"/>
              <a:t>FWHM = 2.35 </a:t>
            </a:r>
            <a:r>
              <a:rPr lang="el-GR" altLang="en-US" sz="1400" i="1" dirty="0"/>
              <a:t>σ</a:t>
            </a:r>
            <a:r>
              <a:rPr lang="en-GB" altLang="en-US" sz="1400" i="1" baseline="-25000" dirty="0"/>
              <a:t>Gain</a:t>
            </a:r>
            <a:r>
              <a:rPr lang="en-GB" altLang="en-US" sz="1400" i="1" dirty="0"/>
              <a:t> </a:t>
            </a:r>
          </a:p>
          <a:p>
            <a:pPr eaLnBrk="1" hangingPunct="1"/>
            <a:r>
              <a:rPr lang="en-GB" altLang="en-US" sz="1400" i="1" dirty="0"/>
              <a:t>=&gt; </a:t>
            </a:r>
          </a:p>
          <a:p>
            <a:pPr eaLnBrk="1" hangingPunct="1"/>
            <a:r>
              <a:rPr lang="en-GB" altLang="en-US" sz="1400" i="1" dirty="0"/>
              <a:t>ENF ≤ 1.18</a:t>
            </a:r>
            <a:r>
              <a:rPr lang="ru-RU" altLang="en-US" sz="1400" i="1" dirty="0"/>
              <a:t> </a:t>
            </a:r>
            <a:r>
              <a:rPr lang="en-US" altLang="en-US" sz="1400" i="1" dirty="0"/>
              <a:t>to resolve 1 </a:t>
            </a:r>
            <a:r>
              <a:rPr lang="en-US" altLang="en-US" sz="1400" i="1" dirty="0" err="1"/>
              <a:t>phe</a:t>
            </a:r>
            <a:endParaRPr lang="en-GB" altLang="en-US" sz="1400" i="1" baseline="-25000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96416"/>
            <a:ext cx="3474752" cy="3967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8546" y="6109971"/>
            <a:ext cx="40835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Conradi</a:t>
            </a:r>
            <a:r>
              <a:rPr lang="en-US" dirty="0"/>
              <a:t>, J. IEEE Trans. ED, </a:t>
            </a:r>
            <a:r>
              <a:rPr lang="en-US" i="1" dirty="0"/>
              <a:t>19</a:t>
            </a:r>
            <a:r>
              <a:rPr lang="en-US" dirty="0"/>
              <a:t>(6), 713   (1972)</a:t>
            </a:r>
            <a:endParaRPr lang="ru-RU" dirty="0"/>
          </a:p>
        </p:txBody>
      </p:sp>
      <p:sp>
        <p:nvSpPr>
          <p:cNvPr id="33" name="Rectangle 4">
            <a:extLst>
              <a:ext uri="{FF2B5EF4-FFF2-40B4-BE49-F238E27FC236}">
                <a16:creationId xmlns:a16="http://schemas.microsoft.com/office/drawing/2014/main" id="{A746240B-2BCB-858E-409B-621A2C26980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23852" y="6657589"/>
            <a:ext cx="8820148" cy="184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Sergey Vinogradov</a:t>
            </a:r>
            <a:r>
              <a:rPr lang="ru-RU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SPD collaboration meeting		 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JINR, </a:t>
            </a:r>
            <a:r>
              <a:rPr lang="en-US" sz="1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Dubna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20–23 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Oct. 2025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fld id="{41A36C74-D7E2-4B95-838D-234F8366DA11}" type="slidenum">
              <a:rPr lang="en-US" altLang="en-US" sz="1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6</a:t>
            </a:fld>
            <a:endParaRPr lang="ru-RU" alt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806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Single photon detection output charge distribution</a:t>
            </a:r>
            <a:br>
              <a:rPr lang="en-US" altLang="en-US" dirty="0"/>
            </a:br>
            <a:r>
              <a:rPr lang="en-US" altLang="en-US" dirty="0"/>
              <a:t>in 1 GHz BW with electronic noise 10</a:t>
            </a:r>
            <a:r>
              <a:rPr lang="en-US" altLang="en-US" baseline="30000" dirty="0"/>
              <a:t>4</a:t>
            </a:r>
            <a:r>
              <a:rPr lang="en-US" altLang="en-US" dirty="0"/>
              <a:t> e</a:t>
            </a:r>
            <a:endParaRPr lang="ru-RU" altLang="en-US" dirty="0"/>
          </a:p>
        </p:txBody>
      </p:sp>
      <p:pic>
        <p:nvPicPr>
          <p:cNvPr id="717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2415" y="898526"/>
            <a:ext cx="3527425" cy="2746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222" y="908051"/>
            <a:ext cx="3529013" cy="274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846698"/>
            <a:ext cx="3529012" cy="272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820184"/>
            <a:ext cx="3600400" cy="2777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6753998"/>
              </p:ext>
            </p:extLst>
          </p:nvPr>
        </p:nvGraphicFramePr>
        <p:xfrm>
          <a:off x="3153039" y="3008422"/>
          <a:ext cx="3089895" cy="1096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857320" imgH="1015920" progId="Equation.3">
                  <p:embed/>
                </p:oleObj>
              </mc:Choice>
              <mc:Fallback>
                <p:oleObj name="Equation" r:id="rId6" imgW="2857320" imgH="10159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53039" y="3008422"/>
                        <a:ext cx="3089895" cy="1096415"/>
                      </a:xfrm>
                      <a:prstGeom prst="rect">
                        <a:avLst/>
                      </a:prstGeom>
                      <a:solidFill>
                        <a:schemeClr val="bg1">
                          <a:alpha val="39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Left-Right Arrow 3"/>
          <p:cNvSpPr/>
          <p:nvPr/>
        </p:nvSpPr>
        <p:spPr bwMode="auto">
          <a:xfrm>
            <a:off x="1619672" y="4532784"/>
            <a:ext cx="1440160" cy="552400"/>
          </a:xfrm>
          <a:prstGeom prst="leftRightArrow">
            <a:avLst/>
          </a:prstGeom>
          <a:solidFill>
            <a:srgbClr val="FFFF66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0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cs typeface="Arial" charset="0"/>
              </a:rPr>
              <a:t>σ</a:t>
            </a:r>
            <a:r>
              <a:rPr kumimoji="0" lang="en-GB" sz="10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cs typeface="Arial" charset="0"/>
              </a:rPr>
              <a:t>(N</a:t>
            </a:r>
            <a:r>
              <a:rPr kumimoji="0" lang="en-GB" sz="1000" b="1" i="0" u="none" strike="noStrike" cap="none" normalizeH="0" baseline="-25000" dirty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cs typeface="Arial" charset="0"/>
              </a:rPr>
              <a:t>out</a:t>
            </a:r>
            <a:r>
              <a:rPr kumimoji="0" lang="en-GB" sz="10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cs typeface="Arial" charset="0"/>
              </a:rPr>
              <a:t>)</a:t>
            </a:r>
          </a:p>
        </p:txBody>
      </p:sp>
      <p:sp>
        <p:nvSpPr>
          <p:cNvPr id="13" name="Left-Right Arrow 12"/>
          <p:cNvSpPr/>
          <p:nvPr/>
        </p:nvSpPr>
        <p:spPr bwMode="auto">
          <a:xfrm>
            <a:off x="1259632" y="1772816"/>
            <a:ext cx="900162" cy="408384"/>
          </a:xfrm>
          <a:prstGeom prst="leftRightArrow">
            <a:avLst/>
          </a:prstGeom>
          <a:solidFill>
            <a:srgbClr val="CCCCFF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0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cs typeface="Arial" charset="0"/>
              </a:rPr>
              <a:t>σ</a:t>
            </a:r>
            <a:r>
              <a:rPr lang="en-GB" baseline="-25000" dirty="0"/>
              <a:t>noise </a:t>
            </a:r>
            <a:endParaRPr kumimoji="0" lang="en-GB" sz="1000" b="1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03748" y="1412775"/>
            <a:ext cx="935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Gain =1</a:t>
            </a:r>
          </a:p>
          <a:p>
            <a:r>
              <a:rPr lang="en-GB" dirty="0"/>
              <a:t>ENF ~ 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24328" y="1412773"/>
            <a:ext cx="935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Gain ~ 100</a:t>
            </a:r>
          </a:p>
          <a:p>
            <a:r>
              <a:rPr lang="en-GB" dirty="0"/>
              <a:t>ENF ~ 3…10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42676" y="4165476"/>
            <a:ext cx="935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Gain ~ 1 M</a:t>
            </a:r>
          </a:p>
          <a:p>
            <a:r>
              <a:rPr lang="en-GB" dirty="0"/>
              <a:t>ENF ~ 1.2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68344" y="4264547"/>
            <a:ext cx="935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Gain ~ 1 M</a:t>
            </a:r>
          </a:p>
          <a:p>
            <a:r>
              <a:rPr lang="en-GB" dirty="0"/>
              <a:t>ENF ~ 1.01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96437F-33D1-4839-9C67-AD1781D92407}"/>
              </a:ext>
            </a:extLst>
          </p:cNvPr>
          <p:cNvSpPr txBox="1"/>
          <p:nvPr/>
        </p:nvSpPr>
        <p:spPr>
          <a:xfrm>
            <a:off x="7092280" y="3846698"/>
            <a:ext cx="115212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err="1"/>
              <a:t>SiPM</a:t>
            </a:r>
            <a:endParaRPr lang="en-US" sz="1400" b="1" dirty="0"/>
          </a:p>
        </p:txBody>
      </p:sp>
      <p:sp>
        <p:nvSpPr>
          <p:cNvPr id="18" name="Left-Right Arrow 3">
            <a:extLst>
              <a:ext uri="{FF2B5EF4-FFF2-40B4-BE49-F238E27FC236}">
                <a16:creationId xmlns:a16="http://schemas.microsoft.com/office/drawing/2014/main" id="{1A8AC228-CC59-47AD-9218-25225DB7D455}"/>
              </a:ext>
            </a:extLst>
          </p:cNvPr>
          <p:cNvSpPr/>
          <p:nvPr/>
        </p:nvSpPr>
        <p:spPr bwMode="auto">
          <a:xfrm>
            <a:off x="6271688" y="4604792"/>
            <a:ext cx="964236" cy="552400"/>
          </a:xfrm>
          <a:prstGeom prst="leftRightArrow">
            <a:avLst/>
          </a:prstGeom>
          <a:solidFill>
            <a:srgbClr val="FFFF66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cs typeface="Arial" charset="0"/>
              </a:rPr>
              <a:t>N=0</a:t>
            </a:r>
            <a:endParaRPr kumimoji="0" lang="en-GB" sz="1000" b="1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Left-Right Arrow 3">
            <a:extLst>
              <a:ext uri="{FF2B5EF4-FFF2-40B4-BE49-F238E27FC236}">
                <a16:creationId xmlns:a16="http://schemas.microsoft.com/office/drawing/2014/main" id="{2037FEAC-31B9-444C-A660-A86DC10819C1}"/>
              </a:ext>
            </a:extLst>
          </p:cNvPr>
          <p:cNvSpPr/>
          <p:nvPr/>
        </p:nvSpPr>
        <p:spPr bwMode="auto">
          <a:xfrm>
            <a:off x="7596336" y="4604792"/>
            <a:ext cx="964236" cy="552400"/>
          </a:xfrm>
          <a:prstGeom prst="leftRightArrow">
            <a:avLst/>
          </a:prstGeom>
          <a:solidFill>
            <a:srgbClr val="FFFF66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latin typeface="Arial" charset="0"/>
                <a:cs typeface="Arial" charset="0"/>
              </a:rPr>
              <a:t>N=2</a:t>
            </a:r>
            <a:endParaRPr kumimoji="0" lang="en-GB" sz="1000" b="1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" name="Rectangle 4">
            <a:extLst>
              <a:ext uri="{FF2B5EF4-FFF2-40B4-BE49-F238E27FC236}">
                <a16:creationId xmlns:a16="http://schemas.microsoft.com/office/drawing/2014/main" id="{A746240B-2BCB-858E-409B-621A2C26980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23852" y="6657589"/>
            <a:ext cx="8820148" cy="184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Sergey Vinogradov</a:t>
            </a:r>
            <a:r>
              <a:rPr lang="ru-RU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SPD collaboration meeting		 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JINR, </a:t>
            </a:r>
            <a:r>
              <a:rPr lang="en-US" sz="1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Dubna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20–23 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Oct. 2025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fld id="{41A36C74-D7E2-4B95-838D-234F8366DA11}" type="slidenum">
              <a:rPr lang="en-US" altLang="en-US" sz="1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7</a:t>
            </a:fld>
            <a:endParaRPr lang="ru-RU" alt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020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81F4E-24EF-55D3-66C7-7BD35CFDA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828FA-6F12-C90D-F7E0-549DE58F85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pPr marL="0" indent="0" algn="ctr">
              <a:buNone/>
            </a:pPr>
            <a:r>
              <a:rPr lang="en-US" sz="2800" dirty="0"/>
              <a:t>Measurements of</a:t>
            </a:r>
          </a:p>
          <a:p>
            <a:pPr marL="514350" indent="-514350" algn="ctr">
              <a:buAutoNum type="arabicParenR"/>
            </a:pPr>
            <a:r>
              <a:rPr lang="en-US" sz="2800" dirty="0"/>
              <a:t>Charge response (typical in HEP)</a:t>
            </a:r>
          </a:p>
          <a:p>
            <a:pPr marL="514350" indent="-514350" algn="ctr">
              <a:buAutoNum type="arabicParenR"/>
            </a:pPr>
            <a:r>
              <a:rPr lang="en-US" sz="2800" dirty="0"/>
              <a:t>DC current (typical in R&amp;D of APD)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46240B-2BCB-858E-409B-621A2C26980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23852" y="6657589"/>
            <a:ext cx="8820148" cy="184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Sergey Vinogradov</a:t>
            </a:r>
            <a:r>
              <a:rPr lang="ru-RU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SPD collaboration meeting		 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JINR, </a:t>
            </a:r>
            <a:r>
              <a:rPr lang="en-US" sz="1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Dubna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20–23 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Oct. 2025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fld id="{41A36C74-D7E2-4B95-838D-234F8366DA11}" type="slidenum">
              <a:rPr lang="en-US" altLang="en-US" sz="1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8</a:t>
            </a:fld>
            <a:endParaRPr lang="ru-RU" alt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17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C05F7A-0E8E-F2C5-6B25-3B465DD5DD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FD94E195-4BB8-0436-6355-3FB788A216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ENF measurement  method in HEP:</a:t>
            </a:r>
            <a:br>
              <a:rPr lang="en-US" altLang="en-US" dirty="0"/>
            </a:br>
            <a:r>
              <a:rPr lang="en-US" altLang="en-US" dirty="0"/>
              <a:t>charge</a:t>
            </a:r>
            <a:r>
              <a:rPr lang="ru-RU" altLang="en-US" dirty="0"/>
              <a:t> </a:t>
            </a:r>
            <a:r>
              <a:rPr lang="en-US" altLang="en-US" dirty="0"/>
              <a:t>response in photoelectrons on light pulse</a:t>
            </a:r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A73968A7-B78B-3A90-D252-91B4DF3E57C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0825" y="981075"/>
            <a:ext cx="8713788" cy="5329239"/>
          </a:xfrm>
        </p:spPr>
        <p:txBody>
          <a:bodyPr/>
          <a:lstStyle/>
          <a:p>
            <a:r>
              <a:rPr lang="en-US" altLang="en-US" dirty="0"/>
              <a:t>Light (LED) and Dark (PED) measurements of charge histograms</a:t>
            </a:r>
          </a:p>
          <a:p>
            <a:pPr marL="457200" lvl="1" indent="0">
              <a:buNone/>
            </a:pPr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D01507-5FA1-AAD5-5CC3-8B22D2220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2996952"/>
            <a:ext cx="5671415" cy="3635523"/>
          </a:xfrm>
          <a:prstGeom prst="rect">
            <a:avLst/>
          </a:prstGeom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1383985"/>
              </p:ext>
            </p:extLst>
          </p:nvPr>
        </p:nvGraphicFramePr>
        <p:xfrm>
          <a:off x="1330325" y="1557338"/>
          <a:ext cx="5243513" cy="1293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3466800" imgH="838080" progId="Equation.3">
                  <p:embed/>
                </p:oleObj>
              </mc:Choice>
              <mc:Fallback>
                <p:oleObj name="Формула" r:id="rId3" imgW="3466800" imgH="83808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0325" y="1557338"/>
                        <a:ext cx="5243513" cy="1293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>
            <a:extLst>
              <a:ext uri="{FF2B5EF4-FFF2-40B4-BE49-F238E27FC236}">
                <a16:creationId xmlns:a16="http://schemas.microsoft.com/office/drawing/2014/main" id="{A746240B-2BCB-858E-409B-621A2C26980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23852" y="6657589"/>
            <a:ext cx="8820148" cy="184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Sergey Vinogradov</a:t>
            </a:r>
            <a:r>
              <a:rPr lang="ru-RU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SPD collaboration meeting		 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JINR, </a:t>
            </a:r>
            <a:r>
              <a:rPr lang="en-US" sz="1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Dubna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20–23 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Oct. 2025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fld id="{41A36C74-D7E2-4B95-838D-234F8366DA11}" type="slidenum">
              <a:rPr lang="en-US" altLang="en-US" sz="1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9</a:t>
            </a:fld>
            <a:endParaRPr lang="ru-RU" alt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388032"/>
      </p:ext>
    </p:extLst>
  </p:cSld>
  <p:clrMapOvr>
    <a:masterClrMapping/>
  </p:clrMapOvr>
</p:sld>
</file>

<file path=ppt/theme/theme1.xml><?xml version="1.0" encoding="utf-8"?>
<a:theme xmlns:a="http://schemas.openxmlformats.org/drawingml/2006/main" name="Vinogradov - ОФТТ-OKRF 2015">
  <a:themeElements>
    <a:clrScheme name="Vin - LP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in - LPI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Vin - LP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n - LP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n - LP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n - LP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n - LP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n - LP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n - LP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n - LP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n - LP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n - LP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n - LP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n - LP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77463</TotalTime>
  <Words>2793</Words>
  <Application>Microsoft Office PowerPoint</Application>
  <PresentationFormat>On-screen Show (4:3)</PresentationFormat>
  <Paragraphs>314</Paragraphs>
  <Slides>33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45" baseType="lpstr">
      <vt:lpstr>Arial</vt:lpstr>
      <vt:lpstr>Calibri</vt:lpstr>
      <vt:lpstr>Calibri Light</vt:lpstr>
      <vt:lpstr>Cambria Math</vt:lpstr>
      <vt:lpstr>Montserrat</vt:lpstr>
      <vt:lpstr>Symbol</vt:lpstr>
      <vt:lpstr>Times New Roman</vt:lpstr>
      <vt:lpstr>Vinogradov - ОФТТ-OKRF 2015</vt:lpstr>
      <vt:lpstr>Office Theme</vt:lpstr>
      <vt:lpstr>Equation</vt:lpstr>
      <vt:lpstr>Формула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Excess noise factor (ENF) =  measure of noisiness of multipliers and amplifiers</vt:lpstr>
      <vt:lpstr>Main APD trade-off: Gain vs Excess Noise Factor</vt:lpstr>
      <vt:lpstr>Single photon detection output charge distribution in 1 GHz BW with electronic noise 104 e</vt:lpstr>
      <vt:lpstr>Methods</vt:lpstr>
      <vt:lpstr>ENF measurement  method in HEP: charge response in photoelectrons on light pulse</vt:lpstr>
      <vt:lpstr>ENF measurement method in APD: dark and photocurrent mean and RMS</vt:lpstr>
      <vt:lpstr>Results</vt:lpstr>
      <vt:lpstr>Photodiode mode (Gain = 1), oscilloscope LeCroy 6 GHz, Laser 535 nm, 40 ps, low intensity</vt:lpstr>
      <vt:lpstr>Photodiode mode (Gain = 1), oscilloscope LeCroy 6 GHz, Laser 535 nm, 40 ps, medium intensity</vt:lpstr>
      <vt:lpstr>Results in photodiode mode (Gain = 1)</vt:lpstr>
      <vt:lpstr>Photodiode (Gain = 1) and Avalanche (Gain = 2.3) modes</vt:lpstr>
      <vt:lpstr>Advices from Yu. Musienko (CMS CERN) based on experience in ENF APD 1990-2000е [3]</vt:lpstr>
      <vt:lpstr>Analysis of the problems </vt:lpstr>
      <vt:lpstr>Geiger mode (Gain ~ 1M), oscilloscope LeCroy 6 GHz, Laser 535 nm, 40 ps, a few photon intensity</vt:lpstr>
      <vt:lpstr>Possible solutions for low-gain ENF measurements </vt:lpstr>
      <vt:lpstr>Thank you for your attention!</vt:lpstr>
      <vt:lpstr>PowerPoint Presentation</vt:lpstr>
      <vt:lpstr>Результаты измерений SiPM от лазера 40 пс 535 нм осциллограф LeCroy, фотодиодный режим</vt:lpstr>
      <vt:lpstr>Результаты измерений TAPD от белого LED 30 нс осциллограф R&amp;S, фотодиодный режим</vt:lpstr>
      <vt:lpstr>Input-dependent characteristics of output (SNR, RES)  Internal characteristics of photodetection (DQE, ENF)</vt:lpstr>
      <vt:lpstr>Resolution (RES) and Excess Noise Factor (ENF)  of stochastic processes in photodetection</vt:lpstr>
      <vt:lpstr>ENF of simple specific processes</vt:lpstr>
      <vt:lpstr>Ideal detector</vt:lpstr>
      <vt:lpstr>SiPM calibration for CMS </vt:lpstr>
      <vt:lpstr>APD calibration for ENF </vt:lpstr>
      <vt:lpstr>Методика измерений ENF по току и заряду  от световых импульсов с частотой F</vt:lpstr>
      <vt:lpstr>Шум осциллографа LeCroy @ 500МГц ~ 68 мкВ ~ 3 нВ/√Гц</vt:lpstr>
      <vt:lpstr>Шум предусилителя (4 ГГц 20 dB) ~ 248 мкВ ~ 11 нВ/√Гц</vt:lpstr>
      <vt:lpstr>Оценки возможности измерений по постоянному току</vt:lpstr>
    </vt:vector>
  </TitlesOfParts>
  <Company>Daresbury Laboratory (STFC)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Silicon Photomultipliers  for  accelerator and medical  applications</dc:title>
  <dc:creator>user</dc:creator>
  <cp:lastModifiedBy>Sergey Vinogradov</cp:lastModifiedBy>
  <cp:revision>1001</cp:revision>
  <cp:lastPrinted>2013-12-02T14:37:26Z</cp:lastPrinted>
  <dcterms:created xsi:type="dcterms:W3CDTF">2014-06-23T10:51:45Z</dcterms:created>
  <dcterms:modified xsi:type="dcterms:W3CDTF">2025-10-19T20:52:38Z</dcterms:modified>
</cp:coreProperties>
</file>