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910" r:id="rId2"/>
    <p:sldId id="750" r:id="rId3"/>
    <p:sldId id="1034" r:id="rId4"/>
    <p:sldId id="1015" r:id="rId5"/>
    <p:sldId id="912" r:id="rId6"/>
    <p:sldId id="1016" r:id="rId7"/>
    <p:sldId id="1020" r:id="rId8"/>
    <p:sldId id="1021" r:id="rId9"/>
    <p:sldId id="1025" r:id="rId10"/>
    <p:sldId id="1026" r:id="rId11"/>
    <p:sldId id="1027" r:id="rId12"/>
    <p:sldId id="1022" r:id="rId13"/>
    <p:sldId id="1023" r:id="rId14"/>
    <p:sldId id="1031" r:id="rId15"/>
    <p:sldId id="1028" r:id="rId16"/>
    <p:sldId id="1029" r:id="rId17"/>
    <p:sldId id="1032" r:id="rId18"/>
    <p:sldId id="1030" r:id="rId19"/>
    <p:sldId id="1024" r:id="rId20"/>
    <p:sldId id="1033" r:id="rId21"/>
    <p:sldId id="924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6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F5931F-AAAF-B250-60DB-5E4FBC3A4C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A7E686D-FFAD-C6F6-786D-B4530C90B8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364682-A1A3-B102-0159-95C33634C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9545E-F012-4FB1-B08E-7F00568C3C7E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5DE909-9027-38A6-231B-161586BA2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2A2F9D-CF3D-81E6-2544-00F256818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456BC-BD97-4024-924C-833771DBE0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252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651E9D-50FD-D344-E25D-CE835641C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48FB9F1-0849-D2D7-81D0-42904A94DF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6216A2-E086-F02D-6FC0-14E675142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9545E-F012-4FB1-B08E-7F00568C3C7E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00A936-FE49-EE53-FB2E-CBC6D7499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E8673F-F1D7-B9C3-9A24-F2F26CDA1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456BC-BD97-4024-924C-833771DBE0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215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F21C90F-574B-EB16-B803-CCCB9DE9E7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93C36EE-D8A1-EC27-83B5-8B77515ADE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7EAFC2-7C9F-9CAF-1520-C5788C603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9545E-F012-4FB1-B08E-7F00568C3C7E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3DDA1C-772F-C221-B80C-848C600A7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E7CB1D-D1F9-2542-EDE6-F74AAC384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456BC-BD97-4024-924C-833771DBE0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276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FFB5D9-CFBB-DF53-09D5-FBE1D41D5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0E08DC-84B0-83C5-FC9F-AF660810DC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EDEB7A-0AB8-9983-5BB0-949596ED8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9545E-F012-4FB1-B08E-7F00568C3C7E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69A929-1728-C4DA-5CBD-08999D67D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FF4387-9646-CD9A-360D-FB99BE17C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456BC-BD97-4024-924C-833771DBE0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310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7786D9-98E9-59D3-4D50-A4DA97D8C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29C2C27-4EFB-7589-06DB-FDDA82DD1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47A580-36B4-58E9-6D5A-2247CEFEE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9545E-F012-4FB1-B08E-7F00568C3C7E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AD75CD-4AF0-01DE-34A3-2C09B8DFF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0552EC-1BE7-0E79-295C-C7D6C5866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456BC-BD97-4024-924C-833771DBE0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298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A64C67-B01D-063A-A210-7CDB5148D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F319DB-B69B-A936-EF48-0610E4D716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190D48F-36CC-F7A2-E348-1D483C5413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225857-EE73-3D8F-AF36-1A245CD94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9545E-F012-4FB1-B08E-7F00568C3C7E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44B033-CAE0-4264-EFCD-8B0DCD475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7461AC1-5C3F-9634-5148-D6549229F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456BC-BD97-4024-924C-833771DBE0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753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3D7BF0-E21E-34ED-F7B0-5677BD07B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18D117-0D05-3976-986F-557EA41A5D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3C8C644-CE4C-7E6A-3AE2-8090F97A14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D434F69-6C59-690D-0AE8-6BB4C5B0F2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B023C77-BC6E-655B-9468-56110F4E78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B1A2465-0EBD-670B-E62C-BCFC986E7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9545E-F012-4FB1-B08E-7F00568C3C7E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CE772ED-3CEB-348F-966D-5D6115188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B50C46F-A1CC-63BE-02E5-2598FE056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456BC-BD97-4024-924C-833771DBE0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760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1274DB-6BF0-C560-22E9-CF75B7995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6E9BF09-855D-6F7D-C9A8-0EEA0E4DB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9545E-F012-4FB1-B08E-7F00568C3C7E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806E990-FD0F-734D-2058-50942F2A0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621C859-16C9-E629-A62C-E04516502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456BC-BD97-4024-924C-833771DBE0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17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93C414F-9A0C-E5F7-EFF5-F05A7221E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9545E-F012-4FB1-B08E-7F00568C3C7E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772494D-F0DC-58C3-9238-02DCA2F90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0D92033-083C-4A8D-3187-B7E69179B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456BC-BD97-4024-924C-833771DBE0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5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87A9EB-0078-8A79-33D6-B0503CAEF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9EB362-A664-5E77-E02A-F004DF85C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8A4A7D9-F6B0-1250-B40A-77419ADE6B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2147CE-2434-E962-5235-54FA847D1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9545E-F012-4FB1-B08E-7F00568C3C7E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F7FF31D-99F3-6942-5059-1E9D637BE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4C2E806-0889-FC63-AE93-4BD84841F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456BC-BD97-4024-924C-833771DBE0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262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EF735D-C2FB-C3A9-1C79-7DCA7E1F8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DD86BFA-828A-7430-A839-EC2DD55D68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CD62BF-1AC9-11C6-C743-C6A70A4791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BB84DC-3FE4-8427-A1DC-D1090C52C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9545E-F012-4FB1-B08E-7F00568C3C7E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224851E-FABF-C5E7-446C-A87FBE1B3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0563749-C577-BA66-17E9-E2AA5E8CD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456BC-BD97-4024-924C-833771DBE0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993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881F70-517B-40B2-54C8-C1D889B83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8DF839-1805-5530-8E45-87BFDFB772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C29794-070D-385A-ED48-A791DF9845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9545E-F012-4FB1-B08E-7F00568C3C7E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0E3D48-780A-8AA1-A63F-15F11918D1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2ACA1B-DC0A-5F15-0696-CB3C58E203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456BC-BD97-4024-924C-833771DBE0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392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75.png"/><Relationship Id="rId7" Type="http://schemas.openxmlformats.org/officeDocument/2006/relationships/image" Target="../media/image8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png"/><Relationship Id="rId5" Type="http://schemas.openxmlformats.org/officeDocument/2006/relationships/image" Target="../media/image77.emf"/><Relationship Id="rId4" Type="http://schemas.openxmlformats.org/officeDocument/2006/relationships/image" Target="../media/image76.png"/><Relationship Id="rId9" Type="http://schemas.openxmlformats.org/officeDocument/2006/relationships/image" Target="../media/image7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78.emf"/><Relationship Id="rId7" Type="http://schemas.openxmlformats.org/officeDocument/2006/relationships/image" Target="../media/image9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emf"/><Relationship Id="rId11" Type="http://schemas.openxmlformats.org/officeDocument/2006/relationships/image" Target="../media/image94.png"/><Relationship Id="rId5" Type="http://schemas.openxmlformats.org/officeDocument/2006/relationships/image" Target="../media/image80.emf"/><Relationship Id="rId10" Type="http://schemas.openxmlformats.org/officeDocument/2006/relationships/image" Target="../media/image92.png"/><Relationship Id="rId4" Type="http://schemas.openxmlformats.org/officeDocument/2006/relationships/image" Target="../media/image79.emf"/><Relationship Id="rId9" Type="http://schemas.openxmlformats.org/officeDocument/2006/relationships/image" Target="../media/image9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9.png"/><Relationship Id="rId5" Type="http://schemas.openxmlformats.org/officeDocument/2006/relationships/image" Target="../media/image87.png"/><Relationship Id="rId4" Type="http://schemas.openxmlformats.org/officeDocument/2006/relationships/image" Target="../media/image8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88.png"/><Relationship Id="rId7" Type="http://schemas.openxmlformats.org/officeDocument/2006/relationships/image" Target="../media/image10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89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90.emf"/><Relationship Id="rId7" Type="http://schemas.openxmlformats.org/officeDocument/2006/relationships/image" Target="../media/image1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6.png"/><Relationship Id="rId5" Type="http://schemas.openxmlformats.org/officeDocument/2006/relationships/image" Target="../media/image92.emf"/><Relationship Id="rId4" Type="http://schemas.openxmlformats.org/officeDocument/2006/relationships/image" Target="../media/image9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8.png"/><Relationship Id="rId4" Type="http://schemas.openxmlformats.org/officeDocument/2006/relationships/image" Target="../media/image9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2" Type="http://schemas.openxmlformats.org/officeDocument/2006/relationships/image" Target="../media/image99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2.emf"/><Relationship Id="rId5" Type="http://schemas.openxmlformats.org/officeDocument/2006/relationships/image" Target="../media/image101.emf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0.png"/><Relationship Id="rId7" Type="http://schemas.openxmlformats.org/officeDocument/2006/relationships/image" Target="../media/image1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6.emf"/><Relationship Id="rId5" Type="http://schemas.openxmlformats.org/officeDocument/2006/relationships/image" Target="../media/image115.emf"/><Relationship Id="rId4" Type="http://schemas.openxmlformats.org/officeDocument/2006/relationships/image" Target="../media/image1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32.png"/><Relationship Id="rId18" Type="http://schemas.openxmlformats.org/officeDocument/2006/relationships/image" Target="../media/image14.png"/><Relationship Id="rId3" Type="http://schemas.openxmlformats.org/officeDocument/2006/relationships/image" Target="../media/image5.png"/><Relationship Id="rId21" Type="http://schemas.openxmlformats.org/officeDocument/2006/relationships/image" Target="../media/image15.png"/><Relationship Id="rId7" Type="http://schemas.openxmlformats.org/officeDocument/2006/relationships/image" Target="../media/image9.png"/><Relationship Id="rId12" Type="http://schemas.openxmlformats.org/officeDocument/2006/relationships/image" Target="../media/image93.png"/><Relationship Id="rId17" Type="http://schemas.openxmlformats.org/officeDocument/2006/relationships/image" Target="../media/image13.png"/><Relationship Id="rId2" Type="http://schemas.openxmlformats.org/officeDocument/2006/relationships/image" Target="../media/image4.jpeg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86.png"/><Relationship Id="rId24" Type="http://schemas.openxmlformats.org/officeDocument/2006/relationships/image" Target="../media/image19.png"/><Relationship Id="rId5" Type="http://schemas.openxmlformats.org/officeDocument/2006/relationships/image" Target="../media/image7.png"/><Relationship Id="rId15" Type="http://schemas.openxmlformats.org/officeDocument/2006/relationships/image" Target="../media/image140.png"/><Relationship Id="rId23" Type="http://schemas.openxmlformats.org/officeDocument/2006/relationships/image" Target="../media/image18.png"/><Relationship Id="rId10" Type="http://schemas.openxmlformats.org/officeDocument/2006/relationships/image" Target="../media/image5.emf"/><Relationship Id="rId19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oleObject" Target="../embeddings/oleObject1.bin"/><Relationship Id="rId14" Type="http://schemas.openxmlformats.org/officeDocument/2006/relationships/image" Target="../media/image33.png"/><Relationship Id="rId22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4.png"/><Relationship Id="rId3" Type="http://schemas.openxmlformats.org/officeDocument/2006/relationships/image" Target="../media/image170.png"/><Relationship Id="rId7" Type="http://schemas.openxmlformats.org/officeDocument/2006/relationships/image" Target="../media/image340.png"/><Relationship Id="rId12" Type="http://schemas.openxmlformats.org/officeDocument/2006/relationships/image" Target="../media/image39.png"/><Relationship Id="rId17" Type="http://schemas.openxmlformats.org/officeDocument/2006/relationships/image" Target="../media/image43.png"/><Relationship Id="rId2" Type="http://schemas.openxmlformats.org/officeDocument/2006/relationships/image" Target="../media/image4.jpeg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29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image" Target="../media/image38.png"/><Relationship Id="rId5" Type="http://schemas.openxmlformats.org/officeDocument/2006/relationships/image" Target="../media/image320.png"/><Relationship Id="rId15" Type="http://schemas.openxmlformats.org/officeDocument/2006/relationships/image" Target="../media/image410.png"/><Relationship Id="rId28" Type="http://schemas.openxmlformats.org/officeDocument/2006/relationships/image" Target="../media/image460.png"/><Relationship Id="rId10" Type="http://schemas.openxmlformats.org/officeDocument/2006/relationships/image" Target="../media/image37.png"/><Relationship Id="rId19" Type="http://schemas.openxmlformats.org/officeDocument/2006/relationships/image" Target="../media/image45.png"/><Relationship Id="rId31" Type="http://schemas.openxmlformats.org/officeDocument/2006/relationships/image" Target="../media/image49.png"/><Relationship Id="rId4" Type="http://schemas.openxmlformats.org/officeDocument/2006/relationships/image" Target="../media/image180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Relationship Id="rId27" Type="http://schemas.openxmlformats.org/officeDocument/2006/relationships/image" Target="../media/image450.png"/><Relationship Id="rId30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0.png"/><Relationship Id="rId18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40.png"/><Relationship Id="rId17" Type="http://schemas.openxmlformats.org/officeDocument/2006/relationships/image" Target="../media/image29.png"/><Relationship Id="rId2" Type="http://schemas.openxmlformats.org/officeDocument/2006/relationships/image" Target="../media/image4.jpe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30.png"/><Relationship Id="rId5" Type="http://schemas.openxmlformats.org/officeDocument/2006/relationships/image" Target="../media/image22.png"/><Relationship Id="rId15" Type="http://schemas.openxmlformats.org/officeDocument/2006/relationships/image" Target="../media/image27.png"/><Relationship Id="rId10" Type="http://schemas.openxmlformats.org/officeDocument/2006/relationships/image" Target="../media/image220.png"/><Relationship Id="rId19" Type="http://schemas.openxmlformats.org/officeDocument/2006/relationships/image" Target="../media/image31.png"/><Relationship Id="rId4" Type="http://schemas.openxmlformats.org/officeDocument/2006/relationships/image" Target="../media/image21.png"/><Relationship Id="rId9" Type="http://schemas.openxmlformats.org/officeDocument/2006/relationships/image" Target="../media/image210.png"/><Relationship Id="rId1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4.jpeg"/><Relationship Id="rId7" Type="http://schemas.openxmlformats.org/officeDocument/2006/relationships/image" Target="../media/image50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2.png"/><Relationship Id="rId7" Type="http://schemas.openxmlformats.org/officeDocument/2006/relationships/image" Target="../media/image55.emf"/><Relationship Id="rId12" Type="http://schemas.openxmlformats.org/officeDocument/2006/relationships/image" Target="../media/image65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11" Type="http://schemas.openxmlformats.org/officeDocument/2006/relationships/image" Target="../media/image64.png"/><Relationship Id="rId5" Type="http://schemas.openxmlformats.org/officeDocument/2006/relationships/image" Target="../media/image53.png"/><Relationship Id="rId10" Type="http://schemas.openxmlformats.org/officeDocument/2006/relationships/image" Target="../media/image63.png"/><Relationship Id="rId4" Type="http://schemas.openxmlformats.org/officeDocument/2006/relationships/image" Target="../media/image4.jpeg"/><Relationship Id="rId9" Type="http://schemas.openxmlformats.org/officeDocument/2006/relationships/image" Target="../media/image6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9.png"/><Relationship Id="rId3" Type="http://schemas.openxmlformats.org/officeDocument/2006/relationships/image" Target="../media/image57.emf"/><Relationship Id="rId7" Type="http://schemas.openxmlformats.org/officeDocument/2006/relationships/image" Target="../media/image590.png"/><Relationship Id="rId12" Type="http://schemas.openxmlformats.org/officeDocument/2006/relationships/image" Target="../media/image68.png"/><Relationship Id="rId2" Type="http://schemas.openxmlformats.org/officeDocument/2006/relationships/image" Target="../media/image4.jpeg"/><Relationship Id="rId16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0.png"/><Relationship Id="rId11" Type="http://schemas.openxmlformats.org/officeDocument/2006/relationships/image" Target="../media/image67.png"/><Relationship Id="rId5" Type="http://schemas.openxmlformats.org/officeDocument/2006/relationships/image" Target="../media/image59.png"/><Relationship Id="rId15" Type="http://schemas.openxmlformats.org/officeDocument/2006/relationships/image" Target="../media/image70.png"/><Relationship Id="rId10" Type="http://schemas.openxmlformats.org/officeDocument/2006/relationships/image" Target="../media/image66.png"/><Relationship Id="rId4" Type="http://schemas.openxmlformats.org/officeDocument/2006/relationships/image" Target="../media/image58.png"/><Relationship Id="rId9" Type="http://schemas.openxmlformats.org/officeDocument/2006/relationships/image" Target="../media/image61.png"/><Relationship Id="rId14" Type="http://schemas.openxmlformats.org/officeDocument/2006/relationships/image" Target="../media/image7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emf"/><Relationship Id="rId3" Type="http://schemas.openxmlformats.org/officeDocument/2006/relationships/image" Target="../media/image4.jpeg"/><Relationship Id="rId7" Type="http://schemas.openxmlformats.org/officeDocument/2006/relationships/image" Target="../media/image73.emf"/><Relationship Id="rId12" Type="http://schemas.openxmlformats.org/officeDocument/2006/relationships/image" Target="../media/image72.png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png"/><Relationship Id="rId11" Type="http://schemas.openxmlformats.org/officeDocument/2006/relationships/image" Target="../media/image80.png"/><Relationship Id="rId5" Type="http://schemas.openxmlformats.org/officeDocument/2006/relationships/image" Target="../media/image72.emf"/><Relationship Id="rId10" Type="http://schemas.openxmlformats.org/officeDocument/2006/relationships/image" Target="../media/image79.png"/><Relationship Id="rId4" Type="http://schemas.openxmlformats.org/officeDocument/2006/relationships/image" Target="../media/image71.emf"/><Relationship Id="rId9" Type="http://schemas.openxmlformats.org/officeDocument/2006/relationships/image" Target="../media/image7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6" name="Rectangle 4"/>
          <p:cNvSpPr>
            <a:spLocks noChangeArrowheads="1"/>
          </p:cNvSpPr>
          <p:nvPr/>
        </p:nvSpPr>
        <p:spPr bwMode="auto">
          <a:xfrm>
            <a:off x="1524000" y="2237199"/>
            <a:ext cx="9144000" cy="17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spcAft>
                <a:spcPts val="1200"/>
              </a:spcAft>
              <a:defRPr/>
            </a:pPr>
            <a:r>
              <a:rPr lang="ru-RU" altLang="ja-JP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Разработка систем управления и сохранения</a:t>
            </a:r>
            <a:r>
              <a:rPr lang="en-US" altLang="ja-JP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altLang="ja-JP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поляризации протонов и дейтронов в проекте </a:t>
            </a:r>
            <a:r>
              <a:rPr lang="en-US" altLang="ja-JP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“</a:t>
            </a:r>
            <a:r>
              <a:rPr lang="ru-RU" altLang="ja-JP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Новый</a:t>
            </a:r>
            <a:r>
              <a:rPr lang="en-US" altLang="ja-JP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altLang="ja-JP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Нуклотрон</a:t>
            </a:r>
            <a:r>
              <a:rPr lang="en-US" altLang="ja-JP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”</a:t>
            </a:r>
          </a:p>
        </p:txBody>
      </p:sp>
      <p:sp>
        <p:nvSpPr>
          <p:cNvPr id="3078" name="Rectangle 5"/>
          <p:cNvSpPr>
            <a:spLocks noChangeArrowheads="1"/>
          </p:cNvSpPr>
          <p:nvPr/>
        </p:nvSpPr>
        <p:spPr bwMode="auto">
          <a:xfrm>
            <a:off x="1524000" y="1"/>
            <a:ext cx="9144000" cy="522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en-US" altLang="ru-RU" sz="2400"/>
          </a:p>
        </p:txBody>
      </p:sp>
      <p:sp>
        <p:nvSpPr>
          <p:cNvPr id="3082" name="TextBox 2"/>
          <p:cNvSpPr txBox="1">
            <a:spLocks noChangeArrowheads="1"/>
          </p:cNvSpPr>
          <p:nvPr/>
        </p:nvSpPr>
        <p:spPr bwMode="auto">
          <a:xfrm>
            <a:off x="1498016" y="6138134"/>
            <a:ext cx="914348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ЛФВЭ, секция физики и техники ускорителей, криогеники     </a:t>
            </a:r>
            <a:endParaRPr lang="en-US" alt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сентября 2025</a:t>
            </a:r>
            <a:r>
              <a:rPr lang="en-US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ОИЯИ</a:t>
            </a:r>
            <a:r>
              <a:rPr lang="en-US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 Дубна</a:t>
            </a: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Line 27"/>
          <p:cNvSpPr>
            <a:spLocks noChangeShapeType="1"/>
          </p:cNvSpPr>
          <p:nvPr/>
        </p:nvSpPr>
        <p:spPr bwMode="auto">
          <a:xfrm>
            <a:off x="0" y="6111201"/>
            <a:ext cx="12192000" cy="2582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524000" y="1"/>
            <a:ext cx="9144000" cy="522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en-US" altLang="ru-RU" sz="240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12" y="522452"/>
            <a:ext cx="2256717" cy="1008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717" y="1"/>
            <a:ext cx="4621216" cy="2104679"/>
          </a:xfrm>
          <a:prstGeom prst="rect">
            <a:avLst/>
          </a:prstGeom>
        </p:spPr>
      </p:pic>
      <p:sp>
        <p:nvSpPr>
          <p:cNvPr id="13" name="Line 27"/>
          <p:cNvSpPr>
            <a:spLocks noChangeShapeType="1"/>
          </p:cNvSpPr>
          <p:nvPr/>
        </p:nvSpPr>
        <p:spPr bwMode="auto">
          <a:xfrm flipV="1">
            <a:off x="0" y="2104679"/>
            <a:ext cx="12192000" cy="823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721" y="198315"/>
            <a:ext cx="2087757" cy="1512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D585C4-8950-0191-C48A-4C49B0763FB9}"/>
              </a:ext>
            </a:extLst>
          </p:cNvPr>
          <p:cNvSpPr txBox="1"/>
          <p:nvPr/>
        </p:nvSpPr>
        <p:spPr>
          <a:xfrm>
            <a:off x="1656039" y="4793305"/>
            <a:ext cx="88705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Специальность 1.3.18 —</a:t>
            </a:r>
            <a:r>
              <a:rPr lang="en-US" dirty="0"/>
              <a:t> </a:t>
            </a:r>
            <a:r>
              <a:rPr lang="ru-RU" dirty="0"/>
              <a:t>«Физика пучков заряженных частиц и ускорительная техника»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6D81DB-D4E7-B0B5-21BE-553EECE619CC}"/>
              </a:ext>
            </a:extLst>
          </p:cNvPr>
          <p:cNvSpPr txBox="1"/>
          <p:nvPr/>
        </p:nvSpPr>
        <p:spPr>
          <a:xfrm>
            <a:off x="1229590" y="5248716"/>
            <a:ext cx="96803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dirty="0">
                <a:latin typeface="SFRM1440"/>
              </a:rPr>
              <a:t>Материалы д</a:t>
            </a:r>
            <a:r>
              <a:rPr lang="ru-RU" sz="1800" b="0" i="0" u="none" strike="noStrike" baseline="0" dirty="0">
                <a:latin typeface="SFRM1440"/>
              </a:rPr>
              <a:t>иссертаци</a:t>
            </a:r>
            <a:r>
              <a:rPr lang="ru-RU" dirty="0">
                <a:latin typeface="SFRM1440"/>
              </a:rPr>
              <a:t>и</a:t>
            </a:r>
            <a:r>
              <a:rPr lang="ru-RU" sz="1800" b="0" i="0" u="none" strike="noStrike" baseline="0" dirty="0">
                <a:latin typeface="SFRM1440"/>
              </a:rPr>
              <a:t> на соискание учёной степени</a:t>
            </a:r>
            <a:r>
              <a:rPr lang="en-US" sz="1800" b="0" i="0" u="none" strike="noStrike" baseline="0" dirty="0">
                <a:latin typeface="SFRM1440"/>
              </a:rPr>
              <a:t> </a:t>
            </a:r>
            <a:r>
              <a:rPr lang="ru-RU" sz="1800" b="0" i="0" u="none" strike="noStrike" baseline="0" dirty="0">
                <a:latin typeface="SFRM1440"/>
              </a:rPr>
              <a:t>кандидата физико-математических наук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630D03-C152-E6C7-8E3F-2A9111755594}"/>
              </a:ext>
            </a:extLst>
          </p:cNvPr>
          <p:cNvSpPr txBox="1"/>
          <p:nvPr/>
        </p:nvSpPr>
        <p:spPr>
          <a:xfrm>
            <a:off x="2900929" y="3900398"/>
            <a:ext cx="61062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ru-RU" altLang="ja-JP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anose="020B0600070205080204" pitchFamily="34" charset="-128"/>
                <a:cs typeface="Times New Roman" panose="02020603050405020304" pitchFamily="18" charset="0"/>
              </a:rPr>
              <a:t>Е</a:t>
            </a:r>
            <a:r>
              <a:rPr lang="en-US" altLang="ja-JP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anose="020B0600070205080204" pitchFamily="34" charset="-128"/>
                <a:cs typeface="Times New Roman" panose="02020603050405020304" pitchFamily="18" charset="0"/>
              </a:rPr>
              <a:t>.</a:t>
            </a:r>
            <a:r>
              <a:rPr lang="ru-RU" altLang="ja-JP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anose="020B0600070205080204" pitchFamily="34" charset="-128"/>
                <a:cs typeface="Times New Roman" panose="02020603050405020304" pitchFamily="18" charset="0"/>
              </a:rPr>
              <a:t>Д</a:t>
            </a:r>
            <a:r>
              <a:rPr lang="en-US" altLang="ja-JP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anose="020B0600070205080204" pitchFamily="34" charset="-128"/>
                <a:cs typeface="Times New Roman" panose="02020603050405020304" pitchFamily="18" charset="0"/>
              </a:rPr>
              <a:t>. </a:t>
            </a:r>
            <a:r>
              <a:rPr lang="ru-RU" altLang="ja-JP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anose="020B0600070205080204" pitchFamily="34" charset="-128"/>
                <a:cs typeface="Times New Roman" panose="02020603050405020304" pitchFamily="18" charset="0"/>
              </a:rPr>
              <a:t>Цыплаков</a:t>
            </a:r>
            <a:r>
              <a:rPr lang="ru-RU" altLang="ja-JP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anose="020B0600070205080204" pitchFamily="34" charset="-128"/>
                <a:cs typeface="Times New Roman" panose="02020603050405020304" pitchFamily="18" charset="0"/>
              </a:rPr>
              <a:t>¹</a:t>
            </a:r>
            <a:r>
              <a:rPr lang="en-US" altLang="ja-JP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ru-RU" altLang="ja-JP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anose="020B0600070205080204" pitchFamily="34" charset="-128"/>
                <a:cs typeface="Times New Roman" panose="02020603050405020304" pitchFamily="18" charset="0"/>
              </a:rPr>
              <a:t>²</a:t>
            </a:r>
            <a:r>
              <a:rPr lang="en-US" altLang="ja-JP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</a:p>
          <a:p>
            <a:pPr algn="ctr">
              <a:spcAft>
                <a:spcPts val="1200"/>
              </a:spcAft>
              <a:defRPr/>
            </a:pPr>
            <a:r>
              <a:rPr lang="ru-RU" altLang="ja-JP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anose="020B0600070205080204" pitchFamily="34" charset="-128"/>
                <a:cs typeface="Times New Roman" panose="02020603050405020304" pitchFamily="18" charset="0"/>
              </a:rPr>
              <a:t>¹</a:t>
            </a:r>
            <a:r>
              <a:rPr lang="ru-RU" i="1" dirty="0">
                <a:ea typeface="Times New Roman" panose="02020603050405020304" pitchFamily="18" charset="0"/>
              </a:rPr>
              <a:t>МФТИ, Долгопрудный</a:t>
            </a:r>
            <a:r>
              <a:rPr lang="en-US" i="1" dirty="0">
                <a:ea typeface="Times New Roman" panose="02020603050405020304" pitchFamily="18" charset="0"/>
              </a:rPr>
              <a:t>,</a:t>
            </a:r>
            <a:r>
              <a:rPr lang="ru-RU" i="1" dirty="0">
                <a:ea typeface="Times New Roman" panose="02020603050405020304" pitchFamily="18" charset="0"/>
              </a:rPr>
              <a:t> </a:t>
            </a:r>
            <a:r>
              <a:rPr lang="ru-RU" altLang="ja-JP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anose="020B0600070205080204" pitchFamily="34" charset="-128"/>
                <a:cs typeface="Times New Roman" panose="02020603050405020304" pitchFamily="18" charset="0"/>
              </a:rPr>
              <a:t>²</a:t>
            </a:r>
            <a:r>
              <a:rPr lang="ru-RU" i="1" dirty="0">
                <a:ea typeface="Times New Roman" panose="02020603050405020304" pitchFamily="18" charset="0"/>
              </a:rPr>
              <a:t>ОИЯИ, Дубна</a:t>
            </a:r>
            <a:endParaRPr lang="ru-RU" altLang="ja-JP" sz="28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790453"/>
      </p:ext>
    </p:extLst>
  </p:cSld>
  <p:clrMapOvr>
    <a:masterClrMapping/>
  </p:clrMapOvr>
  <p:transition advTm="2859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364BBD-53D1-078C-9B26-772EDF92B8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>
            <a:extLst>
              <a:ext uri="{FF2B5EF4-FFF2-40B4-BE49-F238E27FC236}">
                <a16:creationId xmlns:a16="http://schemas.microsoft.com/office/drawing/2014/main" id="{FDD55E88-255E-730C-7390-F7B775F636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12192000" cy="85280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4098" name="Номер слайда 5">
            <a:extLst>
              <a:ext uri="{FF2B5EF4-FFF2-40B4-BE49-F238E27FC236}">
                <a16:creationId xmlns:a16="http://schemas.microsoft.com/office/drawing/2014/main" id="{FFD65CE1-C743-F84F-F5B4-D718C09FD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320DD82-032B-44B4-978B-B4B00BE4CB36}" type="slidenum">
              <a:rPr lang="ru-RU" altLang="ru-RU" sz="2000">
                <a:solidFill>
                  <a:srgbClr val="FF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ru-RU" altLang="ru-RU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1" name="Text Box 7">
            <a:extLst>
              <a:ext uri="{FF2B5EF4-FFF2-40B4-BE49-F238E27FC236}">
                <a16:creationId xmlns:a16="http://schemas.microsoft.com/office/drawing/2014/main" id="{5816F796-B6ED-CF68-113B-3A096C6C9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778" y="61050"/>
            <a:ext cx="10577146" cy="791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lnSpc>
                <a:spcPct val="70000"/>
              </a:lnSpc>
              <a:spcBef>
                <a:spcPct val="50000"/>
              </a:spcBef>
              <a:buNone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Адиабатические пересечения внутренних спиновых резонансов дейтронов</a:t>
            </a:r>
          </a:p>
        </p:txBody>
      </p:sp>
      <p:sp>
        <p:nvSpPr>
          <p:cNvPr id="10" name="Line 27">
            <a:extLst>
              <a:ext uri="{FF2B5EF4-FFF2-40B4-BE49-F238E27FC236}">
                <a16:creationId xmlns:a16="http://schemas.microsoft.com/office/drawing/2014/main" id="{B5B707CC-F419-C0EE-2A48-1116CAF8387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6279382"/>
            <a:ext cx="12192000" cy="711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Text Box 26">
            <a:extLst>
              <a:ext uri="{FF2B5EF4-FFF2-40B4-BE49-F238E27FC236}">
                <a16:creationId xmlns:a16="http://schemas.microsoft.com/office/drawing/2014/main" id="{F20D63E4-8E03-8EC0-F89D-BE6770E0D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585" y="6286502"/>
            <a:ext cx="94089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chemeClr val="accent1">
                    <a:lumMod val="75000"/>
                  </a:schemeClr>
                </a:solidFill>
              </a:rPr>
              <a:t>Е</a:t>
            </a:r>
            <a:r>
              <a:rPr lang="en-US" altLang="ru-RU" sz="1400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ru-RU" altLang="ru-RU" sz="1400" b="1" dirty="0">
                <a:solidFill>
                  <a:schemeClr val="accent1">
                    <a:lumMod val="75000"/>
                  </a:schemeClr>
                </a:solidFill>
              </a:rPr>
              <a:t>Д</a:t>
            </a:r>
            <a:r>
              <a:rPr lang="en-US" altLang="ru-RU" sz="1400" b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altLang="ru-RU" sz="1400" b="1" dirty="0">
                <a:solidFill>
                  <a:schemeClr val="accent1">
                    <a:lumMod val="75000"/>
                  </a:schemeClr>
                </a:solidFill>
              </a:rPr>
              <a:t>Цыплаков</a:t>
            </a:r>
            <a:r>
              <a:rPr lang="en-US" altLang="ru-RU" sz="14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altLang="ru-RU" sz="1400" b="1" i="1" dirty="0">
                <a:solidFill>
                  <a:schemeClr val="accent1">
                    <a:lumMod val="75000"/>
                  </a:schemeClr>
                </a:solidFill>
              </a:rPr>
              <a:t>Разработка систем управления и сохранения поляризации протонов и дейтронов в проекте “Новый Нуклотрон”</a:t>
            </a:r>
            <a:r>
              <a:rPr lang="ru-RU" altLang="ru-RU" sz="1400" b="1" dirty="0">
                <a:solidFill>
                  <a:schemeClr val="accent1">
                    <a:lumMod val="75000"/>
                  </a:schemeClr>
                </a:solidFill>
              </a:rPr>
              <a:t>,   </a:t>
            </a:r>
            <a:r>
              <a:rPr lang="en-US" altLang="ru-RU" sz="1400" b="1" dirty="0">
                <a:solidFill>
                  <a:schemeClr val="accent1">
                    <a:lumMod val="75000"/>
                  </a:schemeClr>
                </a:solidFill>
              </a:rPr>
              <a:t>11</a:t>
            </a:r>
            <a:r>
              <a:rPr lang="ru-RU" altLang="ru-RU" sz="1400" b="1" dirty="0">
                <a:solidFill>
                  <a:schemeClr val="accent1">
                    <a:lumMod val="75000"/>
                  </a:schemeClr>
                </a:solidFill>
              </a:rPr>
              <a:t> сентября 2025,  г. Дубна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D051948-265D-1773-0CFD-2BFC3F8375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9" y="6342582"/>
            <a:ext cx="994299" cy="51541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4FDD736-87BC-6575-A889-54E0112328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340" y="863568"/>
            <a:ext cx="7620660" cy="224367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121E5EE-3279-6207-847D-89B3A99B3A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83" y="3078517"/>
            <a:ext cx="5684978" cy="160884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8430871-D3B6-EF75-504D-10E7B326EB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2829" y="4757214"/>
            <a:ext cx="7379171" cy="15216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80552F3-35A3-2920-6638-F25D65B0662C}"/>
                  </a:ext>
                </a:extLst>
              </p:cNvPr>
              <p:cNvSpPr txBox="1"/>
              <p:nvPr/>
            </p:nvSpPr>
            <p:spPr>
              <a:xfrm>
                <a:off x="1295554" y="1306618"/>
                <a:ext cx="1461362" cy="5322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𝝂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𝜸</m:t>
                          </m:r>
                        </m:sub>
                      </m:sSub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≫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𝝎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80552F3-35A3-2920-6638-F25D65B066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554" y="1306618"/>
                <a:ext cx="1461362" cy="53226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6F198003-61C8-75F4-1F6D-9EDC070498B3}"/>
              </a:ext>
            </a:extLst>
          </p:cNvPr>
          <p:cNvCxnSpPr>
            <a:cxnSpLocks/>
          </p:cNvCxnSpPr>
          <p:nvPr/>
        </p:nvCxnSpPr>
        <p:spPr>
          <a:xfrm>
            <a:off x="4155596" y="846968"/>
            <a:ext cx="0" cy="181454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59B6FA52-1DF8-8DEC-907F-873BF5AED06C}"/>
              </a:ext>
            </a:extLst>
          </p:cNvPr>
          <p:cNvCxnSpPr>
            <a:cxnSpLocks/>
          </p:cNvCxnSpPr>
          <p:nvPr/>
        </p:nvCxnSpPr>
        <p:spPr>
          <a:xfrm>
            <a:off x="0" y="2661515"/>
            <a:ext cx="415559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3448839-2887-BDAD-33FF-4EA324B3D1C3}"/>
                  </a:ext>
                </a:extLst>
              </p:cNvPr>
              <p:cNvSpPr txBox="1"/>
              <p:nvPr/>
            </p:nvSpPr>
            <p:spPr>
              <a:xfrm>
                <a:off x="6386870" y="3628650"/>
                <a:ext cx="4727127" cy="6071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=−1+2.2⋅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𝑟𝑚𝑠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ru-RU" b="0" i="0" smtClean="0">
                          <a:latin typeface="Cambria Math" panose="02040503050406030204" pitchFamily="18" charset="0"/>
                        </a:rPr>
                        <m:t>, 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𝑟𝑚𝑠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3448839-2887-BDAD-33FF-4EA324B3D1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6870" y="3628650"/>
                <a:ext cx="4727127" cy="6071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326CA68-E7E1-90CE-0F6F-40AF0D776E08}"/>
                  </a:ext>
                </a:extLst>
              </p:cNvPr>
              <p:cNvSpPr txBox="1"/>
              <p:nvPr/>
            </p:nvSpPr>
            <p:spPr>
              <a:xfrm>
                <a:off x="1613013" y="5175386"/>
                <a:ext cx="1126590" cy="33195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=7.18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326CA68-E7E1-90CE-0F6F-40AF0D776E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3013" y="5175386"/>
                <a:ext cx="1126590" cy="331950"/>
              </a:xfrm>
              <a:prstGeom prst="rect">
                <a:avLst/>
              </a:prstGeom>
              <a:blipFill>
                <a:blip r:embed="rId8"/>
                <a:stretch>
                  <a:fillRect l="-2688" r="-4301" b="-1964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8E8F168-841E-0302-6C79-230F6BDF9EC0}"/>
                  </a:ext>
                </a:extLst>
              </p:cNvPr>
              <p:cNvSpPr txBox="1"/>
              <p:nvPr/>
            </p:nvSpPr>
            <p:spPr>
              <a:xfrm>
                <a:off x="922727" y="2105547"/>
                <a:ext cx="2220672" cy="5575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±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8E8F168-841E-0302-6C79-230F6BDF9E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727" y="2105547"/>
                <a:ext cx="2220672" cy="55752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8335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C2DF1A-85F1-26CD-A2CB-13B53DA576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>
            <a:extLst>
              <a:ext uri="{FF2B5EF4-FFF2-40B4-BE49-F238E27FC236}">
                <a16:creationId xmlns:a16="http://schemas.microsoft.com/office/drawing/2014/main" id="{D10C4193-7E54-5976-A53C-B1E1227F8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12192000" cy="85280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4098" name="Номер слайда 5">
            <a:extLst>
              <a:ext uri="{FF2B5EF4-FFF2-40B4-BE49-F238E27FC236}">
                <a16:creationId xmlns:a16="http://schemas.microsoft.com/office/drawing/2014/main" id="{F08BAAEF-099B-0DED-B67A-824229E64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320DD82-032B-44B4-978B-B4B00BE4CB36}" type="slidenum">
              <a:rPr lang="ru-RU" altLang="ru-RU" sz="2000">
                <a:solidFill>
                  <a:srgbClr val="FF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ru-RU" altLang="ru-RU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1" name="Text Box 7">
            <a:extLst>
              <a:ext uri="{FF2B5EF4-FFF2-40B4-BE49-F238E27FC236}">
                <a16:creationId xmlns:a16="http://schemas.microsoft.com/office/drawing/2014/main" id="{1BB8B985-9254-5916-DA70-9F6A8B204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778" y="61050"/>
            <a:ext cx="10577146" cy="791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lnSpc>
                <a:spcPct val="70000"/>
              </a:lnSpc>
              <a:spcBef>
                <a:spcPct val="50000"/>
              </a:spcBef>
              <a:buNone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Адиабатические пересечения внутренних спиновых резонансов протонов</a:t>
            </a:r>
          </a:p>
        </p:txBody>
      </p:sp>
      <p:sp>
        <p:nvSpPr>
          <p:cNvPr id="10" name="Line 27">
            <a:extLst>
              <a:ext uri="{FF2B5EF4-FFF2-40B4-BE49-F238E27FC236}">
                <a16:creationId xmlns:a16="http://schemas.microsoft.com/office/drawing/2014/main" id="{79EF0569-0DE0-6F89-6013-F747BCF3114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6279382"/>
            <a:ext cx="12192000" cy="711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Text Box 26">
            <a:extLst>
              <a:ext uri="{FF2B5EF4-FFF2-40B4-BE49-F238E27FC236}">
                <a16:creationId xmlns:a16="http://schemas.microsoft.com/office/drawing/2014/main" id="{66B484DA-BC42-E74F-E40E-FBDD3B7AD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585" y="6286502"/>
            <a:ext cx="94089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chemeClr val="accent1">
                    <a:lumMod val="75000"/>
                  </a:schemeClr>
                </a:solidFill>
              </a:rPr>
              <a:t>Е</a:t>
            </a:r>
            <a:r>
              <a:rPr lang="en-US" altLang="ru-RU" sz="1400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ru-RU" altLang="ru-RU" sz="1400" b="1" dirty="0">
                <a:solidFill>
                  <a:schemeClr val="accent1">
                    <a:lumMod val="75000"/>
                  </a:schemeClr>
                </a:solidFill>
              </a:rPr>
              <a:t>Д</a:t>
            </a:r>
            <a:r>
              <a:rPr lang="en-US" altLang="ru-RU" sz="1400" b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altLang="ru-RU" sz="1400" b="1" dirty="0">
                <a:solidFill>
                  <a:schemeClr val="accent1">
                    <a:lumMod val="75000"/>
                  </a:schemeClr>
                </a:solidFill>
              </a:rPr>
              <a:t>Цыплаков</a:t>
            </a:r>
            <a:r>
              <a:rPr lang="en-US" altLang="ru-RU" sz="14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altLang="ru-RU" sz="1400" b="1" i="1" dirty="0">
                <a:solidFill>
                  <a:schemeClr val="accent1">
                    <a:lumMod val="75000"/>
                  </a:schemeClr>
                </a:solidFill>
              </a:rPr>
              <a:t>Разработка систем управления и сохранения поляризации протонов и дейтронов в проекте “Новый Нуклотрон”</a:t>
            </a:r>
            <a:r>
              <a:rPr lang="ru-RU" altLang="ru-RU" sz="1400" b="1" dirty="0">
                <a:solidFill>
                  <a:schemeClr val="accent1">
                    <a:lumMod val="75000"/>
                  </a:schemeClr>
                </a:solidFill>
              </a:rPr>
              <a:t>,   </a:t>
            </a:r>
            <a:r>
              <a:rPr lang="en-US" altLang="ru-RU" sz="1400" b="1" dirty="0">
                <a:solidFill>
                  <a:schemeClr val="accent1">
                    <a:lumMod val="75000"/>
                  </a:schemeClr>
                </a:solidFill>
              </a:rPr>
              <a:t>11</a:t>
            </a:r>
            <a:r>
              <a:rPr lang="ru-RU" altLang="ru-RU" sz="1400" b="1" dirty="0">
                <a:solidFill>
                  <a:schemeClr val="accent1">
                    <a:lumMod val="75000"/>
                  </a:schemeClr>
                </a:solidFill>
              </a:rPr>
              <a:t> сентября 2025,  г. Дубна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541A48D-561C-E240-BF5E-4B16708F52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9" y="6342582"/>
            <a:ext cx="994299" cy="51541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B44347-01D2-1469-35CD-43419DF0B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7122" y="1033555"/>
            <a:ext cx="7047475" cy="161274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99CC312-2CBD-3F58-CD37-46CEB883A3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938" y="4598971"/>
            <a:ext cx="7091660" cy="161274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85D46E1-504B-8C05-7BE5-FCC963A286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6087" y="2885725"/>
            <a:ext cx="7091660" cy="161274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CF92464-9181-31AC-682A-DD6A56485F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965213"/>
            <a:ext cx="5296873" cy="12453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2257D0D-9C93-7197-5851-390FCBC976BA}"/>
                  </a:ext>
                </a:extLst>
              </p:cNvPr>
              <p:cNvSpPr txBox="1"/>
              <p:nvPr/>
            </p:nvSpPr>
            <p:spPr>
              <a:xfrm>
                <a:off x="3914562" y="1422230"/>
                <a:ext cx="1119024" cy="3077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=7.15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2257D0D-9C93-7197-5851-390FCBC976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4562" y="1422230"/>
                <a:ext cx="1119024" cy="307777"/>
              </a:xfrm>
              <a:prstGeom prst="rect">
                <a:avLst/>
              </a:prstGeom>
              <a:blipFill>
                <a:blip r:embed="rId7"/>
                <a:stretch>
                  <a:fillRect l="-2151" r="-4301" b="-754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44128A9-4881-DD1C-3FEF-8E0A3AF0E150}"/>
                  </a:ext>
                </a:extLst>
              </p:cNvPr>
              <p:cNvSpPr txBox="1"/>
              <p:nvPr/>
            </p:nvSpPr>
            <p:spPr>
              <a:xfrm>
                <a:off x="3914562" y="1772624"/>
                <a:ext cx="1126590" cy="33195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=7.15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44128A9-4881-DD1C-3FEF-8E0A3AF0E1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4562" y="1772624"/>
                <a:ext cx="1126590" cy="331950"/>
              </a:xfrm>
              <a:prstGeom prst="rect">
                <a:avLst/>
              </a:prstGeom>
              <a:blipFill>
                <a:blip r:embed="rId8"/>
                <a:stretch>
                  <a:fillRect l="-2139" r="-4278" b="-1964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F5E2703-F82E-19EC-9573-731E2452D64F}"/>
                  </a:ext>
                </a:extLst>
              </p:cNvPr>
              <p:cNvSpPr txBox="1"/>
              <p:nvPr/>
            </p:nvSpPr>
            <p:spPr>
              <a:xfrm>
                <a:off x="940778" y="1504737"/>
                <a:ext cx="1445717" cy="5322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𝝂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𝜸</m:t>
                          </m:r>
                        </m:sub>
                      </m:sSub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≪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𝝎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F5E2703-F82E-19EC-9573-731E2452D6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778" y="1504737"/>
                <a:ext cx="1445717" cy="53226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A12CCB8-963E-6D7F-1D25-C22504F60ED9}"/>
                  </a:ext>
                </a:extLst>
              </p:cNvPr>
              <p:cNvSpPr txBox="1"/>
              <p:nvPr/>
            </p:nvSpPr>
            <p:spPr>
              <a:xfrm>
                <a:off x="2183440" y="4803218"/>
                <a:ext cx="1119024" cy="3077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=7.15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A12CCB8-963E-6D7F-1D25-C22504F60E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3440" y="4803218"/>
                <a:ext cx="1119024" cy="307777"/>
              </a:xfrm>
              <a:prstGeom prst="rect">
                <a:avLst/>
              </a:prstGeom>
              <a:blipFill>
                <a:blip r:embed="rId10"/>
                <a:stretch>
                  <a:fillRect l="-2151" r="-4301" b="-961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1BBCFC8-814F-48ED-B0A3-B1FB842701F2}"/>
                  </a:ext>
                </a:extLst>
              </p:cNvPr>
              <p:cNvSpPr txBox="1"/>
              <p:nvPr/>
            </p:nvSpPr>
            <p:spPr>
              <a:xfrm>
                <a:off x="2183440" y="5149057"/>
                <a:ext cx="1043234" cy="33195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=7.</m:t>
                    </m:r>
                  </m:oMath>
                </a14:m>
                <a:r>
                  <a:rPr lang="en-US" sz="2000" dirty="0"/>
                  <a:t>2</a:t>
                </a:r>
                <a:r>
                  <a:rPr lang="ru-RU" sz="2000" dirty="0"/>
                  <a:t>0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1BBCFC8-814F-48ED-B0A3-B1FB842701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3440" y="5149057"/>
                <a:ext cx="1043234" cy="331950"/>
              </a:xfrm>
              <a:prstGeom prst="rect">
                <a:avLst/>
              </a:prstGeom>
              <a:blipFill>
                <a:blip r:embed="rId11"/>
                <a:stretch>
                  <a:fillRect l="-5202" t="-19643" r="-13295" b="-375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32AF6D90-6F41-FF03-14F4-F7A87ABFF08A}"/>
              </a:ext>
            </a:extLst>
          </p:cNvPr>
          <p:cNvCxnSpPr>
            <a:cxnSpLocks/>
          </p:cNvCxnSpPr>
          <p:nvPr/>
        </p:nvCxnSpPr>
        <p:spPr>
          <a:xfrm>
            <a:off x="3552092" y="852804"/>
            <a:ext cx="0" cy="188160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AB6B03AA-DEC4-9D1C-BDC9-0C1BE615698C}"/>
              </a:ext>
            </a:extLst>
          </p:cNvPr>
          <p:cNvCxnSpPr>
            <a:cxnSpLocks/>
          </p:cNvCxnSpPr>
          <p:nvPr/>
        </p:nvCxnSpPr>
        <p:spPr>
          <a:xfrm>
            <a:off x="0" y="2734407"/>
            <a:ext cx="355209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8249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64EF3E-109F-AB73-4405-47985FEB7C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>
            <a:extLst>
              <a:ext uri="{FF2B5EF4-FFF2-40B4-BE49-F238E27FC236}">
                <a16:creationId xmlns:a16="http://schemas.microsoft.com/office/drawing/2014/main" id="{5D44E481-A662-81C8-B47C-E38F0ED36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53326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4098" name="Номер слайда 5">
            <a:extLst>
              <a:ext uri="{FF2B5EF4-FFF2-40B4-BE49-F238E27FC236}">
                <a16:creationId xmlns:a16="http://schemas.microsoft.com/office/drawing/2014/main" id="{631AD865-34F1-9BD5-8FCD-76A6DD088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320DD82-032B-44B4-978B-B4B00BE4CB36}" type="slidenum">
              <a:rPr lang="ru-RU" altLang="ru-RU" sz="2000">
                <a:solidFill>
                  <a:srgbClr val="FF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ru-RU" altLang="ru-RU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1" name="Text Box 7">
            <a:extLst>
              <a:ext uri="{FF2B5EF4-FFF2-40B4-BE49-F238E27FC236}">
                <a16:creationId xmlns:a16="http://schemas.microsoft.com/office/drawing/2014/main" id="{F9D327C0-0621-F79A-E6ED-0BBA7556C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6218"/>
            <a:ext cx="12192000" cy="447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lnSpc>
                <a:spcPct val="70000"/>
              </a:lnSpc>
              <a:spcBef>
                <a:spcPct val="50000"/>
              </a:spcBef>
              <a:buNone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экспериментов с поляризованными</a:t>
            </a:r>
            <a:r>
              <a:rPr lang="en-US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частицами</a:t>
            </a:r>
          </a:p>
        </p:txBody>
      </p:sp>
      <p:sp>
        <p:nvSpPr>
          <p:cNvPr id="10" name="Line 27">
            <a:extLst>
              <a:ext uri="{FF2B5EF4-FFF2-40B4-BE49-F238E27FC236}">
                <a16:creationId xmlns:a16="http://schemas.microsoft.com/office/drawing/2014/main" id="{19E7A3BB-1DA3-1FC1-CFE4-F10874E4517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6279382"/>
            <a:ext cx="12192000" cy="711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Text Box 26">
            <a:extLst>
              <a:ext uri="{FF2B5EF4-FFF2-40B4-BE49-F238E27FC236}">
                <a16:creationId xmlns:a16="http://schemas.microsoft.com/office/drawing/2014/main" id="{4A01179F-9F92-848F-A1E3-36D94A85F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585" y="6286502"/>
            <a:ext cx="94089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chemeClr val="accent1">
                    <a:lumMod val="75000"/>
                  </a:schemeClr>
                </a:solidFill>
              </a:rPr>
              <a:t>Е</a:t>
            </a:r>
            <a:r>
              <a:rPr lang="en-US" altLang="ru-RU" sz="1400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ru-RU" altLang="ru-RU" sz="1400" b="1" dirty="0">
                <a:solidFill>
                  <a:schemeClr val="accent1">
                    <a:lumMod val="75000"/>
                  </a:schemeClr>
                </a:solidFill>
              </a:rPr>
              <a:t>Д</a:t>
            </a:r>
            <a:r>
              <a:rPr lang="en-US" altLang="ru-RU" sz="1400" b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altLang="ru-RU" sz="1400" b="1" dirty="0">
                <a:solidFill>
                  <a:schemeClr val="accent1">
                    <a:lumMod val="75000"/>
                  </a:schemeClr>
                </a:solidFill>
              </a:rPr>
              <a:t>Цыплаков</a:t>
            </a:r>
            <a:r>
              <a:rPr lang="en-US" altLang="ru-RU" sz="14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altLang="ru-RU" sz="1400" b="1" i="1" dirty="0">
                <a:solidFill>
                  <a:schemeClr val="accent1">
                    <a:lumMod val="75000"/>
                  </a:schemeClr>
                </a:solidFill>
              </a:rPr>
              <a:t>Разработка систем управления и сохранения поляризации протонов и дейтронов в проекте “Новый Нуклотрон”</a:t>
            </a:r>
            <a:r>
              <a:rPr lang="ru-RU" altLang="ru-RU" sz="1400" b="1" dirty="0">
                <a:solidFill>
                  <a:schemeClr val="accent1">
                    <a:lumMod val="75000"/>
                  </a:schemeClr>
                </a:solidFill>
              </a:rPr>
              <a:t>,   </a:t>
            </a:r>
            <a:r>
              <a:rPr lang="en-US" altLang="ru-RU" sz="1400" b="1" dirty="0">
                <a:solidFill>
                  <a:schemeClr val="accent1">
                    <a:lumMod val="75000"/>
                  </a:schemeClr>
                </a:solidFill>
              </a:rPr>
              <a:t>11</a:t>
            </a:r>
            <a:r>
              <a:rPr lang="ru-RU" altLang="ru-RU" sz="1400" b="1" dirty="0">
                <a:solidFill>
                  <a:schemeClr val="accent1">
                    <a:lumMod val="75000"/>
                  </a:schemeClr>
                </a:solidFill>
              </a:rPr>
              <a:t> сентября 2025,  г. Дубна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A57DDF1-9DFB-6942-89AE-98BAA1B97E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9" y="6342582"/>
            <a:ext cx="994299" cy="5154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800EC5-4AB9-5B35-EA4B-9B0177DCD938}"/>
              </a:ext>
            </a:extLst>
          </p:cNvPr>
          <p:cNvSpPr txBox="1"/>
          <p:nvPr/>
        </p:nvSpPr>
        <p:spPr>
          <a:xfrm>
            <a:off x="6471137" y="613111"/>
            <a:ext cx="572086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Спин-флип дейтронов на индуцированном спиновом резонансе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Измерение мощности уединенных спиновых резонансов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Измерение спиновой функции отклика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поляризации с помощью корректирующих магнитов и слабого теплого соленоида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Компенсация мощности целого спинового резонанса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9719A04-8B18-F5A1-3B06-F80ED80BA7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4382"/>
            <a:ext cx="5419634" cy="147956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9264C90-784B-094D-D27C-54A6831139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2043942"/>
            <a:ext cx="5324253" cy="218354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53A4E26-76A9-A5A6-23BD-546411F70C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4252653"/>
            <a:ext cx="3112477" cy="20267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8035018-B9CF-7DE5-FF1F-0FD6A0F56544}"/>
                  </a:ext>
                </a:extLst>
              </p:cNvPr>
              <p:cNvSpPr txBox="1"/>
              <p:nvPr/>
            </p:nvSpPr>
            <p:spPr>
              <a:xfrm>
                <a:off x="3364845" y="4851493"/>
                <a:ext cx="3029932" cy="85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𝑒𝑚𝑖𝑡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𝑒𝑚𝑖𝑡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𝜀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𝛾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ru-RU"/>
                                    <m:t>⊥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rad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8035018-B9CF-7DE5-FF1F-0FD6A0F565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4845" y="4851493"/>
                <a:ext cx="3029932" cy="855555"/>
              </a:xfrm>
              <a:prstGeom prst="rect">
                <a:avLst/>
              </a:prstGeom>
              <a:blipFill>
                <a:blip r:embed="rId6"/>
                <a:stretch>
                  <a:fillRect b="-7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0791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57678E-3EFC-E0C6-1448-277A25A801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>
            <a:extLst>
              <a:ext uri="{FF2B5EF4-FFF2-40B4-BE49-F238E27FC236}">
                <a16:creationId xmlns:a16="http://schemas.microsoft.com/office/drawing/2014/main" id="{C2A7A7DD-D991-22BF-5095-8C8E2751BF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53326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4098" name="Номер слайда 5">
            <a:extLst>
              <a:ext uri="{FF2B5EF4-FFF2-40B4-BE49-F238E27FC236}">
                <a16:creationId xmlns:a16="http://schemas.microsoft.com/office/drawing/2014/main" id="{961716CC-440E-02E0-F571-7F08175F9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320DD82-032B-44B4-978B-B4B00BE4CB36}" type="slidenum">
              <a:rPr lang="ru-RU" altLang="ru-RU" sz="2000">
                <a:solidFill>
                  <a:srgbClr val="FF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ru-RU" altLang="ru-RU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1" name="Text Box 7">
            <a:extLst>
              <a:ext uri="{FF2B5EF4-FFF2-40B4-BE49-F238E27FC236}">
                <a16:creationId xmlns:a16="http://schemas.microsoft.com/office/drawing/2014/main" id="{DA8E7853-6C4B-1C4B-E79A-52C0882AC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778" y="96218"/>
            <a:ext cx="10577146" cy="447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lnSpc>
                <a:spcPct val="70000"/>
              </a:lnSpc>
              <a:spcBef>
                <a:spcPct val="50000"/>
              </a:spcBef>
              <a:buNone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нового инжекционного кольца Нуклотрона</a:t>
            </a:r>
          </a:p>
        </p:txBody>
      </p:sp>
      <p:sp>
        <p:nvSpPr>
          <p:cNvPr id="10" name="Line 27">
            <a:extLst>
              <a:ext uri="{FF2B5EF4-FFF2-40B4-BE49-F238E27FC236}">
                <a16:creationId xmlns:a16="http://schemas.microsoft.com/office/drawing/2014/main" id="{2C9245F4-2FB7-FD26-ECFB-832CC05487E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6279382"/>
            <a:ext cx="12192000" cy="711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Text Box 26">
            <a:extLst>
              <a:ext uri="{FF2B5EF4-FFF2-40B4-BE49-F238E27FC236}">
                <a16:creationId xmlns:a16="http://schemas.microsoft.com/office/drawing/2014/main" id="{0B47EBEE-BBD4-BF0B-A012-CBD6EA2AF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585" y="6286502"/>
            <a:ext cx="94089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chemeClr val="accent1">
                    <a:lumMod val="75000"/>
                  </a:schemeClr>
                </a:solidFill>
              </a:rPr>
              <a:t>Е</a:t>
            </a:r>
            <a:r>
              <a:rPr lang="en-US" altLang="ru-RU" sz="1400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ru-RU" altLang="ru-RU" sz="1400" b="1" dirty="0">
                <a:solidFill>
                  <a:schemeClr val="accent1">
                    <a:lumMod val="75000"/>
                  </a:schemeClr>
                </a:solidFill>
              </a:rPr>
              <a:t>Д</a:t>
            </a:r>
            <a:r>
              <a:rPr lang="en-US" altLang="ru-RU" sz="1400" b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altLang="ru-RU" sz="1400" b="1" dirty="0">
                <a:solidFill>
                  <a:schemeClr val="accent1">
                    <a:lumMod val="75000"/>
                  </a:schemeClr>
                </a:solidFill>
              </a:rPr>
              <a:t>Цыплаков</a:t>
            </a:r>
            <a:r>
              <a:rPr lang="en-US" altLang="ru-RU" sz="14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altLang="ru-RU" sz="1400" b="1" i="1" dirty="0">
                <a:solidFill>
                  <a:schemeClr val="accent1">
                    <a:lumMod val="75000"/>
                  </a:schemeClr>
                </a:solidFill>
              </a:rPr>
              <a:t>Разработка систем управления и сохранения поляризации протонов и дейтронов в проекте “Новый Нуклотрон”</a:t>
            </a:r>
            <a:r>
              <a:rPr lang="ru-RU" altLang="ru-RU" sz="1400" b="1" dirty="0">
                <a:solidFill>
                  <a:schemeClr val="accent1">
                    <a:lumMod val="75000"/>
                  </a:schemeClr>
                </a:solidFill>
              </a:rPr>
              <a:t>,   </a:t>
            </a:r>
            <a:r>
              <a:rPr lang="en-US" altLang="ru-RU" sz="1400" b="1" dirty="0">
                <a:solidFill>
                  <a:schemeClr val="accent1">
                    <a:lumMod val="75000"/>
                  </a:schemeClr>
                </a:solidFill>
              </a:rPr>
              <a:t>11</a:t>
            </a:r>
            <a:r>
              <a:rPr lang="ru-RU" altLang="ru-RU" sz="1400" b="1" dirty="0">
                <a:solidFill>
                  <a:schemeClr val="accent1">
                    <a:lumMod val="75000"/>
                  </a:schemeClr>
                </a:solidFill>
              </a:rPr>
              <a:t> сентября 2025,  г. Дубна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9485BB1-AEFD-577B-D93F-ADCC016AD2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9" y="6342582"/>
            <a:ext cx="994299" cy="51541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4C2E0E8-CBCE-24F8-DF4E-FA53B266DD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251" y="589267"/>
            <a:ext cx="4511431" cy="283488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1FB1CEA-3B9D-5464-8B0B-665804ECC5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3392" y="3530446"/>
            <a:ext cx="5208608" cy="179407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CCFECFF-970F-142E-F239-D7667180BC94}"/>
              </a:ext>
            </a:extLst>
          </p:cNvPr>
          <p:cNvSpPr txBox="1"/>
          <p:nvPr/>
        </p:nvSpPr>
        <p:spPr>
          <a:xfrm>
            <a:off x="0" y="546879"/>
            <a:ext cx="74129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низких энергиях целесообразно использовать соленоиды, которые не искажают равновесную орбиту. Интеграл продольного поля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соленоидальной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змейки зависит от импульса частиц и вычисляется для протонов и дейтронов как: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530451-0F0A-4472-1B1D-F8B0AD799DE6}"/>
              </a:ext>
            </a:extLst>
          </p:cNvPr>
          <p:cNvSpPr txBox="1"/>
          <p:nvPr/>
        </p:nvSpPr>
        <p:spPr>
          <a:xfrm>
            <a:off x="0" y="2993182"/>
            <a:ext cx="6744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поворота спина протонов и дейтронов на 180° диполем в релятивистском пределе требуется интеграл поля равный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64D2F3C-75FB-C755-9DD8-408A8B7FDE80}"/>
                  </a:ext>
                </a:extLst>
              </p:cNvPr>
              <p:cNvSpPr txBox="1"/>
              <p:nvPr/>
            </p:nvSpPr>
            <p:spPr>
              <a:xfrm>
                <a:off x="209657" y="1978530"/>
                <a:ext cx="3557769" cy="2984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ru-RU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∥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𝑝𝑟𝑜𝑡𝑜𝑛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Тл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м</m:t>
                          </m:r>
                        </m:e>
                      </m:d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=3.75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[ГэВ/с]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64D2F3C-75FB-C755-9DD8-408A8B7FDE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657" y="1978530"/>
                <a:ext cx="3557769" cy="298415"/>
              </a:xfrm>
              <a:prstGeom prst="rect">
                <a:avLst/>
              </a:prstGeom>
              <a:blipFill>
                <a:blip r:embed="rId5"/>
                <a:stretch>
                  <a:fillRect t="-2041" r="-2055" b="-285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9643267-C53B-9305-1082-8EC23677888A}"/>
                  </a:ext>
                </a:extLst>
              </p:cNvPr>
              <p:cNvSpPr txBox="1"/>
              <p:nvPr/>
            </p:nvSpPr>
            <p:spPr>
              <a:xfrm>
                <a:off x="209657" y="2385117"/>
                <a:ext cx="3751733" cy="2828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ru-RU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∥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𝑑𝑒𝑢𝑡𝑒𝑟𝑜𝑛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Тл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м</m:t>
                          </m:r>
                        </m:e>
                      </m:d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[ГэВ/с]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9643267-C53B-9305-1082-8EC2367788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657" y="2385117"/>
                <a:ext cx="3751733" cy="282898"/>
              </a:xfrm>
              <a:prstGeom prst="rect">
                <a:avLst/>
              </a:prstGeom>
              <a:blipFill>
                <a:blip r:embed="rId6"/>
                <a:stretch>
                  <a:fillRect r="-1948" b="-361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4D4C575-0B5B-4ABC-F156-1A1E2866D79A}"/>
                  </a:ext>
                </a:extLst>
              </p:cNvPr>
              <p:cNvSpPr txBox="1"/>
              <p:nvPr/>
            </p:nvSpPr>
            <p:spPr>
              <a:xfrm>
                <a:off x="209657" y="3916481"/>
                <a:ext cx="2633734" cy="2984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ru-RU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ru-RU"/>
                                    <m:t>⊥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𝑝𝑟𝑜𝑡𝑜𝑛</m:t>
                          </m:r>
                        </m:sub>
                      </m:sSub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.5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Тл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м</m:t>
                          </m: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4D4C575-0B5B-4ABC-F156-1A1E2866D7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657" y="3916481"/>
                <a:ext cx="2633734" cy="298415"/>
              </a:xfrm>
              <a:prstGeom prst="rect">
                <a:avLst/>
              </a:prstGeom>
              <a:blipFill>
                <a:blip r:embed="rId7"/>
                <a:stretch>
                  <a:fillRect b="-224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3B84779-5EE2-93F8-3991-8D57BC2F9DA6}"/>
                  </a:ext>
                </a:extLst>
              </p:cNvPr>
              <p:cNvSpPr txBox="1"/>
              <p:nvPr/>
            </p:nvSpPr>
            <p:spPr>
              <a:xfrm>
                <a:off x="209657" y="4355750"/>
                <a:ext cx="2907847" cy="2773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ru-RU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ru-RU"/>
                                    <m:t>⊥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𝑑𝑒𝑢𝑡𝑒𝑟𝑜𝑛</m:t>
                          </m:r>
                        </m:sub>
                      </m:sSub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140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Тл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м</m:t>
                          </m: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3B84779-5EE2-93F8-3991-8D57BC2F9D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657" y="4355750"/>
                <a:ext cx="2907847" cy="277384"/>
              </a:xfrm>
              <a:prstGeom prst="rect">
                <a:avLst/>
              </a:prstGeom>
              <a:blipFill>
                <a:blip r:embed="rId8"/>
                <a:stretch>
                  <a:fillRect b="-244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3CFB7CAD-3441-09C9-755E-760AA933A2A7}"/>
              </a:ext>
            </a:extLst>
          </p:cNvPr>
          <p:cNvSpPr txBox="1"/>
          <p:nvPr/>
        </p:nvSpPr>
        <p:spPr>
          <a:xfrm>
            <a:off x="69318" y="5380604"/>
            <a:ext cx="121226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диапазоне энергий Нуклотрона на энергии 3.5ГэВ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отклонение замкнутой орбиты составит более 20см. Выбор этой энергии в качестве нижней границы рабочего диапазона змейки в Нуклотроне обусловлен тем, что в диапазоне до 3.5ГэВ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отсутствуют внутренние спиновые резонансы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57FC98-07B9-D8CC-22BA-30991E5E0CB3}"/>
              </a:ext>
            </a:extLst>
          </p:cNvPr>
          <p:cNvSpPr txBox="1"/>
          <p:nvPr/>
        </p:nvSpPr>
        <p:spPr>
          <a:xfrm>
            <a:off x="9659836" y="911398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2.8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</a:p>
        </p:txBody>
      </p:sp>
    </p:spTree>
    <p:extLst>
      <p:ext uri="{BB962C8B-B14F-4D97-AF65-F5344CB8AC3E}">
        <p14:creationId xmlns:p14="http://schemas.microsoft.com/office/powerpoint/2010/main" val="773709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2B9DFA-8DBE-1162-8EA5-B8D5FE8E88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>
            <a:extLst>
              <a:ext uri="{FF2B5EF4-FFF2-40B4-BE49-F238E27FC236}">
                <a16:creationId xmlns:a16="http://schemas.microsoft.com/office/drawing/2014/main" id="{F9CB0C4A-8062-F2CA-884B-B3AE5C951B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53326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4098" name="Номер слайда 5">
            <a:extLst>
              <a:ext uri="{FF2B5EF4-FFF2-40B4-BE49-F238E27FC236}">
                <a16:creationId xmlns:a16="http://schemas.microsoft.com/office/drawing/2014/main" id="{B292E31D-24C3-F425-BD5B-7D09AEADE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320DD82-032B-44B4-978B-B4B00BE4CB36}" type="slidenum">
              <a:rPr lang="ru-RU" altLang="ru-RU" sz="2000">
                <a:solidFill>
                  <a:srgbClr val="FF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ru-RU" altLang="ru-RU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1" name="Text Box 7">
            <a:extLst>
              <a:ext uri="{FF2B5EF4-FFF2-40B4-BE49-F238E27FC236}">
                <a16:creationId xmlns:a16="http://schemas.microsoft.com/office/drawing/2014/main" id="{1E6F1CE4-0462-FC00-2EAB-A486467241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778" y="96218"/>
            <a:ext cx="10577146" cy="447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lnSpc>
                <a:spcPct val="70000"/>
              </a:lnSpc>
              <a:spcBef>
                <a:spcPct val="50000"/>
              </a:spcBef>
              <a:buNone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нового инжекционного кольца Нуклотрона</a:t>
            </a:r>
          </a:p>
        </p:txBody>
      </p:sp>
      <p:sp>
        <p:nvSpPr>
          <p:cNvPr id="10" name="Line 27">
            <a:extLst>
              <a:ext uri="{FF2B5EF4-FFF2-40B4-BE49-F238E27FC236}">
                <a16:creationId xmlns:a16="http://schemas.microsoft.com/office/drawing/2014/main" id="{4BE50560-23C4-9C42-22CD-7DAA8A56C00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6279382"/>
            <a:ext cx="12192000" cy="711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Text Box 26">
            <a:extLst>
              <a:ext uri="{FF2B5EF4-FFF2-40B4-BE49-F238E27FC236}">
                <a16:creationId xmlns:a16="http://schemas.microsoft.com/office/drawing/2014/main" id="{94E11DCD-E1CE-ED76-BD53-85CD8DEE4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585" y="6286502"/>
            <a:ext cx="94089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chemeClr val="accent1">
                    <a:lumMod val="75000"/>
                  </a:schemeClr>
                </a:solidFill>
              </a:rPr>
              <a:t>Е</a:t>
            </a:r>
            <a:r>
              <a:rPr lang="en-US" altLang="ru-RU" sz="1400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ru-RU" altLang="ru-RU" sz="1400" b="1" dirty="0">
                <a:solidFill>
                  <a:schemeClr val="accent1">
                    <a:lumMod val="75000"/>
                  </a:schemeClr>
                </a:solidFill>
              </a:rPr>
              <a:t>Д</a:t>
            </a:r>
            <a:r>
              <a:rPr lang="en-US" altLang="ru-RU" sz="1400" b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altLang="ru-RU" sz="1400" b="1" dirty="0">
                <a:solidFill>
                  <a:schemeClr val="accent1">
                    <a:lumMod val="75000"/>
                  </a:schemeClr>
                </a:solidFill>
              </a:rPr>
              <a:t>Цыплаков</a:t>
            </a:r>
            <a:r>
              <a:rPr lang="en-US" altLang="ru-RU" sz="14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altLang="ru-RU" sz="1400" b="1" i="1" dirty="0">
                <a:solidFill>
                  <a:schemeClr val="accent1">
                    <a:lumMod val="75000"/>
                  </a:schemeClr>
                </a:solidFill>
              </a:rPr>
              <a:t>Разработка систем управления и сохранения поляризации протонов и дейтронов в проекте “Новый Нуклотрон”</a:t>
            </a:r>
            <a:r>
              <a:rPr lang="ru-RU" altLang="ru-RU" sz="1400" b="1" dirty="0">
                <a:solidFill>
                  <a:schemeClr val="accent1">
                    <a:lumMod val="75000"/>
                  </a:schemeClr>
                </a:solidFill>
              </a:rPr>
              <a:t>,   </a:t>
            </a:r>
            <a:r>
              <a:rPr lang="en-US" altLang="ru-RU" sz="1400" b="1" dirty="0">
                <a:solidFill>
                  <a:schemeClr val="accent1">
                    <a:lumMod val="75000"/>
                  </a:schemeClr>
                </a:solidFill>
              </a:rPr>
              <a:t>11</a:t>
            </a:r>
            <a:r>
              <a:rPr lang="ru-RU" altLang="ru-RU" sz="1400" b="1" dirty="0">
                <a:solidFill>
                  <a:schemeClr val="accent1">
                    <a:lumMod val="75000"/>
                  </a:schemeClr>
                </a:solidFill>
              </a:rPr>
              <a:t> сентября 2025,  г. Дубна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ADF795F-4221-F975-8866-AB7C34DDB4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9" y="6342582"/>
            <a:ext cx="994299" cy="51541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C71BF8D-2A94-C506-B048-A2D68ACD92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19" y="593542"/>
            <a:ext cx="6574420" cy="109959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A861A87-A10F-BDD4-842B-29FF0E15A7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5467" y="1037968"/>
            <a:ext cx="4636467" cy="4641337"/>
          </a:xfrm>
          <a:prstGeom prst="rect">
            <a:avLst/>
          </a:prstGeom>
        </p:spPr>
      </p:pic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90EEE57E-9144-BB1C-7F28-1C4D071E5E53}"/>
              </a:ext>
            </a:extLst>
          </p:cNvPr>
          <p:cNvGrpSpPr/>
          <p:nvPr/>
        </p:nvGrpSpPr>
        <p:grpSpPr>
          <a:xfrm>
            <a:off x="-15738" y="2211918"/>
            <a:ext cx="7500395" cy="2077360"/>
            <a:chOff x="-63291" y="2192355"/>
            <a:chExt cx="7500395" cy="2077360"/>
          </a:xfrm>
        </p:grpSpPr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id="{87E71E3A-B4D8-B914-BF62-901A7BF2FFEC}"/>
                </a:ext>
              </a:extLst>
            </p:cNvPr>
            <p:cNvGrpSpPr/>
            <p:nvPr/>
          </p:nvGrpSpPr>
          <p:grpSpPr>
            <a:xfrm>
              <a:off x="-63291" y="2192355"/>
              <a:ext cx="7500395" cy="1950334"/>
              <a:chOff x="-63291" y="2192355"/>
              <a:chExt cx="7500395" cy="1950334"/>
            </a:xfrm>
          </p:grpSpPr>
          <p:pic>
            <p:nvPicPr>
              <p:cNvPr id="7" name="Рисунок 6">
                <a:extLst>
                  <a:ext uri="{FF2B5EF4-FFF2-40B4-BE49-F238E27FC236}">
                    <a16:creationId xmlns:a16="http://schemas.microsoft.com/office/drawing/2014/main" id="{DAE584B2-02B8-0682-67B9-3CD58634B4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63291" y="2192355"/>
                <a:ext cx="7500395" cy="1950334"/>
              </a:xfrm>
              <a:prstGeom prst="rect">
                <a:avLst/>
              </a:prstGeom>
            </p:spPr>
          </p:pic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0A2F001E-9EFE-3AF1-FFED-F586F49D2F34}"/>
                  </a:ext>
                </a:extLst>
              </p:cNvPr>
              <p:cNvSpPr/>
              <p:nvPr/>
            </p:nvSpPr>
            <p:spPr>
              <a:xfrm>
                <a:off x="2750820" y="4008120"/>
                <a:ext cx="1752600" cy="1345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60FFACD-1FD9-E197-DBF7-69BCFE4BAE6C}"/>
                </a:ext>
              </a:extLst>
            </p:cNvPr>
            <p:cNvSpPr txBox="1"/>
            <p:nvPr/>
          </p:nvSpPr>
          <p:spPr>
            <a:xfrm>
              <a:off x="1964093" y="3900383"/>
              <a:ext cx="34906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Периметр ячейки синхротрона, м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Таблица 15">
                <a:extLst>
                  <a:ext uri="{FF2B5EF4-FFF2-40B4-BE49-F238E27FC236}">
                    <a16:creationId xmlns:a16="http://schemas.microsoft.com/office/drawing/2014/main" id="{CBF4AB42-F562-4538-A075-83B43AC55DD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05275345"/>
                  </p:ext>
                </p:extLst>
              </p:nvPr>
            </p:nvGraphicFramePr>
            <p:xfrm>
              <a:off x="10066" y="4376582"/>
              <a:ext cx="7190076" cy="1914590"/>
            </p:xfrm>
            <a:graphic>
              <a:graphicData uri="http://schemas.openxmlformats.org/drawingml/2006/table">
                <a:tbl>
                  <a:tblPr firstRow="1" bandRow="1">
                    <a:tableStyleId>{5DA37D80-6434-44D0-A028-1B22A696006F}</a:tableStyleId>
                  </a:tblPr>
                  <a:tblGrid>
                    <a:gridCol w="6066627">
                      <a:extLst>
                        <a:ext uri="{9D8B030D-6E8A-4147-A177-3AD203B41FA5}">
                          <a16:colId xmlns:a16="http://schemas.microsoft.com/office/drawing/2014/main" val="295099037"/>
                        </a:ext>
                      </a:extLst>
                    </a:gridCol>
                    <a:gridCol w="1123449">
                      <a:extLst>
                        <a:ext uri="{9D8B030D-6E8A-4147-A177-3AD203B41FA5}">
                          <a16:colId xmlns:a16="http://schemas.microsoft.com/office/drawing/2014/main" val="290105965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b="1" dirty="0"/>
                            <a:t>Бетатронные частоты,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𝝂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b>
                              </m:sSub>
                              <m:r>
                                <a:rPr lang="en-US" b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𝝂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sub>
                              </m:sSub>
                            </m:oMath>
                          </a14:m>
                          <a:endParaRPr lang="ru-RU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b="1" dirty="0"/>
                            <a:t>6.7</a:t>
                          </a:r>
                          <a:r>
                            <a:rPr lang="en-US" b="1" dirty="0"/>
                            <a:t>/</a:t>
                          </a:r>
                          <a:r>
                            <a:rPr lang="ru-RU" b="1" dirty="0"/>
                            <a:t>4.8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966493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b="1" dirty="0"/>
                            <a:t>Натуральная хроматичность</a:t>
                          </a:r>
                          <a:r>
                            <a:rPr lang="en-US" b="1" dirty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𝛏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sub>
                              </m:sSub>
                              <m:r>
                                <a:rPr lang="en-US" b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𝛏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𝐲</m:t>
                                  </m:r>
                                </m:sub>
                              </m:sSub>
                            </m:oMath>
                          </a14:m>
                          <a:endParaRPr lang="ru-RU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b="1" dirty="0"/>
                            <a:t>-10.7</a:t>
                          </a:r>
                          <a:r>
                            <a:rPr lang="en-US" b="1" dirty="0"/>
                            <a:t>/</a:t>
                          </a:r>
                          <a:r>
                            <a:rPr lang="ru-RU" b="1" dirty="0"/>
                            <a:t>-6.3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80637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b="1" dirty="0"/>
                            <a:t>Максимальные значения бета-функций</a:t>
                          </a:r>
                          <a:r>
                            <a:rPr lang="en-US" b="1" dirty="0"/>
                            <a:t>,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𝛃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sub>
                                <m:sup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𝐦𝐚𝐱</m:t>
                                  </m:r>
                                </m:sup>
                              </m:sSubSup>
                              <m:r>
                                <a:rPr lang="en-US" b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Sup>
                                <m:sSubSup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𝛃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𝐲</m:t>
                                  </m:r>
                                </m:sub>
                                <m:sup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𝐦𝐚𝐱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b="1" dirty="0"/>
                            <a:t>, </a:t>
                          </a:r>
                          <a:r>
                            <a:rPr lang="ru-RU" b="1" dirty="0"/>
                            <a:t>м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b="1" dirty="0"/>
                            <a:t>28.9</a:t>
                          </a:r>
                          <a:r>
                            <a:rPr lang="en-US" b="1" dirty="0"/>
                            <a:t>/</a:t>
                          </a:r>
                          <a:r>
                            <a:rPr lang="ru-RU" b="1" dirty="0"/>
                            <a:t>16.9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18642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b="1" dirty="0"/>
                            <a:t>Максимальное значение дисперсионной функции,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𝐃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sub>
                              </m:sSub>
                              <m:r>
                                <a:rPr lang="en-US" b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</m:oMath>
                          </a14:m>
                          <a:r>
                            <a:rPr lang="ru-RU" b="1" dirty="0"/>
                            <a:t>м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b="1" dirty="0"/>
                            <a:t>3.2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68007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b="1" dirty="0"/>
                            <a:t>Критическая энергия,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𝛄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𝐭𝐫</m:t>
                                  </m:r>
                                </m:sub>
                              </m:sSub>
                            </m:oMath>
                          </a14:m>
                          <a:endParaRPr lang="ru-RU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b="1" dirty="0"/>
                            <a:t>14.0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2230385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Таблица 15">
                <a:extLst>
                  <a:ext uri="{FF2B5EF4-FFF2-40B4-BE49-F238E27FC236}">
                    <a16:creationId xmlns:a16="http://schemas.microsoft.com/office/drawing/2014/main" id="{CBF4AB42-F562-4538-A075-83B43AC55DD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05275345"/>
                  </p:ext>
                </p:extLst>
              </p:nvPr>
            </p:nvGraphicFramePr>
            <p:xfrm>
              <a:off x="10066" y="4376582"/>
              <a:ext cx="7190076" cy="1914590"/>
            </p:xfrm>
            <a:graphic>
              <a:graphicData uri="http://schemas.openxmlformats.org/drawingml/2006/table">
                <a:tbl>
                  <a:tblPr firstRow="1" bandRow="1">
                    <a:tableStyleId>{5DA37D80-6434-44D0-A028-1B22A696006F}</a:tableStyleId>
                  </a:tblPr>
                  <a:tblGrid>
                    <a:gridCol w="6066627">
                      <a:extLst>
                        <a:ext uri="{9D8B030D-6E8A-4147-A177-3AD203B41FA5}">
                          <a16:colId xmlns:a16="http://schemas.microsoft.com/office/drawing/2014/main" val="295099037"/>
                        </a:ext>
                      </a:extLst>
                    </a:gridCol>
                    <a:gridCol w="1123449">
                      <a:extLst>
                        <a:ext uri="{9D8B030D-6E8A-4147-A177-3AD203B41FA5}">
                          <a16:colId xmlns:a16="http://schemas.microsoft.com/office/drawing/2014/main" val="2901059651"/>
                        </a:ext>
                      </a:extLst>
                    </a:gridCol>
                  </a:tblGrid>
                  <a:tr h="39097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6"/>
                          <a:stretch>
                            <a:fillRect l="-100" t="-7692" r="-18876" b="-4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b="1" dirty="0"/>
                            <a:t>6.7</a:t>
                          </a:r>
                          <a:r>
                            <a:rPr lang="en-US" b="1" dirty="0"/>
                            <a:t>/</a:t>
                          </a:r>
                          <a:r>
                            <a:rPr lang="ru-RU" b="1" dirty="0"/>
                            <a:t>4.8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96649364"/>
                      </a:ext>
                    </a:extLst>
                  </a:tr>
                  <a:tr h="39097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6"/>
                          <a:stretch>
                            <a:fillRect l="-100" t="-109375" r="-18876" b="-3140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b="1" dirty="0"/>
                            <a:t>-10.7</a:t>
                          </a:r>
                          <a:r>
                            <a:rPr lang="en-US" b="1" dirty="0"/>
                            <a:t>/</a:t>
                          </a:r>
                          <a:r>
                            <a:rPr lang="ru-RU" b="1" dirty="0"/>
                            <a:t>-6.3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806372"/>
                      </a:ext>
                    </a:extLst>
                  </a:tr>
                  <a:tr h="39097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6"/>
                          <a:stretch>
                            <a:fillRect l="-100" t="-206154" r="-18876" b="-20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b="1" dirty="0"/>
                            <a:t>28.9</a:t>
                          </a:r>
                          <a:r>
                            <a:rPr lang="en-US" b="1" dirty="0"/>
                            <a:t>/</a:t>
                          </a:r>
                          <a:r>
                            <a:rPr lang="ru-RU" b="1" dirty="0"/>
                            <a:t>16.9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18642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6"/>
                          <a:stretch>
                            <a:fillRect l="-100" t="-326230" r="-18876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b="1" dirty="0"/>
                            <a:t>3.2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68007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6"/>
                          <a:stretch>
                            <a:fillRect l="-100" t="-426230" r="-18876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b="1" dirty="0"/>
                            <a:t>14.0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2230385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BBE9C35-770B-A50F-605A-AC71BACFFBB6}"/>
                  </a:ext>
                </a:extLst>
              </p:cNvPr>
              <p:cNvSpPr txBox="1"/>
              <p:nvPr/>
            </p:nvSpPr>
            <p:spPr>
              <a:xfrm>
                <a:off x="711649" y="1693137"/>
                <a:ext cx="1184812" cy="6229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BBE9C35-770B-A50F-605A-AC71BACFFB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649" y="1693137"/>
                <a:ext cx="1184812" cy="62292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E75887E-A5F7-829F-C4A7-6158C009A889}"/>
                  </a:ext>
                </a:extLst>
              </p:cNvPr>
              <p:cNvSpPr txBox="1"/>
              <p:nvPr/>
            </p:nvSpPr>
            <p:spPr>
              <a:xfrm>
                <a:off x="4229041" y="1693137"/>
                <a:ext cx="1296958" cy="6229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acc>
                            <m:accPr>
                              <m:chr m:val="⃗"/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E75887E-A5F7-829F-C4A7-6158C009A8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041" y="1693137"/>
                <a:ext cx="1296958" cy="62292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4308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F3CF42-D3DD-6829-F68F-660CA86E31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B006ABD-EE1D-2544-15CE-4E2E44255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7792"/>
            <a:ext cx="8379069" cy="2094767"/>
          </a:xfrm>
          <a:prstGeom prst="rect">
            <a:avLst/>
          </a:prstGeom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715EFE0E-0CAA-6A2C-0438-EE573F9FC4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53326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4098" name="Номер слайда 5">
            <a:extLst>
              <a:ext uri="{FF2B5EF4-FFF2-40B4-BE49-F238E27FC236}">
                <a16:creationId xmlns:a16="http://schemas.microsoft.com/office/drawing/2014/main" id="{72341DDC-B2E7-443B-FE19-01CB1F6C0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320DD82-032B-44B4-978B-B4B00BE4CB36}" type="slidenum">
              <a:rPr lang="ru-RU" altLang="ru-RU" sz="2000">
                <a:solidFill>
                  <a:srgbClr val="FF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ru-RU" altLang="ru-RU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1" name="Text Box 7">
            <a:extLst>
              <a:ext uri="{FF2B5EF4-FFF2-40B4-BE49-F238E27FC236}">
                <a16:creationId xmlns:a16="http://schemas.microsoft.com/office/drawing/2014/main" id="{9F61C626-B9E3-0B3C-72D7-CDD23AFB45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778" y="96218"/>
            <a:ext cx="10577146" cy="447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lnSpc>
                <a:spcPct val="70000"/>
              </a:lnSpc>
              <a:spcBef>
                <a:spcPct val="50000"/>
              </a:spcBef>
              <a:buNone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нового инжекционного кольца Нуклотрона</a:t>
            </a:r>
          </a:p>
        </p:txBody>
      </p:sp>
      <p:sp>
        <p:nvSpPr>
          <p:cNvPr id="10" name="Line 27">
            <a:extLst>
              <a:ext uri="{FF2B5EF4-FFF2-40B4-BE49-F238E27FC236}">
                <a16:creationId xmlns:a16="http://schemas.microsoft.com/office/drawing/2014/main" id="{4E75C207-30DD-D735-3D03-CED8C1AE4D7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6279382"/>
            <a:ext cx="12192000" cy="711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Text Box 26">
            <a:extLst>
              <a:ext uri="{FF2B5EF4-FFF2-40B4-BE49-F238E27FC236}">
                <a16:creationId xmlns:a16="http://schemas.microsoft.com/office/drawing/2014/main" id="{37F3D639-E23C-4581-6817-FBBFA3FB8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585" y="6286502"/>
            <a:ext cx="94089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chemeClr val="accent1">
                    <a:lumMod val="75000"/>
                  </a:schemeClr>
                </a:solidFill>
              </a:rPr>
              <a:t>Е</a:t>
            </a:r>
            <a:r>
              <a:rPr lang="en-US" altLang="ru-RU" sz="1400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ru-RU" altLang="ru-RU" sz="1400" b="1" dirty="0">
                <a:solidFill>
                  <a:schemeClr val="accent1">
                    <a:lumMod val="75000"/>
                  </a:schemeClr>
                </a:solidFill>
              </a:rPr>
              <a:t>Д</a:t>
            </a:r>
            <a:r>
              <a:rPr lang="en-US" altLang="ru-RU" sz="1400" b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altLang="ru-RU" sz="1400" b="1" dirty="0">
                <a:solidFill>
                  <a:schemeClr val="accent1">
                    <a:lumMod val="75000"/>
                  </a:schemeClr>
                </a:solidFill>
              </a:rPr>
              <a:t>Цыплаков</a:t>
            </a:r>
            <a:r>
              <a:rPr lang="en-US" altLang="ru-RU" sz="14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altLang="ru-RU" sz="1400" b="1" i="1" dirty="0">
                <a:solidFill>
                  <a:schemeClr val="accent1">
                    <a:lumMod val="75000"/>
                  </a:schemeClr>
                </a:solidFill>
              </a:rPr>
              <a:t>Разработка систем управления и сохранения поляризации протонов и дейтронов в проекте “Новый Нуклотрон”</a:t>
            </a:r>
            <a:r>
              <a:rPr lang="ru-RU" altLang="ru-RU" sz="1400" b="1" dirty="0">
                <a:solidFill>
                  <a:schemeClr val="accent1">
                    <a:lumMod val="75000"/>
                  </a:schemeClr>
                </a:solidFill>
              </a:rPr>
              <a:t>,   </a:t>
            </a:r>
            <a:r>
              <a:rPr lang="en-US" altLang="ru-RU" sz="1400" b="1" dirty="0">
                <a:solidFill>
                  <a:schemeClr val="accent1">
                    <a:lumMod val="75000"/>
                  </a:schemeClr>
                </a:solidFill>
              </a:rPr>
              <a:t>11</a:t>
            </a:r>
            <a:r>
              <a:rPr lang="ru-RU" altLang="ru-RU" sz="1400" b="1" dirty="0">
                <a:solidFill>
                  <a:schemeClr val="accent1">
                    <a:lumMod val="75000"/>
                  </a:schemeClr>
                </a:solidFill>
              </a:rPr>
              <a:t> сентября 2025,  г. Дубна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05CA5F9-2D5B-F5C2-CAAE-A1AF8FAB34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9" y="6342582"/>
            <a:ext cx="994299" cy="51541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686EDE6-21BB-62B0-8C25-D0BD9BA44F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942" y="2279603"/>
            <a:ext cx="8837058" cy="22036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6910FC3-9F86-CCB6-4467-A3B5F40F4B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7732"/>
            <a:ext cx="708660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775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DA43E5-7CEC-A8EE-CAE6-68D213D447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7E7716B-FA2A-D329-F855-29F0AFE55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1737" y="1239739"/>
            <a:ext cx="5000263" cy="501183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32F4BC6-C0FB-3473-1AE0-B40A2BAC55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501078"/>
            <a:ext cx="6122376" cy="1530594"/>
          </a:xfrm>
          <a:prstGeom prst="rect">
            <a:avLst/>
          </a:prstGeom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F9E2206E-267B-BF16-FC6A-5307B3AC1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53326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4098" name="Номер слайда 5">
            <a:extLst>
              <a:ext uri="{FF2B5EF4-FFF2-40B4-BE49-F238E27FC236}">
                <a16:creationId xmlns:a16="http://schemas.microsoft.com/office/drawing/2014/main" id="{E75B7918-BC6D-0AFF-1C81-9B2BE28CB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320DD82-032B-44B4-978B-B4B00BE4CB36}" type="slidenum">
              <a:rPr lang="ru-RU" altLang="ru-RU" sz="2000">
                <a:solidFill>
                  <a:srgbClr val="FF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ru-RU" altLang="ru-RU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1" name="Text Box 7">
            <a:extLst>
              <a:ext uri="{FF2B5EF4-FFF2-40B4-BE49-F238E27FC236}">
                <a16:creationId xmlns:a16="http://schemas.microsoft.com/office/drawing/2014/main" id="{E923C384-0AAC-977B-374C-AA8403967F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778" y="96218"/>
            <a:ext cx="10577146" cy="447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lnSpc>
                <a:spcPct val="70000"/>
              </a:lnSpc>
              <a:spcBef>
                <a:spcPct val="50000"/>
              </a:spcBef>
              <a:buNone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нового инжекционного кольца Нуклотрона</a:t>
            </a:r>
          </a:p>
        </p:txBody>
      </p:sp>
      <p:sp>
        <p:nvSpPr>
          <p:cNvPr id="10" name="Line 27">
            <a:extLst>
              <a:ext uri="{FF2B5EF4-FFF2-40B4-BE49-F238E27FC236}">
                <a16:creationId xmlns:a16="http://schemas.microsoft.com/office/drawing/2014/main" id="{5A4640DF-FA7D-BC8E-F607-C520A618553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6279382"/>
            <a:ext cx="12192000" cy="711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Text Box 26">
            <a:extLst>
              <a:ext uri="{FF2B5EF4-FFF2-40B4-BE49-F238E27FC236}">
                <a16:creationId xmlns:a16="http://schemas.microsoft.com/office/drawing/2014/main" id="{F9948BA1-74B7-647E-5F4D-9FA0FD55B1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585" y="6286502"/>
            <a:ext cx="94089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chemeClr val="accent1">
                    <a:lumMod val="75000"/>
                  </a:schemeClr>
                </a:solidFill>
              </a:rPr>
              <a:t>Е</a:t>
            </a:r>
            <a:r>
              <a:rPr lang="en-US" altLang="ru-RU" sz="1400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ru-RU" altLang="ru-RU" sz="1400" b="1" dirty="0">
                <a:solidFill>
                  <a:schemeClr val="accent1">
                    <a:lumMod val="75000"/>
                  </a:schemeClr>
                </a:solidFill>
              </a:rPr>
              <a:t>Д</a:t>
            </a:r>
            <a:r>
              <a:rPr lang="en-US" altLang="ru-RU" sz="1400" b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altLang="ru-RU" sz="1400" b="1" dirty="0">
                <a:solidFill>
                  <a:schemeClr val="accent1">
                    <a:lumMod val="75000"/>
                  </a:schemeClr>
                </a:solidFill>
              </a:rPr>
              <a:t>Цыплаков</a:t>
            </a:r>
            <a:r>
              <a:rPr lang="en-US" altLang="ru-RU" sz="14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altLang="ru-RU" sz="1400" b="1" i="1" dirty="0">
                <a:solidFill>
                  <a:schemeClr val="accent1">
                    <a:lumMod val="75000"/>
                  </a:schemeClr>
                </a:solidFill>
              </a:rPr>
              <a:t>Разработка систем управления и сохранения поляризации протонов и дейтронов в проекте “Новый Нуклотрон”</a:t>
            </a:r>
            <a:r>
              <a:rPr lang="ru-RU" altLang="ru-RU" sz="1400" b="1" dirty="0">
                <a:solidFill>
                  <a:schemeClr val="accent1">
                    <a:lumMod val="75000"/>
                  </a:schemeClr>
                </a:solidFill>
              </a:rPr>
              <a:t>,   </a:t>
            </a:r>
            <a:r>
              <a:rPr lang="en-US" altLang="ru-RU" sz="1400" b="1" dirty="0">
                <a:solidFill>
                  <a:schemeClr val="accent1">
                    <a:lumMod val="75000"/>
                  </a:schemeClr>
                </a:solidFill>
              </a:rPr>
              <a:t>11</a:t>
            </a:r>
            <a:r>
              <a:rPr lang="ru-RU" altLang="ru-RU" sz="1400" b="1" dirty="0">
                <a:solidFill>
                  <a:schemeClr val="accent1">
                    <a:lumMod val="75000"/>
                  </a:schemeClr>
                </a:solidFill>
              </a:rPr>
              <a:t> сентября 2025,  г. Дубна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5308919-F99F-FE64-EE72-8C12A2CB0E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9" y="6342582"/>
            <a:ext cx="994299" cy="51541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87370DC-1F62-119F-E2DC-E54AA5AAA2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19" y="723214"/>
            <a:ext cx="6225787" cy="279951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776CCA-6177-DD26-1DAF-9C58039219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19" y="4462091"/>
            <a:ext cx="6537290" cy="163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1753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F55D01-4B72-6177-08DD-5AA7417F1F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>
            <a:extLst>
              <a:ext uri="{FF2B5EF4-FFF2-40B4-BE49-F238E27FC236}">
                <a16:creationId xmlns:a16="http://schemas.microsoft.com/office/drawing/2014/main" id="{07728AD8-EF6A-34B3-6932-B966DE825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53326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4098" name="Номер слайда 5">
            <a:extLst>
              <a:ext uri="{FF2B5EF4-FFF2-40B4-BE49-F238E27FC236}">
                <a16:creationId xmlns:a16="http://schemas.microsoft.com/office/drawing/2014/main" id="{ABADD75F-9FC7-9EEB-CD59-0BEAB9C88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320DD82-032B-44B4-978B-B4B00BE4CB36}" type="slidenum">
              <a:rPr lang="ru-RU" altLang="ru-RU" sz="2000">
                <a:solidFill>
                  <a:srgbClr val="FF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ru-RU" altLang="ru-RU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1" name="Text Box 7">
            <a:extLst>
              <a:ext uri="{FF2B5EF4-FFF2-40B4-BE49-F238E27FC236}">
                <a16:creationId xmlns:a16="http://schemas.microsoft.com/office/drawing/2014/main" id="{D58F4C88-2F85-F6F3-E415-B84B3C306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19" y="96218"/>
            <a:ext cx="12122681" cy="447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lnSpc>
                <a:spcPct val="70000"/>
              </a:lnSpc>
              <a:spcBef>
                <a:spcPct val="50000"/>
              </a:spcBef>
              <a:buNone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нового инжекционного кольца в виде "восьмерки"</a:t>
            </a:r>
          </a:p>
        </p:txBody>
      </p:sp>
      <p:sp>
        <p:nvSpPr>
          <p:cNvPr id="10" name="Line 27">
            <a:extLst>
              <a:ext uri="{FF2B5EF4-FFF2-40B4-BE49-F238E27FC236}">
                <a16:creationId xmlns:a16="http://schemas.microsoft.com/office/drawing/2014/main" id="{637D32C8-934A-4FBA-E9E6-4E0DDD4F664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6279382"/>
            <a:ext cx="12192000" cy="711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Text Box 26">
            <a:extLst>
              <a:ext uri="{FF2B5EF4-FFF2-40B4-BE49-F238E27FC236}">
                <a16:creationId xmlns:a16="http://schemas.microsoft.com/office/drawing/2014/main" id="{0014020E-B407-49C4-7551-B64AD1BC37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585" y="6286502"/>
            <a:ext cx="94089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chemeClr val="accent1">
                    <a:lumMod val="75000"/>
                  </a:schemeClr>
                </a:solidFill>
              </a:rPr>
              <a:t>Е</a:t>
            </a:r>
            <a:r>
              <a:rPr lang="en-US" altLang="ru-RU" sz="1400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ru-RU" altLang="ru-RU" sz="1400" b="1" dirty="0">
                <a:solidFill>
                  <a:schemeClr val="accent1">
                    <a:lumMod val="75000"/>
                  </a:schemeClr>
                </a:solidFill>
              </a:rPr>
              <a:t>Д</a:t>
            </a:r>
            <a:r>
              <a:rPr lang="en-US" altLang="ru-RU" sz="1400" b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altLang="ru-RU" sz="1400" b="1" dirty="0">
                <a:solidFill>
                  <a:schemeClr val="accent1">
                    <a:lumMod val="75000"/>
                  </a:schemeClr>
                </a:solidFill>
              </a:rPr>
              <a:t>Цыплаков</a:t>
            </a:r>
            <a:r>
              <a:rPr lang="en-US" altLang="ru-RU" sz="14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altLang="ru-RU" sz="1400" b="1" i="1" dirty="0">
                <a:solidFill>
                  <a:schemeClr val="accent1">
                    <a:lumMod val="75000"/>
                  </a:schemeClr>
                </a:solidFill>
              </a:rPr>
              <a:t>Разработка систем управления и сохранения поляризации протонов и дейтронов в проекте “Новый Нуклотрон”</a:t>
            </a:r>
            <a:r>
              <a:rPr lang="ru-RU" altLang="ru-RU" sz="1400" b="1" dirty="0">
                <a:solidFill>
                  <a:schemeClr val="accent1">
                    <a:lumMod val="75000"/>
                  </a:schemeClr>
                </a:solidFill>
              </a:rPr>
              <a:t>,   </a:t>
            </a:r>
            <a:r>
              <a:rPr lang="en-US" altLang="ru-RU" sz="1400" b="1" dirty="0">
                <a:solidFill>
                  <a:schemeClr val="accent1">
                    <a:lumMod val="75000"/>
                  </a:schemeClr>
                </a:solidFill>
              </a:rPr>
              <a:t>11</a:t>
            </a:r>
            <a:r>
              <a:rPr lang="ru-RU" altLang="ru-RU" sz="1400" b="1" dirty="0">
                <a:solidFill>
                  <a:schemeClr val="accent1">
                    <a:lumMod val="75000"/>
                  </a:schemeClr>
                </a:solidFill>
              </a:rPr>
              <a:t> сентября 2025,  г. Дубна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6754A72-E458-0A20-ED2F-BFE71DCFF7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9" y="6342582"/>
            <a:ext cx="994299" cy="5154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Таблица 10">
                <a:extLst>
                  <a:ext uri="{FF2B5EF4-FFF2-40B4-BE49-F238E27FC236}">
                    <a16:creationId xmlns:a16="http://schemas.microsoft.com/office/drawing/2014/main" id="{8B7DC60A-19C9-9D51-FE12-170DCB960C3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22316694"/>
                  </p:ext>
                </p:extLst>
              </p:nvPr>
            </p:nvGraphicFramePr>
            <p:xfrm>
              <a:off x="-519" y="4709860"/>
              <a:ext cx="7337372" cy="1543750"/>
            </p:xfrm>
            <a:graphic>
              <a:graphicData uri="http://schemas.openxmlformats.org/drawingml/2006/table">
                <a:tbl>
                  <a:tblPr firstRow="1" bandRow="1">
                    <a:tableStyleId>{5DA37D80-6434-44D0-A028-1B22A696006F}</a:tableStyleId>
                  </a:tblPr>
                  <a:tblGrid>
                    <a:gridCol w="5999639">
                      <a:extLst>
                        <a:ext uri="{9D8B030D-6E8A-4147-A177-3AD203B41FA5}">
                          <a16:colId xmlns:a16="http://schemas.microsoft.com/office/drawing/2014/main" val="295099037"/>
                        </a:ext>
                      </a:extLst>
                    </a:gridCol>
                    <a:gridCol w="1337733">
                      <a:extLst>
                        <a:ext uri="{9D8B030D-6E8A-4147-A177-3AD203B41FA5}">
                          <a16:colId xmlns:a16="http://schemas.microsoft.com/office/drawing/2014/main" val="290105965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dirty="0"/>
                            <a:t>Бетатронные частоты,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smtClean="0">
                                      <a:latin typeface="Cambria Math" panose="02040503050406030204" pitchFamily="18" charset="0"/>
                                    </a:rPr>
                                    <m:t>𝝂</m:t>
                                  </m:r>
                                </m:e>
                                <m:sub>
                                  <m:r>
                                    <a:rPr lang="en-US" b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b>
                              </m:sSub>
                              <m:r>
                                <a:rPr lang="en-US" b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smtClean="0">
                                      <a:latin typeface="Cambria Math" panose="02040503050406030204" pitchFamily="18" charset="0"/>
                                    </a:rPr>
                                    <m:t>𝝂</m:t>
                                  </m:r>
                                </m:e>
                                <m:sub>
                                  <m:r>
                                    <a:rPr lang="en-US" b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sub>
                              </m:sSub>
                            </m:oMath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10</a:t>
                          </a:r>
                          <a:r>
                            <a:rPr lang="ru-RU" dirty="0"/>
                            <a:t>.</a:t>
                          </a:r>
                          <a:r>
                            <a:rPr lang="en-US" dirty="0"/>
                            <a:t>6/8</a:t>
                          </a:r>
                          <a:r>
                            <a:rPr lang="ru-RU" dirty="0"/>
                            <a:t>.8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966493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b="1" dirty="0"/>
                            <a:t>Натуральная хроматичность</a:t>
                          </a:r>
                          <a:r>
                            <a:rPr lang="en-US" b="1" dirty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𝛏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sub>
                              </m:sSub>
                              <m:r>
                                <a:rPr lang="en-US" b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𝛏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𝐲</m:t>
                                  </m:r>
                                </m:sub>
                              </m:sSub>
                            </m:oMath>
                          </a14:m>
                          <a:endParaRPr lang="ru-RU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b="1" dirty="0"/>
                            <a:t>-1</a:t>
                          </a:r>
                          <a:r>
                            <a:rPr lang="en-US" b="1" dirty="0"/>
                            <a:t>3</a:t>
                          </a:r>
                          <a:r>
                            <a:rPr lang="ru-RU" b="1" dirty="0"/>
                            <a:t>.7</a:t>
                          </a:r>
                          <a:r>
                            <a:rPr lang="en-US" b="1" dirty="0"/>
                            <a:t>/</a:t>
                          </a:r>
                          <a:r>
                            <a:rPr lang="ru-RU" b="1" dirty="0"/>
                            <a:t>-</a:t>
                          </a:r>
                          <a:r>
                            <a:rPr lang="en-US" b="1" dirty="0"/>
                            <a:t>17</a:t>
                          </a:r>
                          <a:r>
                            <a:rPr lang="ru-RU" b="1" dirty="0"/>
                            <a:t>.</a:t>
                          </a:r>
                          <a:r>
                            <a:rPr lang="en-US" b="1" dirty="0"/>
                            <a:t>5</a:t>
                          </a:r>
                          <a:endParaRPr lang="ru-RU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80637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b="1" dirty="0"/>
                            <a:t>Максимальные значения бета-функций</a:t>
                          </a:r>
                          <a:r>
                            <a:rPr lang="en-US" b="1" dirty="0"/>
                            <a:t>,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𝛃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sub>
                                <m:sup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𝐦𝐚𝐱</m:t>
                                  </m:r>
                                </m:sup>
                              </m:sSubSup>
                              <m:r>
                                <a:rPr lang="en-US" b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Sup>
                                <m:sSubSup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𝛃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𝐲</m:t>
                                  </m:r>
                                </m:sub>
                                <m:sup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𝐦𝐚𝐱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b="1" dirty="0"/>
                            <a:t>, </a:t>
                          </a:r>
                          <a:r>
                            <a:rPr lang="ru-RU" b="1" dirty="0"/>
                            <a:t>м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35</a:t>
                          </a:r>
                          <a:r>
                            <a:rPr lang="ru-RU" b="1" dirty="0"/>
                            <a:t>.</a:t>
                          </a:r>
                          <a:r>
                            <a:rPr lang="en-US" b="1" dirty="0"/>
                            <a:t>7/34</a:t>
                          </a:r>
                          <a:r>
                            <a:rPr lang="ru-RU" b="1" dirty="0"/>
                            <a:t>.</a:t>
                          </a:r>
                          <a:r>
                            <a:rPr lang="en-US" b="1" dirty="0"/>
                            <a:t>4</a:t>
                          </a:r>
                          <a:endParaRPr lang="ru-RU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18642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b="1" dirty="0"/>
                            <a:t>Критическая энергия,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𝛄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𝐭𝐫</m:t>
                                  </m:r>
                                </m:sub>
                              </m:sSub>
                            </m:oMath>
                          </a14:m>
                          <a:endParaRPr lang="ru-RU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b="1" dirty="0"/>
                            <a:t>1</a:t>
                          </a:r>
                          <a:r>
                            <a:rPr lang="en-US" b="1" dirty="0"/>
                            <a:t>3</a:t>
                          </a:r>
                          <a:r>
                            <a:rPr lang="ru-RU" b="1" dirty="0"/>
                            <a:t>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2230385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Таблица 10">
                <a:extLst>
                  <a:ext uri="{FF2B5EF4-FFF2-40B4-BE49-F238E27FC236}">
                    <a16:creationId xmlns:a16="http://schemas.microsoft.com/office/drawing/2014/main" id="{8B7DC60A-19C9-9D51-FE12-170DCB960C3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22316694"/>
                  </p:ext>
                </p:extLst>
              </p:nvPr>
            </p:nvGraphicFramePr>
            <p:xfrm>
              <a:off x="-519" y="4709860"/>
              <a:ext cx="7337372" cy="1543750"/>
            </p:xfrm>
            <a:graphic>
              <a:graphicData uri="http://schemas.openxmlformats.org/drawingml/2006/table">
                <a:tbl>
                  <a:tblPr firstRow="1" bandRow="1">
                    <a:tableStyleId>{5DA37D80-6434-44D0-A028-1B22A696006F}</a:tableStyleId>
                  </a:tblPr>
                  <a:tblGrid>
                    <a:gridCol w="5999639">
                      <a:extLst>
                        <a:ext uri="{9D8B030D-6E8A-4147-A177-3AD203B41FA5}">
                          <a16:colId xmlns:a16="http://schemas.microsoft.com/office/drawing/2014/main" val="295099037"/>
                        </a:ext>
                      </a:extLst>
                    </a:gridCol>
                    <a:gridCol w="1337733">
                      <a:extLst>
                        <a:ext uri="{9D8B030D-6E8A-4147-A177-3AD203B41FA5}">
                          <a16:colId xmlns:a16="http://schemas.microsoft.com/office/drawing/2014/main" val="2901059651"/>
                        </a:ext>
                      </a:extLst>
                    </a:gridCol>
                  </a:tblGrid>
                  <a:tr h="39097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102" t="-7813" r="-22640" b="-3203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10</a:t>
                          </a:r>
                          <a:r>
                            <a:rPr lang="ru-RU" dirty="0"/>
                            <a:t>.</a:t>
                          </a:r>
                          <a:r>
                            <a:rPr lang="en-US" dirty="0"/>
                            <a:t>6/8</a:t>
                          </a:r>
                          <a:r>
                            <a:rPr lang="ru-RU" dirty="0"/>
                            <a:t>.8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96649364"/>
                      </a:ext>
                    </a:extLst>
                  </a:tr>
                  <a:tr h="39097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102" t="-106154" r="-22640" b="-2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b="1" dirty="0"/>
                            <a:t>-1</a:t>
                          </a:r>
                          <a:r>
                            <a:rPr lang="en-US" b="1" dirty="0"/>
                            <a:t>3</a:t>
                          </a:r>
                          <a:r>
                            <a:rPr lang="ru-RU" b="1" dirty="0"/>
                            <a:t>.7</a:t>
                          </a:r>
                          <a:r>
                            <a:rPr lang="en-US" b="1" dirty="0"/>
                            <a:t>/</a:t>
                          </a:r>
                          <a:r>
                            <a:rPr lang="ru-RU" b="1" dirty="0"/>
                            <a:t>-</a:t>
                          </a:r>
                          <a:r>
                            <a:rPr lang="en-US" b="1" dirty="0"/>
                            <a:t>17</a:t>
                          </a:r>
                          <a:r>
                            <a:rPr lang="ru-RU" b="1" dirty="0"/>
                            <a:t>.</a:t>
                          </a:r>
                          <a:r>
                            <a:rPr lang="en-US" b="1" dirty="0"/>
                            <a:t>5</a:t>
                          </a:r>
                          <a:endParaRPr lang="ru-RU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806372"/>
                      </a:ext>
                    </a:extLst>
                  </a:tr>
                  <a:tr h="39097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102" t="-209375" r="-22640" b="-1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35</a:t>
                          </a:r>
                          <a:r>
                            <a:rPr lang="ru-RU" b="1" dirty="0"/>
                            <a:t>.</a:t>
                          </a:r>
                          <a:r>
                            <a:rPr lang="en-US" b="1" dirty="0"/>
                            <a:t>7/34</a:t>
                          </a:r>
                          <a:r>
                            <a:rPr lang="ru-RU" b="1" dirty="0"/>
                            <a:t>.</a:t>
                          </a:r>
                          <a:r>
                            <a:rPr lang="en-US" b="1" dirty="0"/>
                            <a:t>4</a:t>
                          </a:r>
                          <a:endParaRPr lang="ru-RU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18642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102" t="-324590" r="-2264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b="1" dirty="0"/>
                            <a:t>1</a:t>
                          </a:r>
                          <a:r>
                            <a:rPr lang="en-US" b="1" dirty="0"/>
                            <a:t>3</a:t>
                          </a:r>
                          <a:r>
                            <a:rPr lang="ru-RU" b="1" dirty="0"/>
                            <a:t>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2230385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2B138E0-090C-EA10-D8F8-02B1389608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0516" y="3879610"/>
            <a:ext cx="4402014" cy="231152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E93DF27-863E-ABEA-921C-75E5C4CF06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9" y="2864528"/>
            <a:ext cx="4468411" cy="175708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7FE815-655C-1FE3-B47F-B00C6BF580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850" y="559032"/>
            <a:ext cx="6621150" cy="331057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E02B4FA-AB75-C55C-2DB4-F4A45C6B11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9" y="527110"/>
            <a:ext cx="6177274" cy="309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4039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E9CCA-A7F5-AC82-E62E-1827C401EE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>
            <a:extLst>
              <a:ext uri="{FF2B5EF4-FFF2-40B4-BE49-F238E27FC236}">
                <a16:creationId xmlns:a16="http://schemas.microsoft.com/office/drawing/2014/main" id="{C601C9FC-BA24-4349-0030-17C37AFFE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53326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4098" name="Номер слайда 5">
            <a:extLst>
              <a:ext uri="{FF2B5EF4-FFF2-40B4-BE49-F238E27FC236}">
                <a16:creationId xmlns:a16="http://schemas.microsoft.com/office/drawing/2014/main" id="{D81C7C51-3782-1D50-F790-151A24882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320DD82-032B-44B4-978B-B4B00BE4CB36}" type="slidenum">
              <a:rPr lang="ru-RU" altLang="ru-RU" sz="2000">
                <a:solidFill>
                  <a:srgbClr val="FF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ru-RU" altLang="ru-RU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1" name="Text Box 7">
            <a:extLst>
              <a:ext uri="{FF2B5EF4-FFF2-40B4-BE49-F238E27FC236}">
                <a16:creationId xmlns:a16="http://schemas.microsoft.com/office/drawing/2014/main" id="{99C8F424-6404-3FAE-A9F0-00A7827E5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19" y="96218"/>
            <a:ext cx="12122681" cy="447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lnSpc>
                <a:spcPct val="70000"/>
              </a:lnSpc>
              <a:spcBef>
                <a:spcPct val="50000"/>
              </a:spcBef>
              <a:buNone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нового инжекционного кольца в виде "восьмерки"</a:t>
            </a:r>
          </a:p>
        </p:txBody>
      </p:sp>
      <p:sp>
        <p:nvSpPr>
          <p:cNvPr id="10" name="Line 27">
            <a:extLst>
              <a:ext uri="{FF2B5EF4-FFF2-40B4-BE49-F238E27FC236}">
                <a16:creationId xmlns:a16="http://schemas.microsoft.com/office/drawing/2014/main" id="{91211446-5C40-3299-E2EC-27975C7F45F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6279382"/>
            <a:ext cx="12192000" cy="711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Text Box 26">
            <a:extLst>
              <a:ext uri="{FF2B5EF4-FFF2-40B4-BE49-F238E27FC236}">
                <a16:creationId xmlns:a16="http://schemas.microsoft.com/office/drawing/2014/main" id="{A21B6AED-939E-774D-6432-5E5C9F2C2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585" y="6286502"/>
            <a:ext cx="94089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chemeClr val="accent1">
                    <a:lumMod val="75000"/>
                  </a:schemeClr>
                </a:solidFill>
              </a:rPr>
              <a:t>Е</a:t>
            </a:r>
            <a:r>
              <a:rPr lang="en-US" altLang="ru-RU" sz="1400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ru-RU" altLang="ru-RU" sz="1400" b="1" dirty="0">
                <a:solidFill>
                  <a:schemeClr val="accent1">
                    <a:lumMod val="75000"/>
                  </a:schemeClr>
                </a:solidFill>
              </a:rPr>
              <a:t>Д</a:t>
            </a:r>
            <a:r>
              <a:rPr lang="en-US" altLang="ru-RU" sz="1400" b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altLang="ru-RU" sz="1400" b="1" dirty="0">
                <a:solidFill>
                  <a:schemeClr val="accent1">
                    <a:lumMod val="75000"/>
                  </a:schemeClr>
                </a:solidFill>
              </a:rPr>
              <a:t>Цыплаков</a:t>
            </a:r>
            <a:r>
              <a:rPr lang="en-US" altLang="ru-RU" sz="14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altLang="ru-RU" sz="1400" b="1" i="1" dirty="0">
                <a:solidFill>
                  <a:schemeClr val="accent1">
                    <a:lumMod val="75000"/>
                  </a:schemeClr>
                </a:solidFill>
              </a:rPr>
              <a:t>Разработка систем управления и сохранения поляризации протонов и дейтронов в проекте “Новый Нуклотрон”</a:t>
            </a:r>
            <a:r>
              <a:rPr lang="ru-RU" altLang="ru-RU" sz="1400" b="1" dirty="0">
                <a:solidFill>
                  <a:schemeClr val="accent1">
                    <a:lumMod val="75000"/>
                  </a:schemeClr>
                </a:solidFill>
              </a:rPr>
              <a:t>,   </a:t>
            </a:r>
            <a:r>
              <a:rPr lang="en-US" altLang="ru-RU" sz="1400" b="1" dirty="0">
                <a:solidFill>
                  <a:schemeClr val="accent1">
                    <a:lumMod val="75000"/>
                  </a:schemeClr>
                </a:solidFill>
              </a:rPr>
              <a:t>11</a:t>
            </a:r>
            <a:r>
              <a:rPr lang="ru-RU" altLang="ru-RU" sz="1400" b="1" dirty="0">
                <a:solidFill>
                  <a:schemeClr val="accent1">
                    <a:lumMod val="75000"/>
                  </a:schemeClr>
                </a:solidFill>
              </a:rPr>
              <a:t> сентября 2025,  г. Дубна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1D8AC35-D8D7-EFB4-BDD9-C2875B09E0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9" y="6342582"/>
            <a:ext cx="994299" cy="51541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F4063AF-8F97-3364-3738-F20EA58A67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377" y="3862864"/>
            <a:ext cx="3412441" cy="168601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E04202B-C60A-964F-CE28-427CCDFD10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3" y="1199459"/>
            <a:ext cx="3302700" cy="176032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E0E0887-2C23-39DE-0A6B-C33B213C14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6246" y="1441125"/>
            <a:ext cx="8815754" cy="192708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F1FB81AA-9D07-ACAE-67ED-263AA9C26D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23" y="4074477"/>
            <a:ext cx="8783654" cy="19519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F50688-DBBC-DE25-6593-B2AA68EA6D9C}"/>
              </a:ext>
            </a:extLst>
          </p:cNvPr>
          <p:cNvSpPr txBox="1"/>
          <p:nvPr/>
        </p:nvSpPr>
        <p:spPr>
          <a:xfrm>
            <a:off x="5364100" y="1018693"/>
            <a:ext cx="1463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Протоны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1A023F-1B8C-4C34-D5D2-092FF6DBDE69}"/>
              </a:ext>
            </a:extLst>
          </p:cNvPr>
          <p:cNvSpPr txBox="1"/>
          <p:nvPr/>
        </p:nvSpPr>
        <p:spPr>
          <a:xfrm>
            <a:off x="5289752" y="3556730"/>
            <a:ext cx="1612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Дейтроны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8414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A8B8A7-1DE3-C796-3609-1F1B3D7999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>
            <a:extLst>
              <a:ext uri="{FF2B5EF4-FFF2-40B4-BE49-F238E27FC236}">
                <a16:creationId xmlns:a16="http://schemas.microsoft.com/office/drawing/2014/main" id="{CAE130C1-9EB9-66A1-2F19-14B740E526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53326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4098" name="Номер слайда 5">
            <a:extLst>
              <a:ext uri="{FF2B5EF4-FFF2-40B4-BE49-F238E27FC236}">
                <a16:creationId xmlns:a16="http://schemas.microsoft.com/office/drawing/2014/main" id="{23EAC9B0-3EC5-3ADB-E982-7A465B29C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320DD82-032B-44B4-978B-B4B00BE4CB36}" type="slidenum">
              <a:rPr lang="ru-RU" altLang="ru-RU" sz="2000">
                <a:solidFill>
                  <a:srgbClr val="FF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ru-RU" altLang="ru-RU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1" name="Text Box 7">
            <a:extLst>
              <a:ext uri="{FF2B5EF4-FFF2-40B4-BE49-F238E27FC236}">
                <a16:creationId xmlns:a16="http://schemas.microsoft.com/office/drawing/2014/main" id="{A20359FB-038B-97D4-590A-EE9E04D35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778" y="96218"/>
            <a:ext cx="10577146" cy="447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lnSpc>
                <a:spcPct val="70000"/>
              </a:lnSpc>
              <a:spcBef>
                <a:spcPct val="50000"/>
              </a:spcBef>
              <a:buNone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положения, выносимые на защиту</a:t>
            </a:r>
          </a:p>
        </p:txBody>
      </p:sp>
      <p:sp>
        <p:nvSpPr>
          <p:cNvPr id="10" name="Line 27">
            <a:extLst>
              <a:ext uri="{FF2B5EF4-FFF2-40B4-BE49-F238E27FC236}">
                <a16:creationId xmlns:a16="http://schemas.microsoft.com/office/drawing/2014/main" id="{294A7A56-A9F1-4A01-3A3E-58A51C75B4F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6279382"/>
            <a:ext cx="12192000" cy="711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Text Box 26">
            <a:extLst>
              <a:ext uri="{FF2B5EF4-FFF2-40B4-BE49-F238E27FC236}">
                <a16:creationId xmlns:a16="http://schemas.microsoft.com/office/drawing/2014/main" id="{3E726499-BC7C-ECC8-EF0C-52622AE004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585" y="6286502"/>
            <a:ext cx="94089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chemeClr val="accent1">
                    <a:lumMod val="75000"/>
                  </a:schemeClr>
                </a:solidFill>
              </a:rPr>
              <a:t>Е</a:t>
            </a:r>
            <a:r>
              <a:rPr lang="en-US" altLang="ru-RU" sz="1400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ru-RU" altLang="ru-RU" sz="1400" b="1" dirty="0">
                <a:solidFill>
                  <a:schemeClr val="accent1">
                    <a:lumMod val="75000"/>
                  </a:schemeClr>
                </a:solidFill>
              </a:rPr>
              <a:t>Д</a:t>
            </a:r>
            <a:r>
              <a:rPr lang="en-US" altLang="ru-RU" sz="1400" b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altLang="ru-RU" sz="1400" b="1" dirty="0">
                <a:solidFill>
                  <a:schemeClr val="accent1">
                    <a:lumMod val="75000"/>
                  </a:schemeClr>
                </a:solidFill>
              </a:rPr>
              <a:t>Цыплаков</a:t>
            </a:r>
            <a:r>
              <a:rPr lang="en-US" altLang="ru-RU" sz="14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altLang="ru-RU" sz="1400" b="1" i="1" dirty="0">
                <a:solidFill>
                  <a:schemeClr val="accent1">
                    <a:lumMod val="75000"/>
                  </a:schemeClr>
                </a:solidFill>
              </a:rPr>
              <a:t>Разработка систем управления и сохранения поляризации протонов и дейтронов в проекте “Новый Нуклотрон”</a:t>
            </a:r>
            <a:r>
              <a:rPr lang="ru-RU" altLang="ru-RU" sz="1400" b="1" dirty="0">
                <a:solidFill>
                  <a:schemeClr val="accent1">
                    <a:lumMod val="75000"/>
                  </a:schemeClr>
                </a:solidFill>
              </a:rPr>
              <a:t>,   </a:t>
            </a:r>
            <a:r>
              <a:rPr lang="en-US" altLang="ru-RU" sz="1400" b="1" dirty="0">
                <a:solidFill>
                  <a:schemeClr val="accent1">
                    <a:lumMod val="75000"/>
                  </a:schemeClr>
                </a:solidFill>
              </a:rPr>
              <a:t>11</a:t>
            </a:r>
            <a:r>
              <a:rPr lang="ru-RU" altLang="ru-RU" sz="1400" b="1" dirty="0">
                <a:solidFill>
                  <a:schemeClr val="accent1">
                    <a:lumMod val="75000"/>
                  </a:schemeClr>
                </a:solidFill>
              </a:rPr>
              <a:t> сентября 2025,  г. Дубна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DBF32FB-785E-A6D0-3D38-F33B6C6F73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9" y="6342582"/>
            <a:ext cx="994299" cy="5154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9D3C97-5B16-33FC-B13F-419D18B0BBEF}"/>
              </a:ext>
            </a:extLst>
          </p:cNvPr>
          <p:cNvSpPr txBox="1"/>
          <p:nvPr/>
        </p:nvSpPr>
        <p:spPr>
          <a:xfrm>
            <a:off x="0" y="681485"/>
            <a:ext cx="11992708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Разработана схема сохранения поляризации до импульса 3.5 ГэВ/с в Нуклотроне без существенной модернизации структуры с использованием слабых магнитных полей 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Разработана схема сохранения и управления поляризацией протонов во всем диапазоне энергий Нуклотрона с помощью частичной змейки на базе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быстроцикличных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соленоидов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Предложен новый метод спин-флипа дейтронов на индуцированном внутреннем спиновом резонансе, который может быть экспериментально проверен на существующем оборудовании Нуклотрона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Предложен новый метод пересечения внутренних спиновых резонансов с подавлением деполяризующего влияния синхротронной модуляции энергии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Предложена компактная сибирская змейка на поперечных полях для работ с поляризованными протонами на промежуточных, высоких и сверхвысоких энергиях.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Разработана магнитно-оптическая структура инжектора формы-8 для ускорительного комплекса коллайдера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NICA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позволяющая работать с поляризованными пучками любого сорта частиц. </a:t>
            </a:r>
          </a:p>
        </p:txBody>
      </p:sp>
    </p:spTree>
    <p:extLst>
      <p:ext uri="{BB962C8B-B14F-4D97-AF65-F5344CB8AC3E}">
        <p14:creationId xmlns:p14="http://schemas.microsoft.com/office/powerpoint/2010/main" val="550268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12192000" cy="53326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409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320DD82-032B-44B4-978B-B4B00BE4CB36}" type="slidenum">
              <a:rPr lang="ru-RU" altLang="ru-RU" sz="2000">
                <a:solidFill>
                  <a:srgbClr val="FF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ru-RU" altLang="ru-RU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1" y="575547"/>
            <a:ext cx="5565530" cy="5578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spcAft>
                <a:spcPct val="70000"/>
              </a:spcAft>
              <a:buNone/>
            </a:pPr>
            <a:r>
              <a:rPr lang="ru-RU" altLang="ru-RU" sz="2300" dirty="0">
                <a:latin typeface="Times New Roman" panose="02020603050405020304" pitchFamily="18" charset="0"/>
              </a:rPr>
              <a:t>Введение</a:t>
            </a:r>
          </a:p>
          <a:p>
            <a:pPr eaLnBrk="1" hangingPunct="1">
              <a:spcBef>
                <a:spcPct val="0"/>
              </a:spcBef>
              <a:spcAft>
                <a:spcPct val="70000"/>
              </a:spcAft>
              <a:buFontTx/>
              <a:buAutoNum type="arabicPeriod"/>
            </a:pPr>
            <a:r>
              <a:rPr lang="ru-RU" altLang="ru-RU" sz="2300" b="1" dirty="0">
                <a:latin typeface="Times New Roman" panose="02020603050405020304" pitchFamily="18" charset="0"/>
              </a:rPr>
              <a:t>Общая теория орбитального и спинового движения в синхротронах</a:t>
            </a:r>
          </a:p>
          <a:p>
            <a:pPr eaLnBrk="1" hangingPunct="1">
              <a:spcBef>
                <a:spcPct val="0"/>
              </a:spcBef>
              <a:spcAft>
                <a:spcPct val="70000"/>
              </a:spcAft>
              <a:buFontTx/>
              <a:buAutoNum type="arabicPeriod"/>
            </a:pPr>
            <a:r>
              <a:rPr lang="ru-RU" altLang="ru-RU" sz="2300" b="1" dirty="0">
                <a:latin typeface="Times New Roman" panose="02020603050405020304" pitchFamily="18" charset="0"/>
              </a:rPr>
              <a:t>Модернизация текущей магнитной оптики Нуклотрона для сохранения и управления поляризацией протонов и дейтронов</a:t>
            </a:r>
          </a:p>
          <a:p>
            <a:pPr eaLnBrk="1" hangingPunct="1">
              <a:spcBef>
                <a:spcPct val="0"/>
              </a:spcBef>
              <a:spcAft>
                <a:spcPct val="70000"/>
              </a:spcAft>
              <a:buFontTx/>
              <a:buAutoNum type="arabicPeriod"/>
            </a:pPr>
            <a:r>
              <a:rPr lang="ru-RU" altLang="ru-RU" sz="2300" b="1" dirty="0">
                <a:latin typeface="Times New Roman" panose="02020603050405020304" pitchFamily="18" charset="0"/>
              </a:rPr>
              <a:t>Разработка нового инжекционного кольца Нуклотрона для поляризованных пучков</a:t>
            </a:r>
          </a:p>
          <a:p>
            <a:pPr marL="0" indent="0" eaLnBrk="1" hangingPunct="1">
              <a:spcBef>
                <a:spcPct val="0"/>
              </a:spcBef>
              <a:spcAft>
                <a:spcPct val="70000"/>
              </a:spcAft>
              <a:buNone/>
            </a:pPr>
            <a:r>
              <a:rPr lang="ru-RU" altLang="ru-RU" sz="2300" dirty="0">
                <a:latin typeface="Times New Roman" panose="02020603050405020304" pitchFamily="18" charset="0"/>
              </a:rPr>
              <a:t>Заключение</a:t>
            </a:r>
          </a:p>
          <a:p>
            <a:pPr marL="0" indent="0" eaLnBrk="1" hangingPunct="1">
              <a:spcBef>
                <a:spcPct val="0"/>
              </a:spcBef>
              <a:spcAft>
                <a:spcPct val="70000"/>
              </a:spcAft>
              <a:buNone/>
            </a:pPr>
            <a:r>
              <a:rPr lang="ru-RU" altLang="ru-RU" sz="2300" dirty="0">
                <a:latin typeface="Times New Roman" panose="02020603050405020304" pitchFamily="18" charset="0"/>
              </a:rPr>
              <a:t>Список литературы</a:t>
            </a:r>
          </a:p>
        </p:txBody>
      </p:sp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1589088" y="96218"/>
            <a:ext cx="8980487" cy="444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lnSpc>
                <a:spcPct val="70000"/>
              </a:lnSpc>
              <a:spcBef>
                <a:spcPct val="50000"/>
              </a:spcBef>
              <a:buNone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Оглавление</a:t>
            </a:r>
            <a:endParaRPr lang="en-US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Line 27"/>
          <p:cNvSpPr>
            <a:spLocks noChangeShapeType="1"/>
          </p:cNvSpPr>
          <p:nvPr/>
        </p:nvSpPr>
        <p:spPr bwMode="auto">
          <a:xfrm flipV="1">
            <a:off x="0" y="6279382"/>
            <a:ext cx="12192000" cy="711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Text Box 26"/>
          <p:cNvSpPr txBox="1">
            <a:spLocks noChangeArrowheads="1"/>
          </p:cNvSpPr>
          <p:nvPr/>
        </p:nvSpPr>
        <p:spPr bwMode="auto">
          <a:xfrm>
            <a:off x="1160585" y="6286502"/>
            <a:ext cx="94089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chemeClr val="accent1">
                    <a:lumMod val="75000"/>
                  </a:schemeClr>
                </a:solidFill>
              </a:rPr>
              <a:t>Е</a:t>
            </a:r>
            <a:r>
              <a:rPr lang="en-US" altLang="ru-RU" sz="1400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ru-RU" altLang="ru-RU" sz="1400" b="1" dirty="0">
                <a:solidFill>
                  <a:schemeClr val="accent1">
                    <a:lumMod val="75000"/>
                  </a:schemeClr>
                </a:solidFill>
              </a:rPr>
              <a:t>Д</a:t>
            </a:r>
            <a:r>
              <a:rPr lang="en-US" altLang="ru-RU" sz="1400" b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altLang="ru-RU" sz="1400" b="1" dirty="0">
                <a:solidFill>
                  <a:schemeClr val="accent1">
                    <a:lumMod val="75000"/>
                  </a:schemeClr>
                </a:solidFill>
              </a:rPr>
              <a:t>Цыплаков</a:t>
            </a:r>
            <a:r>
              <a:rPr lang="en-US" altLang="ru-RU" sz="14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altLang="ru-RU" sz="1400" b="1" i="1" dirty="0">
                <a:solidFill>
                  <a:schemeClr val="accent1">
                    <a:lumMod val="75000"/>
                  </a:schemeClr>
                </a:solidFill>
              </a:rPr>
              <a:t>Разработка систем управления и сохранения поляризации протонов и дейтронов в проекте “Новый Нуклотрон”</a:t>
            </a:r>
            <a:r>
              <a:rPr lang="ru-RU" altLang="ru-RU" sz="1400" b="1" dirty="0">
                <a:solidFill>
                  <a:schemeClr val="accent1">
                    <a:lumMod val="75000"/>
                  </a:schemeClr>
                </a:solidFill>
              </a:rPr>
              <a:t>,   </a:t>
            </a:r>
            <a:r>
              <a:rPr lang="en-US" altLang="ru-RU" sz="1400" b="1" dirty="0">
                <a:solidFill>
                  <a:schemeClr val="accent1">
                    <a:lumMod val="75000"/>
                  </a:schemeClr>
                </a:solidFill>
              </a:rPr>
              <a:t>11</a:t>
            </a:r>
            <a:r>
              <a:rPr lang="ru-RU" altLang="ru-RU" sz="1400" b="1" dirty="0">
                <a:solidFill>
                  <a:schemeClr val="accent1">
                    <a:lumMod val="75000"/>
                  </a:schemeClr>
                </a:solidFill>
              </a:rPr>
              <a:t> сентября 2025,  г. Дубна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D00A1F1-6887-7927-A4BD-E5502A7604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9" y="6342582"/>
            <a:ext cx="994299" cy="5154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B4312A4-C9B4-C927-73AC-7A9B825C19DE}"/>
              </a:ext>
            </a:extLst>
          </p:cNvPr>
          <p:cNvSpPr txBox="1"/>
          <p:nvPr/>
        </p:nvSpPr>
        <p:spPr>
          <a:xfrm>
            <a:off x="5926015" y="575547"/>
            <a:ext cx="6137029" cy="19774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750" b="0" i="0" u="none" strike="noStrike" baseline="0" dirty="0">
                <a:latin typeface="SFRM1440"/>
              </a:rPr>
              <a:t>Гамильтониан электромагнитного поля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750" dirty="0"/>
              <a:t>Динамика частиц в синхротроне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750" dirty="0"/>
              <a:t>Динамика спина частиц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750" dirty="0"/>
              <a:t>Мощность спинового резонанса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750" dirty="0"/>
              <a:t>Анализ спиновых резонансов в линейном приближении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750" dirty="0"/>
              <a:t>Адиабатическое пересечение уединенного резонанса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750" dirty="0"/>
              <a:t>Функция отклика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93FC0B-84C7-3FDF-78C3-22B3574168A7}"/>
              </a:ext>
            </a:extLst>
          </p:cNvPr>
          <p:cNvSpPr txBox="1"/>
          <p:nvPr/>
        </p:nvSpPr>
        <p:spPr>
          <a:xfrm>
            <a:off x="5926016" y="2711766"/>
            <a:ext cx="6137030" cy="2585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800" b="0" i="0" u="none" strike="noStrike" baseline="0" dirty="0">
                <a:latin typeface="SFRM1440"/>
              </a:rPr>
              <a:t>Карта резонансов в диапазоне энергий Нуклотрона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Сохранение поляризации протонов при ускорении до 3.5</a:t>
            </a:r>
            <a:r>
              <a:rPr lang="en-US" dirty="0"/>
              <a:t> </a:t>
            </a:r>
            <a:r>
              <a:rPr lang="ru-RU" dirty="0"/>
              <a:t>ГэВ/с </a:t>
            </a:r>
            <a:r>
              <a:rPr lang="ru-RU" dirty="0" err="1"/>
              <a:t>с</a:t>
            </a:r>
            <a:r>
              <a:rPr lang="ru-RU" dirty="0"/>
              <a:t> использованием слабых полей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Стабилизация и управление поляризацией протонов и</a:t>
            </a:r>
            <a:r>
              <a:rPr lang="en-US" dirty="0"/>
              <a:t> </a:t>
            </a:r>
            <a:r>
              <a:rPr lang="ru-RU" dirty="0"/>
              <a:t>дейтронов во всем диапазоне энергии ускорения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Адиабатические пересечения внутренних спиновых</a:t>
            </a:r>
            <a:r>
              <a:rPr lang="en-US" dirty="0"/>
              <a:t> </a:t>
            </a:r>
            <a:r>
              <a:rPr lang="ru-RU" dirty="0"/>
              <a:t>резонансов протонов и дейтронов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Проведение экспериментов с поляризованными</a:t>
            </a:r>
            <a:r>
              <a:rPr lang="en-US" dirty="0"/>
              <a:t> </a:t>
            </a:r>
            <a:r>
              <a:rPr lang="ru-RU" dirty="0"/>
              <a:t>частицами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733B96-2B2F-96E1-B755-DBEDF8377676}"/>
              </a:ext>
            </a:extLst>
          </p:cNvPr>
          <p:cNvSpPr txBox="1"/>
          <p:nvPr/>
        </p:nvSpPr>
        <p:spPr>
          <a:xfrm>
            <a:off x="5926016" y="5328247"/>
            <a:ext cx="613703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800" b="0" i="0" u="none" strike="noStrike" baseline="0" dirty="0">
                <a:latin typeface="SFRM1440"/>
              </a:rPr>
              <a:t>Концепция нового инжекционного кольца Нуклотрона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Концепция нового инжекционного кольца в виде "восьмерки"</a:t>
            </a:r>
          </a:p>
        </p:txBody>
      </p:sp>
      <p:sp>
        <p:nvSpPr>
          <p:cNvPr id="11" name="Стрелка: влево 10">
            <a:extLst>
              <a:ext uri="{FF2B5EF4-FFF2-40B4-BE49-F238E27FC236}">
                <a16:creationId xmlns:a16="http://schemas.microsoft.com/office/drawing/2014/main" id="{AD000CC1-AA9A-41F5-2702-F6A0ACFBCD51}"/>
              </a:ext>
            </a:extLst>
          </p:cNvPr>
          <p:cNvSpPr/>
          <p:nvPr/>
        </p:nvSpPr>
        <p:spPr>
          <a:xfrm>
            <a:off x="5460024" y="1361670"/>
            <a:ext cx="465992" cy="47980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: влево 13">
            <a:extLst>
              <a:ext uri="{FF2B5EF4-FFF2-40B4-BE49-F238E27FC236}">
                <a16:creationId xmlns:a16="http://schemas.microsoft.com/office/drawing/2014/main" id="{6F2D0E8E-C18B-1CF3-E294-AB8FDBC65C2D}"/>
              </a:ext>
            </a:extLst>
          </p:cNvPr>
          <p:cNvSpPr/>
          <p:nvPr/>
        </p:nvSpPr>
        <p:spPr>
          <a:xfrm>
            <a:off x="5460024" y="2683049"/>
            <a:ext cx="465992" cy="47980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: влево 14">
            <a:extLst>
              <a:ext uri="{FF2B5EF4-FFF2-40B4-BE49-F238E27FC236}">
                <a16:creationId xmlns:a16="http://schemas.microsoft.com/office/drawing/2014/main" id="{5CB1E27B-6633-E699-D53E-89D67612EF89}"/>
              </a:ext>
            </a:extLst>
          </p:cNvPr>
          <p:cNvSpPr/>
          <p:nvPr/>
        </p:nvSpPr>
        <p:spPr>
          <a:xfrm rot="2898707">
            <a:off x="4354002" y="4738164"/>
            <a:ext cx="1746955" cy="47980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FDE454-3658-869E-41FD-C83A21D620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>
            <a:extLst>
              <a:ext uri="{FF2B5EF4-FFF2-40B4-BE49-F238E27FC236}">
                <a16:creationId xmlns:a16="http://schemas.microsoft.com/office/drawing/2014/main" id="{4F1048E6-4D98-4AA6-8DC0-2D1072C0CB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53326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4098" name="Номер слайда 5">
            <a:extLst>
              <a:ext uri="{FF2B5EF4-FFF2-40B4-BE49-F238E27FC236}">
                <a16:creationId xmlns:a16="http://schemas.microsoft.com/office/drawing/2014/main" id="{42474FED-0639-D1F4-ED88-2B9DCBA80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320DD82-032B-44B4-978B-B4B00BE4CB36}" type="slidenum">
              <a:rPr lang="ru-RU" altLang="ru-RU" sz="2000">
                <a:solidFill>
                  <a:srgbClr val="FF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ru-RU" altLang="ru-RU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1" name="Text Box 7">
            <a:extLst>
              <a:ext uri="{FF2B5EF4-FFF2-40B4-BE49-F238E27FC236}">
                <a16:creationId xmlns:a16="http://schemas.microsoft.com/office/drawing/2014/main" id="{01B0F1D7-66E7-28F7-0A3B-9E2B8D7BD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778" y="96218"/>
            <a:ext cx="10577146" cy="447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lnSpc>
                <a:spcPct val="70000"/>
              </a:lnSpc>
              <a:spcBef>
                <a:spcPct val="50000"/>
              </a:spcBef>
              <a:buNone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Апробация работы</a:t>
            </a:r>
            <a:r>
              <a:rPr lang="en-US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Публикации</a:t>
            </a:r>
          </a:p>
        </p:txBody>
      </p:sp>
      <p:sp>
        <p:nvSpPr>
          <p:cNvPr id="10" name="Line 27">
            <a:extLst>
              <a:ext uri="{FF2B5EF4-FFF2-40B4-BE49-F238E27FC236}">
                <a16:creationId xmlns:a16="http://schemas.microsoft.com/office/drawing/2014/main" id="{9CA2E2C6-FFFE-9DA7-EE64-A3E57A56E9C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6279382"/>
            <a:ext cx="12192000" cy="711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Text Box 26">
            <a:extLst>
              <a:ext uri="{FF2B5EF4-FFF2-40B4-BE49-F238E27FC236}">
                <a16:creationId xmlns:a16="http://schemas.microsoft.com/office/drawing/2014/main" id="{79E08018-C156-37C6-5E9C-42EDD3B98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585" y="6286502"/>
            <a:ext cx="94089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chemeClr val="accent1">
                    <a:lumMod val="75000"/>
                  </a:schemeClr>
                </a:solidFill>
              </a:rPr>
              <a:t>Е</a:t>
            </a:r>
            <a:r>
              <a:rPr lang="en-US" altLang="ru-RU" sz="1400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ru-RU" altLang="ru-RU" sz="1400" b="1" dirty="0">
                <a:solidFill>
                  <a:schemeClr val="accent1">
                    <a:lumMod val="75000"/>
                  </a:schemeClr>
                </a:solidFill>
              </a:rPr>
              <a:t>Д</a:t>
            </a:r>
            <a:r>
              <a:rPr lang="en-US" altLang="ru-RU" sz="1400" b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altLang="ru-RU" sz="1400" b="1" dirty="0">
                <a:solidFill>
                  <a:schemeClr val="accent1">
                    <a:lumMod val="75000"/>
                  </a:schemeClr>
                </a:solidFill>
              </a:rPr>
              <a:t>Цыплаков</a:t>
            </a:r>
            <a:r>
              <a:rPr lang="en-US" altLang="ru-RU" sz="14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altLang="ru-RU" sz="1400" b="1" i="1" dirty="0">
                <a:solidFill>
                  <a:schemeClr val="accent1">
                    <a:lumMod val="75000"/>
                  </a:schemeClr>
                </a:solidFill>
              </a:rPr>
              <a:t>Разработка систем управления и сохранения поляризации протонов и дейтронов в проекте “Новый Нуклотрон”</a:t>
            </a:r>
            <a:r>
              <a:rPr lang="ru-RU" altLang="ru-RU" sz="1400" b="1" dirty="0">
                <a:solidFill>
                  <a:schemeClr val="accent1">
                    <a:lumMod val="75000"/>
                  </a:schemeClr>
                </a:solidFill>
              </a:rPr>
              <a:t>,   </a:t>
            </a:r>
            <a:r>
              <a:rPr lang="en-US" altLang="ru-RU" sz="1400" b="1" dirty="0">
                <a:solidFill>
                  <a:schemeClr val="accent1">
                    <a:lumMod val="75000"/>
                  </a:schemeClr>
                </a:solidFill>
              </a:rPr>
              <a:t>11</a:t>
            </a:r>
            <a:r>
              <a:rPr lang="ru-RU" altLang="ru-RU" sz="1400" b="1" dirty="0">
                <a:solidFill>
                  <a:schemeClr val="accent1">
                    <a:lumMod val="75000"/>
                  </a:schemeClr>
                </a:solidFill>
              </a:rPr>
              <a:t> сентября 2025,  г. Дубна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135025D-D36F-D1C9-EB50-233C5288C6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9" y="6342582"/>
            <a:ext cx="994299" cy="5154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B0A22E6-F494-0089-0D36-46845CEAD1BD}"/>
              </a:ext>
            </a:extLst>
          </p:cNvPr>
          <p:cNvSpPr txBox="1"/>
          <p:nvPr/>
        </p:nvSpPr>
        <p:spPr>
          <a:xfrm>
            <a:off x="69319" y="1236645"/>
            <a:ext cx="4282873" cy="31393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SPD Collaboration Meeting 2022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XIX Workshop on High Energy Spin Physics, DSPIN-23 (Efremov-90)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 конференция "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Балдиновская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осень" (2023, г. Дубна)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65-й Всероссийская научная конференция МФТИ (2023 г. Долгопрудный)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XXIX Международная конференция по ускорителям заряженных частиц RuPAC'25 (2025, г. Санкт-Петербург)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C04F47-6862-87FC-B14B-490A18E4D832}"/>
              </a:ext>
            </a:extLst>
          </p:cNvPr>
          <p:cNvSpPr txBox="1"/>
          <p:nvPr/>
        </p:nvSpPr>
        <p:spPr>
          <a:xfrm>
            <a:off x="4705985" y="1236645"/>
            <a:ext cx="7332784" cy="50783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 Proton-spin-flipping System Based on Orbit-steerer Dipoles in the </a:t>
            </a:r>
            <a:r>
              <a:rPr lang="en-US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Nuclotron</a:t>
            </a:r>
            <a:r>
              <a:rPr lang="en-US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/JINR Operating at the </a:t>
            </a:r>
            <a:r>
              <a:rPr lang="el-GR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 = 7  Spin-resonance / Yu. N. Filatov [et al.] // JETP Letters – 2023. -Vol. 118 (Scopus, </a:t>
            </a:r>
            <a:r>
              <a:rPr lang="en-US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WoS</a:t>
            </a:r>
            <a:r>
              <a:rPr lang="en-US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BAK)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Spin Navigator Based on Correcting Dipoles of the JINR </a:t>
            </a:r>
            <a:r>
              <a:rPr lang="en-US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Nuclotron</a:t>
            </a:r>
            <a:r>
              <a:rPr lang="en-US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/ Yu. N. Filatov [et al.] // JETP Letters – 2022. - Vol. 116 (Scopus, </a:t>
            </a:r>
            <a:r>
              <a:rPr lang="en-US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WoS</a:t>
            </a:r>
            <a:r>
              <a:rPr lang="en-US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BAK)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Deuteron Spin-Flip System Based on Quadrupole Correctors of the </a:t>
            </a:r>
            <a:r>
              <a:rPr lang="en-US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Nuclotron</a:t>
            </a:r>
            <a:r>
              <a:rPr lang="en-US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(JINR) / E. D. </a:t>
            </a:r>
            <a:r>
              <a:rPr lang="en-US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Tsyplakov</a:t>
            </a:r>
            <a:r>
              <a:rPr lang="en-US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[et al.] // Physics of Particles and Nuclei – 2024. - Vol. 55 - P. 736-740 (Scopus, </a:t>
            </a:r>
            <a:r>
              <a:rPr lang="en-US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WoS</a:t>
            </a:r>
            <a:r>
              <a:rPr lang="en-US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BAK)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Conserving Polarization of Protons in the </a:t>
            </a:r>
            <a:r>
              <a:rPr lang="en-US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Nuclotron</a:t>
            </a:r>
            <a:r>
              <a:rPr lang="en-US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/JINR up to 3.5 GeV/c Using Correction Dipoles and a Weak Solenoid / Yu. N. Filatov [et al.] // Physics of Particles and Nuclei – 2024. - Vol. 55 - P. 731-735 (Scopus, </a:t>
            </a:r>
            <a:r>
              <a:rPr lang="en-US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WoS</a:t>
            </a:r>
            <a:r>
              <a:rPr lang="en-US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BAK)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Figure-8 Synchrotron for Polarized Protons and Deuterons at the NICA Acceleration Complex / Yu. N. Filatov [et al.] // Natural Science Review -2025 . - Vol. 3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 и контроль направления поляризации протонов для спиновых экспериментов на Нуклотроне/ОИЯИ</a:t>
            </a:r>
            <a:r>
              <a:rPr 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Е.Д. Цыплаков</a:t>
            </a:r>
            <a:r>
              <a:rPr 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[et al.] // JETP – 2025. - Vol. 123 (Scopus, </a:t>
            </a:r>
            <a:r>
              <a:rPr lang="en-US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WoS</a:t>
            </a:r>
            <a:r>
              <a:rPr 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BAK)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7BECC4-5B95-F31A-60EA-FB6C0E88DC4E}"/>
              </a:ext>
            </a:extLst>
          </p:cNvPr>
          <p:cNvSpPr txBox="1"/>
          <p:nvPr/>
        </p:nvSpPr>
        <p:spPr>
          <a:xfrm>
            <a:off x="1406769" y="705288"/>
            <a:ext cx="160351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Выступления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964786-D7B5-624F-8F10-4D473760B816}"/>
              </a:ext>
            </a:extLst>
          </p:cNvPr>
          <p:cNvSpPr txBox="1"/>
          <p:nvPr/>
        </p:nvSpPr>
        <p:spPr>
          <a:xfrm>
            <a:off x="7792916" y="706008"/>
            <a:ext cx="149329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Публикации</a:t>
            </a:r>
          </a:p>
        </p:txBody>
      </p:sp>
    </p:spTree>
    <p:extLst>
      <p:ext uri="{BB962C8B-B14F-4D97-AF65-F5344CB8AC3E}">
        <p14:creationId xmlns:p14="http://schemas.microsoft.com/office/powerpoint/2010/main" val="18075102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4FE5B-F265-4EA1-8530-DB3C9CA52C3C}" type="slidenum">
              <a:rPr lang="ru-RU" altLang="ru-RU"/>
              <a:pPr/>
              <a:t>21</a:t>
            </a:fld>
            <a:endParaRPr lang="ru-RU" altLang="ru-RU"/>
          </a:p>
        </p:txBody>
      </p:sp>
      <p:sp>
        <p:nvSpPr>
          <p:cNvPr id="708610" name="Rectangle 2"/>
          <p:cNvSpPr>
            <a:spLocks noChangeArrowheads="1"/>
          </p:cNvSpPr>
          <p:nvPr/>
        </p:nvSpPr>
        <p:spPr bwMode="auto">
          <a:xfrm>
            <a:off x="1524001" y="276649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08611" name="Rectangle 3"/>
          <p:cNvSpPr>
            <a:spLocks noChangeArrowheads="1"/>
          </p:cNvSpPr>
          <p:nvPr/>
        </p:nvSpPr>
        <p:spPr bwMode="auto">
          <a:xfrm>
            <a:off x="1524001" y="276649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08612" name="Rectangle 4"/>
          <p:cNvSpPr>
            <a:spLocks noChangeArrowheads="1"/>
          </p:cNvSpPr>
          <p:nvPr/>
        </p:nvSpPr>
        <p:spPr bwMode="auto">
          <a:xfrm>
            <a:off x="1524001" y="27569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08613" name="Rectangle 5"/>
          <p:cNvSpPr>
            <a:spLocks noChangeArrowheads="1"/>
          </p:cNvSpPr>
          <p:nvPr/>
        </p:nvSpPr>
        <p:spPr bwMode="auto">
          <a:xfrm>
            <a:off x="1524001" y="27474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08614" name="Rectangle 6"/>
          <p:cNvSpPr>
            <a:spLocks noChangeArrowheads="1"/>
          </p:cNvSpPr>
          <p:nvPr/>
        </p:nvSpPr>
        <p:spPr bwMode="auto">
          <a:xfrm>
            <a:off x="1524001" y="27474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708615" name="Group 7"/>
          <p:cNvGrpSpPr>
            <a:grpSpLocks/>
          </p:cNvGrpSpPr>
          <p:nvPr/>
        </p:nvGrpSpPr>
        <p:grpSpPr bwMode="auto">
          <a:xfrm>
            <a:off x="2522539" y="1820863"/>
            <a:ext cx="7197725" cy="2519362"/>
            <a:chOff x="1218" y="1236"/>
            <a:chExt cx="3750" cy="1092"/>
          </a:xfrm>
        </p:grpSpPr>
        <p:sp>
          <p:nvSpPr>
            <p:cNvPr id="708616" name="AutoShape 8"/>
            <p:cNvSpPr>
              <a:spLocks noChangeArrowheads="1"/>
            </p:cNvSpPr>
            <p:nvPr/>
          </p:nvSpPr>
          <p:spPr bwMode="auto">
            <a:xfrm rot="10800000">
              <a:off x="1218" y="1236"/>
              <a:ext cx="3750" cy="1092"/>
            </a:xfrm>
            <a:prstGeom prst="horizontalScroll">
              <a:avLst>
                <a:gd name="adj" fmla="val 12500"/>
              </a:avLst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8617" name="Text Box 9"/>
            <p:cNvSpPr txBox="1">
              <a:spLocks noChangeArrowheads="1"/>
            </p:cNvSpPr>
            <p:nvPr/>
          </p:nvSpPr>
          <p:spPr bwMode="auto">
            <a:xfrm>
              <a:off x="1384" y="1649"/>
              <a:ext cx="3367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ru-RU" sz="2800" b="1" dirty="0">
                  <a:solidFill>
                    <a:srgbClr val="FF0000"/>
                  </a:solidFill>
                  <a:latin typeface="Verdana" panose="020B0604030504040204" pitchFamily="34" charset="0"/>
                </a:rPr>
                <a:t>Thank you for your attention!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975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08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8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0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BB13B7-5725-6A1D-17F5-5135C24E50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>
            <a:extLst>
              <a:ext uri="{FF2B5EF4-FFF2-40B4-BE49-F238E27FC236}">
                <a16:creationId xmlns:a16="http://schemas.microsoft.com/office/drawing/2014/main" id="{AE0EEEA7-148E-27FD-AFAC-451FCBDC9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53326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4098" name="Номер слайда 5">
            <a:extLst>
              <a:ext uri="{FF2B5EF4-FFF2-40B4-BE49-F238E27FC236}">
                <a16:creationId xmlns:a16="http://schemas.microsoft.com/office/drawing/2014/main" id="{C048A827-95FC-D7E4-2398-2358F13A4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320DD82-032B-44B4-978B-B4B00BE4CB36}" type="slidenum">
              <a:rPr lang="ru-RU" altLang="ru-RU" sz="2000">
                <a:solidFill>
                  <a:srgbClr val="FF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ru-RU" altLang="ru-RU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1" name="Text Box 7">
            <a:extLst>
              <a:ext uri="{FF2B5EF4-FFF2-40B4-BE49-F238E27FC236}">
                <a16:creationId xmlns:a16="http://schemas.microsoft.com/office/drawing/2014/main" id="{30583D00-8F01-8F50-071A-D92C09CAFA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6218"/>
            <a:ext cx="12192000" cy="424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lnSpc>
                <a:spcPct val="70000"/>
              </a:lnSpc>
              <a:spcBef>
                <a:spcPct val="50000"/>
              </a:spcBef>
              <a:buNone/>
            </a:pPr>
            <a:r>
              <a:rPr lang="ru-RU" alt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теория спинового движения в синхротронах</a:t>
            </a:r>
          </a:p>
        </p:txBody>
      </p:sp>
      <p:sp>
        <p:nvSpPr>
          <p:cNvPr id="10" name="Line 27">
            <a:extLst>
              <a:ext uri="{FF2B5EF4-FFF2-40B4-BE49-F238E27FC236}">
                <a16:creationId xmlns:a16="http://schemas.microsoft.com/office/drawing/2014/main" id="{4669FCDD-8F5E-FF8D-D117-78411ACD98F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6279382"/>
            <a:ext cx="12192000" cy="711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Text Box 26">
            <a:extLst>
              <a:ext uri="{FF2B5EF4-FFF2-40B4-BE49-F238E27FC236}">
                <a16:creationId xmlns:a16="http://schemas.microsoft.com/office/drawing/2014/main" id="{228B7DC2-86AB-AD4E-DF8D-8A6666C5E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585" y="6286502"/>
            <a:ext cx="94089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chemeClr val="accent1">
                    <a:lumMod val="75000"/>
                  </a:schemeClr>
                </a:solidFill>
              </a:rPr>
              <a:t>Е</a:t>
            </a:r>
            <a:r>
              <a:rPr lang="en-US" altLang="ru-RU" sz="1400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ru-RU" altLang="ru-RU" sz="1400" b="1" dirty="0">
                <a:solidFill>
                  <a:schemeClr val="accent1">
                    <a:lumMod val="75000"/>
                  </a:schemeClr>
                </a:solidFill>
              </a:rPr>
              <a:t>Д</a:t>
            </a:r>
            <a:r>
              <a:rPr lang="en-US" altLang="ru-RU" sz="1400" b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altLang="ru-RU" sz="1400" b="1" dirty="0">
                <a:solidFill>
                  <a:schemeClr val="accent1">
                    <a:lumMod val="75000"/>
                  </a:schemeClr>
                </a:solidFill>
              </a:rPr>
              <a:t>Цыплаков</a:t>
            </a:r>
            <a:r>
              <a:rPr lang="en-US" altLang="ru-RU" sz="14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altLang="ru-RU" sz="1400" b="1" i="1" dirty="0">
                <a:solidFill>
                  <a:schemeClr val="accent1">
                    <a:lumMod val="75000"/>
                  </a:schemeClr>
                </a:solidFill>
              </a:rPr>
              <a:t>Разработка систем управления и сохранения поляризации протонов и дейтронов в проекте “Новый Нуклотрон”</a:t>
            </a:r>
            <a:r>
              <a:rPr lang="ru-RU" altLang="ru-RU" sz="1400" b="1" dirty="0">
                <a:solidFill>
                  <a:schemeClr val="accent1">
                    <a:lumMod val="75000"/>
                  </a:schemeClr>
                </a:solidFill>
              </a:rPr>
              <a:t>,   </a:t>
            </a:r>
            <a:r>
              <a:rPr lang="en-US" altLang="ru-RU" sz="1400" b="1" dirty="0">
                <a:solidFill>
                  <a:schemeClr val="accent1">
                    <a:lumMod val="75000"/>
                  </a:schemeClr>
                </a:solidFill>
              </a:rPr>
              <a:t>11</a:t>
            </a:r>
            <a:r>
              <a:rPr lang="ru-RU" altLang="ru-RU" sz="1400" b="1" dirty="0">
                <a:solidFill>
                  <a:schemeClr val="accent1">
                    <a:lumMod val="75000"/>
                  </a:schemeClr>
                </a:solidFill>
              </a:rPr>
              <a:t> сентября 2025,  г. Дубна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D06643A-83C0-3419-B697-7ABCF3D852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9" y="6342582"/>
            <a:ext cx="994299" cy="5154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556C804-FC4D-DB59-7AAC-FE35883BFAA1}"/>
                  </a:ext>
                </a:extLst>
              </p:cNvPr>
              <p:cNvSpPr txBox="1"/>
              <p:nvPr/>
            </p:nvSpPr>
            <p:spPr>
              <a:xfrm>
                <a:off x="3934557" y="566858"/>
                <a:ext cx="1548308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=[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556C804-FC4D-DB59-7AAC-FE35883BFA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4557" y="566858"/>
                <a:ext cx="1548308" cy="5259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8BE7AD6-34D6-DD4B-7350-891C9F0A9F1E}"/>
                  </a:ext>
                </a:extLst>
              </p:cNvPr>
              <p:cNvSpPr txBox="1"/>
              <p:nvPr/>
            </p:nvSpPr>
            <p:spPr>
              <a:xfrm>
                <a:off x="41939" y="1107037"/>
                <a:ext cx="6207853" cy="7159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𝑚𝑐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d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nor/>
                                </m:rPr>
                                <a:rPr lang="ru-RU"/>
                                <m:t>⊥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∥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8BE7AD6-34D6-DD4B-7350-891C9F0A9F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39" y="1107037"/>
                <a:ext cx="6207853" cy="71590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2307C0C-560F-CB78-B357-86EE97F86FC3}"/>
                  </a:ext>
                </a:extLst>
              </p:cNvPr>
              <p:cNvSpPr txBox="1"/>
              <p:nvPr/>
            </p:nvSpPr>
            <p:spPr>
              <a:xfrm>
                <a:off x="494613" y="5007802"/>
                <a:ext cx="1797736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𝜋𝜈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2307C0C-560F-CB78-B357-86EE97F86F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613" y="5007802"/>
                <a:ext cx="1797736" cy="5186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01A5C31-2101-915E-15A6-0DAA9628793B}"/>
                  </a:ext>
                </a:extLst>
              </p:cNvPr>
              <p:cNvSpPr txBox="1"/>
              <p:nvPr/>
            </p:nvSpPr>
            <p:spPr>
              <a:xfrm>
                <a:off x="2609217" y="5023269"/>
                <a:ext cx="2445285" cy="5167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𝜋𝜈</m:t>
                              </m:r>
                            </m:e>
                          </m:func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01A5C31-2101-915E-15A6-0DAA962879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9217" y="5023269"/>
                <a:ext cx="2445285" cy="51674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E095051-2D9F-CEEE-488D-4E32BBF3D608}"/>
                  </a:ext>
                </a:extLst>
              </p:cNvPr>
              <p:cNvSpPr txBox="1"/>
              <p:nvPr/>
            </p:nvSpPr>
            <p:spPr>
              <a:xfrm>
                <a:off x="69319" y="662109"/>
                <a:ext cx="3394071" cy="3354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𝜐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E095051-2D9F-CEEE-488D-4E32BBF3D6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19" y="662109"/>
                <a:ext cx="3394071" cy="335413"/>
              </a:xfrm>
              <a:prstGeom prst="rect">
                <a:avLst/>
              </a:prstGeom>
              <a:blipFill>
                <a:blip r:embed="rId7"/>
                <a:stretch>
                  <a:fillRect l="-1257" t="-34545" r="-2154" b="-290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D8F9C9C5-B86A-1E17-39C1-11C96C50958D}"/>
                  </a:ext>
                </a:extLst>
              </p:cNvPr>
              <p:cNvSpPr/>
              <p:nvPr/>
            </p:nvSpPr>
            <p:spPr>
              <a:xfrm>
                <a:off x="-50351" y="1817021"/>
                <a:ext cx="7063799" cy="5293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ru-RU" sz="20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𝑔</m:t>
                    </m:r>
                    <m:f>
                      <m:f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ru-RU" sz="20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000" baseline="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  </a:t>
                </a:r>
                <a:r>
                  <a:rPr lang="ru-RU" sz="2000" baseline="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аномальная часть гиромагнитного отношения</a:t>
                </a:r>
                <a:endParaRPr lang="ru-RU" sz="2000" baseline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D8F9C9C5-B86A-1E17-39C1-11C96C5095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351" y="1817021"/>
                <a:ext cx="7063799" cy="529376"/>
              </a:xfrm>
              <a:prstGeom prst="rect">
                <a:avLst/>
              </a:prstGeom>
              <a:blipFill>
                <a:blip r:embed="rId8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Object 4">
            <a:extLst>
              <a:ext uri="{FF2B5EF4-FFF2-40B4-BE49-F238E27FC236}">
                <a16:creationId xmlns:a16="http://schemas.microsoft.com/office/drawing/2014/main" id="{20555C68-D45C-FFC8-C148-5539A35704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4961381"/>
              </p:ext>
            </p:extLst>
          </p:nvPr>
        </p:nvGraphicFramePr>
        <p:xfrm>
          <a:off x="10032023" y="453541"/>
          <a:ext cx="2430730" cy="24735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9" imgW="3233427" imgH="3304097" progId="Word.Document.8">
                  <p:embed/>
                </p:oleObj>
              </mc:Choice>
              <mc:Fallback>
                <p:oleObj name="Document" r:id="rId9" imgW="3233427" imgH="3304097" progId="Word.Document.8">
                  <p:embed/>
                  <p:pic>
                    <p:nvPicPr>
                      <p:cNvPr id="13" name="Object 4">
                        <a:extLst>
                          <a:ext uri="{FF2B5EF4-FFF2-40B4-BE49-F238E27FC236}">
                            <a16:creationId xmlns:a16="http://schemas.microsoft.com/office/drawing/2014/main" id="{D2E2F960-F9E4-90AF-B724-0E866E7E9FC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2023" y="453541"/>
                        <a:ext cx="2430730" cy="24735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34">
            <a:extLst>
              <a:ext uri="{FF2B5EF4-FFF2-40B4-BE49-F238E27FC236}">
                <a16:creationId xmlns:a16="http://schemas.microsoft.com/office/drawing/2014/main" id="{32736329-096A-08EE-B3C0-A96C5123BB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43" y="2355503"/>
            <a:ext cx="4120808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 b="1" baseline="0" dirty="0">
                <a:solidFill>
                  <a:srgbClr val="FF0000"/>
                </a:solidFill>
              </a:rPr>
              <a:t>Равновесная замкнутая орбита</a:t>
            </a: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D7688BCB-CA7B-439D-4892-8A1A4DE32D0A}"/>
              </a:ext>
            </a:extLst>
          </p:cNvPr>
          <p:cNvGrpSpPr/>
          <p:nvPr/>
        </p:nvGrpSpPr>
        <p:grpSpPr>
          <a:xfrm>
            <a:off x="-50351" y="2887570"/>
            <a:ext cx="6049963" cy="2135187"/>
            <a:chOff x="185532" y="752147"/>
            <a:chExt cx="6049963" cy="2135187"/>
          </a:xfrm>
        </p:grpSpPr>
        <p:grpSp>
          <p:nvGrpSpPr>
            <p:cNvPr id="20" name="Group 21">
              <a:extLst>
                <a:ext uri="{FF2B5EF4-FFF2-40B4-BE49-F238E27FC236}">
                  <a16:creationId xmlns:a16="http://schemas.microsoft.com/office/drawing/2014/main" id="{55EEFA7F-905F-6868-E9EB-CEC2AE1641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532" y="752147"/>
              <a:ext cx="6049963" cy="2135187"/>
              <a:chOff x="215" y="1299"/>
              <a:chExt cx="3811" cy="134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 Box 22">
                    <a:extLst>
                      <a:ext uri="{FF2B5EF4-FFF2-40B4-BE49-F238E27FC236}">
                        <a16:creationId xmlns:a16="http://schemas.microsoft.com/office/drawing/2014/main" id="{E730D031-4187-DA4C-3596-9D3BE66B2B1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3" y="2392"/>
                    <a:ext cx="3641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14:m>
                      <m:oMath xmlns:m="http://schemas.openxmlformats.org/officeDocument/2006/math">
                        <m:r>
                          <a:rPr lang="en-US" altLang="ru-RU" sz="2000" b="0" i="1" baseline="0" smtClean="0">
                            <a:latin typeface="Cambria Math" panose="02040503050406030204" pitchFamily="18" charset="0"/>
                          </a:rPr>
                          <m:t>𝜈</m:t>
                        </m:r>
                        <m:r>
                          <a:rPr lang="en-US" altLang="ru-RU" sz="2000" b="0" i="1" baseline="0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en-US" sz="2000" baseline="0" dirty="0">
                        <a:sym typeface="Symbol" panose="05050102010706020507" pitchFamily="18" charset="2"/>
                      </a:rPr>
                      <a:t> </a:t>
                    </a:r>
                    <a:r>
                      <a:rPr lang="ru-RU" altLang="ru-RU" sz="2000" baseline="0" dirty="0"/>
                      <a:t>частота прецессии спина (</a:t>
                    </a:r>
                    <a:r>
                      <a:rPr lang="ru-RU" altLang="ru-RU" sz="2000" b="1" baseline="0" dirty="0"/>
                      <a:t>спиновая частота</a:t>
                    </a:r>
                    <a:r>
                      <a:rPr lang="ru-RU" altLang="ru-RU" sz="2000" baseline="0" dirty="0"/>
                      <a:t>)</a:t>
                    </a:r>
                  </a:p>
                </p:txBody>
              </p:sp>
            </mc:Choice>
            <mc:Fallback xmlns="">
              <p:sp>
                <p:nvSpPr>
                  <p:cNvPr id="20" name="Text Box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73" y="2392"/>
                    <a:ext cx="3641" cy="252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 t="-9091" b="-25758"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6" name="Text Box 23">
                <a:extLst>
                  <a:ext uri="{FF2B5EF4-FFF2-40B4-BE49-F238E27FC236}">
                    <a16:creationId xmlns:a16="http://schemas.microsoft.com/office/drawing/2014/main" id="{4AAED0EC-4E2A-ACD5-4D59-9167BB880D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5" y="1750"/>
                <a:ext cx="3152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ru-RU" sz="2000" baseline="0" dirty="0"/>
                  <a:t> </a:t>
                </a:r>
                <a:r>
                  <a:rPr lang="ru-RU" altLang="ru-RU" sz="2000" baseline="0" dirty="0">
                    <a:cs typeface="Times New Roman" panose="02020603050405020304" pitchFamily="18" charset="0"/>
                  </a:rPr>
                  <a:t>Вектор спина вращается вокруг </a:t>
                </a:r>
                <a:r>
                  <a:rPr lang="en-US" altLang="ru-RU" sz="2000" i="1" baseline="0" dirty="0">
                    <a:cs typeface="Times New Roman" panose="02020603050405020304" pitchFamily="18" charset="0"/>
                  </a:rPr>
                  <a:t>n</a:t>
                </a:r>
                <a:r>
                  <a:rPr lang="en-US" altLang="ru-RU" sz="2000" baseline="0" dirty="0">
                    <a:cs typeface="Times New Roman" panose="02020603050405020304" pitchFamily="18" charset="0"/>
                  </a:rPr>
                  <a:t>-</a:t>
                </a:r>
                <a:r>
                  <a:rPr lang="ru-RU" altLang="ru-RU" sz="2000" baseline="0" dirty="0">
                    <a:cs typeface="Times New Roman" panose="02020603050405020304" pitchFamily="18" charset="0"/>
                  </a:rPr>
                  <a:t>оси</a:t>
                </a:r>
                <a:r>
                  <a:rPr lang="en-US" altLang="ru-RU" sz="2000" baseline="0" dirty="0">
                    <a:cs typeface="Times New Roman" panose="02020603050405020304" pitchFamily="18" charset="0"/>
                  </a:rPr>
                  <a:t>:</a:t>
                </a:r>
                <a:endParaRPr lang="ru-RU" altLang="ru-RU" sz="2000" baseline="0" dirty="0"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Text Box 27">
                <a:extLst>
                  <a:ext uri="{FF2B5EF4-FFF2-40B4-BE49-F238E27FC236}">
                    <a16:creationId xmlns:a16="http://schemas.microsoft.com/office/drawing/2014/main" id="{54B8A71F-7FC7-7742-1486-B17FDC6EA2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95" y="1299"/>
                <a:ext cx="2531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ru-RU" sz="1800" baseline="0" dirty="0"/>
                  <a:t> </a:t>
                </a:r>
                <a:r>
                  <a:rPr lang="en-US" sz="2000" baseline="0" dirty="0">
                    <a:sym typeface="Symbol" panose="05050102010706020507" pitchFamily="18" charset="2"/>
                  </a:rPr>
                  <a:t>  </a:t>
                </a:r>
                <a:r>
                  <a:rPr lang="ru-RU" altLang="ru-RU" sz="2000" b="1" baseline="0" dirty="0"/>
                  <a:t>периодическая ось прецессии</a:t>
                </a:r>
                <a:endParaRPr lang="ru-RU" altLang="ru-RU" sz="1800" b="1" baseline="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Прямоугольник 20">
                  <a:extLst>
                    <a:ext uri="{FF2B5EF4-FFF2-40B4-BE49-F238E27FC236}">
                      <a16:creationId xmlns:a16="http://schemas.microsoft.com/office/drawing/2014/main" id="{0D439230-7CB4-8111-991D-0D7A0B439D87}"/>
                    </a:ext>
                  </a:extLst>
                </p:cNvPr>
                <p:cNvSpPr/>
                <p:nvPr/>
              </p:nvSpPr>
              <p:spPr>
                <a:xfrm>
                  <a:off x="245996" y="768481"/>
                  <a:ext cx="2146887" cy="39299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altLang="ru-RU" b="0" i="1" baseline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ru-RU" b="0" i="1" baseline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  <m:d>
                          <m:dPr>
                            <m:ctrlPr>
                              <a:rPr lang="en-US" altLang="ru-RU" b="0" i="1" baseline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altLang="ru-RU" b="0" i="1" baseline="0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altLang="ru-RU" b="0" i="1" baseline="0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en-US" altLang="ru-RU" b="0" i="1" baseline="0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d>
                        <m:r>
                          <a:rPr lang="en-US" altLang="ru-RU" b="0" i="1" baseline="0" smtClean="0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altLang="ru-RU" b="0" i="1" baseline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ru-RU" b="0" i="1" baseline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  <m:r>
                          <a:rPr lang="en-US" altLang="ru-RU" b="0" i="1" baseline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ru-RU" b="0" i="1" baseline="0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altLang="ru-RU" b="0" i="1" baseline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5" name="Прямоугольник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996" y="768481"/>
                  <a:ext cx="2146887" cy="392993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r="-1136" b="-18462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Прямоугольник 21">
                  <a:extLst>
                    <a:ext uri="{FF2B5EF4-FFF2-40B4-BE49-F238E27FC236}">
                      <a16:creationId xmlns:a16="http://schemas.microsoft.com/office/drawing/2014/main" id="{469CE1EF-6FC3-4D2D-4729-160A3E2D1121}"/>
                    </a:ext>
                  </a:extLst>
                </p:cNvPr>
                <p:cNvSpPr/>
                <p:nvPr/>
              </p:nvSpPr>
              <p:spPr>
                <a:xfrm>
                  <a:off x="547187" y="1756370"/>
                  <a:ext cx="3340031" cy="43947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ru-RU" altLang="ru-RU" baseline="0" dirty="0"/>
                    <a:t>Если </a:t>
                  </a:r>
                  <a:r>
                    <a:rPr lang="en-US" altLang="ru-RU" b="0" baseline="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ru-RU" b="0" i="1" baseline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ru-RU" b="0" i="1" baseline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ru-RU" b="0" i="1" baseline="0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acc>
                        </m:e>
                        <m:sub>
                          <m:r>
                            <a:rPr lang="en-US" altLang="ru-RU" b="0" i="1" baseline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ru-RU" b="0" i="1" baseline="0" smtClean="0">
                          <a:latin typeface="Cambria Math" panose="02040503050406030204" pitchFamily="18" charset="0"/>
                        </a:rPr>
                        <m:t>∥ </m:t>
                      </m:r>
                      <m:acc>
                        <m:accPr>
                          <m:chr m:val="⃗"/>
                          <m:ctrlPr>
                            <a:rPr lang="en-US" altLang="ru-RU" b="0" i="1" baseline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ru-RU" b="0" i="1" baseline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  <m:r>
                        <a:rPr lang="en-US" altLang="ru-RU" i="1" baseline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altLang="ru-RU" i="1" baseline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ru-RU" i="1" baseline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ru-RU" i="1" baseline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acc>
                        </m:e>
                        <m:sub>
                          <m:r>
                            <a:rPr lang="en-US" altLang="ru-RU" i="1" baseline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ru-RU" b="0" i="1" baseline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ru-RU" i="1" baseline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ru-RU" i="1" baseline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ru-RU" i="1" baseline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acc>
                        </m:e>
                        <m:sub>
                          <m:r>
                            <a:rPr lang="en-US" altLang="ru-RU" b="0" i="1" baseline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ru-RU" b="0" i="1" baseline="0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</m:oMath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6" name="Прямоугольник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187" y="1756370"/>
                  <a:ext cx="3340031" cy="439479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2007" t="-16667" b="-25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Прямоугольник 22">
                  <a:extLst>
                    <a:ext uri="{FF2B5EF4-FFF2-40B4-BE49-F238E27FC236}">
                      <a16:creationId xmlns:a16="http://schemas.microsoft.com/office/drawing/2014/main" id="{1B9C791D-9A17-816B-39C2-09C8D34A8B75}"/>
                    </a:ext>
                  </a:extLst>
                </p:cNvPr>
                <p:cNvSpPr/>
                <p:nvPr/>
              </p:nvSpPr>
              <p:spPr>
                <a:xfrm>
                  <a:off x="535387" y="2108293"/>
                  <a:ext cx="5522652" cy="47410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ru-RU" altLang="ru-RU" b="0" baseline="0" dirty="0"/>
                    <a:t>Если </a:t>
                  </a:r>
                  <a:r>
                    <a:rPr lang="en-US" altLang="ru-RU" b="0" baseline="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ru-RU" b="0" i="1" baseline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ru-RU" b="0" i="1" baseline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ru-RU" b="0" i="1" baseline="0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acc>
                        </m:e>
                        <m:sub>
                          <m:r>
                            <a:rPr lang="en-US" altLang="ru-RU" b="0" i="1" baseline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ru-RU" b="0" i="1" baseline="0" smtClean="0">
                          <a:latin typeface="Cambria Math" panose="02040503050406030204" pitchFamily="18" charset="0"/>
                        </a:rPr>
                        <m:t>⊥ </m:t>
                      </m:r>
                      <m:acc>
                        <m:accPr>
                          <m:chr m:val="⃗"/>
                          <m:ctrlPr>
                            <a:rPr lang="en-US" altLang="ru-RU" b="0" i="1" baseline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ru-RU" b="0" i="1" baseline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  <m:r>
                        <a:rPr lang="en-US" altLang="ru-RU" i="1" baseline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altLang="ru-RU" i="1" baseline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ru-RU" i="1" baseline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ru-RU" i="1" baseline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acc>
                        </m:e>
                        <m:sub>
                          <m:r>
                            <a:rPr lang="en-US" altLang="ru-RU" b="0" i="1" baseline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ru-RU" b="0" i="1" baseline="0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r>
                        <a:rPr lang="en-US" altLang="ru-RU" b="0" i="1" baseline="0" smtClean="0">
                          <a:latin typeface="Cambria Math" panose="02040503050406030204" pitchFamily="18" charset="0"/>
                        </a:rPr>
                        <m:t>⊥</m:t>
                      </m:r>
                      <m:acc>
                        <m:accPr>
                          <m:chr m:val="⃗"/>
                          <m:ctrlPr>
                            <a:rPr lang="en-US" altLang="ru-RU" i="1" baseline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ru-RU" i="1" baseline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  <m:r>
                        <a:rPr lang="en-US" altLang="ru-RU" b="0" i="1" baseline="0" smtClean="0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US" altLang="ru-RU" b="0" i="1" baseline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d>
                        <m:dPr>
                          <m:ctrlPr>
                            <a:rPr lang="en-US" altLang="ru-RU" b="0" i="1" baseline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ru-RU" i="1" baseline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altLang="ru-RU" i="1" baseline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altLang="ru-RU" i="1" baseline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ru-RU" i="1" baseline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ru-RU" b="0" i="1" baseline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ru-RU" b="0" i="1" baseline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altLang="ru-RU" i="1" baseline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ru-RU" i="1" baseline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ru-RU" b="0" i="1" baseline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ru-RU" b="0" i="1" baseline="0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</m:e>
                      </m:d>
                      <m:r>
                        <a:rPr lang="en-US" altLang="ru-RU" b="0" i="1" baseline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ru-RU" b="0" i="0" baseline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  <m:r>
                        <a:rPr lang="en-US" altLang="ru-RU" b="0" i="1" baseline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>
                        <a:rPr lang="en-US" altLang="ru-RU" b="0" i="1" baseline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𝜋𝜈</m:t>
                      </m:r>
                      <m:r>
                        <a:rPr lang="en-US" altLang="ru-RU" b="0" i="1" baseline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dirty="0"/>
                    <a:t> </a:t>
                  </a:r>
                  <a:endParaRPr lang="ru-RU" dirty="0"/>
                </a:p>
              </p:txBody>
            </p:sp>
          </mc:Choice>
          <mc:Fallback xmlns="">
            <p:sp>
              <p:nvSpPr>
                <p:cNvPr id="17" name="Прямоугольник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5387" y="2108293"/>
                  <a:ext cx="5522652" cy="474104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1214" t="-15385" b="-15385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Прямоугольник 23">
                  <a:extLst>
                    <a:ext uri="{FF2B5EF4-FFF2-40B4-BE49-F238E27FC236}">
                      <a16:creationId xmlns:a16="http://schemas.microsoft.com/office/drawing/2014/main" id="{A042D5FB-5EE2-0E8C-AB32-B5221C307AC6}"/>
                    </a:ext>
                  </a:extLst>
                </p:cNvPr>
                <p:cNvSpPr/>
                <p:nvPr/>
              </p:nvSpPr>
              <p:spPr>
                <a:xfrm>
                  <a:off x="500869" y="1090455"/>
                  <a:ext cx="4688463" cy="43947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altLang="ru-RU" i="1" baseline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ru-RU" i="1" baseline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  <m:r>
                          <a:rPr lang="en-US" altLang="ru-RU" b="0" i="1" baseline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US" i="1" baseline="0">
                            <a:cs typeface="Times New Roman" panose="02020603050405020304" pitchFamily="18" charset="0"/>
                          </a:rPr>
                          <m:t>J</m:t>
                        </m:r>
                        <m:r>
                          <a:rPr lang="en-US" altLang="ru-RU" b="0" i="1" baseline="0" smtClean="0">
                            <a:latin typeface="Cambria Math" panose="02040503050406030204" pitchFamily="18" charset="0"/>
                          </a:rPr>
                          <m:t>⋅</m:t>
                        </m:r>
                        <m:acc>
                          <m:accPr>
                            <m:chr m:val="⃗"/>
                            <m:ctrlPr>
                              <a:rPr lang="en-US" altLang="ru-RU" b="0" i="1" baseline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ru-RU" b="0" i="1" baseline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  <m:r>
                          <a:rPr lang="en-US" altLang="ru-RU" b="0" i="1" baseline="0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ru-RU" b="0" i="1" baseline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altLang="ru-RU" b="0" i="1" baseline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ru-RU" b="0" i="1" baseline="0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ru-RU" b="0" i="1" baseline="0" smtClean="0">
                                <a:latin typeface="Cambria Math" panose="02040503050406030204" pitchFamily="18" charset="0"/>
                              </a:rPr>
                              <m:t>⊥</m:t>
                            </m:r>
                          </m:sub>
                        </m:sSub>
                        <m:r>
                          <a:rPr lang="en-US" altLang="ru-RU" b="0" i="1" baseline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altLang="ru-RU" b="0" i="1" baseline="0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nor/>
                          </m:rPr>
                          <a:rPr lang="en-US" i="1" baseline="0">
                            <a:cs typeface="Times New Roman" panose="02020603050405020304" pitchFamily="18" charset="0"/>
                          </a:rPr>
                          <m:t>J</m:t>
                        </m:r>
                        <m:r>
                          <a:rPr lang="en-US" altLang="ru-RU" b="0" i="1" baseline="0" smtClean="0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altLang="ru-RU" b="0" i="1" baseline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ru-RU" b="0" i="1" baseline="0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  <m:r>
                          <a:rPr lang="en-US" altLang="ru-RU" b="0" i="1" baseline="0" smtClean="0">
                            <a:latin typeface="Cambria Math" panose="02040503050406030204" pitchFamily="18" charset="0"/>
                          </a:rPr>
                          <m:t>⋅</m:t>
                        </m:r>
                        <m:acc>
                          <m:accPr>
                            <m:chr m:val="⃗"/>
                            <m:ctrlPr>
                              <a:rPr lang="en-US" altLang="ru-RU" b="0" i="1" baseline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ru-RU" b="0" i="1" baseline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  <m:r>
                          <a:rPr lang="en-US" altLang="ru-RU" b="0" i="1" baseline="0" smtClean="0">
                            <a:latin typeface="Cambria Math" panose="02040503050406030204" pitchFamily="18" charset="0"/>
                          </a:rPr>
                          <m:t>,  </m:t>
                        </m:r>
                        <m:sSub>
                          <m:sSubPr>
                            <m:ctrlPr>
                              <a:rPr lang="en-US" altLang="ru-RU" b="0" i="1" baseline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altLang="ru-RU" b="0" i="1" baseline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ru-RU" b="0" i="1" baseline="0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ru-RU" b="0" i="1" baseline="0" smtClean="0">
                                <a:latin typeface="Cambria Math" panose="02040503050406030204" pitchFamily="18" charset="0"/>
                              </a:rPr>
                              <m:t>⊥</m:t>
                            </m:r>
                          </m:sub>
                        </m:sSub>
                        <m:r>
                          <a:rPr lang="en-US" altLang="ru-RU" b="0" i="1" baseline="0" smtClean="0">
                            <a:latin typeface="Cambria Math" panose="02040503050406030204" pitchFamily="18" charset="0"/>
                          </a:rPr>
                          <m:t>⊥</m:t>
                        </m:r>
                        <m:acc>
                          <m:accPr>
                            <m:chr m:val="⃗"/>
                            <m:ctrlPr>
                              <a:rPr lang="en-US" altLang="ru-RU" b="0" i="1" baseline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ru-RU" b="0" i="1" baseline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  <m:r>
                          <a:rPr lang="en-US" altLang="ru-RU" b="0" i="1" baseline="0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9" name="Прямоугольник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869" y="1090455"/>
                  <a:ext cx="4688463" cy="439479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t="-16667" b="-277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>
                <a:extLst>
                  <a:ext uri="{FF2B5EF4-FFF2-40B4-BE49-F238E27FC236}">
                    <a16:creationId xmlns:a16="http://schemas.microsoft.com/office/drawing/2014/main" id="{23F41DDF-C827-A296-42B9-5F2EBC0F96A1}"/>
                  </a:ext>
                </a:extLst>
              </p:cNvPr>
              <p:cNvSpPr/>
              <p:nvPr/>
            </p:nvSpPr>
            <p:spPr>
              <a:xfrm>
                <a:off x="6965169" y="736321"/>
                <a:ext cx="2816220" cy="4237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baseline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baseline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000" b="0" i="1" baseline="0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000" b="0" i="1" baseline="0" smtClean="0">
                        <a:latin typeface="Cambria Math" panose="02040503050406030204" pitchFamily="18" charset="0"/>
                      </a:rPr>
                      <m:t>≈1.7928</m:t>
                    </m:r>
                  </m:oMath>
                </a14:m>
                <a:r>
                  <a:rPr lang="ru-RU" sz="2000" baseline="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2000" baseline="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  </a:t>
                </a:r>
                <a:r>
                  <a:rPr lang="ru-RU" sz="2000" baseline="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протоны</a:t>
                </a:r>
                <a:endPara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Прямоугольник 27">
                <a:extLst>
                  <a:ext uri="{FF2B5EF4-FFF2-40B4-BE49-F238E27FC236}">
                    <a16:creationId xmlns:a16="http://schemas.microsoft.com/office/drawing/2014/main" id="{23F41DDF-C827-A296-42B9-5F2EBC0F96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5169" y="736321"/>
                <a:ext cx="2816220" cy="423770"/>
              </a:xfrm>
              <a:prstGeom prst="rect">
                <a:avLst/>
              </a:prstGeom>
              <a:blipFill>
                <a:blip r:embed="rId16"/>
                <a:stretch>
                  <a:fillRect t="-10145" r="-1082" b="-202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>
                <a:extLst>
                  <a:ext uri="{FF2B5EF4-FFF2-40B4-BE49-F238E27FC236}">
                    <a16:creationId xmlns:a16="http://schemas.microsoft.com/office/drawing/2014/main" id="{151AC8B2-DA10-2DBD-1EE0-DA11EF995CC2}"/>
                  </a:ext>
                </a:extLst>
              </p:cNvPr>
              <p:cNvSpPr/>
              <p:nvPr/>
            </p:nvSpPr>
            <p:spPr>
              <a:xfrm>
                <a:off x="6969384" y="1337501"/>
                <a:ext cx="316477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baseline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baseline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000" b="0" i="1" baseline="0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sz="2000" b="0" i="1" baseline="0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2000" b="0" i="0" baseline="0" smtClean="0">
                        <a:latin typeface="Cambria Math" panose="02040503050406030204" pitchFamily="18" charset="0"/>
                      </a:rPr>
                      <m:t>−0.1426</m:t>
                    </m:r>
                  </m:oMath>
                </a14:m>
                <a:r>
                  <a:rPr lang="ru-RU" sz="2000" baseline="0" dirty="0">
                    <a:sym typeface="Symbol" panose="05050102010706020507" pitchFamily="18" charset="2"/>
                  </a:rPr>
                  <a:t> </a:t>
                </a:r>
                <a:r>
                  <a:rPr lang="en-US" sz="2000" baseline="0" dirty="0">
                    <a:sym typeface="Symbol" panose="05050102010706020507" pitchFamily="18" charset="2"/>
                  </a:rPr>
                  <a:t>  </a:t>
                </a:r>
                <a:r>
                  <a:rPr lang="ru-RU" sz="2000" baseline="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дейтроны</a:t>
                </a:r>
                <a:endPara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Прямоугольник 28">
                <a:extLst>
                  <a:ext uri="{FF2B5EF4-FFF2-40B4-BE49-F238E27FC236}">
                    <a16:creationId xmlns:a16="http://schemas.microsoft.com/office/drawing/2014/main" id="{151AC8B2-DA10-2DBD-1EE0-DA11EF995C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9384" y="1337501"/>
                <a:ext cx="3164777" cy="400110"/>
              </a:xfrm>
              <a:prstGeom prst="rect">
                <a:avLst/>
              </a:prstGeom>
              <a:blipFill>
                <a:blip r:embed="rId17"/>
                <a:stretch>
                  <a:fillRect t="-10606" r="-193" b="-242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 Box 34">
            <a:extLst>
              <a:ext uri="{FF2B5EF4-FFF2-40B4-BE49-F238E27FC236}">
                <a16:creationId xmlns:a16="http://schemas.microsoft.com/office/drawing/2014/main" id="{511E46FF-6DAA-D10D-ADB8-29F7E6E24D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692" y="2318041"/>
            <a:ext cx="4120808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 b="1" baseline="0" dirty="0">
                <a:solidFill>
                  <a:srgbClr val="FF0000"/>
                </a:solidFill>
              </a:rPr>
              <a:t>Мощность спинового резонанса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 Box 77">
                <a:extLst>
                  <a:ext uri="{FF2B5EF4-FFF2-40B4-BE49-F238E27FC236}">
                    <a16:creationId xmlns:a16="http://schemas.microsoft.com/office/drawing/2014/main" id="{C5D3A79A-E1E6-E448-FE00-EFD3A205D8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89411" y="2699126"/>
                <a:ext cx="6209559" cy="7323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000" b="1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Вектор поляризации изменяется вблизи спиновых резонансов: </a:t>
                </a:r>
                <a14:m>
                  <m:oMath xmlns:m="http://schemas.openxmlformats.org/officeDocument/2006/math">
                    <m:r>
                      <a:rPr lang="ru-RU" sz="2000" b="0" i="1" baseline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𝜈</m:t>
                    </m:r>
                    <m:r>
                      <a:rPr lang="ru-RU" sz="2000" b="0" i="1" baseline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</m:oMath>
                </a14:m>
                <a:endParaRPr lang="ru-RU" sz="2000" baseline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 Box 77">
                <a:extLst>
                  <a:ext uri="{FF2B5EF4-FFF2-40B4-BE49-F238E27FC236}">
                    <a16:creationId xmlns:a16="http://schemas.microsoft.com/office/drawing/2014/main" id="{C5D3A79A-E1E6-E448-FE00-EFD3A205D8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89411" y="2699126"/>
                <a:ext cx="6209559" cy="732380"/>
              </a:xfrm>
              <a:prstGeom prst="rect">
                <a:avLst/>
              </a:prstGeom>
              <a:blipFill>
                <a:blip r:embed="rId18"/>
                <a:stretch>
                  <a:fillRect l="-981" t="-5000" b="-108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 Box 29">
                <a:extLst>
                  <a:ext uri="{FF2B5EF4-FFF2-40B4-BE49-F238E27FC236}">
                    <a16:creationId xmlns:a16="http://schemas.microsoft.com/office/drawing/2014/main" id="{498A7D5B-59EE-BF37-27B3-FCAE6666C7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83811" y="3404303"/>
                <a:ext cx="6260784" cy="10924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000" b="1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Резонансная система </a:t>
                </a:r>
                <a:r>
                  <a:rPr lang="en-US" sz="2000" b="1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000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вращается вокруг вертикального направления </a:t>
                </a:r>
                <a:r>
                  <a:rPr lang="en-US" sz="2000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 резонансной частотой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baseline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baseline="0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sz="2000" b="0" i="1" baseline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ru-RU" sz="2000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br>
                  <a:rPr lang="ru-RU" sz="2000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ru-RU" sz="2000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Спин вращается в</a:t>
                </a:r>
                <a:r>
                  <a:rPr lang="ru-RU" sz="2000" b="1" baseline="0" dirty="0">
                    <a:solidFill>
                      <a:srgbClr val="CC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1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поле</a:t>
                </a:r>
                <a:r>
                  <a:rPr lang="en-US" sz="2000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2000" b="1" baseline="0" dirty="0">
                    <a:solidFill>
                      <a:srgbClr val="CC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acc>
                    <m:r>
                      <a:rPr lang="en-US" b="0" i="1" baseline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baseline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baseline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 lang="en-US" b="0" i="1" baseline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en-US" i="1" baseline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baseline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</m:e>
                      <m:sub>
                        <m:r>
                          <a:rPr lang="en-US" b="0" i="1" baseline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baseline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baseline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baseline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m:rPr>
                            <m:nor/>
                          </m:rPr>
                          <a:rPr lang="ru-RU"/>
                          <m:t>⊥</m:t>
                        </m:r>
                      </m:sub>
                    </m:sSub>
                    <m:r>
                      <a:rPr lang="en-US" b="0" i="1" baseline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baseline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 baseline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baseline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</m:e>
                      <m:sub>
                        <m:r>
                          <a:rPr lang="en-US" b="0" i="1" baseline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⊥ </m:t>
                        </m:r>
                      </m:sub>
                    </m:sSub>
                    <m:r>
                      <a:rPr lang="en-US" b="0" i="0" baseline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sz="2000" baseline="0" dirty="0">
                  <a:solidFill>
                    <a:srgbClr val="CC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 Box 29">
                <a:extLst>
                  <a:ext uri="{FF2B5EF4-FFF2-40B4-BE49-F238E27FC236}">
                    <a16:creationId xmlns:a16="http://schemas.microsoft.com/office/drawing/2014/main" id="{498A7D5B-59EE-BF37-27B3-FCAE6666C7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83811" y="3404303"/>
                <a:ext cx="6260784" cy="1092479"/>
              </a:xfrm>
              <a:prstGeom prst="rect">
                <a:avLst/>
              </a:prstGeom>
              <a:blipFill>
                <a:blip r:embed="rId19"/>
                <a:stretch>
                  <a:fillRect l="-974" t="-2778" r="-1947" b="-3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30">
                <a:extLst>
                  <a:ext uri="{FF2B5EF4-FFF2-40B4-BE49-F238E27FC236}">
                    <a16:creationId xmlns:a16="http://schemas.microsoft.com/office/drawing/2014/main" id="{B8FAE032-7781-1A8A-72E5-40858A0C01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85721" y="4383293"/>
                <a:ext cx="5083754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b="1" baseline="0" dirty="0"/>
                  <a:t>      </a:t>
                </a:r>
                <a14:m>
                  <m:oMath xmlns:m="http://schemas.openxmlformats.org/officeDocument/2006/math">
                    <m:r>
                      <a:rPr lang="en-US" b="1" i="1" baseline="0" smtClean="0">
                        <a:latin typeface="Cambria Math" panose="02040503050406030204" pitchFamily="18" charset="0"/>
                      </a:rPr>
                      <m:t>𝜺</m:t>
                    </m:r>
                    <m:r>
                      <a:rPr lang="en-US" b="1" i="1" baseline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baseline="0" smtClean="0">
                        <a:latin typeface="Cambria Math" panose="02040503050406030204" pitchFamily="18" charset="0"/>
                      </a:rPr>
                      <m:t>𝝂</m:t>
                    </m:r>
                    <m:r>
                      <a:rPr lang="en-US" b="1" i="1" baseline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1" i="1" baseline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baseline="0" smtClean="0">
                            <a:latin typeface="Cambria Math" panose="02040503050406030204" pitchFamily="18" charset="0"/>
                          </a:rPr>
                          <m:t>𝝂</m:t>
                        </m:r>
                      </m:e>
                      <m:sub>
                        <m:r>
                          <a:rPr lang="en-US" b="1" i="1" baseline="0" smtClean="0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sz="2000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aseline="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 </a:t>
                </a:r>
                <a:r>
                  <a:rPr lang="ru-RU" sz="2000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отстройка от резонанса</a:t>
                </a:r>
                <a:endParaRPr lang="ru-RU" baseline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 Box 30">
                <a:extLst>
                  <a:ext uri="{FF2B5EF4-FFF2-40B4-BE49-F238E27FC236}">
                    <a16:creationId xmlns:a16="http://schemas.microsoft.com/office/drawing/2014/main" id="{B8FAE032-7781-1A8A-72E5-40858A0C01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85721" y="4383293"/>
                <a:ext cx="5083754" cy="400110"/>
              </a:xfrm>
              <a:prstGeom prst="rect">
                <a:avLst/>
              </a:prstGeom>
              <a:blipFill>
                <a:blip r:embed="rId20"/>
                <a:stretch>
                  <a:fillRect t="-9091" b="-2575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 Box 87">
                <a:extLst>
                  <a:ext uri="{FF2B5EF4-FFF2-40B4-BE49-F238E27FC236}">
                    <a16:creationId xmlns:a16="http://schemas.microsoft.com/office/drawing/2014/main" id="{936B7F9E-3C77-2795-E030-B29C1633D1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49792" y="4726690"/>
                <a:ext cx="5734256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b="1" baseline="0" dirty="0"/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baseline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baseline="0" smtClean="0">
                            <a:latin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m:rPr>
                            <m:nor/>
                          </m:rPr>
                          <a:rPr lang="ru-RU"/>
                          <m:t>⊥</m:t>
                        </m:r>
                      </m:sub>
                    </m:sSub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i="1" baseline="0" dirty="0">
                        <a:sym typeface="Symbol" panose="05050102010706020507" pitchFamily="18" charset="2"/>
                      </a:rPr>
                      <m:t> </m:t>
                    </m:r>
                  </m:oMath>
                </a14:m>
                <a:r>
                  <a:rPr lang="ru-RU" sz="2000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мощность резонанса (Фурье гармоника)</a:t>
                </a:r>
                <a:endParaRPr lang="ru-RU" baseline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 Box 87">
                <a:extLst>
                  <a:ext uri="{FF2B5EF4-FFF2-40B4-BE49-F238E27FC236}">
                    <a16:creationId xmlns:a16="http://schemas.microsoft.com/office/drawing/2014/main" id="{936B7F9E-3C77-2795-E030-B29C1633D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49792" y="4726690"/>
                <a:ext cx="5734256" cy="400110"/>
              </a:xfrm>
              <a:prstGeom prst="rect">
                <a:avLst/>
              </a:prstGeom>
              <a:blipFill>
                <a:blip r:embed="rId21"/>
                <a:stretch>
                  <a:fillRect t="-7576" b="-2575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6CD16BE-8CBC-3D5E-8EBF-ED2A19CA9A5B}"/>
                  </a:ext>
                </a:extLst>
              </p:cNvPr>
              <p:cNvSpPr txBox="1"/>
              <p:nvPr/>
            </p:nvSpPr>
            <p:spPr>
              <a:xfrm>
                <a:off x="6608080" y="5092116"/>
                <a:ext cx="5438668" cy="6229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ru-RU"/>
                            <m:t>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𝜈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</m:d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𝜈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  <m:nary>
                                <m:nary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nary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𝑑𝑧</m:t>
                          </m:r>
                        </m:e>
                      </m:nary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6CD16BE-8CBC-3D5E-8EBF-ED2A19CA9A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8080" y="5092116"/>
                <a:ext cx="5438668" cy="622927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2A740B0-1F83-C7B1-B576-092641B87E8E}"/>
                  </a:ext>
                </a:extLst>
              </p:cNvPr>
              <p:cNvSpPr txBox="1"/>
              <p:nvPr/>
            </p:nvSpPr>
            <p:spPr>
              <a:xfrm>
                <a:off x="6608080" y="5652162"/>
                <a:ext cx="2219518" cy="5668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m:rPr>
                                          <m:nor/>
                                        </m:rPr>
                                        <a:rPr lang="ru-RU"/>
                                        <m:t>⊥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den>
                              </m:f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2A740B0-1F83-C7B1-B576-092641B87E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8080" y="5652162"/>
                <a:ext cx="2219518" cy="56682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E6ACACC3-2269-F597-0071-B3E61FEC1819}"/>
                  </a:ext>
                </a:extLst>
              </p:cNvPr>
              <p:cNvSpPr/>
              <p:nvPr/>
            </p:nvSpPr>
            <p:spPr>
              <a:xfrm>
                <a:off x="6965169" y="1884589"/>
                <a:ext cx="284199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trike="sngStrike" baseline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trike="sngStrike" baseline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000" b="0" i="1" strike="sngStrike" baseline="0" smtClean="0">
                            <a:latin typeface="Cambria Math" panose="02040503050406030204" pitchFamily="18" charset="0"/>
                          </a:rPr>
                          <m:t>𝐻𝑒</m:t>
                        </m:r>
                        <m:r>
                          <a:rPr lang="en-US" sz="2000" b="0" i="1" strike="sngStrike" baseline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b="0" i="1" strike="sngStrike" baseline="0" smtClean="0">
                        <a:latin typeface="Cambria Math" panose="02040503050406030204" pitchFamily="18" charset="0"/>
                      </a:rPr>
                      <m:t>≈</m:t>
                    </m:r>
                    <m:r>
                      <m:rPr>
                        <m:nor/>
                      </m:rPr>
                      <a:rPr lang="ru-RU" sz="2000" strike="sng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−4.191</m:t>
                    </m:r>
                  </m:oMath>
                </a14:m>
                <a:r>
                  <a:rPr lang="ru-RU" sz="2000" strike="sngStrike" baseline="0" dirty="0">
                    <a:sym typeface="Symbol" panose="05050102010706020507" pitchFamily="18" charset="2"/>
                  </a:rPr>
                  <a:t> </a:t>
                </a:r>
                <a:r>
                  <a:rPr lang="en-US" sz="2000" strike="sngStrike" baseline="0" dirty="0">
                    <a:sym typeface="Symbol" panose="05050102010706020507" pitchFamily="18" charset="2"/>
                  </a:rPr>
                  <a:t>  </a:t>
                </a:r>
                <a:r>
                  <a:rPr lang="ru-RU" sz="2000" strike="sngStrike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гелий-3</a:t>
                </a:r>
                <a:endParaRPr lang="ru-RU" sz="2200" strike="sngStrike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E6ACACC3-2269-F597-0071-B3E61FEC18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5169" y="1884589"/>
                <a:ext cx="2841996" cy="400110"/>
              </a:xfrm>
              <a:prstGeom prst="rect">
                <a:avLst/>
              </a:prstGeom>
              <a:blipFill>
                <a:blip r:embed="rId24"/>
                <a:stretch>
                  <a:fillRect t="-10606" r="-858" b="-242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2A6C6AF2-6B25-F644-2502-5388229156CD}"/>
              </a:ext>
            </a:extLst>
          </p:cNvPr>
          <p:cNvSpPr txBox="1"/>
          <p:nvPr/>
        </p:nvSpPr>
        <p:spPr>
          <a:xfrm>
            <a:off x="8829822" y="5747559"/>
            <a:ext cx="32169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aseline="0" dirty="0">
                <a:sym typeface="Symbol" panose="05050102010706020507" pitchFamily="18" charset="2"/>
              </a:rPr>
              <a:t>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ф</a:t>
            </a:r>
            <a:r>
              <a:rPr lang="ru-RU" sz="1800" baseline="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ормула </a:t>
            </a:r>
            <a:r>
              <a:rPr lang="ru-RU" sz="1800" baseline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Фруассарт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-</a:t>
            </a:r>
            <a:r>
              <a:rPr lang="ru-RU" sz="1800" baseline="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Стора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2341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AC8FC7-31F9-3B6A-26AA-E7C24C6D39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>
            <a:extLst>
              <a:ext uri="{FF2B5EF4-FFF2-40B4-BE49-F238E27FC236}">
                <a16:creationId xmlns:a16="http://schemas.microsoft.com/office/drawing/2014/main" id="{C6D72970-A45C-148D-B4C3-9E1CA0796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53326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4098" name="Номер слайда 5">
            <a:extLst>
              <a:ext uri="{FF2B5EF4-FFF2-40B4-BE49-F238E27FC236}">
                <a16:creationId xmlns:a16="http://schemas.microsoft.com/office/drawing/2014/main" id="{10D25D66-536A-6306-2937-28DA56142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320DD82-032B-44B4-978B-B4B00BE4CB36}" type="slidenum">
              <a:rPr lang="ru-RU" altLang="ru-RU" sz="2000">
                <a:solidFill>
                  <a:srgbClr val="FF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ru-RU" altLang="ru-RU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1" name="Text Box 7">
            <a:extLst>
              <a:ext uri="{FF2B5EF4-FFF2-40B4-BE49-F238E27FC236}">
                <a16:creationId xmlns:a16="http://schemas.microsoft.com/office/drawing/2014/main" id="{74903C94-5B97-BAEB-59CD-30B25D575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778" y="96218"/>
            <a:ext cx="10577146" cy="447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lnSpc>
                <a:spcPct val="70000"/>
              </a:lnSpc>
              <a:spcBef>
                <a:spcPct val="50000"/>
              </a:spcBef>
              <a:buNone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Пересечение спинового резонанса</a:t>
            </a:r>
          </a:p>
        </p:txBody>
      </p:sp>
      <p:sp>
        <p:nvSpPr>
          <p:cNvPr id="10" name="Line 27">
            <a:extLst>
              <a:ext uri="{FF2B5EF4-FFF2-40B4-BE49-F238E27FC236}">
                <a16:creationId xmlns:a16="http://schemas.microsoft.com/office/drawing/2014/main" id="{BA0A4028-A9E1-1D5A-5CE5-E9B2B6F3F93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6279382"/>
            <a:ext cx="12192000" cy="711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Text Box 26">
            <a:extLst>
              <a:ext uri="{FF2B5EF4-FFF2-40B4-BE49-F238E27FC236}">
                <a16:creationId xmlns:a16="http://schemas.microsoft.com/office/drawing/2014/main" id="{022CA5C8-AAC8-B37E-E5B6-1C2A6E3CF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585" y="6286502"/>
            <a:ext cx="94089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chemeClr val="accent1">
                    <a:lumMod val="75000"/>
                  </a:schemeClr>
                </a:solidFill>
              </a:rPr>
              <a:t>Е</a:t>
            </a:r>
            <a:r>
              <a:rPr lang="en-US" altLang="ru-RU" sz="1400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ru-RU" altLang="ru-RU" sz="1400" b="1" dirty="0">
                <a:solidFill>
                  <a:schemeClr val="accent1">
                    <a:lumMod val="75000"/>
                  </a:schemeClr>
                </a:solidFill>
              </a:rPr>
              <a:t>Д</a:t>
            </a:r>
            <a:r>
              <a:rPr lang="en-US" altLang="ru-RU" sz="1400" b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altLang="ru-RU" sz="1400" b="1" dirty="0">
                <a:solidFill>
                  <a:schemeClr val="accent1">
                    <a:lumMod val="75000"/>
                  </a:schemeClr>
                </a:solidFill>
              </a:rPr>
              <a:t>Цыплаков</a:t>
            </a:r>
            <a:r>
              <a:rPr lang="en-US" altLang="ru-RU" sz="14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altLang="ru-RU" sz="1400" b="1" i="1" dirty="0">
                <a:solidFill>
                  <a:schemeClr val="accent1">
                    <a:lumMod val="75000"/>
                  </a:schemeClr>
                </a:solidFill>
              </a:rPr>
              <a:t>Разработка систем управления и сохранения поляризации протонов и дейтронов в проекте “Новый Нуклотрон”</a:t>
            </a:r>
            <a:r>
              <a:rPr lang="ru-RU" altLang="ru-RU" sz="1400" b="1" dirty="0">
                <a:solidFill>
                  <a:schemeClr val="accent1">
                    <a:lumMod val="75000"/>
                  </a:schemeClr>
                </a:solidFill>
              </a:rPr>
              <a:t>,   </a:t>
            </a:r>
            <a:r>
              <a:rPr lang="en-US" altLang="ru-RU" sz="1400" b="1" dirty="0">
                <a:solidFill>
                  <a:schemeClr val="accent1">
                    <a:lumMod val="75000"/>
                  </a:schemeClr>
                </a:solidFill>
              </a:rPr>
              <a:t>11</a:t>
            </a:r>
            <a:r>
              <a:rPr lang="ru-RU" altLang="ru-RU" sz="1400" b="1" dirty="0">
                <a:solidFill>
                  <a:schemeClr val="accent1">
                    <a:lumMod val="75000"/>
                  </a:schemeClr>
                </a:solidFill>
              </a:rPr>
              <a:t> сентября 2025,  г. Дубна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55A59F7-C949-370B-C21D-89C3721842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9" y="6342582"/>
            <a:ext cx="994299" cy="515418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C1643EF-D05D-4676-8D4A-7B31B95B5C8D}"/>
              </a:ext>
            </a:extLst>
          </p:cNvPr>
          <p:cNvSpPr/>
          <p:nvPr/>
        </p:nvSpPr>
        <p:spPr bwMode="auto">
          <a:xfrm>
            <a:off x="0" y="4257550"/>
            <a:ext cx="12192000" cy="35897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baseline="30000">
              <a:latin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509E260-4772-8257-2C2B-11A7D950EA57}"/>
              </a:ext>
            </a:extLst>
          </p:cNvPr>
          <p:cNvSpPr/>
          <p:nvPr/>
        </p:nvSpPr>
        <p:spPr bwMode="auto">
          <a:xfrm>
            <a:off x="0" y="542932"/>
            <a:ext cx="12192000" cy="35897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baseline="30000">
              <a:latin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36F295F-EB79-9CA1-2217-C018FCAA94F4}"/>
              </a:ext>
            </a:extLst>
          </p:cNvPr>
          <p:cNvSpPr/>
          <p:nvPr/>
        </p:nvSpPr>
        <p:spPr bwMode="auto">
          <a:xfrm>
            <a:off x="0" y="2234601"/>
            <a:ext cx="12192000" cy="35897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baseline="30000">
              <a:latin typeface="Times New Roman" panose="02020603050405020304" pitchFamily="18" charset="0"/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D0820A92-35CA-21B6-2A37-D8FF4E809633}"/>
              </a:ext>
            </a:extLst>
          </p:cNvPr>
          <p:cNvGrpSpPr/>
          <p:nvPr/>
        </p:nvGrpSpPr>
        <p:grpSpPr>
          <a:xfrm>
            <a:off x="1848901" y="862545"/>
            <a:ext cx="8811996" cy="1404000"/>
            <a:chOff x="325394" y="696392"/>
            <a:chExt cx="8811996" cy="14853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DE7D3EA7-7C21-2E51-CF56-D14407E019A2}"/>
                    </a:ext>
                  </a:extLst>
                </p:cNvPr>
                <p:cNvSpPr txBox="1"/>
                <p:nvPr/>
              </p:nvSpPr>
              <p:spPr>
                <a:xfrm>
                  <a:off x="4072554" y="1781583"/>
                  <a:ext cx="1032971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2554" y="1781583"/>
                  <a:ext cx="1032971" cy="40011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4" name="Группа 13">
              <a:extLst>
                <a:ext uri="{FF2B5EF4-FFF2-40B4-BE49-F238E27FC236}">
                  <a16:creationId xmlns:a16="http://schemas.microsoft.com/office/drawing/2014/main" id="{561C2BD8-E8CD-915F-486A-89330353459E}"/>
                </a:ext>
              </a:extLst>
            </p:cNvPr>
            <p:cNvGrpSpPr/>
            <p:nvPr/>
          </p:nvGrpSpPr>
          <p:grpSpPr>
            <a:xfrm>
              <a:off x="325394" y="696392"/>
              <a:ext cx="8811996" cy="1356240"/>
              <a:chOff x="325394" y="696392"/>
              <a:chExt cx="8811996" cy="1356240"/>
            </a:xfrm>
          </p:grpSpPr>
          <p:grpSp>
            <p:nvGrpSpPr>
              <p:cNvPr id="16" name="Группа 15">
                <a:extLst>
                  <a:ext uri="{FF2B5EF4-FFF2-40B4-BE49-F238E27FC236}">
                    <a16:creationId xmlns:a16="http://schemas.microsoft.com/office/drawing/2014/main" id="{6041EE00-6EEC-9037-C83E-685FD896FD9D}"/>
                  </a:ext>
                </a:extLst>
              </p:cNvPr>
              <p:cNvGrpSpPr/>
              <p:nvPr/>
            </p:nvGrpSpPr>
            <p:grpSpPr>
              <a:xfrm>
                <a:off x="325394" y="1101326"/>
                <a:ext cx="8811996" cy="951306"/>
                <a:chOff x="325394" y="1101326"/>
                <a:chExt cx="8811996" cy="951306"/>
              </a:xfrm>
            </p:grpSpPr>
            <p:cxnSp>
              <p:nvCxnSpPr>
                <p:cNvPr id="4119" name="Прямая со стрелкой 4118">
                  <a:extLst>
                    <a:ext uri="{FF2B5EF4-FFF2-40B4-BE49-F238E27FC236}">
                      <a16:creationId xmlns:a16="http://schemas.microsoft.com/office/drawing/2014/main" id="{3844BC1D-4EA7-2FB1-C4DC-C1CB900AF624}"/>
                    </a:ext>
                  </a:extLst>
                </p:cNvPr>
                <p:cNvCxnSpPr/>
                <p:nvPr/>
              </p:nvCxnSpPr>
              <p:spPr bwMode="auto">
                <a:xfrm flipV="1">
                  <a:off x="6977449" y="1869990"/>
                  <a:ext cx="1836000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120" name="Прямая соединительная линия 4119">
                  <a:extLst>
                    <a:ext uri="{FF2B5EF4-FFF2-40B4-BE49-F238E27FC236}">
                      <a16:creationId xmlns:a16="http://schemas.microsoft.com/office/drawing/2014/main" id="{CA4FD945-D042-FBFF-C943-DBE4326B7B9F}"/>
                    </a:ext>
                  </a:extLst>
                </p:cNvPr>
                <p:cNvCxnSpPr/>
                <p:nvPr/>
              </p:nvCxnSpPr>
              <p:spPr bwMode="auto">
                <a:xfrm flipV="1">
                  <a:off x="2663673" y="1869990"/>
                  <a:ext cx="381600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121" name="Прямая соединительная линия 4120">
                  <a:extLst>
                    <a:ext uri="{FF2B5EF4-FFF2-40B4-BE49-F238E27FC236}">
                      <a16:creationId xmlns:a16="http://schemas.microsoft.com/office/drawing/2014/main" id="{B8ABF9EC-AD1D-4242-84C5-2C1FB041C3CA}"/>
                    </a:ext>
                  </a:extLst>
                </p:cNvPr>
                <p:cNvCxnSpPr/>
                <p:nvPr/>
              </p:nvCxnSpPr>
              <p:spPr bwMode="auto">
                <a:xfrm flipV="1">
                  <a:off x="325394" y="1869990"/>
                  <a:ext cx="183600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4122" name="TextBox 4121">
                  <a:extLst>
                    <a:ext uri="{FF2B5EF4-FFF2-40B4-BE49-F238E27FC236}">
                      <a16:creationId xmlns:a16="http://schemas.microsoft.com/office/drawing/2014/main" id="{28C03720-45DC-98DC-D227-50D8EFC9BD26}"/>
                    </a:ext>
                  </a:extLst>
                </p:cNvPr>
                <p:cNvSpPr txBox="1"/>
                <p:nvPr/>
              </p:nvSpPr>
              <p:spPr>
                <a:xfrm>
                  <a:off x="2119975" y="1499114"/>
                  <a:ext cx="543698" cy="55351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2800" b="1" dirty="0">
                      <a:sym typeface="Symbol" panose="05050102010706020507" pitchFamily="18" charset="2"/>
                    </a:rPr>
                    <a:t></a:t>
                  </a:r>
                  <a:endParaRPr lang="ru-RU" sz="2800" b="1" dirty="0"/>
                </a:p>
              </p:txBody>
            </p:sp>
            <p:sp>
              <p:nvSpPr>
                <p:cNvPr id="4123" name="TextBox 4122">
                  <a:extLst>
                    <a:ext uri="{FF2B5EF4-FFF2-40B4-BE49-F238E27FC236}">
                      <a16:creationId xmlns:a16="http://schemas.microsoft.com/office/drawing/2014/main" id="{B12C90A9-83AA-AC9C-D4C9-6EEDFE16DDB4}"/>
                    </a:ext>
                  </a:extLst>
                </p:cNvPr>
                <p:cNvSpPr txBox="1"/>
                <p:nvPr/>
              </p:nvSpPr>
              <p:spPr>
                <a:xfrm>
                  <a:off x="6450226" y="1499110"/>
                  <a:ext cx="543698" cy="55351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2800" b="1" dirty="0">
                      <a:sym typeface="Symbol" panose="05050102010706020507" pitchFamily="18" charset="2"/>
                    </a:rPr>
                    <a:t></a:t>
                  </a:r>
                  <a:endParaRPr lang="ru-RU" sz="2800" b="1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124" name="TextBox 4123">
                      <a:extLst>
                        <a:ext uri="{FF2B5EF4-FFF2-40B4-BE49-F238E27FC236}">
                          <a16:creationId xmlns:a16="http://schemas.microsoft.com/office/drawing/2014/main" id="{F15D1BBA-0EA5-EA9A-973B-47FCD10C10C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305639" y="1416311"/>
                      <a:ext cx="831751" cy="42428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oMath>
                        </m:oMathPara>
                      </a14:m>
                      <a:endParaRPr lang="ru-RU" dirty="0"/>
                    </a:p>
                  </p:txBody>
                </p:sp>
              </mc:Choice>
              <mc:Fallback xmlns="">
                <p:sp>
                  <p:nvSpPr>
                    <p:cNvPr id="17" name="TextBox 1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305639" y="1416311"/>
                      <a:ext cx="831751" cy="424283"/>
                    </a:xfrm>
                    <a:prstGeom prst="rect">
                      <a:avLst/>
                    </a:prstGeom>
                    <a:blipFill rotWithShape="0">
                      <a:blip r:embed="rId4"/>
                      <a:stretch>
                        <a:fillRect t="-15714" r="-8824" b="-5714"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4125" name="Прямая со стрелкой 4124">
                  <a:extLst>
                    <a:ext uri="{FF2B5EF4-FFF2-40B4-BE49-F238E27FC236}">
                      <a16:creationId xmlns:a16="http://schemas.microsoft.com/office/drawing/2014/main" id="{A849D15C-A829-3890-178B-C1E2745DF384}"/>
                    </a:ext>
                  </a:extLst>
                </p:cNvPr>
                <p:cNvCxnSpPr/>
                <p:nvPr/>
              </p:nvCxnSpPr>
              <p:spPr bwMode="auto">
                <a:xfrm flipV="1">
                  <a:off x="420130" y="1208336"/>
                  <a:ext cx="0" cy="778416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126" name="TextBox 4125">
                      <a:extLst>
                        <a:ext uri="{FF2B5EF4-FFF2-40B4-BE49-F238E27FC236}">
                          <a16:creationId xmlns:a16="http://schemas.microsoft.com/office/drawing/2014/main" id="{507DBBBD-2B0D-BF43-95F4-ADD7C4B499D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79536" y="1101326"/>
                      <a:ext cx="831751" cy="39071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acc>
                                  <m:accPr>
                                    <m:chr m:val="⃗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⊥</m:t>
                                </m:r>
                              </m:sub>
                            </m:sSub>
                          </m:oMath>
                        </m:oMathPara>
                      </a14:m>
                      <a:endParaRPr lang="ru-RU" dirty="0"/>
                    </a:p>
                  </p:txBody>
                </p:sp>
              </mc:Choice>
              <mc:Fallback xmlns="">
                <p:sp>
                  <p:nvSpPr>
                    <p:cNvPr id="4126" name="TextBox 4125">
                      <a:extLst>
                        <a:ext uri="{FF2B5EF4-FFF2-40B4-BE49-F238E27FC236}">
                          <a16:creationId xmlns:a16="http://schemas.microsoft.com/office/drawing/2014/main" id="{507DBBBD-2B0D-BF43-95F4-ADD7C4B499D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79536" y="1101326"/>
                      <a:ext cx="831751" cy="390719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t="-22951" r="-14599"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7" name="Группа 16">
                <a:extLst>
                  <a:ext uri="{FF2B5EF4-FFF2-40B4-BE49-F238E27FC236}">
                    <a16:creationId xmlns:a16="http://schemas.microsoft.com/office/drawing/2014/main" id="{C2FFF33C-679F-E4E9-6FC3-7EFD2078D3E4}"/>
                  </a:ext>
                </a:extLst>
              </p:cNvPr>
              <p:cNvGrpSpPr/>
              <p:nvPr/>
            </p:nvGrpSpPr>
            <p:grpSpPr>
              <a:xfrm rot="16200000">
                <a:off x="1159930" y="1551687"/>
                <a:ext cx="288000" cy="653286"/>
                <a:chOff x="2519512" y="3167394"/>
                <a:chExt cx="288000" cy="653286"/>
              </a:xfrm>
            </p:grpSpPr>
            <p:sp>
              <p:nvSpPr>
                <p:cNvPr id="4110" name="Овал 4109">
                  <a:extLst>
                    <a:ext uri="{FF2B5EF4-FFF2-40B4-BE49-F238E27FC236}">
                      <a16:creationId xmlns:a16="http://schemas.microsoft.com/office/drawing/2014/main" id="{CC8A0AD8-389F-DF58-DF8A-0267821B3683}"/>
                    </a:ext>
                  </a:extLst>
                </p:cNvPr>
                <p:cNvSpPr/>
                <p:nvPr/>
              </p:nvSpPr>
              <p:spPr bwMode="auto">
                <a:xfrm>
                  <a:off x="2519512" y="3167394"/>
                  <a:ext cx="288000" cy="108000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000" baseline="30000">
                    <a:latin typeface="Times New Roman" panose="02020603050405020304" pitchFamily="18" charset="0"/>
                  </a:endParaRPr>
                </a:p>
              </p:txBody>
            </p:sp>
            <p:cxnSp>
              <p:nvCxnSpPr>
                <p:cNvPr id="4111" name="Прямая соединительная линия 4110">
                  <a:extLst>
                    <a:ext uri="{FF2B5EF4-FFF2-40B4-BE49-F238E27FC236}">
                      <a16:creationId xmlns:a16="http://schemas.microsoft.com/office/drawing/2014/main" id="{3806BE83-296E-5A9B-A09F-859D5898312C}"/>
                    </a:ext>
                  </a:extLst>
                </p:cNvPr>
                <p:cNvCxnSpPr>
                  <a:endCxn id="4110" idx="2"/>
                </p:cNvCxnSpPr>
                <p:nvPr/>
              </p:nvCxnSpPr>
              <p:spPr bwMode="auto">
                <a:xfrm flipH="1" flipV="1">
                  <a:off x="2519512" y="3221394"/>
                  <a:ext cx="144000" cy="599286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112" name="Прямая со стрелкой 4111">
                  <a:extLst>
                    <a:ext uri="{FF2B5EF4-FFF2-40B4-BE49-F238E27FC236}">
                      <a16:creationId xmlns:a16="http://schemas.microsoft.com/office/drawing/2014/main" id="{D640ED8C-D3F8-DA95-D4D6-19D6D54F86EA}"/>
                    </a:ext>
                  </a:extLst>
                </p:cNvPr>
                <p:cNvCxnSpPr/>
                <p:nvPr/>
              </p:nvCxnSpPr>
              <p:spPr bwMode="auto">
                <a:xfrm flipV="1">
                  <a:off x="2663673" y="3188042"/>
                  <a:ext cx="0" cy="612000"/>
                </a:xfrm>
                <a:prstGeom prst="straightConnector1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118" name="Прямая со стрелкой 4117">
                  <a:extLst>
                    <a:ext uri="{FF2B5EF4-FFF2-40B4-BE49-F238E27FC236}">
                      <a16:creationId xmlns:a16="http://schemas.microsoft.com/office/drawing/2014/main" id="{31C78410-A0C8-3FA6-B997-E5673FC595E5}"/>
                    </a:ext>
                  </a:extLst>
                </p:cNvPr>
                <p:cNvCxnSpPr/>
                <p:nvPr/>
              </p:nvCxnSpPr>
              <p:spPr bwMode="auto">
                <a:xfrm rot="840000" flipV="1">
                  <a:off x="2733484" y="3204396"/>
                  <a:ext cx="0" cy="612000"/>
                </a:xfrm>
                <a:prstGeom prst="straightConnector1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9" name="Группа 18">
                <a:extLst>
                  <a:ext uri="{FF2B5EF4-FFF2-40B4-BE49-F238E27FC236}">
                    <a16:creationId xmlns:a16="http://schemas.microsoft.com/office/drawing/2014/main" id="{7C35AD72-8567-388F-7E61-994BE78AAE4E}"/>
                  </a:ext>
                </a:extLst>
              </p:cNvPr>
              <p:cNvGrpSpPr/>
              <p:nvPr/>
            </p:nvGrpSpPr>
            <p:grpSpPr>
              <a:xfrm>
                <a:off x="4427415" y="1216704"/>
                <a:ext cx="288000" cy="653286"/>
                <a:chOff x="2519512" y="3167394"/>
                <a:chExt cx="288000" cy="653286"/>
              </a:xfrm>
            </p:grpSpPr>
            <p:sp>
              <p:nvSpPr>
                <p:cNvPr id="55" name="Овал 54">
                  <a:extLst>
                    <a:ext uri="{FF2B5EF4-FFF2-40B4-BE49-F238E27FC236}">
                      <a16:creationId xmlns:a16="http://schemas.microsoft.com/office/drawing/2014/main" id="{BCF7F2A4-4EE0-969C-FF0E-69615C402884}"/>
                    </a:ext>
                  </a:extLst>
                </p:cNvPr>
                <p:cNvSpPr/>
                <p:nvPr/>
              </p:nvSpPr>
              <p:spPr bwMode="auto">
                <a:xfrm>
                  <a:off x="2519512" y="3167394"/>
                  <a:ext cx="288000" cy="108000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000" baseline="30000">
                    <a:latin typeface="Times New Roman" panose="02020603050405020304" pitchFamily="18" charset="0"/>
                  </a:endParaRPr>
                </a:p>
              </p:txBody>
            </p:sp>
            <p:cxnSp>
              <p:nvCxnSpPr>
                <p:cNvPr id="4107" name="Прямая соединительная линия 4106">
                  <a:extLst>
                    <a:ext uri="{FF2B5EF4-FFF2-40B4-BE49-F238E27FC236}">
                      <a16:creationId xmlns:a16="http://schemas.microsoft.com/office/drawing/2014/main" id="{61B8FEA5-9560-8EDF-8154-03939DB62998}"/>
                    </a:ext>
                  </a:extLst>
                </p:cNvPr>
                <p:cNvCxnSpPr>
                  <a:endCxn id="55" idx="2"/>
                </p:cNvCxnSpPr>
                <p:nvPr/>
              </p:nvCxnSpPr>
              <p:spPr bwMode="auto">
                <a:xfrm flipH="1" flipV="1">
                  <a:off x="2519512" y="3221394"/>
                  <a:ext cx="144000" cy="599286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108" name="Прямая со стрелкой 4107">
                  <a:extLst>
                    <a:ext uri="{FF2B5EF4-FFF2-40B4-BE49-F238E27FC236}">
                      <a16:creationId xmlns:a16="http://schemas.microsoft.com/office/drawing/2014/main" id="{70E29B9B-2A57-B5B7-62FD-B6903845446E}"/>
                    </a:ext>
                  </a:extLst>
                </p:cNvPr>
                <p:cNvCxnSpPr/>
                <p:nvPr/>
              </p:nvCxnSpPr>
              <p:spPr bwMode="auto">
                <a:xfrm flipV="1">
                  <a:off x="2663673" y="3188042"/>
                  <a:ext cx="0" cy="612000"/>
                </a:xfrm>
                <a:prstGeom prst="straightConnector1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109" name="Прямая со стрелкой 4108">
                  <a:extLst>
                    <a:ext uri="{FF2B5EF4-FFF2-40B4-BE49-F238E27FC236}">
                      <a16:creationId xmlns:a16="http://schemas.microsoft.com/office/drawing/2014/main" id="{31C4A185-EC48-785C-1ACC-92713368D7F9}"/>
                    </a:ext>
                  </a:extLst>
                </p:cNvPr>
                <p:cNvCxnSpPr/>
                <p:nvPr/>
              </p:nvCxnSpPr>
              <p:spPr bwMode="auto">
                <a:xfrm rot="840000" flipV="1">
                  <a:off x="2733484" y="3204396"/>
                  <a:ext cx="0" cy="612000"/>
                </a:xfrm>
                <a:prstGeom prst="straightConnector1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20" name="Группа 19">
                <a:extLst>
                  <a:ext uri="{FF2B5EF4-FFF2-40B4-BE49-F238E27FC236}">
                    <a16:creationId xmlns:a16="http://schemas.microsoft.com/office/drawing/2014/main" id="{468769F3-1C7A-FB5C-088B-A43D405E79CF}"/>
                  </a:ext>
                </a:extLst>
              </p:cNvPr>
              <p:cNvGrpSpPr/>
              <p:nvPr/>
            </p:nvGrpSpPr>
            <p:grpSpPr>
              <a:xfrm rot="1441520">
                <a:off x="5278454" y="1247033"/>
                <a:ext cx="288000" cy="653286"/>
                <a:chOff x="2519512" y="3167394"/>
                <a:chExt cx="288000" cy="653286"/>
              </a:xfrm>
            </p:grpSpPr>
            <p:sp>
              <p:nvSpPr>
                <p:cNvPr id="51" name="Овал 50">
                  <a:extLst>
                    <a:ext uri="{FF2B5EF4-FFF2-40B4-BE49-F238E27FC236}">
                      <a16:creationId xmlns:a16="http://schemas.microsoft.com/office/drawing/2014/main" id="{54FAC04F-BCE8-892D-A689-866B591F4EAF}"/>
                    </a:ext>
                  </a:extLst>
                </p:cNvPr>
                <p:cNvSpPr/>
                <p:nvPr/>
              </p:nvSpPr>
              <p:spPr bwMode="auto">
                <a:xfrm>
                  <a:off x="2519512" y="3167394"/>
                  <a:ext cx="288000" cy="108000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000" baseline="30000">
                    <a:latin typeface="Times New Roman" panose="02020603050405020304" pitchFamily="18" charset="0"/>
                  </a:endParaRPr>
                </a:p>
              </p:txBody>
            </p:sp>
            <p:cxnSp>
              <p:nvCxnSpPr>
                <p:cNvPr id="52" name="Прямая соединительная линия 51">
                  <a:extLst>
                    <a:ext uri="{FF2B5EF4-FFF2-40B4-BE49-F238E27FC236}">
                      <a16:creationId xmlns:a16="http://schemas.microsoft.com/office/drawing/2014/main" id="{0774A106-A68D-063E-C6DA-F953942247AB}"/>
                    </a:ext>
                  </a:extLst>
                </p:cNvPr>
                <p:cNvCxnSpPr>
                  <a:endCxn id="51" idx="2"/>
                </p:cNvCxnSpPr>
                <p:nvPr/>
              </p:nvCxnSpPr>
              <p:spPr bwMode="auto">
                <a:xfrm flipH="1" flipV="1">
                  <a:off x="2519512" y="3221394"/>
                  <a:ext cx="144000" cy="599286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3" name="Прямая со стрелкой 52">
                  <a:extLst>
                    <a:ext uri="{FF2B5EF4-FFF2-40B4-BE49-F238E27FC236}">
                      <a16:creationId xmlns:a16="http://schemas.microsoft.com/office/drawing/2014/main" id="{2351AC56-4A6A-2F5C-84AF-F8F2E07B1ACE}"/>
                    </a:ext>
                  </a:extLst>
                </p:cNvPr>
                <p:cNvCxnSpPr/>
                <p:nvPr/>
              </p:nvCxnSpPr>
              <p:spPr bwMode="auto">
                <a:xfrm flipV="1">
                  <a:off x="2663673" y="3188042"/>
                  <a:ext cx="0" cy="612000"/>
                </a:xfrm>
                <a:prstGeom prst="straightConnector1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4" name="Прямая со стрелкой 53">
                  <a:extLst>
                    <a:ext uri="{FF2B5EF4-FFF2-40B4-BE49-F238E27FC236}">
                      <a16:creationId xmlns:a16="http://schemas.microsoft.com/office/drawing/2014/main" id="{D6869944-35CF-07AF-CB40-A023055D83CF}"/>
                    </a:ext>
                  </a:extLst>
                </p:cNvPr>
                <p:cNvCxnSpPr/>
                <p:nvPr/>
              </p:nvCxnSpPr>
              <p:spPr bwMode="auto">
                <a:xfrm rot="840000" flipV="1">
                  <a:off x="2733484" y="3204396"/>
                  <a:ext cx="0" cy="612000"/>
                </a:xfrm>
                <a:prstGeom prst="straightConnector1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21" name="Группа 20">
                <a:extLst>
                  <a:ext uri="{FF2B5EF4-FFF2-40B4-BE49-F238E27FC236}">
                    <a16:creationId xmlns:a16="http://schemas.microsoft.com/office/drawing/2014/main" id="{9BC12E22-F2A8-C5C0-5283-264D2AA05EBC}"/>
                  </a:ext>
                </a:extLst>
              </p:cNvPr>
              <p:cNvGrpSpPr/>
              <p:nvPr/>
            </p:nvGrpSpPr>
            <p:grpSpPr>
              <a:xfrm rot="20158480" flipH="1">
                <a:off x="3553791" y="1247033"/>
                <a:ext cx="288000" cy="653286"/>
                <a:chOff x="2519512" y="3167394"/>
                <a:chExt cx="288000" cy="653286"/>
              </a:xfrm>
            </p:grpSpPr>
            <p:sp>
              <p:nvSpPr>
                <p:cNvPr id="47" name="Овал 46">
                  <a:extLst>
                    <a:ext uri="{FF2B5EF4-FFF2-40B4-BE49-F238E27FC236}">
                      <a16:creationId xmlns:a16="http://schemas.microsoft.com/office/drawing/2014/main" id="{793E0D17-9B60-E0D7-E98A-29A409B2CF3C}"/>
                    </a:ext>
                  </a:extLst>
                </p:cNvPr>
                <p:cNvSpPr/>
                <p:nvPr/>
              </p:nvSpPr>
              <p:spPr bwMode="auto">
                <a:xfrm>
                  <a:off x="2519512" y="3167394"/>
                  <a:ext cx="288000" cy="108000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000" baseline="30000">
                    <a:latin typeface="Times New Roman" panose="02020603050405020304" pitchFamily="18" charset="0"/>
                  </a:endParaRPr>
                </a:p>
              </p:txBody>
            </p:sp>
            <p:cxnSp>
              <p:nvCxnSpPr>
                <p:cNvPr id="48" name="Прямая соединительная линия 47">
                  <a:extLst>
                    <a:ext uri="{FF2B5EF4-FFF2-40B4-BE49-F238E27FC236}">
                      <a16:creationId xmlns:a16="http://schemas.microsoft.com/office/drawing/2014/main" id="{0EFE663F-6381-ECA5-66D3-509204FC6CBC}"/>
                    </a:ext>
                  </a:extLst>
                </p:cNvPr>
                <p:cNvCxnSpPr>
                  <a:endCxn id="47" idx="2"/>
                </p:cNvCxnSpPr>
                <p:nvPr/>
              </p:nvCxnSpPr>
              <p:spPr bwMode="auto">
                <a:xfrm flipH="1" flipV="1">
                  <a:off x="2519512" y="3221394"/>
                  <a:ext cx="144000" cy="599286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9" name="Прямая со стрелкой 48">
                  <a:extLst>
                    <a:ext uri="{FF2B5EF4-FFF2-40B4-BE49-F238E27FC236}">
                      <a16:creationId xmlns:a16="http://schemas.microsoft.com/office/drawing/2014/main" id="{12C593B7-3830-B5E9-0916-B81EB9884CB9}"/>
                    </a:ext>
                  </a:extLst>
                </p:cNvPr>
                <p:cNvCxnSpPr/>
                <p:nvPr/>
              </p:nvCxnSpPr>
              <p:spPr bwMode="auto">
                <a:xfrm flipV="1">
                  <a:off x="2663673" y="3188042"/>
                  <a:ext cx="0" cy="612000"/>
                </a:xfrm>
                <a:prstGeom prst="straightConnector1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0" name="Прямая со стрелкой 49">
                  <a:extLst>
                    <a:ext uri="{FF2B5EF4-FFF2-40B4-BE49-F238E27FC236}">
                      <a16:creationId xmlns:a16="http://schemas.microsoft.com/office/drawing/2014/main" id="{7DF37B61-9D23-AE7E-209B-A7B295F68016}"/>
                    </a:ext>
                  </a:extLst>
                </p:cNvPr>
                <p:cNvCxnSpPr/>
                <p:nvPr/>
              </p:nvCxnSpPr>
              <p:spPr bwMode="auto">
                <a:xfrm rot="840000" flipV="1">
                  <a:off x="2733484" y="3204396"/>
                  <a:ext cx="0" cy="612000"/>
                </a:xfrm>
                <a:prstGeom prst="straightConnector1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23" name="Группа 22">
                <a:extLst>
                  <a:ext uri="{FF2B5EF4-FFF2-40B4-BE49-F238E27FC236}">
                    <a16:creationId xmlns:a16="http://schemas.microsoft.com/office/drawing/2014/main" id="{1C2D323E-0141-7FF4-C963-A51410BC4A10}"/>
                  </a:ext>
                </a:extLst>
              </p:cNvPr>
              <p:cNvGrpSpPr/>
              <p:nvPr/>
            </p:nvGrpSpPr>
            <p:grpSpPr>
              <a:xfrm rot="3687048">
                <a:off x="6113192" y="1385658"/>
                <a:ext cx="288000" cy="653286"/>
                <a:chOff x="2519512" y="3167394"/>
                <a:chExt cx="288000" cy="653286"/>
              </a:xfrm>
            </p:grpSpPr>
            <p:sp>
              <p:nvSpPr>
                <p:cNvPr id="43" name="Овал 42">
                  <a:extLst>
                    <a:ext uri="{FF2B5EF4-FFF2-40B4-BE49-F238E27FC236}">
                      <a16:creationId xmlns:a16="http://schemas.microsoft.com/office/drawing/2014/main" id="{B3A79C5C-209D-0869-007D-4596B9A44A27}"/>
                    </a:ext>
                  </a:extLst>
                </p:cNvPr>
                <p:cNvSpPr/>
                <p:nvPr/>
              </p:nvSpPr>
              <p:spPr bwMode="auto">
                <a:xfrm>
                  <a:off x="2519512" y="3167394"/>
                  <a:ext cx="288000" cy="108000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000" baseline="30000">
                    <a:latin typeface="Times New Roman" panose="02020603050405020304" pitchFamily="18" charset="0"/>
                  </a:endParaRPr>
                </a:p>
              </p:txBody>
            </p:sp>
            <p:cxnSp>
              <p:nvCxnSpPr>
                <p:cNvPr id="44" name="Прямая соединительная линия 43">
                  <a:extLst>
                    <a:ext uri="{FF2B5EF4-FFF2-40B4-BE49-F238E27FC236}">
                      <a16:creationId xmlns:a16="http://schemas.microsoft.com/office/drawing/2014/main" id="{57884514-036C-A99D-FC28-435DCCD1BBD1}"/>
                    </a:ext>
                  </a:extLst>
                </p:cNvPr>
                <p:cNvCxnSpPr>
                  <a:endCxn id="43" idx="2"/>
                </p:cNvCxnSpPr>
                <p:nvPr/>
              </p:nvCxnSpPr>
              <p:spPr bwMode="auto">
                <a:xfrm flipH="1" flipV="1">
                  <a:off x="2519512" y="3221394"/>
                  <a:ext cx="144000" cy="599286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5" name="Прямая со стрелкой 44">
                  <a:extLst>
                    <a:ext uri="{FF2B5EF4-FFF2-40B4-BE49-F238E27FC236}">
                      <a16:creationId xmlns:a16="http://schemas.microsoft.com/office/drawing/2014/main" id="{1A771026-A13F-DF6A-BB41-8A1536162D98}"/>
                    </a:ext>
                  </a:extLst>
                </p:cNvPr>
                <p:cNvCxnSpPr/>
                <p:nvPr/>
              </p:nvCxnSpPr>
              <p:spPr bwMode="auto">
                <a:xfrm flipV="1">
                  <a:off x="2663673" y="3188042"/>
                  <a:ext cx="0" cy="612000"/>
                </a:xfrm>
                <a:prstGeom prst="straightConnector1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6" name="Прямая со стрелкой 45">
                  <a:extLst>
                    <a:ext uri="{FF2B5EF4-FFF2-40B4-BE49-F238E27FC236}">
                      <a16:creationId xmlns:a16="http://schemas.microsoft.com/office/drawing/2014/main" id="{1B74A04E-412F-3A34-A35F-8CA976243186}"/>
                    </a:ext>
                  </a:extLst>
                </p:cNvPr>
                <p:cNvCxnSpPr/>
                <p:nvPr/>
              </p:nvCxnSpPr>
              <p:spPr bwMode="auto">
                <a:xfrm rot="840000" flipV="1">
                  <a:off x="2733484" y="3204396"/>
                  <a:ext cx="0" cy="612000"/>
                </a:xfrm>
                <a:prstGeom prst="straightConnector1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24" name="Группа 23">
                <a:extLst>
                  <a:ext uri="{FF2B5EF4-FFF2-40B4-BE49-F238E27FC236}">
                    <a16:creationId xmlns:a16="http://schemas.microsoft.com/office/drawing/2014/main" id="{29833357-B422-0E02-3A2E-448043C1C454}"/>
                  </a:ext>
                </a:extLst>
              </p:cNvPr>
              <p:cNvGrpSpPr/>
              <p:nvPr/>
            </p:nvGrpSpPr>
            <p:grpSpPr>
              <a:xfrm rot="17912952" flipH="1">
                <a:off x="2693095" y="1385801"/>
                <a:ext cx="288000" cy="653286"/>
                <a:chOff x="2519512" y="3167394"/>
                <a:chExt cx="288000" cy="653286"/>
              </a:xfrm>
            </p:grpSpPr>
            <p:sp>
              <p:nvSpPr>
                <p:cNvPr id="39" name="Овал 38">
                  <a:extLst>
                    <a:ext uri="{FF2B5EF4-FFF2-40B4-BE49-F238E27FC236}">
                      <a16:creationId xmlns:a16="http://schemas.microsoft.com/office/drawing/2014/main" id="{8C35D80A-AE63-46D4-A9F7-99065FE02D3A}"/>
                    </a:ext>
                  </a:extLst>
                </p:cNvPr>
                <p:cNvSpPr/>
                <p:nvPr/>
              </p:nvSpPr>
              <p:spPr bwMode="auto">
                <a:xfrm>
                  <a:off x="2519512" y="3167394"/>
                  <a:ext cx="288000" cy="108000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000" baseline="30000">
                    <a:latin typeface="Times New Roman" panose="02020603050405020304" pitchFamily="18" charset="0"/>
                  </a:endParaRPr>
                </a:p>
              </p:txBody>
            </p:sp>
            <p:cxnSp>
              <p:nvCxnSpPr>
                <p:cNvPr id="40" name="Прямая соединительная линия 39">
                  <a:extLst>
                    <a:ext uri="{FF2B5EF4-FFF2-40B4-BE49-F238E27FC236}">
                      <a16:creationId xmlns:a16="http://schemas.microsoft.com/office/drawing/2014/main" id="{DA0779BB-D676-300A-431C-A9A3E725CBE9}"/>
                    </a:ext>
                  </a:extLst>
                </p:cNvPr>
                <p:cNvCxnSpPr>
                  <a:endCxn id="39" idx="2"/>
                </p:cNvCxnSpPr>
                <p:nvPr/>
              </p:nvCxnSpPr>
              <p:spPr bwMode="auto">
                <a:xfrm flipH="1" flipV="1">
                  <a:off x="2519512" y="3221394"/>
                  <a:ext cx="144000" cy="599286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1" name="Прямая со стрелкой 40">
                  <a:extLst>
                    <a:ext uri="{FF2B5EF4-FFF2-40B4-BE49-F238E27FC236}">
                      <a16:creationId xmlns:a16="http://schemas.microsoft.com/office/drawing/2014/main" id="{385E57AE-6399-312C-14C8-58DFA6441DD3}"/>
                    </a:ext>
                  </a:extLst>
                </p:cNvPr>
                <p:cNvCxnSpPr/>
                <p:nvPr/>
              </p:nvCxnSpPr>
              <p:spPr bwMode="auto">
                <a:xfrm flipV="1">
                  <a:off x="2663673" y="3188042"/>
                  <a:ext cx="0" cy="612000"/>
                </a:xfrm>
                <a:prstGeom prst="straightConnector1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2" name="Прямая со стрелкой 41">
                  <a:extLst>
                    <a:ext uri="{FF2B5EF4-FFF2-40B4-BE49-F238E27FC236}">
                      <a16:creationId xmlns:a16="http://schemas.microsoft.com/office/drawing/2014/main" id="{0D6D5054-BDA2-E006-60BA-B4E6C4EACF6E}"/>
                    </a:ext>
                  </a:extLst>
                </p:cNvPr>
                <p:cNvCxnSpPr/>
                <p:nvPr/>
              </p:nvCxnSpPr>
              <p:spPr bwMode="auto">
                <a:xfrm rot="840000" flipV="1">
                  <a:off x="2733484" y="3204396"/>
                  <a:ext cx="0" cy="612000"/>
                </a:xfrm>
                <a:prstGeom prst="straightConnector1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25" name="Группа 24">
                <a:extLst>
                  <a:ext uri="{FF2B5EF4-FFF2-40B4-BE49-F238E27FC236}">
                    <a16:creationId xmlns:a16="http://schemas.microsoft.com/office/drawing/2014/main" id="{61AFF220-471B-FBCD-48BE-8350793E2159}"/>
                  </a:ext>
                </a:extLst>
              </p:cNvPr>
              <p:cNvGrpSpPr/>
              <p:nvPr/>
            </p:nvGrpSpPr>
            <p:grpSpPr>
              <a:xfrm rot="5400000">
                <a:off x="7584851" y="1551687"/>
                <a:ext cx="288000" cy="653286"/>
                <a:chOff x="2519512" y="3167394"/>
                <a:chExt cx="288000" cy="653286"/>
              </a:xfrm>
            </p:grpSpPr>
            <p:sp>
              <p:nvSpPr>
                <p:cNvPr id="32" name="Овал 31">
                  <a:extLst>
                    <a:ext uri="{FF2B5EF4-FFF2-40B4-BE49-F238E27FC236}">
                      <a16:creationId xmlns:a16="http://schemas.microsoft.com/office/drawing/2014/main" id="{19FCC780-BC59-0915-2E4A-C9388B5D3CC5}"/>
                    </a:ext>
                  </a:extLst>
                </p:cNvPr>
                <p:cNvSpPr/>
                <p:nvPr/>
              </p:nvSpPr>
              <p:spPr bwMode="auto">
                <a:xfrm>
                  <a:off x="2519512" y="3167394"/>
                  <a:ext cx="288000" cy="108000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000" baseline="30000">
                    <a:latin typeface="Times New Roman" panose="02020603050405020304" pitchFamily="18" charset="0"/>
                  </a:endParaRPr>
                </a:p>
              </p:txBody>
            </p:sp>
            <p:cxnSp>
              <p:nvCxnSpPr>
                <p:cNvPr id="33" name="Прямая соединительная линия 32">
                  <a:extLst>
                    <a:ext uri="{FF2B5EF4-FFF2-40B4-BE49-F238E27FC236}">
                      <a16:creationId xmlns:a16="http://schemas.microsoft.com/office/drawing/2014/main" id="{64E54220-E5C1-7A5A-A59B-6D851D686653}"/>
                    </a:ext>
                  </a:extLst>
                </p:cNvPr>
                <p:cNvCxnSpPr>
                  <a:endCxn id="32" idx="2"/>
                </p:cNvCxnSpPr>
                <p:nvPr/>
              </p:nvCxnSpPr>
              <p:spPr bwMode="auto">
                <a:xfrm flipH="1" flipV="1">
                  <a:off x="2519512" y="3221394"/>
                  <a:ext cx="144000" cy="599286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5" name="Прямая со стрелкой 34">
                  <a:extLst>
                    <a:ext uri="{FF2B5EF4-FFF2-40B4-BE49-F238E27FC236}">
                      <a16:creationId xmlns:a16="http://schemas.microsoft.com/office/drawing/2014/main" id="{E0D37198-D386-FEEE-35A4-4C9E6BB80CE3}"/>
                    </a:ext>
                  </a:extLst>
                </p:cNvPr>
                <p:cNvCxnSpPr/>
                <p:nvPr/>
              </p:nvCxnSpPr>
              <p:spPr bwMode="auto">
                <a:xfrm flipV="1">
                  <a:off x="2663673" y="3188042"/>
                  <a:ext cx="0" cy="612000"/>
                </a:xfrm>
                <a:prstGeom prst="straightConnector1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" name="Прямая со стрелкой 36">
                  <a:extLst>
                    <a:ext uri="{FF2B5EF4-FFF2-40B4-BE49-F238E27FC236}">
                      <a16:creationId xmlns:a16="http://schemas.microsoft.com/office/drawing/2014/main" id="{43E3B20D-B4C1-BD60-223A-D5539741EAE0}"/>
                    </a:ext>
                  </a:extLst>
                </p:cNvPr>
                <p:cNvCxnSpPr/>
                <p:nvPr/>
              </p:nvCxnSpPr>
              <p:spPr bwMode="auto">
                <a:xfrm rot="840000" flipV="1">
                  <a:off x="2733484" y="3204396"/>
                  <a:ext cx="0" cy="612000"/>
                </a:xfrm>
                <a:prstGeom prst="straightConnector1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27" name="Группа 26">
                <a:extLst>
                  <a:ext uri="{FF2B5EF4-FFF2-40B4-BE49-F238E27FC236}">
                    <a16:creationId xmlns:a16="http://schemas.microsoft.com/office/drawing/2014/main" id="{12ABE2AD-29CA-90BD-30E7-D542E0BBC5C4}"/>
                  </a:ext>
                </a:extLst>
              </p:cNvPr>
              <p:cNvGrpSpPr/>
              <p:nvPr/>
            </p:nvGrpSpPr>
            <p:grpSpPr>
              <a:xfrm>
                <a:off x="446778" y="696392"/>
                <a:ext cx="8393954" cy="390719"/>
                <a:chOff x="384149" y="2116951"/>
                <a:chExt cx="8393954" cy="390719"/>
              </a:xfrm>
            </p:grpSpPr>
            <p:cxnSp>
              <p:nvCxnSpPr>
                <p:cNvPr id="28" name="Прямая со стрелкой 27">
                  <a:extLst>
                    <a:ext uri="{FF2B5EF4-FFF2-40B4-BE49-F238E27FC236}">
                      <a16:creationId xmlns:a16="http://schemas.microsoft.com/office/drawing/2014/main" id="{B23A99AE-19AF-CA4A-8013-BC2FDD4605FB}"/>
                    </a:ext>
                  </a:extLst>
                </p:cNvPr>
                <p:cNvCxnSpPr/>
                <p:nvPr/>
              </p:nvCxnSpPr>
              <p:spPr bwMode="auto">
                <a:xfrm flipV="1">
                  <a:off x="6510103" y="2383276"/>
                  <a:ext cx="2268000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9" name="Прямая со стрелкой 28">
                  <a:extLst>
                    <a:ext uri="{FF2B5EF4-FFF2-40B4-BE49-F238E27FC236}">
                      <a16:creationId xmlns:a16="http://schemas.microsoft.com/office/drawing/2014/main" id="{982DA79B-617C-F515-6379-442D02048F9E}"/>
                    </a:ext>
                  </a:extLst>
                </p:cNvPr>
                <p:cNvCxnSpPr/>
                <p:nvPr/>
              </p:nvCxnSpPr>
              <p:spPr bwMode="auto">
                <a:xfrm flipH="1" flipV="1">
                  <a:off x="384149" y="2383276"/>
                  <a:ext cx="2376000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1" name="TextBox 30">
                      <a:extLst>
                        <a:ext uri="{FF2B5EF4-FFF2-40B4-BE49-F238E27FC236}">
                          <a16:creationId xmlns:a16="http://schemas.microsoft.com/office/drawing/2014/main" id="{63BB29F0-6F7D-598A-B8BF-10A311B29D2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806526" y="2116951"/>
                      <a:ext cx="3603452" cy="39071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Адиабат. область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14:m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1600" b="1" i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J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b="1" i="1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J</m:t>
                              </m:r>
                            </m:e>
                            <m:sub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b>
                          </m:sSub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𝒄𝒐𝒏𝒔𝒕</m:t>
                          </m:r>
                        </m:oMath>
                      </a14:m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31" name="TextBox 30">
                      <a:extLst>
                        <a:ext uri="{FF2B5EF4-FFF2-40B4-BE49-F238E27FC236}">
                          <a16:creationId xmlns:a16="http://schemas.microsoft.com/office/drawing/2014/main" id="{63BB29F0-6F7D-598A-B8BF-10A311B29D2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806526" y="2116951"/>
                      <a:ext cx="3603452" cy="390719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l="-1523" t="-8197" b="-24590"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  <p:sp>
        <p:nvSpPr>
          <p:cNvPr id="4127" name="Line 27">
            <a:extLst>
              <a:ext uri="{FF2B5EF4-FFF2-40B4-BE49-F238E27FC236}">
                <a16:creationId xmlns:a16="http://schemas.microsoft.com/office/drawing/2014/main" id="{6650831B-82DA-A535-E041-4D6D83D1AD70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2225923"/>
            <a:ext cx="12192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4128" name="Группа 4127">
            <a:extLst>
              <a:ext uri="{FF2B5EF4-FFF2-40B4-BE49-F238E27FC236}">
                <a16:creationId xmlns:a16="http://schemas.microsoft.com/office/drawing/2014/main" id="{EF26E14D-58C5-D9FA-D180-94A4D3FAA32F}"/>
              </a:ext>
            </a:extLst>
          </p:cNvPr>
          <p:cNvGrpSpPr/>
          <p:nvPr/>
        </p:nvGrpSpPr>
        <p:grpSpPr>
          <a:xfrm>
            <a:off x="1848901" y="2517882"/>
            <a:ext cx="8954770" cy="1714208"/>
            <a:chOff x="325394" y="2263877"/>
            <a:chExt cx="8954770" cy="1765116"/>
          </a:xfrm>
        </p:grpSpPr>
        <p:grpSp>
          <p:nvGrpSpPr>
            <p:cNvPr id="4129" name="Группа 4128">
              <a:extLst>
                <a:ext uri="{FF2B5EF4-FFF2-40B4-BE49-F238E27FC236}">
                  <a16:creationId xmlns:a16="http://schemas.microsoft.com/office/drawing/2014/main" id="{71FA5E35-E2EF-0780-56B5-D3E67C069122}"/>
                </a:ext>
              </a:extLst>
            </p:cNvPr>
            <p:cNvGrpSpPr/>
            <p:nvPr/>
          </p:nvGrpSpPr>
          <p:grpSpPr>
            <a:xfrm>
              <a:off x="410746" y="2989777"/>
              <a:ext cx="8733254" cy="902971"/>
              <a:chOff x="325394" y="1134902"/>
              <a:chExt cx="8733254" cy="902971"/>
            </a:xfrm>
          </p:grpSpPr>
          <p:cxnSp>
            <p:nvCxnSpPr>
              <p:cNvPr id="4176" name="Прямая со стрелкой 4175">
                <a:extLst>
                  <a:ext uri="{FF2B5EF4-FFF2-40B4-BE49-F238E27FC236}">
                    <a16:creationId xmlns:a16="http://schemas.microsoft.com/office/drawing/2014/main" id="{8086FC5A-BA5E-38B0-5FCA-DA7C91043B0E}"/>
                  </a:ext>
                </a:extLst>
              </p:cNvPr>
              <p:cNvCxnSpPr/>
              <p:nvPr/>
            </p:nvCxnSpPr>
            <p:spPr bwMode="auto">
              <a:xfrm flipV="1">
                <a:off x="6977449" y="1869990"/>
                <a:ext cx="18360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177" name="Прямая соединительная линия 4176">
                <a:extLst>
                  <a:ext uri="{FF2B5EF4-FFF2-40B4-BE49-F238E27FC236}">
                    <a16:creationId xmlns:a16="http://schemas.microsoft.com/office/drawing/2014/main" id="{BC3CDEE5-A36B-36C6-E3CF-A1AF5802E6A9}"/>
                  </a:ext>
                </a:extLst>
              </p:cNvPr>
              <p:cNvCxnSpPr/>
              <p:nvPr/>
            </p:nvCxnSpPr>
            <p:spPr bwMode="auto">
              <a:xfrm flipV="1">
                <a:off x="2663673" y="1869990"/>
                <a:ext cx="3816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178" name="Прямая соединительная линия 4177">
                <a:extLst>
                  <a:ext uri="{FF2B5EF4-FFF2-40B4-BE49-F238E27FC236}">
                    <a16:creationId xmlns:a16="http://schemas.microsoft.com/office/drawing/2014/main" id="{4102C0F4-5313-AF13-1D45-C2737BBC6C2A}"/>
                  </a:ext>
                </a:extLst>
              </p:cNvPr>
              <p:cNvCxnSpPr/>
              <p:nvPr/>
            </p:nvCxnSpPr>
            <p:spPr bwMode="auto">
              <a:xfrm flipV="1">
                <a:off x="325394" y="1869990"/>
                <a:ext cx="1836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179" name="TextBox 4178">
                <a:extLst>
                  <a:ext uri="{FF2B5EF4-FFF2-40B4-BE49-F238E27FC236}">
                    <a16:creationId xmlns:a16="http://schemas.microsoft.com/office/drawing/2014/main" id="{15C2DA98-DD21-05F5-0BC8-266EF60379C3}"/>
                  </a:ext>
                </a:extLst>
              </p:cNvPr>
              <p:cNvSpPr txBox="1"/>
              <p:nvPr/>
            </p:nvSpPr>
            <p:spPr>
              <a:xfrm>
                <a:off x="2119975" y="1499114"/>
                <a:ext cx="543698" cy="5387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>
                    <a:sym typeface="Symbol" panose="05050102010706020507" pitchFamily="18" charset="2"/>
                  </a:rPr>
                  <a:t></a:t>
                </a:r>
                <a:endParaRPr lang="ru-RU" sz="2800" b="1" dirty="0"/>
              </a:p>
            </p:txBody>
          </p:sp>
          <p:sp>
            <p:nvSpPr>
              <p:cNvPr id="4180" name="TextBox 4179">
                <a:extLst>
                  <a:ext uri="{FF2B5EF4-FFF2-40B4-BE49-F238E27FC236}">
                    <a16:creationId xmlns:a16="http://schemas.microsoft.com/office/drawing/2014/main" id="{87CFE26A-495A-FDFD-6EF4-EABB04B1FF8E}"/>
                  </a:ext>
                </a:extLst>
              </p:cNvPr>
              <p:cNvSpPr txBox="1"/>
              <p:nvPr/>
            </p:nvSpPr>
            <p:spPr>
              <a:xfrm>
                <a:off x="6450226" y="1499110"/>
                <a:ext cx="543698" cy="5387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>
                    <a:sym typeface="Symbol" panose="05050102010706020507" pitchFamily="18" charset="2"/>
                  </a:rPr>
                  <a:t></a:t>
                </a:r>
                <a:endParaRPr lang="ru-RU" sz="2800" b="1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81" name="TextBox 4180">
                    <a:extLst>
                      <a:ext uri="{FF2B5EF4-FFF2-40B4-BE49-F238E27FC236}">
                        <a16:creationId xmlns:a16="http://schemas.microsoft.com/office/drawing/2014/main" id="{49EEE8A4-8335-C28C-6E0A-0F725A728BCF}"/>
                      </a:ext>
                    </a:extLst>
                  </p:cNvPr>
                  <p:cNvSpPr txBox="1"/>
                  <p:nvPr/>
                </p:nvSpPr>
                <p:spPr>
                  <a:xfrm>
                    <a:off x="8226897" y="1426309"/>
                    <a:ext cx="831751" cy="40288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oMath>
                      </m:oMathPara>
                    </a14:m>
                    <a:endParaRPr lang="ru-RU" dirty="0"/>
                  </a:p>
                </p:txBody>
              </p:sp>
            </mc:Choice>
            <mc:Fallback xmlns="">
              <p:sp>
                <p:nvSpPr>
                  <p:cNvPr id="4181" name="TextBox 4180">
                    <a:extLst>
                      <a:ext uri="{FF2B5EF4-FFF2-40B4-BE49-F238E27FC236}">
                        <a16:creationId xmlns:a16="http://schemas.microsoft.com/office/drawing/2014/main" id="{49EEE8A4-8335-C28C-6E0A-0F725A728BC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26897" y="1426309"/>
                    <a:ext cx="831751" cy="402881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t="-20313" r="-3650" b="-3125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182" name="Прямая со стрелкой 4181">
                <a:extLst>
                  <a:ext uri="{FF2B5EF4-FFF2-40B4-BE49-F238E27FC236}">
                    <a16:creationId xmlns:a16="http://schemas.microsoft.com/office/drawing/2014/main" id="{88BC160E-8425-96EE-EF95-C61F0D1E21F2}"/>
                  </a:ext>
                </a:extLst>
              </p:cNvPr>
              <p:cNvCxnSpPr/>
              <p:nvPr/>
            </p:nvCxnSpPr>
            <p:spPr bwMode="auto">
              <a:xfrm flipV="1">
                <a:off x="420130" y="1208336"/>
                <a:ext cx="0" cy="77841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83" name="TextBox 4182">
                    <a:extLst>
                      <a:ext uri="{FF2B5EF4-FFF2-40B4-BE49-F238E27FC236}">
                        <a16:creationId xmlns:a16="http://schemas.microsoft.com/office/drawing/2014/main" id="{A8541789-31BE-652A-4F30-E05A05534305}"/>
                      </a:ext>
                    </a:extLst>
                  </p:cNvPr>
                  <p:cNvSpPr txBox="1"/>
                  <p:nvPr/>
                </p:nvSpPr>
                <p:spPr>
                  <a:xfrm>
                    <a:off x="373132" y="1134902"/>
                    <a:ext cx="831751" cy="3803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</m:oMath>
                      </m:oMathPara>
                    </a14:m>
                    <a:endParaRPr lang="ru-RU" dirty="0"/>
                  </a:p>
                </p:txBody>
              </p:sp>
            </mc:Choice>
            <mc:Fallback xmlns="">
              <p:sp>
                <p:nvSpPr>
                  <p:cNvPr id="4183" name="TextBox 4182">
                    <a:extLst>
                      <a:ext uri="{FF2B5EF4-FFF2-40B4-BE49-F238E27FC236}">
                        <a16:creationId xmlns:a16="http://schemas.microsoft.com/office/drawing/2014/main" id="{A8541789-31BE-652A-4F30-E05A0553430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3132" y="1134902"/>
                    <a:ext cx="831751" cy="38030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t="-23333" r="-14599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130" name="Группа 4129">
              <a:extLst>
                <a:ext uri="{FF2B5EF4-FFF2-40B4-BE49-F238E27FC236}">
                  <a16:creationId xmlns:a16="http://schemas.microsoft.com/office/drawing/2014/main" id="{47E90F9A-34C3-BBB1-AEDD-4F0A7B6D095F}"/>
                </a:ext>
              </a:extLst>
            </p:cNvPr>
            <p:cNvGrpSpPr/>
            <p:nvPr/>
          </p:nvGrpSpPr>
          <p:grpSpPr>
            <a:xfrm rot="16200000">
              <a:off x="1245282" y="3406562"/>
              <a:ext cx="288000" cy="653286"/>
              <a:chOff x="2519512" y="3167394"/>
              <a:chExt cx="288000" cy="653286"/>
            </a:xfrm>
          </p:grpSpPr>
          <p:sp>
            <p:nvSpPr>
              <p:cNvPr id="4172" name="Овал 4171">
                <a:extLst>
                  <a:ext uri="{FF2B5EF4-FFF2-40B4-BE49-F238E27FC236}">
                    <a16:creationId xmlns:a16="http://schemas.microsoft.com/office/drawing/2014/main" id="{1343C8F7-324D-1E72-0B33-558A074FB823}"/>
                  </a:ext>
                </a:extLst>
              </p:cNvPr>
              <p:cNvSpPr/>
              <p:nvPr/>
            </p:nvSpPr>
            <p:spPr bwMode="auto">
              <a:xfrm>
                <a:off x="2519512" y="3167394"/>
                <a:ext cx="288000" cy="1080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baseline="30000">
                  <a:latin typeface="Times New Roman" panose="02020603050405020304" pitchFamily="18" charset="0"/>
                </a:endParaRPr>
              </a:p>
            </p:txBody>
          </p:sp>
          <p:cxnSp>
            <p:nvCxnSpPr>
              <p:cNvPr id="4173" name="Прямая соединительная линия 4172">
                <a:extLst>
                  <a:ext uri="{FF2B5EF4-FFF2-40B4-BE49-F238E27FC236}">
                    <a16:creationId xmlns:a16="http://schemas.microsoft.com/office/drawing/2014/main" id="{6A2E1111-2123-8249-DAC7-141C45E22C16}"/>
                  </a:ext>
                </a:extLst>
              </p:cNvPr>
              <p:cNvCxnSpPr>
                <a:endCxn id="4172" idx="2"/>
              </p:cNvCxnSpPr>
              <p:nvPr/>
            </p:nvCxnSpPr>
            <p:spPr bwMode="auto">
              <a:xfrm flipH="1" flipV="1">
                <a:off x="2519512" y="3221394"/>
                <a:ext cx="144000" cy="59928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174" name="Прямая со стрелкой 4173">
                <a:extLst>
                  <a:ext uri="{FF2B5EF4-FFF2-40B4-BE49-F238E27FC236}">
                    <a16:creationId xmlns:a16="http://schemas.microsoft.com/office/drawing/2014/main" id="{C7A6D6E6-B9E5-1DF8-071E-A1129B85D812}"/>
                  </a:ext>
                </a:extLst>
              </p:cNvPr>
              <p:cNvCxnSpPr/>
              <p:nvPr/>
            </p:nvCxnSpPr>
            <p:spPr bwMode="auto">
              <a:xfrm flipV="1">
                <a:off x="2663673" y="3188042"/>
                <a:ext cx="0" cy="61200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175" name="Прямая со стрелкой 4174">
                <a:extLst>
                  <a:ext uri="{FF2B5EF4-FFF2-40B4-BE49-F238E27FC236}">
                    <a16:creationId xmlns:a16="http://schemas.microsoft.com/office/drawing/2014/main" id="{1D869C3C-952C-761C-F3B8-43B2B2D2F463}"/>
                  </a:ext>
                </a:extLst>
              </p:cNvPr>
              <p:cNvCxnSpPr/>
              <p:nvPr/>
            </p:nvCxnSpPr>
            <p:spPr bwMode="auto">
              <a:xfrm rot="840000" flipV="1">
                <a:off x="2733484" y="3204396"/>
                <a:ext cx="0" cy="61200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131" name="Группа 4130">
              <a:extLst>
                <a:ext uri="{FF2B5EF4-FFF2-40B4-BE49-F238E27FC236}">
                  <a16:creationId xmlns:a16="http://schemas.microsoft.com/office/drawing/2014/main" id="{0C7C548C-68A0-9190-9610-BDD62D3583A2}"/>
                </a:ext>
              </a:extLst>
            </p:cNvPr>
            <p:cNvGrpSpPr/>
            <p:nvPr/>
          </p:nvGrpSpPr>
          <p:grpSpPr>
            <a:xfrm rot="17912952" flipH="1">
              <a:off x="2778447" y="3240676"/>
              <a:ext cx="288000" cy="653286"/>
              <a:chOff x="2519512" y="3167394"/>
              <a:chExt cx="288000" cy="653286"/>
            </a:xfrm>
          </p:grpSpPr>
          <p:sp>
            <p:nvSpPr>
              <p:cNvPr id="4168" name="Овал 4167">
                <a:extLst>
                  <a:ext uri="{FF2B5EF4-FFF2-40B4-BE49-F238E27FC236}">
                    <a16:creationId xmlns:a16="http://schemas.microsoft.com/office/drawing/2014/main" id="{63765729-2056-8C59-6E0E-1D4E0860B135}"/>
                  </a:ext>
                </a:extLst>
              </p:cNvPr>
              <p:cNvSpPr/>
              <p:nvPr/>
            </p:nvSpPr>
            <p:spPr bwMode="auto">
              <a:xfrm>
                <a:off x="2519512" y="3167394"/>
                <a:ext cx="288000" cy="1080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baseline="30000">
                  <a:latin typeface="Times New Roman" panose="02020603050405020304" pitchFamily="18" charset="0"/>
                </a:endParaRPr>
              </a:p>
            </p:txBody>
          </p:sp>
          <p:cxnSp>
            <p:nvCxnSpPr>
              <p:cNvPr id="4169" name="Прямая соединительная линия 4168">
                <a:extLst>
                  <a:ext uri="{FF2B5EF4-FFF2-40B4-BE49-F238E27FC236}">
                    <a16:creationId xmlns:a16="http://schemas.microsoft.com/office/drawing/2014/main" id="{A025103D-81FA-1B7B-B2DE-20F5A21A477E}"/>
                  </a:ext>
                </a:extLst>
              </p:cNvPr>
              <p:cNvCxnSpPr>
                <a:endCxn id="4168" idx="2"/>
              </p:cNvCxnSpPr>
              <p:nvPr/>
            </p:nvCxnSpPr>
            <p:spPr bwMode="auto">
              <a:xfrm flipH="1" flipV="1">
                <a:off x="2519512" y="3221394"/>
                <a:ext cx="144000" cy="59928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170" name="Прямая со стрелкой 4169">
                <a:extLst>
                  <a:ext uri="{FF2B5EF4-FFF2-40B4-BE49-F238E27FC236}">
                    <a16:creationId xmlns:a16="http://schemas.microsoft.com/office/drawing/2014/main" id="{0CB112F4-BACF-3867-B148-C108DE3E8203}"/>
                  </a:ext>
                </a:extLst>
              </p:cNvPr>
              <p:cNvCxnSpPr/>
              <p:nvPr/>
            </p:nvCxnSpPr>
            <p:spPr bwMode="auto">
              <a:xfrm flipV="1">
                <a:off x="2663673" y="3188042"/>
                <a:ext cx="0" cy="61200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171" name="Прямая со стрелкой 4170">
                <a:extLst>
                  <a:ext uri="{FF2B5EF4-FFF2-40B4-BE49-F238E27FC236}">
                    <a16:creationId xmlns:a16="http://schemas.microsoft.com/office/drawing/2014/main" id="{1A5096A4-91D6-5E06-15AD-4CEA9195DB1B}"/>
                  </a:ext>
                </a:extLst>
              </p:cNvPr>
              <p:cNvCxnSpPr/>
              <p:nvPr/>
            </p:nvCxnSpPr>
            <p:spPr bwMode="auto">
              <a:xfrm rot="840000" flipV="1">
                <a:off x="2733484" y="3204396"/>
                <a:ext cx="0" cy="61200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32" name="TextBox 4131">
                  <a:extLst>
                    <a:ext uri="{FF2B5EF4-FFF2-40B4-BE49-F238E27FC236}">
                      <a16:creationId xmlns:a16="http://schemas.microsoft.com/office/drawing/2014/main" id="{39D0C6D0-66E5-933F-7A96-60A7B37130DD}"/>
                    </a:ext>
                  </a:extLst>
                </p:cNvPr>
                <p:cNvSpPr txBox="1"/>
                <p:nvPr/>
              </p:nvSpPr>
              <p:spPr>
                <a:xfrm>
                  <a:off x="4210320" y="3647172"/>
                  <a:ext cx="1032971" cy="380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4132" name="TextBox 4131">
                  <a:extLst>
                    <a:ext uri="{FF2B5EF4-FFF2-40B4-BE49-F238E27FC236}">
                      <a16:creationId xmlns:a16="http://schemas.microsoft.com/office/drawing/2014/main" id="{39D0C6D0-66E5-933F-7A96-60A7B37130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0320" y="3647172"/>
                  <a:ext cx="1032971" cy="38030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133" name="Прямая со стрелкой 4132">
              <a:extLst>
                <a:ext uri="{FF2B5EF4-FFF2-40B4-BE49-F238E27FC236}">
                  <a16:creationId xmlns:a16="http://schemas.microsoft.com/office/drawing/2014/main" id="{1C4A7260-5187-6418-B716-A734DA31FA2B}"/>
                </a:ext>
              </a:extLst>
            </p:cNvPr>
            <p:cNvCxnSpPr/>
            <p:nvPr/>
          </p:nvCxnSpPr>
          <p:spPr bwMode="auto">
            <a:xfrm flipH="1" flipV="1">
              <a:off x="436698" y="2952654"/>
              <a:ext cx="2916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triangl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34" name="TextBox 4133">
                  <a:extLst>
                    <a:ext uri="{FF2B5EF4-FFF2-40B4-BE49-F238E27FC236}">
                      <a16:creationId xmlns:a16="http://schemas.microsoft.com/office/drawing/2014/main" id="{1B3ADE47-26D5-395B-50DA-FE2A0D7E84F2}"/>
                    </a:ext>
                  </a:extLst>
                </p:cNvPr>
                <p:cNvSpPr txBox="1"/>
                <p:nvPr/>
              </p:nvSpPr>
              <p:spPr>
                <a:xfrm>
                  <a:off x="325394" y="2289249"/>
                  <a:ext cx="3077274" cy="66552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Адиабат. обл.</a:t>
                  </a:r>
                  <a:r>
                    <a: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ru-RU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до пересечения </a:t>
                  </a:r>
                  <a:endParaRPr lang="ru-RU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1" i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J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b="1" i="1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J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𝒄𝒐𝒏𝒔𝒕</m:t>
                        </m:r>
                      </m:oMath>
                    </m:oMathPara>
                  </a14:m>
                  <a:endParaRPr lang="ru-RU" b="1" dirty="0"/>
                </a:p>
              </p:txBody>
            </p:sp>
          </mc:Choice>
          <mc:Fallback xmlns="">
            <p:sp>
              <p:nvSpPr>
                <p:cNvPr id="4134" name="TextBox 4133">
                  <a:extLst>
                    <a:ext uri="{FF2B5EF4-FFF2-40B4-BE49-F238E27FC236}">
                      <a16:creationId xmlns:a16="http://schemas.microsoft.com/office/drawing/2014/main" id="{1B3ADE47-26D5-395B-50DA-FE2A0D7E84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5394" y="2289249"/>
                  <a:ext cx="3077274" cy="665526"/>
                </a:xfrm>
                <a:prstGeom prst="rect">
                  <a:avLst/>
                </a:prstGeom>
                <a:blipFill>
                  <a:blip r:embed="rId10"/>
                  <a:stretch>
                    <a:fillRect l="-1584" t="-4717" r="-257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135" name="Группа 4134">
              <a:extLst>
                <a:ext uri="{FF2B5EF4-FFF2-40B4-BE49-F238E27FC236}">
                  <a16:creationId xmlns:a16="http://schemas.microsoft.com/office/drawing/2014/main" id="{790338E1-3B85-82E3-24ED-F64747CB9E4F}"/>
                </a:ext>
              </a:extLst>
            </p:cNvPr>
            <p:cNvGrpSpPr/>
            <p:nvPr/>
          </p:nvGrpSpPr>
          <p:grpSpPr>
            <a:xfrm rot="20100346">
              <a:off x="3621597" y="3133469"/>
              <a:ext cx="360000" cy="635091"/>
              <a:chOff x="5711990" y="3934417"/>
              <a:chExt cx="360000" cy="635091"/>
            </a:xfrm>
          </p:grpSpPr>
          <p:sp>
            <p:nvSpPr>
              <p:cNvPr id="4164" name="Овал 4163">
                <a:extLst>
                  <a:ext uri="{FF2B5EF4-FFF2-40B4-BE49-F238E27FC236}">
                    <a16:creationId xmlns:a16="http://schemas.microsoft.com/office/drawing/2014/main" id="{0C7BC0D1-2CB4-E379-BDEE-4DF5F81BEF6C}"/>
                  </a:ext>
                </a:extLst>
              </p:cNvPr>
              <p:cNvSpPr/>
              <p:nvPr/>
            </p:nvSpPr>
            <p:spPr bwMode="auto">
              <a:xfrm>
                <a:off x="5711990" y="3943459"/>
                <a:ext cx="360000" cy="1080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baseline="30000">
                  <a:latin typeface="Times New Roman" panose="02020603050405020304" pitchFamily="18" charset="0"/>
                </a:endParaRPr>
              </a:p>
            </p:txBody>
          </p:sp>
          <p:cxnSp>
            <p:nvCxnSpPr>
              <p:cNvPr id="4165" name="Прямая соединительная линия 4164">
                <a:extLst>
                  <a:ext uri="{FF2B5EF4-FFF2-40B4-BE49-F238E27FC236}">
                    <a16:creationId xmlns:a16="http://schemas.microsoft.com/office/drawing/2014/main" id="{8FD329FE-7F00-B1D8-FB8A-7B2A7F40D36A}"/>
                  </a:ext>
                </a:extLst>
              </p:cNvPr>
              <p:cNvCxnSpPr>
                <a:endCxn id="4164" idx="2"/>
              </p:cNvCxnSpPr>
              <p:nvPr/>
            </p:nvCxnSpPr>
            <p:spPr bwMode="auto">
              <a:xfrm flipH="1" flipV="1">
                <a:off x="5711990" y="3997459"/>
                <a:ext cx="170880" cy="54895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166" name="Прямая со стрелкой 4165">
                <a:extLst>
                  <a:ext uri="{FF2B5EF4-FFF2-40B4-BE49-F238E27FC236}">
                    <a16:creationId xmlns:a16="http://schemas.microsoft.com/office/drawing/2014/main" id="{7B218866-0036-F3BF-10DD-953E45572DF0}"/>
                  </a:ext>
                </a:extLst>
              </p:cNvPr>
              <p:cNvCxnSpPr/>
              <p:nvPr/>
            </p:nvCxnSpPr>
            <p:spPr bwMode="auto">
              <a:xfrm flipV="1">
                <a:off x="5897717" y="3934417"/>
                <a:ext cx="0" cy="61200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167" name="Прямая со стрелкой 4166">
                <a:extLst>
                  <a:ext uri="{FF2B5EF4-FFF2-40B4-BE49-F238E27FC236}">
                    <a16:creationId xmlns:a16="http://schemas.microsoft.com/office/drawing/2014/main" id="{8588DBBA-4F7A-D5D9-AB07-929F32E4C4E1}"/>
                  </a:ext>
                </a:extLst>
              </p:cNvPr>
              <p:cNvCxnSpPr/>
              <p:nvPr/>
            </p:nvCxnSpPr>
            <p:spPr bwMode="auto">
              <a:xfrm rot="1080000" flipV="1">
                <a:off x="5987398" y="3957508"/>
                <a:ext cx="0" cy="61200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136" name="Группа 4135">
              <a:extLst>
                <a:ext uri="{FF2B5EF4-FFF2-40B4-BE49-F238E27FC236}">
                  <a16:creationId xmlns:a16="http://schemas.microsoft.com/office/drawing/2014/main" id="{FB7B3BE3-BD2B-2CD3-1AA2-883AE29325D4}"/>
                </a:ext>
              </a:extLst>
            </p:cNvPr>
            <p:cNvGrpSpPr/>
            <p:nvPr/>
          </p:nvGrpSpPr>
          <p:grpSpPr>
            <a:xfrm>
              <a:off x="4429795" y="3101513"/>
              <a:ext cx="432000" cy="635091"/>
              <a:chOff x="6430038" y="3938978"/>
              <a:chExt cx="432000" cy="635091"/>
            </a:xfrm>
          </p:grpSpPr>
          <p:sp>
            <p:nvSpPr>
              <p:cNvPr id="4160" name="Овал 4159">
                <a:extLst>
                  <a:ext uri="{FF2B5EF4-FFF2-40B4-BE49-F238E27FC236}">
                    <a16:creationId xmlns:a16="http://schemas.microsoft.com/office/drawing/2014/main" id="{A368B664-D15A-8097-3B34-1A280344DC74}"/>
                  </a:ext>
                </a:extLst>
              </p:cNvPr>
              <p:cNvSpPr/>
              <p:nvPr/>
            </p:nvSpPr>
            <p:spPr bwMode="auto">
              <a:xfrm>
                <a:off x="6430038" y="3959896"/>
                <a:ext cx="432000" cy="1080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baseline="30000">
                  <a:latin typeface="Times New Roman" panose="02020603050405020304" pitchFamily="18" charset="0"/>
                </a:endParaRPr>
              </a:p>
            </p:txBody>
          </p:sp>
          <p:cxnSp>
            <p:nvCxnSpPr>
              <p:cNvPr id="4161" name="Прямая соединительная линия 4160">
                <a:extLst>
                  <a:ext uri="{FF2B5EF4-FFF2-40B4-BE49-F238E27FC236}">
                    <a16:creationId xmlns:a16="http://schemas.microsoft.com/office/drawing/2014/main" id="{532CF6EA-A118-FEDB-9810-C0664C10EDE0}"/>
                  </a:ext>
                </a:extLst>
              </p:cNvPr>
              <p:cNvCxnSpPr>
                <a:endCxn id="4160" idx="2"/>
              </p:cNvCxnSpPr>
              <p:nvPr/>
            </p:nvCxnSpPr>
            <p:spPr bwMode="auto">
              <a:xfrm flipH="1" flipV="1">
                <a:off x="6430038" y="4013896"/>
                <a:ext cx="221355" cy="52628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162" name="Прямая со стрелкой 4161">
                <a:extLst>
                  <a:ext uri="{FF2B5EF4-FFF2-40B4-BE49-F238E27FC236}">
                    <a16:creationId xmlns:a16="http://schemas.microsoft.com/office/drawing/2014/main" id="{84B9ABD2-6799-8F6C-FCE9-0D7CEF5F7F87}"/>
                  </a:ext>
                </a:extLst>
              </p:cNvPr>
              <p:cNvCxnSpPr/>
              <p:nvPr/>
            </p:nvCxnSpPr>
            <p:spPr bwMode="auto">
              <a:xfrm flipV="1">
                <a:off x="6651393" y="3938978"/>
                <a:ext cx="0" cy="61200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163" name="Прямая со стрелкой 4162">
                <a:extLst>
                  <a:ext uri="{FF2B5EF4-FFF2-40B4-BE49-F238E27FC236}">
                    <a16:creationId xmlns:a16="http://schemas.microsoft.com/office/drawing/2014/main" id="{42539A71-1C1F-1F8B-2108-680A62179038}"/>
                  </a:ext>
                </a:extLst>
              </p:cNvPr>
              <p:cNvCxnSpPr/>
              <p:nvPr/>
            </p:nvCxnSpPr>
            <p:spPr bwMode="auto">
              <a:xfrm rot="1320000" flipV="1">
                <a:off x="6758888" y="3962069"/>
                <a:ext cx="0" cy="61200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137" name="Группа 4136">
              <a:extLst>
                <a:ext uri="{FF2B5EF4-FFF2-40B4-BE49-F238E27FC236}">
                  <a16:creationId xmlns:a16="http://schemas.microsoft.com/office/drawing/2014/main" id="{5B0D4A7B-1E44-DF48-A67F-ADB2B88BAA15}"/>
                </a:ext>
              </a:extLst>
            </p:cNvPr>
            <p:cNvGrpSpPr/>
            <p:nvPr/>
          </p:nvGrpSpPr>
          <p:grpSpPr>
            <a:xfrm rot="1646187">
              <a:off x="5184213" y="3146319"/>
              <a:ext cx="504000" cy="641029"/>
              <a:chOff x="7145683" y="3954137"/>
              <a:chExt cx="504000" cy="641029"/>
            </a:xfrm>
          </p:grpSpPr>
          <p:sp>
            <p:nvSpPr>
              <p:cNvPr id="4156" name="Овал 4155">
                <a:extLst>
                  <a:ext uri="{FF2B5EF4-FFF2-40B4-BE49-F238E27FC236}">
                    <a16:creationId xmlns:a16="http://schemas.microsoft.com/office/drawing/2014/main" id="{D7BC32FB-0F25-D0E6-E7A6-43FA0DE7DC3C}"/>
                  </a:ext>
                </a:extLst>
              </p:cNvPr>
              <p:cNvSpPr/>
              <p:nvPr/>
            </p:nvSpPr>
            <p:spPr bwMode="auto">
              <a:xfrm>
                <a:off x="7145683" y="3992869"/>
                <a:ext cx="504000" cy="1080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baseline="30000">
                  <a:latin typeface="Times New Roman" panose="02020603050405020304" pitchFamily="18" charset="0"/>
                </a:endParaRPr>
              </a:p>
            </p:txBody>
          </p:sp>
          <p:cxnSp>
            <p:nvCxnSpPr>
              <p:cNvPr id="4157" name="Прямая соединительная линия 4156">
                <a:extLst>
                  <a:ext uri="{FF2B5EF4-FFF2-40B4-BE49-F238E27FC236}">
                    <a16:creationId xmlns:a16="http://schemas.microsoft.com/office/drawing/2014/main" id="{0F1D5CB1-94EB-33E4-A6A8-C68B10445593}"/>
                  </a:ext>
                </a:extLst>
              </p:cNvPr>
              <p:cNvCxnSpPr>
                <a:endCxn id="4156" idx="2"/>
              </p:cNvCxnSpPr>
              <p:nvPr/>
            </p:nvCxnSpPr>
            <p:spPr bwMode="auto">
              <a:xfrm flipH="1" flipV="1">
                <a:off x="7145683" y="4046869"/>
                <a:ext cx="249121" cy="50210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158" name="Прямая со стрелкой 4157">
                <a:extLst>
                  <a:ext uri="{FF2B5EF4-FFF2-40B4-BE49-F238E27FC236}">
                    <a16:creationId xmlns:a16="http://schemas.microsoft.com/office/drawing/2014/main" id="{344D7972-2F8B-DF99-08AF-B4446A26C591}"/>
                  </a:ext>
                </a:extLst>
              </p:cNvPr>
              <p:cNvCxnSpPr/>
              <p:nvPr/>
            </p:nvCxnSpPr>
            <p:spPr bwMode="auto">
              <a:xfrm flipV="1">
                <a:off x="7396728" y="3954137"/>
                <a:ext cx="0" cy="61200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159" name="Прямая со стрелкой 4158">
                <a:extLst>
                  <a:ext uri="{FF2B5EF4-FFF2-40B4-BE49-F238E27FC236}">
                    <a16:creationId xmlns:a16="http://schemas.microsoft.com/office/drawing/2014/main" id="{006272D4-69D9-34BC-25A7-BDB8AD633F94}"/>
                  </a:ext>
                </a:extLst>
              </p:cNvPr>
              <p:cNvCxnSpPr/>
              <p:nvPr/>
            </p:nvCxnSpPr>
            <p:spPr bwMode="auto">
              <a:xfrm rot="1500000" flipV="1">
                <a:off x="7527975" y="3983166"/>
                <a:ext cx="0" cy="61200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138" name="Группа 4137">
              <a:extLst>
                <a:ext uri="{FF2B5EF4-FFF2-40B4-BE49-F238E27FC236}">
                  <a16:creationId xmlns:a16="http://schemas.microsoft.com/office/drawing/2014/main" id="{6410A0AA-592E-E248-1D8F-F70B039CF9E4}"/>
                </a:ext>
              </a:extLst>
            </p:cNvPr>
            <p:cNvGrpSpPr/>
            <p:nvPr/>
          </p:nvGrpSpPr>
          <p:grpSpPr>
            <a:xfrm rot="5400000">
              <a:off x="7499202" y="3387044"/>
              <a:ext cx="576000" cy="658843"/>
              <a:chOff x="5717356" y="3910140"/>
              <a:chExt cx="576000" cy="658843"/>
            </a:xfrm>
          </p:grpSpPr>
          <p:sp>
            <p:nvSpPr>
              <p:cNvPr id="4152" name="Овал 4151">
                <a:extLst>
                  <a:ext uri="{FF2B5EF4-FFF2-40B4-BE49-F238E27FC236}">
                    <a16:creationId xmlns:a16="http://schemas.microsoft.com/office/drawing/2014/main" id="{B353FD01-DF1D-E19E-BCF5-92D43E31E5EA}"/>
                  </a:ext>
                </a:extLst>
              </p:cNvPr>
              <p:cNvSpPr/>
              <p:nvPr/>
            </p:nvSpPr>
            <p:spPr bwMode="auto">
              <a:xfrm>
                <a:off x="5717356" y="3954810"/>
                <a:ext cx="576000" cy="1080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baseline="30000">
                  <a:latin typeface="Times New Roman" panose="02020603050405020304" pitchFamily="18" charset="0"/>
                </a:endParaRPr>
              </a:p>
            </p:txBody>
          </p:sp>
          <p:cxnSp>
            <p:nvCxnSpPr>
              <p:cNvPr id="4153" name="Прямая соединительная линия 4152">
                <a:extLst>
                  <a:ext uri="{FF2B5EF4-FFF2-40B4-BE49-F238E27FC236}">
                    <a16:creationId xmlns:a16="http://schemas.microsoft.com/office/drawing/2014/main" id="{B1957190-E7F5-BEC3-1B8A-946D3369CA77}"/>
                  </a:ext>
                </a:extLst>
              </p:cNvPr>
              <p:cNvCxnSpPr>
                <a:endCxn id="4152" idx="2"/>
              </p:cNvCxnSpPr>
              <p:nvPr/>
            </p:nvCxnSpPr>
            <p:spPr bwMode="auto">
              <a:xfrm flipH="1" flipV="1">
                <a:off x="5717356" y="4008810"/>
                <a:ext cx="268657" cy="50954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154" name="Прямая со стрелкой 4153">
                <a:extLst>
                  <a:ext uri="{FF2B5EF4-FFF2-40B4-BE49-F238E27FC236}">
                    <a16:creationId xmlns:a16="http://schemas.microsoft.com/office/drawing/2014/main" id="{A43B2184-DDE6-C33E-CF9B-BCDBB630F368}"/>
                  </a:ext>
                </a:extLst>
              </p:cNvPr>
              <p:cNvCxnSpPr/>
              <p:nvPr/>
            </p:nvCxnSpPr>
            <p:spPr bwMode="auto">
              <a:xfrm flipV="1">
                <a:off x="6004029" y="3910140"/>
                <a:ext cx="0" cy="61200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155" name="Прямая со стрелкой 4154">
                <a:extLst>
                  <a:ext uri="{FF2B5EF4-FFF2-40B4-BE49-F238E27FC236}">
                    <a16:creationId xmlns:a16="http://schemas.microsoft.com/office/drawing/2014/main" id="{337A0F74-D7FF-2E14-7B70-3AD14653AF7C}"/>
                  </a:ext>
                </a:extLst>
              </p:cNvPr>
              <p:cNvCxnSpPr/>
              <p:nvPr/>
            </p:nvCxnSpPr>
            <p:spPr bwMode="auto">
              <a:xfrm rot="1860000" flipV="1">
                <a:off x="6153090" y="3956983"/>
                <a:ext cx="0" cy="61200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139" name="Группа 4138">
              <a:extLst>
                <a:ext uri="{FF2B5EF4-FFF2-40B4-BE49-F238E27FC236}">
                  <a16:creationId xmlns:a16="http://schemas.microsoft.com/office/drawing/2014/main" id="{A06EABC0-2BA3-BF52-3773-01A4ED933BD0}"/>
                </a:ext>
              </a:extLst>
            </p:cNvPr>
            <p:cNvGrpSpPr/>
            <p:nvPr/>
          </p:nvGrpSpPr>
          <p:grpSpPr>
            <a:xfrm rot="3759024" flipH="1">
              <a:off x="6061262" y="3237118"/>
              <a:ext cx="576000" cy="658843"/>
              <a:chOff x="5717356" y="3910140"/>
              <a:chExt cx="576000" cy="658843"/>
            </a:xfrm>
          </p:grpSpPr>
          <p:sp>
            <p:nvSpPr>
              <p:cNvPr id="4148" name="Овал 4147">
                <a:extLst>
                  <a:ext uri="{FF2B5EF4-FFF2-40B4-BE49-F238E27FC236}">
                    <a16:creationId xmlns:a16="http://schemas.microsoft.com/office/drawing/2014/main" id="{E7F58745-F646-4876-171A-E7096A939F83}"/>
                  </a:ext>
                </a:extLst>
              </p:cNvPr>
              <p:cNvSpPr/>
              <p:nvPr/>
            </p:nvSpPr>
            <p:spPr bwMode="auto">
              <a:xfrm>
                <a:off x="5717356" y="3954810"/>
                <a:ext cx="576000" cy="1080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baseline="30000">
                  <a:latin typeface="Times New Roman" panose="02020603050405020304" pitchFamily="18" charset="0"/>
                </a:endParaRPr>
              </a:p>
            </p:txBody>
          </p:sp>
          <p:cxnSp>
            <p:nvCxnSpPr>
              <p:cNvPr id="4149" name="Прямая соединительная линия 4148">
                <a:extLst>
                  <a:ext uri="{FF2B5EF4-FFF2-40B4-BE49-F238E27FC236}">
                    <a16:creationId xmlns:a16="http://schemas.microsoft.com/office/drawing/2014/main" id="{01151E85-750E-E7DB-9503-C7A8D29FA7FA}"/>
                  </a:ext>
                </a:extLst>
              </p:cNvPr>
              <p:cNvCxnSpPr>
                <a:endCxn id="4148" idx="2"/>
              </p:cNvCxnSpPr>
              <p:nvPr/>
            </p:nvCxnSpPr>
            <p:spPr bwMode="auto">
              <a:xfrm flipH="1" flipV="1">
                <a:off x="5717356" y="4008810"/>
                <a:ext cx="268657" cy="50954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150" name="Прямая со стрелкой 4149">
                <a:extLst>
                  <a:ext uri="{FF2B5EF4-FFF2-40B4-BE49-F238E27FC236}">
                    <a16:creationId xmlns:a16="http://schemas.microsoft.com/office/drawing/2014/main" id="{D14C3FDE-DB0B-4CFD-AD7B-E2D2A9CAC295}"/>
                  </a:ext>
                </a:extLst>
              </p:cNvPr>
              <p:cNvCxnSpPr/>
              <p:nvPr/>
            </p:nvCxnSpPr>
            <p:spPr bwMode="auto">
              <a:xfrm flipV="1">
                <a:off x="6004029" y="3910140"/>
                <a:ext cx="0" cy="61200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151" name="Прямая со стрелкой 4150">
                <a:extLst>
                  <a:ext uri="{FF2B5EF4-FFF2-40B4-BE49-F238E27FC236}">
                    <a16:creationId xmlns:a16="http://schemas.microsoft.com/office/drawing/2014/main" id="{3834C35A-CBC5-A27D-C50F-3B3327000446}"/>
                  </a:ext>
                </a:extLst>
              </p:cNvPr>
              <p:cNvCxnSpPr/>
              <p:nvPr/>
            </p:nvCxnSpPr>
            <p:spPr bwMode="auto">
              <a:xfrm rot="1860000" flipV="1">
                <a:off x="6153090" y="3956983"/>
                <a:ext cx="0" cy="61200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40" name="TextBox 4139">
                  <a:extLst>
                    <a:ext uri="{FF2B5EF4-FFF2-40B4-BE49-F238E27FC236}">
                      <a16:creationId xmlns:a16="http://schemas.microsoft.com/office/drawing/2014/main" id="{6A6EE619-153B-0FE4-FA41-771B61C4E3E3}"/>
                    </a:ext>
                  </a:extLst>
                </p:cNvPr>
                <p:cNvSpPr txBox="1"/>
                <p:nvPr/>
              </p:nvSpPr>
              <p:spPr>
                <a:xfrm>
                  <a:off x="5600041" y="3604582"/>
                  <a:ext cx="1032971" cy="40321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𝑒𝑓𝑓</m:t>
                            </m:r>
                          </m:sub>
                        </m:sSub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4140" name="TextBox 4139">
                  <a:extLst>
                    <a:ext uri="{FF2B5EF4-FFF2-40B4-BE49-F238E27FC236}">
                      <a16:creationId xmlns:a16="http://schemas.microsoft.com/office/drawing/2014/main" id="{6A6EE619-153B-0FE4-FA41-771B61C4E3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0041" y="3604582"/>
                  <a:ext cx="1032971" cy="403211"/>
                </a:xfrm>
                <a:prstGeom prst="rect">
                  <a:avLst/>
                </a:prstGeom>
                <a:blipFill>
                  <a:blip r:embed="rId11"/>
                  <a:stretch>
                    <a:fillRect b="-937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41" name="TextBox 4140">
                  <a:extLst>
                    <a:ext uri="{FF2B5EF4-FFF2-40B4-BE49-F238E27FC236}">
                      <a16:creationId xmlns:a16="http://schemas.microsoft.com/office/drawing/2014/main" id="{8F08842F-A4B2-9D9B-23A9-A051C0183378}"/>
                    </a:ext>
                  </a:extLst>
                </p:cNvPr>
                <p:cNvSpPr txBox="1"/>
                <p:nvPr/>
              </p:nvSpPr>
              <p:spPr>
                <a:xfrm>
                  <a:off x="2802528" y="3625782"/>
                  <a:ext cx="1032971" cy="40321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𝑒𝑓𝑓</m:t>
                            </m:r>
                          </m:sub>
                        </m:sSub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4141" name="TextBox 4140">
                  <a:extLst>
                    <a:ext uri="{FF2B5EF4-FFF2-40B4-BE49-F238E27FC236}">
                      <a16:creationId xmlns:a16="http://schemas.microsoft.com/office/drawing/2014/main" id="{8F08842F-A4B2-9D9B-23A9-A051C01833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2528" y="3625782"/>
                  <a:ext cx="1032971" cy="403211"/>
                </a:xfrm>
                <a:prstGeom prst="rect">
                  <a:avLst/>
                </a:prstGeom>
                <a:blipFill>
                  <a:blip r:embed="rId12"/>
                  <a:stretch>
                    <a:fillRect b="-937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142" name="Прямая соединительная линия 4141">
              <a:extLst>
                <a:ext uri="{FF2B5EF4-FFF2-40B4-BE49-F238E27FC236}">
                  <a16:creationId xmlns:a16="http://schemas.microsoft.com/office/drawing/2014/main" id="{36E39D20-7E9B-B285-4141-0C5D1BE2A77C}"/>
                </a:ext>
              </a:extLst>
            </p:cNvPr>
            <p:cNvCxnSpPr/>
            <p:nvPr/>
          </p:nvCxnSpPr>
          <p:spPr bwMode="auto">
            <a:xfrm flipV="1">
              <a:off x="3429541" y="2450876"/>
              <a:ext cx="0" cy="1260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lg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43" name="TextBox 4142">
                  <a:extLst>
                    <a:ext uri="{FF2B5EF4-FFF2-40B4-BE49-F238E27FC236}">
                      <a16:creationId xmlns:a16="http://schemas.microsoft.com/office/drawing/2014/main" id="{830D7FDD-3C4B-B264-CA75-44FC14158FDD}"/>
                    </a:ext>
                  </a:extLst>
                </p:cNvPr>
                <p:cNvSpPr txBox="1"/>
                <p:nvPr/>
              </p:nvSpPr>
              <p:spPr>
                <a:xfrm>
                  <a:off x="3632165" y="2263877"/>
                  <a:ext cx="2279811" cy="7335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Обл.</a:t>
                  </a:r>
                  <a:r>
                    <a: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ru-RU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изменения</a:t>
                  </a:r>
                  <a:r>
                    <a: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J</m:t>
                      </m:r>
                    </m:oMath>
                  </a14:m>
                  <a:endParaRPr lang="ru-RU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𝜺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𝒆𝒇𝒇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∼</m:t>
                        </m:r>
                        <m:rad>
                          <m:radPr>
                            <m:degHide m:val="on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𝜺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rad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∼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</m:oMath>
                    </m:oMathPara>
                  </a14:m>
                  <a:endParaRPr 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143" name="TextBox 4142">
                  <a:extLst>
                    <a:ext uri="{FF2B5EF4-FFF2-40B4-BE49-F238E27FC236}">
                      <a16:creationId xmlns:a16="http://schemas.microsoft.com/office/drawing/2014/main" id="{830D7FDD-3C4B-B264-CA75-44FC14158F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32165" y="2263877"/>
                  <a:ext cx="2279811" cy="733531"/>
                </a:xfrm>
                <a:prstGeom prst="rect">
                  <a:avLst/>
                </a:prstGeom>
                <a:blipFill>
                  <a:blip r:embed="rId13"/>
                  <a:stretch>
                    <a:fillRect l="-2406" t="-4274" b="-427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144" name="Прямая со стрелкой 4143">
              <a:extLst>
                <a:ext uri="{FF2B5EF4-FFF2-40B4-BE49-F238E27FC236}">
                  <a16:creationId xmlns:a16="http://schemas.microsoft.com/office/drawing/2014/main" id="{21645831-86F9-CF02-7059-8D1BC6608325}"/>
                </a:ext>
              </a:extLst>
            </p:cNvPr>
            <p:cNvCxnSpPr/>
            <p:nvPr/>
          </p:nvCxnSpPr>
          <p:spPr bwMode="auto">
            <a:xfrm flipH="1" flipV="1">
              <a:off x="6139976" y="2954697"/>
              <a:ext cx="2844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triangl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45" name="TextBox 4144">
                  <a:extLst>
                    <a:ext uri="{FF2B5EF4-FFF2-40B4-BE49-F238E27FC236}">
                      <a16:creationId xmlns:a16="http://schemas.microsoft.com/office/drawing/2014/main" id="{97C51C04-0B48-55E2-24A1-A4CC26CD5056}"/>
                    </a:ext>
                  </a:extLst>
                </p:cNvPr>
                <p:cNvSpPr txBox="1"/>
                <p:nvPr/>
              </p:nvSpPr>
              <p:spPr>
                <a:xfrm>
                  <a:off x="5998528" y="2271196"/>
                  <a:ext cx="3281636" cy="6771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Адиаб</a:t>
                  </a:r>
                  <a:r>
                    <a:rPr lang="ru-RU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обл.</a:t>
                  </a:r>
                  <a:r>
                    <a: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ru-RU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после пересечения </a:t>
                  </a:r>
                  <a:endParaRPr lang="ru-RU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1" i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J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b="1" i="1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J</m:t>
                            </m:r>
                          </m:e>
                          <m:sub>
                            <m:r>
                              <a:rPr lang="ru-RU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𝒄𝒐𝒏𝒔𝒕</m:t>
                        </m:r>
                      </m:oMath>
                    </m:oMathPara>
                  </a14:m>
                  <a:endParaRPr 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145" name="TextBox 4144">
                  <a:extLst>
                    <a:ext uri="{FF2B5EF4-FFF2-40B4-BE49-F238E27FC236}">
                      <a16:creationId xmlns:a16="http://schemas.microsoft.com/office/drawing/2014/main" id="{97C51C04-0B48-55E2-24A1-A4CC26CD50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8528" y="2271196"/>
                  <a:ext cx="3281636" cy="677108"/>
                </a:xfrm>
                <a:prstGeom prst="rect">
                  <a:avLst/>
                </a:prstGeom>
                <a:blipFill>
                  <a:blip r:embed="rId14"/>
                  <a:stretch>
                    <a:fillRect l="-1673" t="-4630" r="-74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146" name="Прямая соединительная линия 4145">
              <a:extLst>
                <a:ext uri="{FF2B5EF4-FFF2-40B4-BE49-F238E27FC236}">
                  <a16:creationId xmlns:a16="http://schemas.microsoft.com/office/drawing/2014/main" id="{1E82D28D-4FD5-8C8F-655B-0461754F1AAE}"/>
                </a:ext>
              </a:extLst>
            </p:cNvPr>
            <p:cNvCxnSpPr/>
            <p:nvPr/>
          </p:nvCxnSpPr>
          <p:spPr bwMode="auto">
            <a:xfrm flipV="1">
              <a:off x="6065427" y="2463426"/>
              <a:ext cx="0" cy="1260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lg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47" name="Прямая со стрелкой 4146">
              <a:extLst>
                <a:ext uri="{FF2B5EF4-FFF2-40B4-BE49-F238E27FC236}">
                  <a16:creationId xmlns:a16="http://schemas.microsoft.com/office/drawing/2014/main" id="{0BE5FE62-1B7A-3FD0-79CC-EBA12FA12D89}"/>
                </a:ext>
              </a:extLst>
            </p:cNvPr>
            <p:cNvCxnSpPr/>
            <p:nvPr/>
          </p:nvCxnSpPr>
          <p:spPr bwMode="auto">
            <a:xfrm flipH="1" flipV="1">
              <a:off x="3452041" y="2954697"/>
              <a:ext cx="2556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triangl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184" name="Line 27">
            <a:extLst>
              <a:ext uri="{FF2B5EF4-FFF2-40B4-BE49-F238E27FC236}">
                <a16:creationId xmlns:a16="http://schemas.microsoft.com/office/drawing/2014/main" id="{891C8611-32FA-04FA-BEC2-0557C562A842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254703"/>
            <a:ext cx="12192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4185" name="Группа 4184">
            <a:extLst>
              <a:ext uri="{FF2B5EF4-FFF2-40B4-BE49-F238E27FC236}">
                <a16:creationId xmlns:a16="http://schemas.microsoft.com/office/drawing/2014/main" id="{6DF2E1D5-E099-DBB8-0847-958CFE77DF4C}"/>
              </a:ext>
            </a:extLst>
          </p:cNvPr>
          <p:cNvGrpSpPr/>
          <p:nvPr/>
        </p:nvGrpSpPr>
        <p:grpSpPr>
          <a:xfrm>
            <a:off x="1830941" y="4538297"/>
            <a:ext cx="8954770" cy="1748576"/>
            <a:chOff x="306941" y="4333230"/>
            <a:chExt cx="8954770" cy="1818356"/>
          </a:xfrm>
        </p:grpSpPr>
        <p:grpSp>
          <p:nvGrpSpPr>
            <p:cNvPr id="4186" name="Группа 4185">
              <a:extLst>
                <a:ext uri="{FF2B5EF4-FFF2-40B4-BE49-F238E27FC236}">
                  <a16:creationId xmlns:a16="http://schemas.microsoft.com/office/drawing/2014/main" id="{3A73DD03-6679-94F8-F5FF-BF72303CA738}"/>
                </a:ext>
              </a:extLst>
            </p:cNvPr>
            <p:cNvGrpSpPr/>
            <p:nvPr/>
          </p:nvGrpSpPr>
          <p:grpSpPr>
            <a:xfrm>
              <a:off x="410746" y="5084630"/>
              <a:ext cx="8708122" cy="904324"/>
              <a:chOff x="325394" y="1138890"/>
              <a:chExt cx="8708122" cy="904324"/>
            </a:xfrm>
          </p:grpSpPr>
          <p:cxnSp>
            <p:nvCxnSpPr>
              <p:cNvPr id="4214" name="Прямая со стрелкой 4213">
                <a:extLst>
                  <a:ext uri="{FF2B5EF4-FFF2-40B4-BE49-F238E27FC236}">
                    <a16:creationId xmlns:a16="http://schemas.microsoft.com/office/drawing/2014/main" id="{B082CF5B-C35D-1BC0-2FF4-58B18B1291ED}"/>
                  </a:ext>
                </a:extLst>
              </p:cNvPr>
              <p:cNvCxnSpPr/>
              <p:nvPr/>
            </p:nvCxnSpPr>
            <p:spPr bwMode="auto">
              <a:xfrm flipV="1">
                <a:off x="6977449" y="1869990"/>
                <a:ext cx="18360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215" name="Прямая соединительная линия 4214">
                <a:extLst>
                  <a:ext uri="{FF2B5EF4-FFF2-40B4-BE49-F238E27FC236}">
                    <a16:creationId xmlns:a16="http://schemas.microsoft.com/office/drawing/2014/main" id="{806BA8E0-B997-10F3-9C0F-75902073CC77}"/>
                  </a:ext>
                </a:extLst>
              </p:cNvPr>
              <p:cNvCxnSpPr/>
              <p:nvPr/>
            </p:nvCxnSpPr>
            <p:spPr bwMode="auto">
              <a:xfrm flipV="1">
                <a:off x="2663673" y="1869990"/>
                <a:ext cx="3816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216" name="Прямая соединительная линия 4215">
                <a:extLst>
                  <a:ext uri="{FF2B5EF4-FFF2-40B4-BE49-F238E27FC236}">
                    <a16:creationId xmlns:a16="http://schemas.microsoft.com/office/drawing/2014/main" id="{1804623A-F073-73CC-D52D-B15FB5037249}"/>
                  </a:ext>
                </a:extLst>
              </p:cNvPr>
              <p:cNvCxnSpPr/>
              <p:nvPr/>
            </p:nvCxnSpPr>
            <p:spPr bwMode="auto">
              <a:xfrm flipV="1">
                <a:off x="325394" y="1869990"/>
                <a:ext cx="1836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217" name="TextBox 4216">
                <a:extLst>
                  <a:ext uri="{FF2B5EF4-FFF2-40B4-BE49-F238E27FC236}">
                    <a16:creationId xmlns:a16="http://schemas.microsoft.com/office/drawing/2014/main" id="{EC7CA348-27BB-E632-DE21-D67C3285BBD3}"/>
                  </a:ext>
                </a:extLst>
              </p:cNvPr>
              <p:cNvSpPr txBox="1"/>
              <p:nvPr/>
            </p:nvSpPr>
            <p:spPr>
              <a:xfrm>
                <a:off x="2119975" y="1499114"/>
                <a:ext cx="543698" cy="544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>
                    <a:sym typeface="Symbol" panose="05050102010706020507" pitchFamily="18" charset="2"/>
                  </a:rPr>
                  <a:t></a:t>
                </a:r>
                <a:endParaRPr lang="ru-RU" sz="2800" b="1" dirty="0"/>
              </a:p>
            </p:txBody>
          </p:sp>
          <p:sp>
            <p:nvSpPr>
              <p:cNvPr id="4218" name="TextBox 4217">
                <a:extLst>
                  <a:ext uri="{FF2B5EF4-FFF2-40B4-BE49-F238E27FC236}">
                    <a16:creationId xmlns:a16="http://schemas.microsoft.com/office/drawing/2014/main" id="{854F7A7F-C703-AED0-E1AD-2D8521367A9B}"/>
                  </a:ext>
                </a:extLst>
              </p:cNvPr>
              <p:cNvSpPr txBox="1"/>
              <p:nvPr/>
            </p:nvSpPr>
            <p:spPr>
              <a:xfrm>
                <a:off x="6450226" y="1499110"/>
                <a:ext cx="543698" cy="544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>
                    <a:sym typeface="Symbol" panose="05050102010706020507" pitchFamily="18" charset="2"/>
                  </a:rPr>
                  <a:t></a:t>
                </a:r>
                <a:endParaRPr lang="ru-RU" sz="2800" b="1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19" name="TextBox 4218">
                    <a:extLst>
                      <a:ext uri="{FF2B5EF4-FFF2-40B4-BE49-F238E27FC236}">
                        <a16:creationId xmlns:a16="http://schemas.microsoft.com/office/drawing/2014/main" id="{02B59BEA-8C21-7006-3F20-C7E0E678DC95}"/>
                      </a:ext>
                    </a:extLst>
                  </p:cNvPr>
                  <p:cNvSpPr txBox="1"/>
                  <p:nvPr/>
                </p:nvSpPr>
                <p:spPr>
                  <a:xfrm>
                    <a:off x="8201765" y="1435849"/>
                    <a:ext cx="831751" cy="40687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oMath>
                      </m:oMathPara>
                    </a14:m>
                    <a:endParaRPr lang="ru-RU" dirty="0"/>
                  </a:p>
                </p:txBody>
              </p:sp>
            </mc:Choice>
            <mc:Fallback xmlns="">
              <p:sp>
                <p:nvSpPr>
                  <p:cNvPr id="4219" name="TextBox 4218">
                    <a:extLst>
                      <a:ext uri="{FF2B5EF4-FFF2-40B4-BE49-F238E27FC236}">
                        <a16:creationId xmlns:a16="http://schemas.microsoft.com/office/drawing/2014/main" id="{02B59BEA-8C21-7006-3F20-C7E0E678DC9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01765" y="1435849"/>
                    <a:ext cx="831751" cy="406875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t="-20313" r="-3650" b="-3125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220" name="Прямая со стрелкой 4219">
                <a:extLst>
                  <a:ext uri="{FF2B5EF4-FFF2-40B4-BE49-F238E27FC236}">
                    <a16:creationId xmlns:a16="http://schemas.microsoft.com/office/drawing/2014/main" id="{80FCF972-09ED-CC18-41B0-5E746850D7B4}"/>
                  </a:ext>
                </a:extLst>
              </p:cNvPr>
              <p:cNvCxnSpPr/>
              <p:nvPr/>
            </p:nvCxnSpPr>
            <p:spPr bwMode="auto">
              <a:xfrm flipV="1">
                <a:off x="420130" y="1208336"/>
                <a:ext cx="0" cy="77841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21" name="TextBox 4220">
                    <a:extLst>
                      <a:ext uri="{FF2B5EF4-FFF2-40B4-BE49-F238E27FC236}">
                        <a16:creationId xmlns:a16="http://schemas.microsoft.com/office/drawing/2014/main" id="{E93AB539-5989-5FF7-6352-E7B3F0035493}"/>
                      </a:ext>
                    </a:extLst>
                  </p:cNvPr>
                  <p:cNvSpPr txBox="1"/>
                  <p:nvPr/>
                </p:nvSpPr>
                <p:spPr>
                  <a:xfrm>
                    <a:off x="372056" y="1138890"/>
                    <a:ext cx="831751" cy="38407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</m:oMath>
                      </m:oMathPara>
                    </a14:m>
                    <a:endParaRPr lang="ru-RU" dirty="0"/>
                  </a:p>
                </p:txBody>
              </p:sp>
            </mc:Choice>
            <mc:Fallback xmlns="">
              <p:sp>
                <p:nvSpPr>
                  <p:cNvPr id="4221" name="TextBox 4220">
                    <a:extLst>
                      <a:ext uri="{FF2B5EF4-FFF2-40B4-BE49-F238E27FC236}">
                        <a16:creationId xmlns:a16="http://schemas.microsoft.com/office/drawing/2014/main" id="{E93AB539-5989-5FF7-6352-E7B3F003549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2056" y="1138890"/>
                    <a:ext cx="831751" cy="384071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t="-22951" r="-15441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187" name="Овал 4186">
              <a:extLst>
                <a:ext uri="{FF2B5EF4-FFF2-40B4-BE49-F238E27FC236}">
                  <a16:creationId xmlns:a16="http://schemas.microsoft.com/office/drawing/2014/main" id="{40693BBE-86A6-61B7-54DD-D09DAD946A6C}"/>
                </a:ext>
              </a:extLst>
            </p:cNvPr>
            <p:cNvSpPr/>
            <p:nvPr/>
          </p:nvSpPr>
          <p:spPr bwMode="auto">
            <a:xfrm rot="16200000">
              <a:off x="972639" y="5770070"/>
              <a:ext cx="288000" cy="108000"/>
            </a:xfrm>
            <a:prstGeom prst="ellips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baseline="30000">
                <a:latin typeface="Times New Roman" panose="02020603050405020304" pitchFamily="18" charset="0"/>
              </a:endParaRPr>
            </a:p>
          </p:txBody>
        </p:sp>
        <p:cxnSp>
          <p:nvCxnSpPr>
            <p:cNvPr id="4188" name="Прямая соединительная линия 4187">
              <a:extLst>
                <a:ext uri="{FF2B5EF4-FFF2-40B4-BE49-F238E27FC236}">
                  <a16:creationId xmlns:a16="http://schemas.microsoft.com/office/drawing/2014/main" id="{3C5E45F6-8427-4DA7-E242-F85EA31DDB42}"/>
                </a:ext>
              </a:extLst>
            </p:cNvPr>
            <p:cNvCxnSpPr>
              <a:endCxn id="4187" idx="2"/>
            </p:cNvCxnSpPr>
            <p:nvPr/>
          </p:nvCxnSpPr>
          <p:spPr bwMode="auto">
            <a:xfrm rot="16200000" flipH="1" flipV="1">
              <a:off x="1344282" y="5596427"/>
              <a:ext cx="144000" cy="59928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89" name="Прямая со стрелкой 4188">
              <a:extLst>
                <a:ext uri="{FF2B5EF4-FFF2-40B4-BE49-F238E27FC236}">
                  <a16:creationId xmlns:a16="http://schemas.microsoft.com/office/drawing/2014/main" id="{2FBDFEA0-0896-F38B-5AE4-52502DEEBE91}"/>
                </a:ext>
              </a:extLst>
            </p:cNvPr>
            <p:cNvCxnSpPr/>
            <p:nvPr/>
          </p:nvCxnSpPr>
          <p:spPr bwMode="auto">
            <a:xfrm rot="16200000" flipV="1">
              <a:off x="1389287" y="5517909"/>
              <a:ext cx="0" cy="6120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90" name="Прямая со стрелкой 4189">
              <a:extLst>
                <a:ext uri="{FF2B5EF4-FFF2-40B4-BE49-F238E27FC236}">
                  <a16:creationId xmlns:a16="http://schemas.microsoft.com/office/drawing/2014/main" id="{749B5030-1E5C-5017-DE1B-D9D228BC1AB9}"/>
                </a:ext>
              </a:extLst>
            </p:cNvPr>
            <p:cNvCxnSpPr/>
            <p:nvPr/>
          </p:nvCxnSpPr>
          <p:spPr bwMode="auto">
            <a:xfrm rot="17040000" flipV="1">
              <a:off x="1405641" y="5448098"/>
              <a:ext cx="0" cy="6120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91" name="Прямая со стрелкой 4190">
              <a:extLst>
                <a:ext uri="{FF2B5EF4-FFF2-40B4-BE49-F238E27FC236}">
                  <a16:creationId xmlns:a16="http://schemas.microsoft.com/office/drawing/2014/main" id="{BA6234E2-168A-E9C5-2466-9AC99E15DE01}"/>
                </a:ext>
              </a:extLst>
            </p:cNvPr>
            <p:cNvCxnSpPr/>
            <p:nvPr/>
          </p:nvCxnSpPr>
          <p:spPr bwMode="auto">
            <a:xfrm flipV="1">
              <a:off x="4656928" y="5183092"/>
              <a:ext cx="0" cy="6120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92" name="Прямая со стрелкой 4191">
              <a:extLst>
                <a:ext uri="{FF2B5EF4-FFF2-40B4-BE49-F238E27FC236}">
                  <a16:creationId xmlns:a16="http://schemas.microsoft.com/office/drawing/2014/main" id="{70C7E19B-6148-190C-53C9-911130FCD9CD}"/>
                </a:ext>
              </a:extLst>
            </p:cNvPr>
            <p:cNvCxnSpPr/>
            <p:nvPr/>
          </p:nvCxnSpPr>
          <p:spPr bwMode="auto">
            <a:xfrm rot="1441520" flipV="1">
              <a:off x="5456472" y="5213486"/>
              <a:ext cx="0" cy="6120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93" name="Прямая со стрелкой 4192">
              <a:extLst>
                <a:ext uri="{FF2B5EF4-FFF2-40B4-BE49-F238E27FC236}">
                  <a16:creationId xmlns:a16="http://schemas.microsoft.com/office/drawing/2014/main" id="{F52C601C-4610-5886-2C0C-D869F7D6DC21}"/>
                </a:ext>
              </a:extLst>
            </p:cNvPr>
            <p:cNvCxnSpPr/>
            <p:nvPr/>
          </p:nvCxnSpPr>
          <p:spPr bwMode="auto">
            <a:xfrm rot="20158480" flipH="1" flipV="1">
              <a:off x="3814617" y="5213486"/>
              <a:ext cx="0" cy="6120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94" name="Прямая со стрелкой 4193">
              <a:extLst>
                <a:ext uri="{FF2B5EF4-FFF2-40B4-BE49-F238E27FC236}">
                  <a16:creationId xmlns:a16="http://schemas.microsoft.com/office/drawing/2014/main" id="{863D0629-95C6-FECB-3430-E3D84E73F3F2}"/>
                </a:ext>
              </a:extLst>
            </p:cNvPr>
            <p:cNvCxnSpPr/>
            <p:nvPr/>
          </p:nvCxnSpPr>
          <p:spPr bwMode="auto">
            <a:xfrm rot="3687048" flipV="1">
              <a:off x="6342617" y="5352185"/>
              <a:ext cx="0" cy="6120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95" name="Прямая со стрелкой 4194">
              <a:extLst>
                <a:ext uri="{FF2B5EF4-FFF2-40B4-BE49-F238E27FC236}">
                  <a16:creationId xmlns:a16="http://schemas.microsoft.com/office/drawing/2014/main" id="{40A9FA52-77FF-C1BE-A373-790B63137A20}"/>
                </a:ext>
              </a:extLst>
            </p:cNvPr>
            <p:cNvCxnSpPr/>
            <p:nvPr/>
          </p:nvCxnSpPr>
          <p:spPr bwMode="auto">
            <a:xfrm rot="17912952" flipH="1" flipV="1">
              <a:off x="2982886" y="5352328"/>
              <a:ext cx="0" cy="6120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96" name="TextBox 4195">
                  <a:extLst>
                    <a:ext uri="{FF2B5EF4-FFF2-40B4-BE49-F238E27FC236}">
                      <a16:creationId xmlns:a16="http://schemas.microsoft.com/office/drawing/2014/main" id="{47EB9B96-F2CE-FED2-D8AD-8CEC98880097}"/>
                    </a:ext>
                  </a:extLst>
                </p:cNvPr>
                <p:cNvSpPr txBox="1"/>
                <p:nvPr/>
              </p:nvSpPr>
              <p:spPr>
                <a:xfrm>
                  <a:off x="4157906" y="5767515"/>
                  <a:ext cx="1032971" cy="38407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4196" name="TextBox 4195">
                  <a:extLst>
                    <a:ext uri="{FF2B5EF4-FFF2-40B4-BE49-F238E27FC236}">
                      <a16:creationId xmlns:a16="http://schemas.microsoft.com/office/drawing/2014/main" id="{47EB9B96-F2CE-FED2-D8AD-8CEC988800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7906" y="5767515"/>
                  <a:ext cx="1032971" cy="384071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97" name="Овал 4196">
              <a:extLst>
                <a:ext uri="{FF2B5EF4-FFF2-40B4-BE49-F238E27FC236}">
                  <a16:creationId xmlns:a16="http://schemas.microsoft.com/office/drawing/2014/main" id="{1B3666EC-E5E3-F796-4697-D89401946B14}"/>
                </a:ext>
              </a:extLst>
            </p:cNvPr>
            <p:cNvSpPr/>
            <p:nvPr/>
          </p:nvSpPr>
          <p:spPr bwMode="auto">
            <a:xfrm rot="16200000">
              <a:off x="7053488" y="5753268"/>
              <a:ext cx="288000" cy="108000"/>
            </a:xfrm>
            <a:prstGeom prst="ellips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baseline="30000">
                <a:latin typeface="Times New Roman" panose="02020603050405020304" pitchFamily="18" charset="0"/>
              </a:endParaRPr>
            </a:p>
          </p:txBody>
        </p:sp>
        <p:cxnSp>
          <p:nvCxnSpPr>
            <p:cNvPr id="4198" name="Прямая соединительная линия 4197">
              <a:extLst>
                <a:ext uri="{FF2B5EF4-FFF2-40B4-BE49-F238E27FC236}">
                  <a16:creationId xmlns:a16="http://schemas.microsoft.com/office/drawing/2014/main" id="{5C21EB5F-61FA-E207-C7BD-9C8A243520A6}"/>
                </a:ext>
              </a:extLst>
            </p:cNvPr>
            <p:cNvCxnSpPr>
              <a:endCxn id="4197" idx="2"/>
            </p:cNvCxnSpPr>
            <p:nvPr/>
          </p:nvCxnSpPr>
          <p:spPr bwMode="auto">
            <a:xfrm rot="16200000" flipH="1" flipV="1">
              <a:off x="7425131" y="5579625"/>
              <a:ext cx="144000" cy="59928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99" name="Прямая со стрелкой 4198">
              <a:extLst>
                <a:ext uri="{FF2B5EF4-FFF2-40B4-BE49-F238E27FC236}">
                  <a16:creationId xmlns:a16="http://schemas.microsoft.com/office/drawing/2014/main" id="{747677B9-7241-D79A-8700-C5635E8E3C43}"/>
                </a:ext>
              </a:extLst>
            </p:cNvPr>
            <p:cNvCxnSpPr/>
            <p:nvPr/>
          </p:nvCxnSpPr>
          <p:spPr bwMode="auto">
            <a:xfrm rot="5400000" flipH="1" flipV="1">
              <a:off x="8093125" y="5501107"/>
              <a:ext cx="0" cy="6120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00" name="Прямая со стрелкой 4199">
              <a:extLst>
                <a:ext uri="{FF2B5EF4-FFF2-40B4-BE49-F238E27FC236}">
                  <a16:creationId xmlns:a16="http://schemas.microsoft.com/office/drawing/2014/main" id="{D548380F-340B-5FF9-BAD7-60E4CA23430F}"/>
                </a:ext>
              </a:extLst>
            </p:cNvPr>
            <p:cNvCxnSpPr/>
            <p:nvPr/>
          </p:nvCxnSpPr>
          <p:spPr bwMode="auto">
            <a:xfrm rot="17040000" flipV="1">
              <a:off x="7486490" y="5431296"/>
              <a:ext cx="0" cy="6120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01" name="Прямая со стрелкой 4200">
              <a:extLst>
                <a:ext uri="{FF2B5EF4-FFF2-40B4-BE49-F238E27FC236}">
                  <a16:creationId xmlns:a16="http://schemas.microsoft.com/office/drawing/2014/main" id="{044954FA-D670-E6CD-59A2-3D1CB0ABA6CE}"/>
                </a:ext>
              </a:extLst>
            </p:cNvPr>
            <p:cNvCxnSpPr/>
            <p:nvPr/>
          </p:nvCxnSpPr>
          <p:spPr bwMode="auto">
            <a:xfrm rot="17040000" flipV="1">
              <a:off x="2934036" y="5419144"/>
              <a:ext cx="0" cy="6120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02" name="Прямая со стрелкой 4201">
              <a:extLst>
                <a:ext uri="{FF2B5EF4-FFF2-40B4-BE49-F238E27FC236}">
                  <a16:creationId xmlns:a16="http://schemas.microsoft.com/office/drawing/2014/main" id="{96DA5E02-3E31-C981-BBA7-18457E217EE2}"/>
                </a:ext>
              </a:extLst>
            </p:cNvPr>
            <p:cNvCxnSpPr/>
            <p:nvPr/>
          </p:nvCxnSpPr>
          <p:spPr bwMode="auto">
            <a:xfrm rot="17040000" flipV="1">
              <a:off x="3659191" y="5440920"/>
              <a:ext cx="0" cy="6120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03" name="Прямая со стрелкой 4202">
              <a:extLst>
                <a:ext uri="{FF2B5EF4-FFF2-40B4-BE49-F238E27FC236}">
                  <a16:creationId xmlns:a16="http://schemas.microsoft.com/office/drawing/2014/main" id="{3FAB38C7-C09C-6AD5-21CB-176076898F00}"/>
                </a:ext>
              </a:extLst>
            </p:cNvPr>
            <p:cNvCxnSpPr/>
            <p:nvPr/>
          </p:nvCxnSpPr>
          <p:spPr bwMode="auto">
            <a:xfrm rot="17040000" flipV="1">
              <a:off x="4352529" y="5450968"/>
              <a:ext cx="0" cy="6120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04" name="Прямая со стрелкой 4203">
              <a:extLst>
                <a:ext uri="{FF2B5EF4-FFF2-40B4-BE49-F238E27FC236}">
                  <a16:creationId xmlns:a16="http://schemas.microsoft.com/office/drawing/2014/main" id="{195A97EF-E940-6890-357B-5E6472D43474}"/>
                </a:ext>
              </a:extLst>
            </p:cNvPr>
            <p:cNvCxnSpPr/>
            <p:nvPr/>
          </p:nvCxnSpPr>
          <p:spPr bwMode="auto">
            <a:xfrm rot="17040000" flipV="1">
              <a:off x="5025777" y="5440920"/>
              <a:ext cx="0" cy="6120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05" name="Прямая со стрелкой 4204">
              <a:extLst>
                <a:ext uri="{FF2B5EF4-FFF2-40B4-BE49-F238E27FC236}">
                  <a16:creationId xmlns:a16="http://schemas.microsoft.com/office/drawing/2014/main" id="{DFE02820-D3EF-128A-9071-DA41920DB35C}"/>
                </a:ext>
              </a:extLst>
            </p:cNvPr>
            <p:cNvCxnSpPr/>
            <p:nvPr/>
          </p:nvCxnSpPr>
          <p:spPr bwMode="auto">
            <a:xfrm rot="17040000" flipV="1">
              <a:off x="5759292" y="5440920"/>
              <a:ext cx="0" cy="6120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06" name="Прямая со стрелкой 4205">
              <a:extLst>
                <a:ext uri="{FF2B5EF4-FFF2-40B4-BE49-F238E27FC236}">
                  <a16:creationId xmlns:a16="http://schemas.microsoft.com/office/drawing/2014/main" id="{9EBFC352-030D-CCCB-7021-1B2281A98AEB}"/>
                </a:ext>
              </a:extLst>
            </p:cNvPr>
            <p:cNvCxnSpPr/>
            <p:nvPr/>
          </p:nvCxnSpPr>
          <p:spPr bwMode="auto">
            <a:xfrm flipH="1" flipV="1">
              <a:off x="418245" y="5014688"/>
              <a:ext cx="2916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triangl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07" name="TextBox 4206">
                  <a:extLst>
                    <a:ext uri="{FF2B5EF4-FFF2-40B4-BE49-F238E27FC236}">
                      <a16:creationId xmlns:a16="http://schemas.microsoft.com/office/drawing/2014/main" id="{CF97D338-991B-FB1E-440E-D7695FF7FD6C}"/>
                    </a:ext>
                  </a:extLst>
                </p:cNvPr>
                <p:cNvSpPr txBox="1"/>
                <p:nvPr/>
              </p:nvSpPr>
              <p:spPr>
                <a:xfrm>
                  <a:off x="306941" y="4351283"/>
                  <a:ext cx="3077274" cy="6721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Адиабат. обл.</a:t>
                  </a:r>
                  <a:r>
                    <a: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ru-RU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до пересечения </a:t>
                  </a:r>
                  <a:endParaRPr lang="ru-RU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1" i="1">
                            <a:cs typeface="Times New Roman" panose="02020603050405020304" pitchFamily="18" charset="0"/>
                          </a:rPr>
                          <m:t>J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b="1" i="1">
                                <a:cs typeface="Times New Roman" panose="02020603050405020304" pitchFamily="18" charset="0"/>
                              </a:rPr>
                              <m:t>J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𝒄𝒐𝒏𝒔𝒕</m:t>
                        </m:r>
                      </m:oMath>
                    </m:oMathPara>
                  </a14:m>
                  <a:endParaRPr lang="ru-RU" b="1" dirty="0"/>
                </a:p>
              </p:txBody>
            </p:sp>
          </mc:Choice>
          <mc:Fallback xmlns="">
            <p:sp>
              <p:nvSpPr>
                <p:cNvPr id="4207" name="TextBox 4206">
                  <a:extLst>
                    <a:ext uri="{FF2B5EF4-FFF2-40B4-BE49-F238E27FC236}">
                      <a16:creationId xmlns:a16="http://schemas.microsoft.com/office/drawing/2014/main" id="{CF97D338-991B-FB1E-440E-D7695FF7FD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6941" y="4351283"/>
                  <a:ext cx="3077274" cy="672124"/>
                </a:xfrm>
                <a:prstGeom prst="rect">
                  <a:avLst/>
                </a:prstGeom>
                <a:blipFill>
                  <a:blip r:embed="rId18"/>
                  <a:stretch>
                    <a:fillRect l="-1584" t="-4717" r="-257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08" name="TextBox 4207">
                  <a:extLst>
                    <a:ext uri="{FF2B5EF4-FFF2-40B4-BE49-F238E27FC236}">
                      <a16:creationId xmlns:a16="http://schemas.microsoft.com/office/drawing/2014/main" id="{38F0C1C3-4036-6E77-1AC0-81245E1E79DF}"/>
                    </a:ext>
                  </a:extLst>
                </p:cNvPr>
                <p:cNvSpPr txBox="1"/>
                <p:nvPr/>
              </p:nvSpPr>
              <p:spPr>
                <a:xfrm>
                  <a:off x="3613230" y="4369561"/>
                  <a:ext cx="2279811" cy="7012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:r>
                    <a:rPr lang="ru-RU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Обл.</a:t>
                  </a:r>
                  <a:r>
                    <a: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ru-RU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изменения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J</m:t>
                      </m:r>
                      <m:r>
                        <a:rPr lang="en-US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br>
                    <a:rPr lang="en-US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>
                                <a:latin typeface="Cambria Math" panose="02040503050406030204" pitchFamily="18" charset="0"/>
                              </a:rPr>
                              <m:t>𝜺</m:t>
                            </m:r>
                          </m:e>
                          <m:sub>
                            <m:r>
                              <a:rPr lang="en-US" sz="1600" b="1" i="1">
                                <a:latin typeface="Cambria Math" panose="02040503050406030204" pitchFamily="18" charset="0"/>
                              </a:rPr>
                              <m:t>𝒆𝒇𝒇</m:t>
                            </m:r>
                          </m:sub>
                        </m:sSub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∼</m:t>
                        </m:r>
                        <m:rad>
                          <m:radPr>
                            <m:degHide m:val="on"/>
                            <m:ctrlPr>
                              <a:rPr lang="en-US" sz="16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16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b="1" i="1">
                                    <a:latin typeface="Cambria Math" panose="02040503050406030204" pitchFamily="18" charset="0"/>
                                  </a:rPr>
                                  <m:t>𝜺</m:t>
                                </m:r>
                              </m:e>
                              <m:sup>
                                <m:r>
                                  <a:rPr lang="en-US" sz="1600" b="1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rad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≫</m:t>
                        </m:r>
                        <m:sSub>
                          <m:sSubPr>
                            <m:ctrlPr>
                              <a:rPr lang="en-US" sz="1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en-US" sz="1600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</m:oMath>
                    </m:oMathPara>
                  </a14:m>
                  <a:endParaRPr 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208" name="TextBox 4207">
                  <a:extLst>
                    <a:ext uri="{FF2B5EF4-FFF2-40B4-BE49-F238E27FC236}">
                      <a16:creationId xmlns:a16="http://schemas.microsoft.com/office/drawing/2014/main" id="{38F0C1C3-4036-6E77-1AC0-81245E1E79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3230" y="4369561"/>
                  <a:ext cx="2279811" cy="701263"/>
                </a:xfrm>
                <a:prstGeom prst="rect">
                  <a:avLst/>
                </a:prstGeom>
                <a:blipFill>
                  <a:blip r:embed="rId19"/>
                  <a:stretch>
                    <a:fillRect l="-2406" t="-4505" b="-180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209" name="Прямая со стрелкой 4208">
              <a:extLst>
                <a:ext uri="{FF2B5EF4-FFF2-40B4-BE49-F238E27FC236}">
                  <a16:creationId xmlns:a16="http://schemas.microsoft.com/office/drawing/2014/main" id="{6A306A25-6957-6AC4-079B-23AA4DF7EBB6}"/>
                </a:ext>
              </a:extLst>
            </p:cNvPr>
            <p:cNvCxnSpPr/>
            <p:nvPr/>
          </p:nvCxnSpPr>
          <p:spPr bwMode="auto">
            <a:xfrm flipH="1" flipV="1">
              <a:off x="6121523" y="5016731"/>
              <a:ext cx="2844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triangl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10" name="TextBox 4209">
                  <a:extLst>
                    <a:ext uri="{FF2B5EF4-FFF2-40B4-BE49-F238E27FC236}">
                      <a16:creationId xmlns:a16="http://schemas.microsoft.com/office/drawing/2014/main" id="{D96BD287-A7CE-1698-55C4-D1F5E6B64AFA}"/>
                    </a:ext>
                  </a:extLst>
                </p:cNvPr>
                <p:cNvSpPr txBox="1"/>
                <p:nvPr/>
              </p:nvSpPr>
              <p:spPr>
                <a:xfrm>
                  <a:off x="5980075" y="4333230"/>
                  <a:ext cx="3281636" cy="6771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Адиаб. обл.</a:t>
                  </a:r>
                  <a:r>
                    <a: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ru-RU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после пересечения </a:t>
                  </a:r>
                  <a:endParaRPr lang="ru-RU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1" i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J</m:t>
                        </m:r>
                        <m:r>
                          <a:rPr lang="ru-RU" b="1" i="1">
                            <a:latin typeface="Cambria Math" panose="02040503050406030204" pitchFamily="18" charset="0"/>
                          </a:rPr>
                          <m:t>≈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b="1" i="1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J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𝒄𝒐𝒏𝒔𝒕</m:t>
                        </m:r>
                      </m:oMath>
                    </m:oMathPara>
                  </a14:m>
                  <a:endParaRPr 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210" name="TextBox 4209">
                  <a:extLst>
                    <a:ext uri="{FF2B5EF4-FFF2-40B4-BE49-F238E27FC236}">
                      <a16:creationId xmlns:a16="http://schemas.microsoft.com/office/drawing/2014/main" id="{D96BD287-A7CE-1698-55C4-D1F5E6B64A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80075" y="4333230"/>
                  <a:ext cx="3281636" cy="677108"/>
                </a:xfrm>
                <a:prstGeom prst="rect">
                  <a:avLst/>
                </a:prstGeom>
                <a:blipFill>
                  <a:blip r:embed="rId20"/>
                  <a:stretch>
                    <a:fillRect l="-1673" t="-4673" r="-74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211" name="Прямая со стрелкой 4210">
              <a:extLst>
                <a:ext uri="{FF2B5EF4-FFF2-40B4-BE49-F238E27FC236}">
                  <a16:creationId xmlns:a16="http://schemas.microsoft.com/office/drawing/2014/main" id="{90C79362-6801-ADD0-97F7-531293C1B1AA}"/>
                </a:ext>
              </a:extLst>
            </p:cNvPr>
            <p:cNvCxnSpPr/>
            <p:nvPr/>
          </p:nvCxnSpPr>
          <p:spPr bwMode="auto">
            <a:xfrm flipH="1" flipV="1">
              <a:off x="3433588" y="5016731"/>
              <a:ext cx="2556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triangl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12" name="TextBox 4211">
                  <a:extLst>
                    <a:ext uri="{FF2B5EF4-FFF2-40B4-BE49-F238E27FC236}">
                      <a16:creationId xmlns:a16="http://schemas.microsoft.com/office/drawing/2014/main" id="{97E01B80-DC64-4661-E2F1-E6CB6BA9C094}"/>
                    </a:ext>
                  </a:extLst>
                </p:cNvPr>
                <p:cNvSpPr txBox="1"/>
                <p:nvPr/>
              </p:nvSpPr>
              <p:spPr>
                <a:xfrm>
                  <a:off x="5601721" y="5706363"/>
                  <a:ext cx="1032971" cy="40720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𝑒𝑓𝑓</m:t>
                            </m:r>
                          </m:sub>
                        </m:sSub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4212" name="TextBox 4211">
                  <a:extLst>
                    <a:ext uri="{FF2B5EF4-FFF2-40B4-BE49-F238E27FC236}">
                      <a16:creationId xmlns:a16="http://schemas.microsoft.com/office/drawing/2014/main" id="{97E01B80-DC64-4661-E2F1-E6CB6BA9C0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1721" y="5706363"/>
                  <a:ext cx="1032971" cy="407209"/>
                </a:xfrm>
                <a:prstGeom prst="rect">
                  <a:avLst/>
                </a:prstGeom>
                <a:blipFill>
                  <a:blip r:embed="rId27"/>
                  <a:stretch>
                    <a:fillRect b="-937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13" name="TextBox 4212">
                  <a:extLst>
                    <a:ext uri="{FF2B5EF4-FFF2-40B4-BE49-F238E27FC236}">
                      <a16:creationId xmlns:a16="http://schemas.microsoft.com/office/drawing/2014/main" id="{D56068C1-5482-5C40-7A5C-735E5E2D4280}"/>
                    </a:ext>
                  </a:extLst>
                </p:cNvPr>
                <p:cNvSpPr txBox="1"/>
                <p:nvPr/>
              </p:nvSpPr>
              <p:spPr>
                <a:xfrm>
                  <a:off x="2804208" y="5727563"/>
                  <a:ext cx="1032971" cy="40720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𝑒𝑓𝑓</m:t>
                            </m:r>
                          </m:sub>
                        </m:sSub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4213" name="TextBox 4212">
                  <a:extLst>
                    <a:ext uri="{FF2B5EF4-FFF2-40B4-BE49-F238E27FC236}">
                      <a16:creationId xmlns:a16="http://schemas.microsoft.com/office/drawing/2014/main" id="{D56068C1-5482-5C40-7A5C-735E5E2D42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4208" y="5727563"/>
                  <a:ext cx="1032971" cy="407209"/>
                </a:xfrm>
                <a:prstGeom prst="rect">
                  <a:avLst/>
                </a:prstGeom>
                <a:blipFill>
                  <a:blip r:embed="rId28"/>
                  <a:stretch>
                    <a:fillRect b="-769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222" name="Прямая соединительная линия 4221">
            <a:extLst>
              <a:ext uri="{FF2B5EF4-FFF2-40B4-BE49-F238E27FC236}">
                <a16:creationId xmlns:a16="http://schemas.microsoft.com/office/drawing/2014/main" id="{188782ED-C413-6654-2353-FF66FB6AF6A5}"/>
              </a:ext>
            </a:extLst>
          </p:cNvPr>
          <p:cNvCxnSpPr/>
          <p:nvPr/>
        </p:nvCxnSpPr>
        <p:spPr bwMode="auto">
          <a:xfrm flipV="1">
            <a:off x="4955221" y="4552657"/>
            <a:ext cx="0" cy="1260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23" name="Прямая соединительная линия 4222">
            <a:extLst>
              <a:ext uri="{FF2B5EF4-FFF2-40B4-BE49-F238E27FC236}">
                <a16:creationId xmlns:a16="http://schemas.microsoft.com/office/drawing/2014/main" id="{0CBED9BB-F9E8-1272-054F-57E0D247986B}"/>
              </a:ext>
            </a:extLst>
          </p:cNvPr>
          <p:cNvCxnSpPr/>
          <p:nvPr/>
        </p:nvCxnSpPr>
        <p:spPr bwMode="auto">
          <a:xfrm flipV="1">
            <a:off x="7591107" y="4565207"/>
            <a:ext cx="0" cy="1260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24" name="TextBox 4223">
                <a:extLst>
                  <a:ext uri="{FF2B5EF4-FFF2-40B4-BE49-F238E27FC236}">
                    <a16:creationId xmlns:a16="http://schemas.microsoft.com/office/drawing/2014/main" id="{6DD92087-D1A9-2A79-0989-60C01D7E1FD7}"/>
                  </a:ext>
                </a:extLst>
              </p:cNvPr>
              <p:cNvSpPr txBox="1"/>
              <p:nvPr/>
            </p:nvSpPr>
            <p:spPr>
              <a:xfrm>
                <a:off x="3602668" y="487875"/>
                <a:ext cx="4922622" cy="4595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2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Медленное  пересечение</a:t>
                </a:r>
                <a:r>
                  <a:rPr lang="en-US" sz="2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𝜺</m:t>
                        </m:r>
                      </m:e>
                      <m:sup>
                        <m:r>
                          <a:rPr lang="en-US" sz="2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≪</m:t>
                    </m:r>
                    <m:sSubSup>
                      <m:sSubSupPr>
                        <m:ctrlPr>
                          <a:rPr lang="en-US" sz="2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US" sz="2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  <m:sup>
                        <m:r>
                          <a:rPr lang="en-US" sz="2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endParaRPr lang="ru-RU" sz="2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24" name="TextBox 4223">
                <a:extLst>
                  <a:ext uri="{FF2B5EF4-FFF2-40B4-BE49-F238E27FC236}">
                    <a16:creationId xmlns:a16="http://schemas.microsoft.com/office/drawing/2014/main" id="{6DD92087-D1A9-2A79-0989-60C01D7E1F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2668" y="487875"/>
                <a:ext cx="4922622" cy="459549"/>
              </a:xfrm>
              <a:prstGeom prst="rect">
                <a:avLst/>
              </a:prstGeom>
              <a:blipFill>
                <a:blip r:embed="rId29"/>
                <a:stretch>
                  <a:fillRect l="-1609" t="-4000" b="-2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25" name="TextBox 4224">
                <a:extLst>
                  <a:ext uri="{FF2B5EF4-FFF2-40B4-BE49-F238E27FC236}">
                    <a16:creationId xmlns:a16="http://schemas.microsoft.com/office/drawing/2014/main" id="{60054C8E-D9EC-8AB8-3DFB-ABC70AA6F08D}"/>
                  </a:ext>
                </a:extLst>
              </p:cNvPr>
              <p:cNvSpPr txBox="1"/>
              <p:nvPr/>
            </p:nvSpPr>
            <p:spPr>
              <a:xfrm>
                <a:off x="3597853" y="2186892"/>
                <a:ext cx="5406009" cy="4595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2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Промежуточное  пересечение</a:t>
                </a:r>
                <a:r>
                  <a:rPr lang="en-US" sz="2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𝜺</m:t>
                        </m:r>
                      </m:e>
                      <m:sup>
                        <m:r>
                          <a:rPr lang="en-US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sSubSup>
                      <m:sSubSupPr>
                        <m:ctrlPr>
                          <a:rPr lang="en-US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US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  <m:sup>
                        <m:r>
                          <a:rPr lang="en-US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endParaRPr lang="ru-RU" sz="2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25" name="TextBox 4224">
                <a:extLst>
                  <a:ext uri="{FF2B5EF4-FFF2-40B4-BE49-F238E27FC236}">
                    <a16:creationId xmlns:a16="http://schemas.microsoft.com/office/drawing/2014/main" id="{60054C8E-D9EC-8AB8-3DFB-ABC70AA6F0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7853" y="2186892"/>
                <a:ext cx="5406009" cy="459549"/>
              </a:xfrm>
              <a:prstGeom prst="rect">
                <a:avLst/>
              </a:prstGeom>
              <a:blipFill>
                <a:blip r:embed="rId30"/>
                <a:stretch>
                  <a:fillRect l="-1466" t="-4000" b="-25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26" name="TextBox 4225">
                <a:extLst>
                  <a:ext uri="{FF2B5EF4-FFF2-40B4-BE49-F238E27FC236}">
                    <a16:creationId xmlns:a16="http://schemas.microsoft.com/office/drawing/2014/main" id="{D98CAD2D-4DE1-F7B0-34A4-0B6092F8A3A4}"/>
                  </a:ext>
                </a:extLst>
              </p:cNvPr>
              <p:cNvSpPr txBox="1"/>
              <p:nvPr/>
            </p:nvSpPr>
            <p:spPr>
              <a:xfrm>
                <a:off x="4219142" y="4203837"/>
                <a:ext cx="4152870" cy="4595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2200" b="1" dirty="0">
                    <a:solidFill>
                      <a:srgbClr val="00863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Быстрое  пересечение</a:t>
                </a:r>
                <a:r>
                  <a:rPr lang="en-US" sz="2200" b="1" dirty="0">
                    <a:solidFill>
                      <a:srgbClr val="00863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1" i="1">
                            <a:solidFill>
                              <a:srgbClr val="00863D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solidFill>
                              <a:srgbClr val="00863D"/>
                            </a:solidFill>
                            <a:latin typeface="Cambria Math" panose="02040503050406030204" pitchFamily="18" charset="0"/>
                          </a:rPr>
                          <m:t>𝜺</m:t>
                        </m:r>
                      </m:e>
                      <m:sup>
                        <m:r>
                          <a:rPr lang="en-US" sz="2200" b="1" i="1">
                            <a:solidFill>
                              <a:srgbClr val="00863D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200" b="1" i="1">
                        <a:solidFill>
                          <a:srgbClr val="00863D"/>
                        </a:solidFill>
                        <a:latin typeface="Cambria Math" panose="02040503050406030204" pitchFamily="18" charset="0"/>
                      </a:rPr>
                      <m:t>≫</m:t>
                    </m:r>
                    <m:sSubSup>
                      <m:sSubSupPr>
                        <m:ctrlPr>
                          <a:rPr lang="en-US" sz="2200" b="1" i="1">
                            <a:solidFill>
                              <a:srgbClr val="00863D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b="1" i="1">
                            <a:solidFill>
                              <a:srgbClr val="00863D"/>
                            </a:solidFill>
                            <a:latin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US" sz="2200" b="1" i="1">
                            <a:solidFill>
                              <a:srgbClr val="00863D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  <m:sup>
                        <m:r>
                          <a:rPr lang="en-US" sz="2200" b="1" i="1">
                            <a:solidFill>
                              <a:srgbClr val="00863D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endParaRPr lang="ru-RU" sz="2200" b="1" dirty="0">
                  <a:solidFill>
                    <a:srgbClr val="00863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26" name="TextBox 4225">
                <a:extLst>
                  <a:ext uri="{FF2B5EF4-FFF2-40B4-BE49-F238E27FC236}">
                    <a16:creationId xmlns:a16="http://schemas.microsoft.com/office/drawing/2014/main" id="{D98CAD2D-4DE1-F7B0-34A4-0B6092F8A3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9142" y="4203837"/>
                <a:ext cx="4152870" cy="459549"/>
              </a:xfrm>
              <a:prstGeom prst="rect">
                <a:avLst/>
              </a:prstGeom>
              <a:blipFill>
                <a:blip r:embed="rId31"/>
                <a:stretch>
                  <a:fillRect l="-1909" t="-4000" b="-25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5865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0BAB09-CC7E-48C6-1320-1CB9A7E5A0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>
            <a:extLst>
              <a:ext uri="{FF2B5EF4-FFF2-40B4-BE49-F238E27FC236}">
                <a16:creationId xmlns:a16="http://schemas.microsoft.com/office/drawing/2014/main" id="{38620450-2010-2EBA-EDFD-E292F1562A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53326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4098" name="Номер слайда 5">
            <a:extLst>
              <a:ext uri="{FF2B5EF4-FFF2-40B4-BE49-F238E27FC236}">
                <a16:creationId xmlns:a16="http://schemas.microsoft.com/office/drawing/2014/main" id="{AF1F7D29-8471-B3BA-E59E-A4E523D49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320DD82-032B-44B4-978B-B4B00BE4CB36}" type="slidenum">
              <a:rPr lang="ru-RU" altLang="ru-RU" sz="2000">
                <a:solidFill>
                  <a:srgbClr val="FF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ru-RU" altLang="ru-RU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1" name="Text Box 7">
            <a:extLst>
              <a:ext uri="{FF2B5EF4-FFF2-40B4-BE49-F238E27FC236}">
                <a16:creationId xmlns:a16="http://schemas.microsoft.com/office/drawing/2014/main" id="{1B26A77C-53BC-DF52-5646-D6CF0A9B2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778" y="96218"/>
            <a:ext cx="10577146" cy="447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lnSpc>
                <a:spcPct val="70000"/>
              </a:lnSpc>
              <a:spcBef>
                <a:spcPct val="50000"/>
              </a:spcBef>
              <a:buNone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резонансов в диапазоне энергий Нуклотрона</a:t>
            </a:r>
          </a:p>
        </p:txBody>
      </p:sp>
      <p:sp>
        <p:nvSpPr>
          <p:cNvPr id="10" name="Line 27">
            <a:extLst>
              <a:ext uri="{FF2B5EF4-FFF2-40B4-BE49-F238E27FC236}">
                <a16:creationId xmlns:a16="http://schemas.microsoft.com/office/drawing/2014/main" id="{44CAC36F-86BF-6256-F25F-D2B2CE7EEA1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6279382"/>
            <a:ext cx="12192000" cy="711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Text Box 26">
            <a:extLst>
              <a:ext uri="{FF2B5EF4-FFF2-40B4-BE49-F238E27FC236}">
                <a16:creationId xmlns:a16="http://schemas.microsoft.com/office/drawing/2014/main" id="{580E46D5-1916-9861-A197-A0BC54CAB3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585" y="6286502"/>
            <a:ext cx="94089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chemeClr val="accent1">
                    <a:lumMod val="75000"/>
                  </a:schemeClr>
                </a:solidFill>
              </a:rPr>
              <a:t>Е</a:t>
            </a:r>
            <a:r>
              <a:rPr lang="en-US" altLang="ru-RU" sz="1400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ru-RU" altLang="ru-RU" sz="1400" b="1" dirty="0">
                <a:solidFill>
                  <a:schemeClr val="accent1">
                    <a:lumMod val="75000"/>
                  </a:schemeClr>
                </a:solidFill>
              </a:rPr>
              <a:t>Д</a:t>
            </a:r>
            <a:r>
              <a:rPr lang="en-US" altLang="ru-RU" sz="1400" b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altLang="ru-RU" sz="1400" b="1" dirty="0">
                <a:solidFill>
                  <a:schemeClr val="accent1">
                    <a:lumMod val="75000"/>
                  </a:schemeClr>
                </a:solidFill>
              </a:rPr>
              <a:t>Цыплаков</a:t>
            </a:r>
            <a:r>
              <a:rPr lang="en-US" altLang="ru-RU" sz="14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altLang="ru-RU" sz="1400" b="1" i="1" dirty="0">
                <a:solidFill>
                  <a:schemeClr val="accent1">
                    <a:lumMod val="75000"/>
                  </a:schemeClr>
                </a:solidFill>
              </a:rPr>
              <a:t>Разработка систем управления и сохранения поляризации протонов и дейтронов в проекте “Новый Нуклотрон”</a:t>
            </a:r>
            <a:r>
              <a:rPr lang="ru-RU" altLang="ru-RU" sz="1400" b="1" dirty="0">
                <a:solidFill>
                  <a:schemeClr val="accent1">
                    <a:lumMod val="75000"/>
                  </a:schemeClr>
                </a:solidFill>
              </a:rPr>
              <a:t>,   </a:t>
            </a:r>
            <a:r>
              <a:rPr lang="en-US" altLang="ru-RU" sz="1400" b="1" dirty="0">
                <a:solidFill>
                  <a:schemeClr val="accent1">
                    <a:lumMod val="75000"/>
                  </a:schemeClr>
                </a:solidFill>
              </a:rPr>
              <a:t>11</a:t>
            </a:r>
            <a:r>
              <a:rPr lang="ru-RU" altLang="ru-RU" sz="1400" b="1" dirty="0">
                <a:solidFill>
                  <a:schemeClr val="accent1">
                    <a:lumMod val="75000"/>
                  </a:schemeClr>
                </a:solidFill>
              </a:rPr>
              <a:t> сентября 2025,  г. Дубна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E52E6E7-154C-0EF5-9890-9B89274B5D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9" y="6342582"/>
            <a:ext cx="994299" cy="51541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4CCDA63-5C4F-DDF2-63C1-298B849AD5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462" y="527803"/>
            <a:ext cx="7004538" cy="175113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82B4B1F-2BD6-384A-DF7D-A9405C305C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462" y="1888669"/>
            <a:ext cx="7004538" cy="175113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85612AD-2E4E-1A20-644B-ADC83B6943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462" y="3266314"/>
            <a:ext cx="7004538" cy="175113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3ADD0D6-EE98-C985-9690-C422EC56A7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462" y="4640383"/>
            <a:ext cx="7004538" cy="175113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3DD1ACD-E3FF-9822-3BCE-7C71B81DC6C6}"/>
              </a:ext>
            </a:extLst>
          </p:cNvPr>
          <p:cNvSpPr txBox="1"/>
          <p:nvPr/>
        </p:nvSpPr>
        <p:spPr>
          <a:xfrm>
            <a:off x="9187229" y="1507627"/>
            <a:ext cx="30047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Целочисленные резонансы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0DDA26D-CFA2-B36B-A4DC-ED42956AD5EF}"/>
              </a:ext>
            </a:extLst>
          </p:cNvPr>
          <p:cNvSpPr txBox="1"/>
          <p:nvPr/>
        </p:nvSpPr>
        <p:spPr>
          <a:xfrm>
            <a:off x="9581661" y="2848110"/>
            <a:ext cx="26882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Внутренние резонансы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3DD0CEF-1BBD-CFC3-921E-CD166F02EDC2}"/>
              </a:ext>
            </a:extLst>
          </p:cNvPr>
          <p:cNvSpPr txBox="1"/>
          <p:nvPr/>
        </p:nvSpPr>
        <p:spPr>
          <a:xfrm>
            <a:off x="10286633" y="4224456"/>
            <a:ext cx="21343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Резонансы связи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FD8780D-736E-C483-8BBD-93A78B299C0B}"/>
              </a:ext>
            </a:extLst>
          </p:cNvPr>
          <p:cNvSpPr txBox="1"/>
          <p:nvPr/>
        </p:nvSpPr>
        <p:spPr>
          <a:xfrm>
            <a:off x="8449041" y="5609141"/>
            <a:ext cx="39719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Резонансы </a:t>
            </a:r>
            <a:r>
              <a:rPr lang="ru-RU" sz="1800" b="1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несуперпериодичности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 Box 77">
                <a:extLst>
                  <a:ext uri="{FF2B5EF4-FFF2-40B4-BE49-F238E27FC236}">
                    <a16:creationId xmlns:a16="http://schemas.microsoft.com/office/drawing/2014/main" id="{66AA46BE-7335-0B7C-35DB-603AB8516E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55669" y="1950777"/>
                <a:ext cx="5416061" cy="6685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Вектор поляризации изменяется вблизи спиновых резонансов: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</m:oMath>
                </a14:m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Text Box 77">
                <a:extLst>
                  <a:ext uri="{FF2B5EF4-FFF2-40B4-BE49-F238E27FC236}">
                    <a16:creationId xmlns:a16="http://schemas.microsoft.com/office/drawing/2014/main" id="{66AA46BE-7335-0B7C-35DB-603AB8516E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55669" y="1950777"/>
                <a:ext cx="5416061" cy="668516"/>
              </a:xfrm>
              <a:prstGeom prst="rect">
                <a:avLst/>
              </a:prstGeom>
              <a:blipFill>
                <a:blip r:embed="rId7"/>
                <a:stretch>
                  <a:fillRect l="-1014" t="-4545" r="-1689" b="-10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4730064E-D6FD-BBD1-E9F9-7541A5FDC25A}"/>
              </a:ext>
            </a:extLst>
          </p:cNvPr>
          <p:cNvGrpSpPr/>
          <p:nvPr/>
        </p:nvGrpSpPr>
        <p:grpSpPr>
          <a:xfrm>
            <a:off x="475860" y="2839931"/>
            <a:ext cx="1827628" cy="2061806"/>
            <a:chOff x="6517767" y="763080"/>
            <a:chExt cx="1827628" cy="2061806"/>
          </a:xfrm>
        </p:grpSpPr>
        <p:cxnSp>
          <p:nvCxnSpPr>
            <p:cNvPr id="57" name="Прямая со стрелкой 56">
              <a:extLst>
                <a:ext uri="{FF2B5EF4-FFF2-40B4-BE49-F238E27FC236}">
                  <a16:creationId xmlns:a16="http://schemas.microsoft.com/office/drawing/2014/main" id="{1B913A2C-9368-90BA-198A-F6A439024912}"/>
                </a:ext>
              </a:extLst>
            </p:cNvPr>
            <p:cNvCxnSpPr/>
            <p:nvPr/>
          </p:nvCxnSpPr>
          <p:spPr bwMode="auto">
            <a:xfrm flipV="1">
              <a:off x="6893801" y="764138"/>
              <a:ext cx="0" cy="1872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Прямая со стрелкой 57">
              <a:extLst>
                <a:ext uri="{FF2B5EF4-FFF2-40B4-BE49-F238E27FC236}">
                  <a16:creationId xmlns:a16="http://schemas.microsoft.com/office/drawing/2014/main" id="{76FFAE91-8597-8A78-B409-855A8B4D4057}"/>
                </a:ext>
              </a:extLst>
            </p:cNvPr>
            <p:cNvCxnSpPr/>
            <p:nvPr/>
          </p:nvCxnSpPr>
          <p:spPr bwMode="auto">
            <a:xfrm>
              <a:off x="6853881" y="2553730"/>
              <a:ext cx="1224000" cy="823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Прямоугольник 58">
                  <a:extLst>
                    <a:ext uri="{FF2B5EF4-FFF2-40B4-BE49-F238E27FC236}">
                      <a16:creationId xmlns:a16="http://schemas.microsoft.com/office/drawing/2014/main" id="{1CCCFD75-AFB2-972E-C057-7D1B3186D6FF}"/>
                    </a:ext>
                  </a:extLst>
                </p:cNvPr>
                <p:cNvSpPr/>
                <p:nvPr/>
              </p:nvSpPr>
              <p:spPr>
                <a:xfrm>
                  <a:off x="6517767" y="763080"/>
                  <a:ext cx="465705" cy="39126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59" name="Прямоугольник 58">
                  <a:extLst>
                    <a:ext uri="{FF2B5EF4-FFF2-40B4-BE49-F238E27FC236}">
                      <a16:creationId xmlns:a16="http://schemas.microsoft.com/office/drawing/2014/main" id="{1CCCFD75-AFB2-972E-C057-7D1B3186D6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7767" y="763080"/>
                  <a:ext cx="465705" cy="391261"/>
                </a:xfrm>
                <a:prstGeom prst="rect">
                  <a:avLst/>
                </a:prstGeom>
                <a:blipFill>
                  <a:blip r:embed="rId9"/>
                  <a:stretch>
                    <a:fillRect t="-20313" r="-20779" b="-3125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Прямоугольник 59">
                  <a:extLst>
                    <a:ext uri="{FF2B5EF4-FFF2-40B4-BE49-F238E27FC236}">
                      <a16:creationId xmlns:a16="http://schemas.microsoft.com/office/drawing/2014/main" id="{14BB5BF1-724A-7C39-8029-5BC42ADD2CFA}"/>
                    </a:ext>
                  </a:extLst>
                </p:cNvPr>
                <p:cNvSpPr/>
                <p:nvPr/>
              </p:nvSpPr>
              <p:spPr>
                <a:xfrm>
                  <a:off x="7835705" y="2160737"/>
                  <a:ext cx="5096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acc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⊥ </m:t>
                            </m:r>
                          </m:sub>
                        </m:sSub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60" name="Прямоугольник 59">
                  <a:extLst>
                    <a:ext uri="{FF2B5EF4-FFF2-40B4-BE49-F238E27FC236}">
                      <a16:creationId xmlns:a16="http://schemas.microsoft.com/office/drawing/2014/main" id="{14BB5BF1-724A-7C39-8029-5BC42ADD2CF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35705" y="2160737"/>
                  <a:ext cx="509690" cy="369332"/>
                </a:xfrm>
                <a:prstGeom prst="rect">
                  <a:avLst/>
                </a:prstGeom>
                <a:blipFill>
                  <a:blip r:embed="rId10"/>
                  <a:stretch>
                    <a:fillRect t="-22951" r="-1927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1" name="Прямая со стрелкой 60">
              <a:extLst>
                <a:ext uri="{FF2B5EF4-FFF2-40B4-BE49-F238E27FC236}">
                  <a16:creationId xmlns:a16="http://schemas.microsoft.com/office/drawing/2014/main" id="{492D8AAE-F969-7CA4-BCB1-99E029A7C5FD}"/>
                </a:ext>
              </a:extLst>
            </p:cNvPr>
            <p:cNvCxnSpPr/>
            <p:nvPr/>
          </p:nvCxnSpPr>
          <p:spPr bwMode="auto">
            <a:xfrm flipV="1">
              <a:off x="6893801" y="907263"/>
              <a:ext cx="927946" cy="164646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Прямая соединительная линия 61">
              <a:extLst>
                <a:ext uri="{FF2B5EF4-FFF2-40B4-BE49-F238E27FC236}">
                  <a16:creationId xmlns:a16="http://schemas.microsoft.com/office/drawing/2014/main" id="{0DC50A16-4E45-39B1-F6D3-FEFCD1904DD6}"/>
                </a:ext>
              </a:extLst>
            </p:cNvPr>
            <p:cNvCxnSpPr/>
            <p:nvPr/>
          </p:nvCxnSpPr>
          <p:spPr bwMode="auto">
            <a:xfrm flipH="1">
              <a:off x="6893800" y="889742"/>
              <a:ext cx="936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Прямая соединительная линия 62">
              <a:extLst>
                <a:ext uri="{FF2B5EF4-FFF2-40B4-BE49-F238E27FC236}">
                  <a16:creationId xmlns:a16="http://schemas.microsoft.com/office/drawing/2014/main" id="{79BCC21E-3FC9-E29E-EEA9-EE3170C2C2A5}"/>
                </a:ext>
              </a:extLst>
            </p:cNvPr>
            <p:cNvCxnSpPr/>
            <p:nvPr/>
          </p:nvCxnSpPr>
          <p:spPr bwMode="auto">
            <a:xfrm flipH="1" flipV="1">
              <a:off x="7821478" y="889742"/>
              <a:ext cx="0" cy="168462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96" name="Прямоугольник 4095">
                  <a:extLst>
                    <a:ext uri="{FF2B5EF4-FFF2-40B4-BE49-F238E27FC236}">
                      <a16:creationId xmlns:a16="http://schemas.microsoft.com/office/drawing/2014/main" id="{126173F1-7596-AFD2-50DC-6ACFC96406C8}"/>
                    </a:ext>
                  </a:extLst>
                </p:cNvPr>
                <p:cNvSpPr/>
                <p:nvPr/>
              </p:nvSpPr>
              <p:spPr>
                <a:xfrm>
                  <a:off x="7813052" y="1550864"/>
                  <a:ext cx="35067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𝜀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4096" name="Прямоугольник 4095">
                  <a:extLst>
                    <a:ext uri="{FF2B5EF4-FFF2-40B4-BE49-F238E27FC236}">
                      <a16:creationId xmlns:a16="http://schemas.microsoft.com/office/drawing/2014/main" id="{126173F1-7596-AFD2-50DC-6ACFC96406C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3052" y="1550864"/>
                  <a:ext cx="350672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97" name="Прямоугольник 4096">
                  <a:extLst>
                    <a:ext uri="{FF2B5EF4-FFF2-40B4-BE49-F238E27FC236}">
                      <a16:creationId xmlns:a16="http://schemas.microsoft.com/office/drawing/2014/main" id="{DC95FBF5-4131-8A54-C3B4-EBB775928207}"/>
                    </a:ext>
                  </a:extLst>
                </p:cNvPr>
                <p:cNvSpPr/>
                <p:nvPr/>
              </p:nvSpPr>
              <p:spPr>
                <a:xfrm>
                  <a:off x="7198292" y="2455554"/>
                  <a:ext cx="57586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4097" name="Прямоугольник 4096">
                  <a:extLst>
                    <a:ext uri="{FF2B5EF4-FFF2-40B4-BE49-F238E27FC236}">
                      <a16:creationId xmlns:a16="http://schemas.microsoft.com/office/drawing/2014/main" id="{DC95FBF5-4131-8A54-C3B4-EBB77592820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98292" y="2455554"/>
                  <a:ext cx="575863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99" name="Прямоугольник 4098">
                  <a:extLst>
                    <a:ext uri="{FF2B5EF4-FFF2-40B4-BE49-F238E27FC236}">
                      <a16:creationId xmlns:a16="http://schemas.microsoft.com/office/drawing/2014/main" id="{E317EDB1-E0E4-72D1-1676-41363F5A3642}"/>
                    </a:ext>
                  </a:extLst>
                </p:cNvPr>
                <p:cNvSpPr/>
                <p:nvPr/>
              </p:nvSpPr>
              <p:spPr>
                <a:xfrm>
                  <a:off x="7351435" y="852362"/>
                  <a:ext cx="369780" cy="41030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acc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4099" name="Прямоугольник 4098">
                  <a:extLst>
                    <a:ext uri="{FF2B5EF4-FFF2-40B4-BE49-F238E27FC236}">
                      <a16:creationId xmlns:a16="http://schemas.microsoft.com/office/drawing/2014/main" id="{E317EDB1-E0E4-72D1-1676-41363F5A364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51435" y="852362"/>
                  <a:ext cx="369780" cy="41030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100" name="Группа 4099">
              <a:extLst>
                <a:ext uri="{FF2B5EF4-FFF2-40B4-BE49-F238E27FC236}">
                  <a16:creationId xmlns:a16="http://schemas.microsoft.com/office/drawing/2014/main" id="{F7B88506-D8B0-049F-406E-FF15FAF22436}"/>
                </a:ext>
              </a:extLst>
            </p:cNvPr>
            <p:cNvGrpSpPr/>
            <p:nvPr/>
          </p:nvGrpSpPr>
          <p:grpSpPr>
            <a:xfrm rot="1732918" flipH="1">
              <a:off x="6815392" y="1748145"/>
              <a:ext cx="576000" cy="874118"/>
              <a:chOff x="5948875" y="2585108"/>
              <a:chExt cx="576000" cy="874118"/>
            </a:xfrm>
          </p:grpSpPr>
          <p:cxnSp>
            <p:nvCxnSpPr>
              <p:cNvPr id="4104" name="Прямая со стрелкой 4103">
                <a:extLst>
                  <a:ext uri="{FF2B5EF4-FFF2-40B4-BE49-F238E27FC236}">
                    <a16:creationId xmlns:a16="http://schemas.microsoft.com/office/drawing/2014/main" id="{E7DF9FD2-3632-B7C6-E122-B884CEBED069}"/>
                  </a:ext>
                </a:extLst>
              </p:cNvPr>
              <p:cNvCxnSpPr/>
              <p:nvPr/>
            </p:nvCxnSpPr>
            <p:spPr bwMode="auto">
              <a:xfrm flipH="1" flipV="1">
                <a:off x="6227805" y="2627510"/>
                <a:ext cx="0" cy="80655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105" name="Овал 4104">
                <a:extLst>
                  <a:ext uri="{FF2B5EF4-FFF2-40B4-BE49-F238E27FC236}">
                    <a16:creationId xmlns:a16="http://schemas.microsoft.com/office/drawing/2014/main" id="{B3A152AB-9E2E-C5F7-97B9-3A5D84773C19}"/>
                  </a:ext>
                </a:extLst>
              </p:cNvPr>
              <p:cNvSpPr/>
              <p:nvPr/>
            </p:nvSpPr>
            <p:spPr bwMode="auto">
              <a:xfrm>
                <a:off x="5948875" y="2585108"/>
                <a:ext cx="576000" cy="2160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baseline="30000">
                  <a:latin typeface="Times New Roman" panose="02020603050405020304" pitchFamily="18" charset="0"/>
                </a:endParaRPr>
              </a:p>
            </p:txBody>
          </p:sp>
          <p:cxnSp>
            <p:nvCxnSpPr>
              <p:cNvPr id="4106" name="Прямая со стрелкой 4105">
                <a:extLst>
                  <a:ext uri="{FF2B5EF4-FFF2-40B4-BE49-F238E27FC236}">
                    <a16:creationId xmlns:a16="http://schemas.microsoft.com/office/drawing/2014/main" id="{4100BCAB-59DF-B312-5467-B40388F2F17C}"/>
                  </a:ext>
                </a:extLst>
              </p:cNvPr>
              <p:cNvCxnSpPr/>
              <p:nvPr/>
            </p:nvCxnSpPr>
            <p:spPr bwMode="auto">
              <a:xfrm rot="1320000" flipH="1" flipV="1">
                <a:off x="6378435" y="2652674"/>
                <a:ext cx="0" cy="80655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02" name="Прямоугольник 4101">
                  <a:extLst>
                    <a:ext uri="{FF2B5EF4-FFF2-40B4-BE49-F238E27FC236}">
                      <a16:creationId xmlns:a16="http://schemas.microsoft.com/office/drawing/2014/main" id="{77CCAE76-1081-AE44-01D7-908215785308}"/>
                    </a:ext>
                  </a:extLst>
                </p:cNvPr>
                <p:cNvSpPr/>
                <p:nvPr/>
              </p:nvSpPr>
              <p:spPr>
                <a:xfrm>
                  <a:off x="7117823" y="1986128"/>
                  <a:ext cx="38664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acc>
                      </m:oMath>
                    </m:oMathPara>
                  </a14:m>
                  <a:endParaRPr lang="ru-RU" b="1" dirty="0"/>
                </a:p>
              </p:txBody>
            </p:sp>
          </mc:Choice>
          <mc:Fallback xmlns="">
            <p:sp>
              <p:nvSpPr>
                <p:cNvPr id="4102" name="Прямоугольник 4101">
                  <a:extLst>
                    <a:ext uri="{FF2B5EF4-FFF2-40B4-BE49-F238E27FC236}">
                      <a16:creationId xmlns:a16="http://schemas.microsoft.com/office/drawing/2014/main" id="{77CCAE76-1081-AE44-01D7-90821578530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17823" y="1986128"/>
                  <a:ext cx="386644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03" name="Прямоугольник 4102">
                  <a:extLst>
                    <a:ext uri="{FF2B5EF4-FFF2-40B4-BE49-F238E27FC236}">
                      <a16:creationId xmlns:a16="http://schemas.microsoft.com/office/drawing/2014/main" id="{2AE0F694-2881-5335-051C-5679B45D84C3}"/>
                    </a:ext>
                  </a:extLst>
                </p:cNvPr>
                <p:cNvSpPr/>
                <p:nvPr/>
              </p:nvSpPr>
              <p:spPr>
                <a:xfrm>
                  <a:off x="6882546" y="1323224"/>
                  <a:ext cx="369011" cy="40479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</m:acc>
                      </m:oMath>
                    </m:oMathPara>
                  </a14:m>
                  <a:endParaRPr lang="ru-RU" b="1" dirty="0"/>
                </a:p>
              </p:txBody>
            </p:sp>
          </mc:Choice>
          <mc:Fallback xmlns="">
            <p:sp>
              <p:nvSpPr>
                <p:cNvPr id="4103" name="Прямоугольник 4102">
                  <a:extLst>
                    <a:ext uri="{FF2B5EF4-FFF2-40B4-BE49-F238E27FC236}">
                      <a16:creationId xmlns:a16="http://schemas.microsoft.com/office/drawing/2014/main" id="{2AE0F694-2881-5335-051C-5679B45D84C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82546" y="1323224"/>
                  <a:ext cx="369011" cy="404791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13" name="Группа 4112">
            <a:extLst>
              <a:ext uri="{FF2B5EF4-FFF2-40B4-BE49-F238E27FC236}">
                <a16:creationId xmlns:a16="http://schemas.microsoft.com/office/drawing/2014/main" id="{3EC2BC33-4831-1FC2-5021-700786F1D103}"/>
              </a:ext>
            </a:extLst>
          </p:cNvPr>
          <p:cNvGrpSpPr/>
          <p:nvPr/>
        </p:nvGrpSpPr>
        <p:grpSpPr>
          <a:xfrm>
            <a:off x="2247030" y="3191321"/>
            <a:ext cx="2737842" cy="1274656"/>
            <a:chOff x="6439694" y="2681042"/>
            <a:chExt cx="2737842" cy="12746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14" name="Прямоугольник 4113">
                  <a:extLst>
                    <a:ext uri="{FF2B5EF4-FFF2-40B4-BE49-F238E27FC236}">
                      <a16:creationId xmlns:a16="http://schemas.microsoft.com/office/drawing/2014/main" id="{F7450074-914B-1391-3031-91AF1C9F81B2}"/>
                    </a:ext>
                  </a:extLst>
                </p:cNvPr>
                <p:cNvSpPr/>
                <p:nvPr/>
              </p:nvSpPr>
              <p:spPr>
                <a:xfrm>
                  <a:off x="6699317" y="2681042"/>
                  <a:ext cx="2218810" cy="41030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b="1" i="1" dirty="0"/>
                    <a:t>n</a:t>
                  </a:r>
                  <a:r>
                    <a:rPr lang="en-US" b="1" dirty="0"/>
                    <a:t>-</a:t>
                  </a:r>
                  <a:r>
                    <a:rPr lang="ru-RU" b="1" dirty="0"/>
                    <a:t>ось: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  <m:r>
                        <a:rPr lang="ru-RU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acc>
                      <m:r>
                        <a:rPr lang="en-US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h</m:t>
                      </m:r>
                    </m:oMath>
                  </a14:m>
                  <a:endParaRPr lang="ru-RU" i="1" dirty="0"/>
                </a:p>
              </p:txBody>
            </p:sp>
          </mc:Choice>
          <mc:Fallback xmlns="">
            <p:sp>
              <p:nvSpPr>
                <p:cNvPr id="4114" name="Прямоугольник 4113">
                  <a:extLst>
                    <a:ext uri="{FF2B5EF4-FFF2-40B4-BE49-F238E27FC236}">
                      <a16:creationId xmlns:a16="http://schemas.microsoft.com/office/drawing/2014/main" id="{F7450074-914B-1391-3031-91AF1C9F81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9317" y="2681042"/>
                  <a:ext cx="2218810" cy="410305"/>
                </a:xfrm>
                <a:prstGeom prst="rect">
                  <a:avLst/>
                </a:prstGeom>
                <a:blipFill>
                  <a:blip r:embed="rId16"/>
                  <a:stretch>
                    <a:fillRect l="-2198" b="-2388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15" name="Прямоугольник 4114">
                  <a:extLst>
                    <a:ext uri="{FF2B5EF4-FFF2-40B4-BE49-F238E27FC236}">
                      <a16:creationId xmlns:a16="http://schemas.microsoft.com/office/drawing/2014/main" id="{8B7F035F-3359-6A72-A50F-A832F1D4BC1E}"/>
                    </a:ext>
                  </a:extLst>
                </p:cNvPr>
                <p:cNvSpPr/>
                <p:nvPr/>
              </p:nvSpPr>
              <p:spPr>
                <a:xfrm>
                  <a:off x="6447933" y="3056667"/>
                  <a:ext cx="2721579" cy="39126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ru-RU" i="1" dirty="0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→−∞,</m:t>
                      </m:r>
                    </m:oMath>
                  </a14:m>
                  <a:r>
                    <a:rPr lang="en-US" dirty="0"/>
                    <a:t>  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  <m:r>
                        <a:rPr lang="en-US" i="1" dirty="0">
                          <a:latin typeface="Cambria Math" panose="02040503050406030204" pitchFamily="18" charset="0"/>
                        </a:rPr>
                        <m:t>→−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a14:m>
                  <a:endParaRPr lang="ru-RU" i="1" dirty="0"/>
                </a:p>
              </p:txBody>
            </p:sp>
          </mc:Choice>
          <mc:Fallback xmlns="">
            <p:sp>
              <p:nvSpPr>
                <p:cNvPr id="4115" name="Прямоугольник 4114">
                  <a:extLst>
                    <a:ext uri="{FF2B5EF4-FFF2-40B4-BE49-F238E27FC236}">
                      <a16:creationId xmlns:a16="http://schemas.microsoft.com/office/drawing/2014/main" id="{8B7F035F-3359-6A72-A50F-A832F1D4BC1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7933" y="3056667"/>
                  <a:ext cx="2721579" cy="391261"/>
                </a:xfrm>
                <a:prstGeom prst="rect">
                  <a:avLst/>
                </a:prstGeom>
                <a:blipFill>
                  <a:blip r:embed="rId17"/>
                  <a:stretch>
                    <a:fillRect t="-20313" b="-3125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16" name="Прямоугольник 4115">
                  <a:extLst>
                    <a:ext uri="{FF2B5EF4-FFF2-40B4-BE49-F238E27FC236}">
                      <a16:creationId xmlns:a16="http://schemas.microsoft.com/office/drawing/2014/main" id="{9727E241-4D19-215B-E640-486752AE17BD}"/>
                    </a:ext>
                  </a:extLst>
                </p:cNvPr>
                <p:cNvSpPr/>
                <p:nvPr/>
              </p:nvSpPr>
              <p:spPr>
                <a:xfrm>
                  <a:off x="6439694" y="3291080"/>
                  <a:ext cx="2721579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ru-RU" i="1" dirty="0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=0,</m:t>
                      </m:r>
                    </m:oMath>
                  </a14:m>
                  <a:r>
                    <a:rPr lang="en-US" dirty="0"/>
                    <a:t>       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</m:oMath>
                  </a14:m>
                  <a:endParaRPr lang="ru-RU" i="1" dirty="0"/>
                </a:p>
              </p:txBody>
            </p:sp>
          </mc:Choice>
          <mc:Fallback xmlns="">
            <p:sp>
              <p:nvSpPr>
                <p:cNvPr id="4116" name="Прямоугольник 4115">
                  <a:extLst>
                    <a:ext uri="{FF2B5EF4-FFF2-40B4-BE49-F238E27FC236}">
                      <a16:creationId xmlns:a16="http://schemas.microsoft.com/office/drawing/2014/main" id="{9727E241-4D19-215B-E640-486752AE17B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9694" y="3291080"/>
                  <a:ext cx="2721579" cy="369332"/>
                </a:xfrm>
                <a:prstGeom prst="rect">
                  <a:avLst/>
                </a:prstGeom>
                <a:blipFill>
                  <a:blip r:embed="rId18"/>
                  <a:stretch>
                    <a:fillRect t="-2295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17" name="Прямоугольник 4116">
                  <a:extLst>
                    <a:ext uri="{FF2B5EF4-FFF2-40B4-BE49-F238E27FC236}">
                      <a16:creationId xmlns:a16="http://schemas.microsoft.com/office/drawing/2014/main" id="{0C52A451-45A3-1426-4030-B8CDFCD10FC5}"/>
                    </a:ext>
                  </a:extLst>
                </p:cNvPr>
                <p:cNvSpPr/>
                <p:nvPr/>
              </p:nvSpPr>
              <p:spPr>
                <a:xfrm>
                  <a:off x="6455957" y="3564437"/>
                  <a:ext cx="2721579" cy="39126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ru-RU" i="1" dirty="0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→+∞,</m:t>
                      </m:r>
                    </m:oMath>
                  </a14:m>
                  <a:r>
                    <a:rPr lang="en-US" dirty="0"/>
                    <a:t>  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  <m:r>
                        <a:rPr lang="en-US" i="1" dirty="0">
                          <a:latin typeface="Cambria Math" panose="02040503050406030204" pitchFamily="18" charset="0"/>
                        </a:rPr>
                        <m:t>→+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a14:m>
                  <a:endParaRPr lang="ru-RU" i="1" dirty="0"/>
                </a:p>
              </p:txBody>
            </p:sp>
          </mc:Choice>
          <mc:Fallback xmlns="">
            <p:sp>
              <p:nvSpPr>
                <p:cNvPr id="4117" name="Прямоугольник 4116">
                  <a:extLst>
                    <a:ext uri="{FF2B5EF4-FFF2-40B4-BE49-F238E27FC236}">
                      <a16:creationId xmlns:a16="http://schemas.microsoft.com/office/drawing/2014/main" id="{0C52A451-45A3-1426-4030-B8CDFCD10FC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55957" y="3564437"/>
                  <a:ext cx="2721579" cy="391261"/>
                </a:xfrm>
                <a:prstGeom prst="rect">
                  <a:avLst/>
                </a:prstGeom>
                <a:blipFill>
                  <a:blip r:embed="rId19"/>
                  <a:stretch>
                    <a:fillRect t="-20313" b="-3125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085270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9D8D4F-F181-D02F-EBFA-71D2A24941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D31E473-EFF2-CEB5-38F4-B7715A5C3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7956" y="4559479"/>
            <a:ext cx="6221085" cy="1860687"/>
          </a:xfrm>
          <a:prstGeom prst="rect">
            <a:avLst/>
          </a:prstGeom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2D6CF1FB-1D37-A862-C5BE-8F7A77553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12192000" cy="88797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4098" name="Номер слайда 5">
            <a:extLst>
              <a:ext uri="{FF2B5EF4-FFF2-40B4-BE49-F238E27FC236}">
                <a16:creationId xmlns:a16="http://schemas.microsoft.com/office/drawing/2014/main" id="{DC244AEC-3781-A233-0BFC-4D1ECC5A0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320DD82-032B-44B4-978B-B4B00BE4CB36}" type="slidenum">
              <a:rPr lang="ru-RU" altLang="ru-RU" sz="2000">
                <a:solidFill>
                  <a:srgbClr val="FF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ru-RU" altLang="ru-RU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1" name="Text Box 7">
            <a:extLst>
              <a:ext uri="{FF2B5EF4-FFF2-40B4-BE49-F238E27FC236}">
                <a16:creationId xmlns:a16="http://schemas.microsoft.com/office/drawing/2014/main" id="{F625DF8C-8825-3E95-ADDE-B768A36D70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6218"/>
            <a:ext cx="12191999" cy="791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lnSpc>
                <a:spcPct val="70000"/>
              </a:lnSpc>
              <a:spcBef>
                <a:spcPct val="50000"/>
              </a:spcBef>
              <a:buNone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поляризации протонов при ускорении до 3.5 ГэВ/с </a:t>
            </a:r>
            <a:r>
              <a:rPr lang="ru-RU" alt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использованием слабых полей</a:t>
            </a:r>
          </a:p>
        </p:txBody>
      </p:sp>
      <p:sp>
        <p:nvSpPr>
          <p:cNvPr id="10" name="Line 27">
            <a:extLst>
              <a:ext uri="{FF2B5EF4-FFF2-40B4-BE49-F238E27FC236}">
                <a16:creationId xmlns:a16="http://schemas.microsoft.com/office/drawing/2014/main" id="{18A71B1B-64F5-ECFD-1719-01730A722AD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6279382"/>
            <a:ext cx="12192000" cy="711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Text Box 26">
            <a:extLst>
              <a:ext uri="{FF2B5EF4-FFF2-40B4-BE49-F238E27FC236}">
                <a16:creationId xmlns:a16="http://schemas.microsoft.com/office/drawing/2014/main" id="{119B76ED-C1D0-DD06-1135-EC9C513B4F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585" y="6286502"/>
            <a:ext cx="94089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chemeClr val="accent1">
                    <a:lumMod val="75000"/>
                  </a:schemeClr>
                </a:solidFill>
              </a:rPr>
              <a:t>Е</a:t>
            </a:r>
            <a:r>
              <a:rPr lang="en-US" altLang="ru-RU" sz="1400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ru-RU" altLang="ru-RU" sz="1400" b="1" dirty="0">
                <a:solidFill>
                  <a:schemeClr val="accent1">
                    <a:lumMod val="75000"/>
                  </a:schemeClr>
                </a:solidFill>
              </a:rPr>
              <a:t>Д</a:t>
            </a:r>
            <a:r>
              <a:rPr lang="en-US" altLang="ru-RU" sz="1400" b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altLang="ru-RU" sz="1400" b="1" dirty="0">
                <a:solidFill>
                  <a:schemeClr val="accent1">
                    <a:lumMod val="75000"/>
                  </a:schemeClr>
                </a:solidFill>
              </a:rPr>
              <a:t>Цыплаков</a:t>
            </a:r>
            <a:r>
              <a:rPr lang="en-US" altLang="ru-RU" sz="14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altLang="ru-RU" sz="1400" b="1" i="1" dirty="0">
                <a:solidFill>
                  <a:schemeClr val="accent1">
                    <a:lumMod val="75000"/>
                  </a:schemeClr>
                </a:solidFill>
              </a:rPr>
              <a:t>Разработка систем управления и сохранения поляризации протонов и дейтронов в проекте “Новый Нуклотрон”</a:t>
            </a:r>
            <a:r>
              <a:rPr lang="ru-RU" altLang="ru-RU" sz="1400" b="1" dirty="0">
                <a:solidFill>
                  <a:schemeClr val="accent1">
                    <a:lumMod val="75000"/>
                  </a:schemeClr>
                </a:solidFill>
              </a:rPr>
              <a:t>,   </a:t>
            </a:r>
            <a:r>
              <a:rPr lang="en-US" altLang="ru-RU" sz="1400" b="1" dirty="0">
                <a:solidFill>
                  <a:schemeClr val="accent1">
                    <a:lumMod val="75000"/>
                  </a:schemeClr>
                </a:solidFill>
              </a:rPr>
              <a:t>11</a:t>
            </a:r>
            <a:r>
              <a:rPr lang="ru-RU" altLang="ru-RU" sz="1400" b="1" dirty="0">
                <a:solidFill>
                  <a:schemeClr val="accent1">
                    <a:lumMod val="75000"/>
                  </a:schemeClr>
                </a:solidFill>
              </a:rPr>
              <a:t> сентября 2025,  г. Дубна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B914B5C-471E-E8C0-E543-969112D6E5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9" y="6342582"/>
            <a:ext cx="994299" cy="515418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9DF83E03-5A8E-E5F8-75D5-BB1E4B9731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4672335"/>
            <a:ext cx="5957957" cy="1578765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B07D577-D154-7618-0BB5-E9C0766090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40076"/>
            <a:ext cx="5957957" cy="1578765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219A2D29-8EDB-2813-6947-61AC9C31CB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4042" y="912914"/>
            <a:ext cx="5957957" cy="15787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Таблица 1">
                <a:extLst>
                  <a:ext uri="{FF2B5EF4-FFF2-40B4-BE49-F238E27FC236}">
                    <a16:creationId xmlns:a16="http://schemas.microsoft.com/office/drawing/2014/main" id="{28A392AE-3943-34D6-45F9-51364AAA88F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57975704"/>
                  </p:ext>
                </p:extLst>
              </p:nvPr>
            </p:nvGraphicFramePr>
            <p:xfrm>
              <a:off x="-1" y="2743201"/>
              <a:ext cx="4795244" cy="13208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828021">
                      <a:extLst>
                        <a:ext uri="{9D8B030D-6E8A-4147-A177-3AD203B41FA5}">
                          <a16:colId xmlns:a16="http://schemas.microsoft.com/office/drawing/2014/main" val="2338205426"/>
                        </a:ext>
                      </a:extLst>
                    </a:gridCol>
                    <a:gridCol w="636940">
                      <a:extLst>
                        <a:ext uri="{9D8B030D-6E8A-4147-A177-3AD203B41FA5}">
                          <a16:colId xmlns:a16="http://schemas.microsoft.com/office/drawing/2014/main" val="3439738854"/>
                        </a:ext>
                      </a:extLst>
                    </a:gridCol>
                    <a:gridCol w="590143">
                      <a:extLst>
                        <a:ext uri="{9D8B030D-6E8A-4147-A177-3AD203B41FA5}">
                          <a16:colId xmlns:a16="http://schemas.microsoft.com/office/drawing/2014/main" val="2373329629"/>
                        </a:ext>
                      </a:extLst>
                    </a:gridCol>
                    <a:gridCol w="685035">
                      <a:extLst>
                        <a:ext uri="{9D8B030D-6E8A-4147-A177-3AD203B41FA5}">
                          <a16:colId xmlns:a16="http://schemas.microsoft.com/office/drawing/2014/main" val="1474945465"/>
                        </a:ext>
                      </a:extLst>
                    </a:gridCol>
                    <a:gridCol w="685035">
                      <a:extLst>
                        <a:ext uri="{9D8B030D-6E8A-4147-A177-3AD203B41FA5}">
                          <a16:colId xmlns:a16="http://schemas.microsoft.com/office/drawing/2014/main" val="2421604934"/>
                        </a:ext>
                      </a:extLst>
                    </a:gridCol>
                    <a:gridCol w="685035">
                      <a:extLst>
                        <a:ext uri="{9D8B030D-6E8A-4147-A177-3AD203B41FA5}">
                          <a16:colId xmlns:a16="http://schemas.microsoft.com/office/drawing/2014/main" val="2800004498"/>
                        </a:ext>
                      </a:extLst>
                    </a:gridCol>
                    <a:gridCol w="685035">
                      <a:extLst>
                        <a:ext uri="{9D8B030D-6E8A-4147-A177-3AD203B41FA5}">
                          <a16:colId xmlns:a16="http://schemas.microsoft.com/office/drawing/2014/main" val="276748554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smtClean="0">
                                    <a:latin typeface="Cambria Math" panose="02040503050406030204" pitchFamily="18" charset="0"/>
                                  </a:rPr>
                                  <m:t>𝜸</m:t>
                                </m:r>
                                <m:r>
                                  <a:rPr lang="en-US" sz="1600" b="1" smtClean="0">
                                    <a:latin typeface="Cambria Math" panose="02040503050406030204" pitchFamily="18" charset="0"/>
                                  </a:rPr>
                                  <m:t>𝑮</m:t>
                                </m:r>
                              </m:oMath>
                            </m:oMathPara>
                          </a14:m>
                          <a:endParaRPr lang="ru-RU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ru-RU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ru-RU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ru-RU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ru-RU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ru-RU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ru-RU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154091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1600" b="0" smtClean="0">
                                      <a:latin typeface="Cambria Math" panose="02040503050406030204" pitchFamily="18" charset="0"/>
                                    </a:rPr>
                                    <m:t>𝑐𝑜h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1600" b="0" smtClean="0"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</m:sup>
                              </m:sSup>
                            </m:oMath>
                          </a14:m>
                          <a:endParaRPr lang="ru-RU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0.08</a:t>
                          </a:r>
                          <a:endParaRPr lang="ru-RU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0.3</a:t>
                          </a:r>
                          <a:endParaRPr lang="ru-RU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0.54</a:t>
                          </a:r>
                          <a:endParaRPr lang="ru-RU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1.93</a:t>
                          </a:r>
                          <a:endParaRPr lang="ru-RU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2.83</a:t>
                          </a:r>
                          <a:endParaRPr lang="ru-RU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26.4</a:t>
                          </a:r>
                          <a:endParaRPr lang="ru-RU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352255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D, %</a:t>
                          </a:r>
                          <a:endParaRPr lang="ru-RU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0.02</a:t>
                          </a:r>
                          <a:endParaRPr lang="ru-RU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0.27</a:t>
                          </a:r>
                          <a:endParaRPr lang="ru-RU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0.87</a:t>
                          </a:r>
                          <a:endParaRPr lang="ru-RU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10.8</a:t>
                          </a:r>
                          <a:endParaRPr lang="ru-RU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22.5</a:t>
                          </a:r>
                          <a:endParaRPr lang="ru-RU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</a:t>
                          </a:r>
                          <a:endParaRPr lang="ru-RU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300176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Таблица 1">
                <a:extLst>
                  <a:ext uri="{FF2B5EF4-FFF2-40B4-BE49-F238E27FC236}">
                    <a16:creationId xmlns:a16="http://schemas.microsoft.com/office/drawing/2014/main" id="{28A392AE-3943-34D6-45F9-51364AAA88F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57975704"/>
                  </p:ext>
                </p:extLst>
              </p:nvPr>
            </p:nvGraphicFramePr>
            <p:xfrm>
              <a:off x="-1" y="2743201"/>
              <a:ext cx="4795244" cy="13208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828021">
                      <a:extLst>
                        <a:ext uri="{9D8B030D-6E8A-4147-A177-3AD203B41FA5}">
                          <a16:colId xmlns:a16="http://schemas.microsoft.com/office/drawing/2014/main" val="2338205426"/>
                        </a:ext>
                      </a:extLst>
                    </a:gridCol>
                    <a:gridCol w="636940">
                      <a:extLst>
                        <a:ext uri="{9D8B030D-6E8A-4147-A177-3AD203B41FA5}">
                          <a16:colId xmlns:a16="http://schemas.microsoft.com/office/drawing/2014/main" val="3439738854"/>
                        </a:ext>
                      </a:extLst>
                    </a:gridCol>
                    <a:gridCol w="590143">
                      <a:extLst>
                        <a:ext uri="{9D8B030D-6E8A-4147-A177-3AD203B41FA5}">
                          <a16:colId xmlns:a16="http://schemas.microsoft.com/office/drawing/2014/main" val="2373329629"/>
                        </a:ext>
                      </a:extLst>
                    </a:gridCol>
                    <a:gridCol w="685035">
                      <a:extLst>
                        <a:ext uri="{9D8B030D-6E8A-4147-A177-3AD203B41FA5}">
                          <a16:colId xmlns:a16="http://schemas.microsoft.com/office/drawing/2014/main" val="1474945465"/>
                        </a:ext>
                      </a:extLst>
                    </a:gridCol>
                    <a:gridCol w="685035">
                      <a:extLst>
                        <a:ext uri="{9D8B030D-6E8A-4147-A177-3AD203B41FA5}">
                          <a16:colId xmlns:a16="http://schemas.microsoft.com/office/drawing/2014/main" val="2421604934"/>
                        </a:ext>
                      </a:extLst>
                    </a:gridCol>
                    <a:gridCol w="685035">
                      <a:extLst>
                        <a:ext uri="{9D8B030D-6E8A-4147-A177-3AD203B41FA5}">
                          <a16:colId xmlns:a16="http://schemas.microsoft.com/office/drawing/2014/main" val="2800004498"/>
                        </a:ext>
                      </a:extLst>
                    </a:gridCol>
                    <a:gridCol w="685035">
                      <a:extLst>
                        <a:ext uri="{9D8B030D-6E8A-4147-A177-3AD203B41FA5}">
                          <a16:colId xmlns:a16="http://schemas.microsoft.com/office/drawing/2014/main" val="276748554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7"/>
                          <a:stretch>
                            <a:fillRect l="-735" t="-4918" r="-482353" b="-2672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ru-RU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ru-RU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ru-RU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ru-RU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ru-RU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ru-RU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15409166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7"/>
                          <a:stretch>
                            <a:fillRect l="-735" t="-67368" r="-482353" b="-71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0.08</a:t>
                          </a:r>
                          <a:endParaRPr lang="ru-RU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0.3</a:t>
                          </a:r>
                          <a:endParaRPr lang="ru-RU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0.54</a:t>
                          </a:r>
                          <a:endParaRPr lang="ru-RU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1.93</a:t>
                          </a:r>
                          <a:endParaRPr lang="ru-RU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2.83</a:t>
                          </a:r>
                          <a:endParaRPr lang="ru-RU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26.4</a:t>
                          </a:r>
                          <a:endParaRPr lang="ru-RU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352255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D, %</a:t>
                          </a:r>
                          <a:endParaRPr lang="ru-RU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0.02</a:t>
                          </a:r>
                          <a:endParaRPr lang="ru-RU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0.27</a:t>
                          </a:r>
                          <a:endParaRPr lang="ru-RU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0.87</a:t>
                          </a:r>
                          <a:endParaRPr lang="ru-RU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10.8</a:t>
                          </a:r>
                          <a:endParaRPr lang="ru-RU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22.5</a:t>
                          </a:r>
                          <a:endParaRPr lang="ru-RU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</a:t>
                          </a:r>
                          <a:endParaRPr lang="ru-RU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3001764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Таблица 2">
                <a:extLst>
                  <a:ext uri="{FF2B5EF4-FFF2-40B4-BE49-F238E27FC236}">
                    <a16:creationId xmlns:a16="http://schemas.microsoft.com/office/drawing/2014/main" id="{5FCA9A79-9BE0-5EE7-8333-693133838F5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34529532"/>
                  </p:ext>
                </p:extLst>
              </p:nvPr>
            </p:nvGraphicFramePr>
            <p:xfrm>
              <a:off x="7396756" y="3260951"/>
              <a:ext cx="4795244" cy="13208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828021">
                      <a:extLst>
                        <a:ext uri="{9D8B030D-6E8A-4147-A177-3AD203B41FA5}">
                          <a16:colId xmlns:a16="http://schemas.microsoft.com/office/drawing/2014/main" val="2338205426"/>
                        </a:ext>
                      </a:extLst>
                    </a:gridCol>
                    <a:gridCol w="636940">
                      <a:extLst>
                        <a:ext uri="{9D8B030D-6E8A-4147-A177-3AD203B41FA5}">
                          <a16:colId xmlns:a16="http://schemas.microsoft.com/office/drawing/2014/main" val="3439738854"/>
                        </a:ext>
                      </a:extLst>
                    </a:gridCol>
                    <a:gridCol w="590143">
                      <a:extLst>
                        <a:ext uri="{9D8B030D-6E8A-4147-A177-3AD203B41FA5}">
                          <a16:colId xmlns:a16="http://schemas.microsoft.com/office/drawing/2014/main" val="2373329629"/>
                        </a:ext>
                      </a:extLst>
                    </a:gridCol>
                    <a:gridCol w="685035">
                      <a:extLst>
                        <a:ext uri="{9D8B030D-6E8A-4147-A177-3AD203B41FA5}">
                          <a16:colId xmlns:a16="http://schemas.microsoft.com/office/drawing/2014/main" val="1474945465"/>
                        </a:ext>
                      </a:extLst>
                    </a:gridCol>
                    <a:gridCol w="685035">
                      <a:extLst>
                        <a:ext uri="{9D8B030D-6E8A-4147-A177-3AD203B41FA5}">
                          <a16:colId xmlns:a16="http://schemas.microsoft.com/office/drawing/2014/main" val="2421604934"/>
                        </a:ext>
                      </a:extLst>
                    </a:gridCol>
                    <a:gridCol w="685035">
                      <a:extLst>
                        <a:ext uri="{9D8B030D-6E8A-4147-A177-3AD203B41FA5}">
                          <a16:colId xmlns:a16="http://schemas.microsoft.com/office/drawing/2014/main" val="2800004498"/>
                        </a:ext>
                      </a:extLst>
                    </a:gridCol>
                    <a:gridCol w="685035">
                      <a:extLst>
                        <a:ext uri="{9D8B030D-6E8A-4147-A177-3AD203B41FA5}">
                          <a16:colId xmlns:a16="http://schemas.microsoft.com/office/drawing/2014/main" val="276748554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smtClean="0">
                                    <a:latin typeface="Cambria Math" panose="02040503050406030204" pitchFamily="18" charset="0"/>
                                  </a:rPr>
                                  <m:t>𝜸</m:t>
                                </m:r>
                                <m:r>
                                  <a:rPr lang="en-US" sz="1600" b="1" smtClean="0">
                                    <a:latin typeface="Cambria Math" panose="02040503050406030204" pitchFamily="18" charset="0"/>
                                  </a:rPr>
                                  <m:t>𝑮</m:t>
                                </m:r>
                              </m:oMath>
                            </m:oMathPara>
                          </a14:m>
                          <a:endParaRPr lang="ru-RU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ru-RU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ru-RU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ru-RU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ru-RU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ru-RU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ru-RU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154091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1600" b="0" smtClean="0">
                                      <a:latin typeface="Cambria Math" panose="02040503050406030204" pitchFamily="18" charset="0"/>
                                    </a:rPr>
                                    <m:t>𝑐𝑜h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1600" b="0" smtClean="0"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</m:sup>
                              </m:sSup>
                            </m:oMath>
                          </a14:m>
                          <a:endParaRPr lang="ru-RU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2.6</a:t>
                          </a:r>
                          <a:endParaRPr lang="ru-RU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1.6</a:t>
                          </a:r>
                          <a:endParaRPr lang="ru-RU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1.6</a:t>
                          </a:r>
                          <a:endParaRPr lang="ru-RU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12.4</a:t>
                          </a:r>
                          <a:endParaRPr lang="ru-RU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16.4</a:t>
                          </a:r>
                          <a:endParaRPr lang="ru-RU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265.7</a:t>
                          </a:r>
                          <a:endParaRPr lang="ru-RU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352255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D, %</a:t>
                          </a:r>
                          <a:endParaRPr lang="ru-RU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19.1</a:t>
                          </a:r>
                          <a:endParaRPr lang="ru-RU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7.5</a:t>
                          </a:r>
                          <a:endParaRPr lang="ru-RU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7.5</a:t>
                          </a:r>
                          <a:endParaRPr lang="ru-RU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20.3</a:t>
                          </a:r>
                          <a:endParaRPr lang="ru-RU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3.7</a:t>
                          </a:r>
                          <a:endParaRPr lang="ru-RU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</a:t>
                          </a:r>
                          <a:endParaRPr lang="ru-RU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300176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Таблица 2">
                <a:extLst>
                  <a:ext uri="{FF2B5EF4-FFF2-40B4-BE49-F238E27FC236}">
                    <a16:creationId xmlns:a16="http://schemas.microsoft.com/office/drawing/2014/main" id="{5FCA9A79-9BE0-5EE7-8333-693133838F5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34529532"/>
                  </p:ext>
                </p:extLst>
              </p:nvPr>
            </p:nvGraphicFramePr>
            <p:xfrm>
              <a:off x="7396756" y="3260951"/>
              <a:ext cx="4795244" cy="13208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828021">
                      <a:extLst>
                        <a:ext uri="{9D8B030D-6E8A-4147-A177-3AD203B41FA5}">
                          <a16:colId xmlns:a16="http://schemas.microsoft.com/office/drawing/2014/main" val="2338205426"/>
                        </a:ext>
                      </a:extLst>
                    </a:gridCol>
                    <a:gridCol w="636940">
                      <a:extLst>
                        <a:ext uri="{9D8B030D-6E8A-4147-A177-3AD203B41FA5}">
                          <a16:colId xmlns:a16="http://schemas.microsoft.com/office/drawing/2014/main" val="3439738854"/>
                        </a:ext>
                      </a:extLst>
                    </a:gridCol>
                    <a:gridCol w="590143">
                      <a:extLst>
                        <a:ext uri="{9D8B030D-6E8A-4147-A177-3AD203B41FA5}">
                          <a16:colId xmlns:a16="http://schemas.microsoft.com/office/drawing/2014/main" val="2373329629"/>
                        </a:ext>
                      </a:extLst>
                    </a:gridCol>
                    <a:gridCol w="685035">
                      <a:extLst>
                        <a:ext uri="{9D8B030D-6E8A-4147-A177-3AD203B41FA5}">
                          <a16:colId xmlns:a16="http://schemas.microsoft.com/office/drawing/2014/main" val="1474945465"/>
                        </a:ext>
                      </a:extLst>
                    </a:gridCol>
                    <a:gridCol w="685035">
                      <a:extLst>
                        <a:ext uri="{9D8B030D-6E8A-4147-A177-3AD203B41FA5}">
                          <a16:colId xmlns:a16="http://schemas.microsoft.com/office/drawing/2014/main" val="2421604934"/>
                        </a:ext>
                      </a:extLst>
                    </a:gridCol>
                    <a:gridCol w="685035">
                      <a:extLst>
                        <a:ext uri="{9D8B030D-6E8A-4147-A177-3AD203B41FA5}">
                          <a16:colId xmlns:a16="http://schemas.microsoft.com/office/drawing/2014/main" val="2800004498"/>
                        </a:ext>
                      </a:extLst>
                    </a:gridCol>
                    <a:gridCol w="685035">
                      <a:extLst>
                        <a:ext uri="{9D8B030D-6E8A-4147-A177-3AD203B41FA5}">
                          <a16:colId xmlns:a16="http://schemas.microsoft.com/office/drawing/2014/main" val="276748554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8"/>
                          <a:stretch>
                            <a:fillRect l="-735" t="-3279" r="-482353" b="-268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ru-RU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ru-RU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ru-RU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ru-RU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ru-RU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ru-RU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15409166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8"/>
                          <a:stretch>
                            <a:fillRect l="-735" t="-65625" r="-482353" b="-70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2.6</a:t>
                          </a:r>
                          <a:endParaRPr lang="ru-RU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1.6</a:t>
                          </a:r>
                          <a:endParaRPr lang="ru-RU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1.6</a:t>
                          </a:r>
                          <a:endParaRPr lang="ru-RU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12.4</a:t>
                          </a:r>
                          <a:endParaRPr lang="ru-RU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16.4</a:t>
                          </a:r>
                          <a:endParaRPr lang="ru-RU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265.7</a:t>
                          </a:r>
                          <a:endParaRPr lang="ru-RU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352255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D, %</a:t>
                          </a:r>
                          <a:endParaRPr lang="ru-RU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19.1</a:t>
                          </a:r>
                          <a:endParaRPr lang="ru-RU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7.5</a:t>
                          </a:r>
                          <a:endParaRPr lang="ru-RU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7.5</a:t>
                          </a:r>
                          <a:endParaRPr lang="ru-RU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20.3</a:t>
                          </a:r>
                          <a:endParaRPr lang="ru-RU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3.7</a:t>
                          </a:r>
                          <a:endParaRPr lang="ru-RU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</a:t>
                          </a:r>
                          <a:endParaRPr lang="ru-RU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3001764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Стрелка: изогнутая вверх 3">
            <a:extLst>
              <a:ext uri="{FF2B5EF4-FFF2-40B4-BE49-F238E27FC236}">
                <a16:creationId xmlns:a16="http://schemas.microsoft.com/office/drawing/2014/main" id="{12FC9710-C3AD-CDF7-8EA1-EF942A176A84}"/>
              </a:ext>
            </a:extLst>
          </p:cNvPr>
          <p:cNvSpPr/>
          <p:nvPr/>
        </p:nvSpPr>
        <p:spPr>
          <a:xfrm>
            <a:off x="4821165" y="2432780"/>
            <a:ext cx="3050931" cy="436931"/>
          </a:xfrm>
          <a:prstGeom prst="curvedUp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Стрелка: изогнутая вниз 5">
            <a:extLst>
              <a:ext uri="{FF2B5EF4-FFF2-40B4-BE49-F238E27FC236}">
                <a16:creationId xmlns:a16="http://schemas.microsoft.com/office/drawing/2014/main" id="{CCE05612-B163-23C5-DE82-EDC3999D1172}"/>
              </a:ext>
            </a:extLst>
          </p:cNvPr>
          <p:cNvSpPr/>
          <p:nvPr/>
        </p:nvSpPr>
        <p:spPr>
          <a:xfrm>
            <a:off x="4374189" y="4140630"/>
            <a:ext cx="2981781" cy="404708"/>
          </a:xfrm>
          <a:prstGeom prst="curvedDown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43AE1C-9549-54B1-2CD8-3274EB8A99DA}"/>
              </a:ext>
            </a:extLst>
          </p:cNvPr>
          <p:cNvSpPr txBox="1"/>
          <p:nvPr/>
        </p:nvSpPr>
        <p:spPr>
          <a:xfrm>
            <a:off x="5544302" y="2374672"/>
            <a:ext cx="13794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Корректоры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B00CE7-869E-7E47-1420-D594B3481484}"/>
              </a:ext>
            </a:extLst>
          </p:cNvPr>
          <p:cNvSpPr txBox="1"/>
          <p:nvPr/>
        </p:nvSpPr>
        <p:spPr>
          <a:xfrm>
            <a:off x="5209835" y="4274721"/>
            <a:ext cx="131048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Соленоиды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B48DF4-1F10-69AF-26FF-4A8AC1CEDB04}"/>
              </a:ext>
            </a:extLst>
          </p:cNvPr>
          <p:cNvSpPr txBox="1"/>
          <p:nvPr/>
        </p:nvSpPr>
        <p:spPr>
          <a:xfrm>
            <a:off x="-1" y="2362216"/>
            <a:ext cx="284943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Искажение орбиты до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2мм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4FCE53-50C5-C650-9133-CEB048602345}"/>
              </a:ext>
            </a:extLst>
          </p:cNvPr>
          <p:cNvSpPr txBox="1"/>
          <p:nvPr/>
        </p:nvSpPr>
        <p:spPr>
          <a:xfrm>
            <a:off x="9108527" y="2884549"/>
            <a:ext cx="295138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Искажение орбиты до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10мм</a:t>
            </a:r>
          </a:p>
        </p:txBody>
      </p:sp>
    </p:spTree>
    <p:extLst>
      <p:ext uri="{BB962C8B-B14F-4D97-AF65-F5344CB8AC3E}">
        <p14:creationId xmlns:p14="http://schemas.microsoft.com/office/powerpoint/2010/main" val="133975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CA51B1-999C-06AD-044E-7CDE5E5D98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A312483-42BE-C128-852B-C145F62003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212" y="1990807"/>
            <a:ext cx="7142776" cy="178569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1FF1005-073A-E037-4331-F515189C8F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224" y="4618036"/>
            <a:ext cx="7142775" cy="1785694"/>
          </a:xfrm>
          <a:prstGeom prst="rect">
            <a:avLst/>
          </a:prstGeom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B4C94C14-959B-CC67-3752-35758E06EF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92828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4098" name="Номер слайда 5">
            <a:extLst>
              <a:ext uri="{FF2B5EF4-FFF2-40B4-BE49-F238E27FC236}">
                <a16:creationId xmlns:a16="http://schemas.microsoft.com/office/drawing/2014/main" id="{AC9E5A09-6337-4F9F-DEEF-BF8E313EB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320DD82-032B-44B4-978B-B4B00BE4CB36}" type="slidenum">
              <a:rPr lang="ru-RU" altLang="ru-RU" sz="2000">
                <a:solidFill>
                  <a:srgbClr val="FF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ru-RU" altLang="ru-RU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Line 27">
            <a:extLst>
              <a:ext uri="{FF2B5EF4-FFF2-40B4-BE49-F238E27FC236}">
                <a16:creationId xmlns:a16="http://schemas.microsoft.com/office/drawing/2014/main" id="{7A042BBA-19C3-5F9E-D524-4F5D3368FBE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6279382"/>
            <a:ext cx="12192000" cy="711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Text Box 26">
            <a:extLst>
              <a:ext uri="{FF2B5EF4-FFF2-40B4-BE49-F238E27FC236}">
                <a16:creationId xmlns:a16="http://schemas.microsoft.com/office/drawing/2014/main" id="{1C682412-8703-FE87-E420-F403BAA52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585" y="6286502"/>
            <a:ext cx="94089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chemeClr val="accent1">
                    <a:lumMod val="75000"/>
                  </a:schemeClr>
                </a:solidFill>
              </a:rPr>
              <a:t>Е</a:t>
            </a:r>
            <a:r>
              <a:rPr lang="en-US" altLang="ru-RU" sz="1400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ru-RU" altLang="ru-RU" sz="1400" b="1" dirty="0">
                <a:solidFill>
                  <a:schemeClr val="accent1">
                    <a:lumMod val="75000"/>
                  </a:schemeClr>
                </a:solidFill>
              </a:rPr>
              <a:t>Д</a:t>
            </a:r>
            <a:r>
              <a:rPr lang="en-US" altLang="ru-RU" sz="1400" b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altLang="ru-RU" sz="1400" b="1" dirty="0">
                <a:solidFill>
                  <a:schemeClr val="accent1">
                    <a:lumMod val="75000"/>
                  </a:schemeClr>
                </a:solidFill>
              </a:rPr>
              <a:t>Цыплаков</a:t>
            </a:r>
            <a:r>
              <a:rPr lang="en-US" altLang="ru-RU" sz="14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altLang="ru-RU" sz="1400" b="1" i="1" dirty="0">
                <a:solidFill>
                  <a:schemeClr val="accent1">
                    <a:lumMod val="75000"/>
                  </a:schemeClr>
                </a:solidFill>
              </a:rPr>
              <a:t>Разработка систем управления и сохранения поляризации протонов и дейтронов в проекте “Новый Нуклотрон”</a:t>
            </a:r>
            <a:r>
              <a:rPr lang="ru-RU" altLang="ru-RU" sz="1400" b="1" dirty="0">
                <a:solidFill>
                  <a:schemeClr val="accent1">
                    <a:lumMod val="75000"/>
                  </a:schemeClr>
                </a:solidFill>
              </a:rPr>
              <a:t>,   </a:t>
            </a:r>
            <a:r>
              <a:rPr lang="en-US" altLang="ru-RU" sz="1400" b="1" dirty="0">
                <a:solidFill>
                  <a:schemeClr val="accent1">
                    <a:lumMod val="75000"/>
                  </a:schemeClr>
                </a:solidFill>
              </a:rPr>
              <a:t>11</a:t>
            </a:r>
            <a:r>
              <a:rPr lang="ru-RU" altLang="ru-RU" sz="1400" b="1" dirty="0">
                <a:solidFill>
                  <a:schemeClr val="accent1">
                    <a:lumMod val="75000"/>
                  </a:schemeClr>
                </a:solidFill>
              </a:rPr>
              <a:t> сентября 2025,  г. Дубна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4E822E1-84D0-C0BA-9A1E-36FF166869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9" y="6342582"/>
            <a:ext cx="994299" cy="515418"/>
          </a:xfrm>
          <a:prstGeom prst="rect">
            <a:avLst/>
          </a:prstGeom>
        </p:spPr>
      </p:pic>
      <p:sp>
        <p:nvSpPr>
          <p:cNvPr id="2" name="Text Box 7">
            <a:extLst>
              <a:ext uri="{FF2B5EF4-FFF2-40B4-BE49-F238E27FC236}">
                <a16:creationId xmlns:a16="http://schemas.microsoft.com/office/drawing/2014/main" id="{8BA5E673-B73D-1091-D079-3269F5EE2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0149"/>
            <a:ext cx="12191999" cy="791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lnSpc>
                <a:spcPct val="70000"/>
              </a:lnSpc>
              <a:spcBef>
                <a:spcPct val="50000"/>
              </a:spcBef>
              <a:buNone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Стабилизация и управление поляризацией протонов и дейтронов во всем диапазоне энергии ускорения</a:t>
            </a:r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6ED5CEEE-54E8-6A83-4E86-3EDAF8BC26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0713" y="1010544"/>
            <a:ext cx="5991286" cy="1130718"/>
          </a:xfrm>
          <a:prstGeom prst="rect">
            <a:avLst/>
          </a:prstGeom>
        </p:spPr>
      </p:pic>
      <p:pic>
        <p:nvPicPr>
          <p:cNvPr id="4114" name="Рисунок 4113">
            <a:extLst>
              <a:ext uri="{FF2B5EF4-FFF2-40B4-BE49-F238E27FC236}">
                <a16:creationId xmlns:a16="http://schemas.microsoft.com/office/drawing/2014/main" id="{4DDE3CEE-5354-FA7B-8D3C-1839600142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9181" y="3531560"/>
            <a:ext cx="5991286" cy="1107951"/>
          </a:xfrm>
          <a:prstGeom prst="rect">
            <a:avLst/>
          </a:prstGeom>
        </p:spPr>
      </p:pic>
      <p:pic>
        <p:nvPicPr>
          <p:cNvPr id="4116" name="Рисунок 4115">
            <a:extLst>
              <a:ext uri="{FF2B5EF4-FFF2-40B4-BE49-F238E27FC236}">
                <a16:creationId xmlns:a16="http://schemas.microsoft.com/office/drawing/2014/main" id="{345EDBF4-120F-FEDE-A12C-6AC3EA4378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880968"/>
            <a:ext cx="5175888" cy="1290063"/>
          </a:xfrm>
          <a:prstGeom prst="rect">
            <a:avLst/>
          </a:prstGeom>
        </p:spPr>
      </p:pic>
      <p:pic>
        <p:nvPicPr>
          <p:cNvPr id="4118" name="Рисунок 4117">
            <a:extLst>
              <a:ext uri="{FF2B5EF4-FFF2-40B4-BE49-F238E27FC236}">
                <a16:creationId xmlns:a16="http://schemas.microsoft.com/office/drawing/2014/main" id="{892AA52C-B111-30A0-4607-35CD5CB6A4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66778"/>
            <a:ext cx="3516923" cy="37549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30" name="TextBox 4129">
                <a:extLst>
                  <a:ext uri="{FF2B5EF4-FFF2-40B4-BE49-F238E27FC236}">
                    <a16:creationId xmlns:a16="http://schemas.microsoft.com/office/drawing/2014/main" id="{82B11D6D-F0EE-8121-2A6F-DD2703B6165C}"/>
                  </a:ext>
                </a:extLst>
              </p:cNvPr>
              <p:cNvSpPr txBox="1"/>
              <p:nvPr/>
            </p:nvSpPr>
            <p:spPr>
              <a:xfrm>
                <a:off x="2587944" y="4099420"/>
                <a:ext cx="4045851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𝜋𝛾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𝐵𝐿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130" name="TextBox 4129">
                <a:extLst>
                  <a:ext uri="{FF2B5EF4-FFF2-40B4-BE49-F238E27FC236}">
                    <a16:creationId xmlns:a16="http://schemas.microsoft.com/office/drawing/2014/main" id="{82B11D6D-F0EE-8121-2A6F-DD2703B616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7944" y="4099420"/>
                <a:ext cx="4045851" cy="62235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31" name="TextBox 4130">
                <a:extLst>
                  <a:ext uri="{FF2B5EF4-FFF2-40B4-BE49-F238E27FC236}">
                    <a16:creationId xmlns:a16="http://schemas.microsoft.com/office/drawing/2014/main" id="{B513235B-D003-910D-66BC-5A79343B5A19}"/>
                  </a:ext>
                </a:extLst>
              </p:cNvPr>
              <p:cNvSpPr txBox="1"/>
              <p:nvPr/>
            </p:nvSpPr>
            <p:spPr>
              <a:xfrm>
                <a:off x="3849756" y="1431567"/>
                <a:ext cx="1326132" cy="2989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±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=8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131" name="TextBox 4130">
                <a:extLst>
                  <a:ext uri="{FF2B5EF4-FFF2-40B4-BE49-F238E27FC236}">
                    <a16:creationId xmlns:a16="http://schemas.microsoft.com/office/drawing/2014/main" id="{B513235B-D003-910D-66BC-5A79343B5A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9756" y="1431567"/>
                <a:ext cx="1326132" cy="298928"/>
              </a:xfrm>
              <a:prstGeom prst="rect">
                <a:avLst/>
              </a:prstGeom>
              <a:blipFill>
                <a:blip r:embed="rId10"/>
                <a:stretch>
                  <a:fillRect l="-2304" r="-3687" b="-183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32" name="TextBox 4131">
                <a:extLst>
                  <a:ext uri="{FF2B5EF4-FFF2-40B4-BE49-F238E27FC236}">
                    <a16:creationId xmlns:a16="http://schemas.microsoft.com/office/drawing/2014/main" id="{5BAD10B8-607B-EFF6-6504-446AB4013281}"/>
                  </a:ext>
                </a:extLst>
              </p:cNvPr>
              <p:cNvSpPr txBox="1"/>
              <p:nvPr/>
            </p:nvSpPr>
            <p:spPr>
              <a:xfrm>
                <a:off x="9741488" y="1752936"/>
                <a:ext cx="170418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𝝂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𝝂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/>
                  <a:t>=7.14/6.9</a:t>
                </a:r>
                <a:endParaRPr lang="ru-RU" b="1" dirty="0"/>
              </a:p>
            </p:txBody>
          </p:sp>
        </mc:Choice>
        <mc:Fallback xmlns="">
          <p:sp>
            <p:nvSpPr>
              <p:cNvPr id="4132" name="TextBox 4131">
                <a:extLst>
                  <a:ext uri="{FF2B5EF4-FFF2-40B4-BE49-F238E27FC236}">
                    <a16:creationId xmlns:a16="http://schemas.microsoft.com/office/drawing/2014/main" id="{5BAD10B8-607B-EFF6-6504-446AB40132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1488" y="1752936"/>
                <a:ext cx="1704184" cy="369332"/>
              </a:xfrm>
              <a:prstGeom prst="rect">
                <a:avLst/>
              </a:prstGeom>
              <a:blipFill>
                <a:blip r:embed="rId11"/>
                <a:stretch>
                  <a:fillRect t="-8065" r="-1773" b="-2419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33" name="TextBox 4132">
                <a:extLst>
                  <a:ext uri="{FF2B5EF4-FFF2-40B4-BE49-F238E27FC236}">
                    <a16:creationId xmlns:a16="http://schemas.microsoft.com/office/drawing/2014/main" id="{07EBEF73-D292-AD3D-8503-A81F1724C5B9}"/>
                  </a:ext>
                </a:extLst>
              </p:cNvPr>
              <p:cNvSpPr txBox="1"/>
              <p:nvPr/>
            </p:nvSpPr>
            <p:spPr>
              <a:xfrm>
                <a:off x="9434427" y="4373964"/>
                <a:ext cx="182120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𝝂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𝝂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/>
                  <a:t>=7.12/7.12</a:t>
                </a:r>
                <a:endParaRPr lang="ru-RU" b="1" dirty="0"/>
              </a:p>
            </p:txBody>
          </p:sp>
        </mc:Choice>
        <mc:Fallback xmlns="">
          <p:sp>
            <p:nvSpPr>
              <p:cNvPr id="4133" name="TextBox 4132">
                <a:extLst>
                  <a:ext uri="{FF2B5EF4-FFF2-40B4-BE49-F238E27FC236}">
                    <a16:creationId xmlns:a16="http://schemas.microsoft.com/office/drawing/2014/main" id="{07EBEF73-D292-AD3D-8503-A81F1724C5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4427" y="4373964"/>
                <a:ext cx="1821204" cy="369332"/>
              </a:xfrm>
              <a:prstGeom prst="rect">
                <a:avLst/>
              </a:prstGeom>
              <a:blipFill>
                <a:blip r:embed="rId12"/>
                <a:stretch>
                  <a:fillRect t="-8065" r="-1667" b="-2419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5584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477A35-DA9B-867E-FA7A-1D8DD704DB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>
            <a:extLst>
              <a:ext uri="{FF2B5EF4-FFF2-40B4-BE49-F238E27FC236}">
                <a16:creationId xmlns:a16="http://schemas.microsoft.com/office/drawing/2014/main" id="{15E7A036-6D01-167C-40E2-FCB542EF1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12192000" cy="85280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4098" name="Номер слайда 5">
            <a:extLst>
              <a:ext uri="{FF2B5EF4-FFF2-40B4-BE49-F238E27FC236}">
                <a16:creationId xmlns:a16="http://schemas.microsoft.com/office/drawing/2014/main" id="{81100569-442B-69EF-2E65-F25AD1E04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320DD82-032B-44B4-978B-B4B00BE4CB36}" type="slidenum">
              <a:rPr lang="ru-RU" altLang="ru-RU" sz="2000">
                <a:solidFill>
                  <a:srgbClr val="FF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ru-RU" altLang="ru-RU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1" name="Text Box 7">
            <a:extLst>
              <a:ext uri="{FF2B5EF4-FFF2-40B4-BE49-F238E27FC236}">
                <a16:creationId xmlns:a16="http://schemas.microsoft.com/office/drawing/2014/main" id="{1842A1F9-9B72-11DE-03CA-AB2F21D8DF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778" y="61050"/>
            <a:ext cx="10577146" cy="791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lnSpc>
                <a:spcPct val="70000"/>
              </a:lnSpc>
              <a:spcBef>
                <a:spcPct val="50000"/>
              </a:spcBef>
              <a:buNone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Адиабатические пересечения внутренних спиновых резонансов протонов и дейтронов</a:t>
            </a:r>
          </a:p>
        </p:txBody>
      </p:sp>
      <p:sp>
        <p:nvSpPr>
          <p:cNvPr id="10" name="Line 27">
            <a:extLst>
              <a:ext uri="{FF2B5EF4-FFF2-40B4-BE49-F238E27FC236}">
                <a16:creationId xmlns:a16="http://schemas.microsoft.com/office/drawing/2014/main" id="{A8F27BBA-AA3C-337D-AA2F-CA6B4BA808D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6279382"/>
            <a:ext cx="12192000" cy="711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Text Box 26">
            <a:extLst>
              <a:ext uri="{FF2B5EF4-FFF2-40B4-BE49-F238E27FC236}">
                <a16:creationId xmlns:a16="http://schemas.microsoft.com/office/drawing/2014/main" id="{F7F88FFA-90A4-B8B3-A265-AB603A50C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585" y="6286502"/>
            <a:ext cx="94089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chemeClr val="accent1">
                    <a:lumMod val="75000"/>
                  </a:schemeClr>
                </a:solidFill>
              </a:rPr>
              <a:t>Е</a:t>
            </a:r>
            <a:r>
              <a:rPr lang="en-US" altLang="ru-RU" sz="1400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ru-RU" altLang="ru-RU" sz="1400" b="1" dirty="0">
                <a:solidFill>
                  <a:schemeClr val="accent1">
                    <a:lumMod val="75000"/>
                  </a:schemeClr>
                </a:solidFill>
              </a:rPr>
              <a:t>Д</a:t>
            </a:r>
            <a:r>
              <a:rPr lang="en-US" altLang="ru-RU" sz="1400" b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altLang="ru-RU" sz="1400" b="1" dirty="0">
                <a:solidFill>
                  <a:schemeClr val="accent1">
                    <a:lumMod val="75000"/>
                  </a:schemeClr>
                </a:solidFill>
              </a:rPr>
              <a:t>Цыплаков</a:t>
            </a:r>
            <a:r>
              <a:rPr lang="en-US" altLang="ru-RU" sz="14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altLang="ru-RU" sz="1400" b="1" i="1" dirty="0">
                <a:solidFill>
                  <a:schemeClr val="accent1">
                    <a:lumMod val="75000"/>
                  </a:schemeClr>
                </a:solidFill>
              </a:rPr>
              <a:t>Разработка систем управления и сохранения поляризации протонов и дейтронов в проекте “Новый Нуклотрон”</a:t>
            </a:r>
            <a:r>
              <a:rPr lang="ru-RU" altLang="ru-RU" sz="1400" b="1" dirty="0">
                <a:solidFill>
                  <a:schemeClr val="accent1">
                    <a:lumMod val="75000"/>
                  </a:schemeClr>
                </a:solidFill>
              </a:rPr>
              <a:t>,   </a:t>
            </a:r>
            <a:r>
              <a:rPr lang="en-US" altLang="ru-RU" sz="1400" b="1" dirty="0">
                <a:solidFill>
                  <a:schemeClr val="accent1">
                    <a:lumMod val="75000"/>
                  </a:schemeClr>
                </a:solidFill>
              </a:rPr>
              <a:t>11</a:t>
            </a:r>
            <a:r>
              <a:rPr lang="ru-RU" altLang="ru-RU" sz="1400" b="1" dirty="0">
                <a:solidFill>
                  <a:schemeClr val="accent1">
                    <a:lumMod val="75000"/>
                  </a:schemeClr>
                </a:solidFill>
              </a:rPr>
              <a:t> сентября 2025,  г. Дубна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C718A13-3CE5-C4C9-E2B0-83A004E80B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9" y="6342582"/>
            <a:ext cx="994299" cy="51541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440A311-5C37-B5D3-93CD-27BCC1811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5966" y="2831662"/>
            <a:ext cx="7021122" cy="1546188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D528D89-7340-1541-23C6-199332FBD4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287" y="1009844"/>
            <a:ext cx="7112977" cy="1778244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E593D12-2CF1-18ED-210E-175CFC1AAA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287" y="4513325"/>
            <a:ext cx="6953008" cy="17382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19AEB8C-5DBC-A7A9-CFB5-51309B385E67}"/>
                  </a:ext>
                </a:extLst>
              </p:cNvPr>
              <p:cNvSpPr txBox="1"/>
              <p:nvPr/>
            </p:nvSpPr>
            <p:spPr>
              <a:xfrm>
                <a:off x="130240" y="958757"/>
                <a:ext cx="1429366" cy="2991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±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19AEB8C-5DBC-A7A9-CFB5-51309B385E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40" y="958757"/>
                <a:ext cx="1429366" cy="299184"/>
              </a:xfrm>
              <a:prstGeom prst="rect">
                <a:avLst/>
              </a:prstGeom>
              <a:blipFill>
                <a:blip r:embed="rId6"/>
                <a:stretch>
                  <a:fillRect l="-3404" r="-426" b="-204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846F056-B856-B42B-9783-4BF314DB7506}"/>
                  </a:ext>
                </a:extLst>
              </p:cNvPr>
              <p:cNvSpPr txBox="1"/>
              <p:nvPr/>
            </p:nvSpPr>
            <p:spPr>
              <a:xfrm>
                <a:off x="115436" y="2008519"/>
                <a:ext cx="4810356" cy="3189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±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846F056-B856-B42B-9783-4BF314DB75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36" y="2008519"/>
                <a:ext cx="4810356" cy="318933"/>
              </a:xfrm>
              <a:prstGeom prst="rect">
                <a:avLst/>
              </a:prstGeom>
              <a:blipFill>
                <a:blip r:embed="rId7"/>
                <a:stretch>
                  <a:fillRect l="-253" b="-169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213BCA6-77C0-E34E-220D-2C3F1BD5E077}"/>
                  </a:ext>
                </a:extLst>
              </p:cNvPr>
              <p:cNvSpPr txBox="1"/>
              <p:nvPr/>
            </p:nvSpPr>
            <p:spPr>
              <a:xfrm>
                <a:off x="115436" y="2393496"/>
                <a:ext cx="2151615" cy="5670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±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213BCA6-77C0-E34E-220D-2C3F1BD5E0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36" y="2393496"/>
                <a:ext cx="2151615" cy="56707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9AD8A63-9524-7307-8188-5B1C76E7DC27}"/>
                  </a:ext>
                </a:extLst>
              </p:cNvPr>
              <p:cNvSpPr txBox="1"/>
              <p:nvPr/>
            </p:nvSpPr>
            <p:spPr>
              <a:xfrm>
                <a:off x="2847538" y="3330138"/>
                <a:ext cx="1804276" cy="3467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sup>
                      </m:sSup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9AD8A63-9524-7307-8188-5B1C76E7DC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7538" y="3330138"/>
                <a:ext cx="1804276" cy="346762"/>
              </a:xfrm>
              <a:prstGeom prst="rect">
                <a:avLst/>
              </a:prstGeom>
              <a:blipFill>
                <a:blip r:embed="rId9"/>
                <a:stretch>
                  <a:fillRect l="-2703" b="-157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D063D5E-C071-F177-5E86-A219DF559489}"/>
                  </a:ext>
                </a:extLst>
              </p:cNvPr>
              <p:cNvSpPr txBox="1"/>
              <p:nvPr/>
            </p:nvSpPr>
            <p:spPr>
              <a:xfrm>
                <a:off x="115436" y="3268383"/>
                <a:ext cx="2296591" cy="6281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ru-RU"/>
                            <m:t>⊥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𝑖𝑘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D063D5E-C071-F177-5E86-A219DF5594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36" y="3268383"/>
                <a:ext cx="2296591" cy="62818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440033F-CF29-53A9-6963-F05017DFB1A6}"/>
                  </a:ext>
                </a:extLst>
              </p:cNvPr>
              <p:cNvSpPr txBox="1"/>
              <p:nvPr/>
            </p:nvSpPr>
            <p:spPr>
              <a:xfrm>
                <a:off x="41753" y="4009308"/>
                <a:ext cx="2237664" cy="4390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ru-RU"/>
                            <m:t>⊥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440033F-CF29-53A9-6963-F05017DFB1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53" y="4009308"/>
                <a:ext cx="2237664" cy="439095"/>
              </a:xfrm>
              <a:prstGeom prst="rect">
                <a:avLst/>
              </a:prstGeom>
              <a:blipFill>
                <a:blip r:embed="rId11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E6F3ACB-B5AC-F065-18BC-D5776546C847}"/>
                  </a:ext>
                </a:extLst>
              </p:cNvPr>
              <p:cNvSpPr txBox="1"/>
              <p:nvPr/>
            </p:nvSpPr>
            <p:spPr>
              <a:xfrm>
                <a:off x="2847538" y="3804763"/>
                <a:ext cx="2220672" cy="5575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±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E6F3ACB-B5AC-F065-18BC-D5776546C8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7538" y="3804763"/>
                <a:ext cx="2220672" cy="55752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BD77079-F549-0BC6-F6EA-6A521D96EC14}"/>
                  </a:ext>
                </a:extLst>
              </p:cNvPr>
              <p:cNvSpPr txBox="1"/>
              <p:nvPr/>
            </p:nvSpPr>
            <p:spPr>
              <a:xfrm>
                <a:off x="192295" y="5360305"/>
                <a:ext cx="2957861" cy="7698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nary>
                        <m:naryPr>
                          <m:chr m:val="∏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(−1+2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sub>
                                  </m:sSub>
                                </m:den>
                              </m:f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BD77079-F549-0BC6-F6EA-6A521D96EC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295" y="5360305"/>
                <a:ext cx="2957861" cy="76989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8A76B90-D7E9-0788-20F8-FFA9D568AF29}"/>
                  </a:ext>
                </a:extLst>
              </p:cNvPr>
              <p:cNvSpPr txBox="1"/>
              <p:nvPr/>
            </p:nvSpPr>
            <p:spPr>
              <a:xfrm>
                <a:off x="11268188" y="2499203"/>
                <a:ext cx="898900" cy="29918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8A76B90-D7E9-0788-20F8-FFA9D568AF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8188" y="2499203"/>
                <a:ext cx="898900" cy="299184"/>
              </a:xfrm>
              <a:prstGeom prst="rect">
                <a:avLst/>
              </a:prstGeom>
              <a:blipFill>
                <a:blip r:embed="rId14"/>
                <a:stretch>
                  <a:fillRect l="-5333" r="-5333" b="-1568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FD8A228-3292-AEBA-BAFB-90C97F3FB37F}"/>
                  </a:ext>
                </a:extLst>
              </p:cNvPr>
              <p:cNvSpPr txBox="1"/>
              <p:nvPr/>
            </p:nvSpPr>
            <p:spPr>
              <a:xfrm>
                <a:off x="3749676" y="990564"/>
                <a:ext cx="909095" cy="3354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∝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FD8A228-3292-AEBA-BAFB-90C97F3FB3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9676" y="990564"/>
                <a:ext cx="909095" cy="335413"/>
              </a:xfrm>
              <a:prstGeom prst="rect">
                <a:avLst/>
              </a:prstGeom>
              <a:blipFill>
                <a:blip r:embed="rId15"/>
                <a:stretch>
                  <a:fillRect l="-3356" r="-1342" b="-53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E7341C6-8ED1-EEF8-58B1-863053866F12}"/>
                  </a:ext>
                </a:extLst>
              </p:cNvPr>
              <p:cNvSpPr txBox="1"/>
              <p:nvPr/>
            </p:nvSpPr>
            <p:spPr>
              <a:xfrm>
                <a:off x="16449" y="1352294"/>
                <a:ext cx="5883189" cy="6685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ru-RU" sz="1800" b="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Отстройка от резонанса</a:t>
                </a:r>
                <a:r>
                  <a:rPr lang="en-US" sz="1800" b="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u="none" strike="noStrike" baseline="0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1800" b="0" i="1" u="none" strike="noStrike" baseline="0" smtClean="0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</m:oMath>
                </a14:m>
                <a:r>
                  <a:rPr lang="ru-RU" sz="1100" b="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800" b="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</a:t>
                </a:r>
                <a:r>
                  <a:rPr lang="en-US" sz="1800" b="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800" b="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процессе пересечения будет иметь колебательный характер и определяться как: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E7341C6-8ED1-EEF8-58B1-863053866F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49" y="1352294"/>
                <a:ext cx="5883189" cy="668516"/>
              </a:xfrm>
              <a:prstGeom prst="rect">
                <a:avLst/>
              </a:prstGeom>
              <a:blipFill>
                <a:blip r:embed="rId16"/>
                <a:stretch>
                  <a:fillRect l="-933" t="-5505" b="-146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A1299D0D-5AC8-E712-1CDC-9F5C6571F328}"/>
              </a:ext>
            </a:extLst>
          </p:cNvPr>
          <p:cNvSpPr txBox="1"/>
          <p:nvPr/>
        </p:nvSpPr>
        <p:spPr>
          <a:xfrm>
            <a:off x="2316383" y="2534770"/>
            <a:ext cx="26565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литуда модуляции </a:t>
            </a:r>
            <a:endParaRPr lang="en-US" sz="18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нутреннего резонанса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08A347-E238-C415-7E5E-FA4E8F1FA3FA}"/>
              </a:ext>
            </a:extLst>
          </p:cNvPr>
          <p:cNvSpPr txBox="1"/>
          <p:nvPr/>
        </p:nvSpPr>
        <p:spPr>
          <a:xfrm>
            <a:off x="48114" y="4573807"/>
            <a:ext cx="54910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ателлитные резонансы оказываются независимыми друг от друга. Модель пересечения представима: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981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17F48C-73B7-46C0-EE92-55B02CBED0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B7C4DAD-C422-E266-83FB-DE07FF870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59945"/>
            <a:ext cx="5458147" cy="1163355"/>
          </a:xfrm>
          <a:prstGeom prst="rect">
            <a:avLst/>
          </a:prstGeom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67CAB8A1-3A28-DCA6-173E-6CF5A84AF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12192000" cy="85280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4098" name="Номер слайда 5">
            <a:extLst>
              <a:ext uri="{FF2B5EF4-FFF2-40B4-BE49-F238E27FC236}">
                <a16:creationId xmlns:a16="http://schemas.microsoft.com/office/drawing/2014/main" id="{BD29EC22-1D09-B34E-6E9C-5A84D2B2F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320DD82-032B-44B4-978B-B4B00BE4CB36}" type="slidenum">
              <a:rPr lang="ru-RU" altLang="ru-RU" sz="2000">
                <a:solidFill>
                  <a:srgbClr val="FF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ru-RU" altLang="ru-RU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1" name="Text Box 7">
            <a:extLst>
              <a:ext uri="{FF2B5EF4-FFF2-40B4-BE49-F238E27FC236}">
                <a16:creationId xmlns:a16="http://schemas.microsoft.com/office/drawing/2014/main" id="{DBB2762A-8955-7187-4CA2-F41EC1A752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778" y="61050"/>
            <a:ext cx="10577146" cy="791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lnSpc>
                <a:spcPct val="70000"/>
              </a:lnSpc>
              <a:spcBef>
                <a:spcPct val="50000"/>
              </a:spcBef>
              <a:buNone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Адиабатические пересечения внутренних спиновых резонансов дейтронов</a:t>
            </a:r>
          </a:p>
        </p:txBody>
      </p:sp>
      <p:sp>
        <p:nvSpPr>
          <p:cNvPr id="10" name="Line 27">
            <a:extLst>
              <a:ext uri="{FF2B5EF4-FFF2-40B4-BE49-F238E27FC236}">
                <a16:creationId xmlns:a16="http://schemas.microsoft.com/office/drawing/2014/main" id="{A6047DDF-269F-E249-4DDD-16D9B175E73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6279382"/>
            <a:ext cx="12192000" cy="711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Text Box 26">
            <a:extLst>
              <a:ext uri="{FF2B5EF4-FFF2-40B4-BE49-F238E27FC236}">
                <a16:creationId xmlns:a16="http://schemas.microsoft.com/office/drawing/2014/main" id="{EFCD4F23-6A08-D326-15A0-D517835D15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585" y="6286502"/>
            <a:ext cx="94089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chemeClr val="accent1">
                    <a:lumMod val="75000"/>
                  </a:schemeClr>
                </a:solidFill>
              </a:rPr>
              <a:t>Е</a:t>
            </a:r>
            <a:r>
              <a:rPr lang="en-US" altLang="ru-RU" sz="1400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ru-RU" altLang="ru-RU" sz="1400" b="1" dirty="0">
                <a:solidFill>
                  <a:schemeClr val="accent1">
                    <a:lumMod val="75000"/>
                  </a:schemeClr>
                </a:solidFill>
              </a:rPr>
              <a:t>Д</a:t>
            </a:r>
            <a:r>
              <a:rPr lang="en-US" altLang="ru-RU" sz="1400" b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altLang="ru-RU" sz="1400" b="1" dirty="0">
                <a:solidFill>
                  <a:schemeClr val="accent1">
                    <a:lumMod val="75000"/>
                  </a:schemeClr>
                </a:solidFill>
              </a:rPr>
              <a:t>Цыплаков</a:t>
            </a:r>
            <a:r>
              <a:rPr lang="en-US" altLang="ru-RU" sz="14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altLang="ru-RU" sz="1400" b="1" i="1" dirty="0">
                <a:solidFill>
                  <a:schemeClr val="accent1">
                    <a:lumMod val="75000"/>
                  </a:schemeClr>
                </a:solidFill>
              </a:rPr>
              <a:t>Разработка систем управления и сохранения поляризации протонов и дейтронов в проекте “Новый Нуклотрон”</a:t>
            </a:r>
            <a:r>
              <a:rPr lang="ru-RU" altLang="ru-RU" sz="1400" b="1" dirty="0">
                <a:solidFill>
                  <a:schemeClr val="accent1">
                    <a:lumMod val="75000"/>
                  </a:schemeClr>
                </a:solidFill>
              </a:rPr>
              <a:t>,   </a:t>
            </a:r>
            <a:r>
              <a:rPr lang="en-US" altLang="ru-RU" sz="1400" b="1" dirty="0">
                <a:solidFill>
                  <a:schemeClr val="accent1">
                    <a:lumMod val="75000"/>
                  </a:schemeClr>
                </a:solidFill>
              </a:rPr>
              <a:t>11</a:t>
            </a:r>
            <a:r>
              <a:rPr lang="ru-RU" altLang="ru-RU" sz="1400" b="1" dirty="0">
                <a:solidFill>
                  <a:schemeClr val="accent1">
                    <a:lumMod val="75000"/>
                  </a:schemeClr>
                </a:solidFill>
              </a:rPr>
              <a:t> сентября 2025,  г. Дубна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14887AA-A8E2-42CC-9120-C240F18AFC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9" y="6342582"/>
            <a:ext cx="994299" cy="51541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DFF598E-706A-A1FD-3082-ABEA5AEF28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5816" y="4030264"/>
            <a:ext cx="6806184" cy="152552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9180F04-0802-2E06-B14B-9626F2596F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403" y="2421810"/>
            <a:ext cx="4955661" cy="25631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9A4F602-DEB7-C977-B6D9-4EF0447E2F1B}"/>
                  </a:ext>
                </a:extLst>
              </p:cNvPr>
              <p:cNvSpPr txBox="1"/>
              <p:nvPr/>
            </p:nvSpPr>
            <p:spPr>
              <a:xfrm>
                <a:off x="1295554" y="1306618"/>
                <a:ext cx="1461362" cy="5322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𝝂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𝜸</m:t>
                          </m:r>
                        </m:sub>
                      </m:sSub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≫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𝝎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9A4F602-DEB7-C977-B6D9-4EF0447E2F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554" y="1306618"/>
                <a:ext cx="1461362" cy="53226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D5A81C5E-19F1-5FF1-3EE1-DBDB262FD1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85816" y="910194"/>
            <a:ext cx="6806184" cy="1525524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B16B2C6-149B-6603-55F4-5C03DFBA72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85816" y="2477284"/>
            <a:ext cx="6806184" cy="1521776"/>
          </a:xfrm>
          <a:prstGeom prst="rect">
            <a:avLst/>
          </a:prstGeom>
        </p:spPr>
      </p:pic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129A1D46-B3D2-8126-C89D-5565C54DC485}"/>
              </a:ext>
            </a:extLst>
          </p:cNvPr>
          <p:cNvCxnSpPr>
            <a:cxnSpLocks/>
          </p:cNvCxnSpPr>
          <p:nvPr/>
        </p:nvCxnSpPr>
        <p:spPr>
          <a:xfrm>
            <a:off x="4155596" y="846968"/>
            <a:ext cx="0" cy="181454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0241CBAB-99FC-A060-028F-268BF36FB701}"/>
              </a:ext>
            </a:extLst>
          </p:cNvPr>
          <p:cNvCxnSpPr>
            <a:cxnSpLocks/>
          </p:cNvCxnSpPr>
          <p:nvPr/>
        </p:nvCxnSpPr>
        <p:spPr>
          <a:xfrm>
            <a:off x="0" y="2661515"/>
            <a:ext cx="415559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8FE76D4-DF9B-467F-1932-D542E696ED76}"/>
                  </a:ext>
                </a:extLst>
              </p:cNvPr>
              <p:cNvSpPr txBox="1"/>
              <p:nvPr/>
            </p:nvSpPr>
            <p:spPr>
              <a:xfrm>
                <a:off x="4323036" y="908886"/>
                <a:ext cx="1119024" cy="3077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=7.1</m:t>
                      </m:r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8FE76D4-DF9B-467F-1932-D542E696E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3036" y="908886"/>
                <a:ext cx="1119024" cy="307777"/>
              </a:xfrm>
              <a:prstGeom prst="rect">
                <a:avLst/>
              </a:prstGeom>
              <a:blipFill>
                <a:blip r:embed="rId9"/>
                <a:stretch>
                  <a:fillRect l="-2151" r="-4301" b="-754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5F7CA54-D5CF-3F47-47AA-96110664ABD3}"/>
                  </a:ext>
                </a:extLst>
              </p:cNvPr>
              <p:cNvSpPr txBox="1"/>
              <p:nvPr/>
            </p:nvSpPr>
            <p:spPr>
              <a:xfrm>
                <a:off x="4323036" y="1289402"/>
                <a:ext cx="1056058" cy="33195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=7.8</m:t>
                    </m:r>
                  </m:oMath>
                </a14:m>
                <a:r>
                  <a:rPr lang="ru-RU" sz="2000" dirty="0"/>
                  <a:t>4</a:t>
                </a:r>
                <a:endParaRPr lang="ru-RU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5F7CA54-D5CF-3F47-47AA-96110664AB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3036" y="1289402"/>
                <a:ext cx="1056058" cy="331950"/>
              </a:xfrm>
              <a:prstGeom prst="rect">
                <a:avLst/>
              </a:prstGeom>
              <a:blipFill>
                <a:blip r:embed="rId10"/>
                <a:stretch>
                  <a:fillRect l="-5143" t="-19643" r="-13143" b="-375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2D6273F-0758-164C-4047-10E709D44EC6}"/>
                  </a:ext>
                </a:extLst>
              </p:cNvPr>
              <p:cNvSpPr txBox="1"/>
              <p:nvPr/>
            </p:nvSpPr>
            <p:spPr>
              <a:xfrm>
                <a:off x="6461509" y="5563630"/>
                <a:ext cx="4727127" cy="6071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=−1+5.0⋅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𝑟𝑚𝑠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ru-RU" b="0" i="0" smtClean="0">
                          <a:latin typeface="Cambria Math" panose="02040503050406030204" pitchFamily="18" charset="0"/>
                        </a:rPr>
                        <m:t>, 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𝑟𝑚𝑠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2D6273F-0758-164C-4047-10E709D44E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1509" y="5563630"/>
                <a:ext cx="4727127" cy="6071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984F5D1-23E4-B035-8CB0-0AE90D289EBF}"/>
                  </a:ext>
                </a:extLst>
              </p:cNvPr>
              <p:cNvSpPr txBox="1"/>
              <p:nvPr/>
            </p:nvSpPr>
            <p:spPr>
              <a:xfrm>
                <a:off x="922727" y="2105547"/>
                <a:ext cx="2220672" cy="5575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±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984F5D1-23E4-B035-8CB0-0AE90D289E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727" y="2105547"/>
                <a:ext cx="2220672" cy="55752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1657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2810</TotalTime>
  <Words>2176</Words>
  <Application>Microsoft Office PowerPoint</Application>
  <PresentationFormat>Широкоэкранный</PresentationFormat>
  <Paragraphs>295</Paragraphs>
  <Slides>21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3" baseType="lpstr">
      <vt:lpstr>MS PGothic</vt:lpstr>
      <vt:lpstr>Arial</vt:lpstr>
      <vt:lpstr>Bookman Old Style</vt:lpstr>
      <vt:lpstr>Calibri</vt:lpstr>
      <vt:lpstr>Calibri Light</vt:lpstr>
      <vt:lpstr>Cambria Math</vt:lpstr>
      <vt:lpstr>SFRM1440</vt:lpstr>
      <vt:lpstr>Symbol</vt:lpstr>
      <vt:lpstr>Times New Roman</vt:lpstr>
      <vt:lpstr>Verdana</vt:lpstr>
      <vt:lpstr>Тема Office</vt:lpstr>
      <vt:lpstr>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Евгений Цыплаков</dc:creator>
  <cp:lastModifiedBy>User</cp:lastModifiedBy>
  <cp:revision>32</cp:revision>
  <dcterms:created xsi:type="dcterms:W3CDTF">2025-09-07T22:53:48Z</dcterms:created>
  <dcterms:modified xsi:type="dcterms:W3CDTF">2025-09-11T07:54:05Z</dcterms:modified>
</cp:coreProperties>
</file>