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313" r:id="rId3"/>
    <p:sldId id="314" r:id="rId4"/>
    <p:sldId id="302" r:id="rId5"/>
    <p:sldId id="267" r:id="rId6"/>
    <p:sldId id="298" r:id="rId7"/>
    <p:sldId id="326" r:id="rId8"/>
    <p:sldId id="303" r:id="rId9"/>
    <p:sldId id="343" r:id="rId10"/>
    <p:sldId id="344" r:id="rId11"/>
    <p:sldId id="304" r:id="rId12"/>
    <p:sldId id="315" r:id="rId13"/>
    <p:sldId id="327" r:id="rId14"/>
    <p:sldId id="328" r:id="rId15"/>
    <p:sldId id="329" r:id="rId16"/>
    <p:sldId id="332" r:id="rId17"/>
    <p:sldId id="331" r:id="rId18"/>
    <p:sldId id="330" r:id="rId19"/>
    <p:sldId id="333" r:id="rId20"/>
    <p:sldId id="334" r:id="rId21"/>
    <p:sldId id="336" r:id="rId22"/>
    <p:sldId id="337" r:id="rId23"/>
    <p:sldId id="293" r:id="rId24"/>
    <p:sldId id="339" r:id="rId25"/>
    <p:sldId id="338" r:id="rId26"/>
    <p:sldId id="340" r:id="rId27"/>
    <p:sldId id="287" r:id="rId28"/>
  </p:sldIdLst>
  <p:sldSz cx="12169775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0C4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91" autoAdjust="0"/>
  </p:normalViewPr>
  <p:slideViewPr>
    <p:cSldViewPr>
      <p:cViewPr>
        <p:scale>
          <a:sx n="100" d="100"/>
          <a:sy n="100" d="100"/>
        </p:scale>
        <p:origin x="-924" y="-372"/>
      </p:cViewPr>
      <p:guideLst>
        <p:guide orient="horz" pos="216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A4174-1D01-4CBB-A5CF-05E540590038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3" y="746125"/>
            <a:ext cx="66198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CF1FA-63FC-4E3B-9F37-F679AEAFE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64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CF1FA-63FC-4E3B-9F37-F679AEAFE35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CF1FA-63FC-4E3B-9F37-F679AEAFE35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48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3" y="609601"/>
            <a:ext cx="10344309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6" y="4953000"/>
            <a:ext cx="8518843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3087" y="274639"/>
            <a:ext cx="273819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489" y="274639"/>
            <a:ext cx="801176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328" y="1371601"/>
            <a:ext cx="10344309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328" y="4068764"/>
            <a:ext cx="10344309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83473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4968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852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600201"/>
            <a:ext cx="5374984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6791" y="1600200"/>
            <a:ext cx="5379041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0"/>
            <a:ext cx="537709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303" y="1600200"/>
            <a:ext cx="5379210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8489" y="2212848"/>
            <a:ext cx="5379041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18755" y="2212849"/>
            <a:ext cx="5379041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1759" y="266700"/>
            <a:ext cx="4003772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102" y="273051"/>
            <a:ext cx="66490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61759" y="2438401"/>
            <a:ext cx="4003772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353" y="228600"/>
            <a:ext cx="7601882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7169" y="1143000"/>
            <a:ext cx="8058249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5353" y="5810250"/>
            <a:ext cx="7601882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1"/>
            <a:ext cx="1095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68997" y="6356351"/>
            <a:ext cx="277623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875E378-3B87-4B48-93AC-532FE957029A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7285" y="6356351"/>
            <a:ext cx="379037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0273" y="6356351"/>
            <a:ext cx="747934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56456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7442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emf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6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5.png"/><Relationship Id="rId7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303" y="1319765"/>
            <a:ext cx="10344309" cy="727721"/>
          </a:xfrm>
        </p:spPr>
        <p:txBody>
          <a:bodyPr/>
          <a:lstStyle/>
          <a:p>
            <a:r>
              <a:rPr lang="en-US" sz="4400" dirty="0" smtClean="0"/>
              <a:t>Status of the solenoid start-up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45768" y="6046905"/>
            <a:ext cx="3384376" cy="609374"/>
          </a:xfrm>
        </p:spPr>
        <p:txBody>
          <a:bodyPr>
            <a:normAutofit fontScale="92500"/>
          </a:bodyPr>
          <a:lstStyle/>
          <a:p>
            <a:pPr algn="l"/>
            <a:r>
              <a:rPr lang="en-US" sz="2800" dirty="0" smtClean="0"/>
              <a:t>Speaker: K. Mukhin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092999" y="6462791"/>
            <a:ext cx="1348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JINR, LHEP 2025</a:t>
            </a:r>
            <a:endParaRPr lang="ru-RU" sz="1200" dirty="0"/>
          </a:p>
        </p:txBody>
      </p:sp>
      <p:pic>
        <p:nvPicPr>
          <p:cNvPr id="1026" name="Picture 2" descr="https://indico.jinr.ru/event/2933/logo-41193595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375458"/>
            <a:ext cx="2592288" cy="5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7696" y="209596"/>
            <a:ext cx="6832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 </a:t>
            </a:r>
            <a:r>
              <a:rPr lang="en-US" b="1" dirty="0" smtClean="0"/>
              <a:t>XVI </a:t>
            </a:r>
            <a:r>
              <a:rPr lang="en-US" b="1" dirty="0"/>
              <a:t>Collaboration Meeting of  the </a:t>
            </a:r>
            <a:r>
              <a:rPr lang="en-US" b="1" dirty="0" smtClean="0"/>
              <a:t>MPD Experiment at NICA</a:t>
            </a:r>
            <a:r>
              <a:rPr lang="en-US" b="1" dirty="0"/>
              <a:t> </a:t>
            </a:r>
          </a:p>
          <a:p>
            <a:pPr algn="ctr"/>
            <a:r>
              <a:rPr lang="en-US" b="1" dirty="0" smtClean="0"/>
              <a:t>28</a:t>
            </a:r>
            <a:r>
              <a:rPr lang="ru-RU" b="1" dirty="0" smtClean="0"/>
              <a:t>/</a:t>
            </a:r>
            <a:r>
              <a:rPr lang="en-US" b="1" dirty="0" smtClean="0"/>
              <a:t>10</a:t>
            </a:r>
            <a:r>
              <a:rPr lang="ru-RU" b="1" dirty="0" smtClean="0"/>
              <a:t>/202</a:t>
            </a:r>
            <a:r>
              <a:rPr lang="en-US" b="1" dirty="0"/>
              <a:t>5</a:t>
            </a:r>
            <a:endParaRPr lang="ru-RU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367" y="22758"/>
            <a:ext cx="1680214" cy="129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ОИЯИ\ЛФВЭ_НИКА\MPD\Сборка соленоида\Презентации\Детектор вид четверть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3007950"/>
            <a:ext cx="3255745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8" name="Стрелка вправо 7"/>
          <p:cNvSpPr/>
          <p:nvPr/>
        </p:nvSpPr>
        <p:spPr>
          <a:xfrm>
            <a:off x="3852639" y="4360770"/>
            <a:ext cx="3335637" cy="38607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63968" y="3691694"/>
            <a:ext cx="1784815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From drawing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31425" y="4941168"/>
            <a:ext cx="1784815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o detector</a:t>
            </a:r>
            <a:endParaRPr lang="ru-RU" dirty="0"/>
          </a:p>
        </p:txBody>
      </p:sp>
      <p:pic>
        <p:nvPicPr>
          <p:cNvPr id="6" name="Picture 2" descr="C:\Users\Mukhin Konstantin\Downloads\IMG_06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69419" y="2877090"/>
            <a:ext cx="3614176" cy="271063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276" y="2332"/>
            <a:ext cx="10952798" cy="834380"/>
          </a:xfrm>
        </p:spPr>
        <p:txBody>
          <a:bodyPr/>
          <a:lstStyle/>
          <a:p>
            <a:r>
              <a:rPr lang="en-US" sz="3600" dirty="0" smtClean="0"/>
              <a:t> Stability test </a:t>
            </a:r>
            <a:r>
              <a:rPr lang="en-US" sz="3600" dirty="0" smtClean="0"/>
              <a:t>of power supplies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75467" y="1124744"/>
            <a:ext cx="3744416" cy="720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Power supply of </a:t>
            </a:r>
            <a:r>
              <a:rPr lang="en-US" sz="2000" b="1" dirty="0" smtClean="0"/>
              <a:t>solenoid </a:t>
            </a:r>
            <a:r>
              <a:rPr lang="en-US" sz="2000" b="1" dirty="0"/>
              <a:t>I = </a:t>
            </a:r>
            <a:r>
              <a:rPr lang="en-US" sz="2000" b="1" dirty="0" smtClean="0"/>
              <a:t>2500A </a:t>
            </a:r>
            <a:r>
              <a:rPr lang="en-US" sz="2000" b="1" dirty="0"/>
              <a:t>V= </a:t>
            </a:r>
            <a:r>
              <a:rPr lang="en-US" sz="2000" b="1" dirty="0" smtClean="0"/>
              <a:t>10V</a:t>
            </a:r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47" y="1916832"/>
            <a:ext cx="4246056" cy="47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52239" y="1124744"/>
            <a:ext cx="3744416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Power supply of </a:t>
            </a:r>
            <a:r>
              <a:rPr lang="en-US" sz="2000" b="1" dirty="0" smtClean="0"/>
              <a:t>TRIM1</a:t>
            </a:r>
          </a:p>
          <a:p>
            <a:pPr algn="ctr"/>
            <a:r>
              <a:rPr lang="en-US" sz="1600" b="1" dirty="0"/>
              <a:t>I = </a:t>
            </a:r>
            <a:r>
              <a:rPr lang="en-US" sz="1600" b="1" dirty="0" smtClean="0"/>
              <a:t>3000A </a:t>
            </a:r>
            <a:r>
              <a:rPr lang="en-US" sz="1600" b="1" dirty="0"/>
              <a:t>V= </a:t>
            </a:r>
            <a:r>
              <a:rPr lang="en-US" sz="1600" b="1" dirty="0" smtClean="0"/>
              <a:t>70V</a:t>
            </a:r>
            <a:endParaRPr lang="ru-RU" sz="16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17135" y="1124744"/>
            <a:ext cx="3744416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Power supply of </a:t>
            </a:r>
            <a:r>
              <a:rPr lang="en-US" sz="2000" b="1" dirty="0" smtClean="0"/>
              <a:t>TRIM2</a:t>
            </a:r>
          </a:p>
          <a:p>
            <a:pPr algn="ctr"/>
            <a:r>
              <a:rPr lang="en-US" sz="1600" b="1" dirty="0" smtClean="0"/>
              <a:t>I = 1300A V= 45V</a:t>
            </a:r>
            <a:endParaRPr lang="ru-RU" sz="16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380" y="1917973"/>
            <a:ext cx="3525926" cy="398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3400425"/>
            <a:ext cx="104775" cy="5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3552825"/>
            <a:ext cx="104775" cy="5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7" y="1916832"/>
            <a:ext cx="3754101" cy="47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26" y="4761779"/>
            <a:ext cx="2737471" cy="188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671" y="4937716"/>
            <a:ext cx="2400815" cy="186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77" y="4725950"/>
            <a:ext cx="2346427" cy="192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Mukhin Konstantin\Downloads\IMG_0669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0498" y="2602098"/>
            <a:ext cx="2700758" cy="202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ukhin Konstantin\Downloads\IMG_066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199" y="2264503"/>
            <a:ext cx="2914063" cy="218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557727" y="6090592"/>
            <a:ext cx="1512168" cy="554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07715" y="5961351"/>
            <a:ext cx="1512168" cy="554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433259" y="6099295"/>
            <a:ext cx="1512168" cy="554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19" y="2338287"/>
            <a:ext cx="6119019" cy="318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7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ukhin Konstantin\Downloads\IMG_75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890" y="4669275"/>
            <a:ext cx="2690413" cy="201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065" y="116632"/>
            <a:ext cx="10952798" cy="672478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infrastructure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764704"/>
            <a:ext cx="30605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Control Dewar </a:t>
            </a:r>
            <a:endParaRPr lang="ru-RU" sz="14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Refrigerator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NTCS (Nitrogen temperature correction system)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LN2 and LHe heaters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LHe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pipe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Cryogenic flexible connection pipes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LN2 Tanks (2 pc)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LHe Tanks (2 pc)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LN2 transfer pipe 120 m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Warm pipes for He, N2 and </a:t>
            </a:r>
            <a:r>
              <a:rPr lang="en-US" sz="1400" dirty="0"/>
              <a:t>i</a:t>
            </a:r>
            <a:r>
              <a:rPr lang="en-US" sz="1400" dirty="0" smtClean="0"/>
              <a:t>nstrumentation Air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Flexible warm pipes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Support system for flexible pipes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209" y="701287"/>
            <a:ext cx="6911820" cy="387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8605167" y="3645024"/>
            <a:ext cx="122413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9311626" y="4293096"/>
            <a:ext cx="1" cy="7920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ОИЯИ\ЛФВЭ_НИКА\MPD\Сборка соленоида\Узел Чимни\Фото доработка\IMG_9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559" y="3389508"/>
            <a:ext cx="4320480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1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692696"/>
          </a:xfrm>
        </p:spPr>
        <p:txBody>
          <a:bodyPr/>
          <a:lstStyle/>
          <a:p>
            <a:r>
              <a:rPr lang="en-US" sz="4000" dirty="0" smtClean="0"/>
              <a:t>Cooling process scheduled</a:t>
            </a:r>
            <a:endParaRPr lang="ru-RU" sz="4000" dirty="0"/>
          </a:p>
        </p:txBody>
      </p:sp>
      <p:pic>
        <p:nvPicPr>
          <p:cNvPr id="4" name="Рисунок 3" descr="A graph showing the temperature of a temperature&#10;&#10;Description automatically generated with medium confidenc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7" y="692696"/>
            <a:ext cx="10081120" cy="5904656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951" y="1124744"/>
            <a:ext cx="3822457" cy="364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140671" y="1268760"/>
            <a:ext cx="2376264" cy="237626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 cooling time – 28 days</a:t>
            </a:r>
          </a:p>
          <a:p>
            <a:pPr algn="ctr"/>
            <a:r>
              <a:rPr lang="en-US" dirty="0" smtClean="0"/>
              <a:t>Nitrogen mode      – 14 days</a:t>
            </a:r>
          </a:p>
          <a:p>
            <a:pPr algn="ctr"/>
            <a:r>
              <a:rPr lang="en-US" dirty="0" smtClean="0"/>
              <a:t>Transient mode     – 6 days</a:t>
            </a:r>
          </a:p>
          <a:p>
            <a:pPr algn="ctr"/>
            <a:r>
              <a:rPr lang="en-US" dirty="0" smtClean="0"/>
              <a:t>Helium mode        – 8 days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2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08720"/>
          </a:xfrm>
        </p:spPr>
        <p:txBody>
          <a:bodyPr/>
          <a:lstStyle/>
          <a:p>
            <a:r>
              <a:rPr lang="en-US" sz="3600" dirty="0" smtClean="0"/>
              <a:t>10/04/2025 current 750A (0,2 </a:t>
            </a:r>
            <a:r>
              <a:rPr lang="en-US" sz="3600" dirty="0"/>
              <a:t>T</a:t>
            </a:r>
            <a:r>
              <a:rPr lang="en-US" sz="3600" dirty="0" smtClean="0"/>
              <a:t>)</a:t>
            </a:r>
            <a:endParaRPr lang="ru-RU" sz="3600" dirty="0"/>
          </a:p>
        </p:txBody>
      </p:sp>
      <p:pic>
        <p:nvPicPr>
          <p:cNvPr id="5122" name="Picture 2" descr="D:\ОИЯИ\ЛФВЭ_НИКА\MPD\Сборка соленоида\Узел Чимни\Фото доработка\IMG_90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3376303"/>
            <a:ext cx="7200800" cy="33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ОИЯИ\ЛФВЭ_НИКА\MPD\Сборка соленоида\Узел Чимни\Фото доработка\IMG_903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395" y="882429"/>
            <a:ext cx="9397255" cy="433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03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820" y="116632"/>
            <a:ext cx="10952798" cy="527133"/>
          </a:xfrm>
        </p:spPr>
        <p:txBody>
          <a:bodyPr/>
          <a:lstStyle/>
          <a:p>
            <a:r>
              <a:rPr lang="en-US" sz="4000" dirty="0" smtClean="0"/>
              <a:t>Superconductor cable, Dewar, chimney area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833937" y="1196752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LHC 27 km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7349682" cy="522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22218" t="5645" r="31693" b="9624"/>
          <a:stretch/>
        </p:blipFill>
        <p:spPr>
          <a:xfrm>
            <a:off x="8944336" y="589609"/>
            <a:ext cx="3133445" cy="324036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589" y="3933056"/>
            <a:ext cx="3105786" cy="282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11125447" y="2708920"/>
            <a:ext cx="72008" cy="1368152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484487" y="4221088"/>
            <a:ext cx="2088232" cy="105977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D:\ОИЯИ\ЛФВЭ_НИКА\MPD\Сборка соленоида\Узел Чимни\Фото касания кабеля\IMG_86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05" y="4581128"/>
            <a:ext cx="2693813" cy="202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ОИЯИ\ЛФВЭ_НИКА\MPD\Сборка соленоида\Узел Чимни\Фото касания кабеля\IMG_86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02" y="762710"/>
            <a:ext cx="2589887" cy="19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874" y="1215196"/>
            <a:ext cx="5987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Chimney area assembling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0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sz="3600" dirty="0" smtClean="0"/>
              <a:t>Chimney area</a:t>
            </a:r>
            <a:endParaRPr lang="ru-RU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692696"/>
            <a:ext cx="8401255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13" y="188640"/>
            <a:ext cx="281998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6732959" y="2564904"/>
            <a:ext cx="2520280" cy="266429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9613279" y="332656"/>
            <a:ext cx="1080120" cy="122413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9613279" y="332656"/>
            <a:ext cx="1008112" cy="144016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26475" y="44624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 cable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10837415" y="1700808"/>
            <a:ext cx="0" cy="15121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367301" y="3217168"/>
            <a:ext cx="262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No</a:t>
            </a:r>
            <a:r>
              <a:rPr lang="en-US" sz="1600" dirty="0" smtClean="0"/>
              <a:t> thermal contact to LH pipe</a:t>
            </a:r>
            <a:endParaRPr lang="ru-RU" sz="16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99" y="3772535"/>
            <a:ext cx="3960440" cy="305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 стрелкой 20"/>
          <p:cNvCxnSpPr/>
          <p:nvPr/>
        </p:nvCxnSpPr>
        <p:spPr>
          <a:xfrm flipV="1">
            <a:off x="8827351" y="5445224"/>
            <a:ext cx="1145968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173119" y="3897424"/>
            <a:ext cx="338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LH pipe have </a:t>
            </a:r>
            <a:r>
              <a:rPr lang="en-US" sz="1400" dirty="0"/>
              <a:t>square cross-section for maximum contact with the </a:t>
            </a:r>
            <a:r>
              <a:rPr lang="en-US" sz="1400" dirty="0" smtClean="0"/>
              <a:t>CS</a:t>
            </a:r>
            <a:endParaRPr lang="ru-RU" sz="1400" dirty="0"/>
          </a:p>
        </p:txBody>
      </p:sp>
      <p:cxnSp>
        <p:nvCxnSpPr>
          <p:cNvPr id="28" name="Прямая со стрелкой 27"/>
          <p:cNvCxnSpPr>
            <a:stCxn id="26" idx="2"/>
          </p:cNvCxnSpPr>
          <p:nvPr/>
        </p:nvCxnSpPr>
        <p:spPr>
          <a:xfrm>
            <a:off x="9864157" y="4420644"/>
            <a:ext cx="253178" cy="87970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4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263" y="0"/>
            <a:ext cx="10952798" cy="764704"/>
          </a:xfrm>
        </p:spPr>
        <p:txBody>
          <a:bodyPr/>
          <a:lstStyle/>
          <a:p>
            <a:r>
              <a:rPr lang="en-US" sz="3600" dirty="0" smtClean="0"/>
              <a:t>New chimney area</a:t>
            </a:r>
            <a:endParaRPr lang="ru-RU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1" y="260648"/>
            <a:ext cx="2337903" cy="635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D:\ОИЯИ\ЛФВЭ_НИКА\MPD\Сборка соленоида\Узел Чимни\Новый кожух 2025\Рисунки доработанного узла\Доработка узла Chimney\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51" y="872033"/>
            <a:ext cx="2633019" cy="585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ОИЯИ\ЛФВЭ_НИКА\MPD\Сборка соленоида\Узел Чимни\Новый кожух 2025\Рисунки доработанного узла\Доработка узла Chimney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06" y="4098479"/>
            <a:ext cx="1124237" cy="249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ОИЯИ\ЛФВЭ_НИКА\MPD\Сборка соленоида\Узел Чимни\Новый кожух 2025\Рисунки доработанного узла\Доработка узла Chimney\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5852" y="620687"/>
            <a:ext cx="1910569" cy="33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ОИЯИ\ЛФВЭ_НИКА\MPD\Сборка соленоида\Узел Чимни\Новый кожух 2025\Рисунки доработанного узла\Доработка узла Chimney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055" y="5152903"/>
            <a:ext cx="3489520" cy="157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D:\ОИЯИ\ЛФВЭ_НИКА\MPD\Сборка соленоида\Узел Чимни\Новый кожух 2025\Рисунки доработанного узла\Доработка узла Chimney\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127" y="260648"/>
            <a:ext cx="3600400" cy="480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D:\ОИЯИ\ЛФВЭ_НИКА\MPD\Сборка соленоида\Узел Чимни\Новый кожух 2025\Рисунки доработанного узла\Доработка узла Chimney\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7" y="685749"/>
            <a:ext cx="4570177" cy="609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D:\ОИЯИ\ЛФВЭ_НИКА\MPD\Сборка соленоида\Узел Чимни\Новый кожух 2025\Рисунки доработанного узла\Доработка узла Chimney\7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63" y="750812"/>
            <a:ext cx="4472583" cy="596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4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943" y="1052735"/>
            <a:ext cx="4680520" cy="550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-237458"/>
            <a:ext cx="10952798" cy="908720"/>
          </a:xfrm>
        </p:spPr>
        <p:txBody>
          <a:bodyPr/>
          <a:lstStyle/>
          <a:p>
            <a:r>
              <a:rPr lang="en-US" sz="2800" dirty="0" smtClean="0"/>
              <a:t>Additional temperature </a:t>
            </a:r>
            <a:r>
              <a:rPr lang="en-US" sz="2800" dirty="0" smtClean="0"/>
              <a:t>sensors in Dewar and chimney area</a:t>
            </a:r>
            <a:endParaRPr lang="ru-RU" sz="2800" dirty="0"/>
          </a:p>
        </p:txBody>
      </p:sp>
      <p:pic>
        <p:nvPicPr>
          <p:cNvPr id="10242" name="Picture 2" descr="D:\ОИЯИ\ЛФВЭ_НИКА\MPD\Сборка соленоида\Узел Чимни\Фото доработка\IMG_88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34533" y="1261716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ОИЯИ\ЛФВЭ_НИКА\MPD\Сборка соленоида\Узел Чимни\Новый кожух 2025\Рисунки доработанного узла\Доработка узла Chimney\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719" y="1628800"/>
            <a:ext cx="1910569" cy="33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9901311" y="5487736"/>
            <a:ext cx="288032" cy="7200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0693399" y="5487736"/>
            <a:ext cx="288032" cy="7200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" y="671262"/>
            <a:ext cx="3214278" cy="572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 10"/>
          <p:cNvSpPr/>
          <p:nvPr/>
        </p:nvSpPr>
        <p:spPr>
          <a:xfrm>
            <a:off x="706946" y="612879"/>
            <a:ext cx="2088232" cy="871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620391" y="2636912"/>
            <a:ext cx="872480" cy="1001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751062" y="4987202"/>
            <a:ext cx="872480" cy="1001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844527" y="1052735"/>
            <a:ext cx="3638761" cy="28803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2492871" y="3137446"/>
            <a:ext cx="2007840" cy="453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8754813" y="3532414"/>
            <a:ext cx="1434530" cy="8184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506224" y="3327083"/>
            <a:ext cx="4395087" cy="175810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Mukhin Konstantin\Downloads\attachment (5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91" y="4601504"/>
            <a:ext cx="2825984" cy="21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 стрелкой 23"/>
          <p:cNvCxnSpPr/>
          <p:nvPr/>
        </p:nvCxnSpPr>
        <p:spPr>
          <a:xfrm>
            <a:off x="2623542" y="5418584"/>
            <a:ext cx="1733153" cy="1411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156895" y="5610496"/>
            <a:ext cx="3744416" cy="507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86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2279" y="1213871"/>
            <a:ext cx="5125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Additional temperature sensors in chimney area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7" y="1584493"/>
            <a:ext cx="6007310" cy="265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72319" y="770699"/>
            <a:ext cx="10952798" cy="620688"/>
          </a:xfrm>
        </p:spPr>
        <p:txBody>
          <a:bodyPr/>
          <a:lstStyle/>
          <a:p>
            <a:r>
              <a:rPr lang="en-US" sz="3600" dirty="0"/>
              <a:t>Additional temperature </a:t>
            </a:r>
            <a:r>
              <a:rPr lang="en-US" sz="3600" dirty="0" smtClean="0"/>
              <a:t>sensors</a:t>
            </a:r>
            <a:br>
              <a:rPr lang="en-US" sz="3600" dirty="0" smtClean="0"/>
            </a:br>
            <a:r>
              <a:rPr lang="en-US" sz="3600" dirty="0" smtClean="0"/>
              <a:t>29/05/2025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91" y="1583203"/>
            <a:ext cx="4994201" cy="479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6156895" y="2420888"/>
            <a:ext cx="1800200" cy="7200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4247" y="4653136"/>
            <a:ext cx="4389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15, 14, 1, 18 – </a:t>
            </a:r>
            <a:r>
              <a:rPr lang="en-US" dirty="0" err="1" smtClean="0"/>
              <a:t>cernox</a:t>
            </a:r>
            <a:r>
              <a:rPr lang="en-US" dirty="0" smtClean="0"/>
              <a:t> temperature sensors</a:t>
            </a:r>
          </a:p>
          <a:p>
            <a:r>
              <a:rPr lang="en-US" dirty="0" smtClean="0"/>
              <a:t>A, E – voltage taps sensors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2268463" y="1700808"/>
            <a:ext cx="1059439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>
            <a:stCxn id="10" idx="4"/>
          </p:cNvCxnSpPr>
          <p:nvPr/>
        </p:nvCxnSpPr>
        <p:spPr>
          <a:xfrm>
            <a:off x="2798183" y="2564904"/>
            <a:ext cx="982448" cy="5040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C:\Users\Mukhin Konstantin\Downloads\IMG_95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775" y="3179483"/>
            <a:ext cx="1659250" cy="359363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>
            <a:stCxn id="10" idx="4"/>
          </p:cNvCxnSpPr>
          <p:nvPr/>
        </p:nvCxnSpPr>
        <p:spPr>
          <a:xfrm>
            <a:off x="2798183" y="2564904"/>
            <a:ext cx="2350600" cy="22322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2464130" y="2564904"/>
            <a:ext cx="109585" cy="14401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354545" y="2573288"/>
            <a:ext cx="109585" cy="14401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380592" y="3035467"/>
            <a:ext cx="109585" cy="14401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46300" y="5517232"/>
            <a:ext cx="109585" cy="14401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76817" y="5404574"/>
            <a:ext cx="413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Positions of new temperature sensors</a:t>
            </a:r>
            <a:endParaRPr lang="ru-RU" dirty="0"/>
          </a:p>
        </p:txBody>
      </p:sp>
      <p:pic>
        <p:nvPicPr>
          <p:cNvPr id="2051" name="Picture 3" descr="D:\ОИЯИ\ЛФВЭ_НИКА\MPD\Сборка соленоида\Узел Чимни\Фото касания кабеля\IMG_86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048" y="539063"/>
            <a:ext cx="2893144" cy="216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ОИЯИ\ЛФВЭ_НИКА\MPD\Сборка соленоида\Узел Чимни\Фото касания кабеля\IMG_86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15" y="4823258"/>
            <a:ext cx="2687591" cy="201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46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484487" y="116632"/>
            <a:ext cx="720080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Chimney area</a:t>
            </a:r>
          </a:p>
          <a:p>
            <a:pPr algn="ctr"/>
            <a:r>
              <a:rPr lang="en-US" dirty="0" smtClean="0"/>
              <a:t>Touching SC cable of </a:t>
            </a:r>
            <a:r>
              <a:rPr lang="en-US" dirty="0" err="1" smtClean="0"/>
              <a:t>LHe</a:t>
            </a:r>
            <a:r>
              <a:rPr lang="en-US" dirty="0" smtClean="0"/>
              <a:t> manifold circle pipes on cold mass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7" y="1628800"/>
            <a:ext cx="6277869" cy="464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5076775" y="1628800"/>
            <a:ext cx="28803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38" y="1556792"/>
            <a:ext cx="4941405" cy="218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вал 15"/>
          <p:cNvSpPr/>
          <p:nvPr/>
        </p:nvSpPr>
        <p:spPr>
          <a:xfrm>
            <a:off x="5918440" y="2445442"/>
            <a:ext cx="454479" cy="40749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C:\Users\Mukhin Konstantin\Downloads\IMG_94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43" y="3229161"/>
            <a:ext cx="1509937" cy="327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/>
          <p:cNvCxnSpPr>
            <a:stCxn id="16" idx="4"/>
          </p:cNvCxnSpPr>
          <p:nvPr/>
        </p:nvCxnSpPr>
        <p:spPr>
          <a:xfrm flipH="1">
            <a:off x="5712492" y="2852936"/>
            <a:ext cx="433188" cy="227266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C:\Users\Mukhin Konstantin\Downloads\IMG_94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34" y="3468409"/>
            <a:ext cx="1399471" cy="303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 flipV="1">
            <a:off x="5712492" y="4869160"/>
            <a:ext cx="1236491" cy="36004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C:\Users\Mukhin Konstantin\Downloads\IMG_94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95" y="2912413"/>
            <a:ext cx="1656184" cy="35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Прямая со стрелкой 26"/>
          <p:cNvCxnSpPr/>
          <p:nvPr/>
        </p:nvCxnSpPr>
        <p:spPr>
          <a:xfrm>
            <a:off x="7224660" y="5049180"/>
            <a:ext cx="1236491" cy="14872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D:\ОИЯИ\ЛФВЭ_НИКА\MPD\Сборка соленоида\Узел Чимни\Кабель внутри соленоида_касание\IMG_95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311" y="260648"/>
            <a:ext cx="1809583" cy="391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6443434" y="2060848"/>
            <a:ext cx="3313861" cy="93610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4247" y="1187460"/>
            <a:ext cx="600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was lucky that the electrical insulation was not </a:t>
            </a:r>
            <a:r>
              <a:rPr lang="en-US" dirty="0" smtClean="0"/>
              <a:t>broken!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4932759" y="2036329"/>
            <a:ext cx="50405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5364808" y="1700808"/>
            <a:ext cx="1078626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45680" y="1444134"/>
            <a:ext cx="1313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Available area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223588" y="2396369"/>
            <a:ext cx="171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There are NO any supports</a:t>
            </a:r>
            <a:endParaRPr lang="ru-RU" sz="1400" dirty="0"/>
          </a:p>
        </p:txBody>
      </p:sp>
      <p:pic>
        <p:nvPicPr>
          <p:cNvPr id="13" name="Picture 2" descr="https://downloader.disk.yandex.ru/preview/5583b0c8c3efee970e8879c75ead6347f680c458bb447860e90d5420dca7aae5/68fbde21/lhktWhzaj-cVKvFyEpttG44wdKcMcuJERzQJtdXwa0AEMdZ2qTc99SgDJvkSj91z6rGywjmiXAIS-hLI5DqMPA%3D%3D?uid=0&amp;filename=50.jpg&amp;disposition=inline&amp;hash=&amp;limit=0&amp;content_type=image%2Fjpeg&amp;owner_uid=0&amp;tknv=v3&amp;size=1887x10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87" y="4797152"/>
            <a:ext cx="2391334" cy="17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757296" y="4329632"/>
            <a:ext cx="2319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Mechanically fixation cable into control Dewar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3505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" y="0"/>
            <a:ext cx="12169775" cy="980728"/>
          </a:xfrm>
        </p:spPr>
        <p:txBody>
          <a:bodyPr/>
          <a:lstStyle/>
          <a:p>
            <a:r>
              <a:rPr lang="en-US" dirty="0" smtClean="0"/>
              <a:t>Plan of talk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420" y="1791686"/>
            <a:ext cx="7166173" cy="44012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Magnet construction and some </a:t>
            </a:r>
            <a:r>
              <a:rPr lang="en-US" sz="2000" dirty="0" smtClean="0"/>
              <a:t>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Chimney area and determination a proble</a:t>
            </a:r>
            <a:r>
              <a:rPr lang="en-US" sz="2000" dirty="0" smtClean="0"/>
              <a:t>m after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 smtClean="0"/>
              <a:t>      -</a:t>
            </a:r>
            <a:r>
              <a:rPr lang="en-US" sz="2000" dirty="0"/>
              <a:t>Power supply system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     -Power supply</a:t>
            </a:r>
            <a:r>
              <a:rPr lang="ru-RU" sz="2000" dirty="0" smtClean="0"/>
              <a:t> </a:t>
            </a:r>
            <a:r>
              <a:rPr lang="en-US" sz="2000" dirty="0" smtClean="0"/>
              <a:t>at CS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 smtClean="0"/>
              <a:t>      -Current leads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Feld mapper</a:t>
            </a:r>
            <a:endParaRPr lang="en-US" sz="2000" dirty="0" smtClean="0"/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Timeline</a:t>
            </a:r>
            <a:endParaRPr lang="en-US" sz="2000" dirty="0"/>
          </a:p>
          <a:p>
            <a:r>
              <a:rPr lang="en-US" sz="2000" dirty="0" smtClean="0"/>
              <a:t>	</a:t>
            </a:r>
          </a:p>
        </p:txBody>
      </p:sp>
      <p:pic>
        <p:nvPicPr>
          <p:cNvPr id="3" name="Picture 2" descr="D:\ОИЯИ\ЛФВЭ_НИКА\MPD\Сборка соленоида\Этапы сборки и отчеты\Фото\06_11_2022\Фото_статус сборки_08_11_2022\IMG_1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491" y="476672"/>
            <a:ext cx="4032448" cy="302433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w="165100" prst="coolSlan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ОИЯИ\ЛФВЭ_НИКА\Фото НИКИ коптер\NICA Коптер Осень 2024\DJI_08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 brushSize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14" y="3068959"/>
            <a:ext cx="5156385" cy="36667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3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11" y="2222798"/>
            <a:ext cx="7360574" cy="455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692696"/>
          </a:xfrm>
        </p:spPr>
        <p:txBody>
          <a:bodyPr/>
          <a:lstStyle/>
          <a:p>
            <a:r>
              <a:rPr lang="en-US" sz="3200" dirty="0" smtClean="0"/>
              <a:t>Current 1050 A – 0,3 T (13/10/2025)</a:t>
            </a:r>
            <a:endParaRPr lang="ru-RU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1" y="1484251"/>
            <a:ext cx="4320480" cy="507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3132559" y="5570512"/>
            <a:ext cx="504056" cy="7200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3852639" y="5587627"/>
            <a:ext cx="504056" cy="7200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60351" y="1124744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0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156895" y="755412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1050A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7868782" y="940078"/>
            <a:ext cx="792088" cy="9825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49183" y="76523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0,3T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3132559" y="4509120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516935" y="5013176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47" y="777441"/>
            <a:ext cx="6712502" cy="339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>
            <a:off x="3852639" y="4815154"/>
            <a:ext cx="2592288" cy="39604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D:\ОИЯИ\ЛФВЭ_НИКА\MPD\Сборка соленоида\Узел Чимни\Фото доработка\IMG_88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214" y="4852455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/>
          <p:cNvCxnSpPr>
            <a:stCxn id="13" idx="2"/>
          </p:cNvCxnSpPr>
          <p:nvPr/>
        </p:nvCxnSpPr>
        <p:spPr>
          <a:xfrm flipH="1">
            <a:off x="1152336" y="4761148"/>
            <a:ext cx="1980223" cy="11881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2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2"/>
          <a:srcRect l="22218" t="5645" r="31693" b="9624"/>
          <a:stretch/>
        </p:blipFill>
        <p:spPr>
          <a:xfrm>
            <a:off x="252239" y="833715"/>
            <a:ext cx="5279923" cy="5460077"/>
          </a:xfrm>
          <a:prstGeom prst="rect">
            <a:avLst/>
          </a:prstGeom>
        </p:spPr>
      </p:pic>
      <p:pic>
        <p:nvPicPr>
          <p:cNvPr id="4105" name="Picture 9" descr="H:\Отчеты MPD\Изоляционный кожух в сборе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39" y="1029844"/>
            <a:ext cx="2821746" cy="385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:\Отчеты MPD\Изоляционный кожух в сборе 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11" y="1931589"/>
            <a:ext cx="2681412" cy="32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23614"/>
            <a:ext cx="10952798" cy="692696"/>
          </a:xfrm>
        </p:spPr>
        <p:txBody>
          <a:bodyPr/>
          <a:lstStyle/>
          <a:p>
            <a:r>
              <a:rPr lang="en-US" sz="3200" dirty="0" smtClean="0"/>
              <a:t>SC cables connect to current leads into control Dewar</a:t>
            </a:r>
            <a:endParaRPr lang="ru-RU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6766246" y="543104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LHe</a:t>
            </a:r>
            <a:r>
              <a:rPr lang="en-US" sz="1600" dirty="0" smtClean="0"/>
              <a:t> pipe </a:t>
            </a:r>
            <a:endParaRPr lang="ru-RU" sz="1600" dirty="0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5364807" y="1399798"/>
            <a:ext cx="1188132" cy="2683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Sky view</a:t>
            </a:r>
            <a:endParaRPr lang="ru-RU" dirty="0"/>
          </a:p>
        </p:txBody>
      </p:sp>
      <p:cxnSp>
        <p:nvCxnSpPr>
          <p:cNvPr id="42" name="Прямая со стрелкой 41"/>
          <p:cNvCxnSpPr/>
          <p:nvPr/>
        </p:nvCxnSpPr>
        <p:spPr>
          <a:xfrm flipV="1">
            <a:off x="1332359" y="4941168"/>
            <a:ext cx="1152128" cy="576064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1332359" y="4797152"/>
            <a:ext cx="2160240" cy="72008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03645" y="5235857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 cables</a:t>
            </a:r>
            <a:endParaRPr lang="ru-RU" dirty="0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H="1">
            <a:off x="252239" y="5517232"/>
            <a:ext cx="110108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Овал 61"/>
          <p:cNvSpPr/>
          <p:nvPr/>
        </p:nvSpPr>
        <p:spPr>
          <a:xfrm>
            <a:off x="3503612" y="2960774"/>
            <a:ext cx="864096" cy="1806007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96" name="Прямая со стрелкой 4095"/>
          <p:cNvCxnSpPr/>
          <p:nvPr/>
        </p:nvCxnSpPr>
        <p:spPr>
          <a:xfrm>
            <a:off x="4367708" y="3863777"/>
            <a:ext cx="637059" cy="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6" name="Прямая со стрелкой 4105"/>
          <p:cNvCxnSpPr/>
          <p:nvPr/>
        </p:nvCxnSpPr>
        <p:spPr>
          <a:xfrm flipH="1">
            <a:off x="5958873" y="881658"/>
            <a:ext cx="1350150" cy="1524712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8" name="Прямая со стрелкой 4107"/>
          <p:cNvCxnSpPr>
            <a:stCxn id="20" idx="2"/>
          </p:cNvCxnSpPr>
          <p:nvPr/>
        </p:nvCxnSpPr>
        <p:spPr>
          <a:xfrm>
            <a:off x="7309023" y="881658"/>
            <a:ext cx="1512168" cy="387102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9" name="TextBox 4108"/>
          <p:cNvSpPr txBox="1"/>
          <p:nvPr/>
        </p:nvSpPr>
        <p:spPr>
          <a:xfrm>
            <a:off x="6948983" y="1325224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Installation box</a:t>
            </a:r>
            <a:endParaRPr lang="ru-RU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111" name="Прямая со стрелкой 4110"/>
          <p:cNvCxnSpPr/>
          <p:nvPr/>
        </p:nvCxnSpPr>
        <p:spPr>
          <a:xfrm flipH="1">
            <a:off x="6084887" y="1633001"/>
            <a:ext cx="1573585" cy="1358144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3" name="Прямая со стрелкой 4112"/>
          <p:cNvCxnSpPr/>
          <p:nvPr/>
        </p:nvCxnSpPr>
        <p:spPr>
          <a:xfrm>
            <a:off x="7658472" y="1668145"/>
            <a:ext cx="298623" cy="464711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4" name="TextBox 4113"/>
          <p:cNvSpPr txBox="1"/>
          <p:nvPr/>
        </p:nvSpPr>
        <p:spPr>
          <a:xfrm>
            <a:off x="6460225" y="2312073"/>
            <a:ext cx="13872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Copper stationary plate</a:t>
            </a:r>
            <a:endParaRPr lang="ru-RU" sz="1400" dirty="0"/>
          </a:p>
        </p:txBody>
      </p:sp>
      <p:cxnSp>
        <p:nvCxnSpPr>
          <p:cNvPr id="4116" name="Прямая со стрелкой 4115"/>
          <p:cNvCxnSpPr/>
          <p:nvPr/>
        </p:nvCxnSpPr>
        <p:spPr>
          <a:xfrm>
            <a:off x="7597055" y="2681405"/>
            <a:ext cx="1224136" cy="0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9" name="Прямая со стрелкой 4118"/>
          <p:cNvCxnSpPr/>
          <p:nvPr/>
        </p:nvCxnSpPr>
        <p:spPr>
          <a:xfrm flipH="1">
            <a:off x="6084888" y="2832609"/>
            <a:ext cx="681358" cy="524383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6525579" y="3113620"/>
            <a:ext cx="1387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Copper clamp plate</a:t>
            </a:r>
            <a:endParaRPr lang="ru-RU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122" name="Прямая со стрелкой 4121"/>
          <p:cNvCxnSpPr/>
          <p:nvPr/>
        </p:nvCxnSpPr>
        <p:spPr>
          <a:xfrm flipH="1">
            <a:off x="6228903" y="3429000"/>
            <a:ext cx="537343" cy="72008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4" name="Прямая со стрелкой 4123"/>
          <p:cNvCxnSpPr/>
          <p:nvPr/>
        </p:nvCxnSpPr>
        <p:spPr>
          <a:xfrm>
            <a:off x="7658472" y="3501008"/>
            <a:ext cx="1827907" cy="362769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7" name="TextBox 4126"/>
          <p:cNvSpPr txBox="1"/>
          <p:nvPr/>
        </p:nvSpPr>
        <p:spPr>
          <a:xfrm>
            <a:off x="6805898" y="3890814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 cable</a:t>
            </a:r>
            <a:endParaRPr lang="ru-RU" sz="1400" dirty="0"/>
          </a:p>
        </p:txBody>
      </p:sp>
      <p:cxnSp>
        <p:nvCxnSpPr>
          <p:cNvPr id="4129" name="Прямая со стрелкой 4128"/>
          <p:cNvCxnSpPr/>
          <p:nvPr/>
        </p:nvCxnSpPr>
        <p:spPr>
          <a:xfrm flipH="1">
            <a:off x="6228903" y="4198591"/>
            <a:ext cx="953220" cy="814585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1" name="Прямая со стрелкой 4130"/>
          <p:cNvCxnSpPr>
            <a:stCxn id="4127" idx="2"/>
          </p:cNvCxnSpPr>
          <p:nvPr/>
        </p:nvCxnSpPr>
        <p:spPr>
          <a:xfrm>
            <a:off x="7235664" y="4198591"/>
            <a:ext cx="1945567" cy="310529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TextBox 4131"/>
          <p:cNvSpPr txBox="1"/>
          <p:nvPr/>
        </p:nvSpPr>
        <p:spPr>
          <a:xfrm>
            <a:off x="4527071" y="4941168"/>
            <a:ext cx="1431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Insulation plate</a:t>
            </a:r>
            <a:endParaRPr lang="ru-RU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136" name="Прямая со стрелкой 4135"/>
          <p:cNvCxnSpPr/>
          <p:nvPr/>
        </p:nvCxnSpPr>
        <p:spPr>
          <a:xfrm flipV="1">
            <a:off x="5242972" y="3682392"/>
            <a:ext cx="598445" cy="1258776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8" name="Прямая со стрелкой 4137"/>
          <p:cNvCxnSpPr>
            <a:stCxn id="4132" idx="0"/>
          </p:cNvCxnSpPr>
          <p:nvPr/>
        </p:nvCxnSpPr>
        <p:spPr>
          <a:xfrm flipV="1">
            <a:off x="5242972" y="3863033"/>
            <a:ext cx="3218179" cy="1078135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D:\ОИЯИ\ЛФВЭ_НИКА\MPD\Сборка соленоида\Узел Чимни\Фото доработка\IMG_88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4779" y="3313879"/>
            <a:ext cx="1971622" cy="147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881032" y="4353855"/>
            <a:ext cx="1891487" cy="4129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540271" y="4149080"/>
            <a:ext cx="432048" cy="456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D:\ОИЯИ\ЛФВЭ_НИКА\MPD\Сборка соленоида\Этапы сборки и отчеты\Фото\12_04_23\IMG_25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54859" y="3521853"/>
            <a:ext cx="3217047" cy="241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1052736"/>
          </a:xfrm>
        </p:spPr>
        <p:txBody>
          <a:bodyPr/>
          <a:lstStyle/>
          <a:p>
            <a:r>
              <a:rPr lang="en-US" dirty="0" smtClean="0"/>
              <a:t>Current leads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839" y="1512986"/>
            <a:ext cx="3494930" cy="50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47" y="4618409"/>
            <a:ext cx="2146145" cy="162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7" y="1556792"/>
            <a:ext cx="3816424" cy="461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9844" y="1222395"/>
            <a:ext cx="2945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 by TS Neva magnet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246340" y="1187460"/>
            <a:ext cx="205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CL by ASG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786" y="1909925"/>
            <a:ext cx="3549955" cy="352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82178" y="1424622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lead test (ASG)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6156895" y="6381328"/>
            <a:ext cx="504056" cy="1468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8320" y="6521761"/>
            <a:ext cx="3727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Electrical and thermal contact by 2 screw m6</a:t>
            </a:r>
            <a:endParaRPr lang="ru-RU" sz="1400" dirty="0"/>
          </a:p>
        </p:txBody>
      </p:sp>
      <p:pic>
        <p:nvPicPr>
          <p:cNvPr id="16" name="Picture 7" descr="D:\ОИЯИ\ЛФВЭ_НИКА\MPD\Сборка соленоида\Этапы сборки и отчеты\Фото\06_11_2022\Фото_статус сборки_08_11_2022\efe43c9e-b7aa-4d11-8fd0-0839aa4713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97" y="1168782"/>
            <a:ext cx="2884546" cy="513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ukhin Konstantin\Downloads\IMG_94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8170" y="1672188"/>
            <a:ext cx="5848810" cy="43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65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484784"/>
            <a:ext cx="10952798" cy="1484784"/>
          </a:xfrm>
        </p:spPr>
        <p:txBody>
          <a:bodyPr/>
          <a:lstStyle/>
          <a:p>
            <a:r>
              <a:rPr lang="en-US" sz="3600" dirty="0" smtClean="0"/>
              <a:t>Chapter 3</a:t>
            </a:r>
            <a:br>
              <a:rPr lang="en-US" sz="3600" dirty="0" smtClean="0"/>
            </a:br>
            <a:r>
              <a:rPr lang="en-US" sz="3600" dirty="0" smtClean="0"/>
              <a:t>Field mapper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1160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96" y="-171400"/>
            <a:ext cx="10952798" cy="980728"/>
          </a:xfrm>
        </p:spPr>
        <p:txBody>
          <a:bodyPr/>
          <a:lstStyle/>
          <a:p>
            <a:r>
              <a:rPr lang="en-US" sz="3600" dirty="0" smtClean="0"/>
              <a:t>Stationary magnetic field monitors</a:t>
            </a:r>
            <a:endParaRPr lang="ru-RU" sz="36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07" y="3645024"/>
            <a:ext cx="6764666" cy="307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1" y="1340768"/>
            <a:ext cx="5837635" cy="271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48" y="729074"/>
            <a:ext cx="5841058" cy="286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8463" y="908720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1050A</a:t>
            </a:r>
            <a:endParaRPr lang="ru-RU" dirty="0"/>
          </a:p>
        </p:txBody>
      </p:sp>
      <p:pic>
        <p:nvPicPr>
          <p:cNvPr id="4098" name="Picture 2" descr="C:\Users\Mukhin Konstantin\Downloads\IMG_94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4253" y="4528798"/>
            <a:ext cx="2400269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68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08720"/>
          </a:xfrm>
        </p:spPr>
        <p:txBody>
          <a:bodyPr/>
          <a:lstStyle/>
          <a:p>
            <a:r>
              <a:rPr lang="en-US" sz="4000" dirty="0" smtClean="0"/>
              <a:t>Field mapper in solenoid</a:t>
            </a:r>
            <a:endParaRPr lang="ru-RU" sz="4000" dirty="0"/>
          </a:p>
        </p:txBody>
      </p:sp>
      <p:pic>
        <p:nvPicPr>
          <p:cNvPr id="2050" name="Picture 2" descr="C:\Users\Mukhin Konstantin\Downloads\IMG_0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7332" y="1709403"/>
            <a:ext cx="2317465" cy="17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168" t="8889" r="11770" b="12037"/>
          <a:stretch/>
        </p:blipFill>
        <p:spPr>
          <a:xfrm>
            <a:off x="324247" y="737079"/>
            <a:ext cx="4545097" cy="342285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05" y="4248712"/>
            <a:ext cx="4843742" cy="244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5695" y="780857"/>
            <a:ext cx="272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04/09/2025 mapper was delivered to MPD hall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175187" y="86702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16/07/2025 test mapper in Novosibirsk</a:t>
            </a:r>
            <a:endParaRPr lang="ru-RU" sz="1400" dirty="0"/>
          </a:p>
        </p:txBody>
      </p:sp>
      <p:pic>
        <p:nvPicPr>
          <p:cNvPr id="2052" name="Picture 4" descr="C:\Users\Mukhin Konstantin\Downloads\IMG_06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74461" y="1664213"/>
            <a:ext cx="2821852" cy="211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09223" y="60541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From 06/10/2025 assembling and test in MPD solenoid</a:t>
            </a:r>
            <a:endParaRPr lang="ru-RU" sz="1400" dirty="0"/>
          </a:p>
        </p:txBody>
      </p:sp>
      <p:pic>
        <p:nvPicPr>
          <p:cNvPr id="2053" name="Picture 5" descr="C:\Users\Mukhin Konstantin\Downloads\IMG_97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00630" y="1679927"/>
            <a:ext cx="2317465" cy="17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ukhin Konstantin\Downloads\attachment (7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7" y="4490290"/>
            <a:ext cx="4013667" cy="226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9802" y="3836763"/>
            <a:ext cx="4205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26-27/10/2025</a:t>
            </a:r>
          </a:p>
          <a:p>
            <a:pPr algn="ctr"/>
            <a:r>
              <a:rPr lang="en-US" sz="1600" dirty="0" smtClean="0"/>
              <a:t>Measuring in one stationary point (730,6 A)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2577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80728"/>
          </a:xfrm>
        </p:spPr>
        <p:txBody>
          <a:bodyPr/>
          <a:lstStyle/>
          <a:p>
            <a:r>
              <a:rPr lang="en-US" sz="4000" dirty="0" smtClean="0"/>
              <a:t>Timeline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68263" y="980728"/>
            <a:ext cx="1123256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present day we ready to mapping magnetic field to 1050 A (0,3 T)</a:t>
            </a:r>
          </a:p>
          <a:p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27/10/25 – 31/10/25 – test measurement 0,2 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0,3 – 0,7/11/2025 –</a:t>
            </a:r>
            <a:r>
              <a:rPr lang="ru-RU" dirty="0" smtClean="0"/>
              <a:t> </a:t>
            </a:r>
            <a:r>
              <a:rPr lang="en-US" dirty="0" smtClean="0"/>
              <a:t>processing </a:t>
            </a:r>
            <a:r>
              <a:rPr lang="en-US" dirty="0"/>
              <a:t>of </a:t>
            </a:r>
            <a:r>
              <a:rPr lang="en-US" dirty="0" smtClean="0"/>
              <a:t>results and determination of magnetic axis 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10 – 12/11/</a:t>
            </a:r>
            <a:r>
              <a:rPr lang="en-US" dirty="0" smtClean="0"/>
              <a:t>20</a:t>
            </a:r>
            <a:r>
              <a:rPr lang="ru-RU" dirty="0" smtClean="0"/>
              <a:t>25 – </a:t>
            </a:r>
            <a:r>
              <a:rPr lang="en-US" dirty="0" smtClean="0"/>
              <a:t>mapping by correction current 0,2 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12 – 24/11/2025 – processing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of results and confirmation of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homogeneity (3*10-4)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by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0,2 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0,1 – 12/12/2025 – mapping,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processing of results and confirmation of homogeneity (3*10-4) by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0,3 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15 – 19/12/2025 – calculations and presents of results a number of current to 0,25 T (</a:t>
            </a:r>
            <a:r>
              <a:rPr lang="en-US" dirty="0"/>
              <a:t>homogeneity (3*10-4</a:t>
            </a:r>
            <a:r>
              <a:rPr lang="en-US" dirty="0" smtClean="0"/>
              <a:t>))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19-25/12/2025 –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checking calculations and mapping the 0.25T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field</a:t>
            </a:r>
            <a:endParaRPr lang="ru-RU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25/12/2025 – 10/01/2026 – </a:t>
            </a:r>
            <a:r>
              <a:rPr lang="en-US" dirty="0" smtClean="0"/>
              <a:t>warming and open Dewar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10 – 25/01/2026 – modernization of current leads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26/01 – 12/02/2026 – cooling and current 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13/02 – 20/02/2026 – mapping 0,4 T (1400A) field by calculations from Novosibirsk group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20/02 – 28/02/2026 –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mapping, processing of results and confirmation of homogeneity (3*10-4) by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0,5 T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123" name="Picture 3" descr="C:\Users\Mukhin Konstantin\Downloads\attachment (6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50" y="189018"/>
            <a:ext cx="3551889" cy="26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8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ИЯИ\ЛФВЭ_НИКА\Фото НИКИ коптер\NICA Коптер Осень 2024\PANO0001-Pano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trans="22000" brushSize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23"/>
            <a:ext cx="12169776" cy="68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8" y="548680"/>
            <a:ext cx="10952798" cy="764704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Thank you for attention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87" y="1700808"/>
            <a:ext cx="10952798" cy="1124744"/>
          </a:xfrm>
        </p:spPr>
        <p:txBody>
          <a:bodyPr/>
          <a:lstStyle/>
          <a:p>
            <a:pPr marL="285750" indent="-285750"/>
            <a:r>
              <a:rPr lang="en-US" sz="3200" dirty="0" smtClean="0"/>
              <a:t>Chapter 1</a:t>
            </a:r>
            <a:br>
              <a:rPr lang="en-US" sz="3200" dirty="0" smtClean="0"/>
            </a:br>
            <a:r>
              <a:rPr lang="en-US" sz="3200" dirty="0" smtClean="0"/>
              <a:t>Magnet construction and parameters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4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5" y="571808"/>
            <a:ext cx="10734323" cy="602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612" y="-99392"/>
            <a:ext cx="10952798" cy="792088"/>
          </a:xfrm>
        </p:spPr>
        <p:txBody>
          <a:bodyPr/>
          <a:lstStyle/>
          <a:p>
            <a:r>
              <a:rPr lang="en-US" sz="4000" dirty="0" smtClean="0"/>
              <a:t>MPD in NICA complex</a:t>
            </a:r>
            <a:endParaRPr lang="ru-RU" sz="4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 rot="19579977">
            <a:off x="8638190" y="2107805"/>
            <a:ext cx="1067271" cy="21617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14" y="5229200"/>
            <a:ext cx="2830463" cy="152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D:\ОИЯИ\ЛФВЭ_НИКА\MPD\Сборка соленоида\Этапы сборки и отчеты\Фото\Зал МЦД\IMG_46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113" y="188639"/>
            <a:ext cx="2784310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Прямая со стрелкой 33"/>
          <p:cNvCxnSpPr/>
          <p:nvPr/>
        </p:nvCxnSpPr>
        <p:spPr>
          <a:xfrm flipV="1">
            <a:off x="9829303" y="2276872"/>
            <a:ext cx="385862" cy="782284"/>
          </a:xfrm>
          <a:prstGeom prst="straightConnector1">
            <a:avLst/>
          </a:prstGeom>
          <a:ln w="28575">
            <a:solidFill>
              <a:srgbClr val="FF5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3612611">
            <a:off x="7772459" y="1190131"/>
            <a:ext cx="712054" cy="40011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SPD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9017062">
            <a:off x="4145767" y="1032700"/>
            <a:ext cx="1003801" cy="40011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BM@N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9205849">
            <a:off x="1837242" y="2074424"/>
            <a:ext cx="159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Booster</a:t>
            </a:r>
          </a:p>
          <a:p>
            <a:pPr algn="ctr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Nuclotron</a:t>
            </a:r>
            <a:endParaRPr lang="ru-RU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74155" y="1989975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   I    C    A</a:t>
            </a:r>
            <a:endParaRPr lang="ru-RU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3664386">
            <a:off x="8623278" y="2766768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MPD</a:t>
            </a:r>
            <a:endParaRPr lang="ru-RU" sz="32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 descr="D:\ОИЯИ\ЛФВЭ_НИКА\MPD\Сборка соленоида\Этапы сборки и отчеты\Фото\2024\IMG_80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9" y="2496094"/>
            <a:ext cx="5773844" cy="433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/>
          <p:cNvCxnSpPr>
            <a:stCxn id="8" idx="1"/>
          </p:cNvCxnSpPr>
          <p:nvPr/>
        </p:nvCxnSpPr>
        <p:spPr>
          <a:xfrm flipH="1">
            <a:off x="6490039" y="3484524"/>
            <a:ext cx="2237656" cy="10307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8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2" y="692695"/>
            <a:ext cx="11943159" cy="593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23614"/>
            <a:ext cx="10952798" cy="692696"/>
          </a:xfrm>
        </p:spPr>
        <p:txBody>
          <a:bodyPr/>
          <a:lstStyle/>
          <a:p>
            <a:r>
              <a:rPr lang="en-US" sz="3200" dirty="0" smtClean="0"/>
              <a:t>MPD magnet </a:t>
            </a:r>
            <a:r>
              <a:rPr lang="en-US" sz="3200" dirty="0" smtClean="0"/>
              <a:t>construction and surprise from ASG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083802"/>
              </p:ext>
            </p:extLst>
          </p:nvPr>
        </p:nvGraphicFramePr>
        <p:xfrm>
          <a:off x="118392" y="3068960"/>
          <a:ext cx="2438103" cy="27411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74007"/>
                <a:gridCol w="864096"/>
              </a:tblGrid>
              <a:tr h="21602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Parameters of the magnet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24497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Magnetic</a:t>
                      </a:r>
                      <a:r>
                        <a:rPr lang="en-US" sz="1100" baseline="0" dirty="0" smtClean="0"/>
                        <a:t> field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0,57 T</a:t>
                      </a:r>
                      <a:endParaRPr lang="ru-RU" sz="1100" dirty="0"/>
                    </a:p>
                  </a:txBody>
                  <a:tcPr/>
                </a:tc>
              </a:tr>
              <a:tr h="27392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Cryostat weight and  size (diameter/length) mm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66 tons  </a:t>
                      </a:r>
                    </a:p>
                    <a:p>
                      <a:r>
                        <a:rPr lang="en-US" sz="1100" dirty="0" smtClean="0"/>
                        <a:t>5443/7910</a:t>
                      </a:r>
                      <a:endParaRPr lang="ru-RU" sz="11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Yoke weight and  size (diameter/length) mm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630 tons</a:t>
                      </a:r>
                    </a:p>
                    <a:p>
                      <a:r>
                        <a:rPr lang="en-US" sz="1100" dirty="0" smtClean="0"/>
                        <a:t>6583/8970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Current</a:t>
                      </a:r>
                    </a:p>
                    <a:p>
                      <a:r>
                        <a:rPr lang="en-US" sz="1100" dirty="0" smtClean="0"/>
                        <a:t>Voltage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1790 A</a:t>
                      </a:r>
                    </a:p>
                    <a:p>
                      <a:r>
                        <a:rPr lang="en-US" sz="1100" dirty="0" smtClean="0"/>
                        <a:t>10V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Each pole</a:t>
                      </a:r>
                      <a:r>
                        <a:rPr lang="en-US" sz="1100" baseline="0" dirty="0" smtClean="0"/>
                        <a:t> weight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45 tons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Total weight with support equipment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800 tons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82" name="Picture 10" descr="D:\ОИЯИ\ЛФВЭ_НИКА\MPD\Сборка соленоида\Этапы сборки и отчеты\Фото\Зал МЦД\IMG_4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127" y="407707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D:\ОИЯИ\ЛФВЭ_НИКА\MPD\Сборка соленоида\Узел Чимни\Фото\Ремонт LN2\IMG_64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9" y="1556792"/>
            <a:ext cx="2902822" cy="38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ОИЯИ\ЛФВЭ_НИКА\MPD\Сборка соленоида\Вскрытие соленоида\IMG_23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51" y="1528418"/>
            <a:ext cx="3513429" cy="468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ОИЯИ\ЛФВЭ_НИКА\MPD\Сборка соленоида\Узел Чимни\Фото\Ремонт LN2\IMG_63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79" y="2281871"/>
            <a:ext cx="2952328" cy="393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5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ukhin Konstantin\Downloads\IMG_9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5" y="1196752"/>
            <a:ext cx="3195414" cy="23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88" y="1058842"/>
            <a:ext cx="4617166" cy="302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820" y="116632"/>
            <a:ext cx="10952798" cy="527133"/>
          </a:xfrm>
        </p:spPr>
        <p:txBody>
          <a:bodyPr/>
          <a:lstStyle/>
          <a:p>
            <a:r>
              <a:rPr lang="en-US" sz="4000" dirty="0" smtClean="0"/>
              <a:t>Superconductor cable</a:t>
            </a:r>
            <a:endParaRPr lang="ru-RU" sz="4000" dirty="0"/>
          </a:p>
        </p:txBody>
      </p:sp>
      <p:pic>
        <p:nvPicPr>
          <p:cNvPr id="5" name="Picture 2" descr="C:\Users\ADmin\Downloads\20180522_120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9063" y="4293096"/>
            <a:ext cx="3840427" cy="2160240"/>
          </a:xfrm>
          <a:prstGeom prst="rect">
            <a:avLst/>
          </a:prstGeom>
          <a:noFill/>
        </p:spPr>
      </p:pic>
      <p:pic>
        <p:nvPicPr>
          <p:cNvPr id="6" name="Picture 3" descr="C:\Users\ADmin\Downloads\20170926_151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7175" y="3120950"/>
            <a:ext cx="2016224" cy="1134126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540272" y="332656"/>
            <a:ext cx="2543520" cy="60228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Original SC </a:t>
            </a:r>
            <a:r>
              <a:rPr lang="en-US" dirty="0"/>
              <a:t>cables for MPD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48883" y="565605"/>
            <a:ext cx="4104456" cy="334542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Winding and tests of SC cable in ASG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8223" y="4037092"/>
            <a:ext cx="4464496" cy="27042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 cables parameters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SC Materials – </a:t>
            </a:r>
            <a:r>
              <a:rPr lang="en-US" sz="1600" dirty="0" err="1" smtClean="0"/>
              <a:t>NbTi</a:t>
            </a:r>
            <a:r>
              <a:rPr lang="en-US" sz="1600" dirty="0" smtClean="0"/>
              <a:t>/Cu.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Cable composition  is pure aluminum matrix (4,1 x 20 mm) and inside string of Cu/SC ratio 0,9/1 (d – 1,5 mm).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Insulation – </a:t>
            </a:r>
            <a:r>
              <a:rPr lang="en-US" sz="1600" dirty="0" err="1" smtClean="0"/>
              <a:t>kapton</a:t>
            </a:r>
            <a:r>
              <a:rPr lang="en-US" sz="1600" dirty="0"/>
              <a:t> tape, glass tape and epoxy </a:t>
            </a:r>
            <a:r>
              <a:rPr lang="en-US" sz="1600" dirty="0" smtClean="0"/>
              <a:t>resin. 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Critical current (1,2 T, 4,5 K) – 6,9 kA</a:t>
            </a: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Cable length  - 27 km.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Cable weight – 6,3 tons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649" y="959370"/>
            <a:ext cx="3935461" cy="20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3937" y="1196752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LHC 27 km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19" y="4008105"/>
            <a:ext cx="368236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6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4000" dirty="0" smtClean="0"/>
              <a:t>CS </a:t>
            </a:r>
            <a:r>
              <a:rPr lang="en-US" sz="4000" dirty="0" smtClean="0"/>
              <a:t>coil w</a:t>
            </a:r>
            <a:r>
              <a:rPr lang="en-US" sz="4000" dirty="0" smtClean="0"/>
              <a:t>inding</a:t>
            </a:r>
            <a:endParaRPr lang="ru-RU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5" y="764704"/>
            <a:ext cx="7992888" cy="590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ADmin\Downloads\20180522_120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328" y="4205775"/>
            <a:ext cx="4086953" cy="2298910"/>
          </a:xfrm>
          <a:prstGeom prst="rect">
            <a:avLst/>
          </a:prstGeom>
          <a:noFill/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6444927" y="764704"/>
            <a:ext cx="648072" cy="36004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34202" y="565835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5508823" y="1052736"/>
            <a:ext cx="864096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20791" y="8680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ru-RU" dirty="0"/>
          </a:p>
        </p:txBody>
      </p:sp>
      <p:pic>
        <p:nvPicPr>
          <p:cNvPr id="16" name="Picture 2" descr="D:\ОИЯИ\ЛФВЭ_НИКА\MPD\Сборка соленоида\Узел Чимни\Кабель внутри соленоида_касание\IMG_9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07" y="233983"/>
            <a:ext cx="1809583" cy="391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7453039" y="1772816"/>
            <a:ext cx="1944216" cy="36004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78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3501008"/>
            <a:ext cx="10952798" cy="1484784"/>
          </a:xfrm>
        </p:spPr>
        <p:txBody>
          <a:bodyPr/>
          <a:lstStyle/>
          <a:p>
            <a:pPr marL="285750" indent="-285750"/>
            <a:r>
              <a:rPr lang="en-US" sz="3200" dirty="0" smtClean="0"/>
              <a:t>Chapter </a:t>
            </a:r>
            <a:r>
              <a:rPr lang="en-US" sz="3200" dirty="0" smtClean="0"/>
              <a:t>2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>Chimney area and determination a problem after </a:t>
            </a:r>
            <a:r>
              <a:rPr lang="en-US" sz="3200" dirty="0" smtClean="0"/>
              <a:t>cooling</a:t>
            </a:r>
            <a:br>
              <a:rPr lang="en-US" sz="3200" dirty="0" smtClean="0"/>
            </a:br>
            <a:r>
              <a:rPr lang="en-US" sz="3200" dirty="0" smtClean="0"/>
              <a:t>  -</a:t>
            </a:r>
            <a:r>
              <a:rPr lang="en-US" sz="3200" dirty="0"/>
              <a:t>Power supply system</a:t>
            </a:r>
            <a:br>
              <a:rPr lang="en-US" sz="3200" dirty="0"/>
            </a:br>
            <a:r>
              <a:rPr lang="en-US" sz="3200" dirty="0" smtClean="0"/>
              <a:t>      -</a:t>
            </a:r>
            <a:r>
              <a:rPr lang="en-US" sz="3200" dirty="0"/>
              <a:t>Power supply</a:t>
            </a:r>
            <a:r>
              <a:rPr lang="ru-RU" sz="3200" dirty="0"/>
              <a:t> </a:t>
            </a:r>
            <a:r>
              <a:rPr lang="en-US" sz="3200" dirty="0"/>
              <a:t>at CS coil</a:t>
            </a:r>
            <a:br>
              <a:rPr lang="en-US" sz="3200" dirty="0"/>
            </a:br>
            <a:r>
              <a:rPr lang="en-US" sz="3200" dirty="0" smtClean="0"/>
              <a:t>    -</a:t>
            </a:r>
            <a:r>
              <a:rPr lang="en-US" sz="3200" dirty="0"/>
              <a:t>Current leads problem</a:t>
            </a:r>
          </a:p>
        </p:txBody>
      </p:sp>
    </p:spTree>
    <p:extLst>
      <p:ext uri="{BB962C8B-B14F-4D97-AF65-F5344CB8AC3E}">
        <p14:creationId xmlns:p14="http://schemas.microsoft.com/office/powerpoint/2010/main" val="3917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08720"/>
          </a:xfrm>
        </p:spPr>
        <p:txBody>
          <a:bodyPr/>
          <a:lstStyle/>
          <a:p>
            <a:r>
              <a:rPr lang="en-US" dirty="0" smtClean="0"/>
              <a:t>Power supply system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1" y="980727"/>
            <a:ext cx="10411197" cy="5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D:\ОИЯИ\ЛФВЭ_НИКА\MPD\Сборка соленоида\Этапы сборки и отчеты\Фото\2024\IMG_8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3870" y="3651092"/>
            <a:ext cx="3504923" cy="262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ОИЯИ\ЛФВЭ_НИКА\MPD\Сборка соленоида\Этапы сборки и отчеты\Фото\2024\IMG_8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57366" y="4332737"/>
            <a:ext cx="2751556" cy="206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91" y="1830461"/>
            <a:ext cx="2808312" cy="25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60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91100</TotalTime>
  <Words>744</Words>
  <Application>Microsoft Office PowerPoint</Application>
  <PresentationFormat>Произвольный</PresentationFormat>
  <Paragraphs>154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Исполнительная</vt:lpstr>
      <vt:lpstr>Status of the solenoid start-up</vt:lpstr>
      <vt:lpstr>Plan of talk</vt:lpstr>
      <vt:lpstr>Chapter 1 Magnet construction and parameters</vt:lpstr>
      <vt:lpstr>MPD in NICA complex</vt:lpstr>
      <vt:lpstr>MPD magnet construction and surprise from ASG</vt:lpstr>
      <vt:lpstr>Superconductor cable</vt:lpstr>
      <vt:lpstr>CS coil winding</vt:lpstr>
      <vt:lpstr>Chapter 2  Chimney area and determination a problem after cooling   -Power supply system       -Power supply at CS coil     -Current leads problem</vt:lpstr>
      <vt:lpstr>Power supply system</vt:lpstr>
      <vt:lpstr> Stability test of power supplies</vt:lpstr>
      <vt:lpstr>Cryogenic infrastructure</vt:lpstr>
      <vt:lpstr>Cooling process scheduled</vt:lpstr>
      <vt:lpstr>10/04/2025 current 750A (0,2 T)</vt:lpstr>
      <vt:lpstr>Superconductor cable, Dewar, chimney area</vt:lpstr>
      <vt:lpstr>Chimney area</vt:lpstr>
      <vt:lpstr>New chimney area</vt:lpstr>
      <vt:lpstr>Additional temperature sensors in Dewar and chimney area</vt:lpstr>
      <vt:lpstr>Additional temperature sensors 29/05/2025</vt:lpstr>
      <vt:lpstr>Презентация PowerPoint</vt:lpstr>
      <vt:lpstr>Current 1050 A – 0,3 T (13/10/2025)</vt:lpstr>
      <vt:lpstr>SC cables connect to current leads into control Dewar</vt:lpstr>
      <vt:lpstr>Current leads</vt:lpstr>
      <vt:lpstr>Chapter 3 Field mapper</vt:lpstr>
      <vt:lpstr>Stationary magnetic field monitors</vt:lpstr>
      <vt:lpstr>Field mapper in solenoid</vt:lpstr>
      <vt:lpstr>Timeline</vt:lpstr>
      <vt:lpstr>Thank you for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of the Solenoid preparation for cooling</dc:title>
  <dc:creator>Workstation</dc:creator>
  <cp:lastModifiedBy>Mukhin Konstantin</cp:lastModifiedBy>
  <cp:revision>387</cp:revision>
  <cp:lastPrinted>2022-11-09T12:29:49Z</cp:lastPrinted>
  <dcterms:created xsi:type="dcterms:W3CDTF">2022-04-18T15:23:32Z</dcterms:created>
  <dcterms:modified xsi:type="dcterms:W3CDTF">2025-10-27T11:34:10Z</dcterms:modified>
</cp:coreProperties>
</file>