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316" r:id="rId3"/>
    <p:sldId id="328" r:id="rId4"/>
    <p:sldId id="319" r:id="rId5"/>
    <p:sldId id="329" r:id="rId6"/>
    <p:sldId id="318" r:id="rId7"/>
    <p:sldId id="320" r:id="rId8"/>
    <p:sldId id="330" r:id="rId9"/>
    <p:sldId id="322" r:id="rId10"/>
    <p:sldId id="327" r:id="rId11"/>
    <p:sldId id="331" r:id="rId12"/>
    <p:sldId id="32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DE004B"/>
    <a:srgbClr val="0068B9"/>
    <a:srgbClr val="0001EC"/>
    <a:srgbClr val="2476B8"/>
    <a:srgbClr val="FFA88A"/>
    <a:srgbClr val="99C19C"/>
    <a:srgbClr val="9BC19C"/>
    <a:srgbClr val="1A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9243" autoAdjust="0"/>
  </p:normalViewPr>
  <p:slideViewPr>
    <p:cSldViewPr snapToGrid="0">
      <p:cViewPr varScale="1">
        <p:scale>
          <a:sx n="119" d="100"/>
          <a:sy n="119" d="100"/>
        </p:scale>
        <p:origin x="88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4C8D7-A5B4-46D8-AD06-6C0D848890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13292-3FBF-4C14-9D75-82121491E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6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2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23B-D32B-41AE-BA91-23BE28C14B65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6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1618-594B-43D1-96D1-375BC7086CB2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7D4-E312-4FCE-8228-26D1BFCC7C87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B32-49B9-4A8C-8DD9-F189A43E84AE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95D8-DB0F-4D5A-9E3E-B19B6773BD39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0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D0CB-2932-4CCF-BB2C-46D8A2B66174}" type="datetime1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A7ED-7E3E-4F8D-949A-FCD6D6D44BB9}" type="datetime1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6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9CF2-4E1D-4552-BC1D-647B57D215C1}" type="datetime1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8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EFA1-1C76-46BD-B35F-77CB45C64B15}" type="datetime1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5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8651-E77A-4C4F-9758-EF8ED43C8A33}" type="datetime1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8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9C6D-0A98-4CE5-9386-5149F97BAF5B}" type="datetime1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6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4D177-7208-4D59-80EE-5BEB6EA45380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50AB19-8AE1-4E33-9427-48B5B57D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33304"/>
          <a:stretch/>
        </p:blipFill>
        <p:spPr>
          <a:xfrm>
            <a:off x="347819" y="2064592"/>
            <a:ext cx="11992819" cy="4350594"/>
          </a:xfrm>
          <a:prstGeom prst="rect">
            <a:avLst/>
          </a:prstGeom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3641AEDD-2F0B-4D8F-8C7A-3828895D4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950" y="1859745"/>
            <a:ext cx="3358581" cy="76429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Denis Andreev</a:t>
            </a:r>
            <a:br>
              <a:rPr lang="ru-RU" sz="2000" b="1" dirty="0">
                <a:solidFill>
                  <a:srgbClr val="0068B9"/>
                </a:solidFill>
                <a:latin typeface="Play" panose="020B0000000000000000" pitchFamily="34" charset="0"/>
              </a:rPr>
            </a:br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JINR LHEP</a:t>
            </a:r>
            <a:r>
              <a:rPr lang="ru-RU" sz="2000" b="1" dirty="0">
                <a:solidFill>
                  <a:srgbClr val="0068B9"/>
                </a:solidFill>
                <a:latin typeface="Play" panose="020B0000000000000000" pitchFamily="34" charset="0"/>
              </a:rPr>
              <a:t>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56A64D9-CF19-4D1A-8788-B1AA2F13AC5B}"/>
              </a:ext>
            </a:extLst>
          </p:cNvPr>
          <p:cNvCxnSpPr>
            <a:cxnSpLocks/>
          </p:cNvCxnSpPr>
          <p:nvPr/>
        </p:nvCxnSpPr>
        <p:spPr>
          <a:xfrm>
            <a:off x="819150" y="1790664"/>
            <a:ext cx="9505950" cy="59713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382561-3399-4E67-A97F-2F4F59E54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5DDA419-3DE4-489F-9643-C5E395569F8F}"/>
              </a:ext>
            </a:extLst>
          </p:cNvPr>
          <p:cNvCxnSpPr>
            <a:cxnSpLocks/>
          </p:cNvCxnSpPr>
          <p:nvPr/>
        </p:nvCxnSpPr>
        <p:spPr>
          <a:xfrm>
            <a:off x="1445396" y="683207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D331F2E0-842C-4182-A846-7056227F09D8}"/>
              </a:ext>
            </a:extLst>
          </p:cNvPr>
          <p:cNvSpPr/>
          <p:nvPr/>
        </p:nvSpPr>
        <p:spPr>
          <a:xfrm>
            <a:off x="11515633" y="701485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ACB984-1392-4862-A399-47D992613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14" y="1048191"/>
            <a:ext cx="1323170" cy="1016401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7C913C4-9B79-4679-9428-3B0F3B9EE6F0}"/>
              </a:ext>
            </a:extLst>
          </p:cNvPr>
          <p:cNvCxnSpPr>
            <a:cxnSpLocks/>
          </p:cNvCxnSpPr>
          <p:nvPr/>
        </p:nvCxnSpPr>
        <p:spPr>
          <a:xfrm>
            <a:off x="10424574" y="1847074"/>
            <a:ext cx="64832" cy="0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CB3B5A1F-46F4-4946-9E1E-8A36006309DC}"/>
              </a:ext>
            </a:extLst>
          </p:cNvPr>
          <p:cNvSpPr/>
          <p:nvPr/>
        </p:nvSpPr>
        <p:spPr>
          <a:xfrm>
            <a:off x="725400" y="1727809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BE187-62FE-4935-B969-F61F5D40FF7A}"/>
              </a:ext>
            </a:extLst>
          </p:cNvPr>
          <p:cNvSpPr txBox="1"/>
          <p:nvPr/>
        </p:nvSpPr>
        <p:spPr>
          <a:xfrm>
            <a:off x="523631" y="6074774"/>
            <a:ext cx="617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lay" panose="020B0000000000000000" pitchFamily="34" charset="0"/>
              </a:rPr>
              <a:t>XVI Collaboration Meeting of  the MPD Experiment at NICA</a:t>
            </a:r>
          </a:p>
          <a:p>
            <a:pPr algn="ctr"/>
            <a:r>
              <a:rPr lang="en-US" sz="1600" i="1" dirty="0">
                <a:solidFill>
                  <a:srgbClr val="777777"/>
                </a:solidFill>
                <a:latin typeface="Play" panose="020B0000000000000000" pitchFamily="34" charset="0"/>
              </a:rPr>
              <a:t>October </a:t>
            </a:r>
            <a:r>
              <a:rPr lang="ru-RU" sz="1600" i="1" dirty="0">
                <a:solidFill>
                  <a:srgbClr val="777777"/>
                </a:solidFill>
                <a:latin typeface="Play" panose="020B0000000000000000" pitchFamily="34" charset="0"/>
              </a:rPr>
              <a:t>29,</a:t>
            </a:r>
            <a:r>
              <a:rPr lang="en-US" sz="1600" b="0" i="1" dirty="0">
                <a:solidFill>
                  <a:srgbClr val="777777"/>
                </a:solidFill>
                <a:effectLst/>
                <a:latin typeface="Play" panose="020B0000000000000000" pitchFamily="34" charset="0"/>
              </a:rPr>
              <a:t> 2025</a:t>
            </a:r>
            <a:endParaRPr lang="ru-RU" sz="1600" dirty="0">
              <a:latin typeface="Play" panose="020B0000000000000000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F397F9E-5AA3-48D6-9CF3-F24B31DA9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12" y="1096765"/>
            <a:ext cx="10543259" cy="89199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Play" panose="020B0000000000000000" pitchFamily="34" charset="0"/>
              </a:rPr>
              <a:t>Status of the mechanics of the installation container</a:t>
            </a:r>
            <a:br>
              <a:rPr lang="en-US" sz="3200" b="1" dirty="0">
                <a:latin typeface="Play" panose="020B0000000000000000" pitchFamily="34" charset="0"/>
              </a:rPr>
            </a:br>
            <a:r>
              <a:rPr lang="en-US" sz="3200" b="1" dirty="0">
                <a:latin typeface="Play" panose="020B0000000000000000" pitchFamily="34" charset="0"/>
              </a:rPr>
              <a:t> </a:t>
            </a:r>
            <a:r>
              <a:rPr lang="ru-RU" sz="3200" b="1" dirty="0">
                <a:latin typeface="Play" panose="020B0000000000000000" pitchFamily="34" charset="0"/>
              </a:rPr>
              <a:t> </a:t>
            </a:r>
            <a:r>
              <a:rPr lang="en-US" sz="3200" b="1" dirty="0">
                <a:latin typeface="Play" panose="020B0000000000000000" pitchFamily="34" charset="0"/>
              </a:rPr>
              <a:t>for the MPD ITS </a:t>
            </a:r>
            <a:br>
              <a:rPr lang="ru-RU" sz="3200" b="1" dirty="0">
                <a:latin typeface="Play" panose="020B0000000000000000" pitchFamily="34" charset="0"/>
              </a:rPr>
            </a:br>
            <a:endParaRPr lang="ru-RU" sz="1050" b="1" dirty="0">
              <a:latin typeface="Play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1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D7409B-927D-4890-9FFE-3BA3463AE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79" y="3380858"/>
            <a:ext cx="8244457" cy="3105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6DDF7D-4EAC-4CE4-B73F-D0F88ACD3EE8}"/>
              </a:ext>
            </a:extLst>
          </p:cNvPr>
          <p:cNvSpPr txBox="1"/>
          <p:nvPr/>
        </p:nvSpPr>
        <p:spPr>
          <a:xfrm>
            <a:off x="1524000" y="133237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Имитатор камеры </a:t>
            </a:r>
            <a:r>
              <a:rPr lang="en-US" sz="2400" b="1" dirty="0">
                <a:latin typeface="Play" panose="020B0000000000000000" pitchFamily="34" charset="0"/>
              </a:rPr>
              <a:t>TPC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8AD2F-6986-4A85-8E27-FEE3918AB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4" y="1020934"/>
            <a:ext cx="3666501" cy="2749876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E652FA4-DEFB-416B-8334-C653F258ECDD}"/>
              </a:ext>
            </a:extLst>
          </p:cNvPr>
          <p:cNvCxnSpPr>
            <a:cxnSpLocks/>
          </p:cNvCxnSpPr>
          <p:nvPr/>
        </p:nvCxnSpPr>
        <p:spPr>
          <a:xfrm flipH="1" flipV="1">
            <a:off x="7827489" y="4367100"/>
            <a:ext cx="1037837" cy="151989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9BFD2CD-5AAB-4C60-818F-ACC3758CD376}"/>
              </a:ext>
            </a:extLst>
          </p:cNvPr>
          <p:cNvCxnSpPr>
            <a:cxnSpLocks/>
          </p:cNvCxnSpPr>
          <p:nvPr/>
        </p:nvCxnSpPr>
        <p:spPr>
          <a:xfrm>
            <a:off x="8865326" y="5886994"/>
            <a:ext cx="304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BC25E5-7DEB-48EE-B643-710ABD13E6F1}"/>
              </a:ext>
            </a:extLst>
          </p:cNvPr>
          <p:cNvSpPr txBox="1"/>
          <p:nvPr/>
        </p:nvSpPr>
        <p:spPr>
          <a:xfrm>
            <a:off x="8821783" y="5475066"/>
            <a:ext cx="3753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Имитатор камеры </a:t>
            </a:r>
            <a:r>
              <a:rPr lang="en-US" sz="2200" dirty="0">
                <a:latin typeface="Play" panose="020B0000000000000000" pitchFamily="34" charset="0"/>
              </a:rPr>
              <a:t>TPC</a:t>
            </a:r>
            <a:endParaRPr lang="ru-RU" sz="2200" dirty="0">
              <a:latin typeface="Play" panose="020B0000000000000000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CCD6E18-F6FF-4654-87B0-0C03F4CA7555}"/>
              </a:ext>
            </a:extLst>
          </p:cNvPr>
          <p:cNvSpPr/>
          <p:nvPr/>
        </p:nvSpPr>
        <p:spPr>
          <a:xfrm flipV="1">
            <a:off x="7770428" y="4294138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FD0B25-F571-428F-8A55-7D25C6F1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10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DA40CC-C7AD-465B-BA8C-DBC0347CF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31" y="1251767"/>
            <a:ext cx="2500798" cy="44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0"/>
    </mc:Choice>
    <mc:Fallback xmlns="">
      <p:transition spd="slow" advTm="585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DDF7D-4EAC-4CE4-B73F-D0F88ACD3EE8}"/>
              </a:ext>
            </a:extLst>
          </p:cNvPr>
          <p:cNvSpPr txBox="1"/>
          <p:nvPr/>
        </p:nvSpPr>
        <p:spPr>
          <a:xfrm>
            <a:off x="1524000" y="133237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Мишенный узел для </a:t>
            </a:r>
            <a:r>
              <a:rPr lang="ru-RU" sz="2400" b="1" dirty="0" err="1">
                <a:latin typeface="Play" panose="020B0000000000000000" pitchFamily="34" charset="0"/>
              </a:rPr>
              <a:t>ионопровода</a:t>
            </a:r>
            <a:r>
              <a:rPr lang="ru-RU" sz="2400" b="1" dirty="0">
                <a:latin typeface="Play" panose="020B0000000000000000" pitchFamily="34" charset="0"/>
              </a:rPr>
              <a:t> </a:t>
            </a:r>
            <a:r>
              <a:rPr lang="en-US" sz="2400" b="1" dirty="0">
                <a:latin typeface="Play" panose="020B0000000000000000" pitchFamily="34" charset="0"/>
              </a:rPr>
              <a:t>MPD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FD0B25-F571-428F-8A55-7D25C6F1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11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907809-BBE5-49AF-AD3C-52B605E40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02" y="3800044"/>
            <a:ext cx="2482110" cy="20812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B19451-6E23-498E-BA7A-A4FFAC320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19162" r="38128"/>
          <a:stretch/>
        </p:blipFill>
        <p:spPr>
          <a:xfrm>
            <a:off x="9488187" y="3800044"/>
            <a:ext cx="1390304" cy="20812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DC7E800-474F-4578-A015-39657D650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455" y="1230817"/>
            <a:ext cx="3177598" cy="2391118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535BA4B-CAC7-4B40-BE02-7D22EC39323F}"/>
              </a:ext>
            </a:extLst>
          </p:cNvPr>
          <p:cNvGrpSpPr/>
          <p:nvPr/>
        </p:nvGrpSpPr>
        <p:grpSpPr>
          <a:xfrm>
            <a:off x="327654" y="1157227"/>
            <a:ext cx="5352496" cy="4833988"/>
            <a:chOff x="501501" y="1139141"/>
            <a:chExt cx="5352496" cy="48339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19B2823-C7B6-462A-BCF6-5B64DE848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824"/>
            <a:stretch/>
          </p:blipFill>
          <p:spPr>
            <a:xfrm>
              <a:off x="501501" y="1669330"/>
              <a:ext cx="5352496" cy="4303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BDE0C1-013B-439A-BE47-50B55365D23D}"/>
                </a:ext>
              </a:extLst>
            </p:cNvPr>
            <p:cNvSpPr txBox="1"/>
            <p:nvPr/>
          </p:nvSpPr>
          <p:spPr>
            <a:xfrm>
              <a:off x="523818" y="1139141"/>
              <a:ext cx="5307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Play" panose="020B0000000000000000" pitchFamily="34" charset="0"/>
                </a:rPr>
                <a:t>Обечайка с </a:t>
              </a:r>
              <a:r>
                <a:rPr lang="en-US" dirty="0">
                  <a:latin typeface="Play" panose="020B0000000000000000" pitchFamily="34" charset="0"/>
                </a:rPr>
                <a:t>Au </a:t>
              </a:r>
              <a:r>
                <a:rPr lang="ru-RU" dirty="0">
                  <a:latin typeface="Play" panose="020B0000000000000000" pitchFamily="34" charset="0"/>
                </a:rPr>
                <a:t>проволокой 25 мкм на оснастке.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8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0"/>
    </mc:Choice>
    <mc:Fallback xmlns="">
      <p:transition spd="slow" advTm="585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Выводы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CD761-7B62-418E-8352-BA69E1819C66}"/>
              </a:ext>
            </a:extLst>
          </p:cNvPr>
          <p:cNvSpPr txBox="1"/>
          <p:nvPr/>
        </p:nvSpPr>
        <p:spPr>
          <a:xfrm>
            <a:off x="673929" y="963166"/>
            <a:ext cx="10779812" cy="5748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Механика инсталляционного контейнера выполнена </a:t>
            </a:r>
            <a:r>
              <a:rPr lang="ru-RU" sz="2400" b="1" dirty="0">
                <a:latin typeface="Play" panose="020B0000000000000000" pitchFamily="34" charset="0"/>
              </a:rPr>
              <a:t>на </a:t>
            </a:r>
            <a:r>
              <a:rPr lang="en-US" sz="2400" b="1" dirty="0">
                <a:latin typeface="Play" panose="020B0000000000000000" pitchFamily="34" charset="0"/>
              </a:rPr>
              <a:t>10</a:t>
            </a:r>
            <a:r>
              <a:rPr lang="ru-RU" sz="2400" b="1" dirty="0">
                <a:latin typeface="Play" panose="020B0000000000000000" pitchFamily="34" charset="0"/>
              </a:rPr>
              <a:t>0%</a:t>
            </a:r>
            <a:r>
              <a:rPr lang="en-US" sz="2400" b="1" dirty="0">
                <a:latin typeface="Play" panose="020B0000000000000000" pitchFamily="34" charset="0"/>
              </a:rPr>
              <a:t> </a:t>
            </a:r>
            <a:r>
              <a:rPr lang="ru-RU" sz="2400" dirty="0">
                <a:latin typeface="Play" panose="020B0000000000000000" pitchFamily="34" charset="0"/>
              </a:rPr>
              <a:t>и готова к наземным испытаниям;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Требуется провести наземные испытания</a:t>
            </a:r>
            <a:r>
              <a:rPr lang="en-US" sz="2400" dirty="0">
                <a:latin typeface="Play" panose="020B0000000000000000" pitchFamily="34" charset="0"/>
              </a:rPr>
              <a:t>, </a:t>
            </a:r>
            <a:r>
              <a:rPr lang="ru-RU" sz="2400" dirty="0">
                <a:latin typeface="Play" panose="020B0000000000000000" pitchFamily="34" charset="0"/>
              </a:rPr>
              <a:t>для полноценной проверки системы интеграции инсталляционного контейнера в камеру </a:t>
            </a:r>
            <a:r>
              <a:rPr lang="en-US" sz="2400" dirty="0">
                <a:latin typeface="Play" panose="020B0000000000000000" pitchFamily="34" charset="0"/>
              </a:rPr>
              <a:t>TPC</a:t>
            </a:r>
            <a:r>
              <a:rPr lang="ru-RU" sz="2400" dirty="0">
                <a:latin typeface="Play" panose="020B0000000000000000" pitchFamily="34" charset="0"/>
              </a:rPr>
              <a:t>, которые требуют площадь 25 × 5 метров с ровным полом.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Мишенный узел изготовлен, завершение термических испытаний к началу процедуры работы </a:t>
            </a:r>
            <a:r>
              <a:rPr lang="ru-RU" sz="2400" dirty="0" err="1">
                <a:latin typeface="Play" panose="020B0000000000000000" pitchFamily="34" charset="0"/>
              </a:rPr>
              <a:t>ионопровода</a:t>
            </a:r>
            <a:r>
              <a:rPr lang="ru-RU" sz="2400" dirty="0">
                <a:latin typeface="Play" panose="020B0000000000000000" pitchFamily="34" charset="0"/>
              </a:rPr>
              <a:t> в условиях сверхвысокого вакуума. 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233C47-33BF-4B3E-8915-622C2880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6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58B3F9-E850-4793-9B76-391D60D50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044">
            <a:off x="5459352" y="1374475"/>
            <a:ext cx="6448408" cy="1441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B1086F-7A1E-4345-A495-706ED5C4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056A0E-8D0B-4FCA-AF2F-C8BE45400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0" y="1092120"/>
            <a:ext cx="2811206" cy="2255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525978-D957-472F-978C-C3F4BE6ABC99}"/>
              </a:ext>
            </a:extLst>
          </p:cNvPr>
          <p:cNvSpPr txBox="1"/>
          <p:nvPr/>
        </p:nvSpPr>
        <p:spPr>
          <a:xfrm>
            <a:off x="3334345" y="932253"/>
            <a:ext cx="4109890" cy="142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Play" panose="020B0000000000000000" pitchFamily="34" charset="0"/>
              </a:rPr>
              <a:t>Камера </a:t>
            </a:r>
            <a:r>
              <a:rPr lang="en-US" sz="2000" dirty="0">
                <a:latin typeface="Play" panose="020B0000000000000000" pitchFamily="34" charset="0"/>
              </a:rPr>
              <a:t>TPC</a:t>
            </a:r>
            <a:r>
              <a:rPr lang="ru-RU" sz="2000" dirty="0">
                <a:latin typeface="Play" panose="020B0000000000000000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Длинна 3 метра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Внутренний диаметр: 512 мм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FC2B64-53CA-4C19-837D-7DA777299031}"/>
              </a:ext>
            </a:extLst>
          </p:cNvPr>
          <p:cNvSpPr txBox="1"/>
          <p:nvPr/>
        </p:nvSpPr>
        <p:spPr>
          <a:xfrm>
            <a:off x="9254580" y="1880269"/>
            <a:ext cx="337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Play" panose="020B0000000000000000" pitchFamily="34" charset="0"/>
              </a:rPr>
              <a:t>Ионопровод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MPD</a:t>
            </a:r>
          </a:p>
          <a:p>
            <a:r>
              <a:rPr lang="ru-RU" sz="2000" dirty="0">
                <a:latin typeface="Play" panose="020B0000000000000000" pitchFamily="34" charset="0"/>
              </a:rPr>
              <a:t>Длинна: </a:t>
            </a:r>
            <a:r>
              <a:rPr lang="en-US" sz="2000" dirty="0">
                <a:latin typeface="Play" panose="020B0000000000000000" pitchFamily="34" charset="0"/>
              </a:rPr>
              <a:t>~ </a:t>
            </a:r>
            <a:r>
              <a:rPr lang="ru-RU" sz="2000" dirty="0">
                <a:latin typeface="Play" panose="020B0000000000000000" pitchFamily="34" charset="0"/>
              </a:rPr>
              <a:t>9 метров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2E7B-A5B4-4F9B-8E1B-FB19E26C7448}"/>
              </a:ext>
            </a:extLst>
          </p:cNvPr>
          <p:cNvSpPr txBox="1"/>
          <p:nvPr/>
        </p:nvSpPr>
        <p:spPr>
          <a:xfrm>
            <a:off x="1524000" y="107900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Задача при проектирование инсталляционного контейнера 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24DDA4-832F-411B-BE02-E3555DC4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2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332896-8E5B-4534-997C-40BA1C8CC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35" y="3925046"/>
            <a:ext cx="3716720" cy="24313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6700CB-0E58-4EB7-98CC-B31CF8B76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90" y="4489924"/>
            <a:ext cx="2623810" cy="19513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3C05D1-E145-471C-96B4-9CE30492FAE1}"/>
              </a:ext>
            </a:extLst>
          </p:cNvPr>
          <p:cNvSpPr txBox="1"/>
          <p:nvPr/>
        </p:nvSpPr>
        <p:spPr>
          <a:xfrm>
            <a:off x="604950" y="3685510"/>
            <a:ext cx="4109890" cy="9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lay" panose="020B0000000000000000" pitchFamily="34" charset="0"/>
              </a:rPr>
              <a:t>FFD </a:t>
            </a:r>
            <a:r>
              <a:rPr lang="ru-RU" sz="2000" dirty="0">
                <a:latin typeface="Play" panose="020B0000000000000000" pitchFamily="34" charset="0"/>
              </a:rPr>
              <a:t>детектор: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Масса: </a:t>
            </a:r>
            <a:r>
              <a:rPr lang="en-US" sz="2000" dirty="0">
                <a:latin typeface="Play" panose="020B0000000000000000" pitchFamily="34" charset="0"/>
              </a:rPr>
              <a:t>&gt;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40 </a:t>
            </a:r>
            <a:r>
              <a:rPr lang="ru-RU" sz="2000" dirty="0">
                <a:latin typeface="Play" panose="020B0000000000000000" pitchFamily="34" charset="0"/>
              </a:rPr>
              <a:t>кг.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001B3C-E7BF-49D8-A3B4-6B556BD8F492}"/>
              </a:ext>
            </a:extLst>
          </p:cNvPr>
          <p:cNvSpPr txBox="1"/>
          <p:nvPr/>
        </p:nvSpPr>
        <p:spPr>
          <a:xfrm>
            <a:off x="4555730" y="3393346"/>
            <a:ext cx="4109890" cy="142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lay" panose="020B0000000000000000" pitchFamily="34" charset="0"/>
              </a:rPr>
              <a:t>ITS </a:t>
            </a:r>
            <a:r>
              <a:rPr lang="ru-RU" sz="2000" dirty="0">
                <a:latin typeface="Play" panose="020B0000000000000000" pitchFamily="34" charset="0"/>
              </a:rPr>
              <a:t>детектор: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Внутренний баррель: 3 слоя;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Внешний баррель: 3 слоя.</a:t>
            </a:r>
          </a:p>
        </p:txBody>
      </p:sp>
    </p:spTree>
    <p:extLst>
      <p:ext uri="{BB962C8B-B14F-4D97-AF65-F5344CB8AC3E}">
        <p14:creationId xmlns:p14="http://schemas.microsoft.com/office/powerpoint/2010/main" val="51526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B1086F-7A1E-4345-A495-706ED5C4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2E7B-A5B4-4F9B-8E1B-FB19E26C7448}"/>
              </a:ext>
            </a:extLst>
          </p:cNvPr>
          <p:cNvSpPr txBox="1"/>
          <p:nvPr/>
        </p:nvSpPr>
        <p:spPr>
          <a:xfrm>
            <a:off x="1524000" y="107900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Задача при проектирование инсталляционного контейнера 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D2FD85D-B072-4B96-BC94-FC8DB25B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D48188-2FE1-40C4-8411-A41B4947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63" y="1443619"/>
            <a:ext cx="9153190" cy="415575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CF921DC-375E-4E37-860C-7F5BD4084A22}"/>
              </a:ext>
            </a:extLst>
          </p:cNvPr>
          <p:cNvCxnSpPr>
            <a:cxnSpLocks/>
          </p:cNvCxnSpPr>
          <p:nvPr/>
        </p:nvCxnSpPr>
        <p:spPr>
          <a:xfrm flipV="1">
            <a:off x="7283035" y="2375603"/>
            <a:ext cx="3855184" cy="11900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ED1E5F5-B453-46DD-A1DC-FA3441C1D5A0}"/>
              </a:ext>
            </a:extLst>
          </p:cNvPr>
          <p:cNvCxnSpPr>
            <a:cxnSpLocks/>
          </p:cNvCxnSpPr>
          <p:nvPr/>
        </p:nvCxnSpPr>
        <p:spPr>
          <a:xfrm flipH="1" flipV="1">
            <a:off x="6324754" y="1928298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1302B17-EF87-4FC9-B455-C9881E2460FE}"/>
              </a:ext>
            </a:extLst>
          </p:cNvPr>
          <p:cNvCxnSpPr>
            <a:cxnSpLocks/>
          </p:cNvCxnSpPr>
          <p:nvPr/>
        </p:nvCxnSpPr>
        <p:spPr>
          <a:xfrm>
            <a:off x="3581185" y="1928298"/>
            <a:ext cx="27435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EA830C-ECB3-42E6-843C-6F7711D345B5}"/>
              </a:ext>
            </a:extLst>
          </p:cNvPr>
          <p:cNvSpPr txBox="1"/>
          <p:nvPr/>
        </p:nvSpPr>
        <p:spPr>
          <a:xfrm>
            <a:off x="3927689" y="1443619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Детектор </a:t>
            </a:r>
            <a:r>
              <a:rPr lang="en-US" sz="2400" dirty="0">
                <a:latin typeface="Play" panose="020B0000000000000000" pitchFamily="34" charset="0"/>
              </a:rPr>
              <a:t>TPC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1FE6796-E41B-4E1F-9C98-C7093320371B}"/>
              </a:ext>
            </a:extLst>
          </p:cNvPr>
          <p:cNvSpPr/>
          <p:nvPr/>
        </p:nvSpPr>
        <p:spPr>
          <a:xfrm flipV="1">
            <a:off x="7572455" y="3171680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1E3A208-F05B-4AD5-889C-061E8E4F43D4}"/>
              </a:ext>
            </a:extLst>
          </p:cNvPr>
          <p:cNvCxnSpPr>
            <a:cxnSpLocks/>
          </p:cNvCxnSpPr>
          <p:nvPr/>
        </p:nvCxnSpPr>
        <p:spPr>
          <a:xfrm flipH="1" flipV="1">
            <a:off x="3687860" y="2835663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82D2CF0-0805-48EE-906F-401009203FAB}"/>
              </a:ext>
            </a:extLst>
          </p:cNvPr>
          <p:cNvCxnSpPr>
            <a:cxnSpLocks/>
          </p:cNvCxnSpPr>
          <p:nvPr/>
        </p:nvCxnSpPr>
        <p:spPr>
          <a:xfrm>
            <a:off x="537612" y="2835663"/>
            <a:ext cx="315024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068C40A-D502-422E-869F-B5C8FEF501FA}"/>
              </a:ext>
            </a:extLst>
          </p:cNvPr>
          <p:cNvSpPr txBox="1"/>
          <p:nvPr/>
        </p:nvSpPr>
        <p:spPr>
          <a:xfrm>
            <a:off x="649842" y="2038526"/>
            <a:ext cx="287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Инсталляционный</a:t>
            </a:r>
          </a:p>
          <a:p>
            <a:pPr algn="ctr"/>
            <a:r>
              <a:rPr lang="ru-RU" sz="2400" dirty="0">
                <a:latin typeface="Play" panose="020B0000000000000000" pitchFamily="34" charset="0"/>
              </a:rPr>
              <a:t> контейнер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AF8CF94-D444-40B0-A35D-968EA0BEC780}"/>
              </a:ext>
            </a:extLst>
          </p:cNvPr>
          <p:cNvSpPr/>
          <p:nvPr/>
        </p:nvSpPr>
        <p:spPr>
          <a:xfrm flipV="1">
            <a:off x="4935561" y="4079045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1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CE44D8-6F42-42E3-A501-DF54D4195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52" y="3790080"/>
            <a:ext cx="5795748" cy="2054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11371"/>
            <a:ext cx="96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Корпус инсталляционного контейнера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78ED0-C05D-4B62-B857-D86D97B15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9" y="2405070"/>
            <a:ext cx="5663719" cy="2180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43F5C8-C722-42D0-9D90-BC7CB3460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20" y="1330159"/>
            <a:ext cx="5036024" cy="19434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BF14D6-59B2-423F-BD4F-C02E5E129B01}"/>
              </a:ext>
            </a:extLst>
          </p:cNvPr>
          <p:cNvSpPr txBox="1"/>
          <p:nvPr/>
        </p:nvSpPr>
        <p:spPr>
          <a:xfrm>
            <a:off x="505069" y="1058357"/>
            <a:ext cx="5074694" cy="168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Общая длина: 8900 мм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Центральная часть: 4360 мм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Внешний диаметр: 495мм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75938-217C-4A73-9F78-654A4448D1D2}"/>
              </a:ext>
            </a:extLst>
          </p:cNvPr>
          <p:cNvSpPr txBox="1"/>
          <p:nvPr/>
        </p:nvSpPr>
        <p:spPr>
          <a:xfrm>
            <a:off x="420983" y="3171474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983BFB-8C6B-4AA6-A6F0-418CF2052E02}"/>
              </a:ext>
            </a:extLst>
          </p:cNvPr>
          <p:cNvSpPr txBox="1"/>
          <p:nvPr/>
        </p:nvSpPr>
        <p:spPr>
          <a:xfrm>
            <a:off x="6537520" y="1831455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III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CBC2BB-4C2E-4442-BB80-E557B3A01C73}"/>
              </a:ext>
            </a:extLst>
          </p:cNvPr>
          <p:cNvSpPr txBox="1"/>
          <p:nvPr/>
        </p:nvSpPr>
        <p:spPr>
          <a:xfrm>
            <a:off x="6425578" y="4466429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IV</a:t>
            </a:r>
            <a:endParaRPr lang="ru-RU" sz="2400" dirty="0">
              <a:latin typeface="Play" panose="020B0000000000000000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1D919B-1846-4A33-B85D-20EA1EC46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1" y="4515277"/>
            <a:ext cx="5190019" cy="201568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2BCA97-AF44-4303-9BBD-255EE7DF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65C1C3-0C81-4188-94E6-ED3DFE70095A}"/>
              </a:ext>
            </a:extLst>
          </p:cNvPr>
          <p:cNvSpPr txBox="1"/>
          <p:nvPr/>
        </p:nvSpPr>
        <p:spPr>
          <a:xfrm>
            <a:off x="417254" y="5181888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II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E52896B-42BE-488C-A57D-996172D9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88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11371"/>
            <a:ext cx="96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Корпус инсталляционного контейнера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2BCA97-AF44-4303-9BBD-255EE7DF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E52896B-42BE-488C-A57D-996172D9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291BC5-522F-4451-973C-268A1AF21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25949" r="26575" b="36676"/>
          <a:stretch/>
        </p:blipFill>
        <p:spPr>
          <a:xfrm>
            <a:off x="8310472" y="1040224"/>
            <a:ext cx="3499400" cy="14012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72BB71-28A8-4E7C-B582-3D298118B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20934"/>
            <a:ext cx="3743608" cy="5003988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4423216-D519-47EE-BB8A-25B4241ADB1D}"/>
              </a:ext>
            </a:extLst>
          </p:cNvPr>
          <p:cNvCxnSpPr>
            <a:cxnSpLocks/>
          </p:cNvCxnSpPr>
          <p:nvPr/>
        </p:nvCxnSpPr>
        <p:spPr>
          <a:xfrm flipH="1" flipV="1">
            <a:off x="3448716" y="3699704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689B25D-831E-4125-966D-DDC704D230BC}"/>
              </a:ext>
            </a:extLst>
          </p:cNvPr>
          <p:cNvCxnSpPr>
            <a:cxnSpLocks/>
          </p:cNvCxnSpPr>
          <p:nvPr/>
        </p:nvCxnSpPr>
        <p:spPr>
          <a:xfrm>
            <a:off x="402237" y="3699704"/>
            <a:ext cx="30464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8300C72-1E8F-4EDD-89B3-3FAD37A1A267}"/>
              </a:ext>
            </a:extLst>
          </p:cNvPr>
          <p:cNvSpPr txBox="1"/>
          <p:nvPr/>
        </p:nvSpPr>
        <p:spPr>
          <a:xfrm>
            <a:off x="366810" y="3215025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Центральная секция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68EDED0-BD35-4A48-B801-2657E069545F}"/>
              </a:ext>
            </a:extLst>
          </p:cNvPr>
          <p:cNvSpPr/>
          <p:nvPr/>
        </p:nvSpPr>
        <p:spPr>
          <a:xfrm flipV="1">
            <a:off x="4696417" y="494308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648E630-D660-437C-8103-0E312CCFFD08}"/>
              </a:ext>
            </a:extLst>
          </p:cNvPr>
          <p:cNvCxnSpPr>
            <a:cxnSpLocks/>
          </p:cNvCxnSpPr>
          <p:nvPr/>
        </p:nvCxnSpPr>
        <p:spPr>
          <a:xfrm flipH="1" flipV="1">
            <a:off x="4466264" y="2771272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A7C89E5-95C1-49AB-91E2-F2A5C11BDDBE}"/>
              </a:ext>
            </a:extLst>
          </p:cNvPr>
          <p:cNvCxnSpPr>
            <a:cxnSpLocks/>
          </p:cNvCxnSpPr>
          <p:nvPr/>
        </p:nvCxnSpPr>
        <p:spPr>
          <a:xfrm>
            <a:off x="402237" y="2771272"/>
            <a:ext cx="40640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30EB9A8-67B8-4280-B176-768BF45E3CC1}"/>
              </a:ext>
            </a:extLst>
          </p:cNvPr>
          <p:cNvSpPr/>
          <p:nvPr/>
        </p:nvSpPr>
        <p:spPr>
          <a:xfrm flipV="1">
            <a:off x="5713965" y="4014654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BB7B3AB-4B90-495E-A0FC-756945DC3E6B}"/>
              </a:ext>
            </a:extLst>
          </p:cNvPr>
          <p:cNvCxnSpPr>
            <a:cxnSpLocks/>
          </p:cNvCxnSpPr>
          <p:nvPr/>
        </p:nvCxnSpPr>
        <p:spPr>
          <a:xfrm flipH="1" flipV="1">
            <a:off x="5513918" y="1646662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41E59728-7973-4702-8595-E06D63C27B08}"/>
              </a:ext>
            </a:extLst>
          </p:cNvPr>
          <p:cNvCxnSpPr>
            <a:cxnSpLocks/>
          </p:cNvCxnSpPr>
          <p:nvPr/>
        </p:nvCxnSpPr>
        <p:spPr>
          <a:xfrm>
            <a:off x="402237" y="1646662"/>
            <a:ext cx="511168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AF1065B-4029-4AE4-9301-D688C63061AC}"/>
              </a:ext>
            </a:extLst>
          </p:cNvPr>
          <p:cNvSpPr txBox="1"/>
          <p:nvPr/>
        </p:nvSpPr>
        <p:spPr>
          <a:xfrm>
            <a:off x="366810" y="1122207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Технологическая секция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9F79058-6FC0-4537-A807-56A899410D03}"/>
              </a:ext>
            </a:extLst>
          </p:cNvPr>
          <p:cNvSpPr/>
          <p:nvPr/>
        </p:nvSpPr>
        <p:spPr>
          <a:xfrm flipV="1">
            <a:off x="6761619" y="2890044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F21D34-0FB7-4190-A769-110E903744A3}"/>
              </a:ext>
            </a:extLst>
          </p:cNvPr>
          <p:cNvSpPr txBox="1"/>
          <p:nvPr/>
        </p:nvSpPr>
        <p:spPr>
          <a:xfrm>
            <a:off x="366810" y="2300652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Сервисная секция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012604-99D4-4D99-847E-39207AE17B31}"/>
              </a:ext>
            </a:extLst>
          </p:cNvPr>
          <p:cNvSpPr txBox="1"/>
          <p:nvPr/>
        </p:nvSpPr>
        <p:spPr>
          <a:xfrm>
            <a:off x="7937436" y="2544649"/>
            <a:ext cx="4556301" cy="188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Play" panose="020B0000000000000000" pitchFamily="34" charset="0"/>
              </a:rPr>
              <a:t>Сечение композитной панели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Карбон (1,25 мм);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Play" panose="020B0000000000000000" pitchFamily="34" charset="0"/>
              </a:rPr>
              <a:t>Airex</a:t>
            </a:r>
            <a:r>
              <a:rPr lang="ru-RU" sz="2000" dirty="0">
                <a:latin typeface="Play" panose="020B0000000000000000" pitchFamily="34" charset="0"/>
              </a:rPr>
              <a:t> (5 мм);</a:t>
            </a:r>
            <a:r>
              <a:rPr lang="en-US" sz="2000" dirty="0">
                <a:latin typeface="Play" panose="020B0000000000000000" pitchFamily="34" charset="0"/>
              </a:rPr>
              <a:t>  </a:t>
            </a:r>
            <a:endParaRPr lang="ru-RU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Карбон (1,25 мм).</a:t>
            </a:r>
          </a:p>
        </p:txBody>
      </p:sp>
    </p:spTree>
    <p:extLst>
      <p:ext uri="{BB962C8B-B14F-4D97-AF65-F5344CB8AC3E}">
        <p14:creationId xmlns:p14="http://schemas.microsoft.com/office/powerpoint/2010/main" val="101776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C7E09D-B4B4-4D6B-B5E7-942038782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2" y="1281659"/>
            <a:ext cx="10940955" cy="44465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Расположение компонентов инсталляционного контейнера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2E7620A-311E-4489-83D0-C4744729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1E5097-0A9B-4C10-B2C3-B8B66E414FAD}"/>
              </a:ext>
            </a:extLst>
          </p:cNvPr>
          <p:cNvCxnSpPr>
            <a:cxnSpLocks/>
          </p:cNvCxnSpPr>
          <p:nvPr/>
        </p:nvCxnSpPr>
        <p:spPr>
          <a:xfrm flipH="1" flipV="1">
            <a:off x="4509739" y="2340429"/>
            <a:ext cx="1284181" cy="13862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220923E-B8AB-45F9-8F81-F4A219451881}"/>
              </a:ext>
            </a:extLst>
          </p:cNvPr>
          <p:cNvCxnSpPr>
            <a:cxnSpLocks/>
          </p:cNvCxnSpPr>
          <p:nvPr/>
        </p:nvCxnSpPr>
        <p:spPr>
          <a:xfrm>
            <a:off x="1344386" y="2333447"/>
            <a:ext cx="31653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FC553A9-463B-4885-9E1C-F1A5009C78D2}"/>
              </a:ext>
            </a:extLst>
          </p:cNvPr>
          <p:cNvCxnSpPr>
            <a:cxnSpLocks/>
          </p:cNvCxnSpPr>
          <p:nvPr/>
        </p:nvCxnSpPr>
        <p:spPr>
          <a:xfrm flipH="1" flipV="1">
            <a:off x="5322994" y="1753692"/>
            <a:ext cx="1274702" cy="189964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6F8D52E-E94B-40AA-825C-DA77FA59E702}"/>
              </a:ext>
            </a:extLst>
          </p:cNvPr>
          <p:cNvCxnSpPr>
            <a:cxnSpLocks/>
          </p:cNvCxnSpPr>
          <p:nvPr/>
        </p:nvCxnSpPr>
        <p:spPr>
          <a:xfrm>
            <a:off x="5322994" y="1754953"/>
            <a:ext cx="241198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BC4389-3790-4060-A2FD-623FBD6D624E}"/>
              </a:ext>
            </a:extLst>
          </p:cNvPr>
          <p:cNvSpPr txBox="1"/>
          <p:nvPr/>
        </p:nvSpPr>
        <p:spPr>
          <a:xfrm>
            <a:off x="1344386" y="1527459"/>
            <a:ext cx="3292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Внешний баррель </a:t>
            </a:r>
            <a:r>
              <a:rPr lang="en-US" sz="2400" dirty="0">
                <a:latin typeface="Play" panose="020B0000000000000000" pitchFamily="34" charset="0"/>
              </a:rPr>
              <a:t>ITS</a:t>
            </a:r>
            <a:endParaRPr lang="ru-RU" sz="2400" dirty="0">
              <a:latin typeface="Play" panose="020B0000000000000000" pitchFamily="34" charset="0"/>
            </a:endParaRPr>
          </a:p>
          <a:p>
            <a:pPr algn="ctr"/>
            <a:r>
              <a:rPr lang="ru-RU" sz="2400" dirty="0">
                <a:latin typeface="Play" panose="020B0000000000000000" pitchFamily="34" charset="0"/>
              </a:rPr>
              <a:t>(3 слоя)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06C1F5-E659-4254-876A-4C8A1F8AEEB7}"/>
              </a:ext>
            </a:extLst>
          </p:cNvPr>
          <p:cNvSpPr/>
          <p:nvPr/>
        </p:nvSpPr>
        <p:spPr>
          <a:xfrm flipV="1">
            <a:off x="5757440" y="370947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EF122DC-07A0-45C5-AE9D-29C2BE0A98B4}"/>
              </a:ext>
            </a:extLst>
          </p:cNvPr>
          <p:cNvSpPr/>
          <p:nvPr/>
        </p:nvSpPr>
        <p:spPr>
          <a:xfrm flipV="1">
            <a:off x="6567071" y="3608445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7750A3-E8F3-49CB-B459-B2FC2E488FF5}"/>
              </a:ext>
            </a:extLst>
          </p:cNvPr>
          <p:cNvSpPr txBox="1"/>
          <p:nvPr/>
        </p:nvSpPr>
        <p:spPr>
          <a:xfrm>
            <a:off x="5419715" y="1333779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Play" panose="020B0000000000000000" pitchFamily="34" charset="0"/>
              </a:rPr>
              <a:t>Ионопровод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MPD</a:t>
            </a:r>
            <a:endParaRPr lang="ru-RU" sz="2400" dirty="0">
              <a:latin typeface="Play" panose="020B0000000000000000" pitchFamily="34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877CBAF-3C0C-447F-906C-60AAA275A4FE}"/>
              </a:ext>
            </a:extLst>
          </p:cNvPr>
          <p:cNvCxnSpPr>
            <a:cxnSpLocks/>
            <a:stCxn id="36" idx="3"/>
          </p:cNvCxnSpPr>
          <p:nvPr/>
        </p:nvCxnSpPr>
        <p:spPr>
          <a:xfrm flipH="1" flipV="1">
            <a:off x="3193171" y="3292033"/>
            <a:ext cx="1004810" cy="94296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6371673D-A6EE-4695-89B0-67AEE0988E53}"/>
              </a:ext>
            </a:extLst>
          </p:cNvPr>
          <p:cNvSpPr/>
          <p:nvPr/>
        </p:nvSpPr>
        <p:spPr>
          <a:xfrm flipV="1">
            <a:off x="4187296" y="4224308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0408684-2454-46F7-8F48-D057E10016CA}"/>
              </a:ext>
            </a:extLst>
          </p:cNvPr>
          <p:cNvCxnSpPr>
            <a:cxnSpLocks/>
          </p:cNvCxnSpPr>
          <p:nvPr/>
        </p:nvCxnSpPr>
        <p:spPr>
          <a:xfrm>
            <a:off x="785443" y="3296171"/>
            <a:ext cx="241198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A40BF8-B55A-4215-9CC4-0A1A5DF81E10}"/>
              </a:ext>
            </a:extLst>
          </p:cNvPr>
          <p:cNvSpPr txBox="1"/>
          <p:nvPr/>
        </p:nvSpPr>
        <p:spPr>
          <a:xfrm>
            <a:off x="1240822" y="2891922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Play" panose="020B0000000000000000" pitchFamily="34" charset="0"/>
              </a:rPr>
              <a:t>Детектор </a:t>
            </a:r>
            <a:r>
              <a:rPr lang="en-US" sz="2000" dirty="0">
                <a:latin typeface="Play" panose="020B0000000000000000" pitchFamily="34" charset="0"/>
              </a:rPr>
              <a:t>FFD</a:t>
            </a:r>
            <a:endParaRPr lang="ru-RU" sz="2400" dirty="0">
              <a:latin typeface="Play" panose="020B0000000000000000" pitchFamily="34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436673EA-8244-4E22-B6BB-4647478152BD}"/>
              </a:ext>
            </a:extLst>
          </p:cNvPr>
          <p:cNvCxnSpPr>
            <a:cxnSpLocks/>
          </p:cNvCxnSpPr>
          <p:nvPr/>
        </p:nvCxnSpPr>
        <p:spPr>
          <a:xfrm flipV="1">
            <a:off x="7827686" y="1527459"/>
            <a:ext cx="572457" cy="16305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E596509-4FE4-4E10-BAD9-CE24E02B975A}"/>
              </a:ext>
            </a:extLst>
          </p:cNvPr>
          <p:cNvCxnSpPr>
            <a:cxnSpLocks/>
          </p:cNvCxnSpPr>
          <p:nvPr/>
        </p:nvCxnSpPr>
        <p:spPr>
          <a:xfrm>
            <a:off x="8391524" y="1527459"/>
            <a:ext cx="186281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C69F914-41E2-46EB-B607-A6E3E7CB17FA}"/>
              </a:ext>
            </a:extLst>
          </p:cNvPr>
          <p:cNvSpPr txBox="1"/>
          <p:nvPr/>
        </p:nvSpPr>
        <p:spPr>
          <a:xfrm>
            <a:off x="8410569" y="1141380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Play" panose="020B0000000000000000" pitchFamily="34" charset="0"/>
              </a:rPr>
              <a:t>Детектор </a:t>
            </a:r>
            <a:r>
              <a:rPr lang="en-US" sz="2000" dirty="0">
                <a:latin typeface="Play" panose="020B0000000000000000" pitchFamily="34" charset="0"/>
              </a:rPr>
              <a:t>FFD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794F4504-70C9-4DDB-8C09-F47860700FEE}"/>
              </a:ext>
            </a:extLst>
          </p:cNvPr>
          <p:cNvSpPr/>
          <p:nvPr/>
        </p:nvSpPr>
        <p:spPr>
          <a:xfrm flipV="1">
            <a:off x="7791205" y="3155471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A91A2B-11F9-460E-9DCD-7A26E889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6</a:t>
            </a:fld>
            <a:endParaRPr lang="ru-RU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4D376C5-AE5B-433C-91EA-DBB5026D267C}"/>
              </a:ext>
            </a:extLst>
          </p:cNvPr>
          <p:cNvCxnSpPr>
            <a:cxnSpLocks/>
          </p:cNvCxnSpPr>
          <p:nvPr/>
        </p:nvCxnSpPr>
        <p:spPr>
          <a:xfrm>
            <a:off x="4948214" y="4290745"/>
            <a:ext cx="3804270" cy="16161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8777F761-C515-4E9B-BD41-2580D04BF3A4}"/>
              </a:ext>
            </a:extLst>
          </p:cNvPr>
          <p:cNvSpPr/>
          <p:nvPr/>
        </p:nvSpPr>
        <p:spPr>
          <a:xfrm flipV="1">
            <a:off x="4875253" y="4228971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444DBA1-AF3E-4FA7-979D-A734D35599F7}"/>
              </a:ext>
            </a:extLst>
          </p:cNvPr>
          <p:cNvCxnSpPr>
            <a:cxnSpLocks/>
          </p:cNvCxnSpPr>
          <p:nvPr/>
        </p:nvCxnSpPr>
        <p:spPr>
          <a:xfrm>
            <a:off x="8752484" y="5916909"/>
            <a:ext cx="276314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FF894C7-1DB8-433A-AB9D-DB739C89D56E}"/>
              </a:ext>
            </a:extLst>
          </p:cNvPr>
          <p:cNvSpPr txBox="1"/>
          <p:nvPr/>
        </p:nvSpPr>
        <p:spPr>
          <a:xfrm>
            <a:off x="8752484" y="5037532"/>
            <a:ext cx="2895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Play" panose="020B0000000000000000" pitchFamily="34" charset="0"/>
              </a:rPr>
              <a:t>Детали поддержки</a:t>
            </a:r>
            <a:endParaRPr lang="en-US" sz="2400" dirty="0">
              <a:latin typeface="Play" panose="020B0000000000000000" pitchFamily="34" charset="0"/>
            </a:endParaRPr>
          </a:p>
          <a:p>
            <a:pPr algn="ctr"/>
            <a:r>
              <a:rPr lang="ru-RU" sz="2400" dirty="0">
                <a:latin typeface="Play" panose="020B0000000000000000" pitchFamily="34" charset="0"/>
              </a:rPr>
              <a:t> </a:t>
            </a:r>
            <a:r>
              <a:rPr lang="ru-RU" sz="2400" dirty="0" err="1">
                <a:latin typeface="Play" panose="020B0000000000000000" pitchFamily="34" charset="0"/>
              </a:rPr>
              <a:t>ионопровода</a:t>
            </a:r>
            <a:endParaRPr lang="ru-RU" sz="2400" dirty="0">
              <a:latin typeface="Play" panose="020B0000000000000000" pitchFamily="34" charset="0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A0AE72F-7B82-4588-98B5-6638AFAA962D}"/>
              </a:ext>
            </a:extLst>
          </p:cNvPr>
          <p:cNvCxnSpPr>
            <a:cxnSpLocks/>
          </p:cNvCxnSpPr>
          <p:nvPr/>
        </p:nvCxnSpPr>
        <p:spPr>
          <a:xfrm>
            <a:off x="7548810" y="3485567"/>
            <a:ext cx="1198592" cy="24313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>
            <a:extLst>
              <a:ext uri="{FF2B5EF4-FFF2-40B4-BE49-F238E27FC236}">
                <a16:creationId xmlns:a16="http://schemas.microsoft.com/office/drawing/2014/main" id="{816D2F65-1A95-4FF0-A216-F4038EDEC327}"/>
              </a:ext>
            </a:extLst>
          </p:cNvPr>
          <p:cNvSpPr/>
          <p:nvPr/>
        </p:nvSpPr>
        <p:spPr>
          <a:xfrm flipV="1">
            <a:off x="7512329" y="341764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DED1CD01-5502-4AF9-A4A2-9205E617BE5F}"/>
              </a:ext>
            </a:extLst>
          </p:cNvPr>
          <p:cNvCxnSpPr>
            <a:cxnSpLocks/>
          </p:cNvCxnSpPr>
          <p:nvPr/>
        </p:nvCxnSpPr>
        <p:spPr>
          <a:xfrm>
            <a:off x="3945760" y="4626184"/>
            <a:ext cx="4806724" cy="12931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:a16="http://schemas.microsoft.com/office/drawing/2014/main" id="{968D5C80-4B4E-49E7-9C54-2A7F97252BC0}"/>
              </a:ext>
            </a:extLst>
          </p:cNvPr>
          <p:cNvSpPr/>
          <p:nvPr/>
        </p:nvSpPr>
        <p:spPr>
          <a:xfrm flipV="1">
            <a:off x="3872799" y="4564410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17559E8-DF85-49CB-AE9D-7A7129E27DE6}"/>
              </a:ext>
            </a:extLst>
          </p:cNvPr>
          <p:cNvCxnSpPr>
            <a:cxnSpLocks/>
          </p:cNvCxnSpPr>
          <p:nvPr/>
        </p:nvCxnSpPr>
        <p:spPr>
          <a:xfrm>
            <a:off x="8581301" y="3198458"/>
            <a:ext cx="166101" cy="27184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13F0AE4B-F20E-4D15-AE49-0EC7A6BEE810}"/>
              </a:ext>
            </a:extLst>
          </p:cNvPr>
          <p:cNvSpPr/>
          <p:nvPr/>
        </p:nvSpPr>
        <p:spPr>
          <a:xfrm flipV="1">
            <a:off x="8544820" y="3130537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1420314-116F-425A-A022-C40771E1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3A5775-C545-4F27-8F6F-64E39E89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7</a:t>
            </a:fld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E41F4AB-EC57-49D0-A5CA-94CB8504A852}"/>
              </a:ext>
            </a:extLst>
          </p:cNvPr>
          <p:cNvGrpSpPr/>
          <p:nvPr/>
        </p:nvGrpSpPr>
        <p:grpSpPr>
          <a:xfrm>
            <a:off x="6480514" y="1084191"/>
            <a:ext cx="4755220" cy="5063932"/>
            <a:chOff x="6598580" y="1048633"/>
            <a:chExt cx="4755220" cy="5063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4CB3DC-8D49-4E5F-AC9E-FA1048927FDA}"/>
                </a:ext>
              </a:extLst>
            </p:cNvPr>
            <p:cNvSpPr txBox="1"/>
            <p:nvPr/>
          </p:nvSpPr>
          <p:spPr>
            <a:xfrm>
              <a:off x="6598580" y="1048633"/>
              <a:ext cx="4755220" cy="497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2000" dirty="0">
                  <a:latin typeface="Play" panose="020B0000000000000000" pitchFamily="34" charset="0"/>
                </a:rPr>
                <a:t>Площадки крепления плат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8401437-9C6F-4473-B8E2-89D97F29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3493" y="1708654"/>
              <a:ext cx="3685394" cy="4403911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DB41733-D1DA-4D9A-879F-FAAB21BF2522}"/>
              </a:ext>
            </a:extLst>
          </p:cNvPr>
          <p:cNvGrpSpPr/>
          <p:nvPr/>
        </p:nvGrpSpPr>
        <p:grpSpPr>
          <a:xfrm>
            <a:off x="2350913" y="1020934"/>
            <a:ext cx="3015660" cy="5124994"/>
            <a:chOff x="1674329" y="1048633"/>
            <a:chExt cx="3015660" cy="51249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B2901C-BF10-4576-A24C-7846C7F71850}"/>
                </a:ext>
              </a:extLst>
            </p:cNvPr>
            <p:cNvSpPr txBox="1"/>
            <p:nvPr/>
          </p:nvSpPr>
          <p:spPr>
            <a:xfrm>
              <a:off x="1704640" y="1048633"/>
              <a:ext cx="2955038" cy="9587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2000" dirty="0">
                  <a:latin typeface="Play" panose="020B0000000000000000" pitchFamily="34" charset="0"/>
                </a:rPr>
                <a:t>Опорные кольца </a:t>
              </a:r>
            </a:p>
            <a:p>
              <a:pPr algn="ctr">
                <a:lnSpc>
                  <a:spcPct val="150000"/>
                </a:lnSpc>
              </a:pPr>
              <a:r>
                <a:rPr lang="ru-RU" sz="2000" dirty="0">
                  <a:latin typeface="Play" panose="020B0000000000000000" pitchFamily="34" charset="0"/>
                </a:rPr>
                <a:t>внешнего барреля </a:t>
              </a:r>
              <a:r>
                <a:rPr lang="en-US" sz="2000" dirty="0">
                  <a:latin typeface="Play" panose="020B0000000000000000" pitchFamily="34" charset="0"/>
                </a:rPr>
                <a:t>ITS</a:t>
              </a:r>
              <a:endParaRPr lang="ru-RU" sz="2000" dirty="0">
                <a:latin typeface="Play" panose="020B0000000000000000" pitchFamily="34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274F8DC-F48D-4DEF-95F9-8BE5E10DA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4329" y="2119492"/>
              <a:ext cx="3015660" cy="4054135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4EA90D-578D-400F-B462-6DCC4C58B529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Детали механики инсталляционного контейнера </a:t>
            </a:r>
            <a:r>
              <a:rPr lang="en-US" sz="2400" b="1" dirty="0">
                <a:latin typeface="Play" panose="020B0000000000000000" pitchFamily="34" charset="0"/>
              </a:rPr>
              <a:t>ITS</a:t>
            </a:r>
          </a:p>
        </p:txBody>
      </p:sp>
    </p:spTree>
    <p:extLst>
      <p:ext uri="{BB962C8B-B14F-4D97-AF65-F5344CB8AC3E}">
        <p14:creationId xmlns:p14="http://schemas.microsoft.com/office/powerpoint/2010/main" val="414049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Детали механики инсталляционного контейнера </a:t>
            </a:r>
            <a:r>
              <a:rPr lang="en-US" sz="2400" b="1" dirty="0">
                <a:latin typeface="Play" panose="020B0000000000000000" pitchFamily="34" charset="0"/>
              </a:rPr>
              <a:t>ITS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1420314-116F-425A-A022-C40771E1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3A5775-C545-4F27-8F6F-64E39E89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B1155-27E3-4EDB-9A87-FC9E9F26E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30" y="1264176"/>
            <a:ext cx="2399999" cy="18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7296B4-4AC6-46C2-984A-8E23E90BE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2" y="1202240"/>
            <a:ext cx="3728540" cy="49713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FA11AF-2FB6-4756-BA2B-F32A097EC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29" y="4178954"/>
            <a:ext cx="2400000" cy="1800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E1546B6-E43E-48C8-AD28-BF08E5C4CBA0}"/>
              </a:ext>
            </a:extLst>
          </p:cNvPr>
          <p:cNvCxnSpPr>
            <a:cxnSpLocks/>
          </p:cNvCxnSpPr>
          <p:nvPr/>
        </p:nvCxnSpPr>
        <p:spPr>
          <a:xfrm flipV="1">
            <a:off x="3295982" y="2164176"/>
            <a:ext cx="1835611" cy="7006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84095F66-9098-472E-A1BC-9178A1DF6433}"/>
              </a:ext>
            </a:extLst>
          </p:cNvPr>
          <p:cNvSpPr/>
          <p:nvPr/>
        </p:nvSpPr>
        <p:spPr>
          <a:xfrm flipV="1">
            <a:off x="3223021" y="2842884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A4BDDD8-C19C-4AED-BF98-D62D6CCB3922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5131593" y="2164176"/>
            <a:ext cx="19944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A8F95F-4B59-47F0-9BD5-A327C9A9365E}"/>
              </a:ext>
            </a:extLst>
          </p:cNvPr>
          <p:cNvSpPr txBox="1"/>
          <p:nvPr/>
        </p:nvSpPr>
        <p:spPr>
          <a:xfrm>
            <a:off x="9613792" y="1810233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Play" panose="020B0000000000000000" pitchFamily="34" charset="0"/>
              </a:rPr>
              <a:t>Поддержка </a:t>
            </a:r>
          </a:p>
          <a:p>
            <a:pPr algn="ctr"/>
            <a:r>
              <a:rPr lang="ru-RU" sz="2000" dirty="0" err="1">
                <a:latin typeface="Play" panose="020B0000000000000000" pitchFamily="34" charset="0"/>
              </a:rPr>
              <a:t>ионопровода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22B5D1-CD7F-4DF4-A94B-3ABD31919771}"/>
              </a:ext>
            </a:extLst>
          </p:cNvPr>
          <p:cNvSpPr txBox="1"/>
          <p:nvPr/>
        </p:nvSpPr>
        <p:spPr>
          <a:xfrm>
            <a:off x="9589385" y="4725011"/>
            <a:ext cx="1946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Play" panose="020B0000000000000000" pitchFamily="34" charset="0"/>
              </a:rPr>
              <a:t>Крепление </a:t>
            </a:r>
          </a:p>
          <a:p>
            <a:pPr algn="ctr"/>
            <a:r>
              <a:rPr lang="ru-RU" sz="2000" dirty="0">
                <a:latin typeface="Play" panose="020B0000000000000000" pitchFamily="34" charset="0"/>
              </a:rPr>
              <a:t>детектора </a:t>
            </a:r>
            <a:r>
              <a:rPr lang="en-US" sz="2000" dirty="0">
                <a:latin typeface="Play" panose="020B0000000000000000" pitchFamily="34" charset="0"/>
              </a:rPr>
              <a:t>FFD</a:t>
            </a:r>
            <a:endParaRPr lang="ru-RU" sz="2400" dirty="0">
              <a:latin typeface="Play" panose="020B0000000000000000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D2AADB2-720E-4ABC-95A2-4A56852C3E96}"/>
              </a:ext>
            </a:extLst>
          </p:cNvPr>
          <p:cNvCxnSpPr>
            <a:cxnSpLocks/>
          </p:cNvCxnSpPr>
          <p:nvPr/>
        </p:nvCxnSpPr>
        <p:spPr>
          <a:xfrm>
            <a:off x="2849667" y="4859111"/>
            <a:ext cx="1891062" cy="5625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5C25B71-6C34-40CF-B680-A059B48D5F05}"/>
              </a:ext>
            </a:extLst>
          </p:cNvPr>
          <p:cNvSpPr/>
          <p:nvPr/>
        </p:nvSpPr>
        <p:spPr>
          <a:xfrm flipV="1">
            <a:off x="2776706" y="4808049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F78BA68-7152-419B-A518-56421ADA7601}"/>
              </a:ext>
            </a:extLst>
          </p:cNvPr>
          <p:cNvCxnSpPr>
            <a:cxnSpLocks/>
          </p:cNvCxnSpPr>
          <p:nvPr/>
        </p:nvCxnSpPr>
        <p:spPr>
          <a:xfrm>
            <a:off x="4714040" y="5421709"/>
            <a:ext cx="241198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37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Интеграция инсталляционного контейнера в камеру </a:t>
            </a:r>
            <a:r>
              <a:rPr lang="en-US" sz="2400" b="1" dirty="0">
                <a:latin typeface="Play" panose="020B0000000000000000" pitchFamily="34" charset="0"/>
              </a:rPr>
              <a:t>TPC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/>
              <a:t>XVI Collaboration Meeting of  the MPD Experiment at NICA   29.10.2025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C2C29-8772-43C9-9B02-AFEF2A600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8" y="1020347"/>
            <a:ext cx="8942180" cy="3263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ECEA9-3093-4229-AEA2-3167461AE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71" y="2821003"/>
            <a:ext cx="5425170" cy="2926595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5661F0A-DF27-4E51-8DB9-26A2275CB1F8}"/>
              </a:ext>
            </a:extLst>
          </p:cNvPr>
          <p:cNvCxnSpPr>
            <a:cxnSpLocks/>
            <a:endCxn id="16" idx="7"/>
          </p:cNvCxnSpPr>
          <p:nvPr/>
        </p:nvCxnSpPr>
        <p:spPr>
          <a:xfrm flipH="1" flipV="1">
            <a:off x="8114095" y="1552318"/>
            <a:ext cx="832862" cy="8378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5150E0B-5303-4841-AE04-27C5BA891BEB}"/>
              </a:ext>
            </a:extLst>
          </p:cNvPr>
          <p:cNvCxnSpPr>
            <a:cxnSpLocks/>
          </p:cNvCxnSpPr>
          <p:nvPr/>
        </p:nvCxnSpPr>
        <p:spPr>
          <a:xfrm>
            <a:off x="8946955" y="2390130"/>
            <a:ext cx="24659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0E1531-1A30-4B97-A014-BC1FD3EFD980}"/>
              </a:ext>
            </a:extLst>
          </p:cNvPr>
          <p:cNvSpPr txBox="1"/>
          <p:nvPr/>
        </p:nvSpPr>
        <p:spPr>
          <a:xfrm>
            <a:off x="9173103" y="1959243"/>
            <a:ext cx="1933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Перехватчик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1E9FC55-F177-48C3-BA85-E8FC54973D36}"/>
              </a:ext>
            </a:extLst>
          </p:cNvPr>
          <p:cNvSpPr/>
          <p:nvPr/>
        </p:nvSpPr>
        <p:spPr>
          <a:xfrm flipV="1">
            <a:off x="8051819" y="1490042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AD71A51-6117-4B53-A651-AE163FC68A72}"/>
              </a:ext>
            </a:extLst>
          </p:cNvPr>
          <p:cNvCxnSpPr>
            <a:cxnSpLocks/>
          </p:cNvCxnSpPr>
          <p:nvPr/>
        </p:nvCxnSpPr>
        <p:spPr>
          <a:xfrm flipV="1">
            <a:off x="3009714" y="3279106"/>
            <a:ext cx="880220" cy="17012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CEDE1F4-44F4-4258-A4CB-91612B7C32BE}"/>
              </a:ext>
            </a:extLst>
          </p:cNvPr>
          <p:cNvCxnSpPr>
            <a:cxnSpLocks/>
          </p:cNvCxnSpPr>
          <p:nvPr/>
        </p:nvCxnSpPr>
        <p:spPr>
          <a:xfrm>
            <a:off x="561386" y="4977338"/>
            <a:ext cx="24659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C788E1E-510C-410D-8077-5C1ED5797894}"/>
              </a:ext>
            </a:extLst>
          </p:cNvPr>
          <p:cNvSpPr txBox="1"/>
          <p:nvPr/>
        </p:nvSpPr>
        <p:spPr>
          <a:xfrm>
            <a:off x="515958" y="4509691"/>
            <a:ext cx="301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Загрузочный стол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25DBC6E-1D17-4DE4-8809-AB154CB207AB}"/>
              </a:ext>
            </a:extLst>
          </p:cNvPr>
          <p:cNvSpPr/>
          <p:nvPr/>
        </p:nvSpPr>
        <p:spPr>
          <a:xfrm flipV="1">
            <a:off x="3869782" y="3206144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3B2169-6911-49F9-A236-1D338764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53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21703</TotalTime>
  <Words>396</Words>
  <Application>Microsoft Office PowerPoint</Application>
  <PresentationFormat>Широкоэкранный</PresentationFormat>
  <Paragraphs>88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Play</vt:lpstr>
      <vt:lpstr>Тема Office</vt:lpstr>
      <vt:lpstr>Status of the mechanics of the installation container   for the MPD ITS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Sheremetev</dc:creator>
  <cp:lastModifiedBy>Алексей Шереметьев</cp:lastModifiedBy>
  <cp:revision>381</cp:revision>
  <dcterms:created xsi:type="dcterms:W3CDTF">2020-02-04T13:01:51Z</dcterms:created>
  <dcterms:modified xsi:type="dcterms:W3CDTF">2025-10-28T08:51:30Z</dcterms:modified>
</cp:coreProperties>
</file>