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</p:sldMasterIdLst>
  <p:notesMasterIdLst>
    <p:notesMasterId r:id="rId22"/>
  </p:notesMasterIdLst>
  <p:sldIdLst>
    <p:sldId id="292" r:id="rId2"/>
    <p:sldId id="294" r:id="rId3"/>
    <p:sldId id="295" r:id="rId4"/>
    <p:sldId id="315" r:id="rId5"/>
    <p:sldId id="316" r:id="rId6"/>
    <p:sldId id="330" r:id="rId7"/>
    <p:sldId id="331" r:id="rId8"/>
    <p:sldId id="332" r:id="rId9"/>
    <p:sldId id="333" r:id="rId10"/>
    <p:sldId id="326" r:id="rId11"/>
    <p:sldId id="328" r:id="rId12"/>
    <p:sldId id="302" r:id="rId13"/>
    <p:sldId id="318" r:id="rId14"/>
    <p:sldId id="319" r:id="rId15"/>
    <p:sldId id="335" r:id="rId16"/>
    <p:sldId id="320" r:id="rId17"/>
    <p:sldId id="321" r:id="rId18"/>
    <p:sldId id="334" r:id="rId19"/>
    <p:sldId id="311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96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885C815-5B01-43BB-8662-4DED41264660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88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0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0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0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06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06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06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06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0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3618E27-7C33-48CB-B9D1-9F4CE08E6C2E}" type="datetime1">
              <a:rPr lang="ru-RU" sz="1200" b="0" strike="noStrike" spc="-1" smtClean="0">
                <a:latin typeface="Times New Roman"/>
              </a:rPr>
              <a:pPr>
                <a:lnSpc>
                  <a:spcPct val="100000"/>
                </a:lnSpc>
              </a:pPr>
              <a:t>24.09.2025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64228F5-49D2-43A5-8911-9DC07111A58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201622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ru-RU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ECAL SPD </a:t>
            </a:r>
            <a:r>
              <a:rPr lang="ru-RU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Сентябрь  2025</a:t>
            </a:r>
            <a:endParaRPr lang="en-US" sz="2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399084"/>
            <a:ext cx="4211960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 (ТД) может быть  составлена  из 5248 ячеек размером 40х40 мм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Габариты ТД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внутри криостата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центру -  отверстие 32х32 см2, что соответствует 64-м ячейкам.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ТД состоит из 1312 модулей в виде сборок 2х2 из 4-х ячеек.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сборка помещается в раму – силовой каркас.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каркасе выделяются кластеры из 64 ячеек, составлены в виде сборок  4х4 из 16 модулей.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58581"/>
            <a:ext cx="4320480" cy="4251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106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arkas-320-320-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9144000" cy="4336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силового каркаса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Версия-2 Секционная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Швецов Валерий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1412777"/>
            <a:ext cx="3059832" cy="95410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окна (3-д модель)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Испытано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Валера прорисует</a:t>
            </a:r>
          </a:p>
        </p:txBody>
      </p:sp>
    </p:spTree>
    <p:extLst>
      <p:ext uri="{BB962C8B-B14F-4D97-AF65-F5344CB8AC3E}">
        <p14:creationId xmlns="" xmlns:p14="http://schemas.microsoft.com/office/powerpoint/2010/main" val="4497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lina-320-320_4-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0566"/>
            <a:ext cx="9144000" cy="4336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силового каркаса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Версия-2 Секционная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Швецов Валерий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2708920"/>
            <a:ext cx="3059832" cy="95410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Окна – с 4-мя угловыми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оценить целесообразность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Денисенко – 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бращаться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Гуськова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7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модулей торцевой части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268760"/>
            <a:ext cx="2664296" cy="4339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Модуль состоит из 4-х ячеек 40х40 мм</a:t>
            </a:r>
            <a:r>
              <a:rPr lang="ru-RU" sz="1200" baseline="30000" dirty="0" smtClean="0"/>
              <a:t>2</a:t>
            </a:r>
            <a:r>
              <a:rPr lang="ru-RU" sz="1200" dirty="0" smtClean="0"/>
              <a:t>, объединенных обей свинцовой пластиной 80х80х0.5 мм</a:t>
            </a:r>
            <a:r>
              <a:rPr lang="ru-RU" sz="1200" baseline="30000" dirty="0" smtClean="0"/>
              <a:t>3</a:t>
            </a:r>
            <a:r>
              <a:rPr lang="ru-RU" sz="1200" dirty="0" smtClean="0"/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200 слоев с периодом 2.025 мм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405 мм высота активной части модуля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Толщина сцинтиллятора : 1.500 мм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Толщина свинца : 0.500</a:t>
            </a:r>
            <a:r>
              <a:rPr lang="ru-RU" sz="1200" baseline="30000" dirty="0" smtClean="0"/>
              <a:t>-0.005</a:t>
            </a:r>
            <a:r>
              <a:rPr lang="ru-RU" sz="1200" dirty="0" smtClean="0"/>
              <a:t> мм.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По идее существует воздушный зазор , равен 25 микрон с каждой сторон свинца.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Сцинтиллятор – окрашен по узкой гране белилам титановыми.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Свиней не окрашен.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smtClean="0"/>
              <a:t>свинец </a:t>
            </a:r>
            <a:r>
              <a:rPr lang="ru-RU" sz="1200" dirty="0" smtClean="0"/>
              <a:t>– светлый из-за сурьмы 0.5% </a:t>
            </a:r>
            <a:r>
              <a:rPr lang="ru-RU" sz="1200" b="1" i="1" dirty="0" err="1"/>
              <a:t>ССу</a:t>
            </a:r>
            <a:r>
              <a:rPr lang="ru-RU" sz="1200" b="1" i="1" dirty="0"/>
              <a:t> ГОСТ 9559-2021</a:t>
            </a:r>
            <a:endParaRPr lang="ru-RU" sz="1200" dirty="0" smtClean="0"/>
          </a:p>
        </p:txBody>
      </p:sp>
      <p:pic>
        <p:nvPicPr>
          <p:cNvPr id="9" name="Рисунок 8" descr="Сборка модуля_bez_kozhu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7072"/>
            <a:ext cx="6121736" cy="2559999"/>
          </a:xfrm>
          <a:prstGeom prst="rect">
            <a:avLst/>
          </a:prstGeom>
        </p:spPr>
      </p:pic>
      <p:pic>
        <p:nvPicPr>
          <p:cNvPr id="10" name="Рисунок 9" descr="Сборка-si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6425197" cy="2995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19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50902_143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3573016"/>
            <a:ext cx="5076056" cy="3284984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торцевой части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группы сцинтиллятора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– полная покраска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– плотность окраса будет уменьшаться для компенсации возрастания сигнала в меру приближения 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5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50916_111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7202955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19672" y="4797152"/>
            <a:ext cx="4139952" cy="2060848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модулей торцевой части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корпусе  205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5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50411_161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4243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148064" y="0"/>
            <a:ext cx="3995936" cy="2060848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модулей торцевой части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корпусе  205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5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50903_132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6818" y="0"/>
            <a:ext cx="6170363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180528" y="1196752"/>
            <a:ext cx="4824536" cy="1872208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модулей электромагнитного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калориметра из корпуса 205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зону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корпус 17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5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50922_105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26972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24128" y="0"/>
            <a:ext cx="3419872" cy="2060848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Складирование  модулей электромагнитного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20250922_114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060848"/>
            <a:ext cx="3578295" cy="4797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45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ous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38509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24128" y="0"/>
            <a:ext cx="3419872" cy="2060848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Складирование  модулей электромагнитного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калориметра в 17 корпусе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20250922_114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060848"/>
            <a:ext cx="3578295" cy="4797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45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3460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Работы и планы 2025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08720"/>
            <a:ext cx="9144000" cy="62170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0" lvl="4" indent="-45720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Сделано: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Договор на  сцинтиллятор  - 400.000 ––  ООО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Унипласт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- 17 р./шт.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Завершение – 20 Октября 25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Покраска граней пластин методом химического травления –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Унипласт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Выполнено на  50 %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– штамповка свинцовых пластин–  ООО « МАРАЛ»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Закупка свинца Москва - ООО "СНАБТЕХМЕТ-МОСКВА"  - 5 тонн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Закупка свинца в Челябинска – 1.5 тонны кг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компонент для сборки модулей –  40%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Сборка модулей без Волокон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 сделано 250 штук (25% 1 – торца)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Оборудования участка в  17 корпусе: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Закуплены столы , планируется установка на 26.09.25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Расчеты – проверить оптимизацию окна  торцевой части калориметра.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Планы: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Собрать 250 модулей : 50% Торцевой части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Изготовить 300.000 сцинтилляторов – 100% одного Торцевого калориметра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Изготовить пластины Свинцовые – порядка 2 тонн – для комплектации 100% части торцевой части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Оборудовать участок сборки модулей в 17 корпусе</a:t>
            </a:r>
          </a:p>
          <a:p>
            <a:pPr marL="457200" indent="-4572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	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Схематическое представление рамы для силового каркаса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0277"/>
            <a:ext cx="4143375" cy="38969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88024" y="2060848"/>
            <a:ext cx="4248472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 (ТД) может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поддерживается силовым каркасом.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разделен на секции, в который вставляются модули калориметра (2х2).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полных секций : 56.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углах секции не полные и пока не включены в расчет.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3584 ячейки 40х40 мм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 модулей 2х2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8960 кг – вес содержимого</a:t>
            </a:r>
          </a:p>
        </p:txBody>
      </p:sp>
    </p:spTree>
    <p:extLst>
      <p:ext uri="{BB962C8B-B14F-4D97-AF65-F5344CB8AC3E}">
        <p14:creationId xmlns="" xmlns:p14="http://schemas.microsoft.com/office/powerpoint/2010/main" val="40919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57200" y="274680"/>
            <a:ext cx="8229240" cy="1857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End of Report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356F0B2-2C18-4390-BC2E-21DBE2258882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9/24/2025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7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CC68F5-1AF5-4585-B4A0-E04D0F1D583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72" name="TextShape 5"/>
          <p:cNvSpPr txBox="1"/>
          <p:nvPr/>
        </p:nvSpPr>
        <p:spPr>
          <a:xfrm>
            <a:off x="395640" y="2349000"/>
            <a:ext cx="8229240" cy="964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strike="noStrike" spc="-1">
                <a:solidFill>
                  <a:srgbClr val="FF0000"/>
                </a:solidFill>
                <a:latin typeface="Comic Sans MS"/>
              </a:rPr>
              <a:t>Thanks for attention to All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силового каркаса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Версия-1 Секционная, Швецов Валерий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" y="1412776"/>
            <a:ext cx="7011704" cy="5394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84168" y="1431856"/>
            <a:ext cx="3059832" cy="418576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разделен на секции, в который вставляются модули калориметра (2х2).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полных секций : 57 -1 (центр)=56.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углах секции не полные и пока не включены в расчет.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3584 ячейки 40х40 мм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 модулей 2х2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8960 кг – вес содержимого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вписан в цилиндр  3380 мм в диаметре – силовой каркас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ECAL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баррельной части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каркаса возможно в стороне от установки.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Наполненный каркас вставляется в установку.</a:t>
            </a:r>
          </a:p>
        </p:txBody>
      </p:sp>
    </p:spTree>
    <p:extLst>
      <p:ext uri="{BB962C8B-B14F-4D97-AF65-F5344CB8AC3E}">
        <p14:creationId xmlns="" xmlns:p14="http://schemas.microsoft.com/office/powerpoint/2010/main" val="4497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силового каркаса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Версия-2 Сплошная , Швецов Валерий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1431856"/>
            <a:ext cx="3059832" cy="418576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разделен на секции, в который вставляются модули калориметра (2х2).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полных секций : 57 -1 (центр)=56.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углах секции не полные и пока не включены в расчет.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3584 ячейки 40х40 мм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 модулей 2х2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8960 кг – вес содержимого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вписан в цилиндр  3380 мм в диаметре – силовой каркас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ECAL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баррельной части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каркаса возможно в стороне от установки.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Наполненный каркас вставляется в установку.</a:t>
            </a:r>
          </a:p>
        </p:txBody>
      </p:sp>
      <p:pic>
        <p:nvPicPr>
          <p:cNvPr id="7" name="Рисунок 6" descr="EndCap4_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5274500" cy="5475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97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Четверть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5592876" cy="5805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силового каркаса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Версия-2 Секционная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Швецов Валерий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2708920"/>
            <a:ext cx="3059832" cy="418576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разделен на секции, в который вставляются модули калориметра (2х2).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полных секций : 57 -1 (центр)=56.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углах секции не полные и пока не включены в расчет.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3584 ячейки 40х40 мм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 модулей 2х2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8960 кг – вес содержимого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вписан в цилиндр  3380 мм в диаметре – силовой каркас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ECAL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баррельной части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каркаса возможно в стороне от установки.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Наполненный каркас вставляется в установку.</a:t>
            </a:r>
          </a:p>
        </p:txBody>
      </p:sp>
    </p:spTree>
    <p:extLst>
      <p:ext uri="{BB962C8B-B14F-4D97-AF65-F5344CB8AC3E}">
        <p14:creationId xmlns="" xmlns:p14="http://schemas.microsoft.com/office/powerpoint/2010/main" val="4497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108012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модулей торцевой части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установкой волокон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449626"/>
            <a:ext cx="2799509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ru-RU" dirty="0" smtClean="0"/>
              <a:t>Сборка модуля в шаблон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Скорость сборки – 1 модуль в час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Выравнивание и стяжка модулей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6" y="1196752"/>
            <a:ext cx="4137924" cy="5517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4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108012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модулей торцевой части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установкой волокон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449626"/>
            <a:ext cx="2799509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ru-RU" dirty="0" smtClean="0"/>
              <a:t>Сборка модуля в шаблон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Скорость сборки – 1 модуль в час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Выравнивание и стяжка модулей</a:t>
            </a:r>
            <a:endParaRPr lang="ru-RU" dirty="0"/>
          </a:p>
        </p:txBody>
      </p:sp>
      <p:pic>
        <p:nvPicPr>
          <p:cNvPr id="7" name="Рисунок 6" descr="фибер в тайле-9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5701553" cy="5947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4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108012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модулей торцевой части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установкой волокон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449626"/>
            <a:ext cx="2799509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ru-RU" dirty="0" smtClean="0"/>
              <a:t>Сборка модуля в шаблон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Скорость сборки – 1 модуль в час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Выравнивание и стяжка модулей</a:t>
            </a:r>
            <a:endParaRPr lang="ru-RU" dirty="0"/>
          </a:p>
        </p:txBody>
      </p:sp>
      <p:pic>
        <p:nvPicPr>
          <p:cNvPr id="5" name="Рисунок 4" descr="original_163145dc-7972-4c66-8281-5e02c25298e9_IMG_20250218_171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023" y="0"/>
            <a:ext cx="721195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4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250831_131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силового каркаса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Версия-2 Секционная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Швецов Валерий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229200"/>
            <a:ext cx="4644008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Окна – с 4-мя угловыми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оценить целесообразность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Денисенко – 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бращаться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Гуськова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7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3494</TotalTime>
  <Words>859</Words>
  <Application>Microsoft Office PowerPoint</Application>
  <PresentationFormat>Экран (4:3)</PresentationFormat>
  <Paragraphs>129</Paragraphs>
  <Slides>20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Статус ECAL SPD  , Сентябрь  2025</vt:lpstr>
      <vt:lpstr>Схематическое представление рамы для силового каркаса торцевой части электромагнитного калориметра SPD.</vt:lpstr>
      <vt:lpstr>Чертеж силового каркаса торцевой части электромагнитного калориметра SPD – Версия-1 Секционная, Швецов Валерий.</vt:lpstr>
      <vt:lpstr>Чертеж силового каркаса торцевой части электромагнитного калориметра SPD – Версия-2 Сплошная , Швецов Валерий.</vt:lpstr>
      <vt:lpstr>Чертеж силового каркаса торцевой части электромагнитного калориметра SPD – Версия-2 Секционная, Швецов Валерий.</vt:lpstr>
      <vt:lpstr>Сборка модулей торцевой части электромагнитного калориметра SPD  перед установкой волокон </vt:lpstr>
      <vt:lpstr>Сборка модулей торцевой части электромагнитного калориметра SPD  перед установкой волокон </vt:lpstr>
      <vt:lpstr>Сборка модулей торцевой части электромагнитного калориметра SPD  перед установкой волокон </vt:lpstr>
      <vt:lpstr>Чертеж силового каркаса торцевой части электромагнитного калориметра SPD – Версия-2 Секционная, Швецов Валерий.</vt:lpstr>
      <vt:lpstr>Чертеж силового каркаса торцевой части электромагнитного калориметра SPD – Версия-2 Секционная, Швецов Валерий.</vt:lpstr>
      <vt:lpstr>Чертеж силового каркаса торцевой части электромагнитного калориметра SPD – Версия-2 Секционная, Швецов Валерий.</vt:lpstr>
      <vt:lpstr>Сборка модулей торцевой части  электромагнитного калориметра SPD</vt:lpstr>
      <vt:lpstr> Модуль торцевой части  электромагнитного калориметра SPD Две группы сцинтиллятора В начале – полная покраска В конце – плотность окраса будет уменьшаться для компенсации возрастания сигнала в меру приближения к SiPm    </vt:lpstr>
      <vt:lpstr> Сборка модулей торцевой части  электромагнитного калориметра SPD в корпусе  205  </vt:lpstr>
      <vt:lpstr> Сборка модулей торцевой части  электромагнитного калориметра SPD в корпусе  205  </vt:lpstr>
      <vt:lpstr>Перевозка модулей электромагнитного  калориметра из корпуса 205  в зону SPD  - корпус 17 </vt:lpstr>
      <vt:lpstr>Складирование  модулей электромагнитного   </vt:lpstr>
      <vt:lpstr>Складирование  модулей электромагнитного калориметра в 17 корпусе   </vt:lpstr>
      <vt:lpstr>Работы и планы 2025 года</vt:lpstr>
      <vt:lpstr>Слайд 20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 ECAL  , April 2023 Status Report Oleg Gavrishuk, LVHE, Dubna, Russia</dc:title>
  <dc:creator>oleg</dc:creator>
  <cp:lastModifiedBy>Oleg Gavrishchuk</cp:lastModifiedBy>
  <cp:revision>258</cp:revision>
  <dcterms:created xsi:type="dcterms:W3CDTF">2023-04-20T08:22:28Z</dcterms:created>
  <dcterms:modified xsi:type="dcterms:W3CDTF">2025-09-24T17:46:07Z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RePack by SPecialiST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21</vt:i4>
  </property>
</Properties>
</file>