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616" r:id="rId3"/>
    <p:sldId id="615" r:id="rId4"/>
    <p:sldId id="617" r:id="rId5"/>
    <p:sldId id="618" r:id="rId6"/>
    <p:sldId id="604" r:id="rId7"/>
    <p:sldId id="605" r:id="rId8"/>
    <p:sldId id="258" r:id="rId9"/>
    <p:sldId id="561" r:id="rId10"/>
    <p:sldId id="619" r:id="rId11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/>
    <p:restoredTop sz="96281"/>
  </p:normalViewPr>
  <p:slideViewPr>
    <p:cSldViewPr snapToGrid="0">
      <p:cViewPr varScale="1">
        <p:scale>
          <a:sx n="119" d="100"/>
          <a:sy n="119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CD683-B737-3E41-B2A1-C58DFBCC2D8C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148CD1CD-C1D6-3E48-BDA3-A1E85DDC4391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3-слойный </a:t>
          </a:r>
        </a:p>
        <a:p>
          <a:r>
            <a:rPr lang="en-US" dirty="0" err="1">
              <a:solidFill>
                <a:schemeClr val="tx1"/>
              </a:solidFill>
            </a:rPr>
            <a:t>n</a:t>
          </a:r>
          <a:r>
            <a:rPr lang="en-US" baseline="-25000" dirty="0" err="1">
              <a:solidFill>
                <a:schemeClr val="tx1"/>
              </a:solidFill>
            </a:rPr>
            <a:t>max</a:t>
          </a:r>
          <a:r>
            <a:rPr lang="en-US" baseline="0" dirty="0">
              <a:solidFill>
                <a:schemeClr val="tx1"/>
              </a:solidFill>
            </a:rPr>
            <a:t>=1.04 </a:t>
          </a:r>
          <a:endParaRPr lang="ru-RU" baseline="0" dirty="0">
            <a:solidFill>
              <a:schemeClr val="tx1"/>
            </a:solidFill>
          </a:endParaRPr>
        </a:p>
        <a:p>
          <a:r>
            <a:rPr lang="en-US" baseline="0" dirty="0">
              <a:solidFill>
                <a:schemeClr val="tx1"/>
              </a:solidFill>
            </a:rPr>
            <a:t>100x100x40 </a:t>
          </a:r>
          <a:r>
            <a:rPr lang="ru-RU" baseline="0" dirty="0">
              <a:solidFill>
                <a:schemeClr val="tx1"/>
              </a:solidFill>
            </a:rPr>
            <a:t>мм</a:t>
          </a:r>
          <a:endParaRPr lang="en-GB" baseline="-25000" dirty="0">
            <a:solidFill>
              <a:schemeClr val="tx1"/>
            </a:solidFill>
          </a:endParaRPr>
        </a:p>
      </dgm:t>
    </dgm:pt>
    <dgm:pt modelId="{FC88EBCE-4827-304D-8D55-C29CBAB474F5}" type="parTrans" cxnId="{D3AAEF70-348E-0141-BF68-AFC51BA8779F}">
      <dgm:prSet/>
      <dgm:spPr/>
      <dgm:t>
        <a:bodyPr/>
        <a:lstStyle/>
        <a:p>
          <a:endParaRPr lang="en-GB"/>
        </a:p>
      </dgm:t>
    </dgm:pt>
    <dgm:pt modelId="{15747837-6CBA-1041-9B30-8ED5AF1CA96A}" type="sibTrans" cxnId="{D3AAEF70-348E-0141-BF68-AFC51BA8779F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GB"/>
        </a:p>
      </dgm:t>
    </dgm:pt>
    <dgm:pt modelId="{B2F0F07F-944F-124C-AAFB-F53170616844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3-слойный </a:t>
          </a:r>
        </a:p>
        <a:p>
          <a:r>
            <a:rPr lang="en-US" sz="1600" dirty="0" err="1">
              <a:solidFill>
                <a:schemeClr val="tx1"/>
              </a:solidFill>
            </a:rPr>
            <a:t>n</a:t>
          </a:r>
          <a:r>
            <a:rPr lang="en-US" sz="1600" baseline="-25000" dirty="0" err="1">
              <a:solidFill>
                <a:schemeClr val="tx1"/>
              </a:solidFill>
            </a:rPr>
            <a:t>max</a:t>
          </a:r>
          <a:r>
            <a:rPr lang="en-US" sz="1600" baseline="0" dirty="0">
              <a:solidFill>
                <a:schemeClr val="tx1"/>
              </a:solidFill>
            </a:rPr>
            <a:t>=1.04 </a:t>
          </a:r>
          <a:endParaRPr lang="ru-RU" sz="1600" baseline="0" dirty="0">
            <a:solidFill>
              <a:schemeClr val="tx1"/>
            </a:solidFill>
          </a:endParaRPr>
        </a:p>
        <a:p>
          <a:r>
            <a:rPr lang="ru-RU" sz="1600" baseline="0" dirty="0">
              <a:solidFill>
                <a:srgbClr val="FF0000"/>
              </a:solidFill>
            </a:rPr>
            <a:t>2</a:t>
          </a:r>
          <a:r>
            <a:rPr lang="en-US" sz="1600" baseline="0" dirty="0">
              <a:solidFill>
                <a:srgbClr val="FF0000"/>
              </a:solidFill>
            </a:rPr>
            <a:t>00x</a:t>
          </a:r>
          <a:r>
            <a:rPr lang="ru-RU" sz="1600" baseline="0" dirty="0">
              <a:solidFill>
                <a:srgbClr val="FF0000"/>
              </a:solidFill>
            </a:rPr>
            <a:t>2</a:t>
          </a:r>
          <a:r>
            <a:rPr lang="en-US" sz="1600" baseline="0" dirty="0">
              <a:solidFill>
                <a:srgbClr val="FF0000"/>
              </a:solidFill>
            </a:rPr>
            <a:t>00x40 </a:t>
          </a:r>
          <a:r>
            <a:rPr lang="ru-RU" sz="1600" baseline="0" dirty="0">
              <a:solidFill>
                <a:srgbClr val="FF0000"/>
              </a:solidFill>
            </a:rPr>
            <a:t>мм</a:t>
          </a:r>
          <a:endParaRPr lang="en-GB" sz="1600" dirty="0">
            <a:solidFill>
              <a:srgbClr val="FF0000"/>
            </a:solidFill>
          </a:endParaRPr>
        </a:p>
      </dgm:t>
    </dgm:pt>
    <dgm:pt modelId="{9414AB40-4091-E744-A315-814F0160AC64}" type="parTrans" cxnId="{7C379670-3353-7B44-9DA2-C1CA7AE3AB33}">
      <dgm:prSet/>
      <dgm:spPr/>
      <dgm:t>
        <a:bodyPr/>
        <a:lstStyle/>
        <a:p>
          <a:endParaRPr lang="en-GB"/>
        </a:p>
      </dgm:t>
    </dgm:pt>
    <dgm:pt modelId="{5F1EAACD-178B-704F-8DD9-B4D7281AB5A9}" type="sibTrans" cxnId="{7C379670-3353-7B44-9DA2-C1CA7AE3AB33}">
      <dgm:prSet/>
      <dgm:spPr/>
      <dgm:t>
        <a:bodyPr/>
        <a:lstStyle/>
        <a:p>
          <a:endParaRPr lang="en-GB"/>
        </a:p>
      </dgm:t>
    </dgm:pt>
    <dgm:pt modelId="{364A3E6C-126E-BE42-B3F3-2711134D47DC}" type="pres">
      <dgm:prSet presAssocID="{715CD683-B737-3E41-B2A1-C58DFBCC2D8C}" presName="Name0" presStyleCnt="0">
        <dgm:presLayoutVars>
          <dgm:dir/>
          <dgm:resizeHandles val="exact"/>
        </dgm:presLayoutVars>
      </dgm:prSet>
      <dgm:spPr/>
    </dgm:pt>
    <dgm:pt modelId="{C1087E48-1049-5E43-B082-E857F66D0624}" type="pres">
      <dgm:prSet presAssocID="{148CD1CD-C1D6-3E48-BDA3-A1E85DDC4391}" presName="node" presStyleLbl="node1" presStyleIdx="0" presStyleCnt="2" custScaleX="22701" custScaleY="39183" custLinFactNeighborX="12047" custLinFactNeighborY="-58417">
        <dgm:presLayoutVars>
          <dgm:bulletEnabled val="1"/>
        </dgm:presLayoutVars>
      </dgm:prSet>
      <dgm:spPr>
        <a:prstGeom prst="rect">
          <a:avLst/>
        </a:prstGeom>
      </dgm:spPr>
    </dgm:pt>
    <dgm:pt modelId="{9467B3E7-83EA-E54F-8CBA-4C8A35B36D18}" type="pres">
      <dgm:prSet presAssocID="{15747837-6CBA-1041-9B30-8ED5AF1CA96A}" presName="sibTrans" presStyleLbl="sibTrans2D1" presStyleIdx="0" presStyleCnt="1" custScaleY="45545"/>
      <dgm:spPr/>
    </dgm:pt>
    <dgm:pt modelId="{3DA3A0E2-BB02-F946-9AAD-26220DB401CF}" type="pres">
      <dgm:prSet presAssocID="{15747837-6CBA-1041-9B30-8ED5AF1CA96A}" presName="connectorText" presStyleLbl="sibTrans2D1" presStyleIdx="0" presStyleCnt="1"/>
      <dgm:spPr/>
    </dgm:pt>
    <dgm:pt modelId="{76751EC6-9CEB-224B-9252-25D88309B6E4}" type="pres">
      <dgm:prSet presAssocID="{B2F0F07F-944F-124C-AAFB-F53170616844}" presName="node" presStyleLbl="node1" presStyleIdx="1" presStyleCnt="2" custScaleX="49801" custScaleY="80333" custLinFactNeighborX="-1249" custLinFactNeighborY="-22535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4DCD9608-F279-FA42-87A5-5223497AA2FE}" type="presOf" srcId="{15747837-6CBA-1041-9B30-8ED5AF1CA96A}" destId="{3DA3A0E2-BB02-F946-9AAD-26220DB401CF}" srcOrd="1" destOrd="0" presId="urn:microsoft.com/office/officeart/2005/8/layout/process1"/>
    <dgm:cxn modelId="{ACE5CE15-C5E2-3649-B8D4-A877A24F3DDB}" type="presOf" srcId="{715CD683-B737-3E41-B2A1-C58DFBCC2D8C}" destId="{364A3E6C-126E-BE42-B3F3-2711134D47DC}" srcOrd="0" destOrd="0" presId="urn:microsoft.com/office/officeart/2005/8/layout/process1"/>
    <dgm:cxn modelId="{00A9BD43-4534-E046-921A-ED5F8ED401E4}" type="presOf" srcId="{B2F0F07F-944F-124C-AAFB-F53170616844}" destId="{76751EC6-9CEB-224B-9252-25D88309B6E4}" srcOrd="0" destOrd="0" presId="urn:microsoft.com/office/officeart/2005/8/layout/process1"/>
    <dgm:cxn modelId="{C1357557-ED5A-5B4C-8E59-AF08C0751BBC}" type="presOf" srcId="{15747837-6CBA-1041-9B30-8ED5AF1CA96A}" destId="{9467B3E7-83EA-E54F-8CBA-4C8A35B36D18}" srcOrd="0" destOrd="0" presId="urn:microsoft.com/office/officeart/2005/8/layout/process1"/>
    <dgm:cxn modelId="{7C379670-3353-7B44-9DA2-C1CA7AE3AB33}" srcId="{715CD683-B737-3E41-B2A1-C58DFBCC2D8C}" destId="{B2F0F07F-944F-124C-AAFB-F53170616844}" srcOrd="1" destOrd="0" parTransId="{9414AB40-4091-E744-A315-814F0160AC64}" sibTransId="{5F1EAACD-178B-704F-8DD9-B4D7281AB5A9}"/>
    <dgm:cxn modelId="{D3AAEF70-348E-0141-BF68-AFC51BA8779F}" srcId="{715CD683-B737-3E41-B2A1-C58DFBCC2D8C}" destId="{148CD1CD-C1D6-3E48-BDA3-A1E85DDC4391}" srcOrd="0" destOrd="0" parTransId="{FC88EBCE-4827-304D-8D55-C29CBAB474F5}" sibTransId="{15747837-6CBA-1041-9B30-8ED5AF1CA96A}"/>
    <dgm:cxn modelId="{8AF966A2-CF8B-284E-821C-A945B3CD9C38}" type="presOf" srcId="{148CD1CD-C1D6-3E48-BDA3-A1E85DDC4391}" destId="{C1087E48-1049-5E43-B082-E857F66D0624}" srcOrd="0" destOrd="0" presId="urn:microsoft.com/office/officeart/2005/8/layout/process1"/>
    <dgm:cxn modelId="{C105C25E-B834-794C-8B69-C189E51E6307}" type="presParOf" srcId="{364A3E6C-126E-BE42-B3F3-2711134D47DC}" destId="{C1087E48-1049-5E43-B082-E857F66D0624}" srcOrd="0" destOrd="0" presId="urn:microsoft.com/office/officeart/2005/8/layout/process1"/>
    <dgm:cxn modelId="{988D35D6-9C22-664F-9D84-7E23B9481F48}" type="presParOf" srcId="{364A3E6C-126E-BE42-B3F3-2711134D47DC}" destId="{9467B3E7-83EA-E54F-8CBA-4C8A35B36D18}" srcOrd="1" destOrd="0" presId="urn:microsoft.com/office/officeart/2005/8/layout/process1"/>
    <dgm:cxn modelId="{15394999-2D6D-CD4E-9048-A2EF6C0541E9}" type="presParOf" srcId="{9467B3E7-83EA-E54F-8CBA-4C8A35B36D18}" destId="{3DA3A0E2-BB02-F946-9AAD-26220DB401CF}" srcOrd="0" destOrd="0" presId="urn:microsoft.com/office/officeart/2005/8/layout/process1"/>
    <dgm:cxn modelId="{F87A8FC6-AE79-FB4B-B60A-092822D05DC8}" type="presParOf" srcId="{364A3E6C-126E-BE42-B3F3-2711134D47DC}" destId="{76751EC6-9CEB-224B-9252-25D88309B6E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87E48-1049-5E43-B082-E857F66D0624}">
      <dsp:nvSpPr>
        <dsp:cNvPr id="0" name=""/>
        <dsp:cNvSpPr/>
      </dsp:nvSpPr>
      <dsp:spPr>
        <a:xfrm>
          <a:off x="226444" y="0"/>
          <a:ext cx="1063950" cy="110185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3-слойный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solidFill>
                <a:schemeClr val="tx1"/>
              </a:solidFill>
            </a:rPr>
            <a:t>n</a:t>
          </a:r>
          <a:r>
            <a:rPr lang="en-US" sz="1100" kern="1200" baseline="-25000" dirty="0" err="1">
              <a:solidFill>
                <a:schemeClr val="tx1"/>
              </a:solidFill>
            </a:rPr>
            <a:t>max</a:t>
          </a:r>
          <a:r>
            <a:rPr lang="en-US" sz="1100" kern="1200" baseline="0" dirty="0">
              <a:solidFill>
                <a:schemeClr val="tx1"/>
              </a:solidFill>
            </a:rPr>
            <a:t>=1.04 </a:t>
          </a:r>
          <a:endParaRPr lang="ru-RU" sz="1100" kern="1200" baseline="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>
              <a:solidFill>
                <a:schemeClr val="tx1"/>
              </a:solidFill>
            </a:rPr>
            <a:t>100x100x40 </a:t>
          </a:r>
          <a:r>
            <a:rPr lang="ru-RU" sz="1100" kern="1200" baseline="0" dirty="0">
              <a:solidFill>
                <a:schemeClr val="tx1"/>
              </a:solidFill>
            </a:rPr>
            <a:t>мм</a:t>
          </a:r>
          <a:endParaRPr lang="en-GB" sz="1100" kern="1200" baseline="-25000" dirty="0">
            <a:solidFill>
              <a:schemeClr val="tx1"/>
            </a:solidFill>
          </a:endParaRPr>
        </a:p>
      </dsp:txBody>
      <dsp:txXfrm>
        <a:off x="226444" y="0"/>
        <a:ext cx="1063950" cy="1101856"/>
      </dsp:txXfrm>
    </dsp:sp>
    <dsp:sp modelId="{9467B3E7-83EA-E54F-8CBA-4C8A35B36D18}">
      <dsp:nvSpPr>
        <dsp:cNvPr id="0" name=""/>
        <dsp:cNvSpPr/>
      </dsp:nvSpPr>
      <dsp:spPr>
        <a:xfrm rot="951775">
          <a:off x="1679705" y="675274"/>
          <a:ext cx="895597" cy="529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1682729" y="759445"/>
        <a:ext cx="736783" cy="317629"/>
      </dsp:txXfrm>
    </dsp:sp>
    <dsp:sp modelId="{76751EC6-9CEB-224B-9252-25D88309B6E4}">
      <dsp:nvSpPr>
        <dsp:cNvPr id="0" name=""/>
        <dsp:cNvSpPr/>
      </dsp:nvSpPr>
      <dsp:spPr>
        <a:xfrm>
          <a:off x="2915851" y="366088"/>
          <a:ext cx="2334072" cy="225902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3-слойный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n</a:t>
          </a:r>
          <a:r>
            <a:rPr lang="en-US" sz="1600" kern="1200" baseline="-25000" dirty="0" err="1">
              <a:solidFill>
                <a:schemeClr val="tx1"/>
              </a:solidFill>
            </a:rPr>
            <a:t>max</a:t>
          </a:r>
          <a:r>
            <a:rPr lang="en-US" sz="1600" kern="1200" baseline="0" dirty="0">
              <a:solidFill>
                <a:schemeClr val="tx1"/>
              </a:solidFill>
            </a:rPr>
            <a:t>=1.04 </a:t>
          </a:r>
          <a:endParaRPr lang="ru-RU" sz="1600" kern="1200" baseline="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>
              <a:solidFill>
                <a:srgbClr val="FF0000"/>
              </a:solidFill>
            </a:rPr>
            <a:t>2</a:t>
          </a:r>
          <a:r>
            <a:rPr lang="en-US" sz="1600" kern="1200" baseline="0" dirty="0">
              <a:solidFill>
                <a:srgbClr val="FF0000"/>
              </a:solidFill>
            </a:rPr>
            <a:t>00x</a:t>
          </a:r>
          <a:r>
            <a:rPr lang="ru-RU" sz="1600" kern="1200" baseline="0" dirty="0">
              <a:solidFill>
                <a:srgbClr val="FF0000"/>
              </a:solidFill>
            </a:rPr>
            <a:t>2</a:t>
          </a:r>
          <a:r>
            <a:rPr lang="en-US" sz="1600" kern="1200" baseline="0" dirty="0">
              <a:solidFill>
                <a:srgbClr val="FF0000"/>
              </a:solidFill>
            </a:rPr>
            <a:t>00x40 </a:t>
          </a:r>
          <a:r>
            <a:rPr lang="ru-RU" sz="1600" kern="1200" baseline="0" dirty="0">
              <a:solidFill>
                <a:srgbClr val="FF0000"/>
              </a:solidFill>
            </a:rPr>
            <a:t>мм</a:t>
          </a:r>
          <a:endParaRPr lang="en-GB" sz="1600" kern="1200" dirty="0">
            <a:solidFill>
              <a:srgbClr val="FF0000"/>
            </a:solidFill>
          </a:endParaRPr>
        </a:p>
      </dsp:txBody>
      <dsp:txXfrm>
        <a:off x="2915851" y="366088"/>
        <a:ext cx="2334072" cy="2259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7D5C7-DA60-D54F-961D-7342F8A0207A}" type="datetimeFigureOut">
              <a:rPr lang="en-RU" smtClean="0"/>
              <a:t>01.10.2025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DC042-99AC-F140-8BD0-BF91D26DC998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8569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0405-3C6F-1A01-626B-73E945351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72AED-F7E2-BD85-3A9A-9468A5E30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F30C8-B6DD-D663-215F-376B1503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F12C-F01D-5F4F-AE61-3950B6CB6733}" type="datetime1">
              <a:rPr lang="ru-RU" smtClean="0"/>
              <a:t>02.10.2025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23F70-BFC5-C27E-1068-412BC7CA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66982-5F4D-188E-7185-DE86F251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FC9-383D-7B4E-8C8E-E9446837DC1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9763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4C56-06CF-6279-F993-1495C3CE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87652-A762-58F4-BCEF-1033B6CE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86922-96A9-2E29-C156-0063BDF25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9240-7885-EE4D-BC9E-A724E07F17F5}" type="datetime1">
              <a:rPr lang="ru-RU" smtClean="0"/>
              <a:t>02.10.2025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E7AE9-EC5F-AE55-34B7-35E07EB7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EAFDB-5FBC-1F9B-9A29-5FAD11AF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FC9-383D-7B4E-8C8E-E9446837DC1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6391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FAC3A8-51CE-B69C-D4EE-B6A37B6EF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9A0DD-1D59-FB3C-D6BB-D80734873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465DC-7A9A-6D91-604A-E50FB4AF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5344-4002-6F4B-AE87-C7DAA91E3B1B}" type="datetime1">
              <a:rPr lang="ru-RU" smtClean="0"/>
              <a:t>02.10.2025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5F015-96F9-E17C-F592-4F58373C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3159E-1A30-3067-C43E-85594847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FC9-383D-7B4E-8C8E-E9446837DC1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3763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C1AE-C637-46E9-3B33-4F5E808E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75FB-09D4-4479-3667-686B57FA1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AD6A6-62F8-EFB3-234B-5BEDCCD9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3596-F038-CE43-BB53-1668B5934F1F}" type="datetime1">
              <a:rPr lang="ru-RU" smtClean="0"/>
              <a:t>02.10.2025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74F96-1FAF-6B5F-4E3E-67A90B7D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7E4CE-09C8-AFCC-B71D-D38B5B05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FC9-383D-7B4E-8C8E-E9446837DC1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3080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AB37-E067-2673-2047-762D0D07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1B976-15EE-C3A4-C0FC-BAD6603FC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68A2E-ADA2-CCB3-3907-FF8704E8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B86A-656A-D24C-9F0C-72AA5D18382A}" type="datetime1">
              <a:rPr lang="ru-RU" smtClean="0"/>
              <a:t>02.10.2025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C7F3E-8163-1EEC-3928-3F669D98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FD67A-0042-FA8A-F364-E2E501CE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FC9-383D-7B4E-8C8E-E9446837DC1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3808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E7F1-8D2C-29D9-9697-0EB801CA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C2E61-186F-EFBE-EACF-3A75FD6D0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5BC9D-B4CC-6492-4701-B856BB686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0057B-4A68-81C2-17D5-4E7210D5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DEF-96A4-4A4E-91B8-A0D477435FE9}" type="datetime1">
              <a:rPr lang="ru-RU" smtClean="0"/>
              <a:t>02.10.2025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4AEBE-B0C6-9BEA-345C-FC3E20BF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E06AF-4636-C5FB-D3EF-6F7C50C1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FC9-383D-7B4E-8C8E-E9446837DC1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1779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88BE3-5DF7-4184-EE9F-5FC94D04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9CFFF-1EC0-7124-D4BE-95A9BB1F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C3009-7E08-DEFC-384D-DA6E12C54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3DCAB-1679-88BE-A621-0A37ECBE5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26CED-0C0E-4873-DF4F-C6DCAB800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3F657-8AE4-A9F6-B0EE-1DE03C28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AA4D-8E81-2A41-B5B9-B3E65486D990}" type="datetime1">
              <a:rPr lang="ru-RU" smtClean="0"/>
              <a:t>02.10.2025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804E5F-244C-6600-465A-B19B2A4C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3B5AA-CCE6-E5AE-94BB-CA363837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FC9-383D-7B4E-8C8E-E9446837DC1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412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8DD2-A4A9-3437-FF48-F798DC74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02948-51AA-7FE1-645F-791A22FB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874C-194A-C249-908A-A42A01291658}" type="datetime1">
              <a:rPr lang="ru-RU" smtClean="0"/>
              <a:t>02.10.2025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75424-C1B8-5C66-088A-EE23F72B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0A700-2DEE-C163-3DB8-6EDFDCB3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FC9-383D-7B4E-8C8E-E9446837DC1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6501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18F68-2A42-1563-6FF4-D779EA37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8BF0-1638-7A47-91EA-0984CE8997B1}" type="datetime1">
              <a:rPr lang="ru-RU" smtClean="0"/>
              <a:t>02.10.2025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56B17-7427-91BE-EF56-11C7273A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307C0-BAF9-666A-4896-018C65B0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FC9-383D-7B4E-8C8E-E9446837DC1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8388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6672-6E35-B4DA-7666-938BF0EF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70C3D-B36A-7823-EEBA-40D0C807F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37794-43ED-68BC-CC17-2C27063FB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C6AEC-733D-82D5-CBA2-2BBB056F8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2B76-0E85-5B48-A88C-6CBC13ADDE4B}" type="datetime1">
              <a:rPr lang="ru-RU" smtClean="0"/>
              <a:t>02.10.2025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934CF-E91C-F698-AFB5-9544E336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8EDFF-1287-E9FC-F4FE-31FFEFFE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FC9-383D-7B4E-8C8E-E9446837DC1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5408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CB9A-AF9F-D1E8-E8CB-37E774A9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B6A84-D1BC-3F11-B209-760C147E6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B98A3-26DB-6AA1-A578-80A6F269B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DAC50-F00B-CCED-E0EA-D80AC2BF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ACCC-B167-CA42-BF20-F98D97A81B0E}" type="datetime1">
              <a:rPr lang="ru-RU" smtClean="0"/>
              <a:t>02.10.2025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0A8EB-0D72-361E-9C2C-1FF84739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F06A8-D88A-9D62-2C51-EF90DF5F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FC9-383D-7B4E-8C8E-E9446837DC1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5051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DAFD9A-CD2C-438C-8FE0-69B58AA8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EE160-692A-0BBD-FED1-A27CDE858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827F7-95D6-7A16-14CF-2B64BAC8D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5F2F-7574-5C4B-988F-62F876C89A79}" type="datetime1">
              <a:rPr lang="ru-RU" smtClean="0"/>
              <a:t>02.10.2025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D589F-0E6F-13E4-FAD7-EFF97C387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C0155-373F-2DC7-7889-6E073C58D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C1FC9-383D-7B4E-8C8E-E9446837DC1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5984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6C39-99B1-8D27-5C26-E5FBCD18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265835"/>
          </a:xfrm>
        </p:spPr>
        <p:txBody>
          <a:bodyPr/>
          <a:lstStyle/>
          <a:p>
            <a:r>
              <a:rPr lang="ru-RU" b="1" dirty="0">
                <a:latin typeface="+mn-lt"/>
              </a:rPr>
              <a:t>Статус работ по ФАРИЧ</a:t>
            </a:r>
            <a:endParaRPr lang="en-RU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50883-E56F-022B-4AC7-DB133443A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2890"/>
            <a:ext cx="9144000" cy="4797910"/>
          </a:xfrm>
        </p:spPr>
        <p:txBody>
          <a:bodyPr>
            <a:normAutofit/>
          </a:bodyPr>
          <a:lstStyle/>
          <a:p>
            <a:r>
              <a:rPr lang="en-RU" b="1" i="1" dirty="0"/>
              <a:t>Alexander Barnyakov</a:t>
            </a:r>
          </a:p>
          <a:p>
            <a:r>
              <a:rPr lang="en-RU" sz="1900" i="1" dirty="0"/>
              <a:t>Budker Institute of Nuclear Physics SB RAS, Novosibirsk</a:t>
            </a:r>
          </a:p>
          <a:p>
            <a:endParaRPr lang="en-RU" dirty="0"/>
          </a:p>
          <a:p>
            <a:pPr algn="l"/>
            <a:r>
              <a:rPr lang="en-US" dirty="0"/>
              <a:t>• </a:t>
            </a:r>
            <a:r>
              <a:rPr lang="ru-RU" dirty="0"/>
              <a:t>Оптимизация </a:t>
            </a:r>
            <a:r>
              <a:rPr lang="ru-RU" dirty="0" err="1"/>
              <a:t>аэрогелевого</a:t>
            </a:r>
            <a:r>
              <a:rPr lang="ru-RU" dirty="0"/>
              <a:t> </a:t>
            </a:r>
            <a:r>
              <a:rPr lang="ru-RU" dirty="0" err="1"/>
              <a:t>радиатра</a:t>
            </a:r>
            <a:endParaRPr lang="ru-RU" dirty="0"/>
          </a:p>
          <a:p>
            <a:pPr algn="l"/>
            <a:r>
              <a:rPr lang="en-US" dirty="0"/>
              <a:t>• </a:t>
            </a:r>
            <a:r>
              <a:rPr lang="ru-RU" dirty="0"/>
              <a:t>Разработка координатно-чувствительного ФЭУ</a:t>
            </a:r>
            <a:endParaRPr lang="en-US" dirty="0"/>
          </a:p>
          <a:p>
            <a:pPr algn="l"/>
            <a:r>
              <a:rPr lang="en-US" dirty="0"/>
              <a:t>•</a:t>
            </a:r>
            <a:r>
              <a:rPr lang="ru-RU" dirty="0"/>
              <a:t> Прототипирование</a:t>
            </a:r>
            <a:endParaRPr lang="en-RU" dirty="0"/>
          </a:p>
          <a:p>
            <a:endParaRPr lang="en-RU" dirty="0"/>
          </a:p>
          <a:p>
            <a:endParaRPr lang="ru-RU" dirty="0"/>
          </a:p>
          <a:p>
            <a:endParaRPr lang="en-RU" dirty="0"/>
          </a:p>
          <a:p>
            <a:r>
              <a:rPr lang="ru-RU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ОИЯИ, 2 Октября </a:t>
            </a:r>
            <a:r>
              <a:rPr lang="en-RU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2025</a:t>
            </a:r>
            <a:endParaRPr lang="ru-RU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2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B7AA-5771-FEB0-019E-35DAABBA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242"/>
            <a:ext cx="10515600" cy="761305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Прототипирование</a:t>
            </a:r>
            <a:endParaRPr lang="en-RU" b="1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4D80A-5583-44EA-0306-E8D9297C1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8925" y="1434679"/>
            <a:ext cx="5588270" cy="4568087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Кольцо из аэрогеля с </a:t>
            </a:r>
            <a:r>
              <a:rPr lang="en-US" dirty="0"/>
              <a:t>n=1.05 </a:t>
            </a:r>
            <a:r>
              <a:rPr lang="ru-RU" dirty="0"/>
              <a:t>должно полностью регистрироваться таким массивом</a:t>
            </a:r>
          </a:p>
          <a:p>
            <a:pPr algn="just"/>
            <a:r>
              <a:rPr lang="ru-RU" dirty="0"/>
              <a:t>12х64=768 каналов электроники</a:t>
            </a:r>
          </a:p>
          <a:p>
            <a:pPr algn="just"/>
            <a:r>
              <a:rPr lang="ru-RU" dirty="0"/>
              <a:t>2 </a:t>
            </a:r>
            <a:r>
              <a:rPr lang="en-US" dirty="0" err="1"/>
              <a:t>DiRICH</a:t>
            </a:r>
            <a:r>
              <a:rPr lang="ru-RU" dirty="0"/>
              <a:t> (</a:t>
            </a:r>
            <a:r>
              <a:rPr lang="en-US" dirty="0"/>
              <a:t>GSI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платы достаточно, чтобы считать весь массив ФЭУ </a:t>
            </a:r>
            <a:endParaRPr lang="en-US" dirty="0"/>
          </a:p>
          <a:p>
            <a:pPr algn="just"/>
            <a:r>
              <a:rPr lang="ru-RU" dirty="0">
                <a:solidFill>
                  <a:srgbClr val="0070C0"/>
                </a:solidFill>
              </a:rPr>
              <a:t>Можно рассмотреть возможность тестов такого прототипа во время работы коллайдера </a:t>
            </a:r>
            <a:r>
              <a:rPr lang="en-US" dirty="0">
                <a:solidFill>
                  <a:srgbClr val="0070C0"/>
                </a:solidFill>
              </a:rPr>
              <a:t>NICA </a:t>
            </a:r>
            <a:r>
              <a:rPr lang="ru-RU" dirty="0">
                <a:solidFill>
                  <a:srgbClr val="0070C0"/>
                </a:solidFill>
              </a:rPr>
              <a:t>с </a:t>
            </a:r>
            <a:r>
              <a:rPr lang="en-US" dirty="0">
                <a:solidFill>
                  <a:srgbClr val="0070C0"/>
                </a:solidFill>
              </a:rPr>
              <a:t>W-</a:t>
            </a:r>
            <a:r>
              <a:rPr lang="ru-RU" dirty="0">
                <a:solidFill>
                  <a:srgbClr val="0070C0"/>
                </a:solidFill>
              </a:rPr>
              <a:t>мишенью в месте встречи </a:t>
            </a:r>
            <a:r>
              <a:rPr lang="en-US" dirty="0">
                <a:solidFill>
                  <a:srgbClr val="0070C0"/>
                </a:solidFill>
              </a:rPr>
              <a:t>SPD</a:t>
            </a:r>
            <a:endParaRPr lang="en-RU" dirty="0">
              <a:solidFill>
                <a:srgbClr val="0070C0"/>
              </a:solidFill>
            </a:endParaRP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Можно использовать 9-ый ФЭУ на базе </a:t>
            </a:r>
            <a:r>
              <a:rPr lang="en-US" dirty="0">
                <a:solidFill>
                  <a:srgbClr val="0070C0"/>
                </a:solidFill>
              </a:rPr>
              <a:t>~3</a:t>
            </a:r>
            <a:r>
              <a:rPr lang="ru-RU" dirty="0">
                <a:solidFill>
                  <a:srgbClr val="0070C0"/>
                </a:solidFill>
              </a:rPr>
              <a:t> м для </a:t>
            </a:r>
            <a:r>
              <a:rPr lang="ru-RU" dirty="0" err="1">
                <a:solidFill>
                  <a:srgbClr val="0070C0"/>
                </a:solidFill>
              </a:rPr>
              <a:t>независмой</a:t>
            </a:r>
            <a:r>
              <a:rPr lang="ru-RU" dirty="0">
                <a:solidFill>
                  <a:srgbClr val="0070C0"/>
                </a:solidFill>
              </a:rPr>
              <a:t> идентификации по </a:t>
            </a:r>
            <a:r>
              <a:rPr lang="en-US" dirty="0" err="1">
                <a:solidFill>
                  <a:srgbClr val="0070C0"/>
                </a:solidFill>
              </a:rPr>
              <a:t>ToF</a:t>
            </a:r>
            <a:r>
              <a:rPr lang="en-US" dirty="0">
                <a:solidFill>
                  <a:srgbClr val="0070C0"/>
                </a:solidFill>
              </a:rPr>
              <a:t> c </a:t>
            </a:r>
            <a:r>
              <a:rPr lang="ru-RU" dirty="0">
                <a:solidFill>
                  <a:srgbClr val="0070C0"/>
                </a:solidFill>
              </a:rPr>
              <a:t>временным разрешением 40-50пс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B59DA-F349-5520-9EE6-DEBBB476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BF56F-4A47-CF50-E8FF-0C5B091C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FC9-383D-7B4E-8C8E-E9446837DC1A}" type="slidenum">
              <a:rPr lang="en-RU" smtClean="0"/>
              <a:t>10</a:t>
            </a:fld>
            <a:endParaRPr lang="en-RU"/>
          </a:p>
        </p:txBody>
      </p:sp>
      <p:pic>
        <p:nvPicPr>
          <p:cNvPr id="9" name="Content Placeholder 54">
            <a:extLst>
              <a:ext uri="{FF2B5EF4-FFF2-40B4-BE49-F238E27FC236}">
                <a16:creationId xmlns:a16="http://schemas.microsoft.com/office/drawing/2014/main" id="{98379F71-E1ED-5D1D-8780-A3273CA9C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0344" y="1305817"/>
            <a:ext cx="1290715" cy="1300678"/>
          </a:xfrm>
          <a:prstGeom prst="rect">
            <a:avLst/>
          </a:prstGeom>
        </p:spPr>
      </p:pic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092DE0D4-DEAE-A05F-743D-F3D318C287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3" t="41809" r="13077" b="36470"/>
          <a:stretch/>
        </p:blipFill>
        <p:spPr>
          <a:xfrm flipH="1">
            <a:off x="1824566" y="1973541"/>
            <a:ext cx="670947" cy="654738"/>
          </a:xfrm>
          <a:prstGeom prst="rect">
            <a:avLst/>
          </a:prstGeom>
        </p:spPr>
      </p:pic>
      <p:pic>
        <p:nvPicPr>
          <p:cNvPr id="13" name="Content Placeholder 10">
            <a:extLst>
              <a:ext uri="{FF2B5EF4-FFF2-40B4-BE49-F238E27FC236}">
                <a16:creationId xmlns:a16="http://schemas.microsoft.com/office/drawing/2014/main" id="{B2250E30-75CD-B329-54C3-5EB5C2D8E5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3" t="41809" r="13077" b="36470"/>
          <a:stretch/>
        </p:blipFill>
        <p:spPr>
          <a:xfrm flipH="1">
            <a:off x="2495513" y="2627837"/>
            <a:ext cx="670947" cy="654738"/>
          </a:xfrm>
          <a:prstGeom prst="rect">
            <a:avLst/>
          </a:prstGeom>
        </p:spPr>
      </p:pic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BAB0EA2D-52DF-D6D3-47F5-0D18FB2D97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3" t="41809" r="13077" b="36470"/>
          <a:stretch/>
        </p:blipFill>
        <p:spPr>
          <a:xfrm flipH="1">
            <a:off x="3141848" y="2629119"/>
            <a:ext cx="665908" cy="649821"/>
          </a:xfrm>
          <a:prstGeom prst="rect">
            <a:avLst/>
          </a:prstGeom>
        </p:spPr>
      </p:pic>
      <p:pic>
        <p:nvPicPr>
          <p:cNvPr id="15" name="Content Placeholder 10">
            <a:extLst>
              <a:ext uri="{FF2B5EF4-FFF2-40B4-BE49-F238E27FC236}">
                <a16:creationId xmlns:a16="http://schemas.microsoft.com/office/drawing/2014/main" id="{29D52F5A-BC4A-8ECE-3AAA-1312011B37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3" t="41809" r="13077" b="36470"/>
          <a:stretch/>
        </p:blipFill>
        <p:spPr>
          <a:xfrm flipH="1">
            <a:off x="2488329" y="3282981"/>
            <a:ext cx="670947" cy="654738"/>
          </a:xfrm>
          <a:prstGeom prst="rect">
            <a:avLst/>
          </a:prstGeom>
        </p:spPr>
      </p:pic>
      <p:pic>
        <p:nvPicPr>
          <p:cNvPr id="16" name="Content Placeholder 10">
            <a:extLst>
              <a:ext uri="{FF2B5EF4-FFF2-40B4-BE49-F238E27FC236}">
                <a16:creationId xmlns:a16="http://schemas.microsoft.com/office/drawing/2014/main" id="{676C2E3C-32E5-C04B-2095-67BDD49F85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3" t="41809" r="13077" b="36470"/>
          <a:stretch/>
        </p:blipFill>
        <p:spPr>
          <a:xfrm flipH="1">
            <a:off x="3132678" y="3285439"/>
            <a:ext cx="665908" cy="649821"/>
          </a:xfrm>
          <a:prstGeom prst="rect">
            <a:avLst/>
          </a:prstGeom>
        </p:spPr>
      </p:pic>
      <p:pic>
        <p:nvPicPr>
          <p:cNvPr id="17" name="Content Placeholder 54">
            <a:extLst>
              <a:ext uri="{FF2B5EF4-FFF2-40B4-BE49-F238E27FC236}">
                <a16:creationId xmlns:a16="http://schemas.microsoft.com/office/drawing/2014/main" id="{726A356F-ACE7-8C60-4B2B-0067F9AD8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7320" y="3933642"/>
            <a:ext cx="1290715" cy="1300678"/>
          </a:xfrm>
          <a:prstGeom prst="rect">
            <a:avLst/>
          </a:prstGeom>
        </p:spPr>
      </p:pic>
      <p:pic>
        <p:nvPicPr>
          <p:cNvPr id="18" name="Content Placeholder 54">
            <a:extLst>
              <a:ext uri="{FF2B5EF4-FFF2-40B4-BE49-F238E27FC236}">
                <a16:creationId xmlns:a16="http://schemas.microsoft.com/office/drawing/2014/main" id="{F7627677-1E14-38C5-A008-C8A613898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6810" y="2632964"/>
            <a:ext cx="1290715" cy="1300678"/>
          </a:xfrm>
          <a:prstGeom prst="rect">
            <a:avLst/>
          </a:prstGeom>
        </p:spPr>
      </p:pic>
      <p:pic>
        <p:nvPicPr>
          <p:cNvPr id="19" name="Content Placeholder 54">
            <a:extLst>
              <a:ext uri="{FF2B5EF4-FFF2-40B4-BE49-F238E27FC236}">
                <a16:creationId xmlns:a16="http://schemas.microsoft.com/office/drawing/2014/main" id="{5493DF85-9750-1185-DCBE-DD6734D14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745" y="2635100"/>
            <a:ext cx="1290715" cy="1300678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8059E2F0-0AF4-3A0F-E57A-58590DB274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3" t="41809" r="13077" b="36470"/>
          <a:stretch/>
        </p:blipFill>
        <p:spPr>
          <a:xfrm flipH="1">
            <a:off x="3771988" y="3940141"/>
            <a:ext cx="670947" cy="654738"/>
          </a:xfrm>
          <a:prstGeom prst="rect">
            <a:avLst/>
          </a:prstGeom>
        </p:spPr>
      </p:pic>
      <p:pic>
        <p:nvPicPr>
          <p:cNvPr id="21" name="Content Placeholder 10">
            <a:extLst>
              <a:ext uri="{FF2B5EF4-FFF2-40B4-BE49-F238E27FC236}">
                <a16:creationId xmlns:a16="http://schemas.microsoft.com/office/drawing/2014/main" id="{A19A2018-8991-09A9-D739-A60D3B97CB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3" t="41809" r="13077" b="36470"/>
          <a:stretch/>
        </p:blipFill>
        <p:spPr>
          <a:xfrm flipH="1">
            <a:off x="3837406" y="1951757"/>
            <a:ext cx="670947" cy="654738"/>
          </a:xfrm>
          <a:prstGeom prst="rect">
            <a:avLst/>
          </a:prstGeom>
        </p:spPr>
      </p:pic>
      <p:pic>
        <p:nvPicPr>
          <p:cNvPr id="22" name="Content Placeholder 10">
            <a:extLst>
              <a:ext uri="{FF2B5EF4-FFF2-40B4-BE49-F238E27FC236}">
                <a16:creationId xmlns:a16="http://schemas.microsoft.com/office/drawing/2014/main" id="{8DC54AC9-BC7C-8217-EB86-733DD5AECA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3" t="41809" r="13077" b="36470"/>
          <a:stretch/>
        </p:blipFill>
        <p:spPr>
          <a:xfrm flipH="1">
            <a:off x="1804083" y="3940141"/>
            <a:ext cx="670947" cy="6547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196B670-F1A6-43E0-2CC9-6101CC1EC263}"/>
              </a:ext>
            </a:extLst>
          </p:cNvPr>
          <p:cNvSpPr txBox="1"/>
          <p:nvPr/>
        </p:nvSpPr>
        <p:spPr>
          <a:xfrm>
            <a:off x="1263535" y="3174399"/>
            <a:ext cx="117525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H12700 </a:t>
            </a:r>
          </a:p>
          <a:p>
            <a:pPr algn="ctr"/>
            <a:r>
              <a:rPr lang="en-US" sz="1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(Hamamatsu)</a:t>
            </a:r>
            <a:endParaRPr lang="en-RU" sz="14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38C6B2-EF4A-4FB6-C762-474383597C43}"/>
              </a:ext>
            </a:extLst>
          </p:cNvPr>
          <p:cNvGrpSpPr/>
          <p:nvPr/>
        </p:nvGrpSpPr>
        <p:grpSpPr>
          <a:xfrm>
            <a:off x="1187386" y="2782351"/>
            <a:ext cx="1273432" cy="307777"/>
            <a:chOff x="7473255" y="3298694"/>
            <a:chExt cx="1273432" cy="307777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5C616F4-2288-B527-94C7-1B53BA0BFB76}"/>
                </a:ext>
              </a:extLst>
            </p:cNvPr>
            <p:cNvCxnSpPr>
              <a:cxnSpLocks/>
            </p:cNvCxnSpPr>
            <p:nvPr/>
          </p:nvCxnSpPr>
          <p:spPr>
            <a:xfrm>
              <a:off x="7473255" y="3583792"/>
              <a:ext cx="1273432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7C4EE8-DE95-038E-F4BA-33D11E0BB2C6}"/>
                </a:ext>
              </a:extLst>
            </p:cNvPr>
            <p:cNvSpPr txBox="1"/>
            <p:nvPr/>
          </p:nvSpPr>
          <p:spPr>
            <a:xfrm>
              <a:off x="7663417" y="3298694"/>
              <a:ext cx="6928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51</a:t>
              </a:r>
              <a:r>
                <a:rPr lang="en-RU" sz="140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 mm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3BDD16B-EA18-0521-51EF-BD3A9906BE6E}"/>
              </a:ext>
            </a:extLst>
          </p:cNvPr>
          <p:cNvSpPr txBox="1"/>
          <p:nvPr/>
        </p:nvSpPr>
        <p:spPr>
          <a:xfrm>
            <a:off x="3731701" y="1924123"/>
            <a:ext cx="9376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Ekran</a:t>
            </a:r>
            <a:r>
              <a:rPr lang="en-US" sz="1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FEP </a:t>
            </a:r>
            <a:endParaRPr lang="en-RU" sz="14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EC9977-F80B-FAE8-712E-5A48831D9482}"/>
              </a:ext>
            </a:extLst>
          </p:cNvPr>
          <p:cNvGrpSpPr/>
          <p:nvPr/>
        </p:nvGrpSpPr>
        <p:grpSpPr>
          <a:xfrm>
            <a:off x="3835451" y="2158064"/>
            <a:ext cx="711473" cy="307777"/>
            <a:chOff x="7473255" y="3308283"/>
            <a:chExt cx="711473" cy="307777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5D1F935-DF60-1168-D1BB-B6D8BEE64BC5}"/>
                </a:ext>
              </a:extLst>
            </p:cNvPr>
            <p:cNvCxnSpPr>
              <a:cxnSpLocks/>
            </p:cNvCxnSpPr>
            <p:nvPr/>
          </p:nvCxnSpPr>
          <p:spPr>
            <a:xfrm>
              <a:off x="7473255" y="3583792"/>
              <a:ext cx="672902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BA161E-50FC-2F8B-0FAB-7D67B83B28CB}"/>
                </a:ext>
              </a:extLst>
            </p:cNvPr>
            <p:cNvSpPr txBox="1"/>
            <p:nvPr/>
          </p:nvSpPr>
          <p:spPr>
            <a:xfrm>
              <a:off x="7491910" y="3308283"/>
              <a:ext cx="6928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34</a:t>
              </a:r>
              <a:r>
                <a:rPr lang="en-RU" sz="140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 mm</a:t>
              </a: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0C49DED3-3CEF-706E-36CE-E1AC1BAADD07}"/>
              </a:ext>
            </a:extLst>
          </p:cNvPr>
          <p:cNvSpPr/>
          <p:nvPr/>
        </p:nvSpPr>
        <p:spPr>
          <a:xfrm>
            <a:off x="1804083" y="2033195"/>
            <a:ext cx="2660448" cy="2540168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6919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5D088-2E0F-A7A4-4925-4FD4807B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792"/>
            <a:ext cx="10515600" cy="850489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Направления оптимизации аэрогелей</a:t>
            </a:r>
            <a:endParaRPr lang="en-RU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52393B-BD0F-EBE4-80B0-74CAFDA75C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78946"/>
                <a:ext cx="10515600" cy="53774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dirty="0"/>
                  <a:t>4-слойный аэрогель с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tot</a:t>
                </a:r>
                <a:r>
                  <a:rPr lang="en-US" dirty="0"/>
                  <a:t>=35 </a:t>
                </a:r>
                <a:r>
                  <a:rPr lang="ru-RU" dirty="0"/>
                  <a:t>мм, </a:t>
                </a:r>
                <a:r>
                  <a:rPr lang="en-US" dirty="0" err="1"/>
                  <a:t>n</a:t>
                </a:r>
                <a:r>
                  <a:rPr lang="en-US" baseline="-25000" dirty="0" err="1"/>
                  <a:t>max</a:t>
                </a:r>
                <a:r>
                  <a:rPr lang="en-US" dirty="0"/>
                  <a:t>=1.05 </a:t>
                </a:r>
                <a:r>
                  <a:rPr lang="ru-RU" dirty="0"/>
                  <a:t>оптимальный для пикселя 3 мм и позволяет разделять </a:t>
                </a:r>
                <a:r>
                  <a:rPr lang="en-US" dirty="0"/>
                  <a:t>π/K </a:t>
                </a:r>
                <a:r>
                  <a:rPr lang="ru-RU" dirty="0"/>
                  <a:t>до 8 ГэВ/с</a:t>
                </a:r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n, t, N</a:t>
                </a:r>
                <a:r>
                  <a:rPr lang="ru-RU" baseline="-25000" dirty="0" err="1">
                    <a:solidFill>
                      <a:srgbClr val="FF0000"/>
                    </a:solidFill>
                  </a:rPr>
                  <a:t>сл</a:t>
                </a:r>
                <a:r>
                  <a:rPr lang="en-US" dirty="0">
                    <a:solidFill>
                      <a:srgbClr val="FF0000"/>
                    </a:solidFill>
                  </a:rPr>
                  <a:t>,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L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sc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– параметры для оптимизации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ru-RU" b="1" u="sng" dirty="0"/>
                  <a:t>ИДЕЯ:</a:t>
                </a:r>
              </a:p>
              <a:p>
                <a:r>
                  <a:rPr lang="en-US" dirty="0" err="1"/>
                  <a:t>n</a:t>
                </a:r>
                <a:r>
                  <a:rPr lang="en-US" baseline="-25000" dirty="0" err="1"/>
                  <a:t>max</a:t>
                </a:r>
                <a:r>
                  <a:rPr lang="en-US" dirty="0"/>
                  <a:t>=1.05</a:t>
                </a:r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ru-RU" dirty="0">
                    <a:sym typeface="Wingdings" pitchFamily="2" charset="2"/>
                  </a:rPr>
                  <a:t>	</a:t>
                </a:r>
                <a:r>
                  <a:rPr lang="ru-RU" dirty="0"/>
                  <a:t>–</a:t>
                </a:r>
                <a:r>
                  <a:rPr lang="en-US" dirty="0"/>
                  <a:t>&gt;</a:t>
                </a:r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n</a:t>
                </a:r>
                <a:r>
                  <a:rPr lang="en-US" baseline="-25000" dirty="0" err="1">
                    <a:solidFill>
                      <a:schemeClr val="accent1"/>
                    </a:solidFill>
                  </a:rPr>
                  <a:t>max</a:t>
                </a:r>
                <a:r>
                  <a:rPr lang="en-US" dirty="0">
                    <a:solidFill>
                      <a:schemeClr val="accent1"/>
                    </a:solidFill>
                  </a:rPr>
                  <a:t>=1.04 </a:t>
                </a:r>
                <a:r>
                  <a:rPr lang="en-US" dirty="0"/>
                  <a:t>– </a:t>
                </a:r>
                <a:r>
                  <a:rPr lang="ru-RU" dirty="0"/>
                  <a:t>чтобы увеличить разницу </a:t>
                </a:r>
                <a:r>
                  <a:rPr lang="ru-RU" dirty="0" err="1"/>
                  <a:t>черенковских</a:t>
                </a:r>
                <a:r>
                  <a:rPr lang="ru-RU" dirty="0"/>
                  <a:t> углов на больших импульсах;</a:t>
                </a:r>
              </a:p>
              <a:p>
                <a:r>
                  <a:rPr lang="en-US" dirty="0" err="1"/>
                  <a:t>t</a:t>
                </a:r>
                <a:r>
                  <a:rPr lang="en-US" baseline="-25000" dirty="0" err="1"/>
                  <a:t>tot</a:t>
                </a:r>
                <a:r>
                  <a:rPr lang="en-US" dirty="0"/>
                  <a:t>=35 </a:t>
                </a:r>
                <a:r>
                  <a:rPr lang="ru-RU" dirty="0"/>
                  <a:t>мм</a:t>
                </a:r>
                <a:r>
                  <a:rPr lang="en-US" dirty="0"/>
                  <a:t> </a:t>
                </a:r>
                <a:r>
                  <a:rPr lang="ru-RU" dirty="0"/>
                  <a:t>	–</a:t>
                </a:r>
                <a:r>
                  <a:rPr lang="en-US" dirty="0"/>
                  <a:t>&gt;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t</a:t>
                </a:r>
                <a:r>
                  <a:rPr lang="en-US" baseline="-25000" dirty="0" err="1">
                    <a:solidFill>
                      <a:schemeClr val="accent1"/>
                    </a:solidFill>
                  </a:rPr>
                  <a:t>tot</a:t>
                </a:r>
                <a:r>
                  <a:rPr lang="en-US" dirty="0">
                    <a:solidFill>
                      <a:schemeClr val="accent1"/>
                    </a:solidFill>
                  </a:rPr>
                  <a:t>=40 </a:t>
                </a:r>
                <a:r>
                  <a:rPr lang="ru-RU" dirty="0">
                    <a:solidFill>
                      <a:schemeClr val="accent1"/>
                    </a:solidFill>
                  </a:rPr>
                  <a:t>мм </a:t>
                </a:r>
                <a:r>
                  <a:rPr lang="ru-RU" dirty="0"/>
                  <a:t>– чтобы компенсировать падение </a:t>
                </a:r>
                <a:r>
                  <a:rPr lang="en-US" dirty="0" err="1"/>
                  <a:t>N</a:t>
                </a:r>
                <a:r>
                  <a:rPr lang="en-US" baseline="-25000" dirty="0" err="1"/>
                  <a:t>pe</a:t>
                </a:r>
                <a:endParaRPr lang="en-US" baseline="-25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𝑝𝑖𝑥</m:t>
                        </m:r>
                      </m:sub>
                    </m:sSub>
                  </m:oMath>
                </a14:m>
                <a:r>
                  <a:rPr lang="en-US" dirty="0"/>
                  <a:t>= 3 </a:t>
                </a:r>
                <a:r>
                  <a:rPr lang="ru-RU" dirty="0"/>
                  <a:t>мм 	–</a:t>
                </a:r>
                <a:r>
                  <a:rPr lang="en-US" dirty="0"/>
                  <a:t>&gt;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𝑝𝑖𝑥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= </a:t>
                </a:r>
                <a:r>
                  <a:rPr lang="ru-RU" dirty="0">
                    <a:solidFill>
                      <a:schemeClr val="accent1"/>
                    </a:solidFill>
                  </a:rPr>
                  <a:t>6</a:t>
                </a:r>
                <a:r>
                  <a:rPr lang="en-US" dirty="0">
                    <a:solidFill>
                      <a:schemeClr val="accent1"/>
                    </a:solidFill>
                  </a:rPr>
                  <a:t> </a:t>
                </a:r>
                <a:r>
                  <a:rPr lang="ru-RU" dirty="0">
                    <a:solidFill>
                      <a:schemeClr val="accent1"/>
                    </a:solidFill>
                  </a:rPr>
                  <a:t>мм </a:t>
                </a:r>
                <a:r>
                  <a:rPr lang="ru-RU" dirty="0"/>
                  <a:t>– чтобы уменьшить число каналов электроники</a:t>
                </a:r>
                <a:endParaRPr lang="en-US" dirty="0"/>
              </a:p>
              <a:p>
                <a:r>
                  <a:rPr lang="en-US" dirty="0"/>
                  <a:t>N</a:t>
                </a:r>
                <a:r>
                  <a:rPr lang="ru-RU" baseline="-25000" dirty="0" err="1"/>
                  <a:t>сл</a:t>
                </a:r>
                <a:r>
                  <a:rPr lang="ru-RU" dirty="0"/>
                  <a:t>=4	 –</a:t>
                </a:r>
                <a:r>
                  <a:rPr lang="en-US" dirty="0"/>
                  <a:t>&gt;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r>
                  <a:rPr lang="ru-RU" baseline="-25000" dirty="0" err="1">
                    <a:solidFill>
                      <a:schemeClr val="accent1"/>
                    </a:solidFill>
                  </a:rPr>
                  <a:t>сл</a:t>
                </a:r>
                <a:r>
                  <a:rPr lang="en-US" dirty="0">
                    <a:solidFill>
                      <a:schemeClr val="accent1"/>
                    </a:solidFill>
                  </a:rPr>
                  <a:t>=3</a:t>
                </a:r>
                <a:r>
                  <a:rPr 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dirty="0"/>
                  <a:t>– чтобы улучшить технологичность и стабильность производства фокусирующих аэрогелей</a:t>
                </a:r>
                <a:endParaRPr lang="en-US" dirty="0"/>
              </a:p>
              <a:p>
                <a:pPr marL="0" indent="0">
                  <a:buNone/>
                </a:pPr>
                <a:endParaRPr lang="ru-RU" baseline="-25000" dirty="0"/>
              </a:p>
              <a:p>
                <a:pPr marL="0" indent="0">
                  <a:buNone/>
                </a:pPr>
                <a:endParaRPr lang="en-R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52393B-BD0F-EBE4-80B0-74CAFDA75C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78946"/>
                <a:ext cx="10515600" cy="5377404"/>
              </a:xfrm>
              <a:blipFill>
                <a:blip r:embed="rId2"/>
                <a:stretch>
                  <a:fillRect l="-965" t="-3066" r="-965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20328-59D0-B6A7-F96E-46112589D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8670B-F4E0-E652-9DE3-586D0DF1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FC9-383D-7B4E-8C8E-E9446837DC1A}" type="slidenum">
              <a:rPr lang="en-RU" smtClean="0"/>
              <a:t>2</a:t>
            </a:fld>
            <a:endParaRPr lang="en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F733E08-ED84-0009-2BC3-B1B9F38948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4869" y="1635166"/>
                <a:ext cx="6793070" cy="12156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RU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RU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b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𝑝𝑒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𝑝𝑖𝑥</m:t>
                                        </m:r>
                                      </m:sub>
                                    </m:s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func>
                                      <m:func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func>
                                      <m:func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func>
                                      <m:func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RU" dirty="0">
                    <a:solidFill>
                      <a:srgbClr val="C00000"/>
                    </a:solidFill>
                  </a:rPr>
                  <a:t>~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RU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𝑝𝑒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RU" dirty="0"/>
                  <a:t>~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𝑄𝐸</m:t>
                    </m:r>
                  </m:oMath>
                </a14:m>
                <a:r>
                  <a:rPr lang="en-RU" dirty="0"/>
                  <a:t> 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F733E08-ED84-0009-2BC3-B1B9F3894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869" y="1635166"/>
                <a:ext cx="6793070" cy="1215613"/>
              </a:xfrm>
              <a:prstGeom prst="rect">
                <a:avLst/>
              </a:prstGeom>
              <a:blipFill>
                <a:blip r:embed="rId3"/>
                <a:stretch>
                  <a:fillRect l="-746" t="-44330" b="-23711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65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9">
            <a:extLst>
              <a:ext uri="{FF2B5EF4-FFF2-40B4-BE49-F238E27FC236}">
                <a16:creationId xmlns:a16="http://schemas.microsoft.com/office/drawing/2014/main" id="{D4BF183A-619C-9E21-B06D-BB919D31C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"/>
          <a:stretch/>
        </p:blipFill>
        <p:spPr>
          <a:xfrm>
            <a:off x="243041" y="1746528"/>
            <a:ext cx="5728391" cy="3589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021340-BDD7-7D92-AF1E-A218C79B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14" y="109944"/>
            <a:ext cx="10974572" cy="740661"/>
          </a:xfrm>
        </p:spPr>
        <p:txBody>
          <a:bodyPr>
            <a:normAutofit/>
          </a:bodyPr>
          <a:lstStyle/>
          <a:p>
            <a:r>
              <a:rPr lang="en-RU" sz="4000" b="1" dirty="0">
                <a:latin typeface="+mn-lt"/>
              </a:rPr>
              <a:t>Multi-layer focusing aerogel radiator optimisation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25">
                <a:extLst>
                  <a:ext uri="{FF2B5EF4-FFF2-40B4-BE49-F238E27FC236}">
                    <a16:creationId xmlns:a16="http://schemas.microsoft.com/office/drawing/2014/main" id="{7F406FA6-A36A-3E7A-3829-EA0574771F75}"/>
                  </a:ext>
                </a:extLst>
              </p:cNvPr>
              <p:cNvSpPr/>
              <p:nvPr/>
            </p:nvSpPr>
            <p:spPr>
              <a:xfrm>
                <a:off x="243041" y="1746528"/>
                <a:ext cx="3593583" cy="5232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i="1" u="sng" dirty="0">
                    <a:latin typeface="Cambria Math" panose="02040503050406030204" pitchFamily="18" charset="0"/>
                  </a:rPr>
                  <a:t>4-layer aerogel</a:t>
                </a:r>
                <a:r>
                  <a:rPr lang="en-US" sz="1400" i="1" dirty="0">
                    <a:latin typeface="Cambria Math" panose="02040503050406030204" pitchFamily="18" charset="0"/>
                  </a:rPr>
                  <a:t> optimized for pixel </a:t>
                </a:r>
                <a:r>
                  <a:rPr lang="en-US" sz="1400" b="1" i="1" dirty="0">
                    <a:latin typeface="Cambria Math" panose="02040503050406030204" pitchFamily="18" charset="0"/>
                  </a:rPr>
                  <a:t>6x6 mm</a:t>
                </a:r>
              </a:p>
              <a:p>
                <a:pPr algn="ctr"/>
                <a:r>
                  <a:rPr lang="en-US" sz="1400" dirty="0"/>
                  <a:t>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/>
                  <a:t>for all aerogel tiles</a:t>
                </a:r>
              </a:p>
            </p:txBody>
          </p:sp>
        </mc:Choice>
        <mc:Fallback>
          <p:sp>
            <p:nvSpPr>
              <p:cNvPr id="5" name="Прямоугольник 25">
                <a:extLst>
                  <a:ext uri="{FF2B5EF4-FFF2-40B4-BE49-F238E27FC236}">
                    <a16:creationId xmlns:a16="http://schemas.microsoft.com/office/drawing/2014/main" id="{7F406FA6-A36A-3E7A-3829-EA0574771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1" y="1746528"/>
                <a:ext cx="3593583" cy="523220"/>
              </a:xfrm>
              <a:prstGeom prst="rect">
                <a:avLst/>
              </a:prstGeom>
              <a:blipFill>
                <a:blip r:embed="rId3"/>
                <a:stretch>
                  <a:fillRect t="-2326" b="-930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D1EE319-3C95-7AB1-A93B-0D7526BC8CB9}"/>
              </a:ext>
            </a:extLst>
          </p:cNvPr>
          <p:cNvGrpSpPr/>
          <p:nvPr/>
        </p:nvGrpSpPr>
        <p:grpSpPr>
          <a:xfrm>
            <a:off x="6340116" y="1735967"/>
            <a:ext cx="5608843" cy="3598951"/>
            <a:chOff x="312845" y="4054698"/>
            <a:chExt cx="3593583" cy="22621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066D8D-29FD-2C10-DBF8-C637385954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012" r="8468"/>
            <a:stretch/>
          </p:blipFill>
          <p:spPr>
            <a:xfrm>
              <a:off x="312845" y="4054698"/>
              <a:ext cx="3593583" cy="22592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25">
                  <a:extLst>
                    <a:ext uri="{FF2B5EF4-FFF2-40B4-BE49-F238E27FC236}">
                      <a16:creationId xmlns:a16="http://schemas.microsoft.com/office/drawing/2014/main" id="{EB98786D-3D42-CEC3-1C4C-0F718FA0C2AF}"/>
                    </a:ext>
                  </a:extLst>
                </p:cNvPr>
                <p:cNvSpPr/>
                <p:nvPr/>
              </p:nvSpPr>
              <p:spPr>
                <a:xfrm>
                  <a:off x="315100" y="4054698"/>
                  <a:ext cx="2416741" cy="328878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400" b="1" i="1" u="sng" dirty="0">
                      <a:latin typeface="Cambria Math" panose="02040503050406030204" pitchFamily="18" charset="0"/>
                    </a:rPr>
                    <a:t>3</a:t>
                  </a:r>
                  <a:r>
                    <a:rPr lang="en-US" sz="1400" b="1" i="1" u="sng" dirty="0">
                      <a:latin typeface="Cambria Math" panose="02040503050406030204" pitchFamily="18" charset="0"/>
                    </a:rPr>
                    <a:t>-layer aerogel</a:t>
                  </a:r>
                  <a:r>
                    <a:rPr lang="en-US" sz="1400" i="1" dirty="0">
                      <a:latin typeface="Cambria Math" panose="02040503050406030204" pitchFamily="18" charset="0"/>
                    </a:rPr>
                    <a:t> optimized for pixel </a:t>
                  </a:r>
                  <a:r>
                    <a:rPr lang="en-US" sz="1400" b="1" i="1" dirty="0">
                      <a:latin typeface="Cambria Math" panose="02040503050406030204" pitchFamily="18" charset="0"/>
                    </a:rPr>
                    <a:t>6x6 mm</a:t>
                  </a:r>
                </a:p>
                <a:p>
                  <a:pPr algn="ctr"/>
                  <a:r>
                    <a:rPr lang="en-US" sz="1400" dirty="0"/>
                    <a:t>•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400" dirty="0"/>
                    <a:t>for all aerogel tiles</a:t>
                  </a:r>
                </a:p>
              </p:txBody>
            </p:sp>
          </mc:Choice>
          <mc:Fallback xmlns="">
            <p:sp>
              <p:nvSpPr>
                <p:cNvPr id="11" name="Прямоугольник 25">
                  <a:extLst>
                    <a:ext uri="{FF2B5EF4-FFF2-40B4-BE49-F238E27FC236}">
                      <a16:creationId xmlns:a16="http://schemas.microsoft.com/office/drawing/2014/main" id="{EB98786D-3D42-CEC3-1C4C-0F718FA0C2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100" y="4054698"/>
                  <a:ext cx="2416741" cy="328878"/>
                </a:xfrm>
                <a:prstGeom prst="rect">
                  <a:avLst/>
                </a:prstGeom>
                <a:blipFill>
                  <a:blip r:embed="rId5"/>
                  <a:stretch>
                    <a:fillRect t="-2326" b="-9302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1409A83-F833-DD2A-A7FB-28937C9325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7657" y="4149141"/>
              <a:ext cx="199697" cy="195310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04A1706-B836-4410-2818-C7BFE6E2C3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298" y="5420893"/>
              <a:ext cx="1744718" cy="8353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27FF412-3F21-87CF-B024-403E2F26ED46}"/>
                </a:ext>
              </a:extLst>
            </p:cNvPr>
            <p:cNvCxnSpPr>
              <a:cxnSpLocks/>
            </p:cNvCxnSpPr>
            <p:nvPr/>
          </p:nvCxnSpPr>
          <p:spPr>
            <a:xfrm>
              <a:off x="871298" y="5504427"/>
              <a:ext cx="0" cy="812449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68E85-573A-3C40-BA49-9E67FCEE19C6}"/>
                </a:ext>
              </a:extLst>
            </p:cNvPr>
            <p:cNvSpPr txBox="1"/>
            <p:nvPr/>
          </p:nvSpPr>
          <p:spPr>
            <a:xfrm rot="16478065">
              <a:off x="2911193" y="5151960"/>
              <a:ext cx="70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RU" sz="1200" dirty="0"/>
                <a:t>120 mm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F124CF-345B-3440-B7F5-9C99A82140B1}"/>
                </a:ext>
              </a:extLst>
            </p:cNvPr>
            <p:cNvSpPr txBox="1"/>
            <p:nvPr/>
          </p:nvSpPr>
          <p:spPr>
            <a:xfrm>
              <a:off x="1339437" y="5230480"/>
              <a:ext cx="70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RU" sz="1200" dirty="0"/>
                <a:t>120 mm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4E96AF-B219-818D-4D88-DC3A304345A1}"/>
                </a:ext>
              </a:extLst>
            </p:cNvPr>
            <p:cNvSpPr txBox="1"/>
            <p:nvPr/>
          </p:nvSpPr>
          <p:spPr>
            <a:xfrm rot="16005844">
              <a:off x="445059" y="5728140"/>
              <a:ext cx="623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RU" sz="1200" dirty="0"/>
                <a:t>40 mm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6EC5915-01AB-135A-D9D4-CDA94DB0165C}"/>
              </a:ext>
            </a:extLst>
          </p:cNvPr>
          <p:cNvSpPr txBox="1"/>
          <p:nvPr/>
        </p:nvSpPr>
        <p:spPr>
          <a:xfrm>
            <a:off x="1927105" y="5830229"/>
            <a:ext cx="833778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RU" b="1" u="sng" dirty="0"/>
              <a:t>These new aerogels </a:t>
            </a:r>
            <a:r>
              <a:rPr lang="en-US" b="1" u="sng" dirty="0"/>
              <a:t>were tested in June 2025</a:t>
            </a:r>
            <a:r>
              <a:rPr lang="en-RU" b="1" u="sng" dirty="0"/>
              <a:t> with relativistic electrons at the BINP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28D0B1A-2F0C-06A8-295F-DC3BB76E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BC16E49-6848-FEC3-8952-6DAC4E5B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FC9-383D-7B4E-8C8E-E9446837DC1A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259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4363-627A-B2F0-14B5-5ABB9EAB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072" y="136525"/>
            <a:ext cx="10729856" cy="893520"/>
          </a:xfrm>
        </p:spPr>
        <p:txBody>
          <a:bodyPr/>
          <a:lstStyle/>
          <a:p>
            <a:r>
              <a:rPr lang="ru-RU" b="1" dirty="0">
                <a:latin typeface="+mn-lt"/>
              </a:rPr>
              <a:t>Результаты с пучка электронов: июнь 2025</a:t>
            </a:r>
            <a:endParaRPr lang="en-RU" b="1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81AE2-EED7-7EAA-BF62-1D2E3A5B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593F6-2103-3BCC-24A0-43FCC8CE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FC9-383D-7B4E-8C8E-E9446837DC1A}" type="slidenum">
              <a:rPr lang="en-RU" smtClean="0"/>
              <a:t>4</a:t>
            </a:fld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16C92-9FA8-C396-1504-142E2EED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2" y="3909065"/>
            <a:ext cx="9955465" cy="2380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4B00D6-B1B1-7943-2DEF-77EC402FF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52" y="1064926"/>
            <a:ext cx="9864048" cy="2380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984028-29E6-3273-B660-EA6342A14C24}"/>
              </a:ext>
            </a:extLst>
          </p:cNvPr>
          <p:cNvSpPr txBox="1"/>
          <p:nvPr/>
        </p:nvSpPr>
        <p:spPr>
          <a:xfrm>
            <a:off x="2441986" y="850756"/>
            <a:ext cx="273844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RU" dirty="0"/>
              <a:t>4-</a:t>
            </a:r>
            <a:r>
              <a:rPr lang="ru-RU" dirty="0"/>
              <a:t>слоя, </a:t>
            </a:r>
            <a:r>
              <a:rPr lang="en-US" dirty="0" err="1"/>
              <a:t>n</a:t>
            </a:r>
            <a:r>
              <a:rPr lang="en-US" baseline="-25000" dirty="0" err="1"/>
              <a:t>max</a:t>
            </a:r>
            <a:r>
              <a:rPr lang="en-US" dirty="0"/>
              <a:t>=1.04, t=40</a:t>
            </a:r>
            <a:r>
              <a:rPr lang="ru-RU" dirty="0"/>
              <a:t> мм</a:t>
            </a:r>
            <a:endParaRPr lang="en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FCD2B5-2BFA-E2A8-443B-6A88B60A9C80}"/>
              </a:ext>
            </a:extLst>
          </p:cNvPr>
          <p:cNvSpPr txBox="1"/>
          <p:nvPr/>
        </p:nvSpPr>
        <p:spPr>
          <a:xfrm>
            <a:off x="2441986" y="3674109"/>
            <a:ext cx="273844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en-RU" dirty="0"/>
              <a:t>-</a:t>
            </a:r>
            <a:r>
              <a:rPr lang="ru-RU" dirty="0"/>
              <a:t>слоя, </a:t>
            </a:r>
            <a:r>
              <a:rPr lang="en-US" dirty="0" err="1"/>
              <a:t>n</a:t>
            </a:r>
            <a:r>
              <a:rPr lang="en-US" baseline="-25000" dirty="0" err="1"/>
              <a:t>max</a:t>
            </a:r>
            <a:r>
              <a:rPr lang="en-US" dirty="0"/>
              <a:t>=1.04, t=40</a:t>
            </a:r>
            <a:r>
              <a:rPr lang="ru-RU" dirty="0"/>
              <a:t> мм</a:t>
            </a:r>
            <a:endParaRPr lang="en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6D8A98-B289-218B-747D-FE5616463BC0}"/>
                  </a:ext>
                </a:extLst>
              </p:cNvPr>
              <p:cNvSpPr txBox="1"/>
              <p:nvPr/>
            </p:nvSpPr>
            <p:spPr>
              <a:xfrm>
                <a:off x="10059322" y="1656678"/>
                <a:ext cx="2044983" cy="394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R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≈10.7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6D8A98-B289-218B-747D-FE5616463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322" y="1656678"/>
                <a:ext cx="2044983" cy="394210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594F79-2CCA-FE2C-6D6B-14B58D087644}"/>
                  </a:ext>
                </a:extLst>
              </p:cNvPr>
              <p:cNvSpPr txBox="1"/>
              <p:nvPr/>
            </p:nvSpPr>
            <p:spPr>
              <a:xfrm>
                <a:off x="10050057" y="4718672"/>
                <a:ext cx="2044983" cy="394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R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≈11.6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594F79-2CCA-FE2C-6D6B-14B58D087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057" y="4718672"/>
                <a:ext cx="2044983" cy="394210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C78832-9042-5199-B084-7779B11D9EC6}"/>
                  </a:ext>
                </a:extLst>
              </p:cNvPr>
              <p:cNvSpPr txBox="1"/>
              <p:nvPr/>
            </p:nvSpPr>
            <p:spPr>
              <a:xfrm>
                <a:off x="9073033" y="2316256"/>
                <a:ext cx="3016916" cy="7302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RU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RU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  <m:d>
                        <m:d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ru-RU" sz="1400" b="1" i="1" smtClean="0">
                                  <a:latin typeface="Cambria Math" panose="02040503050406030204" pitchFamily="18" charset="0"/>
                                </a:rPr>
                                <m:t>Гэ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num>
                            <m:den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11 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𝑚𝑟𝑎𝑑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10.7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𝑚𝑟𝑎𝑑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𝑝𝑒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≈4.2</m:t>
                      </m:r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C78832-9042-5199-B084-7779B11D9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033" y="2316256"/>
                <a:ext cx="3016916" cy="730200"/>
              </a:xfrm>
              <a:prstGeom prst="rect">
                <a:avLst/>
              </a:prstGeom>
              <a:blipFill>
                <a:blip r:embed="rId6"/>
                <a:stretch>
                  <a:fillRect t="-68333" b="-14833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2D3D12-DEF0-72D8-AD9E-8F5504020752}"/>
                  </a:ext>
                </a:extLst>
              </p:cNvPr>
              <p:cNvSpPr txBox="1"/>
              <p:nvPr/>
            </p:nvSpPr>
            <p:spPr>
              <a:xfrm>
                <a:off x="9066136" y="5246834"/>
                <a:ext cx="3016916" cy="7302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RU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RU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  <m:d>
                        <m:d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ru-RU" sz="1400" b="1" i="1" smtClean="0">
                                  <a:latin typeface="Cambria Math" panose="02040503050406030204" pitchFamily="18" charset="0"/>
                                </a:rPr>
                                <m:t>Гэ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num>
                            <m:den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11 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𝑚𝑟𝑎𝑑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11.6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𝑚𝑟𝑎𝑑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𝑝𝑒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≈4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2D3D12-DEF0-72D8-AD9E-8F5504020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136" y="5246834"/>
                <a:ext cx="3016916" cy="730200"/>
              </a:xfrm>
              <a:prstGeom prst="rect">
                <a:avLst/>
              </a:prstGeom>
              <a:blipFill>
                <a:blip r:embed="rId7"/>
                <a:stretch>
                  <a:fillRect t="-69492" b="-15254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90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29CDA-B063-DD1E-A6A8-7F7A7833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Следующие шаги оптимизации на 2025-2026</a:t>
            </a:r>
            <a:endParaRPr lang="en-RU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E43FC-A7C8-F073-4287-0FA2A3FEA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13" y="1591721"/>
            <a:ext cx="5157787" cy="457518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en-US" dirty="0"/>
              <a:t>• </a:t>
            </a:r>
            <a:r>
              <a:rPr lang="ru-RU" dirty="0"/>
              <a:t>Переход на большие форматы</a:t>
            </a:r>
            <a:endParaRPr lang="en-RU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FE07897-61F0-31E7-AF70-A16D355D04A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6264826"/>
              </p:ext>
            </p:extLst>
          </p:nvPr>
        </p:nvGraphicFramePr>
        <p:xfrm>
          <a:off x="441064" y="2097740"/>
          <a:ext cx="5273936" cy="425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C03DD9-C020-3672-3D93-DC5F8DC20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1240" y="1636442"/>
            <a:ext cx="5183188" cy="368076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en-RU" dirty="0"/>
              <a:t>• </a:t>
            </a:r>
            <a:r>
              <a:rPr lang="ru-RU" dirty="0" err="1"/>
              <a:t>Гидрофобизация</a:t>
            </a:r>
            <a:endParaRPr lang="en-RU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39323E3-0394-5675-53E9-070C197818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7109908" y="2097740"/>
            <a:ext cx="2407742" cy="1804235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728548-48E5-0F76-71DD-B8793EC9C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8E56D4-B3BA-9EF8-F90A-D4DB4DCA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1FC9-383D-7B4E-8C8E-E9446837DC1A}" type="slidenum">
              <a:rPr lang="en-RU" smtClean="0"/>
              <a:t>5</a:t>
            </a:fld>
            <a:endParaRPr lang="en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69E08-3502-0D44-F5ED-D547CB2E46B8}"/>
              </a:ext>
            </a:extLst>
          </p:cNvPr>
          <p:cNvSpPr txBox="1"/>
          <p:nvPr/>
        </p:nvSpPr>
        <p:spPr>
          <a:xfrm>
            <a:off x="557213" y="5077609"/>
            <a:ext cx="532722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• </a:t>
            </a:r>
            <a:r>
              <a:rPr lang="ru-RU" dirty="0"/>
              <a:t>Есть удачный опыт производства 4-слойного с </a:t>
            </a:r>
            <a:r>
              <a:rPr lang="en-US" dirty="0" err="1"/>
              <a:t>n</a:t>
            </a:r>
            <a:r>
              <a:rPr lang="en-US" baseline="-25000" dirty="0" err="1"/>
              <a:t>max</a:t>
            </a:r>
            <a:r>
              <a:rPr lang="en-US" dirty="0"/>
              <a:t>=1.05 </a:t>
            </a:r>
            <a:r>
              <a:rPr lang="ru-RU" dirty="0"/>
              <a:t>и </a:t>
            </a:r>
            <a:r>
              <a:rPr lang="en-US" dirty="0"/>
              <a:t>t=35 </a:t>
            </a:r>
            <a:r>
              <a:rPr lang="ru-RU" dirty="0"/>
              <a:t>мм формата 200х200 мм;</a:t>
            </a:r>
          </a:p>
          <a:p>
            <a:r>
              <a:rPr lang="en-US" dirty="0"/>
              <a:t>• </a:t>
            </a:r>
            <a:r>
              <a:rPr lang="ru-RU" dirty="0"/>
              <a:t>1-слойные блоки с </a:t>
            </a:r>
            <a:r>
              <a:rPr lang="en-US" dirty="0"/>
              <a:t>n=1.05 </a:t>
            </a:r>
            <a:r>
              <a:rPr lang="en-US" dirty="0" err="1"/>
              <a:t>и</a:t>
            </a:r>
            <a:r>
              <a:rPr lang="ru-RU" dirty="0"/>
              <a:t> </a:t>
            </a:r>
            <a:r>
              <a:rPr lang="en-US" dirty="0"/>
              <a:t>t=40 </a:t>
            </a:r>
            <a:r>
              <a:rPr lang="ru-RU" dirty="0"/>
              <a:t>мм</a:t>
            </a:r>
          </a:p>
          <a:p>
            <a:r>
              <a:rPr lang="ru-RU" dirty="0"/>
              <a:t>Формата 200х200 мм </a:t>
            </a:r>
            <a:r>
              <a:rPr lang="ru-RU" b="1" dirty="0">
                <a:solidFill>
                  <a:srgbClr val="C00000"/>
                </a:solidFill>
              </a:rPr>
              <a:t>пока не получаются!!!</a:t>
            </a:r>
            <a:endParaRPr lang="en-RU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8AF3E-9B66-B271-C18D-A0F15D336A3A}"/>
              </a:ext>
            </a:extLst>
          </p:cNvPr>
          <p:cNvSpPr txBox="1"/>
          <p:nvPr/>
        </p:nvSpPr>
        <p:spPr>
          <a:xfrm>
            <a:off x="5884433" y="4067396"/>
            <a:ext cx="5866503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•</a:t>
            </a:r>
            <a:r>
              <a:rPr lang="ru-RU" dirty="0"/>
              <a:t> Японский аэрогель не поглощает воду, но систематически менее прозрачный, чем Новосибирский.</a:t>
            </a:r>
          </a:p>
          <a:p>
            <a:r>
              <a:rPr lang="en-US" dirty="0"/>
              <a:t>• </a:t>
            </a:r>
            <a:r>
              <a:rPr lang="ru-RU" b="1" u="sng" dirty="0"/>
              <a:t>Идея:</a:t>
            </a:r>
            <a:r>
              <a:rPr lang="ru-RU" dirty="0"/>
              <a:t> производить более прозрачный аэрогель и после </a:t>
            </a:r>
            <a:r>
              <a:rPr lang="ru-RU" dirty="0" err="1"/>
              <a:t>гидрофобизировать</a:t>
            </a:r>
            <a:endParaRPr lang="ru-RU" dirty="0"/>
          </a:p>
          <a:p>
            <a:r>
              <a:rPr lang="en-US" dirty="0"/>
              <a:t>• </a:t>
            </a:r>
            <a:r>
              <a:rPr lang="ru-RU" dirty="0"/>
              <a:t>Какая степень </a:t>
            </a:r>
            <a:r>
              <a:rPr lang="ru-RU" dirty="0" err="1"/>
              <a:t>гидрофобизации</a:t>
            </a:r>
            <a:r>
              <a:rPr lang="ru-RU" dirty="0"/>
              <a:t> нам нужна:</a:t>
            </a:r>
          </a:p>
          <a:p>
            <a:r>
              <a:rPr lang="ru-RU" dirty="0"/>
              <a:t>    –</a:t>
            </a:r>
            <a:r>
              <a:rPr lang="en-US" dirty="0"/>
              <a:t> </a:t>
            </a:r>
            <a:r>
              <a:rPr lang="ru-RU" dirty="0"/>
              <a:t>Связь степени </a:t>
            </a:r>
            <a:r>
              <a:rPr lang="ru-RU" dirty="0" err="1"/>
              <a:t>гидрофобизации</a:t>
            </a:r>
            <a:r>
              <a:rPr lang="ru-RU" dirty="0"/>
              <a:t> и прозрачности</a:t>
            </a:r>
          </a:p>
          <a:p>
            <a:r>
              <a:rPr lang="ru-RU" dirty="0"/>
              <a:t>    – Влияние </a:t>
            </a:r>
            <a:r>
              <a:rPr lang="ru-RU" dirty="0" err="1"/>
              <a:t>гидрофобизации</a:t>
            </a:r>
            <a:r>
              <a:rPr lang="ru-RU" dirty="0"/>
              <a:t> на показатель преломления и фокусировку соответственно.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45715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8866-942A-F815-3073-BE5E0AA74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6525"/>
            <a:ext cx="10515600" cy="4967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Status of MCP PMT development in Russia</a:t>
            </a:r>
            <a:endParaRPr lang="en-RU" b="1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F280D-F9E8-441B-ED9F-1F4A528F4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56E67-D0A0-AC93-EE9B-4169EECF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B174-DD22-654C-948E-9E49CBE3E876}" type="slidenum">
              <a:rPr lang="en-RU" smtClean="0"/>
              <a:t>6</a:t>
            </a:fld>
            <a:endParaRPr lang="en-RU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9B2FA6A6-2EB5-F438-8554-9BE7848374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60" t="17154" r="8631" b="23665"/>
          <a:stretch/>
        </p:blipFill>
        <p:spPr>
          <a:xfrm>
            <a:off x="7309972" y="1124606"/>
            <a:ext cx="4480410" cy="4731216"/>
          </a:xfr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9C1689A-B61A-7D8C-721A-A067FCD5EA20}"/>
              </a:ext>
            </a:extLst>
          </p:cNvPr>
          <p:cNvGrpSpPr/>
          <p:nvPr/>
        </p:nvGrpSpPr>
        <p:grpSpPr>
          <a:xfrm>
            <a:off x="819806" y="941401"/>
            <a:ext cx="6374600" cy="4929098"/>
            <a:chOff x="819806" y="941401"/>
            <a:chExt cx="6374600" cy="492909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F17035A-6CC9-1BA5-D529-7F690C1E1BA6}"/>
                </a:ext>
              </a:extLst>
            </p:cNvPr>
            <p:cNvGrpSpPr/>
            <p:nvPr/>
          </p:nvGrpSpPr>
          <p:grpSpPr>
            <a:xfrm>
              <a:off x="819806" y="941401"/>
              <a:ext cx="6332557" cy="4559767"/>
              <a:chOff x="5320925" y="4199607"/>
              <a:chExt cx="5282762" cy="3188724"/>
            </a:xfrm>
          </p:grpSpPr>
          <p:sp>
            <p:nvSpPr>
              <p:cNvPr id="8" name="TextBox 18">
                <a:extLst>
                  <a:ext uri="{FF2B5EF4-FFF2-40B4-BE49-F238E27FC236}">
                    <a16:creationId xmlns:a16="http://schemas.microsoft.com/office/drawing/2014/main" id="{AFA476D4-1416-3CBF-7843-864AAB16BDE8}"/>
                  </a:ext>
                </a:extLst>
              </p:cNvPr>
              <p:cNvSpPr txBox="1"/>
              <p:nvPr/>
            </p:nvSpPr>
            <p:spPr>
              <a:xfrm>
                <a:off x="5320925" y="4199607"/>
                <a:ext cx="5282751" cy="1295704"/>
              </a:xfrm>
              <a:prstGeom prst="rect">
                <a:avLst/>
              </a:prstGeom>
              <a:solidFill>
                <a:srgbClr val="DEEBF7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8767" tIns="48767" rIns="48767" bIns="48767">
                <a:spAutoFit/>
              </a:bodyPr>
              <a:lstStyle/>
              <a:p>
                <a:pPr algn="ctr" defTabSz="1300480">
                  <a:lnSpc>
                    <a:spcPct val="100000"/>
                  </a:lnSpc>
                  <a:spcBef>
                    <a:spcPts val="300"/>
                  </a:spcBef>
                  <a:defRPr sz="1900" b="1" u="sng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lang="en-US" sz="2400" dirty="0"/>
                  <a:t>Square MCP PMT from “</a:t>
                </a:r>
                <a:r>
                  <a:rPr lang="en-US" sz="2400" dirty="0" err="1"/>
                  <a:t>Ekran</a:t>
                </a:r>
                <a:r>
                  <a:rPr lang="en-US" sz="2400" dirty="0"/>
                  <a:t> FEP”</a:t>
                </a:r>
                <a:r>
                  <a:rPr sz="2400" dirty="0"/>
                  <a:t>:</a:t>
                </a:r>
              </a:p>
              <a:p>
                <a:pPr defTabSz="1300480">
                  <a:lnSpc>
                    <a:spcPct val="100000"/>
                  </a:lnSpc>
                  <a:spcBef>
                    <a:spcPts val="300"/>
                  </a:spcBef>
                  <a:defRPr sz="19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2000" dirty="0"/>
                  <a:t>• </a:t>
                </a:r>
                <a:r>
                  <a:rPr lang="en-US" sz="2000" dirty="0"/>
                  <a:t>Construction and design is developed</a:t>
                </a:r>
                <a:endParaRPr sz="2000" dirty="0"/>
              </a:p>
              <a:p>
                <a:pPr defTabSz="1300480">
                  <a:lnSpc>
                    <a:spcPct val="100000"/>
                  </a:lnSpc>
                  <a:spcBef>
                    <a:spcPts val="300"/>
                  </a:spcBef>
                  <a:defRPr sz="19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2000" dirty="0"/>
                  <a:t>•</a:t>
                </a:r>
                <a:r>
                  <a:rPr lang="en-US" sz="2000" dirty="0"/>
                  <a:t> All details and components are produced in Russia </a:t>
                </a:r>
              </a:p>
              <a:p>
                <a:pPr defTabSz="1300480">
                  <a:lnSpc>
                    <a:spcPct val="100000"/>
                  </a:lnSpc>
                  <a:spcBef>
                    <a:spcPts val="300"/>
                  </a:spcBef>
                  <a:defRPr sz="19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lang="en-US" sz="2000" dirty="0"/>
                  <a:t>• All technological processes are developed and realized </a:t>
                </a:r>
              </a:p>
              <a:p>
                <a:pPr defTabSz="1300480">
                  <a:lnSpc>
                    <a:spcPct val="100000"/>
                  </a:lnSpc>
                  <a:spcBef>
                    <a:spcPts val="300"/>
                  </a:spcBef>
                  <a:defRPr sz="19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lang="en-US" sz="2000" dirty="0"/>
                  <a:t>• First samples for test will be available soon in 2025</a:t>
                </a:r>
                <a:endParaRPr sz="2000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C575A55-B762-AE08-E6A8-A784D8424AFA}"/>
                  </a:ext>
                </a:extLst>
              </p:cNvPr>
              <p:cNvGrpSpPr/>
              <p:nvPr/>
            </p:nvGrpSpPr>
            <p:grpSpPr>
              <a:xfrm>
                <a:off x="5356008" y="5495311"/>
                <a:ext cx="5247679" cy="1893020"/>
                <a:chOff x="6096043" y="4645576"/>
                <a:chExt cx="7028528" cy="2356699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A543F175-F39C-228A-8444-AD13FD51E9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096043" y="4648614"/>
                  <a:ext cx="3100703" cy="2353660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16E14B8F-5731-4960-4C3A-70EBE13AC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645497" y="4645576"/>
                  <a:ext cx="3479074" cy="2356699"/>
                </a:xfrm>
                <a:prstGeom prst="rect">
                  <a:avLst/>
                </a:prstGeom>
              </p:spPr>
            </p:pic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9F5A05-0BC1-8A52-2304-17E7DAE93ADE}"/>
                </a:ext>
              </a:extLst>
            </p:cNvPr>
            <p:cNvSpPr txBox="1"/>
            <p:nvPr/>
          </p:nvSpPr>
          <p:spPr>
            <a:xfrm>
              <a:off x="861862" y="5501167"/>
              <a:ext cx="63325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RU" dirty="0"/>
                <a:t>The first prototype fully asembled and vacume sealed prototype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7683E4-4F99-871A-45E5-92B6C508C68D}"/>
              </a:ext>
            </a:extLst>
          </p:cNvPr>
          <p:cNvSpPr txBox="1"/>
          <p:nvPr/>
        </p:nvSpPr>
        <p:spPr>
          <a:xfrm>
            <a:off x="861861" y="5928758"/>
            <a:ext cx="78801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До конца 2025 года ожидается производство 9 шт.: 4 для ОИЯИ и 5 для ИЯФ!!!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0514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DEE7-35A1-BD15-EAC1-0BF6A78E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10" y="136525"/>
            <a:ext cx="10723179" cy="6438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Оптимизация ФК и МКП до конца 2025г.</a:t>
            </a:r>
            <a:endParaRPr lang="en-RU" b="1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D473B-D718-0BB1-63D2-9FA0FD6D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2401B-B930-0C46-BCBB-06EB618D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B174-DD22-654C-948E-9E49CBE3E876}" type="slidenum">
              <a:rPr lang="en-RU" smtClean="0"/>
              <a:t>7</a:t>
            </a:fld>
            <a:endParaRPr lang="en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E4762-4D30-1935-27EB-9F8FA7CF30A1}"/>
              </a:ext>
            </a:extLst>
          </p:cNvPr>
          <p:cNvSpPr txBox="1"/>
          <p:nvPr/>
        </p:nvSpPr>
        <p:spPr>
          <a:xfrm>
            <a:off x="734410" y="647229"/>
            <a:ext cx="487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Multi-alkali PCs </a:t>
            </a:r>
            <a:r>
              <a:rPr lang="en-US" dirty="0"/>
              <a:t> options and Cherenkov spectrum</a:t>
            </a:r>
            <a:endParaRPr lang="en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A90571-A80D-2E70-1F0F-2CD67D9952D6}"/>
              </a:ext>
            </a:extLst>
          </p:cNvPr>
          <p:cNvSpPr txBox="1"/>
          <p:nvPr/>
        </p:nvSpPr>
        <p:spPr>
          <a:xfrm>
            <a:off x="1995686" y="4659966"/>
            <a:ext cx="935811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RU" dirty="0"/>
              <a:t>The advantages of use </a:t>
            </a:r>
            <a:r>
              <a:rPr lang="en-RU" b="1" u="sng" dirty="0"/>
              <a:t>“UV_multi” PC (Quartz)</a:t>
            </a:r>
            <a:r>
              <a:rPr lang="en-RU" dirty="0"/>
              <a:t> are expected as following:</a:t>
            </a:r>
          </a:p>
          <a:p>
            <a:r>
              <a:rPr lang="en-RU" dirty="0"/>
              <a:t>– </a:t>
            </a:r>
            <a:r>
              <a:rPr lang="en-RU" b="1" dirty="0"/>
              <a:t>factor of 1.5</a:t>
            </a:r>
            <a:r>
              <a:rPr lang="en-RU" dirty="0"/>
              <a:t> more detcted Cherenkov photonsin in comparison with standard “green-multi2” PC </a:t>
            </a:r>
          </a:p>
          <a:p>
            <a:r>
              <a:rPr lang="en-RU" dirty="0"/>
              <a:t>– </a:t>
            </a:r>
            <a:r>
              <a:rPr lang="en-RU" b="1" dirty="0"/>
              <a:t>factor of 2     </a:t>
            </a:r>
            <a:r>
              <a:rPr lang="en-RU" dirty="0"/>
              <a:t>in comparison with standard “IR_multi” PC</a:t>
            </a:r>
          </a:p>
        </p:txBody>
      </p:sp>
      <p:sp>
        <p:nvSpPr>
          <p:cNvPr id="17" name="Прямоугольник 8">
            <a:extLst>
              <a:ext uri="{FF2B5EF4-FFF2-40B4-BE49-F238E27FC236}">
                <a16:creationId xmlns:a16="http://schemas.microsoft.com/office/drawing/2014/main" id="{3E96AFD1-8751-D7BA-A7E2-BEB7ACD62880}"/>
              </a:ext>
            </a:extLst>
          </p:cNvPr>
          <p:cNvSpPr/>
          <p:nvPr/>
        </p:nvSpPr>
        <p:spPr>
          <a:xfrm>
            <a:off x="260133" y="5686300"/>
            <a:ext cx="11197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UV_multi</a:t>
            </a:r>
            <a:r>
              <a:rPr lang="en-US" sz="1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QE based </a:t>
            </a:r>
            <a:r>
              <a:rPr lang="en-US" sz="1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data from papers:</a:t>
            </a:r>
          </a:p>
          <a:p>
            <a:r>
              <a:rPr lang="en-US" sz="1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1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Orlov</a:t>
            </a:r>
            <a:r>
              <a:rPr lang="en-US" sz="1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A., et al., High quantum efficiency S-20 photocathodes in photon counting detectors. Journal of Instrumentation, 2016 11(04), C04015–C04015</a:t>
            </a:r>
            <a:r>
              <a:rPr lang="en-US" sz="1200" b="0" i="1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 </a:t>
            </a:r>
          </a:p>
          <a:p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Milnes, J., et al., UV photocathodes for space detectors. Proceedings Volume 12181, Space Telescopes and Instrumentation 2022: Ultraviolet to Gamma Ray, 121813B (2022).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F23FC4AD-184F-B0AC-3DE0-1AC610274E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855" t="10698" r="3726" b="6143"/>
          <a:stretch/>
        </p:blipFill>
        <p:spPr>
          <a:xfrm>
            <a:off x="428247" y="994476"/>
            <a:ext cx="5181600" cy="3687576"/>
          </a:xfr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E199BFAD-F784-D3D9-A3E6-15BCE34BE9D9}"/>
              </a:ext>
            </a:extLst>
          </p:cNvPr>
          <p:cNvSpPr/>
          <p:nvPr/>
        </p:nvSpPr>
        <p:spPr>
          <a:xfrm>
            <a:off x="260133" y="4591732"/>
            <a:ext cx="1568667" cy="737013"/>
          </a:xfrm>
          <a:prstGeom prst="wedgeRectCallout">
            <a:avLst>
              <a:gd name="adj1" fmla="val 33307"/>
              <a:gd name="adj2" fmla="val -29010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RU" sz="1400" dirty="0">
                <a:solidFill>
                  <a:schemeClr val="tx1"/>
                </a:solidFill>
              </a:rPr>
              <a:t>It is planed to use </a:t>
            </a:r>
            <a:r>
              <a:rPr lang="en-RU" sz="1400" u="sng" dirty="0">
                <a:solidFill>
                  <a:schemeClr val="tx1"/>
                </a:solidFill>
              </a:rPr>
              <a:t>Quartz </a:t>
            </a:r>
            <a:r>
              <a:rPr lang="en-RU" sz="1400" dirty="0">
                <a:solidFill>
                  <a:schemeClr val="tx1"/>
                </a:solidFill>
              </a:rPr>
              <a:t>to enhence PDE in UV region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3DE55E5-6387-9BCB-BF71-8B77839FF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086775"/>
            <a:ext cx="5748170" cy="333702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u="sng" dirty="0"/>
              <a:t>До конца 2025 года планируется: </a:t>
            </a:r>
          </a:p>
          <a:p>
            <a:pPr algn="just"/>
            <a:r>
              <a:rPr lang="ru-RU" dirty="0"/>
              <a:t>Изготовить и исследовать параметры  нескольких би-щелочных и мульти-щелочных фотокатодов на кварце в конструктиве круглых ФЭУ с МКП.</a:t>
            </a:r>
          </a:p>
          <a:p>
            <a:pPr algn="just"/>
            <a:r>
              <a:rPr lang="ru-RU" dirty="0"/>
              <a:t>Отработать технологию </a:t>
            </a:r>
            <a:r>
              <a:rPr lang="en-US" dirty="0"/>
              <a:t>ALD </a:t>
            </a:r>
            <a:r>
              <a:rPr lang="ru-RU" dirty="0"/>
              <a:t>на круглых МКП: </a:t>
            </a:r>
          </a:p>
          <a:p>
            <a:pPr marL="0" indent="0">
              <a:buNone/>
            </a:pPr>
            <a:r>
              <a:rPr lang="ru-RU" dirty="0"/>
              <a:t>	– усиление, </a:t>
            </a:r>
          </a:p>
          <a:p>
            <a:pPr marL="0" indent="0">
              <a:buNone/>
            </a:pPr>
            <a:r>
              <a:rPr lang="ru-RU" dirty="0"/>
              <a:t>	– эффективности сбора фэ,</a:t>
            </a:r>
          </a:p>
          <a:p>
            <a:pPr marL="0" indent="0">
              <a:buNone/>
            </a:pPr>
            <a:r>
              <a:rPr lang="ru-RU" dirty="0"/>
              <a:t>	– временное разрешение.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80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D1CB-4918-8B64-B427-220F0F12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75" y="123388"/>
            <a:ext cx="11392349" cy="9486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+mn-lt"/>
              </a:rPr>
              <a:t>ОКР « Разработка фоторегистрирующего модуля для детектора </a:t>
            </a:r>
            <a:r>
              <a:rPr lang="ru-RU" sz="3600" b="1" dirty="0" err="1">
                <a:latin typeface="+mn-lt"/>
              </a:rPr>
              <a:t>черенковских</a:t>
            </a:r>
            <a:r>
              <a:rPr lang="ru-RU" sz="3600" b="1" dirty="0">
                <a:latin typeface="+mn-lt"/>
              </a:rPr>
              <a:t> колец» 2025-2027гг.</a:t>
            </a:r>
            <a:endParaRPr lang="en-RU" sz="3600" b="1" dirty="0"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2A0700-71A5-36CE-C664-ABAA8A67F1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70"/>
          <a:stretch/>
        </p:blipFill>
        <p:spPr>
          <a:xfrm flipH="1">
            <a:off x="5023589" y="3806409"/>
            <a:ext cx="944924" cy="138008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008FC3-59B2-DE28-3063-9147F6D07C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742"/>
          <a:stretch/>
        </p:blipFill>
        <p:spPr>
          <a:xfrm flipH="1">
            <a:off x="5995984" y="3815008"/>
            <a:ext cx="1010752" cy="137422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A35058-4EF0-BA5E-55F3-CF15B70DE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737" y="3506354"/>
            <a:ext cx="1698518" cy="10703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208F8F-5AD9-BEC2-2156-2582DA02DBA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98164" y="4748332"/>
            <a:ext cx="711973" cy="820967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41744D7-BE48-17ED-3E2E-56D16BF43BD7}"/>
              </a:ext>
            </a:extLst>
          </p:cNvPr>
          <p:cNvCxnSpPr>
            <a:cxnSpLocks/>
          </p:cNvCxnSpPr>
          <p:nvPr/>
        </p:nvCxnSpPr>
        <p:spPr>
          <a:xfrm>
            <a:off x="7481745" y="4721082"/>
            <a:ext cx="65753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16A89FE-1155-9198-DB13-A938C180AC47}"/>
              </a:ext>
            </a:extLst>
          </p:cNvPr>
          <p:cNvSpPr txBox="1"/>
          <p:nvPr/>
        </p:nvSpPr>
        <p:spPr>
          <a:xfrm flipH="1">
            <a:off x="7519883" y="4475773"/>
            <a:ext cx="851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sz="1400" dirty="0"/>
              <a:t>5 mm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60BE49E-253B-2DD7-86AF-885F22D9BD27}"/>
              </a:ext>
            </a:extLst>
          </p:cNvPr>
          <p:cNvCxnSpPr>
            <a:cxnSpLocks/>
          </p:cNvCxnSpPr>
          <p:nvPr/>
        </p:nvCxnSpPr>
        <p:spPr>
          <a:xfrm flipV="1">
            <a:off x="7441158" y="4816578"/>
            <a:ext cx="0" cy="66896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1F43A57-C97C-0B54-3C3C-2B68FC24AE96}"/>
              </a:ext>
            </a:extLst>
          </p:cNvPr>
          <p:cNvSpPr txBox="1"/>
          <p:nvPr/>
        </p:nvSpPr>
        <p:spPr>
          <a:xfrm rot="16200000">
            <a:off x="6985037" y="5026215"/>
            <a:ext cx="61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sz="1400" dirty="0"/>
              <a:t>5 mm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86C390-1E11-519D-2A26-B02F7D90C693}"/>
              </a:ext>
            </a:extLst>
          </p:cNvPr>
          <p:cNvSpPr txBox="1"/>
          <p:nvPr/>
        </p:nvSpPr>
        <p:spPr>
          <a:xfrm>
            <a:off x="7243343" y="5548513"/>
            <a:ext cx="1221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1400" b="1" u="sng" dirty="0">
                <a:solidFill>
                  <a:schemeClr val="tx2"/>
                </a:solidFill>
              </a:rPr>
              <a:t>DMXG64 ASIC</a:t>
            </a:r>
            <a:endParaRPr lang="ru-RU" sz="14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A90A2B-1981-03B5-363A-2A7D4E506036}"/>
              </a:ext>
            </a:extLst>
          </p:cNvPr>
          <p:cNvSpPr txBox="1"/>
          <p:nvPr/>
        </p:nvSpPr>
        <p:spPr>
          <a:xfrm>
            <a:off x="5167814" y="5222846"/>
            <a:ext cx="204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Прототип КЧ ФЭУ с МКП</a:t>
            </a:r>
          </a:p>
          <a:p>
            <a:pPr algn="ctr"/>
            <a:r>
              <a:rPr lang="ru-RU" sz="1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АО Экран ФЭП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BCF8EF-7F18-D014-184B-B1E5B106ABE8}"/>
              </a:ext>
            </a:extLst>
          </p:cNvPr>
          <p:cNvSpPr/>
          <p:nvPr/>
        </p:nvSpPr>
        <p:spPr>
          <a:xfrm>
            <a:off x="8548648" y="3602516"/>
            <a:ext cx="1826948" cy="11705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  <a:latin typeface="Roboto" panose="02000000000000000000" pitchFamily="2" charset="0"/>
              </a:rPr>
              <a:t>High-speed ADC:</a:t>
            </a:r>
          </a:p>
          <a:p>
            <a:pPr algn="ctr"/>
            <a:r>
              <a:rPr lang="en-GB" sz="1400" dirty="0">
                <a:latin typeface="Roboto" panose="02000000000000000000" pitchFamily="2" charset="0"/>
              </a:rPr>
              <a:t> ADS4145 </a:t>
            </a:r>
          </a:p>
          <a:p>
            <a:pPr algn="ctr"/>
            <a:r>
              <a:rPr lang="en-GB" sz="1400" dirty="0">
                <a:latin typeface="Roboto" panose="02000000000000000000" pitchFamily="2" charset="0"/>
              </a:rPr>
              <a:t>(14-bit, 125 MSPS) 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</a:rPr>
              <a:t>АО «ПКК </a:t>
            </a:r>
            <a:r>
              <a:rPr lang="ru-RU" sz="1400" dirty="0" err="1">
                <a:latin typeface="Roboto" panose="02000000000000000000" pitchFamily="2" charset="0"/>
              </a:rPr>
              <a:t>Миландр</a:t>
            </a:r>
            <a:r>
              <a:rPr lang="ru-RU" sz="1400" dirty="0">
                <a:latin typeface="Roboto" panose="02000000000000000000" pitchFamily="2" charset="0"/>
              </a:rPr>
              <a:t>»</a:t>
            </a:r>
            <a:endParaRPr lang="en-GB" sz="1400" dirty="0">
              <a:latin typeface="Roboto" panose="02000000000000000000" pitchFamily="2" charset="0"/>
            </a:endParaRPr>
          </a:p>
        </p:txBody>
      </p:sp>
      <p:sp>
        <p:nvSpPr>
          <p:cNvPr id="44" name="Footer Placeholder 43">
            <a:extLst>
              <a:ext uri="{FF2B5EF4-FFF2-40B4-BE49-F238E27FC236}">
                <a16:creationId xmlns:a16="http://schemas.microsoft.com/office/drawing/2014/main" id="{386810C8-157D-7FB6-4016-9D8A0913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2589" y="6482201"/>
            <a:ext cx="4114800" cy="365125"/>
          </a:xfrm>
        </p:spPr>
        <p:txBody>
          <a:bodyPr/>
          <a:lstStyle/>
          <a:p>
            <a:r>
              <a:rPr lang="en-GB"/>
              <a:t>SPD-HW-meeting, JINR, 2nd of  October 2025</a:t>
            </a:r>
            <a:endParaRPr lang="en-RU" dirty="0"/>
          </a:p>
        </p:txBody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B612E944-FD69-3523-7FCB-44CD67D3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87CA-69A9-4743-9F21-F9F25738AABD}" type="slidenum">
              <a:rPr lang="en-RU" smtClean="0"/>
              <a:t>8</a:t>
            </a:fld>
            <a:endParaRPr lang="en-RU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9B6546C-5973-F6AD-B58A-AFD18A4DE0FE}"/>
              </a:ext>
            </a:extLst>
          </p:cNvPr>
          <p:cNvGrpSpPr/>
          <p:nvPr/>
        </p:nvGrpSpPr>
        <p:grpSpPr>
          <a:xfrm>
            <a:off x="1609725" y="1063455"/>
            <a:ext cx="10042479" cy="5485907"/>
            <a:chOff x="1609725" y="1063455"/>
            <a:chExt cx="10042479" cy="54859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EE6F506-3B54-71CD-1809-0242D28F8760}"/>
                </a:ext>
              </a:extLst>
            </p:cNvPr>
            <p:cNvGrpSpPr/>
            <p:nvPr/>
          </p:nvGrpSpPr>
          <p:grpSpPr>
            <a:xfrm>
              <a:off x="1609725" y="1063455"/>
              <a:ext cx="10042479" cy="5485907"/>
              <a:chOff x="838200" y="863165"/>
              <a:chExt cx="10042479" cy="548590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3D2456-45C3-7077-E6F5-FD923944CE1C}"/>
                  </a:ext>
                </a:extLst>
              </p:cNvPr>
              <p:cNvSpPr/>
              <p:nvPr/>
            </p:nvSpPr>
            <p:spPr>
              <a:xfrm rot="16200000" flipH="1">
                <a:off x="2235089" y="1694791"/>
                <a:ext cx="2249214" cy="81455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err="1"/>
                  <a:t>Черенковский</a:t>
                </a:r>
                <a:r>
                  <a:rPr lang="ru-RU" dirty="0"/>
                  <a:t> радиатор</a:t>
                </a:r>
                <a:endParaRPr lang="en-RU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AE5678-DC7F-A850-DA15-4666DFC1ECD4}"/>
                  </a:ext>
                </a:extLst>
              </p:cNvPr>
              <p:cNvSpPr/>
              <p:nvPr/>
            </p:nvSpPr>
            <p:spPr>
              <a:xfrm rot="16200000" flipH="1">
                <a:off x="4422229" y="1694791"/>
                <a:ext cx="2249214" cy="81455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2"/>
                    </a:solidFill>
                  </a:rPr>
                  <a:t>Фотонный  детектор</a:t>
                </a:r>
                <a:endParaRPr lang="en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1B3292-B4C7-18EB-EB88-900635832B49}"/>
                  </a:ext>
                </a:extLst>
              </p:cNvPr>
              <p:cNvSpPr/>
              <p:nvPr/>
            </p:nvSpPr>
            <p:spPr>
              <a:xfrm rot="16200000" flipH="1">
                <a:off x="5835870" y="1694791"/>
                <a:ext cx="2249214" cy="81455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2"/>
                    </a:solidFill>
                  </a:rPr>
                  <a:t>Считывающая электроника</a:t>
                </a:r>
                <a:endParaRPr lang="en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" name="Right Arrow Callout 6">
                <a:extLst>
                  <a:ext uri="{FF2B5EF4-FFF2-40B4-BE49-F238E27FC236}">
                    <a16:creationId xmlns:a16="http://schemas.microsoft.com/office/drawing/2014/main" id="{09399D39-B221-8D14-AA8B-7DB1E154AA12}"/>
                  </a:ext>
                </a:extLst>
              </p:cNvPr>
              <p:cNvSpPr/>
              <p:nvPr/>
            </p:nvSpPr>
            <p:spPr>
              <a:xfrm>
                <a:off x="8482419" y="1012389"/>
                <a:ext cx="1093076" cy="2249214"/>
              </a:xfrm>
              <a:prstGeom prst="rightArrowCallou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dirty="0">
                    <a:solidFill>
                      <a:sysClr val="windowText" lastClr="000000"/>
                    </a:solidFill>
                  </a:rPr>
                  <a:t>спец. ПО</a:t>
                </a:r>
                <a:endParaRPr lang="en-RU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F38AB61C-F6A4-F275-E5A7-944DA8BE9808}"/>
                  </a:ext>
                </a:extLst>
              </p:cNvPr>
              <p:cNvSpPr/>
              <p:nvPr/>
            </p:nvSpPr>
            <p:spPr>
              <a:xfrm>
                <a:off x="9780541" y="1501994"/>
                <a:ext cx="1100138" cy="12001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ПК</a:t>
                </a:r>
                <a:endParaRPr lang="en-RU" dirty="0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5825F5C-63F7-1CCF-5059-A40E313587D7}"/>
                  </a:ext>
                </a:extLst>
              </p:cNvPr>
              <p:cNvGrpSpPr/>
              <p:nvPr/>
            </p:nvGrpSpPr>
            <p:grpSpPr>
              <a:xfrm>
                <a:off x="838200" y="1884637"/>
                <a:ext cx="5580663" cy="369332"/>
                <a:chOff x="838200" y="1884637"/>
                <a:chExt cx="5580663" cy="369332"/>
              </a:xfrm>
            </p:grpSpPr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17CC074B-2EA7-BBB4-B335-629D0857E1AC}"/>
                    </a:ext>
                  </a:extLst>
                </p:cNvPr>
                <p:cNvCxnSpPr/>
                <p:nvPr/>
              </p:nvCxnSpPr>
              <p:spPr>
                <a:xfrm>
                  <a:off x="838200" y="2084605"/>
                  <a:ext cx="558066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FB9AD2D-5D85-E98F-2661-DB4D7DB31BB1}"/>
                    </a:ext>
                  </a:extLst>
                </p:cNvPr>
                <p:cNvSpPr txBox="1"/>
                <p:nvPr/>
              </p:nvSpPr>
              <p:spPr>
                <a:xfrm>
                  <a:off x="1128456" y="1884637"/>
                  <a:ext cx="66717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/>
                    <a:t>ТРЭК</a:t>
                  </a:r>
                  <a:endParaRPr lang="en-RU" dirty="0"/>
                </a:p>
              </p:txBody>
            </p:sp>
          </p:grp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8C170621-CE67-5242-8FD1-F3C71F91CC13}"/>
                  </a:ext>
                </a:extLst>
              </p:cNvPr>
              <p:cNvSpPr/>
              <p:nvPr/>
            </p:nvSpPr>
            <p:spPr>
              <a:xfrm>
                <a:off x="4211283" y="863165"/>
                <a:ext cx="5443537" cy="5485907"/>
              </a:xfrm>
              <a:prstGeom prst="roundRect">
                <a:avLst>
                  <a:gd name="adj" fmla="val 6114"/>
                </a:avLst>
              </a:prstGeom>
              <a:noFill/>
              <a:ln w="28575">
                <a:solidFill>
                  <a:schemeClr val="accent2"/>
                </a:solidFill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ru-RU" sz="2400" b="1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ru-RU" sz="2400" b="1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ru-RU" sz="2400" b="1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ru-RU" sz="2400" b="1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ru-RU" sz="2400" b="1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ru-RU" sz="2400" b="1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ru-RU" sz="2400" b="1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ru-RU" sz="2400" b="1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r"/>
                <a:endParaRPr lang="ru-RU" sz="2400" b="1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r"/>
                <a:r>
                  <a:rPr lang="ru-RU" sz="2400" b="1" dirty="0">
                    <a:ln w="0"/>
                    <a:solidFill>
                      <a:schemeClr val="tx2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ПЛИС	</a:t>
                </a:r>
              </a:p>
              <a:p>
                <a:pPr algn="ctr"/>
                <a:endParaRPr lang="ru-RU" sz="2400" b="1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ru-RU" sz="2400" b="1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ru-RU" sz="2400" b="1" dirty="0">
                    <a:ln w="0"/>
                    <a:solidFill>
                      <a:schemeClr val="tx2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ФОТОРЕГИСТРИРУЮЩИЙ МОДУЛЬ</a:t>
                </a:r>
                <a:endParaRPr lang="en-RU" sz="2400" b="1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20D0D15-5F80-4D44-434A-0FA566BC7F36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>
              <a:off x="3723943" y="2302359"/>
              <a:ext cx="2187140" cy="869466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6475E1F-18E7-7868-7E6E-67CAFBECB49B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4538499" y="2302359"/>
              <a:ext cx="1351490" cy="482597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385D13C-2DCA-90C7-F6A9-FAC831AC67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3732" y="1771177"/>
              <a:ext cx="1356257" cy="50292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11EAFCE-6DD8-1DC7-1655-91B5CE5659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2849" y="1397593"/>
              <a:ext cx="2187140" cy="869466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138943-6CAF-E88F-ADAD-EEFB98814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567" y="3506354"/>
            <a:ext cx="4462004" cy="304300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Грант МОН в форме гос. субсидии </a:t>
            </a:r>
            <a:r>
              <a:rPr lang="en-US" dirty="0"/>
              <a:t>~300 </a:t>
            </a:r>
            <a:r>
              <a:rPr lang="ru-RU" dirty="0"/>
              <a:t>млн. р. на</a:t>
            </a:r>
          </a:p>
          <a:p>
            <a:pPr algn="just"/>
            <a:r>
              <a:rPr lang="ru-RU" dirty="0"/>
              <a:t>ИЯФ СО РАН + Экран ФЭП</a:t>
            </a:r>
          </a:p>
          <a:p>
            <a:pPr algn="just"/>
            <a:r>
              <a:rPr lang="ru-RU" dirty="0"/>
              <a:t>В 2027 г. 9 модулей на базе ФЭУ с МКП 50х50мм и пикселем 3х3мм должны продемонстрировать регистрацию </a:t>
            </a:r>
            <a:r>
              <a:rPr lang="ru-RU" dirty="0" err="1"/>
              <a:t>черенковского</a:t>
            </a:r>
            <a:r>
              <a:rPr lang="ru-RU" dirty="0"/>
              <a:t> кольца из аэрогеля</a:t>
            </a:r>
            <a:endParaRPr lang="en-RU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5B9A79B-CEFB-F5EC-0F86-F60A46F12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4685" y="5045208"/>
            <a:ext cx="1949522" cy="13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7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CB6C-14A2-AC75-B0FF-F2965764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773" y="0"/>
            <a:ext cx="10515600" cy="835025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Основные требования к ФМ</a:t>
            </a:r>
            <a:endParaRPr lang="en-RU" b="1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ECD17C-DE26-4F8E-D9FD-869CAA7C93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8614" y="896488"/>
          <a:ext cx="7400924" cy="5459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589">
                  <a:extLst>
                    <a:ext uri="{9D8B030D-6E8A-4147-A177-3AD203B41FA5}">
                      <a16:colId xmlns:a16="http://schemas.microsoft.com/office/drawing/2014/main" val="2638587079"/>
                    </a:ext>
                  </a:extLst>
                </a:gridCol>
                <a:gridCol w="2536961">
                  <a:extLst>
                    <a:ext uri="{9D8B030D-6E8A-4147-A177-3AD203B41FA5}">
                      <a16:colId xmlns:a16="http://schemas.microsoft.com/office/drawing/2014/main" val="3410209029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134417227"/>
                    </a:ext>
                  </a:extLst>
                </a:gridCol>
                <a:gridCol w="1395411">
                  <a:extLst>
                    <a:ext uri="{9D8B030D-6E8A-4147-A177-3AD203B41FA5}">
                      <a16:colId xmlns:a16="http://schemas.microsoft.com/office/drawing/2014/main" val="2543810715"/>
                    </a:ext>
                  </a:extLst>
                </a:gridCol>
                <a:gridCol w="2386013">
                  <a:extLst>
                    <a:ext uri="{9D8B030D-6E8A-4147-A177-3AD203B41FA5}">
                      <a16:colId xmlns:a16="http://schemas.microsoft.com/office/drawing/2014/main" val="409398110"/>
                    </a:ext>
                  </a:extLst>
                </a:gridCol>
              </a:tblGrid>
              <a:tr h="517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№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Параметр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Ед. изм.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Отклонение</a:t>
                      </a:r>
                      <a:endParaRPr lang="en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Значение</a:t>
                      </a:r>
                      <a:endParaRPr lang="en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449543318"/>
                  </a:ext>
                </a:extLst>
              </a:tr>
              <a:tr h="250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Размер рабочей области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мм 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от 50х50 до 54х54</a:t>
                      </a:r>
                      <a:endParaRPr lang="en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738477793"/>
                  </a:ext>
                </a:extLst>
              </a:tr>
              <a:tr h="250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Шаг анодной структуры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мм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en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3.5</a:t>
                      </a:r>
                      <a:endParaRPr lang="en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450029484"/>
                  </a:ext>
                </a:extLst>
              </a:tr>
              <a:tr h="250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Размер пикселя анода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мм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3х3</a:t>
                      </a:r>
                      <a:endParaRPr lang="en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999470211"/>
                  </a:ext>
                </a:extLst>
              </a:tr>
              <a:tr h="517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Тип фотокатода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dirty="0" err="1">
                          <a:effectLst/>
                        </a:rPr>
                        <a:t>мультищелочной</a:t>
                      </a:r>
                      <a:r>
                        <a:rPr lang="ru-RU" sz="1800" dirty="0">
                          <a:effectLst/>
                        </a:rPr>
                        <a:t>/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dirty="0" err="1">
                          <a:effectLst/>
                        </a:rPr>
                        <a:t>бищелочной</a:t>
                      </a:r>
                      <a:r>
                        <a:rPr lang="ru-RU" sz="1800" dirty="0">
                          <a:effectLst/>
                        </a:rPr>
                        <a:t> на кварце</a:t>
                      </a:r>
                      <a:endParaRPr lang="en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71854723"/>
                  </a:ext>
                </a:extLst>
              </a:tr>
              <a:tr h="250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Пиковый квантовый выход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%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Не менее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22</a:t>
                      </a:r>
                      <a:endParaRPr lang="en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235294121"/>
                  </a:ext>
                </a:extLst>
              </a:tr>
              <a:tr h="517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Длина волны пикового квантового выхода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нм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en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</a:rPr>
                        <a:t>350-400</a:t>
                      </a:r>
                      <a:endParaRPr lang="en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773661969"/>
                  </a:ext>
                </a:extLst>
              </a:tr>
              <a:tr h="251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Коэффициент усиления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Не менее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5*10</a:t>
                      </a:r>
                      <a:r>
                        <a:rPr lang="ru-RU" sz="1800" baseline="30000" dirty="0">
                          <a:effectLst/>
                        </a:rPr>
                        <a:t>5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en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928412824"/>
                  </a:ext>
                </a:extLst>
              </a:tr>
              <a:tr h="517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Частота считывания прибора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Гц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Не менее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1000</a:t>
                      </a:r>
                      <a:endParaRPr lang="en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046153612"/>
                  </a:ext>
                </a:extLst>
              </a:tr>
              <a:tr h="250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Отношение сигнал/шум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Не менее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en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4027171121"/>
                  </a:ext>
                </a:extLst>
              </a:tr>
              <a:tr h="517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Вероятность перекрестных наводок с канала на канал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%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Не более</a:t>
                      </a:r>
                      <a:endParaRPr lang="en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20</a:t>
                      </a:r>
                      <a:endParaRPr lang="en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426318591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326C3FB-6445-7E3E-8ABE-9C12C90873EC}"/>
              </a:ext>
            </a:extLst>
          </p:cNvPr>
          <p:cNvSpPr txBox="1"/>
          <p:nvPr/>
        </p:nvSpPr>
        <p:spPr>
          <a:xfrm>
            <a:off x="7848600" y="2026027"/>
            <a:ext cx="4267199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indent="457200"/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</a:rPr>
              <a:t>– Регистрации единичных фотонов в оптическом диапазоне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Пространственное разрешение единичного фотона ≤ 1 мм</a:t>
            </a:r>
            <a:endParaRPr lang="en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Собственные шумы ≤100кГц/см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800" dirty="0">
              <a:effectLst/>
              <a:latin typeface="Times New Roman" panose="02020603050405020304" pitchFamily="18" charset="0"/>
              <a:ea typeface="TimesNewRomanPSMT"/>
            </a:endParaRPr>
          </a:p>
          <a:p>
            <a:pPr indent="457200"/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</a:rPr>
              <a:t>– Работоспособность в магнитных полях до 2 Тл (хотя бы аксиальных);</a:t>
            </a:r>
            <a:endParaRPr lang="ru-RU" sz="1400" dirty="0">
              <a:latin typeface="Arial" panose="020B0604020202020204" pitchFamily="34" charset="0"/>
              <a:ea typeface="TimesNewRomanPSMT"/>
            </a:endParaRPr>
          </a:p>
          <a:p>
            <a:pPr indent="457200"/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</a:rPr>
              <a:t>– Работоспособность при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NewRomanPSMT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</a:rPr>
              <a:t>дозе ~1Гр и интеграле плотности потока нейтронов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NewRomanPSMT"/>
              </a:rPr>
              <a:t>≥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</a:rPr>
              <a:t>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NewRomanPSMT"/>
              </a:rPr>
              <a:t>10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NewRomanPSMT"/>
              </a:rPr>
              <a:t>n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NewRomanPSMT"/>
              </a:rPr>
              <a:t>eq</a:t>
            </a:r>
            <a:r>
              <a:rPr lang="en-US" dirty="0">
                <a:latin typeface="Times New Roman" panose="02020603050405020304" pitchFamily="18" charset="0"/>
                <a:ea typeface="TimesNewRomanPSMT"/>
              </a:rPr>
              <a:t>/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</a:rPr>
              <a:t>см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NewRomanPSMT"/>
              </a:rPr>
              <a:t>2</a:t>
            </a:r>
            <a:r>
              <a:rPr lang="en-RU" dirty="0">
                <a:effectLst/>
              </a:rPr>
              <a:t> </a:t>
            </a:r>
            <a:endParaRPr lang="ru-RU" dirty="0">
              <a:effectLst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6EECAB1-AE1B-CABC-B49A-22F476B3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SPD-HW-meeting, JINR, 2nd of  October 2025</a:t>
            </a:r>
            <a:endParaRPr lang="en-R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9E602E9-0C26-E16A-444A-7482971F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87CA-69A9-4743-9F21-F9F25738AABD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96716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1069</Words>
  <Application>Microsoft Macintosh PowerPoint</Application>
  <PresentationFormat>Widescreen</PresentationFormat>
  <Paragraphs>204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Courier New</vt:lpstr>
      <vt:lpstr>Roboto</vt:lpstr>
      <vt:lpstr>Times New Roman</vt:lpstr>
      <vt:lpstr>Office Theme</vt:lpstr>
      <vt:lpstr>Статус работ по ФАРИЧ</vt:lpstr>
      <vt:lpstr>Направления оптимизации аэрогелей</vt:lpstr>
      <vt:lpstr>Multi-layer focusing aerogel radiator optimisation</vt:lpstr>
      <vt:lpstr>Результаты с пучка электронов: июнь 2025</vt:lpstr>
      <vt:lpstr>Следующие шаги оптимизации на 2025-2026</vt:lpstr>
      <vt:lpstr>Status of MCP PMT development in Russia</vt:lpstr>
      <vt:lpstr>Оптимизация ФК и МКП до конца 2025г.</vt:lpstr>
      <vt:lpstr>ОКР « Разработка фоторегистрирующего модуля для детектора черенковских колец» 2025-2027гг.</vt:lpstr>
      <vt:lpstr>Основные требования к ФМ</vt:lpstr>
      <vt:lpstr>Прототипирование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R&amp;Ds for the SPD project at the BINP</dc:title>
  <dc:creator>Microsoft Office User</dc:creator>
  <cp:lastModifiedBy>Microsoft Office User</cp:lastModifiedBy>
  <cp:revision>18</cp:revision>
  <dcterms:created xsi:type="dcterms:W3CDTF">2025-05-10T23:39:08Z</dcterms:created>
  <dcterms:modified xsi:type="dcterms:W3CDTF">2025-10-02T06:51:27Z</dcterms:modified>
</cp:coreProperties>
</file>