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3"/>
      <p:bold r:id="rId14"/>
      <p:italic r:id="rId15"/>
      <p:boldItalic r:id="rId16"/>
    </p:embeddedFont>
    <p:embeddedFont>
      <p:font typeface="Roboto Light" panose="02000000000000000000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4"/>
    <p:restoredTop sz="94720"/>
  </p:normalViewPr>
  <p:slideViewPr>
    <p:cSldViewPr snapToGrid="0">
      <p:cViewPr>
        <p:scale>
          <a:sx n="104" d="100"/>
          <a:sy n="104" d="100"/>
        </p:scale>
        <p:origin x="200" y="7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77e4d1d8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77e4d1d8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489db6bda5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489db6bda5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89db6bda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89db6bda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89db6bda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489db6bda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89db6bda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489db6bda5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489db6bda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489db6bda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8a464a467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8a464a467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89db6bda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89db6bda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89db6bda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89db6bda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89db6bda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489db6bda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>
  <p:cSld name="Заголовок и объект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54062" y="510714"/>
            <a:ext cx="32406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1800" b="1" i="0">
                <a:solidFill>
                  <a:srgbClr val="2823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327814" y="4681400"/>
            <a:ext cx="660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2700" lvl="0" indent="0">
              <a:lnSpc>
                <a:spcPct val="100000"/>
              </a:lnSpc>
              <a:spcBef>
                <a:spcPts val="0"/>
              </a:spcBef>
              <a:buNone/>
              <a:defRPr i="0">
                <a:solidFill>
                  <a:schemeClr val="dk1"/>
                </a:solidFill>
              </a:defRPr>
            </a:lvl1pPr>
            <a:lvl2pPr marL="12700" lvl="1" indent="0">
              <a:lnSpc>
                <a:spcPct val="100000"/>
              </a:lnSpc>
              <a:spcBef>
                <a:spcPts val="0"/>
              </a:spcBef>
              <a:buNone/>
              <a:defRPr i="0">
                <a:solidFill>
                  <a:schemeClr val="dk1"/>
                </a:solidFill>
              </a:defRPr>
            </a:lvl2pPr>
            <a:lvl3pPr marL="12700" lvl="2" indent="0">
              <a:lnSpc>
                <a:spcPct val="100000"/>
              </a:lnSpc>
              <a:spcBef>
                <a:spcPts val="0"/>
              </a:spcBef>
              <a:buNone/>
              <a:defRPr i="0">
                <a:solidFill>
                  <a:schemeClr val="dk1"/>
                </a:solidFill>
              </a:defRPr>
            </a:lvl3pPr>
            <a:lvl4pPr marL="12700" lvl="3" indent="0">
              <a:lnSpc>
                <a:spcPct val="100000"/>
              </a:lnSpc>
              <a:spcBef>
                <a:spcPts val="0"/>
              </a:spcBef>
              <a:buNone/>
              <a:defRPr i="0">
                <a:solidFill>
                  <a:schemeClr val="dk1"/>
                </a:solidFill>
              </a:defRPr>
            </a:lvl4pPr>
            <a:lvl5pPr marL="12700" lvl="4" indent="0">
              <a:lnSpc>
                <a:spcPct val="100000"/>
              </a:lnSpc>
              <a:spcBef>
                <a:spcPts val="0"/>
              </a:spcBef>
              <a:buNone/>
              <a:defRPr i="0">
                <a:solidFill>
                  <a:schemeClr val="dk1"/>
                </a:solidFill>
              </a:defRPr>
            </a:lvl5pPr>
            <a:lvl6pPr marL="12700" lvl="5" indent="0">
              <a:lnSpc>
                <a:spcPct val="100000"/>
              </a:lnSpc>
              <a:spcBef>
                <a:spcPts val="0"/>
              </a:spcBef>
              <a:buNone/>
              <a:defRPr i="0">
                <a:solidFill>
                  <a:schemeClr val="dk1"/>
                </a:solidFill>
              </a:defRPr>
            </a:lvl6pPr>
            <a:lvl7pPr marL="12700" lvl="6" indent="0">
              <a:lnSpc>
                <a:spcPct val="100000"/>
              </a:lnSpc>
              <a:spcBef>
                <a:spcPts val="0"/>
              </a:spcBef>
              <a:buNone/>
              <a:defRPr i="0">
                <a:solidFill>
                  <a:schemeClr val="dk1"/>
                </a:solidFill>
              </a:defRPr>
            </a:lvl7pPr>
            <a:lvl8pPr marL="12700" lvl="7" indent="0">
              <a:lnSpc>
                <a:spcPct val="100000"/>
              </a:lnSpc>
              <a:spcBef>
                <a:spcPts val="0"/>
              </a:spcBef>
              <a:buNone/>
              <a:defRPr i="0">
                <a:solidFill>
                  <a:schemeClr val="dk1"/>
                </a:solidFill>
              </a:defRPr>
            </a:lvl8pPr>
            <a:lvl9pPr marL="12700" lvl="8" indent="0">
              <a:lnSpc>
                <a:spcPct val="100000"/>
              </a:lnSpc>
              <a:spcBef>
                <a:spcPts val="0"/>
              </a:spcBef>
              <a:buNone/>
              <a:defRPr i="0">
                <a:solidFill>
                  <a:schemeClr val="dk1"/>
                </a:solidFill>
              </a:defRPr>
            </a:lvl9pPr>
          </a:lstStyle>
          <a:p>
            <a:pPr marL="127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/>
              <a:t>/18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78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inspirehep.net/journals/2874094?ui-citation-summary=true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698175" y="3655675"/>
            <a:ext cx="44307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Advisory Board meeting, 16.09.</a:t>
            </a:r>
            <a:r>
              <a:rPr lang="en-US" sz="18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20</a:t>
            </a:r>
            <a:r>
              <a:rPr lang="ru" sz="18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25</a:t>
            </a:r>
            <a:br>
              <a:rPr lang="ru" sz="18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br>
              <a:rPr lang="ru" sz="18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5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60" name="Google Shape;60;p14"/>
          <p:cNvCxnSpPr/>
          <p:nvPr/>
        </p:nvCxnSpPr>
        <p:spPr>
          <a:xfrm rot="10800000" flipH="1">
            <a:off x="661100" y="3401350"/>
            <a:ext cx="8146200" cy="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14"/>
          <p:cNvSpPr txBox="1"/>
          <p:nvPr/>
        </p:nvSpPr>
        <p:spPr>
          <a:xfrm>
            <a:off x="9867200" y="1789625"/>
            <a:ext cx="763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4015200" y="2743600"/>
            <a:ext cx="1113600" cy="40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175" y="1720975"/>
            <a:ext cx="4581550" cy="142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311700" y="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Pain points and limitations</a:t>
            </a:r>
            <a:endParaRPr sz="23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1" name="Google Shape;231;p31"/>
          <p:cNvCxnSpPr/>
          <p:nvPr/>
        </p:nvCxnSpPr>
        <p:spPr>
          <a:xfrm>
            <a:off x="383100" y="665225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p31"/>
          <p:cNvSpPr txBox="1">
            <a:spLocks noGrp="1"/>
          </p:cNvSpPr>
          <p:nvPr>
            <p:ph type="body" idx="1"/>
          </p:nvPr>
        </p:nvSpPr>
        <p:spPr>
          <a:xfrm>
            <a:off x="311700" y="842750"/>
            <a:ext cx="86454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We need more papers from different countries and different organizations, that will be the main thing for Scopus judgement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According to Scopus rules it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would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be better if editors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were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from different organizations and different countries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So far, out of 17 people in the Editorial Board, 14 are from JINR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For stable work we need at least 2 editors per topic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33" name="Google Shape;233;p31" title="Снимок экрана 2025-09-01 в 12.49.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00" y="2289800"/>
            <a:ext cx="4015550" cy="26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 title="Снимок экрана 2025-09-01 в 12.54.1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1625" y="2029000"/>
            <a:ext cx="3443150" cy="28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5">
            <a:alphaModFix/>
          </a:blip>
          <a:srcRect r="67186"/>
          <a:stretch/>
        </p:blipFill>
        <p:spPr>
          <a:xfrm>
            <a:off x="8092800" y="-875"/>
            <a:ext cx="705624" cy="6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311700" y="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i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Website</a:t>
            </a:r>
            <a:endParaRPr sz="2520" i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2" name="Google Shape;142;p23"/>
          <p:cNvCxnSpPr/>
          <p:nvPr/>
        </p:nvCxnSpPr>
        <p:spPr>
          <a:xfrm>
            <a:off x="383100" y="665225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201975" y="934675"/>
            <a:ext cx="4370025" cy="40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Since it’s an online journal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,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the website is of the greatest importance as the main way of communication between the authors, editors and reviewers  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 - OJS platform was chosen: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Open-source software, site is hosted at MLIT JINR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MLIT JINR personnel is involved in website development and support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 - Articles are available in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PDF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as well as in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HTML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viewer on the website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 - DOI is assigned to each paper automatically   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 rotWithShape="1">
          <a:blip r:embed="rId5">
            <a:alphaModFix/>
          </a:blip>
          <a:srcRect r="67186"/>
          <a:stretch/>
        </p:blipFill>
        <p:spPr>
          <a:xfrm>
            <a:off x="8092800" y="-875"/>
            <a:ext cx="705624" cy="6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Мой фильм 3.mp4">
            <a:hlinkClick r:id="" action="ppaction://media"/>
            <a:extLst>
              <a:ext uri="{FF2B5EF4-FFF2-40B4-BE49-F238E27FC236}">
                <a16:creationId xmlns:a16="http://schemas.microsoft.com/office/drawing/2014/main" id="{01A8D808-4B64-2AD1-0F29-0233A6826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4716" r="24267"/>
          <a:stretch>
            <a:fillRect/>
          </a:stretch>
        </p:blipFill>
        <p:spPr>
          <a:xfrm>
            <a:off x="4572000" y="703507"/>
            <a:ext cx="4011561" cy="4423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311700" y="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How it looks like: articles in pdf</a:t>
            </a:r>
            <a:endParaRPr sz="23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2" name="Google Shape;152;p24"/>
          <p:cNvCxnSpPr/>
          <p:nvPr/>
        </p:nvCxnSpPr>
        <p:spPr>
          <a:xfrm>
            <a:off x="383100" y="665225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>
            <a:off x="193025" y="818250"/>
            <a:ext cx="5426700" cy="40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</a:t>
            </a:r>
            <a:endParaRPr sz="120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1"/>
          </p:nvPr>
        </p:nvSpPr>
        <p:spPr>
          <a:xfrm>
            <a:off x="6192000" y="1511550"/>
            <a:ext cx="2832300" cy="2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-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JINR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P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ublishing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D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epartment works carefully with every accepted paper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- 1 week  for copyediting and layout stage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- On practice it depends on paper size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 rotWithShape="1">
          <a:blip r:embed="rId5">
            <a:alphaModFix/>
          </a:blip>
          <a:srcRect r="67186"/>
          <a:stretch/>
        </p:blipFill>
        <p:spPr>
          <a:xfrm>
            <a:off x="8092800" y="-875"/>
            <a:ext cx="705624" cy="6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Мой фильм 300.mp4">
            <a:hlinkClick r:id="" action="ppaction://media"/>
            <a:extLst>
              <a:ext uri="{FF2B5EF4-FFF2-40B4-BE49-F238E27FC236}">
                <a16:creationId xmlns:a16="http://schemas.microsoft.com/office/drawing/2014/main" id="{53588710-0160-EA7C-FC38-EA5BA9F2E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6762" r="7344"/>
          <a:stretch>
            <a:fillRect/>
          </a:stretch>
        </p:blipFill>
        <p:spPr>
          <a:xfrm>
            <a:off x="383100" y="930693"/>
            <a:ext cx="5808900" cy="380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311700" y="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i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How it looks like: articles in </a:t>
            </a:r>
            <a:r>
              <a:rPr lang="en-US" sz="2520" i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HTML</a:t>
            </a:r>
            <a:r>
              <a:rPr lang="ru" sz="2520" i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viewer</a:t>
            </a:r>
            <a:endParaRPr sz="2320" i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i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4" name="Google Shape;164;p25"/>
          <p:cNvCxnSpPr/>
          <p:nvPr/>
        </p:nvCxnSpPr>
        <p:spPr>
          <a:xfrm>
            <a:off x="383100" y="665225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6" name="Google Shape;166;p25"/>
          <p:cNvPicPr preferRelativeResize="0"/>
          <p:nvPr/>
        </p:nvPicPr>
        <p:blipFill rotWithShape="1">
          <a:blip r:embed="rId5">
            <a:alphaModFix/>
          </a:blip>
          <a:srcRect r="67186"/>
          <a:stretch/>
        </p:blipFill>
        <p:spPr>
          <a:xfrm>
            <a:off x="8092800" y="-875"/>
            <a:ext cx="705624" cy="6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Мой фильм 00.mp4">
            <a:hlinkClick r:id="" action="ppaction://media"/>
            <a:extLst>
              <a:ext uri="{FF2B5EF4-FFF2-40B4-BE49-F238E27FC236}">
                <a16:creationId xmlns:a16="http://schemas.microsoft.com/office/drawing/2014/main" id="{C369D605-122F-1A12-B6D7-CB17334A0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6817" t="4049" r="6965"/>
          <a:stretch>
            <a:fillRect/>
          </a:stretch>
        </p:blipFill>
        <p:spPr>
          <a:xfrm>
            <a:off x="1045909" y="728313"/>
            <a:ext cx="7052182" cy="44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2" name="Google Shape;172;p26"/>
          <p:cNvCxnSpPr/>
          <p:nvPr/>
        </p:nvCxnSpPr>
        <p:spPr>
          <a:xfrm>
            <a:off x="383100" y="665225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311700" y="874500"/>
            <a:ext cx="86079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 19 published papers at the moment in total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Some papers already got citations (according to </a:t>
            </a:r>
            <a:r>
              <a:rPr lang="ru" sz="1200" u="sng" dirty="0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3"/>
              </a:rPr>
              <a:t>InspireHEP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statistics that is indexing only some parts of physics)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075" y="3264600"/>
            <a:ext cx="4020524" cy="82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1075" y="4090025"/>
            <a:ext cx="4020524" cy="705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pic>
        <p:nvPicPr>
          <p:cNvPr id="179" name="Google Shape;179;p26"/>
          <p:cNvPicPr preferRelativeResize="0"/>
          <p:nvPr/>
        </p:nvPicPr>
        <p:blipFill rotWithShape="1">
          <a:blip r:embed="rId6">
            <a:alphaModFix/>
          </a:blip>
          <a:srcRect r="67186"/>
          <a:stretch/>
        </p:blipFill>
        <p:spPr>
          <a:xfrm>
            <a:off x="8092800" y="-875"/>
            <a:ext cx="705624" cy="6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текст, линия, График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FCACB4E-ED1B-5839-6FC4-C6D77133B3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086"/>
          <a:stretch>
            <a:fillRect/>
          </a:stretch>
        </p:blipFill>
        <p:spPr>
          <a:xfrm>
            <a:off x="485922" y="1813102"/>
            <a:ext cx="2608028" cy="298251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линия, График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47B656-3662-82B5-8405-E654122914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048" t="95186"/>
          <a:stretch>
            <a:fillRect/>
          </a:stretch>
        </p:blipFill>
        <p:spPr>
          <a:xfrm>
            <a:off x="2280332" y="4709011"/>
            <a:ext cx="684154" cy="15100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линия, График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DA68903-492E-B4BB-A311-85573639CC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554" r="32564" b="57118"/>
          <a:stretch>
            <a:fillRect/>
          </a:stretch>
        </p:blipFill>
        <p:spPr>
          <a:xfrm>
            <a:off x="2566277" y="1800000"/>
            <a:ext cx="765703" cy="1296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Шрифт, снимок экрана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6A6FC9F-49C9-C284-3014-EB3E8BF11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6000" y="1968596"/>
            <a:ext cx="3938711" cy="1332000"/>
          </a:xfrm>
          <a:prstGeom prst="rect">
            <a:avLst/>
          </a:prstGeom>
        </p:spPr>
      </p:pic>
      <p:sp>
        <p:nvSpPr>
          <p:cNvPr id="18" name="Google Shape;186;p27">
            <a:extLst>
              <a:ext uri="{FF2B5EF4-FFF2-40B4-BE49-F238E27FC236}">
                <a16:creationId xmlns:a16="http://schemas.microsoft.com/office/drawing/2014/main" id="{A29EB23A-D915-71C4-0CAE-9C42250A95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Content statistics </a:t>
            </a:r>
            <a:endParaRPr sz="23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311700" y="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Content statistics </a:t>
            </a:r>
            <a:endParaRPr sz="23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7" name="Google Shape;187;p27"/>
          <p:cNvCxnSpPr/>
          <p:nvPr/>
        </p:nvCxnSpPr>
        <p:spPr>
          <a:xfrm>
            <a:off x="383100" y="665225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" name="Google Shape;188;p27"/>
          <p:cNvSpPr txBox="1">
            <a:spLocks noGrp="1"/>
          </p:cNvSpPr>
          <p:nvPr>
            <p:ph type="body" idx="1"/>
          </p:nvPr>
        </p:nvSpPr>
        <p:spPr>
          <a:xfrm>
            <a:off x="311700" y="874500"/>
            <a:ext cx="60321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 19 published papers at the moment in total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Will not be considered in any statistics: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	- 6 papers currently under review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- 5 declined papers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Takeaways: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26999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Most of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the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papers are affiliated with JINR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18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  - Understandable but not good for upcoming application to Scopus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18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 Majority of papers belong to Physics category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Among these physics papers most of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the works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are in Theory subcategor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y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18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	- Given that journal is interdisciplinary more papers from other natural science categories will be better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NB: some papers belong to several categories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9" name="Google Shape;189;p27" title="Снимок экрана 2025-09-01 в 10.52.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7125" y="874500"/>
            <a:ext cx="2181307" cy="18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 title="Снимок экрана 2025-09-01 в 10.57.0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8925" y="911700"/>
            <a:ext cx="1753225" cy="16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 title="Снимок экрана 2025-09-01 в 11.32.0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4675" y="2746000"/>
            <a:ext cx="2902926" cy="2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 rotWithShape="1">
          <a:blip r:embed="rId6">
            <a:alphaModFix/>
          </a:blip>
          <a:srcRect r="67186"/>
          <a:stretch/>
        </p:blipFill>
        <p:spPr>
          <a:xfrm>
            <a:off x="8092800" y="-875"/>
            <a:ext cx="705624" cy="6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311700" y="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i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Paper reviewing statistics </a:t>
            </a:r>
            <a:endParaRPr sz="2320" i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i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0" name="Google Shape;200;p28"/>
          <p:cNvCxnSpPr/>
          <p:nvPr/>
        </p:nvCxnSpPr>
        <p:spPr>
          <a:xfrm>
            <a:off x="383100" y="665225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Google Shape;201;p28"/>
          <p:cNvSpPr txBox="1">
            <a:spLocks noGrp="1"/>
          </p:cNvSpPr>
          <p:nvPr>
            <p:ph type="body" idx="1"/>
          </p:nvPr>
        </p:nvSpPr>
        <p:spPr>
          <a:xfrm>
            <a:off x="311700" y="728775"/>
            <a:ext cx="81609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Based on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- 19 published papers (two positive reviews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required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for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a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paper) 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- 6 papers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currently under review (consider here only those that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got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review) 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- 5 declined papers (those reached reviewing stage)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lang="en"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Summary</a:t>
            </a:r>
            <a:r>
              <a:rPr lang="en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: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We’re trying to expand the geography of reviewers (when possible) as one more way to promote the journal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But reviewer’s best scientific match with the paper theme is a priority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2" name="Google Shape;202;p28" title="Снимок экрана 2025-09-01 в 12.35.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300" y="2911175"/>
            <a:ext cx="3504131" cy="17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 rotWithShape="1">
          <a:blip r:embed="rId4">
            <a:alphaModFix/>
          </a:blip>
          <a:srcRect r="67186"/>
          <a:stretch/>
        </p:blipFill>
        <p:spPr>
          <a:xfrm>
            <a:off x="8092800" y="-875"/>
            <a:ext cx="705624" cy="6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 title="Снимок экрана 2025-09-10 в 21.20.0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725" y="2835250"/>
            <a:ext cx="3329401" cy="21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311700" y="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Timeline statistics </a:t>
            </a:r>
            <a:endParaRPr sz="23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1" name="Google Shape;211;p29"/>
          <p:cNvCxnSpPr/>
          <p:nvPr/>
        </p:nvCxnSpPr>
        <p:spPr>
          <a:xfrm>
            <a:off x="383100" y="665225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311700" y="842750"/>
            <a:ext cx="5246700" cy="4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2 weeks for the first round of review in policies </a:t>
            </a:r>
            <a:b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(but the good quality of review is a priority)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 Copyediting and layout is declared to take 1 week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 On practice, based on 19 published papers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statistics is the following (plots on the right)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	- Median: 20 days for the 1st round of review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457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- Median: 14 days for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a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paper to be published on the website </a:t>
            </a:r>
            <a:b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after being accepted for publication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Conclusions: 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he timeline depends heavily on the number of pages in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the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article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173399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Reminder: 19 published papers on 808 pages in total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  - We plan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to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reformulate more clearly the promised timeline in journal policies, e.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g. 2 weeks for reviewing makes sense for short articles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13" name="Google Shape;213;p29" title="Снимок экрана 2025-09-01 в 14.04.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375" y="842750"/>
            <a:ext cx="2695249" cy="202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 title="Снимок экрана 2025-09-01 в 14.07.3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0175" y="2958025"/>
            <a:ext cx="2745641" cy="202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 rotWithShape="1">
          <a:blip r:embed="rId5">
            <a:alphaModFix/>
          </a:blip>
          <a:srcRect r="67186"/>
          <a:stretch/>
        </p:blipFill>
        <p:spPr>
          <a:xfrm>
            <a:off x="8092800" y="-875"/>
            <a:ext cx="705624" cy="6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311700" y="47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Plans</a:t>
            </a:r>
            <a:endParaRPr sz="23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2" name="Google Shape;222;p30"/>
          <p:cNvCxnSpPr/>
          <p:nvPr/>
        </p:nvCxnSpPr>
        <p:spPr>
          <a:xfrm>
            <a:off x="383100" y="665225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3" name="Google Shape;223;p30"/>
          <p:cNvSpPr txBox="1">
            <a:spLocks noGrp="1"/>
          </p:cNvSpPr>
          <p:nvPr>
            <p:ph type="body" idx="1"/>
          </p:nvPr>
        </p:nvSpPr>
        <p:spPr>
          <a:xfrm>
            <a:off x="311700" y="842750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"/>
              <a:buChar char="-"/>
            </a:pPr>
            <a:r>
              <a:rPr lang="ru" sz="1200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The next big goal is to submit an application in 2026 to be indexed in Scopus and WoS</a:t>
            </a:r>
            <a:endParaRPr sz="1200" b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The only obstacle is the geography of editors and authors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Meanwhile a big challenge in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a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good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sense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will be a special issue dedicated to JINR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’s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anniversary in 2026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1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A l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ot of invitations were sent to prepare scientific papers on various remarkable topics related </a:t>
            </a:r>
            <a:b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to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the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JINR scientific achievements over the last 70 years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1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Articles from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the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JINR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M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ember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S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tates are very welcome and absolutely necessary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for completeness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We plan to apply to the Russian “White list” </a:t>
            </a:r>
            <a:r>
              <a:rPr lang="ru" sz="12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of the scientific journal database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(ВАК/Белый список/ЕГПНИ) as soon as this opportunity will be available</a:t>
            </a:r>
            <a:b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lvl="0" indent="-304800">
              <a:lnSpc>
                <a:spcPct val="125000"/>
              </a:lnSpc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We omit here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a 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variety of our internal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short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and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medium-term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goals on stable website operation, policies etc. improvements.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W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e do </a:t>
            </a: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hese small steps everyday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en-US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O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ur ultimate goal is to create a </a:t>
            </a:r>
            <a:r>
              <a:rPr lang="ru" sz="1200" u="sng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very good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academic journal specializing in natural and technical sciences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914400" lvl="1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That means we have to publish </a:t>
            </a:r>
            <a:r>
              <a:rPr lang="ru" sz="1200" u="sng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many good</a:t>
            </a: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articles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Light"/>
              <a:buChar char="-"/>
            </a:pPr>
            <a:r>
              <a:rPr lang="ru" sz="12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This is a marathon, the result will be clear only in ~5 years</a:t>
            </a:r>
            <a:endParaRPr sz="12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24" name="Google Shape;224;p30"/>
          <p:cNvPicPr preferRelativeResize="0"/>
          <p:nvPr/>
        </p:nvPicPr>
        <p:blipFill rotWithShape="1">
          <a:blip r:embed="rId3">
            <a:alphaModFix/>
          </a:blip>
          <a:srcRect r="67186"/>
          <a:stretch/>
        </p:blipFill>
        <p:spPr>
          <a:xfrm>
            <a:off x="8092800" y="-875"/>
            <a:ext cx="705624" cy="6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796</Words>
  <Application>Microsoft Macintosh PowerPoint</Application>
  <PresentationFormat>Экран (16:9)</PresentationFormat>
  <Paragraphs>78</Paragraphs>
  <Slides>10</Slides>
  <Notes>10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Roboto</vt:lpstr>
      <vt:lpstr>Calibri</vt:lpstr>
      <vt:lpstr>Arial</vt:lpstr>
      <vt:lpstr>Roboto Light</vt:lpstr>
      <vt:lpstr>Simple Light</vt:lpstr>
      <vt:lpstr>Презентация PowerPoint</vt:lpstr>
      <vt:lpstr>Website</vt:lpstr>
      <vt:lpstr>How it looks like: articles in pdf </vt:lpstr>
      <vt:lpstr>How it looks like: articles in HTML viewer </vt:lpstr>
      <vt:lpstr>Content statistics  </vt:lpstr>
      <vt:lpstr>Content statistics  </vt:lpstr>
      <vt:lpstr>Paper reviewing statistics  </vt:lpstr>
      <vt:lpstr>Timeline statistics  </vt:lpstr>
      <vt:lpstr>Plans </vt:lpstr>
      <vt:lpstr>Pain points and limitations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Liudmila Kolupaeva</cp:lastModifiedBy>
  <cp:revision>23</cp:revision>
  <dcterms:modified xsi:type="dcterms:W3CDTF">2025-09-15T09:24:23Z</dcterms:modified>
</cp:coreProperties>
</file>