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58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24CC6-9C64-93B0-CAE3-F45A8BA2F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583ADA-B49B-734D-914B-6F221BBB2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0A2B31-04CA-19B1-7C2F-C4712206F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33FF5C-1D52-D2EF-DB39-D16CB926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DD2DE-1944-6DE0-3175-C4AB81165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10F21-C383-00FB-41A4-D61BD3F60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B8E7DE-BF24-F7C5-3B86-633B62796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F0403-5765-5D01-35C6-50C68CA37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2B7F1D-06A3-328D-E0CB-2A5AAB369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B9B28B-45A9-B311-4180-BB8FE8C7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23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5E9A46C-5329-8796-7DFA-3D5EC9F895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97B049-41A1-F7AA-8EC0-98CBD5C8E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F4F79D-81A1-C578-D33C-4160C0931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5DEA43-C2A6-F316-3C7B-A432E3DF2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A59E54-C5FC-AC44-2829-8FE8C44B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6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9CA3E-7E11-0482-C96B-19E29537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75C5F6-4E93-0998-F82D-CCF243842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93A021-4196-6F09-1B52-46C81232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D08728-E15A-1C04-7759-7484C6419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8471E8-70CC-9704-9DA2-92FBC8A4E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DED3D-3610-F51A-DE4A-788D37D65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91EB99-4E28-5DFF-1764-7BC679383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57F4BA-6B6B-AECA-856B-A40E02A1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315A5B-6286-00B9-6519-13D1DDB01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492BA8-B312-A224-1AF1-D7E6F83AF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07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2E9DCE-AA99-934F-6E1E-D7D21F169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6FAFD0-A071-A728-69CE-F3B2C7D80D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2295CA-91AD-EAAF-7FDF-7E1CB9B61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71A511-D60C-F10A-586D-0017B7D4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9C20F8-04D2-3DCC-73F2-9358D5104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CC9818-6ED0-CBF5-A818-96992363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38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E0303-A582-268B-D826-D4847C4C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5C766D-C5AA-156D-40D2-6788FA757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F48854-9DD2-D467-27E5-91883AB3C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555D01B-FC0D-ACD0-C396-425CD7DFF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5FDCC2-6BFB-8AD8-22A0-1D158BA90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E82328-257D-CEB8-B419-541663D0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535388-D5E5-A81F-8A84-A42A53A8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F4C474-070C-A167-A388-D8E6E5057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97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5D5B2-E58E-D156-FE57-F557BEBC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BDCA0D-1701-4318-DE02-6B6A1B02B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F0A74C-3ABF-A040-3485-C19ABA9CA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845A476-76A6-2104-DC89-427C502B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59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AD24DC-5D94-0240-C813-24A3333D2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8422FAA-005C-7A56-F8DE-D169BA33F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0C5075B-001D-AAAC-E86D-21CACE78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5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60848-4207-A213-B771-F2A3DE75E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221086-9B28-6A47-A4C2-13846F78A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64E21A-E85E-8F10-1967-EF91D0078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59C198-6707-E022-4F27-2D37859F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ACB458-7147-F18F-9FAF-DDC1A503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97133C-3047-1D2F-DABD-3370BD28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61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8B54C-5A0F-CB8F-3985-FFCB41460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0CEC487-FF82-7A73-8342-BDAC3428C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E31645-2008-B2CB-C84A-F13257582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867C7C-A20B-66C3-9A10-4C6E0757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AF5307-5EE4-40CE-E51B-798121078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02DCC1-A879-AFDC-C92D-D72DB0286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80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106209-30B3-FE01-4D56-F46473EA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DF4461-8C38-4B86-8FC1-EE2E221B9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99A7C-996A-9E9B-C29A-255FAF64A3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A072-9B6F-4A59-AFA1-67915AFA2482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ECBBC2-A454-AAA5-C6B4-FBCC85972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9D98C4-3D47-4918-C9B0-7B14109C9D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00514-F698-436E-8BF5-CB2345D124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44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C2FC2-A1BE-26FF-5431-ECD7825FA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039" y="166451"/>
            <a:ext cx="11751012" cy="631217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dobe Gothic Std B" panose="020B0800000000000000" pitchFamily="34" charset="-128"/>
                <a:cs typeface="Adobe Thai" panose="02040503050201020203" pitchFamily="18" charset="-34"/>
              </a:rPr>
              <a:t>Трубопроводы криогенной системы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48A8A0-1AAA-0321-DE86-ABB7D2B02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233" y="865762"/>
            <a:ext cx="10953345" cy="59922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Труба прямого гелиевого потока высокого давления от КГУ, температура окружающей среды, без теплоизоляции, без вакуумной рубашки.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Наружный диаметр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мм.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Труба прямого потока гелия (жидкостная) от гелиевого криогенного резервуара, с тепловыми азотными экранами, с вакуумной изоляцией.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Наружный диаметр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 мм.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Труба обратного потока гелия до КГУ. С вакуумной изоляцией.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Наружный диаметр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 мм.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Труба прямого потока азота от азотного криогенного резервуара, с вакуумной изоляцией.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Наружный диаметр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мм.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Труба обратного потока азота в атмосферу, с теплоизоляцией.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Наружный диаметр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 мм.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Труба приказного газа (пневматика).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Наружный диаметр 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мм.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Кабель электропитания криогенной системы. Диаметр кабеля пока не выбран.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 потребуется 2 трубы с дистиллированной водой для охлаждения вакуумной системы.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обсуждается.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563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AF97A-3681-BF6F-3D6C-78CD873E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4F751-6A06-4C63-2645-91D7FFA0D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494" y="0"/>
            <a:ext cx="11751012" cy="631217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dobe Gothic Std B" panose="020B0800000000000000" pitchFamily="34" charset="-128"/>
                <a:cs typeface="Adobe Thai" panose="02040503050201020203" pitchFamily="18" charset="-34"/>
              </a:rPr>
              <a:t>Трубопроводы криогенной системы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E1C077B-035C-AB4F-F0A7-A7D51AC24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24620"/>
            <a:ext cx="9324501" cy="607825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криогенной системе будет задействованы следующие трубопроводы:</a:t>
            </a: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Трубы с порядковыми номерами от 1 до 5 включительно, необходимо прокладывать на эстакаде (не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энергоцепи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Прокладка трубопроводов на эстакаде должна осуществляться сверху эстакады.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Трубопроводы, расположенные на эстакаде, должны находиться в визуальной и физической доступности для их обслуживания.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соединения трубопроводов с эстакады с трубопроводами криогенной системы на платформе должно находится на участке платформы, с заходом на платформу минимум на 0.5 метра и на высоте от 0.5 до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метров, для удобного и безопасного проведения монтажных и регламентных работ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укладка в несколько рядов).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между соединительными фланцами разных трубопроводов должно составлять не менее 200 мм.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предложение на верхней поверхности эстакады, в месте прокладки трубопроводов установить перила, а поверхность выполнить цельной, для возможности нахождения на этой поверхности персонала, который будет выполнять монтаж трубопроводов, их проверку и обслуживание.</a:t>
            </a:r>
          </a:p>
          <a:p>
            <a:pPr marL="3960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энергоцепи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проложить трубопроводы с позициями 6 и 7.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62971E8-2575-639A-570B-071050A15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834398"/>
              </p:ext>
            </p:extLst>
          </p:nvPr>
        </p:nvGraphicFramePr>
        <p:xfrm>
          <a:off x="9324501" y="950607"/>
          <a:ext cx="2770222" cy="4956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711">
                  <a:extLst>
                    <a:ext uri="{9D8B030D-6E8A-4147-A177-3AD203B41FA5}">
                      <a16:colId xmlns:a16="http://schemas.microsoft.com/office/drawing/2014/main" val="689225188"/>
                    </a:ext>
                  </a:extLst>
                </a:gridCol>
                <a:gridCol w="2426511">
                  <a:extLst>
                    <a:ext uri="{9D8B030D-6E8A-4147-A177-3AD203B41FA5}">
                      <a16:colId xmlns:a16="http://schemas.microsoft.com/office/drawing/2014/main" val="378293401"/>
                    </a:ext>
                  </a:extLst>
                </a:gridCol>
              </a:tblGrid>
              <a:tr h="816016"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Гелий прямой поток (от КГУ)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56672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Гелий прямой поток (от КР)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3958079"/>
                  </a:ext>
                </a:extLst>
              </a:tr>
              <a:tr h="695396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Гелий обратный поток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1026146"/>
                  </a:ext>
                </a:extLst>
              </a:tr>
              <a:tr h="74281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Азот прямой поток    (от КР)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1049604"/>
                  </a:ext>
                </a:extLst>
              </a:tr>
              <a:tr h="624276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Азот обратный поток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6637347"/>
                  </a:ext>
                </a:extLst>
              </a:tr>
              <a:tr h="668529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Приказной газ (пневматика)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031826"/>
                  </a:ext>
                </a:extLst>
              </a:tr>
              <a:tr h="698558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Кабель электропитания криогенной системы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7784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41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B57B6A6-4477-F23F-431A-EAF8F979F405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27148" cy="6312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dobe Gothic Std B" panose="020B0800000000000000" pitchFamily="34" charset="-128"/>
                <a:cs typeface="Adobe Thai" panose="02040503050201020203" pitchFamily="18" charset="-34"/>
              </a:rPr>
              <a:t>Работа криогенной системы при транспортировке детектора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2D6488F7-BB69-7210-582D-00CCA5E8DC72}"/>
              </a:ext>
            </a:extLst>
          </p:cNvPr>
          <p:cNvSpPr txBox="1">
            <a:spLocks/>
          </p:cNvSpPr>
          <p:nvPr/>
        </p:nvSpPr>
        <p:spPr>
          <a:xfrm>
            <a:off x="376135" y="617436"/>
            <a:ext cx="11465672" cy="14310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Транспортировка возможна в режиме без циркуляции, при достижении температурного уровня детектора в 80К.</a:t>
            </a:r>
          </a:p>
          <a:p>
            <a:pPr algn="just"/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Отепление от 4.5К до 120К (азотный уровень температур) не требует контроля скорости отепления и не приведет к деформации или дополнительным напряжениям на обмотке магнита.</a:t>
            </a:r>
          </a:p>
          <a:p>
            <a:pPr algn="just"/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оценке, за время переезда (8 часов) обмотка </a:t>
            </a:r>
            <a:r>
              <a:rPr lang="ru-RU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отеплится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80К до 120К, что является допустимым.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EE5B40-42EB-BF56-C6A6-3037101E11B0}"/>
              </a:ext>
            </a:extLst>
          </p:cNvPr>
          <p:cNvSpPr txBox="1"/>
          <p:nvPr/>
        </p:nvSpPr>
        <p:spPr>
          <a:xfrm>
            <a:off x="285344" y="1956881"/>
            <a:ext cx="11556462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4000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этой информации, переезд из позиции "на пучке" в позицию "обслуживание" может происходить                          следующим образом: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завершения эксперимента или при возникновении внештатной ситуации, требуемой обслуживания детектора, выполняется продолжение циркуляции с целью испарения жидкого гелия из гелиевого рефрижератора сателлитного типа;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отепления гелиевого сборника гелиевого рефрижератора до азотного уровня температур, выполняется остановка циркуляции;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Обмотка в режиме без циркуляции отепляется до 80К;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время пока идёт отепление, выполняется подготовка всех систем к переезду;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Выполняется отсоединение трубопроводов криогенной системы SPD (отсоединяются все трубопроводы с позициями от 1 до 5 включительно);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отепления обмотки до 80К и по готовности всех систем, начинается переезд детектора, который занимает порядка 8 часов;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прибытию детектора в положение "обслуживание" происходит подключение всех коммуникаций и плавное возобновление циркуляции для охлаждения обмотки до 4.5 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3002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590</Words>
  <Application>Microsoft Office PowerPoint</Application>
  <PresentationFormat>Широкоэкранный</PresentationFormat>
  <Paragraphs>50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Times New Roman</vt:lpstr>
      <vt:lpstr>Тема Office</vt:lpstr>
      <vt:lpstr>Трубопроводы криогенной системы</vt:lpstr>
      <vt:lpstr>Трубопроводы криогенной системы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Bespalov</dc:creator>
  <cp:lastModifiedBy>Bespalov</cp:lastModifiedBy>
  <cp:revision>10</cp:revision>
  <cp:lastPrinted>2025-09-16T14:24:44Z</cp:lastPrinted>
  <dcterms:created xsi:type="dcterms:W3CDTF">2025-09-16T08:57:10Z</dcterms:created>
  <dcterms:modified xsi:type="dcterms:W3CDTF">2025-09-16T15:50:18Z</dcterms:modified>
</cp:coreProperties>
</file>