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5" r:id="rId1"/>
  </p:sldMasterIdLst>
  <p:notesMasterIdLst>
    <p:notesMasterId r:id="rId21"/>
  </p:notesMasterIdLst>
  <p:handoutMasterIdLst>
    <p:handoutMasterId r:id="rId22"/>
  </p:handoutMasterIdLst>
  <p:sldIdLst>
    <p:sldId id="512" r:id="rId2"/>
    <p:sldId id="658" r:id="rId3"/>
    <p:sldId id="515" r:id="rId4"/>
    <p:sldId id="706" r:id="rId5"/>
    <p:sldId id="705" r:id="rId6"/>
    <p:sldId id="660" r:id="rId7"/>
    <p:sldId id="713" r:id="rId8"/>
    <p:sldId id="700" r:id="rId9"/>
    <p:sldId id="701" r:id="rId10"/>
    <p:sldId id="703" r:id="rId11"/>
    <p:sldId id="585" r:id="rId12"/>
    <p:sldId id="707" r:id="rId13"/>
    <p:sldId id="708" r:id="rId14"/>
    <p:sldId id="709" r:id="rId15"/>
    <p:sldId id="710" r:id="rId16"/>
    <p:sldId id="704" r:id="rId17"/>
    <p:sldId id="712" r:id="rId18"/>
    <p:sldId id="581" r:id="rId19"/>
    <p:sldId id="662" r:id="rId20"/>
  </p:sldIdLst>
  <p:sldSz cx="9144000" cy="6858000" type="screen4x3"/>
  <p:notesSz cx="7315200" cy="9601200"/>
  <p:defaultTextStyle>
    <a:defPPr>
      <a:defRPr lang="es-ES"/>
    </a:defPPr>
    <a:lvl1pPr algn="l" rtl="0" fontAlgn="base">
      <a:spcBef>
        <a:spcPct val="50000"/>
      </a:spcBef>
      <a:spcAft>
        <a:spcPct val="0"/>
      </a:spcAft>
      <a:defRPr sz="3200" i="1" kern="1200">
        <a:solidFill>
          <a:srgbClr val="000066"/>
        </a:solidFill>
        <a:latin typeface="Helvetica" pitchFamily="34" charset="0"/>
        <a:ea typeface="+mn-ea"/>
        <a:cs typeface="+mn-cs"/>
      </a:defRPr>
    </a:lvl1pPr>
    <a:lvl2pPr marL="457200" algn="l" rtl="0" fontAlgn="base">
      <a:spcBef>
        <a:spcPct val="50000"/>
      </a:spcBef>
      <a:spcAft>
        <a:spcPct val="0"/>
      </a:spcAft>
      <a:defRPr sz="3200" i="1" kern="1200">
        <a:solidFill>
          <a:srgbClr val="000066"/>
        </a:solidFill>
        <a:latin typeface="Helvetica" pitchFamily="34" charset="0"/>
        <a:ea typeface="+mn-ea"/>
        <a:cs typeface="+mn-cs"/>
      </a:defRPr>
    </a:lvl2pPr>
    <a:lvl3pPr marL="914400" algn="l" rtl="0" fontAlgn="base">
      <a:spcBef>
        <a:spcPct val="50000"/>
      </a:spcBef>
      <a:spcAft>
        <a:spcPct val="0"/>
      </a:spcAft>
      <a:defRPr sz="3200" i="1" kern="1200">
        <a:solidFill>
          <a:srgbClr val="000066"/>
        </a:solidFill>
        <a:latin typeface="Helvetica" pitchFamily="34" charset="0"/>
        <a:ea typeface="+mn-ea"/>
        <a:cs typeface="+mn-cs"/>
      </a:defRPr>
    </a:lvl3pPr>
    <a:lvl4pPr marL="1371600" algn="l" rtl="0" fontAlgn="base">
      <a:spcBef>
        <a:spcPct val="50000"/>
      </a:spcBef>
      <a:spcAft>
        <a:spcPct val="0"/>
      </a:spcAft>
      <a:defRPr sz="3200" i="1" kern="1200">
        <a:solidFill>
          <a:srgbClr val="000066"/>
        </a:solidFill>
        <a:latin typeface="Helvetica" pitchFamily="34" charset="0"/>
        <a:ea typeface="+mn-ea"/>
        <a:cs typeface="+mn-cs"/>
      </a:defRPr>
    </a:lvl4pPr>
    <a:lvl5pPr marL="1828800" algn="l" rtl="0" fontAlgn="base">
      <a:spcBef>
        <a:spcPct val="50000"/>
      </a:spcBef>
      <a:spcAft>
        <a:spcPct val="0"/>
      </a:spcAft>
      <a:defRPr sz="3200" i="1" kern="1200">
        <a:solidFill>
          <a:srgbClr val="000066"/>
        </a:solidFill>
        <a:latin typeface="Helvetica" pitchFamily="34" charset="0"/>
        <a:ea typeface="+mn-ea"/>
        <a:cs typeface="+mn-cs"/>
      </a:defRPr>
    </a:lvl5pPr>
    <a:lvl6pPr marL="2286000" algn="l" defTabSz="914400" rtl="0" eaLnBrk="1" latinLnBrk="0" hangingPunct="1">
      <a:defRPr sz="3200" i="1" kern="1200">
        <a:solidFill>
          <a:srgbClr val="000066"/>
        </a:solidFill>
        <a:latin typeface="Helvetica" pitchFamily="34" charset="0"/>
        <a:ea typeface="+mn-ea"/>
        <a:cs typeface="+mn-cs"/>
      </a:defRPr>
    </a:lvl6pPr>
    <a:lvl7pPr marL="2743200" algn="l" defTabSz="914400" rtl="0" eaLnBrk="1" latinLnBrk="0" hangingPunct="1">
      <a:defRPr sz="3200" i="1" kern="1200">
        <a:solidFill>
          <a:srgbClr val="000066"/>
        </a:solidFill>
        <a:latin typeface="Helvetica" pitchFamily="34" charset="0"/>
        <a:ea typeface="+mn-ea"/>
        <a:cs typeface="+mn-cs"/>
      </a:defRPr>
    </a:lvl7pPr>
    <a:lvl8pPr marL="3200400" algn="l" defTabSz="914400" rtl="0" eaLnBrk="1" latinLnBrk="0" hangingPunct="1">
      <a:defRPr sz="3200" i="1" kern="1200">
        <a:solidFill>
          <a:srgbClr val="000066"/>
        </a:solidFill>
        <a:latin typeface="Helvetica" pitchFamily="34" charset="0"/>
        <a:ea typeface="+mn-ea"/>
        <a:cs typeface="+mn-cs"/>
      </a:defRPr>
    </a:lvl8pPr>
    <a:lvl9pPr marL="3657600" algn="l" defTabSz="914400" rtl="0" eaLnBrk="1" latinLnBrk="0" hangingPunct="1">
      <a:defRPr sz="3200" i="1" kern="1200">
        <a:solidFill>
          <a:srgbClr val="000066"/>
        </a:solidFill>
        <a:latin typeface="Helvetic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>
          <p15:clr>
            <a:srgbClr val="A4A3A4"/>
          </p15:clr>
        </p15:guide>
        <p15:guide id="2" pos="230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66"/>
    <a:srgbClr val="FFFF00"/>
    <a:srgbClr val="0000FF"/>
    <a:srgbClr val="003399"/>
    <a:srgbClr val="FFCCFF"/>
    <a:srgbClr val="E3A1FD"/>
    <a:srgbClr val="99CCFF"/>
    <a:srgbClr val="99FF33"/>
    <a:srgbClr val="6699FF"/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aximized">
    <p:restoredLeft sz="15620" autoAdjust="0"/>
    <p:restoredTop sz="94660" autoAdjust="0"/>
  </p:normalViewPr>
  <p:slideViewPr>
    <p:cSldViewPr>
      <p:cViewPr varScale="1">
        <p:scale>
          <a:sx n="69" d="100"/>
          <a:sy n="69" d="100"/>
        </p:scale>
        <p:origin x="2124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>
        <p:scale>
          <a:sx n="88" d="100"/>
          <a:sy n="88" d="100"/>
        </p:scale>
        <p:origin x="2250" y="-972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 i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 i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843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21775"/>
            <a:ext cx="64214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 i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843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6421438" y="9201150"/>
            <a:ext cx="89376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 i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fld id="{7A283290-D0C7-422D-8287-3E364AC5A910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6265520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 i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 i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07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8888" y="720725"/>
            <a:ext cx="4799012" cy="35988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0250" y="4559300"/>
            <a:ext cx="5854700" cy="432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noProof="0"/>
              <a:t>Click to edit Master text styles</a:t>
            </a:r>
          </a:p>
          <a:p>
            <a:pPr lvl="1"/>
            <a:r>
              <a:rPr lang="es-ES" noProof="0"/>
              <a:t>Second level</a:t>
            </a:r>
          </a:p>
          <a:p>
            <a:pPr lvl="2"/>
            <a:r>
              <a:rPr lang="es-ES" noProof="0"/>
              <a:t>Third level</a:t>
            </a:r>
          </a:p>
          <a:p>
            <a:pPr lvl="3"/>
            <a:r>
              <a:rPr lang="es-ES" noProof="0"/>
              <a:t>Fourth level</a:t>
            </a:r>
          </a:p>
          <a:p>
            <a:pPr lvl="4"/>
            <a:r>
              <a:rPr lang="es-ES" noProof="0"/>
              <a:t>Fifth level</a:t>
            </a:r>
          </a:p>
        </p:txBody>
      </p:sp>
      <p:sp>
        <p:nvSpPr>
          <p:cNvPr id="163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 i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63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 i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fld id="{AC7FA38A-84B8-4924-BD68-5002CF2E55B9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9946746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84983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607518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922046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895304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369080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152042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569831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19928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547458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DFA6DD-AB76-4DE3-A4A6-4EABC908DA26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228600" y="1143000"/>
            <a:ext cx="46038" cy="460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060913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414142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527296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:\Users\Octavian1\Desktop\ttttt - Copy - Copy.png">
            <a:extLst>
              <a:ext uri="{FF2B5EF4-FFF2-40B4-BE49-F238E27FC236}">
                <a16:creationId xmlns:a16="http://schemas.microsoft.com/office/drawing/2014/main" id="{70E5E4C1-4FA2-4D88-3D55-C9C29FE6981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6620735"/>
            <a:ext cx="8000999" cy="237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938CE0C-CCEF-D522-F124-382FDFDC1B8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105400" y="6620734"/>
            <a:ext cx="3200400" cy="237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s-ES"/>
            </a:defPPr>
            <a:lvl1pPr algn="l" rtl="0" fontAlgn="base">
              <a:spcBef>
                <a:spcPct val="50000"/>
              </a:spcBef>
              <a:spcAft>
                <a:spcPct val="0"/>
              </a:spcAft>
              <a:defRPr sz="3200" i="1" kern="1200">
                <a:solidFill>
                  <a:srgbClr val="000066"/>
                </a:solidFill>
                <a:latin typeface="Helvetica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50000"/>
              </a:spcBef>
              <a:spcAft>
                <a:spcPct val="0"/>
              </a:spcAft>
              <a:defRPr sz="3200" i="1" kern="1200">
                <a:solidFill>
                  <a:srgbClr val="000066"/>
                </a:solidFill>
                <a:latin typeface="Helvetic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50000"/>
              </a:spcBef>
              <a:spcAft>
                <a:spcPct val="0"/>
              </a:spcAft>
              <a:defRPr sz="3200" i="1" kern="1200">
                <a:solidFill>
                  <a:srgbClr val="000066"/>
                </a:solidFill>
                <a:latin typeface="Helvetic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50000"/>
              </a:spcBef>
              <a:spcAft>
                <a:spcPct val="0"/>
              </a:spcAft>
              <a:defRPr sz="3200" i="1" kern="1200">
                <a:solidFill>
                  <a:srgbClr val="000066"/>
                </a:solidFill>
                <a:latin typeface="Helvetic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50000"/>
              </a:spcBef>
              <a:spcAft>
                <a:spcPct val="0"/>
              </a:spcAft>
              <a:defRPr sz="3200" i="1" kern="1200">
                <a:solidFill>
                  <a:srgbClr val="000066"/>
                </a:solidFill>
                <a:latin typeface="Helvetic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200" i="1" kern="1200">
                <a:solidFill>
                  <a:srgbClr val="000066"/>
                </a:solidFill>
                <a:latin typeface="Helvetic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200" i="1" kern="1200">
                <a:solidFill>
                  <a:srgbClr val="000066"/>
                </a:solidFill>
                <a:latin typeface="Helvetic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200" i="1" kern="1200">
                <a:solidFill>
                  <a:srgbClr val="000066"/>
                </a:solidFill>
                <a:latin typeface="Helvetic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200" i="1" kern="1200">
                <a:solidFill>
                  <a:srgbClr val="000066"/>
                </a:solidFill>
                <a:latin typeface="Helvetica" pitchFamily="34" charset="0"/>
                <a:ea typeface="+mn-ea"/>
                <a:cs typeface="+mn-cs"/>
              </a:defRPr>
            </a:lvl9pPr>
          </a:lstStyle>
          <a:p>
            <a:pPr algn="l" eaLnBrk="0" hangingPunct="0">
              <a:spcBef>
                <a:spcPct val="20000"/>
              </a:spcBef>
              <a:buSzPct val="100000"/>
              <a:buFont typeface="Wingdings" pitchFamily="2" charset="2"/>
              <a:buNone/>
            </a:pPr>
            <a:endParaRPr lang="en-US" sz="1000" b="1" i="1" dirty="0">
              <a:solidFill>
                <a:srgbClr val="000066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5B5EEB5-9A75-9C47-00A8-591702227AFC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838200" y="6620735"/>
            <a:ext cx="4648200" cy="237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s-ES"/>
            </a:defPPr>
            <a:lvl1pPr algn="l" rtl="0" fontAlgn="base">
              <a:spcBef>
                <a:spcPct val="50000"/>
              </a:spcBef>
              <a:spcAft>
                <a:spcPct val="0"/>
              </a:spcAft>
              <a:defRPr sz="3200" i="1" kern="1200">
                <a:solidFill>
                  <a:srgbClr val="000066"/>
                </a:solidFill>
                <a:latin typeface="Helvetica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50000"/>
              </a:spcBef>
              <a:spcAft>
                <a:spcPct val="0"/>
              </a:spcAft>
              <a:defRPr sz="3200" i="1" kern="1200">
                <a:solidFill>
                  <a:srgbClr val="000066"/>
                </a:solidFill>
                <a:latin typeface="Helvetic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50000"/>
              </a:spcBef>
              <a:spcAft>
                <a:spcPct val="0"/>
              </a:spcAft>
              <a:defRPr sz="3200" i="1" kern="1200">
                <a:solidFill>
                  <a:srgbClr val="000066"/>
                </a:solidFill>
                <a:latin typeface="Helvetic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50000"/>
              </a:spcBef>
              <a:spcAft>
                <a:spcPct val="0"/>
              </a:spcAft>
              <a:defRPr sz="3200" i="1" kern="1200">
                <a:solidFill>
                  <a:srgbClr val="000066"/>
                </a:solidFill>
                <a:latin typeface="Helvetic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50000"/>
              </a:spcBef>
              <a:spcAft>
                <a:spcPct val="0"/>
              </a:spcAft>
              <a:defRPr sz="3200" i="1" kern="1200">
                <a:solidFill>
                  <a:srgbClr val="000066"/>
                </a:solidFill>
                <a:latin typeface="Helvetic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200" i="1" kern="1200">
                <a:solidFill>
                  <a:srgbClr val="000066"/>
                </a:solidFill>
                <a:latin typeface="Helvetic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200" i="1" kern="1200">
                <a:solidFill>
                  <a:srgbClr val="000066"/>
                </a:solidFill>
                <a:latin typeface="Helvetic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200" i="1" kern="1200">
                <a:solidFill>
                  <a:srgbClr val="000066"/>
                </a:solidFill>
                <a:latin typeface="Helvetic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200" i="1" kern="1200">
                <a:solidFill>
                  <a:srgbClr val="000066"/>
                </a:solidFill>
                <a:latin typeface="Helvetica" pitchFamily="34" charset="0"/>
                <a:ea typeface="+mn-ea"/>
                <a:cs typeface="+mn-cs"/>
              </a:defRPr>
            </a:lvl9pPr>
          </a:lstStyle>
          <a:p>
            <a:pPr algn="l" eaLnBrk="0" hangingPunct="0">
              <a:spcBef>
                <a:spcPct val="20000"/>
              </a:spcBef>
              <a:buSzPct val="100000"/>
              <a:buFont typeface="Wingdings" pitchFamily="2" charset="2"/>
              <a:buNone/>
            </a:pPr>
            <a:r>
              <a:rPr lang="en-US" sz="1000" b="1" dirty="0">
                <a:solidFill>
                  <a:schemeClr val="bg1"/>
                </a:solidFill>
                <a:latin typeface="Arial" charset="0"/>
              </a:rPr>
              <a:t>        </a:t>
            </a:r>
            <a:r>
              <a:rPr lang="en-US" sz="1000" b="1" i="0" dirty="0">
                <a:solidFill>
                  <a:schemeClr val="bg1"/>
                </a:solidFill>
                <a:latin typeface="Arial" charset="0"/>
              </a:rPr>
              <a:t>Mihai-Tiberiu Dima</a:t>
            </a:r>
            <a:r>
              <a:rPr lang="en-US" sz="1000" b="1" i="0" baseline="0" dirty="0">
                <a:solidFill>
                  <a:schemeClr val="bg1"/>
                </a:solidFill>
                <a:latin typeface="Arial" charset="0"/>
              </a:rPr>
              <a:t>                                           </a:t>
            </a:r>
            <a:r>
              <a:rPr lang="en-US" sz="1000" b="1" i="1" baseline="0" dirty="0">
                <a:solidFill>
                  <a:schemeClr val="bg1"/>
                </a:solidFill>
                <a:latin typeface="Arial" charset="0"/>
              </a:rPr>
              <a:t>D</a:t>
            </a:r>
            <a:r>
              <a:rPr lang="en-US" sz="1000" b="1" i="1" dirty="0">
                <a:solidFill>
                  <a:schemeClr val="bg1"/>
                </a:solidFill>
                <a:latin typeface="Arial" charset="0"/>
              </a:rPr>
              <a:t>LNP, JINR - Russia</a:t>
            </a:r>
            <a:endParaRPr lang="en-US" sz="1000" b="1" i="1" dirty="0">
              <a:solidFill>
                <a:schemeClr val="bg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170FF36-8EF9-FF3D-BA4B-AF863AE75E94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8153400" y="6620735"/>
            <a:ext cx="990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s-ES"/>
            </a:defPPr>
            <a:lvl1pPr algn="l" rtl="0" fontAlgn="base">
              <a:spcBef>
                <a:spcPct val="50000"/>
              </a:spcBef>
              <a:spcAft>
                <a:spcPct val="0"/>
              </a:spcAft>
              <a:defRPr sz="3200" i="1" kern="1200">
                <a:solidFill>
                  <a:srgbClr val="000066"/>
                </a:solidFill>
                <a:latin typeface="Helvetica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50000"/>
              </a:spcBef>
              <a:spcAft>
                <a:spcPct val="0"/>
              </a:spcAft>
              <a:defRPr sz="3200" i="1" kern="1200">
                <a:solidFill>
                  <a:srgbClr val="000066"/>
                </a:solidFill>
                <a:latin typeface="Helvetic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50000"/>
              </a:spcBef>
              <a:spcAft>
                <a:spcPct val="0"/>
              </a:spcAft>
              <a:defRPr sz="3200" i="1" kern="1200">
                <a:solidFill>
                  <a:srgbClr val="000066"/>
                </a:solidFill>
                <a:latin typeface="Helvetic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50000"/>
              </a:spcBef>
              <a:spcAft>
                <a:spcPct val="0"/>
              </a:spcAft>
              <a:defRPr sz="3200" i="1" kern="1200">
                <a:solidFill>
                  <a:srgbClr val="000066"/>
                </a:solidFill>
                <a:latin typeface="Helvetic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50000"/>
              </a:spcBef>
              <a:spcAft>
                <a:spcPct val="0"/>
              </a:spcAft>
              <a:defRPr sz="3200" i="1" kern="1200">
                <a:solidFill>
                  <a:srgbClr val="000066"/>
                </a:solidFill>
                <a:latin typeface="Helvetic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200" i="1" kern="1200">
                <a:solidFill>
                  <a:srgbClr val="000066"/>
                </a:solidFill>
                <a:latin typeface="Helvetic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200" i="1" kern="1200">
                <a:solidFill>
                  <a:srgbClr val="000066"/>
                </a:solidFill>
                <a:latin typeface="Helvetic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200" i="1" kern="1200">
                <a:solidFill>
                  <a:srgbClr val="000066"/>
                </a:solidFill>
                <a:latin typeface="Helvetic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200" i="1" kern="1200">
                <a:solidFill>
                  <a:srgbClr val="000066"/>
                </a:solidFill>
                <a:latin typeface="Helvetica" pitchFamily="34" charset="0"/>
                <a:ea typeface="+mn-ea"/>
                <a:cs typeface="+mn-cs"/>
              </a:defRPr>
            </a:lvl9pPr>
          </a:lstStyle>
          <a:p>
            <a:pPr algn="l" eaLnBrk="0" hangingPunct="0">
              <a:spcBef>
                <a:spcPct val="20000"/>
              </a:spcBef>
              <a:buSzPct val="100000"/>
              <a:buFont typeface="Wingdings" pitchFamily="2" charset="2"/>
              <a:buNone/>
            </a:pPr>
            <a:r>
              <a:rPr lang="en-US" sz="1000" b="1" i="0" dirty="0">
                <a:solidFill>
                  <a:srgbClr val="000066"/>
                </a:solidFill>
              </a:rPr>
              <a:t>  20.Aug.2025</a:t>
            </a:r>
          </a:p>
        </p:txBody>
      </p:sp>
      <p:pic>
        <p:nvPicPr>
          <p:cNvPr id="9" name="Picture 8" descr="A logo with a black sphere and a purple arrow&#10;&#10;Description automatically generated">
            <a:extLst>
              <a:ext uri="{FF2B5EF4-FFF2-40B4-BE49-F238E27FC236}">
                <a16:creationId xmlns:a16="http://schemas.microsoft.com/office/drawing/2014/main" id="{5CC8A987-F144-495C-F29C-A91D60BC4A45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22443"/>
            <a:ext cx="1146463" cy="535557"/>
          </a:xfrm>
          <a:prstGeom prst="rect">
            <a:avLst/>
          </a:prstGeom>
        </p:spPr>
      </p:pic>
      <p:pic>
        <p:nvPicPr>
          <p:cNvPr id="10" name="Picture 2" descr="C:\Users\Octavian1\Desktop\tt.png">
            <a:extLst>
              <a:ext uri="{FF2B5EF4-FFF2-40B4-BE49-F238E27FC236}">
                <a16:creationId xmlns:a16="http://schemas.microsoft.com/office/drawing/2014/main" id="{ED9DA03D-3212-4E9D-1E10-6E6CF4304D3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39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0" r:id="rId5"/>
    <p:sldLayoutId id="2147483661" r:id="rId6"/>
    <p:sldLayoutId id="2147483662" r:id="rId7"/>
    <p:sldLayoutId id="2147483663" r:id="rId8"/>
    <p:sldLayoutId id="2147483664" r:id="rId9"/>
    <p:sldLayoutId id="2147483665" r:id="rId10"/>
    <p:sldLayoutId id="2147483666" r:id="rId11"/>
    <p:sldLayoutId id="2147483667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1700" i="1">
          <a:solidFill>
            <a:srgbClr val="6699FF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1700" i="1">
          <a:solidFill>
            <a:srgbClr val="6699FF"/>
          </a:solidFill>
          <a:latin typeface="Helvetic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1700" i="1">
          <a:solidFill>
            <a:srgbClr val="6699FF"/>
          </a:solidFill>
          <a:latin typeface="Helvetic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1700" i="1">
          <a:solidFill>
            <a:srgbClr val="6699FF"/>
          </a:solidFill>
          <a:latin typeface="Helvetic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1700" i="1">
          <a:solidFill>
            <a:srgbClr val="6699FF"/>
          </a:solidFill>
          <a:latin typeface="Helvetic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1700" i="1">
          <a:solidFill>
            <a:srgbClr val="6699FF"/>
          </a:solidFill>
          <a:latin typeface="Helvetic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1700" i="1">
          <a:solidFill>
            <a:srgbClr val="6699FF"/>
          </a:solidFill>
          <a:latin typeface="Helvetic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1700" i="1">
          <a:solidFill>
            <a:srgbClr val="6699FF"/>
          </a:solidFill>
          <a:latin typeface="Helvetic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1700" i="1">
          <a:solidFill>
            <a:srgbClr val="6699FF"/>
          </a:solidFill>
          <a:latin typeface="Helvetic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2.png"/><Relationship Id="rId7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Octavian1\Desktop\TEMPLATE\ttt.png">
            <a:extLst>
              <a:ext uri="{FF2B5EF4-FFF2-40B4-BE49-F238E27FC236}">
                <a16:creationId xmlns:a16="http://schemas.microsoft.com/office/drawing/2014/main" id="{5623BB89-5B9A-003A-2C64-6AF842C0FE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874838"/>
            <a:ext cx="8140700" cy="170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27">
            <a:extLst>
              <a:ext uri="{FF2B5EF4-FFF2-40B4-BE49-F238E27FC236}">
                <a16:creationId xmlns:a16="http://schemas.microsoft.com/office/drawing/2014/main" id="{101904D2-81D3-767C-3945-93AE5765ED5A}"/>
              </a:ext>
            </a:extLst>
          </p:cNvPr>
          <p:cNvSpPr/>
          <p:nvPr/>
        </p:nvSpPr>
        <p:spPr>
          <a:xfrm>
            <a:off x="685800" y="2057400"/>
            <a:ext cx="7772400" cy="609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eaLnBrk="1" fontAlgn="auto" hangingPunct="1">
              <a:spcBef>
                <a:spcPts val="641"/>
              </a:spcBef>
              <a:spcAft>
                <a:spcPts val="0"/>
              </a:spcAft>
              <a:defRPr/>
            </a:pPr>
            <a:r>
              <a:rPr lang="en-US" sz="3200" i="1" spc="-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3D </a:t>
            </a:r>
            <a:r>
              <a:rPr lang="en-US" sz="3200" i="1" spc="-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hit reconstruction in the End-Cap</a:t>
            </a:r>
            <a:endParaRPr lang="en-US" sz="3200" spc="-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27">
            <a:extLst>
              <a:ext uri="{FF2B5EF4-FFF2-40B4-BE49-F238E27FC236}">
                <a16:creationId xmlns:a16="http://schemas.microsoft.com/office/drawing/2014/main" id="{C9AAD22C-434F-6A33-61A4-3924E132FED5}"/>
              </a:ext>
            </a:extLst>
          </p:cNvPr>
          <p:cNvSpPr/>
          <p:nvPr/>
        </p:nvSpPr>
        <p:spPr>
          <a:xfrm>
            <a:off x="4495800" y="2895600"/>
            <a:ext cx="3962400" cy="609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eaLnBrk="1" fontAlgn="auto" hangingPunct="1">
              <a:spcBef>
                <a:spcPts val="400"/>
              </a:spcBef>
              <a:spcAft>
                <a:spcPts val="0"/>
              </a:spcAft>
              <a:defRPr/>
            </a:pPr>
            <a:r>
              <a:rPr lang="en-US" sz="2000" i="1" spc="-1" dirty="0">
                <a:solidFill>
                  <a:srgbClr val="E3A1F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resolution</a:t>
            </a:r>
          </a:p>
        </p:txBody>
      </p:sp>
    </p:spTree>
    <p:extLst>
      <p:ext uri="{BB962C8B-B14F-4D97-AF65-F5344CB8AC3E}">
        <p14:creationId xmlns:p14="http://schemas.microsoft.com/office/powerpoint/2010/main" val="21529574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B0B99D-24F0-06FF-7D18-5B98EC9032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yellow circle with red line and blue lines&#10;&#10;AI-generated content may be incorrect.">
            <a:extLst>
              <a:ext uri="{FF2B5EF4-FFF2-40B4-BE49-F238E27FC236}">
                <a16:creationId xmlns:a16="http://schemas.microsoft.com/office/drawing/2014/main" id="{B2923E7D-1E04-884D-8444-87A1F62D93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8608" y="0"/>
            <a:ext cx="6567295" cy="6858000"/>
          </a:xfrm>
          <a:prstGeom prst="rect">
            <a:avLst/>
          </a:prstGeom>
        </p:spPr>
      </p:pic>
      <p:sp>
        <p:nvSpPr>
          <p:cNvPr id="2" name="Rectangle 27">
            <a:extLst>
              <a:ext uri="{FF2B5EF4-FFF2-40B4-BE49-F238E27FC236}">
                <a16:creationId xmlns:a16="http://schemas.microsoft.com/office/drawing/2014/main" id="{60DB6456-C853-849D-095F-C2297C7345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5867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 eaLnBrk="0" hangingPunct="0">
              <a:spcBef>
                <a:spcPct val="20000"/>
              </a:spcBef>
              <a:buSzPct val="100000"/>
              <a:buFont typeface="Wingdings" pitchFamily="2" charset="2"/>
              <a:buNone/>
            </a:pPr>
            <a:r>
              <a:rPr lang="en-US" sz="2400" dirty="0">
                <a:solidFill>
                  <a:schemeClr val="bg1"/>
                </a:solidFill>
                <a:latin typeface="Arial" charset="0"/>
              </a:rPr>
              <a:t>Tangent planes</a:t>
            </a:r>
            <a:endParaRPr lang="en-US" sz="2400" i="0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FAB0165-8147-A0A3-F76F-E453CF515512}"/>
              </a:ext>
            </a:extLst>
          </p:cNvPr>
          <p:cNvSpPr txBox="1"/>
          <p:nvPr/>
        </p:nvSpPr>
        <p:spPr>
          <a:xfrm>
            <a:off x="0" y="3128627"/>
            <a:ext cx="17881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  </a:t>
            </a:r>
            <a:r>
              <a:rPr lang="en-US" sz="2000" dirty="0">
                <a:solidFill>
                  <a:srgbClr val="FF0000"/>
                </a:solidFill>
              </a:rPr>
              <a:t>s</a:t>
            </a:r>
            <a:r>
              <a:rPr lang="en-US" sz="2000" dirty="0"/>
              <a:t> </a:t>
            </a:r>
            <a:r>
              <a:rPr lang="en-US" sz="1200" dirty="0"/>
              <a:t> </a:t>
            </a:r>
            <a:r>
              <a:rPr lang="en-US" sz="2000" dirty="0"/>
              <a:t>= </a:t>
            </a:r>
            <a:r>
              <a:rPr lang="en-US" sz="2000" i="0" dirty="0">
                <a:sym typeface="Symbol" panose="05050102010706020507" pitchFamily="18" charset="2"/>
              </a:rPr>
              <a:t></a:t>
            </a:r>
            <a:r>
              <a:rPr lang="en-US" sz="2000" dirty="0">
                <a:sym typeface="Symbol" panose="05050102010706020507" pitchFamily="18" charset="2"/>
              </a:rPr>
              <a:t>1, side</a:t>
            </a:r>
            <a:endParaRPr lang="en-US" sz="2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C772EC8-E238-9203-AB01-AD6FC1BF1359}"/>
              </a:ext>
            </a:extLst>
          </p:cNvPr>
          <p:cNvSpPr txBox="1"/>
          <p:nvPr/>
        </p:nvSpPr>
        <p:spPr>
          <a:xfrm>
            <a:off x="0" y="3562290"/>
            <a:ext cx="28549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  </a:t>
            </a:r>
            <a:r>
              <a:rPr lang="en-US" sz="2000" dirty="0">
                <a:solidFill>
                  <a:srgbClr val="FF0000"/>
                </a:solidFill>
              </a:rPr>
              <a:t>s’ </a:t>
            </a:r>
            <a:r>
              <a:rPr lang="en-US" sz="2000" dirty="0"/>
              <a:t>= </a:t>
            </a:r>
            <a:r>
              <a:rPr lang="en-US" sz="2000" i="0" dirty="0">
                <a:sym typeface="Symbol" panose="05050102010706020507" pitchFamily="18" charset="2"/>
              </a:rPr>
              <a:t></a:t>
            </a:r>
            <a:r>
              <a:rPr lang="en-US" sz="2000" dirty="0">
                <a:sym typeface="Symbol" panose="05050102010706020507" pitchFamily="18" charset="2"/>
              </a:rPr>
              <a:t>1, cross/straight</a:t>
            </a:r>
            <a:endParaRPr lang="en-US" sz="2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D7361B5-576A-496D-976D-9B7E6694C2E2}"/>
              </a:ext>
            </a:extLst>
          </p:cNvPr>
          <p:cNvSpPr txBox="1"/>
          <p:nvPr/>
        </p:nvSpPr>
        <p:spPr>
          <a:xfrm>
            <a:off x="116876" y="838200"/>
            <a:ext cx="18643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Solution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3D62DA9-78E3-C8E6-061D-CD047A9B2BBA}"/>
              </a:ext>
            </a:extLst>
          </p:cNvPr>
          <p:cNvGrpSpPr/>
          <p:nvPr/>
        </p:nvGrpSpPr>
        <p:grpSpPr>
          <a:xfrm>
            <a:off x="0" y="1524000"/>
            <a:ext cx="3048000" cy="1214773"/>
            <a:chOff x="0" y="1524000"/>
            <a:chExt cx="3048000" cy="1214773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B2087C0-1040-1992-06EA-4A05756C16CC}"/>
                </a:ext>
              </a:extLst>
            </p:cNvPr>
            <p:cNvSpPr txBox="1"/>
            <p:nvPr/>
          </p:nvSpPr>
          <p:spPr>
            <a:xfrm>
              <a:off x="0" y="1524000"/>
              <a:ext cx="25146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  4 solutions, for: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EA71C47-8E3E-D855-EDCA-2B3F7D8A7908}"/>
                </a:ext>
              </a:extLst>
            </p:cNvPr>
            <p:cNvSpPr txBox="1"/>
            <p:nvPr/>
          </p:nvSpPr>
          <p:spPr>
            <a:xfrm>
              <a:off x="193076" y="1905000"/>
              <a:ext cx="178812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  s</a:t>
              </a:r>
              <a:r>
                <a:rPr lang="en-US" sz="2000" baseline="-30000" dirty="0"/>
                <a:t>1</a:t>
              </a:r>
              <a:r>
                <a:rPr lang="en-US" sz="2000" dirty="0"/>
                <a:t> </a:t>
              </a:r>
              <a:r>
                <a:rPr lang="en-US" sz="1200" dirty="0"/>
                <a:t> </a:t>
              </a:r>
              <a:r>
                <a:rPr lang="en-US" sz="2000" dirty="0"/>
                <a:t>= </a:t>
              </a:r>
              <a:r>
                <a:rPr lang="en-US" sz="2000" dirty="0">
                  <a:solidFill>
                    <a:srgbClr val="FF0000"/>
                  </a:solidFill>
                </a:rPr>
                <a:t>s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C3A6EC9-9FCC-A9D4-C443-524FFB82D901}"/>
                </a:ext>
              </a:extLst>
            </p:cNvPr>
            <p:cNvSpPr txBox="1"/>
            <p:nvPr/>
          </p:nvSpPr>
          <p:spPr>
            <a:xfrm>
              <a:off x="193076" y="2338663"/>
              <a:ext cx="285492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  s</a:t>
              </a:r>
              <a:r>
                <a:rPr lang="en-US" sz="2000" baseline="-30000" dirty="0"/>
                <a:t>2</a:t>
              </a:r>
              <a:r>
                <a:rPr lang="en-US" sz="2000" dirty="0"/>
                <a:t> = </a:t>
              </a:r>
              <a:r>
                <a:rPr lang="en-US" sz="2000" dirty="0" err="1">
                  <a:solidFill>
                    <a:srgbClr val="FF0000"/>
                  </a:solidFill>
                </a:rPr>
                <a:t>ss’</a:t>
              </a:r>
              <a:endParaRPr lang="en-US" sz="2000" dirty="0">
                <a:solidFill>
                  <a:srgbClr val="FF0000"/>
                </a:solidFill>
              </a:endParaRPr>
            </a:p>
          </p:txBody>
        </p:sp>
      </p:grpSp>
      <p:pic>
        <p:nvPicPr>
          <p:cNvPr id="10" name="Picture 9" descr="A white rectangular with black text&#10;&#10;AI-generated content may be incorrect.">
            <a:extLst>
              <a:ext uri="{FF2B5EF4-FFF2-40B4-BE49-F238E27FC236}">
                <a16:creationId xmlns:a16="http://schemas.microsoft.com/office/drawing/2014/main" id="{AF190EE7-6F0E-5FD5-0B83-759BA2AEFC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24" y="4191000"/>
            <a:ext cx="8988952" cy="1703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688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7"/>
          <p:cNvSpPr>
            <a:spLocks noChangeArrowheads="1"/>
          </p:cNvSpPr>
          <p:nvPr/>
        </p:nvSpPr>
        <p:spPr bwMode="auto">
          <a:xfrm>
            <a:off x="0" y="0"/>
            <a:ext cx="3241076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 eaLnBrk="0" hangingPunct="0">
              <a:spcBef>
                <a:spcPct val="20000"/>
              </a:spcBef>
              <a:buSzPct val="100000"/>
              <a:buFont typeface="Wingdings" pitchFamily="2" charset="2"/>
              <a:buNone/>
            </a:pPr>
            <a:r>
              <a:rPr lang="en-US" sz="2400" dirty="0">
                <a:solidFill>
                  <a:schemeClr val="bg1"/>
                </a:solidFill>
                <a:latin typeface="Arial" charset="0"/>
              </a:rPr>
              <a:t>Contents</a:t>
            </a:r>
            <a:endParaRPr lang="en-US" sz="2400" i="0" dirty="0">
              <a:solidFill>
                <a:schemeClr val="bg1"/>
              </a:solidFill>
            </a:endParaRPr>
          </a:p>
        </p:txBody>
      </p:sp>
      <p:sp>
        <p:nvSpPr>
          <p:cNvPr id="29" name="Text Box 8"/>
          <p:cNvSpPr txBox="1">
            <a:spLocks noChangeArrowheads="1"/>
          </p:cNvSpPr>
          <p:nvPr/>
        </p:nvSpPr>
        <p:spPr bwMode="auto">
          <a:xfrm>
            <a:off x="838200" y="1885890"/>
            <a:ext cx="67056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buClr>
                <a:srgbClr val="FF3300"/>
              </a:buClr>
            </a:pPr>
            <a:r>
              <a:rPr lang="en-US" sz="2000" dirty="0" err="1">
                <a:solidFill>
                  <a:srgbClr val="000066">
                    <a:alpha val="30000"/>
                  </a:srgbClr>
                </a:solidFill>
              </a:rPr>
              <a:t>Tg</a:t>
            </a:r>
            <a:r>
              <a:rPr lang="en-US" sz="2000" dirty="0">
                <a:solidFill>
                  <a:srgbClr val="000066">
                    <a:alpha val="30000"/>
                  </a:srgbClr>
                </a:solidFill>
              </a:rPr>
              <a:t> plane construct / intersect</a:t>
            </a:r>
          </a:p>
        </p:txBody>
      </p:sp>
      <p:sp>
        <p:nvSpPr>
          <p:cNvPr id="31" name="Text Box 8"/>
          <p:cNvSpPr txBox="1">
            <a:spLocks noChangeArrowheads="1"/>
          </p:cNvSpPr>
          <p:nvPr/>
        </p:nvSpPr>
        <p:spPr bwMode="auto">
          <a:xfrm>
            <a:off x="838200" y="3421747"/>
            <a:ext cx="67056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buClr>
                <a:srgbClr val="FF3300"/>
              </a:buClr>
            </a:pPr>
            <a:r>
              <a:rPr lang="en-US" sz="2000" dirty="0">
                <a:solidFill>
                  <a:srgbClr val="000066">
                    <a:alpha val="30000"/>
                  </a:srgbClr>
                </a:solidFill>
              </a:rPr>
              <a:t>Conclusions + Next</a:t>
            </a:r>
          </a:p>
        </p:txBody>
      </p:sp>
      <p:pic>
        <p:nvPicPr>
          <p:cNvPr id="34" name="Picture 8" descr="C:\Users\Octavian1\Desktop\CONF-BBCEI\TEMPLATE\2a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476" y="1903802"/>
            <a:ext cx="364286" cy="364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11" descr="C:\Users\Octavian1\Desktop\CONF-BBCEI\TEMPLATE\4a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475" y="3439659"/>
            <a:ext cx="361905" cy="364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Box 8"/>
          <p:cNvSpPr txBox="1">
            <a:spLocks noChangeArrowheads="1"/>
          </p:cNvSpPr>
          <p:nvPr/>
        </p:nvSpPr>
        <p:spPr bwMode="auto">
          <a:xfrm>
            <a:off x="838200" y="2667000"/>
            <a:ext cx="67056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Resolution</a:t>
            </a:r>
            <a:endParaRPr lang="en-US" sz="2000" dirty="0"/>
          </a:p>
        </p:txBody>
      </p:sp>
      <p:pic>
        <p:nvPicPr>
          <p:cNvPr id="18" name="Picture 4" descr="C:\Users\Octavian1\Desktop\CONF-BBCEI\TEMPLATE\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476" y="2682531"/>
            <a:ext cx="369048" cy="369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 Box 8"/>
          <p:cNvSpPr txBox="1">
            <a:spLocks noChangeArrowheads="1"/>
          </p:cNvSpPr>
          <p:nvPr/>
        </p:nvSpPr>
        <p:spPr bwMode="auto">
          <a:xfrm>
            <a:off x="838200" y="1179514"/>
            <a:ext cx="67056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buClr>
                <a:srgbClr val="FF3300"/>
              </a:buClr>
            </a:pPr>
            <a:r>
              <a:rPr lang="en-US" sz="2000" dirty="0">
                <a:solidFill>
                  <a:srgbClr val="000066">
                    <a:alpha val="30000"/>
                  </a:srgbClr>
                </a:solidFill>
              </a:rPr>
              <a:t>End-Cap geometry</a:t>
            </a:r>
          </a:p>
        </p:txBody>
      </p:sp>
      <p:pic>
        <p:nvPicPr>
          <p:cNvPr id="20" name="Picture 9" descr="C:\Users\Octavian1\Desktop\CONF-BBCEI\TEMPLATE\1a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473" y="1198616"/>
            <a:ext cx="361905" cy="361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05260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171419-6055-834F-C75F-0788F14C40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7">
            <a:extLst>
              <a:ext uri="{FF2B5EF4-FFF2-40B4-BE49-F238E27FC236}">
                <a16:creationId xmlns:a16="http://schemas.microsoft.com/office/drawing/2014/main" id="{27E5AA4B-9A06-1B65-22ED-E5EF5B7938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5867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 eaLnBrk="0" hangingPunct="0">
              <a:spcBef>
                <a:spcPct val="20000"/>
              </a:spcBef>
              <a:buSzPct val="100000"/>
              <a:buFont typeface="Wingdings" pitchFamily="2" charset="2"/>
              <a:buNone/>
            </a:pPr>
            <a:r>
              <a:rPr lang="en-US" sz="2400" dirty="0">
                <a:solidFill>
                  <a:schemeClr val="bg1"/>
                </a:solidFill>
                <a:latin typeface="Arial" charset="0"/>
              </a:rPr>
              <a:t>Resolution</a:t>
            </a:r>
            <a:endParaRPr lang="en-US" sz="2400" i="0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C372B95-DDCD-1A2B-9C75-F884B8DD3EAE}"/>
              </a:ext>
            </a:extLst>
          </p:cNvPr>
          <p:cNvSpPr txBox="1"/>
          <p:nvPr/>
        </p:nvSpPr>
        <p:spPr>
          <a:xfrm>
            <a:off x="609600" y="1905000"/>
            <a:ext cx="2209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/>
              <a:t>reco</a:t>
            </a:r>
            <a:r>
              <a:rPr lang="en-US" sz="2000" dirty="0"/>
              <a:t> = 3D </a:t>
            </a:r>
            <a:r>
              <a:rPr lang="en-US" sz="2000" dirty="0">
                <a:solidFill>
                  <a:srgbClr val="FF0000"/>
                </a:solidFill>
              </a:rPr>
              <a:t>line</a:t>
            </a:r>
            <a:endParaRPr lang="en-US" sz="2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256022-6728-3B43-2354-A74F97ACF1D3}"/>
              </a:ext>
            </a:extLst>
          </p:cNvPr>
          <p:cNvSpPr txBox="1"/>
          <p:nvPr/>
        </p:nvSpPr>
        <p:spPr>
          <a:xfrm>
            <a:off x="116875" y="838200"/>
            <a:ext cx="25832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How to calculate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5A6A235-7A0E-09EB-BD6F-E90EB382C519}"/>
              </a:ext>
            </a:extLst>
          </p:cNvPr>
          <p:cNvSpPr txBox="1"/>
          <p:nvPr/>
        </p:nvSpPr>
        <p:spPr>
          <a:xfrm>
            <a:off x="914400" y="2343090"/>
            <a:ext cx="2819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what to do with it 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3B34756-C675-6B7A-EED7-5EA430A9021F}"/>
              </a:ext>
            </a:extLst>
          </p:cNvPr>
          <p:cNvSpPr txBox="1"/>
          <p:nvPr/>
        </p:nvSpPr>
        <p:spPr>
          <a:xfrm>
            <a:off x="1219200" y="2800290"/>
            <a:ext cx="5715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for now:    make </a:t>
            </a:r>
            <a:r>
              <a:rPr lang="en-US" sz="2000" dirty="0">
                <a:solidFill>
                  <a:srgbClr val="FF0000"/>
                </a:solidFill>
              </a:rPr>
              <a:t>3D</a:t>
            </a:r>
            <a:r>
              <a:rPr lang="en-US" sz="2000" dirty="0"/>
              <a:t> point @ mid-plane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492EEA4-90AB-92AA-C030-45871AFEBD66}"/>
              </a:ext>
            </a:extLst>
          </p:cNvPr>
          <p:cNvSpPr txBox="1"/>
          <p:nvPr/>
        </p:nvSpPr>
        <p:spPr>
          <a:xfrm>
            <a:off x="304800" y="3962400"/>
            <a:ext cx="2209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MC point = 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048834E-9310-7245-D180-B01BD82F3F1A}"/>
              </a:ext>
            </a:extLst>
          </p:cNvPr>
          <p:cNvSpPr txBox="1"/>
          <p:nvPr/>
        </p:nvSpPr>
        <p:spPr>
          <a:xfrm>
            <a:off x="609600" y="4400490"/>
            <a:ext cx="6400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for now:    (</a:t>
            </a:r>
            <a:r>
              <a:rPr lang="en-US" sz="2000" dirty="0" err="1"/>
              <a:t>upstream</a:t>
            </a:r>
            <a:r>
              <a:rPr lang="en-US" sz="2000" baseline="-30000" dirty="0" err="1">
                <a:solidFill>
                  <a:srgbClr val="FF0000"/>
                </a:solidFill>
              </a:rPr>
              <a:t>last</a:t>
            </a:r>
            <a:r>
              <a:rPr lang="en-US" sz="2000" dirty="0"/>
              <a:t> + </a:t>
            </a:r>
            <a:r>
              <a:rPr lang="en-US" sz="2000" dirty="0" err="1"/>
              <a:t>downstream</a:t>
            </a:r>
            <a:r>
              <a:rPr lang="en-US" sz="2000" baseline="-30000" dirty="0" err="1">
                <a:solidFill>
                  <a:srgbClr val="FF0000"/>
                </a:solidFill>
              </a:rPr>
              <a:t>first</a:t>
            </a:r>
            <a:r>
              <a:rPr lang="en-US" sz="2000" baseline="-30000" dirty="0"/>
              <a:t> </a:t>
            </a:r>
            <a:r>
              <a:rPr lang="en-US" sz="2000" dirty="0"/>
              <a:t>) / 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21C3B18-93A6-EDE7-29D2-918D0726B324}"/>
              </a:ext>
            </a:extLst>
          </p:cNvPr>
          <p:cNvSpPr txBox="1"/>
          <p:nvPr/>
        </p:nvSpPr>
        <p:spPr>
          <a:xfrm>
            <a:off x="1828800" y="4857690"/>
            <a:ext cx="3352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refine this later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A99994F-DEC1-5312-7B17-B5318DE9EA76}"/>
              </a:ext>
            </a:extLst>
          </p:cNvPr>
          <p:cNvSpPr txBox="1"/>
          <p:nvPr/>
        </p:nvSpPr>
        <p:spPr>
          <a:xfrm>
            <a:off x="304800" y="1447800"/>
            <a:ext cx="2209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Reco point = 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5D443D1-6092-8A36-DAFA-E61D79302A3B}"/>
              </a:ext>
            </a:extLst>
          </p:cNvPr>
          <p:cNvSpPr txBox="1"/>
          <p:nvPr/>
        </p:nvSpPr>
        <p:spPr>
          <a:xfrm>
            <a:off x="2438400" y="3257490"/>
            <a:ext cx="3352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refine this later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8C71B24-3C86-01CA-96CD-3D83B4A95828}"/>
              </a:ext>
            </a:extLst>
          </p:cNvPr>
          <p:cNvSpPr txBox="1"/>
          <p:nvPr/>
        </p:nvSpPr>
        <p:spPr>
          <a:xfrm>
            <a:off x="304800" y="5562600"/>
            <a:ext cx="3429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take difference &amp; plot</a:t>
            </a:r>
          </a:p>
        </p:txBody>
      </p:sp>
    </p:spTree>
    <p:extLst>
      <p:ext uri="{BB962C8B-B14F-4D97-AF65-F5344CB8AC3E}">
        <p14:creationId xmlns:p14="http://schemas.microsoft.com/office/powerpoint/2010/main" val="2367521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8" grpId="0"/>
      <p:bldP spid="9" grpId="0"/>
      <p:bldP spid="10" grpId="0"/>
      <p:bldP spid="11" grpId="0"/>
      <p:bldP spid="12" grpId="0"/>
      <p:bldP spid="13" grpId="0"/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ABF080-C681-BFFB-0D61-373C9BECBB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7">
            <a:extLst>
              <a:ext uri="{FF2B5EF4-FFF2-40B4-BE49-F238E27FC236}">
                <a16:creationId xmlns:a16="http://schemas.microsoft.com/office/drawing/2014/main" id="{CE03D2B8-2288-A167-E5CB-2BE67A4139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5867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 eaLnBrk="0" hangingPunct="0">
              <a:spcBef>
                <a:spcPct val="20000"/>
              </a:spcBef>
              <a:buSzPct val="100000"/>
              <a:buFont typeface="Wingdings" pitchFamily="2" charset="2"/>
              <a:buNone/>
            </a:pPr>
            <a:r>
              <a:rPr lang="en-US" sz="2400" dirty="0">
                <a:solidFill>
                  <a:schemeClr val="bg1"/>
                </a:solidFill>
                <a:latin typeface="Arial" charset="0"/>
              </a:rPr>
              <a:t>Resolution</a:t>
            </a:r>
            <a:endParaRPr lang="en-US" sz="2400" i="0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24BCC37-E98C-8F01-AFEE-3271F2715D61}"/>
              </a:ext>
            </a:extLst>
          </p:cNvPr>
          <p:cNvSpPr txBox="1"/>
          <p:nvPr/>
        </p:nvSpPr>
        <p:spPr>
          <a:xfrm>
            <a:off x="116875" y="838200"/>
            <a:ext cx="25832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Preliminary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27BB972-8B0A-5683-B52A-F4C457BC68B1}"/>
              </a:ext>
            </a:extLst>
          </p:cNvPr>
          <p:cNvSpPr txBox="1"/>
          <p:nvPr/>
        </p:nvSpPr>
        <p:spPr>
          <a:xfrm>
            <a:off x="304800" y="1447800"/>
            <a:ext cx="2209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 - need to refine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D0FBD23-7858-6D39-64AE-4489FA29794E}"/>
              </a:ext>
            </a:extLst>
          </p:cNvPr>
          <p:cNvSpPr txBox="1"/>
          <p:nvPr/>
        </p:nvSpPr>
        <p:spPr>
          <a:xfrm>
            <a:off x="609600" y="1968788"/>
            <a:ext cx="2209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MC “hit”    = </a:t>
            </a:r>
            <a:r>
              <a:rPr lang="en-US" sz="2000" b="1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1DA30C9-03FD-91D5-744D-1C45ABA80FB0}"/>
              </a:ext>
            </a:extLst>
          </p:cNvPr>
          <p:cNvSpPr txBox="1"/>
          <p:nvPr/>
        </p:nvSpPr>
        <p:spPr>
          <a:xfrm>
            <a:off x="609600" y="2516833"/>
            <a:ext cx="2209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Reco “hit” = </a:t>
            </a:r>
            <a:r>
              <a:rPr lang="en-US" sz="2000" b="1" dirty="0">
                <a:solidFill>
                  <a:srgbClr val="FF0000"/>
                </a:solidFill>
              </a:rPr>
              <a:t>?</a:t>
            </a:r>
          </a:p>
        </p:txBody>
      </p:sp>
      <p:pic>
        <p:nvPicPr>
          <p:cNvPr id="11" name="Picture 10" descr="A graph with numbers and lines&#10;&#10;AI-generated content may be incorrect.">
            <a:extLst>
              <a:ext uri="{FF2B5EF4-FFF2-40B4-BE49-F238E27FC236}">
                <a16:creationId xmlns:a16="http://schemas.microsoft.com/office/drawing/2014/main" id="{9371C8F4-B7A2-E218-AC7F-1EBEA4B69C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5492" y="1219200"/>
            <a:ext cx="5691633" cy="5177135"/>
          </a:xfrm>
          <a:prstGeom prst="rect">
            <a:avLst/>
          </a:prstGeom>
        </p:spPr>
      </p:pic>
      <p:pic>
        <p:nvPicPr>
          <p:cNvPr id="13" name="Picture 12" descr="A group of graphs with numbers&#10;&#10;AI-generated content may be incorrect.">
            <a:extLst>
              <a:ext uri="{FF2B5EF4-FFF2-40B4-BE49-F238E27FC236}">
                <a16:creationId xmlns:a16="http://schemas.microsoft.com/office/drawing/2014/main" id="{973AE1AC-4987-792D-1F25-0D3F8060AF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0094" y="685800"/>
            <a:ext cx="6422928" cy="5894420"/>
          </a:xfrm>
          <a:prstGeom prst="rect">
            <a:avLst/>
          </a:prstGeom>
        </p:spPr>
      </p:pic>
      <p:pic>
        <p:nvPicPr>
          <p:cNvPr id="5" name="Picture 4" descr="A graph of distriction and distriction&#10;&#10;AI-generated content may be incorrect.">
            <a:extLst>
              <a:ext uri="{FF2B5EF4-FFF2-40B4-BE49-F238E27FC236}">
                <a16:creationId xmlns:a16="http://schemas.microsoft.com/office/drawing/2014/main" id="{1901A8E9-257C-E722-7A1B-B957D6958C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506" y="643090"/>
            <a:ext cx="6731494" cy="5986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570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2FD938-6108-A3E8-3820-ADD082A11B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aph of a function&#10;&#10;AI-generated content may be incorrect.">
            <a:extLst>
              <a:ext uri="{FF2B5EF4-FFF2-40B4-BE49-F238E27FC236}">
                <a16:creationId xmlns:a16="http://schemas.microsoft.com/office/drawing/2014/main" id="{DE65F384-FA01-BF8A-55CC-81FBE7063F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1754729"/>
            <a:ext cx="5638800" cy="5103271"/>
          </a:xfrm>
          <a:prstGeom prst="rect">
            <a:avLst/>
          </a:prstGeom>
        </p:spPr>
      </p:pic>
      <p:sp>
        <p:nvSpPr>
          <p:cNvPr id="2" name="Rectangle 27">
            <a:extLst>
              <a:ext uri="{FF2B5EF4-FFF2-40B4-BE49-F238E27FC236}">
                <a16:creationId xmlns:a16="http://schemas.microsoft.com/office/drawing/2014/main" id="{85C1CE1E-3DF8-DE6E-29AD-231990C8D4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5867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 eaLnBrk="0" hangingPunct="0">
              <a:spcBef>
                <a:spcPct val="20000"/>
              </a:spcBef>
              <a:buSzPct val="100000"/>
              <a:buFont typeface="Wingdings" pitchFamily="2" charset="2"/>
              <a:buNone/>
            </a:pPr>
            <a:r>
              <a:rPr lang="en-US" sz="2400" dirty="0">
                <a:solidFill>
                  <a:schemeClr val="bg1"/>
                </a:solidFill>
                <a:latin typeface="Arial" charset="0"/>
              </a:rPr>
              <a:t>Key remarks</a:t>
            </a:r>
            <a:endParaRPr lang="en-US" sz="2400" i="0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2845213-DCE3-8C86-58B2-1EA6B190FFB7}"/>
              </a:ext>
            </a:extLst>
          </p:cNvPr>
          <p:cNvSpPr txBox="1"/>
          <p:nvPr/>
        </p:nvSpPr>
        <p:spPr>
          <a:xfrm>
            <a:off x="304800" y="2949714"/>
            <a:ext cx="2209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get point </a:t>
            </a:r>
            <a:r>
              <a:rPr lang="en-US" sz="2000" u="sng" dirty="0"/>
              <a:t>on-track</a:t>
            </a:r>
            <a:r>
              <a:rPr lang="en-US" sz="2000" dirty="0"/>
              <a:t> </a:t>
            </a:r>
            <a:r>
              <a:rPr lang="en-US" sz="2000" dirty="0">
                <a:solidFill>
                  <a:srgbClr val="FF0000"/>
                </a:solidFill>
              </a:rPr>
              <a:t>closest </a:t>
            </a:r>
            <a:r>
              <a:rPr lang="en-US" sz="2000" dirty="0"/>
              <a:t>to </a:t>
            </a:r>
            <a:r>
              <a:rPr lang="en-US" sz="2000" dirty="0" err="1"/>
              <a:t>reco</a:t>
            </a:r>
            <a:r>
              <a:rPr lang="en-US" sz="2000" dirty="0"/>
              <a:t>-hit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D398228-8D61-8C53-9DBD-80FA4A836FCF}"/>
              </a:ext>
            </a:extLst>
          </p:cNvPr>
          <p:cNvSpPr txBox="1"/>
          <p:nvPr/>
        </p:nvSpPr>
        <p:spPr>
          <a:xfrm>
            <a:off x="116875" y="838200"/>
            <a:ext cx="25832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MC “hit”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B1B3414-277F-C7AE-CF13-7A496BC80046}"/>
              </a:ext>
            </a:extLst>
          </p:cNvPr>
          <p:cNvSpPr txBox="1"/>
          <p:nvPr/>
        </p:nvSpPr>
        <p:spPr>
          <a:xfrm>
            <a:off x="304800" y="1447800"/>
            <a:ext cx="23952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fit </a:t>
            </a:r>
            <a:r>
              <a:rPr lang="en-US" sz="2000" dirty="0">
                <a:solidFill>
                  <a:srgbClr val="FF0000"/>
                </a:solidFill>
              </a:rPr>
              <a:t>curve</a:t>
            </a:r>
            <a:r>
              <a:rPr lang="en-US" sz="2000" dirty="0"/>
              <a:t> to real MC hits: r</a:t>
            </a:r>
            <a:r>
              <a:rPr lang="en-US" sz="2000" baseline="-30000" dirty="0"/>
              <a:t>1a</a:t>
            </a:r>
            <a:r>
              <a:rPr lang="en-US" sz="2000" dirty="0"/>
              <a:t>, r</a:t>
            </a:r>
            <a:r>
              <a:rPr lang="en-US" sz="2000" baseline="-30000" dirty="0"/>
              <a:t>1b</a:t>
            </a:r>
            <a:r>
              <a:rPr lang="en-US" sz="2000" dirty="0"/>
              <a:t>, r</a:t>
            </a:r>
            <a:r>
              <a:rPr lang="en-US" sz="2000" baseline="-30000" dirty="0"/>
              <a:t>2a</a:t>
            </a:r>
            <a:r>
              <a:rPr lang="en-US" sz="2000" dirty="0"/>
              <a:t>, r</a:t>
            </a:r>
            <a:r>
              <a:rPr lang="en-US" sz="2000" baseline="-30000" dirty="0"/>
              <a:t>2b</a:t>
            </a:r>
            <a:endParaRPr lang="en-US" sz="20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755C4D5-7134-98E3-641A-A14968EB40E9}"/>
              </a:ext>
            </a:extLst>
          </p:cNvPr>
          <p:cNvSpPr txBox="1"/>
          <p:nvPr/>
        </p:nvSpPr>
        <p:spPr>
          <a:xfrm>
            <a:off x="304800" y="2362200"/>
            <a:ext cx="2209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get </a:t>
            </a:r>
            <a:r>
              <a:rPr lang="en-US" sz="2000" dirty="0">
                <a:solidFill>
                  <a:srgbClr val="FF0000"/>
                </a:solidFill>
              </a:rPr>
              <a:t>parameters</a:t>
            </a:r>
            <a:endParaRPr lang="en-US" sz="20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AFD1656-8317-B953-7D10-EEDFE0D1EFB1}"/>
              </a:ext>
            </a:extLst>
          </p:cNvPr>
          <p:cNvSpPr txBox="1"/>
          <p:nvPr/>
        </p:nvSpPr>
        <p:spPr>
          <a:xfrm>
            <a:off x="304800" y="3867090"/>
            <a:ext cx="2209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this = </a:t>
            </a:r>
            <a:r>
              <a:rPr lang="en-US" sz="2000" dirty="0">
                <a:solidFill>
                  <a:srgbClr val="FF0000"/>
                </a:solidFill>
              </a:rPr>
              <a:t>MC “hit”</a:t>
            </a:r>
            <a:endParaRPr lang="en-US" sz="20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1238620-092B-E35B-897C-95E07F386636}"/>
              </a:ext>
            </a:extLst>
          </p:cNvPr>
          <p:cNvSpPr txBox="1"/>
          <p:nvPr/>
        </p:nvSpPr>
        <p:spPr>
          <a:xfrm>
            <a:off x="3429000" y="838200"/>
            <a:ext cx="25832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Reco line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9EC16E6-D34C-E6AA-0F8E-EF5FC6431468}"/>
              </a:ext>
            </a:extLst>
          </p:cNvPr>
          <p:cNvSpPr txBox="1"/>
          <p:nvPr/>
        </p:nvSpPr>
        <p:spPr>
          <a:xfrm>
            <a:off x="3589216" y="1372528"/>
            <a:ext cx="15923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dir.</a:t>
            </a:r>
            <a:r>
              <a:rPr lang="en-US" sz="2000" dirty="0"/>
              <a:t> = good !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B605EBA-BBB5-91A1-DD05-1E7993CD7B7C}"/>
              </a:ext>
            </a:extLst>
          </p:cNvPr>
          <p:cNvSpPr txBox="1"/>
          <p:nvPr/>
        </p:nvSpPr>
        <p:spPr>
          <a:xfrm>
            <a:off x="270163" y="4476690"/>
            <a:ext cx="25832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not </a:t>
            </a:r>
            <a:r>
              <a:rPr lang="en-US" sz="2000" dirty="0" err="1"/>
              <a:t>implem</a:t>
            </a:r>
            <a:r>
              <a:rPr lang="en-US" sz="2000" dirty="0"/>
              <a:t>. yet</a:t>
            </a:r>
          </a:p>
        </p:txBody>
      </p:sp>
    </p:spTree>
    <p:extLst>
      <p:ext uri="{BB962C8B-B14F-4D97-AF65-F5344CB8AC3E}">
        <p14:creationId xmlns:p14="http://schemas.microsoft.com/office/powerpoint/2010/main" val="618111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8" grpId="0"/>
      <p:bldP spid="9" grpId="0"/>
      <p:bldP spid="10" grpId="0"/>
      <p:bldP spid="11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A103BA-8A56-9295-B29E-0269A28FA6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7">
            <a:extLst>
              <a:ext uri="{FF2B5EF4-FFF2-40B4-BE49-F238E27FC236}">
                <a16:creationId xmlns:a16="http://schemas.microsoft.com/office/drawing/2014/main" id="{6D2EB941-8318-E7E0-F1C6-D1486BE2E2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5867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 eaLnBrk="0" hangingPunct="0">
              <a:spcBef>
                <a:spcPct val="20000"/>
              </a:spcBef>
              <a:buSzPct val="100000"/>
              <a:buFont typeface="Wingdings" pitchFamily="2" charset="2"/>
              <a:buNone/>
            </a:pPr>
            <a:r>
              <a:rPr lang="en-US" sz="2400" dirty="0">
                <a:solidFill>
                  <a:schemeClr val="bg1"/>
                </a:solidFill>
                <a:latin typeface="Arial" charset="0"/>
              </a:rPr>
              <a:t>Key remarks</a:t>
            </a:r>
            <a:endParaRPr lang="en-US" sz="2400" i="0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4CF912E-F5BA-C949-05A4-59D58AED0D8B}"/>
              </a:ext>
            </a:extLst>
          </p:cNvPr>
          <p:cNvSpPr txBox="1"/>
          <p:nvPr/>
        </p:nvSpPr>
        <p:spPr>
          <a:xfrm>
            <a:off x="116875" y="838200"/>
            <a:ext cx="25832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Offsets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D9CA759-9FC5-F3E1-15D1-9DC991CD2C5E}"/>
              </a:ext>
            </a:extLst>
          </p:cNvPr>
          <p:cNvSpPr txBox="1"/>
          <p:nvPr/>
        </p:nvSpPr>
        <p:spPr>
          <a:xfrm>
            <a:off x="304800" y="1447800"/>
            <a:ext cx="1828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not that great </a:t>
            </a:r>
            <a:r>
              <a:rPr lang="en-US" sz="2000" dirty="0">
                <a:solidFill>
                  <a:srgbClr val="FF0000"/>
                </a:solidFill>
              </a:rPr>
              <a:t>@ bi-layers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8E60577-8F9C-4E20-FA5F-FDF67CFA675A}"/>
              </a:ext>
            </a:extLst>
          </p:cNvPr>
          <p:cNvSpPr txBox="1"/>
          <p:nvPr/>
        </p:nvSpPr>
        <p:spPr>
          <a:xfrm>
            <a:off x="304800" y="2362200"/>
            <a:ext cx="23952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better </a:t>
            </a:r>
            <a:r>
              <a:rPr lang="en-US" sz="2000" dirty="0">
                <a:solidFill>
                  <a:srgbClr val="FF0000"/>
                </a:solidFill>
              </a:rPr>
              <a:t>downstream</a:t>
            </a:r>
            <a:endParaRPr lang="en-US" sz="2000" dirty="0"/>
          </a:p>
        </p:txBody>
      </p:sp>
      <p:pic>
        <p:nvPicPr>
          <p:cNvPr id="14" name="Picture 13" descr="A graph with numbers and a yellow line&#10;&#10;AI-generated content may be incorrect.">
            <a:extLst>
              <a:ext uri="{FF2B5EF4-FFF2-40B4-BE49-F238E27FC236}">
                <a16:creationId xmlns:a16="http://schemas.microsoft.com/office/drawing/2014/main" id="{6D01E0B4-5E19-8BA2-0FAF-24E42DF66A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9843" y="609600"/>
            <a:ext cx="6604158" cy="5996879"/>
          </a:xfrm>
          <a:prstGeom prst="rect">
            <a:avLst/>
          </a:prstGeom>
        </p:spPr>
      </p:pic>
      <p:pic>
        <p:nvPicPr>
          <p:cNvPr id="18" name="Picture 17" descr="A graph with numbers and lines&#10;&#10;AI-generated content may be incorrect.">
            <a:extLst>
              <a:ext uri="{FF2B5EF4-FFF2-40B4-BE49-F238E27FC236}">
                <a16:creationId xmlns:a16="http://schemas.microsoft.com/office/drawing/2014/main" id="{4FCDE129-D620-4050-5B2B-0790802642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9843" y="609600"/>
            <a:ext cx="6604158" cy="5996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172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BE212B-0CB1-7CB8-1DCC-9A2102BA57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7">
            <a:extLst>
              <a:ext uri="{FF2B5EF4-FFF2-40B4-BE49-F238E27FC236}">
                <a16:creationId xmlns:a16="http://schemas.microsoft.com/office/drawing/2014/main" id="{E817A36F-AA5E-5140-D66E-7C0175D609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5867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 eaLnBrk="0" hangingPunct="0">
              <a:spcBef>
                <a:spcPct val="20000"/>
              </a:spcBef>
              <a:buSzPct val="100000"/>
              <a:buFont typeface="Wingdings" pitchFamily="2" charset="2"/>
              <a:buNone/>
            </a:pPr>
            <a:r>
              <a:rPr lang="en-US" sz="2400" dirty="0">
                <a:solidFill>
                  <a:srgbClr val="FFFF00"/>
                </a:solidFill>
                <a:latin typeface="Arial" charset="0"/>
              </a:rPr>
              <a:t>Track</a:t>
            </a:r>
            <a:r>
              <a:rPr lang="en-US" sz="2400" dirty="0">
                <a:solidFill>
                  <a:schemeClr val="bg1"/>
                </a:solidFill>
                <a:latin typeface="Arial" charset="0"/>
              </a:rPr>
              <a:t> view</a:t>
            </a:r>
            <a:endParaRPr lang="en-US" sz="2400" i="0" dirty="0">
              <a:solidFill>
                <a:schemeClr val="bg1"/>
              </a:solidFill>
            </a:endParaRPr>
          </a:p>
        </p:txBody>
      </p:sp>
      <p:pic>
        <p:nvPicPr>
          <p:cNvPr id="3" name="Picture 2" descr="A diagram of a diagram of a diagram&#10;&#10;AI-generated content may be incorrect.">
            <a:extLst>
              <a:ext uri="{FF2B5EF4-FFF2-40B4-BE49-F238E27FC236}">
                <a16:creationId xmlns:a16="http://schemas.microsoft.com/office/drawing/2014/main" id="{EC728F7B-183E-713C-8F16-25919747FF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680" y="0"/>
            <a:ext cx="71366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9913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46479F-7702-B851-F702-124980F38D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7">
            <a:extLst>
              <a:ext uri="{FF2B5EF4-FFF2-40B4-BE49-F238E27FC236}">
                <a16:creationId xmlns:a16="http://schemas.microsoft.com/office/drawing/2014/main" id="{58FE346C-F38A-2C47-15BC-07EBE1993A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5867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 eaLnBrk="0" hangingPunct="0">
              <a:spcBef>
                <a:spcPct val="20000"/>
              </a:spcBef>
              <a:buSzPct val="100000"/>
              <a:buFont typeface="Wingdings" pitchFamily="2" charset="2"/>
              <a:buNone/>
            </a:pPr>
            <a:r>
              <a:rPr lang="en-US" sz="2400" dirty="0">
                <a:solidFill>
                  <a:schemeClr val="bg1"/>
                </a:solidFill>
                <a:latin typeface="Arial" charset="0"/>
              </a:rPr>
              <a:t>Key remarks</a:t>
            </a:r>
            <a:endParaRPr lang="en-US" sz="2400" i="0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3806856-0DD7-8065-5325-F8E4BEBC9588}"/>
              </a:ext>
            </a:extLst>
          </p:cNvPr>
          <p:cNvSpPr txBox="1"/>
          <p:nvPr/>
        </p:nvSpPr>
        <p:spPr>
          <a:xfrm>
            <a:off x="116875" y="838200"/>
            <a:ext cx="25832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Offsets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AD21F9B-8ACF-F90A-2AB3-E9E7E79DE62E}"/>
              </a:ext>
            </a:extLst>
          </p:cNvPr>
          <p:cNvSpPr txBox="1"/>
          <p:nvPr/>
        </p:nvSpPr>
        <p:spPr>
          <a:xfrm>
            <a:off x="304800" y="1447800"/>
            <a:ext cx="1828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not that great </a:t>
            </a:r>
            <a:r>
              <a:rPr lang="en-US" sz="2000" dirty="0">
                <a:solidFill>
                  <a:srgbClr val="FF0000"/>
                </a:solidFill>
              </a:rPr>
              <a:t>@ bi-layers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6A6AADE-D6BD-8AEA-13DF-63B079E3F66A}"/>
              </a:ext>
            </a:extLst>
          </p:cNvPr>
          <p:cNvSpPr txBox="1"/>
          <p:nvPr/>
        </p:nvSpPr>
        <p:spPr>
          <a:xfrm>
            <a:off x="304800" y="2362200"/>
            <a:ext cx="23952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better </a:t>
            </a:r>
            <a:r>
              <a:rPr lang="en-US" sz="2000" dirty="0">
                <a:solidFill>
                  <a:srgbClr val="FF0000"/>
                </a:solidFill>
              </a:rPr>
              <a:t>downstream</a:t>
            </a:r>
            <a:endParaRPr lang="en-US" sz="2000" dirty="0"/>
          </a:p>
        </p:txBody>
      </p:sp>
      <p:pic>
        <p:nvPicPr>
          <p:cNvPr id="3" name="Picture 2" descr="A graph with numbers and lines&#10;&#10;AI-generated content may be incorrect.">
            <a:extLst>
              <a:ext uri="{FF2B5EF4-FFF2-40B4-BE49-F238E27FC236}">
                <a16:creationId xmlns:a16="http://schemas.microsoft.com/office/drawing/2014/main" id="{0C93C9D2-8DB7-3AC6-CE9E-9E301FFEEF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9843" y="609600"/>
            <a:ext cx="6604158" cy="5996879"/>
          </a:xfrm>
          <a:prstGeom prst="rect">
            <a:avLst/>
          </a:prstGeom>
        </p:spPr>
      </p:pic>
      <p:pic>
        <p:nvPicPr>
          <p:cNvPr id="5" name="Picture 4" descr="A graph of a number of streams&#10;&#10;AI-generated content may be incorrect.">
            <a:extLst>
              <a:ext uri="{FF2B5EF4-FFF2-40B4-BE49-F238E27FC236}">
                <a16:creationId xmlns:a16="http://schemas.microsoft.com/office/drawing/2014/main" id="{DE53B44A-4684-83C5-0EEC-8C7861A51C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9840" y="609600"/>
            <a:ext cx="6604160" cy="599688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178B5667-8908-B07A-DB6C-41494A6BF17A}"/>
              </a:ext>
            </a:extLst>
          </p:cNvPr>
          <p:cNvSpPr txBox="1"/>
          <p:nvPr/>
        </p:nvSpPr>
        <p:spPr>
          <a:xfrm>
            <a:off x="228600" y="4848761"/>
            <a:ext cx="239529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0" dirty="0">
                <a:sym typeface="Symbol" panose="05050102010706020507" pitchFamily="18" charset="2"/>
              </a:rPr>
              <a:t>  </a:t>
            </a:r>
            <a:r>
              <a:rPr lang="en-US" sz="2000" dirty="0">
                <a:sym typeface="Symbol" panose="05050102010706020507" pitchFamily="18" charset="2"/>
              </a:rPr>
              <a:t>   </a:t>
            </a:r>
            <a:r>
              <a:rPr lang="en-US" sz="2000" dirty="0">
                <a:solidFill>
                  <a:srgbClr val="FF0000"/>
                </a:solidFill>
              </a:rPr>
              <a:t>promising </a:t>
            </a:r>
            <a:r>
              <a:rPr lang="en-US" sz="2000" dirty="0"/>
              <a:t>to investigate where best to place </a:t>
            </a:r>
            <a:r>
              <a:rPr lang="en-US" sz="2000" dirty="0" err="1"/>
              <a:t>reco</a:t>
            </a:r>
            <a:r>
              <a:rPr lang="en-US" sz="2000" dirty="0"/>
              <a:t>-hit</a:t>
            </a:r>
          </a:p>
        </p:txBody>
      </p:sp>
    </p:spTree>
    <p:extLst>
      <p:ext uri="{BB962C8B-B14F-4D97-AF65-F5344CB8AC3E}">
        <p14:creationId xmlns:p14="http://schemas.microsoft.com/office/powerpoint/2010/main" val="412725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7"/>
          <p:cNvSpPr>
            <a:spLocks noChangeArrowheads="1"/>
          </p:cNvSpPr>
          <p:nvPr/>
        </p:nvSpPr>
        <p:spPr bwMode="auto">
          <a:xfrm>
            <a:off x="0" y="0"/>
            <a:ext cx="3241076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 eaLnBrk="0" hangingPunct="0">
              <a:spcBef>
                <a:spcPct val="20000"/>
              </a:spcBef>
              <a:buSzPct val="100000"/>
              <a:buFont typeface="Wingdings" pitchFamily="2" charset="2"/>
              <a:buNone/>
            </a:pPr>
            <a:r>
              <a:rPr lang="en-US" sz="2400" dirty="0">
                <a:solidFill>
                  <a:schemeClr val="bg1"/>
                </a:solidFill>
                <a:latin typeface="Arial" charset="0"/>
              </a:rPr>
              <a:t>Contents</a:t>
            </a:r>
            <a:endParaRPr lang="en-US" sz="2400" i="0" dirty="0">
              <a:solidFill>
                <a:schemeClr val="bg1"/>
              </a:solidFill>
            </a:endParaRPr>
          </a:p>
        </p:txBody>
      </p:sp>
      <p:sp>
        <p:nvSpPr>
          <p:cNvPr id="27" name="Text Box 8"/>
          <p:cNvSpPr txBox="1">
            <a:spLocks noChangeArrowheads="1"/>
          </p:cNvSpPr>
          <p:nvPr/>
        </p:nvSpPr>
        <p:spPr bwMode="auto">
          <a:xfrm>
            <a:off x="838200" y="1179514"/>
            <a:ext cx="67056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buClr>
                <a:srgbClr val="FF3300"/>
              </a:buClr>
            </a:pPr>
            <a:r>
              <a:rPr lang="en-US" sz="2000" dirty="0">
                <a:solidFill>
                  <a:srgbClr val="000066">
                    <a:alpha val="30000"/>
                  </a:srgbClr>
                </a:solidFill>
              </a:rPr>
              <a:t>End-Cap geometry</a:t>
            </a:r>
          </a:p>
        </p:txBody>
      </p:sp>
      <p:sp>
        <p:nvSpPr>
          <p:cNvPr id="30" name="Text Box 8"/>
          <p:cNvSpPr txBox="1">
            <a:spLocks noChangeArrowheads="1"/>
          </p:cNvSpPr>
          <p:nvPr/>
        </p:nvSpPr>
        <p:spPr bwMode="auto">
          <a:xfrm>
            <a:off x="838200" y="2667000"/>
            <a:ext cx="67056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buClr>
                <a:srgbClr val="FF3300"/>
              </a:buClr>
            </a:pPr>
            <a:r>
              <a:rPr lang="en-US" sz="2000" dirty="0">
                <a:solidFill>
                  <a:srgbClr val="FF0000">
                    <a:alpha val="30000"/>
                  </a:srgbClr>
                </a:solidFill>
              </a:rPr>
              <a:t>Resolution</a:t>
            </a:r>
            <a:endParaRPr lang="en-US" sz="2000" dirty="0">
              <a:solidFill>
                <a:srgbClr val="000066">
                  <a:alpha val="30000"/>
                </a:srgbClr>
              </a:solidFill>
            </a:endParaRPr>
          </a:p>
        </p:txBody>
      </p:sp>
      <p:pic>
        <p:nvPicPr>
          <p:cNvPr id="33" name="Picture 7" descr="C:\Users\Octavian1\Desktop\CONF-BBCEI\TEMPLATE\3a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476" y="2683720"/>
            <a:ext cx="361905" cy="366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9" descr="C:\Users\Octavian1\Desktop\CONF-BBCEI\TEMPLATE\1a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473" y="1198616"/>
            <a:ext cx="361905" cy="361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 Box 8">
            <a:extLst>
              <a:ext uri="{FF2B5EF4-FFF2-40B4-BE49-F238E27FC236}">
                <a16:creationId xmlns:a16="http://schemas.microsoft.com/office/drawing/2014/main" id="{EB97784F-29FF-41E1-885B-45C13C63AC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1885890"/>
            <a:ext cx="67056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buClr>
                <a:srgbClr val="FF3300"/>
              </a:buClr>
            </a:pPr>
            <a:r>
              <a:rPr lang="en-US" sz="2000" dirty="0">
                <a:solidFill>
                  <a:srgbClr val="000066">
                    <a:alpha val="30000"/>
                  </a:srgbClr>
                </a:solidFill>
              </a:rPr>
              <a:t>Mini straw simulation</a:t>
            </a:r>
          </a:p>
        </p:txBody>
      </p:sp>
      <p:pic>
        <p:nvPicPr>
          <p:cNvPr id="15" name="Picture 8" descr="C:\Users\Octavian1\Desktop\CONF-BBCEI\TEMPLATE\2a.png">
            <a:extLst>
              <a:ext uri="{FF2B5EF4-FFF2-40B4-BE49-F238E27FC236}">
                <a16:creationId xmlns:a16="http://schemas.microsoft.com/office/drawing/2014/main" id="{75278701-7537-460B-8BED-9F78F48F1E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476" y="1903802"/>
            <a:ext cx="364286" cy="364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 Box 8">
            <a:extLst>
              <a:ext uri="{FF2B5EF4-FFF2-40B4-BE49-F238E27FC236}">
                <a16:creationId xmlns:a16="http://schemas.microsoft.com/office/drawing/2014/main" id="{FEC98BF3-BB74-4487-9B5F-D7364D3554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1724" y="3429000"/>
            <a:ext cx="67056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000" dirty="0"/>
              <a:t>Conclusions + Next</a:t>
            </a:r>
            <a:endParaRPr lang="en-US" sz="2000" i="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20" name="Picture 5" descr="C:\Users\Octavian1\Desktop\CONF-BBCEI\TEMPLATE\4.png">
            <a:extLst>
              <a:ext uri="{FF2B5EF4-FFF2-40B4-BE49-F238E27FC236}">
                <a16:creationId xmlns:a16="http://schemas.microsoft.com/office/drawing/2014/main" id="{9E9A62FA-00F1-4707-A484-B14DE62893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443340"/>
            <a:ext cx="371429" cy="371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26501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7"/>
          <p:cNvSpPr>
            <a:spLocks noChangeArrowheads="1"/>
          </p:cNvSpPr>
          <p:nvPr/>
        </p:nvSpPr>
        <p:spPr bwMode="auto">
          <a:xfrm>
            <a:off x="0" y="0"/>
            <a:ext cx="5791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>
              <a:spcBef>
                <a:spcPct val="20000"/>
              </a:spcBef>
              <a:buSzPct val="100000"/>
            </a:pPr>
            <a:r>
              <a:rPr lang="en-US" sz="2400" dirty="0">
                <a:solidFill>
                  <a:schemeClr val="bg1"/>
                </a:solidFill>
                <a:latin typeface="Arial" charset="0"/>
              </a:rPr>
              <a:t>Conclusions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D7361B5-576A-496D-976D-9B7E6694C2E2}"/>
              </a:ext>
            </a:extLst>
          </p:cNvPr>
          <p:cNvSpPr txBox="1"/>
          <p:nvPr/>
        </p:nvSpPr>
        <p:spPr>
          <a:xfrm>
            <a:off x="116876" y="990600"/>
            <a:ext cx="54457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3D point reconstruction </a:t>
            </a:r>
            <a:r>
              <a:rPr lang="en-US" sz="2400" dirty="0"/>
              <a:t>@ End-Caps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1AEE83D-EE70-4B86-8612-C3ED0C092DD8}"/>
              </a:ext>
            </a:extLst>
          </p:cNvPr>
          <p:cNvSpPr txBox="1"/>
          <p:nvPr/>
        </p:nvSpPr>
        <p:spPr>
          <a:xfrm>
            <a:off x="116876" y="4629090"/>
            <a:ext cx="74269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  - need to think where on </a:t>
            </a:r>
            <a:r>
              <a:rPr lang="en-US" sz="2000" dirty="0" err="1">
                <a:solidFill>
                  <a:srgbClr val="FF0000"/>
                </a:solidFill>
              </a:rPr>
              <a:t>reco</a:t>
            </a:r>
            <a:r>
              <a:rPr lang="en-US" sz="2000" dirty="0">
                <a:solidFill>
                  <a:srgbClr val="FF0000"/>
                </a:solidFill>
              </a:rPr>
              <a:t>-line</a:t>
            </a:r>
            <a:r>
              <a:rPr lang="en-US" sz="2000" dirty="0"/>
              <a:t> to best place </a:t>
            </a:r>
            <a:r>
              <a:rPr lang="en-US" sz="2000" dirty="0" err="1"/>
              <a:t>reco</a:t>
            </a:r>
            <a:r>
              <a:rPr lang="en-US" sz="2000" dirty="0"/>
              <a:t>-hit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8D90236-0398-4B66-987A-6044C792BCAD}"/>
              </a:ext>
            </a:extLst>
          </p:cNvPr>
          <p:cNvSpPr txBox="1"/>
          <p:nvPr/>
        </p:nvSpPr>
        <p:spPr>
          <a:xfrm>
            <a:off x="116876" y="4095690"/>
            <a:ext cx="48361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Next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90367BD-3D28-4C5D-A3A5-446DAC313600}"/>
              </a:ext>
            </a:extLst>
          </p:cNvPr>
          <p:cNvSpPr txBox="1"/>
          <p:nvPr/>
        </p:nvSpPr>
        <p:spPr>
          <a:xfrm>
            <a:off x="6329750" y="5859959"/>
            <a:ext cx="28142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z-Cyrl-AZ" sz="4400" dirty="0">
                <a:solidFill>
                  <a:srgbClr val="FF0000"/>
                </a:solidFill>
              </a:rPr>
              <a:t>Спасибо</a:t>
            </a:r>
            <a:r>
              <a:rPr lang="en-US" sz="4400" dirty="0">
                <a:solidFill>
                  <a:srgbClr val="FF0000"/>
                </a:solidFill>
              </a:rPr>
              <a:t> </a:t>
            </a:r>
            <a:r>
              <a:rPr lang="az-Cyrl-AZ" sz="4400" dirty="0">
                <a:solidFill>
                  <a:srgbClr val="FF0000"/>
                </a:solidFill>
              </a:rPr>
              <a:t>!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70BE312-1A0A-C0BB-3409-1DC4D53FC3BE}"/>
              </a:ext>
            </a:extLst>
          </p:cNvPr>
          <p:cNvSpPr txBox="1"/>
          <p:nvPr/>
        </p:nvSpPr>
        <p:spPr>
          <a:xfrm>
            <a:off x="76200" y="2095380"/>
            <a:ext cx="89102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  - </a:t>
            </a:r>
            <a:r>
              <a:rPr lang="en-US" sz="2000" dirty="0" err="1"/>
              <a:t>reco</a:t>
            </a:r>
            <a:r>
              <a:rPr lang="en-US" sz="2000" dirty="0"/>
              <a:t>-line good direction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CDD870F-24BF-05C1-680C-98A1168EA1E7}"/>
              </a:ext>
            </a:extLst>
          </p:cNvPr>
          <p:cNvSpPr txBox="1"/>
          <p:nvPr/>
        </p:nvSpPr>
        <p:spPr>
          <a:xfrm>
            <a:off x="76200" y="1581090"/>
            <a:ext cx="89102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  - generally in range of expected resolution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A02507B-9141-BBD9-B1E9-83A6CA59B261}"/>
              </a:ext>
            </a:extLst>
          </p:cNvPr>
          <p:cNvSpPr txBox="1"/>
          <p:nvPr/>
        </p:nvSpPr>
        <p:spPr>
          <a:xfrm>
            <a:off x="157552" y="2628780"/>
            <a:ext cx="77672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 - timing resolution ==(</a:t>
            </a:r>
            <a:r>
              <a:rPr lang="en-US" sz="2000" u="sng" dirty="0">
                <a:solidFill>
                  <a:srgbClr val="FF0000"/>
                </a:solidFill>
              </a:rPr>
              <a:t>not</a:t>
            </a:r>
            <a:r>
              <a:rPr lang="en-US" sz="2000" dirty="0">
                <a:solidFill>
                  <a:srgbClr val="FF0000"/>
                </a:solidFill>
              </a:rPr>
              <a:t>-automatically</a:t>
            </a:r>
            <a:r>
              <a:rPr lang="en-US" sz="2000" dirty="0"/>
              <a:t>)==&gt; 3D resolution !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00DDC10-3EE9-2DF1-21F6-406BD3EB0C96}"/>
              </a:ext>
            </a:extLst>
          </p:cNvPr>
          <p:cNvSpPr txBox="1"/>
          <p:nvPr/>
        </p:nvSpPr>
        <p:spPr>
          <a:xfrm>
            <a:off x="116876" y="5162490"/>
            <a:ext cx="74269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  - advantage of downstream better resolution</a:t>
            </a:r>
          </a:p>
        </p:txBody>
      </p:sp>
    </p:spTree>
    <p:extLst>
      <p:ext uri="{BB962C8B-B14F-4D97-AF65-F5344CB8AC3E}">
        <p14:creationId xmlns:p14="http://schemas.microsoft.com/office/powerpoint/2010/main" val="1059734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2" grpId="0"/>
      <p:bldP spid="15" grpId="0"/>
      <p:bldP spid="3" grpId="0"/>
      <p:bldP spid="9" grpId="0"/>
      <p:bldP spid="11" grpId="0"/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7"/>
          <p:cNvSpPr>
            <a:spLocks noChangeArrowheads="1"/>
          </p:cNvSpPr>
          <p:nvPr/>
        </p:nvSpPr>
        <p:spPr bwMode="auto">
          <a:xfrm>
            <a:off x="0" y="0"/>
            <a:ext cx="3241076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 eaLnBrk="0" hangingPunct="0">
              <a:spcBef>
                <a:spcPct val="20000"/>
              </a:spcBef>
              <a:buSzPct val="100000"/>
              <a:buFont typeface="Wingdings" pitchFamily="2" charset="2"/>
              <a:buNone/>
            </a:pPr>
            <a:r>
              <a:rPr lang="en-US" sz="2400" dirty="0">
                <a:solidFill>
                  <a:schemeClr val="bg1"/>
                </a:solidFill>
                <a:latin typeface="Arial" charset="0"/>
              </a:rPr>
              <a:t>Contents</a:t>
            </a:r>
            <a:endParaRPr lang="en-US" sz="2400" i="0" dirty="0">
              <a:solidFill>
                <a:schemeClr val="bg1"/>
              </a:solidFill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381000" y="1179514"/>
            <a:ext cx="7186324" cy="400110"/>
            <a:chOff x="357476" y="1179514"/>
            <a:chExt cx="7186324" cy="400110"/>
          </a:xfrm>
        </p:grpSpPr>
        <p:sp>
          <p:nvSpPr>
            <p:cNvPr id="23" name="Text Box 8"/>
            <p:cNvSpPr txBox="1">
              <a:spLocks noChangeArrowheads="1"/>
            </p:cNvSpPr>
            <p:nvPr/>
          </p:nvSpPr>
          <p:spPr bwMode="auto">
            <a:xfrm>
              <a:off x="838200" y="1179514"/>
              <a:ext cx="6705600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buClr>
                  <a:srgbClr val="FF3300"/>
                </a:buClr>
              </a:pPr>
              <a:r>
                <a:rPr lang="en-US" sz="2000" dirty="0"/>
                <a:t>End-Cap geometry</a:t>
              </a:r>
            </a:p>
          </p:txBody>
        </p:sp>
        <p:pic>
          <p:nvPicPr>
            <p:cNvPr id="24" name="Picture 2" descr="C:\Users\Octavian1\Desktop\CONF-BBCEI\TEMPLATE\1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7476" y="1193854"/>
              <a:ext cx="369048" cy="3714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5" name="Group 24"/>
          <p:cNvGrpSpPr/>
          <p:nvPr/>
        </p:nvGrpSpPr>
        <p:grpSpPr>
          <a:xfrm>
            <a:off x="381000" y="1885890"/>
            <a:ext cx="7186323" cy="400110"/>
            <a:chOff x="357477" y="1885890"/>
            <a:chExt cx="7186323" cy="400110"/>
          </a:xfrm>
        </p:grpSpPr>
        <p:sp>
          <p:nvSpPr>
            <p:cNvPr id="26" name="Text Box 8"/>
            <p:cNvSpPr txBox="1">
              <a:spLocks noChangeArrowheads="1"/>
            </p:cNvSpPr>
            <p:nvPr/>
          </p:nvSpPr>
          <p:spPr bwMode="auto">
            <a:xfrm>
              <a:off x="838200" y="1885890"/>
              <a:ext cx="6705600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buClr>
                  <a:srgbClr val="FF3300"/>
                </a:buClr>
              </a:pPr>
              <a:r>
                <a:rPr lang="en-US" sz="2000" dirty="0" err="1"/>
                <a:t>Tg</a:t>
              </a:r>
              <a:r>
                <a:rPr lang="en-US" sz="2000" dirty="0"/>
                <a:t> plane construct / intersect</a:t>
              </a:r>
            </a:p>
          </p:txBody>
        </p:sp>
        <p:pic>
          <p:nvPicPr>
            <p:cNvPr id="27" name="Picture 3" descr="C:\Users\Octavian1\Desktop\CONF-BBCEI\TEMPLATE\2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7477" y="1900230"/>
              <a:ext cx="371429" cy="3714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8" name="Group 27"/>
          <p:cNvGrpSpPr/>
          <p:nvPr/>
        </p:nvGrpSpPr>
        <p:grpSpPr>
          <a:xfrm>
            <a:off x="381000" y="2667000"/>
            <a:ext cx="7186324" cy="400110"/>
            <a:chOff x="357476" y="2667000"/>
            <a:chExt cx="7186324" cy="400110"/>
          </a:xfrm>
        </p:grpSpPr>
        <p:sp>
          <p:nvSpPr>
            <p:cNvPr id="29" name="Text Box 8"/>
            <p:cNvSpPr txBox="1">
              <a:spLocks noChangeArrowheads="1"/>
            </p:cNvSpPr>
            <p:nvPr/>
          </p:nvSpPr>
          <p:spPr bwMode="auto">
            <a:xfrm>
              <a:off x="838200" y="2667000"/>
              <a:ext cx="6705600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US" sz="2000" dirty="0">
                  <a:solidFill>
                    <a:srgbClr val="FF0000"/>
                  </a:solidFill>
                </a:rPr>
                <a:t>Resolution</a:t>
              </a:r>
              <a:endParaRPr lang="en-US" sz="2000" dirty="0"/>
            </a:p>
          </p:txBody>
        </p:sp>
        <p:pic>
          <p:nvPicPr>
            <p:cNvPr id="30" name="Picture 4" descr="C:\Users\Octavian1\Desktop\CONF-BBCEI\TEMPLATE\3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7476" y="2682531"/>
              <a:ext cx="369048" cy="3690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1" name="Group 30"/>
          <p:cNvGrpSpPr/>
          <p:nvPr/>
        </p:nvGrpSpPr>
        <p:grpSpPr>
          <a:xfrm>
            <a:off x="381000" y="3429000"/>
            <a:ext cx="7186324" cy="400110"/>
            <a:chOff x="357476" y="3421747"/>
            <a:chExt cx="7186324" cy="400110"/>
          </a:xfrm>
        </p:grpSpPr>
        <p:sp>
          <p:nvSpPr>
            <p:cNvPr id="32" name="Text Box 8"/>
            <p:cNvSpPr txBox="1">
              <a:spLocks noChangeArrowheads="1"/>
            </p:cNvSpPr>
            <p:nvPr/>
          </p:nvSpPr>
          <p:spPr bwMode="auto">
            <a:xfrm>
              <a:off x="838200" y="3421747"/>
              <a:ext cx="6705600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US" sz="2000" dirty="0"/>
                <a:t>Conclusions + Next</a:t>
              </a:r>
              <a:endParaRPr lang="en-US" sz="2000" i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</p:txBody>
        </p:sp>
        <p:pic>
          <p:nvPicPr>
            <p:cNvPr id="33" name="Picture 5" descr="C:\Users\Octavian1\Desktop\CONF-BBCEI\TEMPLATE\4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7476" y="3436087"/>
              <a:ext cx="371429" cy="3714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379916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7"/>
          <p:cNvSpPr>
            <a:spLocks noChangeArrowheads="1"/>
          </p:cNvSpPr>
          <p:nvPr/>
        </p:nvSpPr>
        <p:spPr bwMode="auto">
          <a:xfrm>
            <a:off x="0" y="0"/>
            <a:ext cx="3241076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 eaLnBrk="0" hangingPunct="0">
              <a:spcBef>
                <a:spcPct val="20000"/>
              </a:spcBef>
              <a:buSzPct val="100000"/>
              <a:buFont typeface="Wingdings" pitchFamily="2" charset="2"/>
              <a:buNone/>
            </a:pPr>
            <a:r>
              <a:rPr lang="en-US" sz="2400" dirty="0">
                <a:solidFill>
                  <a:schemeClr val="bg1"/>
                </a:solidFill>
                <a:latin typeface="Arial" charset="0"/>
              </a:rPr>
              <a:t>Contents</a:t>
            </a:r>
            <a:endParaRPr lang="en-US" sz="2400" i="0" dirty="0">
              <a:solidFill>
                <a:schemeClr val="bg1"/>
              </a:solidFill>
            </a:endParaRPr>
          </a:p>
        </p:txBody>
      </p:sp>
      <p:sp>
        <p:nvSpPr>
          <p:cNvPr id="27" name="Text Box 8"/>
          <p:cNvSpPr txBox="1">
            <a:spLocks noChangeArrowheads="1"/>
          </p:cNvSpPr>
          <p:nvPr/>
        </p:nvSpPr>
        <p:spPr bwMode="auto">
          <a:xfrm>
            <a:off x="838200" y="1179514"/>
            <a:ext cx="67056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buClr>
                <a:srgbClr val="FF3300"/>
              </a:buClr>
            </a:pPr>
            <a:r>
              <a:rPr lang="en-US" sz="2000" dirty="0"/>
              <a:t>End-Cap geometry</a:t>
            </a:r>
          </a:p>
        </p:txBody>
      </p:sp>
      <p:pic>
        <p:nvPicPr>
          <p:cNvPr id="28" name="Picture 2" descr="C:\Users\Octavian1\Desktop\CONF-BBCEI\TEMPLATE\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476" y="1193854"/>
            <a:ext cx="369048" cy="371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 Box 8"/>
          <p:cNvSpPr txBox="1">
            <a:spLocks noChangeArrowheads="1"/>
          </p:cNvSpPr>
          <p:nvPr/>
        </p:nvSpPr>
        <p:spPr bwMode="auto">
          <a:xfrm>
            <a:off x="838200" y="1885890"/>
            <a:ext cx="67056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buClr>
                <a:srgbClr val="FF3300"/>
              </a:buClr>
            </a:pPr>
            <a:r>
              <a:rPr lang="en-US" sz="2000" dirty="0" err="1">
                <a:solidFill>
                  <a:srgbClr val="000066">
                    <a:alpha val="30000"/>
                  </a:srgbClr>
                </a:solidFill>
              </a:rPr>
              <a:t>Tg</a:t>
            </a:r>
            <a:r>
              <a:rPr lang="en-US" sz="2000" dirty="0">
                <a:solidFill>
                  <a:srgbClr val="000066">
                    <a:alpha val="30000"/>
                  </a:srgbClr>
                </a:solidFill>
              </a:rPr>
              <a:t> plane construct / intersect</a:t>
            </a:r>
          </a:p>
        </p:txBody>
      </p:sp>
      <p:sp>
        <p:nvSpPr>
          <p:cNvPr id="30" name="Text Box 8"/>
          <p:cNvSpPr txBox="1">
            <a:spLocks noChangeArrowheads="1"/>
          </p:cNvSpPr>
          <p:nvPr/>
        </p:nvSpPr>
        <p:spPr bwMode="auto">
          <a:xfrm>
            <a:off x="838200" y="2667000"/>
            <a:ext cx="67056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buClr>
                <a:srgbClr val="FF3300"/>
              </a:buClr>
            </a:pPr>
            <a:r>
              <a:rPr lang="en-US" sz="2000" dirty="0">
                <a:solidFill>
                  <a:srgbClr val="FF0000">
                    <a:alpha val="30000"/>
                  </a:srgbClr>
                </a:solidFill>
              </a:rPr>
              <a:t>Resolution</a:t>
            </a:r>
            <a:endParaRPr lang="en-US" sz="2000" dirty="0">
              <a:solidFill>
                <a:srgbClr val="000066">
                  <a:alpha val="30000"/>
                </a:srgbClr>
              </a:solidFill>
            </a:endParaRPr>
          </a:p>
        </p:txBody>
      </p:sp>
      <p:sp>
        <p:nvSpPr>
          <p:cNvPr id="31" name="Text Box 8"/>
          <p:cNvSpPr txBox="1">
            <a:spLocks noChangeArrowheads="1"/>
          </p:cNvSpPr>
          <p:nvPr/>
        </p:nvSpPr>
        <p:spPr bwMode="auto">
          <a:xfrm>
            <a:off x="838200" y="3421747"/>
            <a:ext cx="67056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buClr>
                <a:srgbClr val="FF3300"/>
              </a:buClr>
            </a:pPr>
            <a:r>
              <a:rPr lang="en-US" sz="2000" dirty="0">
                <a:solidFill>
                  <a:srgbClr val="000066">
                    <a:alpha val="30000"/>
                  </a:srgbClr>
                </a:solidFill>
              </a:rPr>
              <a:t>Conclusions + Next</a:t>
            </a:r>
          </a:p>
        </p:txBody>
      </p:sp>
      <p:pic>
        <p:nvPicPr>
          <p:cNvPr id="33" name="Picture 7" descr="C:\Users\Octavian1\Desktop\CONF-BBCEI\TEMPLATE\3a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476" y="2683720"/>
            <a:ext cx="361905" cy="366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8" descr="C:\Users\Octavian1\Desktop\CONF-BBCEI\TEMPLATE\2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476" y="1903802"/>
            <a:ext cx="364286" cy="364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11" descr="C:\Users\Octavian1\Desktop\CONF-BBCEI\TEMPLATE\4a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475" y="3439659"/>
            <a:ext cx="361905" cy="364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31707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7">
            <a:extLst>
              <a:ext uri="{FF2B5EF4-FFF2-40B4-BE49-F238E27FC236}">
                <a16:creationId xmlns:a16="http://schemas.microsoft.com/office/drawing/2014/main" id="{FB96BB43-B7EA-ACED-DE81-642B6A68BE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5867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 eaLnBrk="0" hangingPunct="0">
              <a:spcBef>
                <a:spcPct val="20000"/>
              </a:spcBef>
              <a:buSzPct val="100000"/>
              <a:buFont typeface="Wingdings" pitchFamily="2" charset="2"/>
              <a:buNone/>
            </a:pPr>
            <a:r>
              <a:rPr lang="en-US" sz="2400" dirty="0">
                <a:solidFill>
                  <a:schemeClr val="bg1"/>
                </a:solidFill>
                <a:latin typeface="Arial" charset="0"/>
              </a:rPr>
              <a:t>Geometry</a:t>
            </a:r>
            <a:endParaRPr lang="en-US" sz="2400" i="0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6C54358-09D1-CAE3-D0D2-0DFB81540C7B}"/>
              </a:ext>
            </a:extLst>
          </p:cNvPr>
          <p:cNvSpPr txBox="1"/>
          <p:nvPr/>
        </p:nvSpPr>
        <p:spPr>
          <a:xfrm>
            <a:off x="0" y="1447800"/>
            <a:ext cx="2209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  </a:t>
            </a:r>
            <a:r>
              <a:rPr lang="en-US" sz="2000" dirty="0">
                <a:solidFill>
                  <a:srgbClr val="FF0000"/>
                </a:solidFill>
              </a:rPr>
              <a:t>8</a:t>
            </a:r>
            <a:r>
              <a:rPr lang="en-US" sz="2000" dirty="0"/>
              <a:t> double-layers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8AFECBC-59D9-1D6D-2B1F-FE9B0ECD2E98}"/>
              </a:ext>
            </a:extLst>
          </p:cNvPr>
          <p:cNvSpPr txBox="1"/>
          <p:nvPr/>
        </p:nvSpPr>
        <p:spPr>
          <a:xfrm>
            <a:off x="116876" y="838200"/>
            <a:ext cx="18643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End Cap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A740A6C-CB5D-4F90-6FD5-54AB08195EE5}"/>
              </a:ext>
            </a:extLst>
          </p:cNvPr>
          <p:cNvSpPr txBox="1"/>
          <p:nvPr/>
        </p:nvSpPr>
        <p:spPr>
          <a:xfrm>
            <a:off x="0" y="5086290"/>
            <a:ext cx="6553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    @ </a:t>
            </a:r>
            <a:r>
              <a:rPr lang="en-US" sz="2000" dirty="0">
                <a:sym typeface="Symbol" panose="05050102010706020507" pitchFamily="18" charset="2"/>
              </a:rPr>
              <a:t>good </a:t>
            </a:r>
            <a:r>
              <a:rPr lang="en-US" sz="2000" dirty="0">
                <a:solidFill>
                  <a:srgbClr val="FF0000"/>
                </a:solidFill>
                <a:sym typeface="Symbol" panose="05050102010706020507" pitchFamily="18" charset="2"/>
              </a:rPr>
              <a:t>angle difference </a:t>
            </a:r>
          </a:p>
        </p:txBody>
      </p:sp>
      <p:pic>
        <p:nvPicPr>
          <p:cNvPr id="8" name="Picture 7" descr="A diagram of a diagram of straw tubes&#10;&#10;AI-generated content may be incorrect.">
            <a:extLst>
              <a:ext uri="{FF2B5EF4-FFF2-40B4-BE49-F238E27FC236}">
                <a16:creationId xmlns:a16="http://schemas.microsoft.com/office/drawing/2014/main" id="{2AD3827A-7C1A-2F7C-DF63-996874BE3A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2423" y="1103668"/>
            <a:ext cx="6771577" cy="351881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A225DC4-454D-6A68-F9E1-798852F65427}"/>
              </a:ext>
            </a:extLst>
          </p:cNvPr>
          <p:cNvSpPr txBox="1"/>
          <p:nvPr/>
        </p:nvSpPr>
        <p:spPr>
          <a:xfrm>
            <a:off x="0" y="4095690"/>
            <a:ext cx="70866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  </a:t>
            </a:r>
            <a:r>
              <a:rPr lang="en-US" sz="2000" dirty="0">
                <a:solidFill>
                  <a:srgbClr val="FF0000"/>
                </a:solidFill>
              </a:rPr>
              <a:t>pair</a:t>
            </a:r>
            <a:r>
              <a:rPr lang="en-US" sz="2000" dirty="0"/>
              <a:t> </a:t>
            </a:r>
          </a:p>
          <a:p>
            <a:r>
              <a:rPr lang="en-US" sz="2000" dirty="0"/>
              <a:t>    double-hit upstream + double-hit downstream = </a:t>
            </a:r>
            <a:r>
              <a:rPr lang="en-US" sz="2000" dirty="0">
                <a:solidFill>
                  <a:srgbClr val="FF0000"/>
                </a:solidFill>
              </a:rPr>
              <a:t>3D</a:t>
            </a:r>
            <a:r>
              <a:rPr lang="en-US" sz="2000" dirty="0"/>
              <a:t> hit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8C79033-414C-6E00-60EE-E2725DDB5015}"/>
              </a:ext>
            </a:extLst>
          </p:cNvPr>
          <p:cNvSpPr txBox="1"/>
          <p:nvPr/>
        </p:nvSpPr>
        <p:spPr>
          <a:xfrm>
            <a:off x="0" y="5554277"/>
            <a:ext cx="6553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ym typeface="Symbol" panose="05050102010706020507" pitchFamily="18" charset="2"/>
              </a:rPr>
              <a:t>                  =&gt; intrinsic resolution = good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930140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2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3EC433-2886-8354-6F8C-13355272C4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ack background with white letters&#10;&#10;AI-generated content may be incorrect.">
            <a:extLst>
              <a:ext uri="{FF2B5EF4-FFF2-40B4-BE49-F238E27FC236}">
                <a16:creationId xmlns:a16="http://schemas.microsoft.com/office/drawing/2014/main" id="{A820BB05-1789-607F-B733-5582249368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06825"/>
            <a:ext cx="9144000" cy="1914861"/>
          </a:xfrm>
          <a:prstGeom prst="rect">
            <a:avLst/>
          </a:prstGeom>
        </p:spPr>
      </p:pic>
      <p:pic>
        <p:nvPicPr>
          <p:cNvPr id="7" name="Picture 6" descr="A diagram of a diagram of straw tubes&#10;&#10;AI-generated content may be incorrect.">
            <a:extLst>
              <a:ext uri="{FF2B5EF4-FFF2-40B4-BE49-F238E27FC236}">
                <a16:creationId xmlns:a16="http://schemas.microsoft.com/office/drawing/2014/main" id="{42FE391C-1D5F-E0FD-1A92-10DE87128D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7381" y="931551"/>
            <a:ext cx="6109333" cy="3174685"/>
          </a:xfrm>
          <a:prstGeom prst="rect">
            <a:avLst/>
          </a:prstGeom>
        </p:spPr>
      </p:pic>
      <p:sp>
        <p:nvSpPr>
          <p:cNvPr id="2" name="Rectangle 27">
            <a:extLst>
              <a:ext uri="{FF2B5EF4-FFF2-40B4-BE49-F238E27FC236}">
                <a16:creationId xmlns:a16="http://schemas.microsoft.com/office/drawing/2014/main" id="{C479F954-E06F-82FB-036F-243F2EC165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5867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 eaLnBrk="0" hangingPunct="0">
              <a:spcBef>
                <a:spcPct val="20000"/>
              </a:spcBef>
              <a:buSzPct val="100000"/>
              <a:buFont typeface="Wingdings" pitchFamily="2" charset="2"/>
              <a:buNone/>
            </a:pPr>
            <a:r>
              <a:rPr lang="en-US" sz="2400" dirty="0">
                <a:solidFill>
                  <a:schemeClr val="bg1"/>
                </a:solidFill>
                <a:latin typeface="Arial" charset="0"/>
              </a:rPr>
              <a:t>Selection</a:t>
            </a:r>
            <a:endParaRPr lang="en-US" sz="2400" i="0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00BDC09-530E-221D-9AD3-34649FFDDBF6}"/>
              </a:ext>
            </a:extLst>
          </p:cNvPr>
          <p:cNvSpPr txBox="1"/>
          <p:nvPr/>
        </p:nvSpPr>
        <p:spPr>
          <a:xfrm>
            <a:off x="304800" y="1447800"/>
            <a:ext cx="2209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  </a:t>
            </a:r>
            <a:r>
              <a:rPr lang="en-US" sz="2000" dirty="0">
                <a:solidFill>
                  <a:srgbClr val="FF0000"/>
                </a:solidFill>
              </a:rPr>
              <a:t>p</a:t>
            </a:r>
            <a:r>
              <a:rPr lang="en-US" sz="2000" dirty="0"/>
              <a:t> </a:t>
            </a:r>
            <a:r>
              <a:rPr lang="en-US" sz="1200" dirty="0"/>
              <a:t>    </a:t>
            </a:r>
            <a:r>
              <a:rPr lang="en-US" sz="2000" dirty="0"/>
              <a:t>&gt; </a:t>
            </a:r>
            <a:r>
              <a:rPr lang="en-US" sz="2000" dirty="0">
                <a:sym typeface="Symbol" panose="05050102010706020507" pitchFamily="18" charset="2"/>
              </a:rPr>
              <a:t>0.1 GeV/c</a:t>
            </a:r>
            <a:endParaRPr lang="en-US" sz="2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5549418-13E6-EA06-3B16-5572FC2187CE}"/>
              </a:ext>
            </a:extLst>
          </p:cNvPr>
          <p:cNvSpPr txBox="1"/>
          <p:nvPr/>
        </p:nvSpPr>
        <p:spPr>
          <a:xfrm>
            <a:off x="116875" y="838200"/>
            <a:ext cx="25832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Track selection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CD2644A-6C32-08B5-6EA8-CCDC66B99EA3}"/>
              </a:ext>
            </a:extLst>
          </p:cNvPr>
          <p:cNvSpPr txBox="1"/>
          <p:nvPr/>
        </p:nvSpPr>
        <p:spPr>
          <a:xfrm>
            <a:off x="304800" y="1885890"/>
            <a:ext cx="2209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  </a:t>
            </a:r>
            <a:r>
              <a:rPr lang="en-US" sz="2000" dirty="0">
                <a:solidFill>
                  <a:srgbClr val="FF0000"/>
                </a:solidFill>
              </a:rPr>
              <a:t>p</a:t>
            </a:r>
            <a:r>
              <a:rPr lang="en-US" sz="2000" i="0" baseline="-30000" dirty="0">
                <a:solidFill>
                  <a:srgbClr val="FF0000"/>
                </a:solidFill>
                <a:sym typeface="Symbol" panose="05050102010706020507" pitchFamily="18" charset="2"/>
              </a:rPr>
              <a:t></a:t>
            </a:r>
            <a:r>
              <a:rPr lang="en-US" sz="2000" dirty="0"/>
              <a:t> </a:t>
            </a:r>
            <a:r>
              <a:rPr lang="en-US" sz="1200" dirty="0"/>
              <a:t> </a:t>
            </a:r>
            <a:r>
              <a:rPr lang="en-US" sz="2000" dirty="0"/>
              <a:t>&gt; </a:t>
            </a:r>
            <a:r>
              <a:rPr lang="en-US" sz="2000" dirty="0">
                <a:sym typeface="Symbol" panose="05050102010706020507" pitchFamily="18" charset="2"/>
              </a:rPr>
              <a:t>0.1 GeV/c</a:t>
            </a:r>
            <a:endParaRPr lang="en-US" sz="2000" dirty="0"/>
          </a:p>
        </p:txBody>
      </p:sp>
      <p:pic>
        <p:nvPicPr>
          <p:cNvPr id="16" name="Picture 15" descr="A black screen with white numbers&#10;&#10;AI-generated content may be incorrect.">
            <a:extLst>
              <a:ext uri="{FF2B5EF4-FFF2-40B4-BE49-F238E27FC236}">
                <a16:creationId xmlns:a16="http://schemas.microsoft.com/office/drawing/2014/main" id="{AAFB5683-C3D1-F442-EF6E-49199753E3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05" y="4128902"/>
            <a:ext cx="2700095" cy="1013870"/>
          </a:xfrm>
          <a:prstGeom prst="rect">
            <a:avLst/>
          </a:prstGeom>
        </p:spPr>
      </p:pic>
      <p:pic>
        <p:nvPicPr>
          <p:cNvPr id="18" name="Picture 17" descr="A screenshot of a computer screen&#10;&#10;AI-generated content may be incorrect.">
            <a:extLst>
              <a:ext uri="{FF2B5EF4-FFF2-40B4-BE49-F238E27FC236}">
                <a16:creationId xmlns:a16="http://schemas.microsoft.com/office/drawing/2014/main" id="{6811CB13-958B-C88F-DE46-E6EC444238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09" y="4103265"/>
            <a:ext cx="2433287" cy="1611519"/>
          </a:xfrm>
          <a:prstGeom prst="rect">
            <a:avLst/>
          </a:prstGeom>
        </p:spPr>
      </p:pic>
      <p:pic>
        <p:nvPicPr>
          <p:cNvPr id="20" name="Picture 19" descr="A screenshot of a computer screen&#10;&#10;AI-generated content may be incorrect.">
            <a:extLst>
              <a:ext uri="{FF2B5EF4-FFF2-40B4-BE49-F238E27FC236}">
                <a16:creationId xmlns:a16="http://schemas.microsoft.com/office/drawing/2014/main" id="{49F76ECC-C6F8-07B0-0CF9-87AAAF96EDA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943" y="4128902"/>
            <a:ext cx="2326564" cy="992525"/>
          </a:xfrm>
          <a:prstGeom prst="rect">
            <a:avLst/>
          </a:prstGeom>
        </p:spPr>
      </p:pic>
      <p:pic>
        <p:nvPicPr>
          <p:cNvPr id="22" name="Picture 21" descr="A black and white screen with numbers&#10;&#10;AI-generated content may be incorrect.">
            <a:extLst>
              <a:ext uri="{FF2B5EF4-FFF2-40B4-BE49-F238E27FC236}">
                <a16:creationId xmlns:a16="http://schemas.microsoft.com/office/drawing/2014/main" id="{B59B9109-3FF9-10D7-D74C-DAB0108F27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05" y="4103265"/>
            <a:ext cx="2262530" cy="2145135"/>
          </a:xfrm>
          <a:prstGeom prst="rect">
            <a:avLst/>
          </a:prstGeom>
        </p:spPr>
      </p:pic>
      <p:pic>
        <p:nvPicPr>
          <p:cNvPr id="24" name="Picture 23" descr="A black and white screen with numbers&#10;&#10;AI-generated content may be incorrect.">
            <a:extLst>
              <a:ext uri="{FF2B5EF4-FFF2-40B4-BE49-F238E27FC236}">
                <a16:creationId xmlns:a16="http://schemas.microsoft.com/office/drawing/2014/main" id="{B1799748-94E9-B61B-CCD5-A7285DBC17F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05" y="4140872"/>
            <a:ext cx="2049084" cy="1115257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8AC8886A-98AA-5591-BC1C-347E44CE6D35}"/>
              </a:ext>
            </a:extLst>
          </p:cNvPr>
          <p:cNvSpPr txBox="1"/>
          <p:nvPr/>
        </p:nvSpPr>
        <p:spPr>
          <a:xfrm>
            <a:off x="381000" y="3638490"/>
            <a:ext cx="4343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weed out </a:t>
            </a:r>
            <a:r>
              <a:rPr lang="en-US" sz="2000" dirty="0">
                <a:solidFill>
                  <a:srgbClr val="FF0000"/>
                </a:solidFill>
              </a:rPr>
              <a:t>weird </a:t>
            </a:r>
            <a:r>
              <a:rPr lang="en-US" sz="2000" dirty="0">
                <a:sym typeface="Symbol" panose="05050102010706020507" pitchFamily="18" charset="2"/>
              </a:rPr>
              <a:t>End-Cap tracks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955016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7"/>
          <p:cNvSpPr>
            <a:spLocks noChangeArrowheads="1"/>
          </p:cNvSpPr>
          <p:nvPr/>
        </p:nvSpPr>
        <p:spPr bwMode="auto">
          <a:xfrm>
            <a:off x="0" y="0"/>
            <a:ext cx="3241076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 eaLnBrk="0" hangingPunct="0">
              <a:spcBef>
                <a:spcPct val="20000"/>
              </a:spcBef>
              <a:buSzPct val="100000"/>
              <a:buFont typeface="Wingdings" pitchFamily="2" charset="2"/>
              <a:buNone/>
            </a:pPr>
            <a:r>
              <a:rPr lang="en-US" sz="2400" dirty="0">
                <a:solidFill>
                  <a:schemeClr val="bg1"/>
                </a:solidFill>
                <a:latin typeface="Arial" charset="0"/>
              </a:rPr>
              <a:t>Contents</a:t>
            </a:r>
            <a:endParaRPr lang="en-US" sz="2400" i="0" dirty="0">
              <a:solidFill>
                <a:schemeClr val="bg1"/>
              </a:solidFill>
            </a:endParaRPr>
          </a:p>
        </p:txBody>
      </p:sp>
      <p:sp>
        <p:nvSpPr>
          <p:cNvPr id="30" name="Text Box 8"/>
          <p:cNvSpPr txBox="1">
            <a:spLocks noChangeArrowheads="1"/>
          </p:cNvSpPr>
          <p:nvPr/>
        </p:nvSpPr>
        <p:spPr bwMode="auto">
          <a:xfrm>
            <a:off x="838200" y="2667000"/>
            <a:ext cx="67056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buClr>
                <a:srgbClr val="FF3300"/>
              </a:buClr>
            </a:pPr>
            <a:r>
              <a:rPr lang="en-US" sz="2000" dirty="0">
                <a:solidFill>
                  <a:srgbClr val="FF0000">
                    <a:alpha val="30000"/>
                  </a:srgbClr>
                </a:solidFill>
              </a:rPr>
              <a:t>Resolution</a:t>
            </a:r>
            <a:endParaRPr lang="en-US" sz="2000" dirty="0">
              <a:solidFill>
                <a:srgbClr val="000066">
                  <a:alpha val="30000"/>
                </a:srgbClr>
              </a:solidFill>
            </a:endParaRPr>
          </a:p>
        </p:txBody>
      </p:sp>
      <p:sp>
        <p:nvSpPr>
          <p:cNvPr id="31" name="Text Box 8"/>
          <p:cNvSpPr txBox="1">
            <a:spLocks noChangeArrowheads="1"/>
          </p:cNvSpPr>
          <p:nvPr/>
        </p:nvSpPr>
        <p:spPr bwMode="auto">
          <a:xfrm>
            <a:off x="838200" y="3421747"/>
            <a:ext cx="67056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buClr>
                <a:srgbClr val="FF3300"/>
              </a:buClr>
            </a:pPr>
            <a:r>
              <a:rPr lang="en-US" sz="2000" dirty="0">
                <a:solidFill>
                  <a:srgbClr val="000066">
                    <a:alpha val="30000"/>
                  </a:srgbClr>
                </a:solidFill>
              </a:rPr>
              <a:t>Conclusions + Next</a:t>
            </a:r>
          </a:p>
        </p:txBody>
      </p:sp>
      <p:pic>
        <p:nvPicPr>
          <p:cNvPr id="33" name="Picture 7" descr="C:\Users\Octavian1\Desktop\CONF-BBCEI\TEMPLATE\3a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476" y="2683720"/>
            <a:ext cx="361905" cy="366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11" descr="C:\Users\Octavian1\Desktop\CONF-BBCEI\TEMPLATE\4a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475" y="3439659"/>
            <a:ext cx="361905" cy="364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 Box 8">
            <a:extLst>
              <a:ext uri="{FF2B5EF4-FFF2-40B4-BE49-F238E27FC236}">
                <a16:creationId xmlns:a16="http://schemas.microsoft.com/office/drawing/2014/main" id="{209240C9-998F-4822-8C68-20D97A3825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1179514"/>
            <a:ext cx="67056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buClr>
                <a:srgbClr val="FF3300"/>
              </a:buClr>
            </a:pPr>
            <a:r>
              <a:rPr lang="en-US" sz="2000" dirty="0">
                <a:solidFill>
                  <a:srgbClr val="000066">
                    <a:alpha val="30000"/>
                  </a:srgbClr>
                </a:solidFill>
              </a:rPr>
              <a:t>End-Cap geometry</a:t>
            </a:r>
          </a:p>
        </p:txBody>
      </p:sp>
      <p:pic>
        <p:nvPicPr>
          <p:cNvPr id="16" name="Picture 9" descr="C:\Users\Octavian1\Desktop\CONF-BBCEI\TEMPLATE\1a.png">
            <a:extLst>
              <a:ext uri="{FF2B5EF4-FFF2-40B4-BE49-F238E27FC236}">
                <a16:creationId xmlns:a16="http://schemas.microsoft.com/office/drawing/2014/main" id="{04E4182C-D2DF-42FF-BF22-7BEFBFB632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473" y="1198616"/>
            <a:ext cx="361905" cy="361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 Box 8">
            <a:extLst>
              <a:ext uri="{FF2B5EF4-FFF2-40B4-BE49-F238E27FC236}">
                <a16:creationId xmlns:a16="http://schemas.microsoft.com/office/drawing/2014/main" id="{A39D4C86-2D86-4BB5-9243-5796E8CEB7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1723" y="1885890"/>
            <a:ext cx="67056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buClr>
                <a:srgbClr val="FF3300"/>
              </a:buClr>
            </a:pPr>
            <a:r>
              <a:rPr lang="en-US" sz="2000" dirty="0" err="1"/>
              <a:t>Tg</a:t>
            </a:r>
            <a:r>
              <a:rPr lang="en-US" sz="2000" dirty="0"/>
              <a:t> plane construct / intersect</a:t>
            </a:r>
          </a:p>
        </p:txBody>
      </p:sp>
      <p:pic>
        <p:nvPicPr>
          <p:cNvPr id="19" name="Picture 3" descr="C:\Users\Octavian1\Desktop\CONF-BBCEI\TEMPLATE\2.png">
            <a:extLst>
              <a:ext uri="{FF2B5EF4-FFF2-40B4-BE49-F238E27FC236}">
                <a16:creationId xmlns:a16="http://schemas.microsoft.com/office/drawing/2014/main" id="{E30DE6CB-D6DC-40EE-97B8-2CF22089D0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900230"/>
            <a:ext cx="371429" cy="371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67975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diagram of a diagram of a graph&#10;&#10;AI-generated content may be incorrect.">
            <a:extLst>
              <a:ext uri="{FF2B5EF4-FFF2-40B4-BE49-F238E27FC236}">
                <a16:creationId xmlns:a16="http://schemas.microsoft.com/office/drawing/2014/main" id="{E2F3B9FF-B3DF-AA0B-310C-8B977F0D67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7301" y="0"/>
            <a:ext cx="7136699" cy="6858000"/>
          </a:xfrm>
          <a:prstGeom prst="rect">
            <a:avLst/>
          </a:prstGeom>
        </p:spPr>
      </p:pic>
      <p:pic>
        <p:nvPicPr>
          <p:cNvPr id="6" name="Picture 5" descr="A diagram of a diagram of a diagram&#10;&#10;AI-generated content may be incorrect.">
            <a:extLst>
              <a:ext uri="{FF2B5EF4-FFF2-40B4-BE49-F238E27FC236}">
                <a16:creationId xmlns:a16="http://schemas.microsoft.com/office/drawing/2014/main" id="{11301A60-A734-FA2B-966A-7C1FF147FD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680" y="0"/>
            <a:ext cx="7136699" cy="6858000"/>
          </a:xfrm>
          <a:prstGeom prst="rect">
            <a:avLst/>
          </a:prstGeom>
        </p:spPr>
      </p:pic>
      <p:pic>
        <p:nvPicPr>
          <p:cNvPr id="8" name="Picture 7" descr="A diagram of a diagram of a diagram&#10;&#10;AI-generated content may be incorrect.">
            <a:extLst>
              <a:ext uri="{FF2B5EF4-FFF2-40B4-BE49-F238E27FC236}">
                <a16:creationId xmlns:a16="http://schemas.microsoft.com/office/drawing/2014/main" id="{3F1FEB91-32F1-F1C9-39DC-7A3292D2A2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680" y="0"/>
            <a:ext cx="7136699" cy="6858000"/>
          </a:xfrm>
          <a:prstGeom prst="rect">
            <a:avLst/>
          </a:prstGeom>
        </p:spPr>
      </p:pic>
      <p:pic>
        <p:nvPicPr>
          <p:cNvPr id="10" name="Picture 9" descr="A diagram of a diagram of a diagram&#10;&#10;AI-generated content may be incorrect.">
            <a:extLst>
              <a:ext uri="{FF2B5EF4-FFF2-40B4-BE49-F238E27FC236}">
                <a16:creationId xmlns:a16="http://schemas.microsoft.com/office/drawing/2014/main" id="{8EC350BF-D908-FC14-45B0-E811830B9B3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680" y="0"/>
            <a:ext cx="7136699" cy="6858000"/>
          </a:xfrm>
          <a:prstGeom prst="rect">
            <a:avLst/>
          </a:prstGeom>
        </p:spPr>
      </p:pic>
      <p:pic>
        <p:nvPicPr>
          <p:cNvPr id="12" name="Picture 11" descr="A diagram of a diagram of a diagram&#10;&#10;AI-generated content may be incorrect.">
            <a:extLst>
              <a:ext uri="{FF2B5EF4-FFF2-40B4-BE49-F238E27FC236}">
                <a16:creationId xmlns:a16="http://schemas.microsoft.com/office/drawing/2014/main" id="{9C25B844-C02D-89A1-E12F-95A8B7DA06D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680" y="0"/>
            <a:ext cx="7136699" cy="6858000"/>
          </a:xfrm>
          <a:prstGeom prst="rect">
            <a:avLst/>
          </a:prstGeom>
        </p:spPr>
      </p:pic>
      <p:pic>
        <p:nvPicPr>
          <p:cNvPr id="14" name="Picture 13" descr="A diagram of a diagram of a diagram&#10;&#10;AI-generated content may be incorrect.">
            <a:extLst>
              <a:ext uri="{FF2B5EF4-FFF2-40B4-BE49-F238E27FC236}">
                <a16:creationId xmlns:a16="http://schemas.microsoft.com/office/drawing/2014/main" id="{79FCA9EE-AFC1-5612-C62C-F3FC921F11E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680" y="0"/>
            <a:ext cx="7136699" cy="6858000"/>
          </a:xfrm>
          <a:prstGeom prst="rect">
            <a:avLst/>
          </a:prstGeom>
        </p:spPr>
      </p:pic>
      <p:sp>
        <p:nvSpPr>
          <p:cNvPr id="15" name="Rectangle 27">
            <a:extLst>
              <a:ext uri="{FF2B5EF4-FFF2-40B4-BE49-F238E27FC236}">
                <a16:creationId xmlns:a16="http://schemas.microsoft.com/office/drawing/2014/main" id="{10AFD5CE-7F8A-1410-84A6-660E9D9847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200292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 eaLnBrk="0" hangingPunct="0">
              <a:spcBef>
                <a:spcPct val="20000"/>
              </a:spcBef>
              <a:buSzPct val="100000"/>
              <a:buFont typeface="Wingdings" pitchFamily="2" charset="2"/>
              <a:buNone/>
            </a:pPr>
            <a:r>
              <a:rPr lang="en-US" sz="2400" dirty="0">
                <a:solidFill>
                  <a:schemeClr val="bg1"/>
                </a:solidFill>
                <a:latin typeface="Arial" charset="0"/>
              </a:rPr>
              <a:t>Reco method</a:t>
            </a:r>
            <a:endParaRPr lang="en-US" sz="2400" i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9944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7">
            <a:extLst>
              <a:ext uri="{FF2B5EF4-FFF2-40B4-BE49-F238E27FC236}">
                <a16:creationId xmlns:a16="http://schemas.microsoft.com/office/drawing/2014/main" id="{DD2100B9-D0CE-335B-D7AE-51759F8C74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5867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 eaLnBrk="0" hangingPunct="0">
              <a:spcBef>
                <a:spcPct val="20000"/>
              </a:spcBef>
              <a:buSzPct val="100000"/>
              <a:buFont typeface="Wingdings" pitchFamily="2" charset="2"/>
              <a:buNone/>
            </a:pPr>
            <a:r>
              <a:rPr lang="en-US" sz="2400" dirty="0">
                <a:solidFill>
                  <a:schemeClr val="bg1"/>
                </a:solidFill>
                <a:latin typeface="Arial" charset="0"/>
              </a:rPr>
              <a:t>Reco procedure</a:t>
            </a:r>
            <a:endParaRPr lang="en-US" sz="2400" i="0" dirty="0">
              <a:solidFill>
                <a:schemeClr val="bg1"/>
              </a:solidFill>
            </a:endParaRPr>
          </a:p>
        </p:txBody>
      </p:sp>
      <p:pic>
        <p:nvPicPr>
          <p:cNvPr id="28" name="Picture 27" descr="A diagram of a diagram of a diagram&#10;&#10;AI-generated content may be incorrect.">
            <a:extLst>
              <a:ext uri="{FF2B5EF4-FFF2-40B4-BE49-F238E27FC236}">
                <a16:creationId xmlns:a16="http://schemas.microsoft.com/office/drawing/2014/main" id="{7947FFDC-1328-06B7-4FDA-89C6635209A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" y="713232"/>
            <a:ext cx="8938286" cy="5533714"/>
          </a:xfrm>
          <a:prstGeom prst="rect">
            <a:avLst/>
          </a:prstGeom>
        </p:spPr>
      </p:pic>
      <p:pic>
        <p:nvPicPr>
          <p:cNvPr id="30" name="Picture 29" descr="A diagram of a plane&#10;&#10;AI-generated content may be incorrect.">
            <a:extLst>
              <a:ext uri="{FF2B5EF4-FFF2-40B4-BE49-F238E27FC236}">
                <a16:creationId xmlns:a16="http://schemas.microsoft.com/office/drawing/2014/main" id="{BAD04DD3-39B0-D895-23A8-DA41DCC7268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" y="713232"/>
            <a:ext cx="8938286" cy="5533714"/>
          </a:xfrm>
          <a:prstGeom prst="rect">
            <a:avLst/>
          </a:prstGeom>
        </p:spPr>
      </p:pic>
      <p:pic>
        <p:nvPicPr>
          <p:cNvPr id="32" name="Picture 31" descr="A diagram of a plane&#10;&#10;AI-generated content may be incorrect.">
            <a:extLst>
              <a:ext uri="{FF2B5EF4-FFF2-40B4-BE49-F238E27FC236}">
                <a16:creationId xmlns:a16="http://schemas.microsoft.com/office/drawing/2014/main" id="{742BB21E-A2A0-4C86-253D-781EE2CA925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" y="713232"/>
            <a:ext cx="8938286" cy="553371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00932D8-D69A-E5C9-4D47-987D4C6B2B46}"/>
              </a:ext>
            </a:extLst>
          </p:cNvPr>
          <p:cNvSpPr txBox="1"/>
          <p:nvPr/>
        </p:nvSpPr>
        <p:spPr>
          <a:xfrm>
            <a:off x="381000" y="4648200"/>
            <a:ext cx="38892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 compute hit in: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00932D8-D69A-E5C9-4D47-987D4C6B2B46}"/>
              </a:ext>
            </a:extLst>
          </p:cNvPr>
          <p:cNvSpPr txBox="1"/>
          <p:nvPr/>
        </p:nvSpPr>
        <p:spPr>
          <a:xfrm>
            <a:off x="381000" y="5086290"/>
            <a:ext cx="38892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      - precision zone, or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A349DA6-27F8-C51B-17EC-3BAD8BAC5006}"/>
              </a:ext>
            </a:extLst>
          </p:cNvPr>
          <p:cNvSpPr txBox="1"/>
          <p:nvPr/>
        </p:nvSpPr>
        <p:spPr>
          <a:xfrm>
            <a:off x="381000" y="5543490"/>
            <a:ext cx="38892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      - inter-layer plane ?</a:t>
            </a:r>
          </a:p>
        </p:txBody>
      </p:sp>
    </p:spTree>
    <p:extLst>
      <p:ext uri="{BB962C8B-B14F-4D97-AF65-F5344CB8AC3E}">
        <p14:creationId xmlns:p14="http://schemas.microsoft.com/office/powerpoint/2010/main" val="1410973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D9BA63-5D2D-2655-A8D3-532AEFF9BD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yellow circle with red line and blue lines&#10;&#10;AI-generated content may be incorrect.">
            <a:extLst>
              <a:ext uri="{FF2B5EF4-FFF2-40B4-BE49-F238E27FC236}">
                <a16:creationId xmlns:a16="http://schemas.microsoft.com/office/drawing/2014/main" id="{663AD015-8A19-9F7F-014F-0561753596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8608" y="0"/>
            <a:ext cx="6567295" cy="6858000"/>
          </a:xfrm>
          <a:prstGeom prst="rect">
            <a:avLst/>
          </a:prstGeom>
        </p:spPr>
      </p:pic>
      <p:sp>
        <p:nvSpPr>
          <p:cNvPr id="2" name="Rectangle 27">
            <a:extLst>
              <a:ext uri="{FF2B5EF4-FFF2-40B4-BE49-F238E27FC236}">
                <a16:creationId xmlns:a16="http://schemas.microsoft.com/office/drawing/2014/main" id="{814E61CE-74B4-B514-C991-1FC74A075F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5867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 eaLnBrk="0" hangingPunct="0">
              <a:spcBef>
                <a:spcPct val="20000"/>
              </a:spcBef>
              <a:buSzPct val="100000"/>
              <a:buFont typeface="Wingdings" pitchFamily="2" charset="2"/>
              <a:buNone/>
            </a:pPr>
            <a:r>
              <a:rPr lang="en-US" sz="2400" dirty="0">
                <a:solidFill>
                  <a:schemeClr val="bg1"/>
                </a:solidFill>
                <a:latin typeface="Arial" charset="0"/>
              </a:rPr>
              <a:t>Tangent planes</a:t>
            </a:r>
            <a:endParaRPr lang="en-US" sz="2400" i="0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0B0EF20-BCBE-4B22-2351-30B9987C2E44}"/>
              </a:ext>
            </a:extLst>
          </p:cNvPr>
          <p:cNvSpPr txBox="1"/>
          <p:nvPr/>
        </p:nvSpPr>
        <p:spPr>
          <a:xfrm>
            <a:off x="116876" y="838200"/>
            <a:ext cx="27025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Plane </a:t>
            </a:r>
            <a:r>
              <a:rPr lang="en-US" sz="2400" i="0" dirty="0">
                <a:solidFill>
                  <a:srgbClr val="FF0000"/>
                </a:solidFill>
                <a:sym typeface="Symbol" panose="05050102010706020507" pitchFamily="18" charset="2"/>
              </a:rPr>
              <a:t></a:t>
            </a:r>
            <a:r>
              <a:rPr lang="en-US" sz="2400" dirty="0">
                <a:solidFill>
                  <a:srgbClr val="FF0000"/>
                </a:solidFill>
              </a:rPr>
              <a:t> to straw</a:t>
            </a:r>
          </a:p>
        </p:txBody>
      </p:sp>
      <p:pic>
        <p:nvPicPr>
          <p:cNvPr id="11" name="Picture 10" descr="A close-up of black text&#10;&#10;AI-generated content may be incorrect.">
            <a:extLst>
              <a:ext uri="{FF2B5EF4-FFF2-40B4-BE49-F238E27FC236}">
                <a16:creationId xmlns:a16="http://schemas.microsoft.com/office/drawing/2014/main" id="{762F0705-0CE0-B97A-95BB-AEF825E795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6110" y="5715000"/>
            <a:ext cx="4265590" cy="950503"/>
          </a:xfrm>
          <a:prstGeom prst="rect">
            <a:avLst/>
          </a:prstGeom>
        </p:spPr>
      </p:pic>
      <p:pic>
        <p:nvPicPr>
          <p:cNvPr id="7" name="Picture 6" descr="A math equation with a number and arrows&#10;&#10;AI-generated content may be incorrect.">
            <a:extLst>
              <a:ext uri="{FF2B5EF4-FFF2-40B4-BE49-F238E27FC236}">
                <a16:creationId xmlns:a16="http://schemas.microsoft.com/office/drawing/2014/main" id="{8FFF62AE-1E82-7DB7-6042-6483993BBE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85" y="4402207"/>
            <a:ext cx="5694840" cy="1120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100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Blends">
  <a:themeElements>
    <a:clrScheme name="Blends 3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Blends">
      <a:majorFont>
        <a:latin typeface="Helvetic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s-ES" sz="3200" b="0" i="1" u="none" strike="noStrike" cap="none" normalizeH="0" baseline="0" smtClean="0">
            <a:ln>
              <a:noFill/>
            </a:ln>
            <a:solidFill>
              <a:srgbClr val="000066"/>
            </a:solidFill>
            <a:effectLst/>
            <a:latin typeface="Helvetic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s-ES" sz="3200" b="0" i="1" u="none" strike="noStrike" cap="none" normalizeH="0" baseline="0" smtClean="0">
            <a:ln>
              <a:noFill/>
            </a:ln>
            <a:solidFill>
              <a:srgbClr val="000066"/>
            </a:solidFill>
            <a:effectLst/>
            <a:latin typeface="Helvetica" pitchFamily="34" charset="0"/>
          </a:defRPr>
        </a:defPPr>
      </a:lstStyle>
    </a:lnDef>
  </a:objectDefaults>
  <a:extraClrSchemeLst>
    <a:extraClrScheme>
      <a:clrScheme name="Blends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2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3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4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Blends</Template>
  <TotalTime>12725</TotalTime>
  <Words>375</Words>
  <Application>Microsoft Office PowerPoint</Application>
  <PresentationFormat>On-screen Show (4:3)</PresentationFormat>
  <Paragraphs>97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Arial</vt:lpstr>
      <vt:lpstr>Courier New</vt:lpstr>
      <vt:lpstr>Helvetica</vt:lpstr>
      <vt:lpstr>Symbol</vt:lpstr>
      <vt:lpstr>Wingdings</vt:lpstr>
      <vt:lpstr>Blends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Artificial Intelligence in Industry-4.0</dc:title>
  <dc:subject>Wave-4</dc:subject>
  <dc:creator>Mihai Dima</dc:creator>
  <cp:keywords>INTEREST</cp:keywords>
  <dc:description>Online student training for INTEREST Wave-4 at JINR-Dubna, Russia.</dc:description>
  <cp:lastModifiedBy>Maria Dima</cp:lastModifiedBy>
  <cp:revision>933</cp:revision>
  <cp:lastPrinted>2003-06-16T12:22:16Z</cp:lastPrinted>
  <dcterms:created xsi:type="dcterms:W3CDTF">2003-05-10T20:32:29Z</dcterms:created>
  <dcterms:modified xsi:type="dcterms:W3CDTF">2025-09-14T08:41:24Z</dcterms:modified>
  <cp:category>JINR</cp:category>
  <cp:contentStatus>active</cp:contentStatus>
</cp:coreProperties>
</file>