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32"/>
  </p:notesMasterIdLst>
  <p:sldIdLst>
    <p:sldId id="256" r:id="rId2"/>
    <p:sldId id="280" r:id="rId3"/>
    <p:sldId id="314" r:id="rId4"/>
    <p:sldId id="277" r:id="rId5"/>
    <p:sldId id="289" r:id="rId6"/>
    <p:sldId id="276" r:id="rId7"/>
    <p:sldId id="291" r:id="rId8"/>
    <p:sldId id="308" r:id="rId9"/>
    <p:sldId id="282" r:id="rId10"/>
    <p:sldId id="281" r:id="rId11"/>
    <p:sldId id="285" r:id="rId12"/>
    <p:sldId id="275" r:id="rId13"/>
    <p:sldId id="309" r:id="rId14"/>
    <p:sldId id="306" r:id="rId15"/>
    <p:sldId id="293" r:id="rId16"/>
    <p:sldId id="268" r:id="rId17"/>
    <p:sldId id="273" r:id="rId18"/>
    <p:sldId id="302" r:id="rId19"/>
    <p:sldId id="292" r:id="rId20"/>
    <p:sldId id="303" r:id="rId21"/>
    <p:sldId id="310" r:id="rId22"/>
    <p:sldId id="284" r:id="rId23"/>
    <p:sldId id="299" r:id="rId24"/>
    <p:sldId id="304" r:id="rId25"/>
    <p:sldId id="305" r:id="rId26"/>
    <p:sldId id="311" r:id="rId27"/>
    <p:sldId id="312" r:id="rId28"/>
    <p:sldId id="300" r:id="rId29"/>
    <p:sldId id="307" r:id="rId30"/>
    <p:sldId id="313"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6" d="100"/>
          <a:sy n="56" d="100"/>
        </p:scale>
        <p:origin x="100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3EC253-F7A3-4735-8615-1670F1A08760}" type="datetimeFigureOut">
              <a:rPr lang="ru-RU" smtClean="0"/>
              <a:t>21.09.2025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88B6A-B5B8-4959-AF98-86DF3F3EA67C}" type="slidenum">
              <a:rPr lang="ru-RU" smtClean="0"/>
              <a:t>‹#›</a:t>
            </a:fld>
            <a:endParaRPr lang="ru-RU"/>
          </a:p>
        </p:txBody>
      </p:sp>
    </p:spTree>
    <p:extLst>
      <p:ext uri="{BB962C8B-B14F-4D97-AF65-F5344CB8AC3E}">
        <p14:creationId xmlns:p14="http://schemas.microsoft.com/office/powerpoint/2010/main" val="4292302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A0EFC105-B884-4E7F-8844-AEB0340BA42E}" type="datetime1">
              <a:rPr lang="en-US" smtClean="0"/>
              <a:t>9/21/2025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EFF82E8B-D217-4328-A622-E1378A195772}" type="datetime1">
              <a:rPr lang="en-US" smtClean="0"/>
              <a:t>9/21/2025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01B76612-01BB-41F6-94B6-6D08CCB8F45A}" type="datetime1">
              <a:rPr lang="en-US" smtClean="0"/>
              <a:t>9/21/2025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20AD20FA-71B6-49E4-9175-D9BD47177F0D}" type="datetime1">
              <a:rPr lang="en-US" smtClean="0"/>
              <a:t>9/21/2025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676AF2-8B8D-4713-B071-5F09B578DF94}" type="datetime1">
              <a:rPr lang="en-US" smtClean="0"/>
              <a:t>9/21/2025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1662659-2BD1-443A-BA14-BF7B86614E31}" type="datetime1">
              <a:rPr lang="en-US" smtClean="0"/>
              <a:t>9/21/2025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91011E1-E61B-4028-A48F-C482F2E416E1}" type="datetime1">
              <a:rPr lang="en-US" smtClean="0"/>
              <a:t>9/21/2025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3986FD8-51B7-4FDD-913C-DECEFFEDD8A2}" type="datetime1">
              <a:rPr lang="en-US" smtClean="0"/>
              <a:t>9/21/2025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3F5FC49-E26B-41D9-BDD6-E67D2E8B142C}" type="datetime1">
              <a:rPr lang="en-US" smtClean="0"/>
              <a:t>9/21/2025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p>
            <a:fld id="{1559768C-9C4E-49DA-912E-949C5AAE639E}" type="datetime1">
              <a:rPr lang="en-US" smtClean="0"/>
              <a:t>9/21/2025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B65FA49-7859-452F-ABF0-C96B2E48B2CC}" type="datetime1">
              <a:rPr lang="en-US" smtClean="0"/>
              <a:t>9/21/2025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CBF5102-38C0-4FB4-B17E-11E0A15B720C}" type="datetime1">
              <a:rPr lang="en-US" smtClean="0"/>
              <a:t>9/21/2025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86A474F-24B3-4837-866D-149B87D7339D}" type="datetime1">
              <a:rPr lang="en-US" smtClean="0"/>
              <a:t>9/21/2025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7" name="Date Placeholder 2"/>
          <p:cNvSpPr>
            <a:spLocks noGrp="1"/>
          </p:cNvSpPr>
          <p:nvPr>
            <p:ph type="dt" sz="half" idx="10"/>
          </p:nvPr>
        </p:nvSpPr>
        <p:spPr/>
        <p:txBody>
          <a:bodyPr/>
          <a:lstStyle/>
          <a:p>
            <a:fld id="{964E7F85-448A-4126-B847-51AD44536E6F}" type="datetime1">
              <a:rPr lang="en-US" smtClean="0"/>
              <a:t>9/21/2025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0358716-960A-4CEC-B3AE-A73A8C07FBE6}" type="datetime1">
              <a:rPr lang="en-US" smtClean="0"/>
              <a:t>9/21/2025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4"/>
          <p:cNvSpPr>
            <a:spLocks noGrp="1"/>
          </p:cNvSpPr>
          <p:nvPr>
            <p:ph type="dt" sz="half" idx="10"/>
          </p:nvPr>
        </p:nvSpPr>
        <p:spPr/>
        <p:txBody>
          <a:bodyPr/>
          <a:lstStyle/>
          <a:p>
            <a:fld id="{F611AE27-3581-441E-8A7D-2A60C2F07236}" type="datetime1">
              <a:rPr lang="en-US" smtClean="0"/>
              <a:t>9/21/2025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CA6793F-6F82-442E-A62E-908BA0E11A65}" type="datetime1">
              <a:rPr lang="en-US" smtClean="0"/>
              <a:t>9/21/2025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C46F3EE-C901-475D-A1E2-EDA5018C253C}" type="datetime1">
              <a:rPr lang="en-US" smtClean="0"/>
              <a:t>9/21/2025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4.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4F17AA-0A05-4E8C-8B95-490F20EE08CA}"/>
              </a:ext>
            </a:extLst>
          </p:cNvPr>
          <p:cNvSpPr>
            <a:spLocks noGrp="1"/>
          </p:cNvSpPr>
          <p:nvPr>
            <p:ph type="ctrTitle"/>
          </p:nvPr>
        </p:nvSpPr>
        <p:spPr>
          <a:xfrm>
            <a:off x="7769" y="1585292"/>
            <a:ext cx="12192000" cy="2374899"/>
          </a:xfrm>
        </p:spPr>
        <p:txBody>
          <a:bodyPr/>
          <a:lstStyle/>
          <a:p>
            <a:pPr algn="ctr"/>
            <a:br>
              <a:rPr lang="en-US" sz="4000" dirty="0">
                <a:solidFill>
                  <a:schemeClr val="bg1"/>
                </a:solidFill>
              </a:rPr>
            </a:br>
            <a:r>
              <a:rPr lang="ru-RU" sz="2800" i="1" dirty="0">
                <a:solidFill>
                  <a:schemeClr val="bg1"/>
                </a:solidFill>
              </a:rPr>
              <a:t>Николайчук Илья Юрьевич</a:t>
            </a:r>
            <a:br>
              <a:rPr lang="en-US" sz="2800" dirty="0">
                <a:solidFill>
                  <a:schemeClr val="bg1"/>
                </a:solidFill>
              </a:rPr>
            </a:br>
            <a:r>
              <a:rPr lang="ru-RU" sz="2800" b="1" dirty="0">
                <a:solidFill>
                  <a:schemeClr val="bg1"/>
                </a:solidFill>
              </a:rPr>
              <a:t>Многофункциональная система измерения полей магнитов кольцевых ускорителей на основе струнных методик</a:t>
            </a:r>
            <a:br>
              <a:rPr lang="ru-RU" sz="3200" b="1" dirty="0">
                <a:solidFill>
                  <a:schemeClr val="bg1"/>
                </a:solidFill>
              </a:rPr>
            </a:br>
            <a:br>
              <a:rPr lang="ru-RU" sz="3200" dirty="0">
                <a:solidFill>
                  <a:schemeClr val="bg1"/>
                </a:solidFill>
              </a:rPr>
            </a:br>
            <a:r>
              <a:rPr lang="ru-RU" sz="1600" dirty="0">
                <a:solidFill>
                  <a:schemeClr val="bg1"/>
                </a:solidFill>
              </a:rPr>
              <a:t>Диссертация на соискание учёной степени кандидата технических наук</a:t>
            </a:r>
            <a:br>
              <a:rPr lang="ru-RU" sz="1600" dirty="0">
                <a:solidFill>
                  <a:schemeClr val="bg1"/>
                </a:solidFill>
              </a:rPr>
            </a:br>
            <a:r>
              <a:rPr lang="ru-RU" sz="1600" dirty="0">
                <a:solidFill>
                  <a:schemeClr val="bg1"/>
                </a:solidFill>
              </a:rPr>
              <a:t>Специальность: 1.3.18 Физика пучков заряженных частиц и ускорительная техника</a:t>
            </a:r>
            <a:endParaRPr lang="ru-RU" sz="3200" dirty="0">
              <a:solidFill>
                <a:schemeClr val="bg1"/>
              </a:solidFill>
            </a:endParaRPr>
          </a:p>
        </p:txBody>
      </p:sp>
      <p:sp>
        <p:nvSpPr>
          <p:cNvPr id="4" name="TextBox 3">
            <a:extLst>
              <a:ext uri="{FF2B5EF4-FFF2-40B4-BE49-F238E27FC236}">
                <a16:creationId xmlns:a16="http://schemas.microsoft.com/office/drawing/2014/main" id="{01DB3DA8-ACE2-BE64-3980-A76CDDACA7FE}"/>
              </a:ext>
            </a:extLst>
          </p:cNvPr>
          <p:cNvSpPr txBox="1"/>
          <p:nvPr/>
        </p:nvSpPr>
        <p:spPr>
          <a:xfrm>
            <a:off x="0" y="79083"/>
            <a:ext cx="12183034" cy="1200329"/>
          </a:xfrm>
          <a:prstGeom prst="rect">
            <a:avLst/>
          </a:prstGeom>
          <a:noFill/>
        </p:spPr>
        <p:txBody>
          <a:bodyPr wrap="square">
            <a:spAutoFit/>
          </a:bodyPr>
          <a:lstStyle/>
          <a:p>
            <a:pPr algn="ctr"/>
            <a:r>
              <a:rPr lang="ru-RU" sz="2400" dirty="0">
                <a:solidFill>
                  <a:schemeClr val="bg1"/>
                </a:solidFill>
                <a:latin typeface="+mj-lt"/>
                <a:cs typeface="Times New Roman" panose="02020603050405020304" pitchFamily="18" charset="0"/>
              </a:rPr>
              <a:t>Диссертационный совет ОИЯИ.02.01.2024.П по физике частиц при Лаборатории физики высоких энергий </a:t>
            </a:r>
          </a:p>
          <a:p>
            <a:pPr algn="ctr"/>
            <a:r>
              <a:rPr lang="ru-RU" sz="2400" dirty="0">
                <a:solidFill>
                  <a:schemeClr val="bg1"/>
                </a:solidFill>
                <a:latin typeface="+mj-lt"/>
                <a:cs typeface="Times New Roman" panose="02020603050405020304" pitchFamily="18" charset="0"/>
              </a:rPr>
              <a:t>им. В. И. Векслера и А. М. Балдина</a:t>
            </a:r>
          </a:p>
        </p:txBody>
      </p:sp>
      <p:sp>
        <p:nvSpPr>
          <p:cNvPr id="5" name="Заголовок 1">
            <a:extLst>
              <a:ext uri="{FF2B5EF4-FFF2-40B4-BE49-F238E27FC236}">
                <a16:creationId xmlns:a16="http://schemas.microsoft.com/office/drawing/2014/main" id="{26EE9D0A-F444-2017-D4CA-9FB3481B4F19}"/>
              </a:ext>
            </a:extLst>
          </p:cNvPr>
          <p:cNvSpPr txBox="1">
            <a:spLocks/>
          </p:cNvSpPr>
          <p:nvPr/>
        </p:nvSpPr>
        <p:spPr>
          <a:xfrm>
            <a:off x="6096000" y="4724769"/>
            <a:ext cx="6087034" cy="1031450"/>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ru-RU" sz="1800" dirty="0">
                <a:solidFill>
                  <a:schemeClr val="bg1"/>
                </a:solidFill>
              </a:rPr>
              <a:t>Научный руководитель:</a:t>
            </a:r>
            <a:br>
              <a:rPr lang="ru-RU" sz="1800" dirty="0">
                <a:solidFill>
                  <a:schemeClr val="bg1"/>
                </a:solidFill>
              </a:rPr>
            </a:br>
            <a:r>
              <a:rPr lang="ru-RU" sz="1800" dirty="0">
                <a:solidFill>
                  <a:schemeClr val="bg1"/>
                </a:solidFill>
              </a:rPr>
              <a:t>доктор физико-математических наук</a:t>
            </a:r>
            <a:br>
              <a:rPr lang="ru-RU" sz="1800" dirty="0">
                <a:solidFill>
                  <a:schemeClr val="bg1"/>
                </a:solidFill>
              </a:rPr>
            </a:br>
            <a:r>
              <a:rPr lang="ru-RU" sz="1800" dirty="0">
                <a:solidFill>
                  <a:schemeClr val="bg1"/>
                </a:solidFill>
              </a:rPr>
              <a:t>Костромин Сергей Александрович</a:t>
            </a:r>
          </a:p>
        </p:txBody>
      </p:sp>
      <p:sp>
        <p:nvSpPr>
          <p:cNvPr id="7" name="Заголовок 1">
            <a:extLst>
              <a:ext uri="{FF2B5EF4-FFF2-40B4-BE49-F238E27FC236}">
                <a16:creationId xmlns:a16="http://schemas.microsoft.com/office/drawing/2014/main" id="{FCE4DDEC-B3C8-A626-2B02-7D5C84E0199B}"/>
              </a:ext>
            </a:extLst>
          </p:cNvPr>
          <p:cNvSpPr txBox="1">
            <a:spLocks/>
          </p:cNvSpPr>
          <p:nvPr/>
        </p:nvSpPr>
        <p:spPr>
          <a:xfrm>
            <a:off x="7769" y="5547152"/>
            <a:ext cx="12192000" cy="1310848"/>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2000" dirty="0">
                <a:solidFill>
                  <a:schemeClr val="bg1"/>
                </a:solidFill>
              </a:rPr>
              <a:t>Дубна, 2025</a:t>
            </a:r>
          </a:p>
        </p:txBody>
      </p:sp>
      <p:sp>
        <p:nvSpPr>
          <p:cNvPr id="8" name="Заголовок 1">
            <a:extLst>
              <a:ext uri="{FF2B5EF4-FFF2-40B4-BE49-F238E27FC236}">
                <a16:creationId xmlns:a16="http://schemas.microsoft.com/office/drawing/2014/main" id="{C9F6333F-7E9D-841E-CFB6-35D547C2A9B0}"/>
              </a:ext>
            </a:extLst>
          </p:cNvPr>
          <p:cNvSpPr txBox="1">
            <a:spLocks/>
          </p:cNvSpPr>
          <p:nvPr/>
        </p:nvSpPr>
        <p:spPr>
          <a:xfrm>
            <a:off x="-40823" y="4385359"/>
            <a:ext cx="6870110" cy="1710271"/>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1800" dirty="0">
                <a:solidFill>
                  <a:schemeClr val="bg1"/>
                </a:solidFill>
              </a:rPr>
              <a:t>Официальные оппоненты:</a:t>
            </a:r>
            <a:br>
              <a:rPr lang="ru-RU" sz="1800" dirty="0">
                <a:solidFill>
                  <a:schemeClr val="bg1"/>
                </a:solidFill>
              </a:rPr>
            </a:br>
            <a:r>
              <a:rPr lang="ru-RU" sz="1800" dirty="0">
                <a:solidFill>
                  <a:schemeClr val="bg1"/>
                </a:solidFill>
              </a:rPr>
              <a:t>доктор технических наук, </a:t>
            </a:r>
            <a:r>
              <a:rPr lang="ru-RU" sz="1800" dirty="0" err="1">
                <a:solidFill>
                  <a:schemeClr val="bg1"/>
                </a:solidFill>
              </a:rPr>
              <a:t>в.н.с</a:t>
            </a:r>
            <a:r>
              <a:rPr lang="ru-RU" sz="1800" dirty="0">
                <a:solidFill>
                  <a:schemeClr val="bg1"/>
                </a:solidFill>
              </a:rPr>
              <a:t>. ИЯФ им. Будкера СО РАН</a:t>
            </a:r>
            <a:br>
              <a:rPr lang="ru-RU" sz="1800" dirty="0">
                <a:solidFill>
                  <a:schemeClr val="bg1"/>
                </a:solidFill>
              </a:rPr>
            </a:br>
            <a:r>
              <a:rPr lang="ru-RU" sz="1800" dirty="0">
                <a:solidFill>
                  <a:schemeClr val="bg1"/>
                </a:solidFill>
              </a:rPr>
              <a:t>Шкаруба Виталий Аркадьевич</a:t>
            </a:r>
          </a:p>
          <a:p>
            <a:endParaRPr lang="ru-RU" sz="1800" dirty="0">
              <a:solidFill>
                <a:schemeClr val="bg1"/>
              </a:solidFill>
            </a:endParaRPr>
          </a:p>
          <a:p>
            <a:r>
              <a:rPr lang="ru-RU" sz="1800" dirty="0">
                <a:solidFill>
                  <a:schemeClr val="bg1"/>
                </a:solidFill>
              </a:rPr>
              <a:t>кандидат технических наук, начальник группы ЛЯР ОИЯИ</a:t>
            </a:r>
          </a:p>
          <a:p>
            <a:r>
              <a:rPr lang="ru-RU" sz="1800" dirty="0">
                <a:solidFill>
                  <a:schemeClr val="bg1"/>
                </a:solidFill>
              </a:rPr>
              <a:t>Иваненко Иван Анатольевич</a:t>
            </a:r>
          </a:p>
        </p:txBody>
      </p:sp>
    </p:spTree>
    <p:extLst>
      <p:ext uri="{BB962C8B-B14F-4D97-AF65-F5344CB8AC3E}">
        <p14:creationId xmlns:p14="http://schemas.microsoft.com/office/powerpoint/2010/main" val="1272878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F7A56960-8E41-4BB0-8FDC-BE2C3FC92558}"/>
              </a:ext>
            </a:extLst>
          </p:cNvPr>
          <p:cNvSpPr>
            <a:spLocks noGrp="1"/>
          </p:cNvSpPr>
          <p:nvPr>
            <p:ph type="ctrTitle"/>
          </p:nvPr>
        </p:nvSpPr>
        <p:spPr>
          <a:xfrm>
            <a:off x="1869440" y="227407"/>
            <a:ext cx="8453120" cy="536996"/>
          </a:xfrm>
        </p:spPr>
        <p:txBody>
          <a:bodyPr/>
          <a:lstStyle/>
          <a:p>
            <a:pPr algn="ctr"/>
            <a:r>
              <a:rPr lang="ru-RU" sz="3200" dirty="0">
                <a:solidFill>
                  <a:schemeClr val="bg1"/>
                </a:solidFill>
              </a:rPr>
              <a:t>Система детектирования колебаний</a:t>
            </a:r>
          </a:p>
        </p:txBody>
      </p:sp>
      <p:sp>
        <p:nvSpPr>
          <p:cNvPr id="3" name="Подзаголовок 2">
            <a:extLst>
              <a:ext uri="{FF2B5EF4-FFF2-40B4-BE49-F238E27FC236}">
                <a16:creationId xmlns:a16="http://schemas.microsoft.com/office/drawing/2014/main" id="{1B46B7B8-157C-5735-A922-683C2BA0FFEB}"/>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400" b="1" cap="none" dirty="0">
                <a:solidFill>
                  <a:schemeClr val="tx1"/>
                </a:solidFill>
              </a:rPr>
              <a:t>7</a:t>
            </a:r>
          </a:p>
        </p:txBody>
      </p:sp>
      <p:pic>
        <p:nvPicPr>
          <p:cNvPr id="2" name="Рисунок 1">
            <a:extLst>
              <a:ext uri="{FF2B5EF4-FFF2-40B4-BE49-F238E27FC236}">
                <a16:creationId xmlns:a16="http://schemas.microsoft.com/office/drawing/2014/main" id="{611FC460-C619-9CD9-C217-5B00976EA4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74887" y="1158495"/>
            <a:ext cx="3199564" cy="1904217"/>
          </a:xfrm>
          <a:prstGeom prst="rect">
            <a:avLst/>
          </a:prstGeom>
          <a:noFill/>
          <a:ln>
            <a:noFill/>
          </a:ln>
        </p:spPr>
      </p:pic>
      <p:sp>
        <p:nvSpPr>
          <p:cNvPr id="9" name="TextBox 8">
            <a:extLst>
              <a:ext uri="{FF2B5EF4-FFF2-40B4-BE49-F238E27FC236}">
                <a16:creationId xmlns:a16="http://schemas.microsoft.com/office/drawing/2014/main" id="{E72837B8-0A5D-4DD4-C708-7B79116C95D2}"/>
              </a:ext>
            </a:extLst>
          </p:cNvPr>
          <p:cNvSpPr txBox="1"/>
          <p:nvPr/>
        </p:nvSpPr>
        <p:spPr>
          <a:xfrm>
            <a:off x="6574451" y="1648938"/>
            <a:ext cx="5548679" cy="923330"/>
          </a:xfrm>
          <a:prstGeom prst="rect">
            <a:avLst/>
          </a:prstGeom>
          <a:noFill/>
        </p:spPr>
        <p:txBody>
          <a:bodyPr wrap="square">
            <a:spAutoFit/>
          </a:bodyPr>
          <a:lstStyle/>
          <a:p>
            <a:r>
              <a:rPr lang="ru-RU" dirty="0">
                <a:solidFill>
                  <a:srgbClr val="000000"/>
                </a:solidFill>
                <a:effectLst/>
                <a:ea typeface="Times New Roman" panose="02020603050405020304" pitchFamily="18" charset="0"/>
              </a:rPr>
              <a:t>1 – струна </a:t>
            </a:r>
            <a:br>
              <a:rPr lang="ru-RU" dirty="0">
                <a:solidFill>
                  <a:srgbClr val="000000"/>
                </a:solidFill>
                <a:effectLst/>
                <a:ea typeface="Times New Roman" panose="02020603050405020304" pitchFamily="18" charset="0"/>
              </a:rPr>
            </a:br>
            <a:r>
              <a:rPr lang="ru-RU" dirty="0">
                <a:solidFill>
                  <a:srgbClr val="000000"/>
                </a:solidFill>
                <a:effectLst/>
                <a:ea typeface="Times New Roman" panose="02020603050405020304" pitchFamily="18" charset="0"/>
              </a:rPr>
              <a:t>2 – оптопара для вертикальных колебаний </a:t>
            </a:r>
            <a:br>
              <a:rPr lang="ru-RU" dirty="0">
                <a:solidFill>
                  <a:srgbClr val="000000"/>
                </a:solidFill>
                <a:effectLst/>
                <a:ea typeface="Times New Roman" panose="02020603050405020304" pitchFamily="18" charset="0"/>
              </a:rPr>
            </a:br>
            <a:r>
              <a:rPr lang="ru-RU" dirty="0">
                <a:solidFill>
                  <a:srgbClr val="000000"/>
                </a:solidFill>
                <a:effectLst/>
                <a:ea typeface="Times New Roman" panose="02020603050405020304" pitchFamily="18" charset="0"/>
              </a:rPr>
              <a:t>3 – оптопара для горизонтальных колебаний</a:t>
            </a:r>
            <a:endParaRPr lang="ru-RU" dirty="0"/>
          </a:p>
        </p:txBody>
      </p:sp>
      <p:pic>
        <p:nvPicPr>
          <p:cNvPr id="10" name="Рисунок 9">
            <a:extLst>
              <a:ext uri="{FF2B5EF4-FFF2-40B4-BE49-F238E27FC236}">
                <a16:creationId xmlns:a16="http://schemas.microsoft.com/office/drawing/2014/main" id="{1E599B0B-95EE-73EA-6799-FBABF7378C96}"/>
              </a:ext>
            </a:extLst>
          </p:cNvPr>
          <p:cNvPicPr>
            <a:picLocks noChangeAspect="1"/>
          </p:cNvPicPr>
          <p:nvPr/>
        </p:nvPicPr>
        <p:blipFill>
          <a:blip r:embed="rId3"/>
          <a:srcRect t="33889" b="22365"/>
          <a:stretch/>
        </p:blipFill>
        <p:spPr>
          <a:xfrm>
            <a:off x="68870" y="1158495"/>
            <a:ext cx="3166467" cy="3000095"/>
          </a:xfrm>
          <a:prstGeom prst="rect">
            <a:avLst/>
          </a:prstGeom>
        </p:spPr>
      </p:pic>
      <p:pic>
        <p:nvPicPr>
          <p:cNvPr id="5" name="Рисунок 4">
            <a:extLst>
              <a:ext uri="{FF2B5EF4-FFF2-40B4-BE49-F238E27FC236}">
                <a16:creationId xmlns:a16="http://schemas.microsoft.com/office/drawing/2014/main" id="{AC57C8E5-22D0-267B-45CE-748BAEF68B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7007" y="2633145"/>
            <a:ext cx="5423231" cy="4149334"/>
          </a:xfrm>
          <a:prstGeom prst="rect">
            <a:avLst/>
          </a:prstGeom>
          <a:noFill/>
          <a:ln>
            <a:noFill/>
          </a:ln>
        </p:spPr>
      </p:pic>
      <p:pic>
        <p:nvPicPr>
          <p:cNvPr id="8" name="Рисунок 7">
            <a:extLst>
              <a:ext uri="{FF2B5EF4-FFF2-40B4-BE49-F238E27FC236}">
                <a16:creationId xmlns:a16="http://schemas.microsoft.com/office/drawing/2014/main" id="{4FEAC238-1763-615D-E78B-CA13CFA5DD2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5460" y="3313901"/>
            <a:ext cx="4518991" cy="3459744"/>
          </a:xfrm>
          <a:prstGeom prst="rect">
            <a:avLst/>
          </a:prstGeom>
          <a:noFill/>
          <a:ln>
            <a:noFill/>
          </a:ln>
        </p:spPr>
      </p:pic>
      <p:sp>
        <p:nvSpPr>
          <p:cNvPr id="4" name="Подзаголовок 7">
            <a:extLst>
              <a:ext uri="{FF2B5EF4-FFF2-40B4-BE49-F238E27FC236}">
                <a16:creationId xmlns:a16="http://schemas.microsoft.com/office/drawing/2014/main" id="{E917ECAC-51EC-6444-3A68-7156553AD0AB}"/>
              </a:ext>
            </a:extLst>
          </p:cNvPr>
          <p:cNvSpPr txBox="1">
            <a:spLocks/>
          </p:cNvSpPr>
          <p:nvPr/>
        </p:nvSpPr>
        <p:spPr>
          <a:xfrm>
            <a:off x="11581074" y="6373846"/>
            <a:ext cx="608276" cy="483733"/>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800" b="1" dirty="0">
                <a:solidFill>
                  <a:schemeClr val="bg1"/>
                </a:solidFill>
              </a:rPr>
              <a:t>10</a:t>
            </a:r>
          </a:p>
        </p:txBody>
      </p:sp>
    </p:spTree>
    <p:extLst>
      <p:ext uri="{BB962C8B-B14F-4D97-AF65-F5344CB8AC3E}">
        <p14:creationId xmlns:p14="http://schemas.microsoft.com/office/powerpoint/2010/main" val="2727093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F7A56960-8E41-4BB0-8FDC-BE2C3FC92558}"/>
              </a:ext>
            </a:extLst>
          </p:cNvPr>
          <p:cNvSpPr>
            <a:spLocks noGrp="1"/>
          </p:cNvSpPr>
          <p:nvPr>
            <p:ph type="ctrTitle"/>
          </p:nvPr>
        </p:nvSpPr>
        <p:spPr>
          <a:xfrm>
            <a:off x="1796332" y="204073"/>
            <a:ext cx="8599336" cy="541548"/>
          </a:xfrm>
        </p:spPr>
        <p:txBody>
          <a:bodyPr/>
          <a:lstStyle/>
          <a:p>
            <a:pPr algn="ctr"/>
            <a:r>
              <a:rPr lang="ru-RU" sz="3200" dirty="0">
                <a:solidFill>
                  <a:schemeClr val="bg1"/>
                </a:solidFill>
              </a:rPr>
              <a:t>Система автоматического натяжения</a:t>
            </a:r>
          </a:p>
        </p:txBody>
      </p:sp>
      <p:sp>
        <p:nvSpPr>
          <p:cNvPr id="3" name="Подзаголовок 2">
            <a:extLst>
              <a:ext uri="{FF2B5EF4-FFF2-40B4-BE49-F238E27FC236}">
                <a16:creationId xmlns:a16="http://schemas.microsoft.com/office/drawing/2014/main" id="{1B46B7B8-157C-5735-A922-683C2BA0FFEB}"/>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400" b="1" cap="none" dirty="0">
                <a:solidFill>
                  <a:schemeClr val="tx1"/>
                </a:solidFill>
              </a:rPr>
              <a:t>7</a:t>
            </a:r>
          </a:p>
        </p:txBody>
      </p:sp>
      <p:pic>
        <p:nvPicPr>
          <p:cNvPr id="4" name="Рисунок 3">
            <a:extLst>
              <a:ext uri="{FF2B5EF4-FFF2-40B4-BE49-F238E27FC236}">
                <a16:creationId xmlns:a16="http://schemas.microsoft.com/office/drawing/2014/main" id="{C67B2CF9-76E7-9E24-9BE9-EF684FB298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97" t="10695" r="13588" b="6584"/>
          <a:stretch/>
        </p:blipFill>
        <p:spPr bwMode="auto">
          <a:xfrm>
            <a:off x="258656" y="1092562"/>
            <a:ext cx="5764694" cy="4576978"/>
          </a:xfrm>
          <a:prstGeom prst="rect">
            <a:avLst/>
          </a:prstGeom>
          <a:noFill/>
          <a:ln>
            <a:noFill/>
          </a:ln>
          <a:extLst>
            <a:ext uri="{53640926-AAD7-44D8-BBD7-CCE9431645EC}">
              <a14:shadowObscured xmlns:a14="http://schemas.microsoft.com/office/drawing/2010/main"/>
            </a:ext>
          </a:extLst>
        </p:spPr>
      </p:pic>
      <p:pic>
        <p:nvPicPr>
          <p:cNvPr id="11" name="Рисунок 10">
            <a:extLst>
              <a:ext uri="{FF2B5EF4-FFF2-40B4-BE49-F238E27FC236}">
                <a16:creationId xmlns:a16="http://schemas.microsoft.com/office/drawing/2014/main" id="{9C403E6C-E7A5-175D-829C-4018CC9CC43F}"/>
              </a:ext>
            </a:extLst>
          </p:cNvPr>
          <p:cNvPicPr>
            <a:picLocks noChangeAspect="1"/>
          </p:cNvPicPr>
          <p:nvPr/>
        </p:nvPicPr>
        <p:blipFill>
          <a:blip r:embed="rId3"/>
          <a:stretch>
            <a:fillRect/>
          </a:stretch>
        </p:blipFill>
        <p:spPr>
          <a:xfrm>
            <a:off x="6321288" y="1737452"/>
            <a:ext cx="5400000" cy="702835"/>
          </a:xfrm>
          <a:prstGeom prst="rect">
            <a:avLst/>
          </a:prstGeom>
        </p:spPr>
      </p:pic>
      <p:sp>
        <p:nvSpPr>
          <p:cNvPr id="13" name="TextBox 12">
            <a:extLst>
              <a:ext uri="{FF2B5EF4-FFF2-40B4-BE49-F238E27FC236}">
                <a16:creationId xmlns:a16="http://schemas.microsoft.com/office/drawing/2014/main" id="{819A6AAE-9B39-963E-271E-00C81E1F720E}"/>
              </a:ext>
            </a:extLst>
          </p:cNvPr>
          <p:cNvSpPr txBox="1"/>
          <p:nvPr/>
        </p:nvSpPr>
        <p:spPr>
          <a:xfrm>
            <a:off x="6321288" y="2592621"/>
            <a:ext cx="5399999" cy="338554"/>
          </a:xfrm>
          <a:prstGeom prst="rect">
            <a:avLst/>
          </a:prstGeom>
          <a:noFill/>
        </p:spPr>
        <p:txBody>
          <a:bodyPr wrap="square">
            <a:spAutoFit/>
          </a:bodyPr>
          <a:lstStyle/>
          <a:p>
            <a:r>
              <a:rPr lang="ru-RU" sz="1600" dirty="0">
                <a:solidFill>
                  <a:srgbClr val="000000"/>
                </a:solidFill>
                <a:effectLst/>
                <a:ea typeface="Times New Roman" panose="02020603050405020304" pitchFamily="18" charset="0"/>
              </a:rPr>
              <a:t>1 – струна, 2 – тензодатчик, 3 – шаговый двигатель</a:t>
            </a:r>
            <a:endParaRPr lang="ru-RU" sz="1600" dirty="0"/>
          </a:p>
        </p:txBody>
      </p:sp>
      <p:sp>
        <p:nvSpPr>
          <p:cNvPr id="2" name="Подзаголовок 7">
            <a:extLst>
              <a:ext uri="{FF2B5EF4-FFF2-40B4-BE49-F238E27FC236}">
                <a16:creationId xmlns:a16="http://schemas.microsoft.com/office/drawing/2014/main" id="{0698925C-4FBA-8FCF-6140-7FC9AFDF4091}"/>
              </a:ext>
            </a:extLst>
          </p:cNvPr>
          <p:cNvSpPr txBox="1">
            <a:spLocks/>
          </p:cNvSpPr>
          <p:nvPr/>
        </p:nvSpPr>
        <p:spPr>
          <a:xfrm>
            <a:off x="11573565" y="6360580"/>
            <a:ext cx="608276" cy="483733"/>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800" b="1" dirty="0">
                <a:solidFill>
                  <a:schemeClr val="bg1"/>
                </a:solidFill>
              </a:rPr>
              <a:t>11</a:t>
            </a:r>
          </a:p>
        </p:txBody>
      </p:sp>
      <p:pic>
        <p:nvPicPr>
          <p:cNvPr id="16" name="Рисунок 15">
            <a:extLst>
              <a:ext uri="{FF2B5EF4-FFF2-40B4-BE49-F238E27FC236}">
                <a16:creationId xmlns:a16="http://schemas.microsoft.com/office/drawing/2014/main" id="{2A19BB99-6A2B-2DC9-8254-F10A075D64B3}"/>
              </a:ext>
            </a:extLst>
          </p:cNvPr>
          <p:cNvPicPr>
            <a:picLocks noChangeAspect="1"/>
          </p:cNvPicPr>
          <p:nvPr/>
        </p:nvPicPr>
        <p:blipFill>
          <a:blip r:embed="rId4"/>
          <a:srcRect b="16420"/>
          <a:stretch/>
        </p:blipFill>
        <p:spPr>
          <a:xfrm>
            <a:off x="6321288" y="2976033"/>
            <a:ext cx="2075699" cy="3757428"/>
          </a:xfrm>
          <a:prstGeom prst="rect">
            <a:avLst/>
          </a:prstGeom>
        </p:spPr>
      </p:pic>
      <p:pic>
        <p:nvPicPr>
          <p:cNvPr id="18" name="Рисунок 17">
            <a:extLst>
              <a:ext uri="{FF2B5EF4-FFF2-40B4-BE49-F238E27FC236}">
                <a16:creationId xmlns:a16="http://schemas.microsoft.com/office/drawing/2014/main" id="{997844A4-F993-F275-13FC-CB715AAB8F4F}"/>
              </a:ext>
            </a:extLst>
          </p:cNvPr>
          <p:cNvPicPr>
            <a:picLocks noChangeAspect="1"/>
          </p:cNvPicPr>
          <p:nvPr/>
        </p:nvPicPr>
        <p:blipFill>
          <a:blip r:embed="rId5"/>
          <a:srcRect t="20980" b="19404"/>
          <a:stretch/>
        </p:blipFill>
        <p:spPr>
          <a:xfrm>
            <a:off x="8473713" y="2976033"/>
            <a:ext cx="2913954" cy="3762475"/>
          </a:xfrm>
          <a:prstGeom prst="rect">
            <a:avLst/>
          </a:prstGeom>
        </p:spPr>
      </p:pic>
      <p:sp>
        <p:nvSpPr>
          <p:cNvPr id="14" name="TextBox 13">
            <a:extLst>
              <a:ext uri="{FF2B5EF4-FFF2-40B4-BE49-F238E27FC236}">
                <a16:creationId xmlns:a16="http://schemas.microsoft.com/office/drawing/2014/main" id="{B6DE8080-AEC5-4A18-92E3-C751C699453D}"/>
              </a:ext>
            </a:extLst>
          </p:cNvPr>
          <p:cNvSpPr txBox="1"/>
          <p:nvPr/>
        </p:nvSpPr>
        <p:spPr>
          <a:xfrm>
            <a:off x="258656" y="5735476"/>
            <a:ext cx="5904156" cy="923330"/>
          </a:xfrm>
          <a:prstGeom prst="rect">
            <a:avLst/>
          </a:prstGeom>
          <a:noFill/>
        </p:spPr>
        <p:txBody>
          <a:bodyPr wrap="square">
            <a:spAutoFit/>
          </a:bodyPr>
          <a:lstStyle/>
          <a:p>
            <a:pPr algn="ctr"/>
            <a:r>
              <a:rPr lang="ru-RU" i="1" dirty="0">
                <a:solidFill>
                  <a:srgbClr val="000000"/>
                </a:solidFill>
                <a:ea typeface="SimSun" panose="02010600030101010101" pitchFamily="2" charset="-122"/>
              </a:rPr>
              <a:t>В</a:t>
            </a:r>
            <a:r>
              <a:rPr lang="ru-RU" i="1" dirty="0">
                <a:solidFill>
                  <a:srgbClr val="000000"/>
                </a:solidFill>
                <a:effectLst/>
                <a:ea typeface="SimSun" panose="02010600030101010101" pitchFamily="2" charset="-122"/>
              </a:rPr>
              <a:t>ременная стабильность значения резонансной частоты улучшается в </a:t>
            </a:r>
            <a:r>
              <a:rPr lang="ru-RU" i="1" dirty="0">
                <a:solidFill>
                  <a:srgbClr val="000000"/>
                </a:solidFill>
                <a:ea typeface="SimSun" panose="02010600030101010101" pitchFamily="2" charset="-122"/>
              </a:rPr>
              <a:t>два</a:t>
            </a:r>
            <a:r>
              <a:rPr lang="ru-RU" i="1" dirty="0">
                <a:solidFill>
                  <a:srgbClr val="000000"/>
                </a:solidFill>
                <a:effectLst/>
                <a:ea typeface="SimSun" panose="02010600030101010101" pitchFamily="2" charset="-122"/>
              </a:rPr>
              <a:t> раза при использовании системы натяжения струны</a:t>
            </a:r>
            <a:endParaRPr lang="ru-RU" i="1" dirty="0"/>
          </a:p>
        </p:txBody>
      </p:sp>
    </p:spTree>
    <p:extLst>
      <p:ext uri="{BB962C8B-B14F-4D97-AF65-F5344CB8AC3E}">
        <p14:creationId xmlns:p14="http://schemas.microsoft.com/office/powerpoint/2010/main" val="253733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F7A56960-8E41-4BB0-8FDC-BE2C3FC92558}"/>
              </a:ext>
            </a:extLst>
          </p:cNvPr>
          <p:cNvSpPr>
            <a:spLocks noGrp="1"/>
          </p:cNvSpPr>
          <p:nvPr>
            <p:ph type="ctrTitle"/>
          </p:nvPr>
        </p:nvSpPr>
        <p:spPr>
          <a:xfrm>
            <a:off x="236220" y="167719"/>
            <a:ext cx="8453120" cy="971550"/>
          </a:xfrm>
        </p:spPr>
        <p:txBody>
          <a:bodyPr/>
          <a:lstStyle/>
          <a:p>
            <a:pPr algn="ctr"/>
            <a:r>
              <a:rPr lang="ru-RU" sz="3200" dirty="0">
                <a:solidFill>
                  <a:schemeClr val="bg1"/>
                </a:solidFill>
              </a:rPr>
              <a:t>Минимизация вклада внешних магнитных полей</a:t>
            </a:r>
          </a:p>
        </p:txBody>
      </p:sp>
      <p:sp>
        <p:nvSpPr>
          <p:cNvPr id="3" name="Подзаголовок 2">
            <a:extLst>
              <a:ext uri="{FF2B5EF4-FFF2-40B4-BE49-F238E27FC236}">
                <a16:creationId xmlns:a16="http://schemas.microsoft.com/office/drawing/2014/main" id="{1B46B7B8-157C-5735-A922-683C2BA0FFEB}"/>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400" b="1" cap="none" dirty="0">
                <a:solidFill>
                  <a:schemeClr val="tx1"/>
                </a:solidFill>
              </a:rPr>
              <a:t>7</a:t>
            </a:r>
          </a:p>
        </p:txBody>
      </p:sp>
      <p:pic>
        <p:nvPicPr>
          <p:cNvPr id="4" name="Рисунок 3">
            <a:extLst>
              <a:ext uri="{FF2B5EF4-FFF2-40B4-BE49-F238E27FC236}">
                <a16:creationId xmlns:a16="http://schemas.microsoft.com/office/drawing/2014/main" id="{F5795612-6FAC-DFF0-7C00-E6BD3F7F80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69" t="6372" r="51366" b="4451"/>
          <a:stretch/>
        </p:blipFill>
        <p:spPr bwMode="auto">
          <a:xfrm>
            <a:off x="394608" y="1357308"/>
            <a:ext cx="6628255" cy="5160654"/>
          </a:xfrm>
          <a:prstGeom prst="rect">
            <a:avLst/>
          </a:prstGeom>
          <a:noFill/>
          <a:ln>
            <a:noFill/>
          </a:ln>
          <a:extLst>
            <a:ext uri="{53640926-AAD7-44D8-BBD7-CCE9431645EC}">
              <a14:shadowObscured xmlns:a14="http://schemas.microsoft.com/office/drawing/2010/main"/>
            </a:ext>
          </a:extLst>
        </p:spPr>
      </p:pic>
      <p:sp>
        <p:nvSpPr>
          <p:cNvPr id="13" name="Подзаголовок 7">
            <a:extLst>
              <a:ext uri="{FF2B5EF4-FFF2-40B4-BE49-F238E27FC236}">
                <a16:creationId xmlns:a16="http://schemas.microsoft.com/office/drawing/2014/main" id="{941A0CE9-6988-9611-B21E-7E84A323483D}"/>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12</a:t>
            </a:r>
          </a:p>
        </p:txBody>
      </p:sp>
      <p:grpSp>
        <p:nvGrpSpPr>
          <p:cNvPr id="16" name="Группа 15">
            <a:extLst>
              <a:ext uri="{FF2B5EF4-FFF2-40B4-BE49-F238E27FC236}">
                <a16:creationId xmlns:a16="http://schemas.microsoft.com/office/drawing/2014/main" id="{5887D2A6-BB96-7A69-26AB-76B2E9425FC7}"/>
              </a:ext>
            </a:extLst>
          </p:cNvPr>
          <p:cNvGrpSpPr/>
          <p:nvPr/>
        </p:nvGrpSpPr>
        <p:grpSpPr>
          <a:xfrm>
            <a:off x="8880833" y="0"/>
            <a:ext cx="2881505" cy="4808864"/>
            <a:chOff x="7353149" y="1629585"/>
            <a:chExt cx="2881505" cy="4808864"/>
          </a:xfrm>
        </p:grpSpPr>
        <p:pic>
          <p:nvPicPr>
            <p:cNvPr id="10" name="Рисунок 9">
              <a:extLst>
                <a:ext uri="{FF2B5EF4-FFF2-40B4-BE49-F238E27FC236}">
                  <a16:creationId xmlns:a16="http://schemas.microsoft.com/office/drawing/2014/main" id="{B48EB2A0-4807-520C-4B2A-9BA7AF1DC1E5}"/>
                </a:ext>
              </a:extLst>
            </p:cNvPr>
            <p:cNvPicPr>
              <a:picLocks noChangeAspect="1"/>
            </p:cNvPicPr>
            <p:nvPr/>
          </p:nvPicPr>
          <p:blipFill>
            <a:blip r:embed="rId3"/>
            <a:srcRect t="12044" r="16658" b="23736"/>
            <a:stretch/>
          </p:blipFill>
          <p:spPr>
            <a:xfrm>
              <a:off x="7353149" y="1629585"/>
              <a:ext cx="2881505" cy="4808864"/>
            </a:xfrm>
            <a:prstGeom prst="rect">
              <a:avLst/>
            </a:prstGeom>
          </p:spPr>
        </p:pic>
        <p:cxnSp>
          <p:nvCxnSpPr>
            <p:cNvPr id="14" name="Прямая соединительная линия 13">
              <a:extLst>
                <a:ext uri="{FF2B5EF4-FFF2-40B4-BE49-F238E27FC236}">
                  <a16:creationId xmlns:a16="http://schemas.microsoft.com/office/drawing/2014/main" id="{C4718D10-1CE3-E47F-9489-2EC6819B79A7}"/>
                </a:ext>
              </a:extLst>
            </p:cNvPr>
            <p:cNvCxnSpPr/>
            <p:nvPr/>
          </p:nvCxnSpPr>
          <p:spPr>
            <a:xfrm flipH="1" flipV="1">
              <a:off x="7804547" y="3877866"/>
              <a:ext cx="2427684" cy="550068"/>
            </a:xfrm>
            <a:prstGeom prst="line">
              <a:avLst/>
            </a:prstGeom>
          </p:spPr>
          <p:style>
            <a:lnRef idx="1">
              <a:schemeClr val="accent1"/>
            </a:lnRef>
            <a:fillRef idx="0">
              <a:schemeClr val="accent1"/>
            </a:fillRef>
            <a:effectRef idx="0">
              <a:schemeClr val="accent1"/>
            </a:effectRef>
            <a:fontRef idx="minor">
              <a:schemeClr val="tx1"/>
            </a:fontRef>
          </p:style>
        </p:cxnSp>
        <p:sp>
          <p:nvSpPr>
            <p:cNvPr id="15" name="Овал 14">
              <a:extLst>
                <a:ext uri="{FF2B5EF4-FFF2-40B4-BE49-F238E27FC236}">
                  <a16:creationId xmlns:a16="http://schemas.microsoft.com/office/drawing/2014/main" id="{F0618B8C-06B6-0EA5-8C03-C71B2BCD87D4}"/>
                </a:ext>
              </a:extLst>
            </p:cNvPr>
            <p:cNvSpPr/>
            <p:nvPr/>
          </p:nvSpPr>
          <p:spPr>
            <a:xfrm>
              <a:off x="8865394" y="5119688"/>
              <a:ext cx="488156" cy="48101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TextBox 1">
            <a:extLst>
              <a:ext uri="{FF2B5EF4-FFF2-40B4-BE49-F238E27FC236}">
                <a16:creationId xmlns:a16="http://schemas.microsoft.com/office/drawing/2014/main" id="{23B57302-9526-CBFC-5687-4264C7D90148}"/>
              </a:ext>
            </a:extLst>
          </p:cNvPr>
          <p:cNvSpPr txBox="1"/>
          <p:nvPr/>
        </p:nvSpPr>
        <p:spPr>
          <a:xfrm>
            <a:off x="6228381" y="5244942"/>
            <a:ext cx="5904156" cy="923330"/>
          </a:xfrm>
          <a:prstGeom prst="rect">
            <a:avLst/>
          </a:prstGeom>
          <a:noFill/>
        </p:spPr>
        <p:txBody>
          <a:bodyPr wrap="square">
            <a:spAutoFit/>
          </a:bodyPr>
          <a:lstStyle/>
          <a:p>
            <a:pPr algn="ctr"/>
            <a:r>
              <a:rPr lang="ru-RU" i="1" dirty="0">
                <a:solidFill>
                  <a:srgbClr val="000000"/>
                </a:solidFill>
                <a:ea typeface="SimSun" panose="02010600030101010101" pitchFamily="2" charset="-122"/>
              </a:rPr>
              <a:t>Методика позволяет проводить измерения при малых магнитных полях с фиксированным значением тока в обмотке магнита</a:t>
            </a:r>
            <a:endParaRPr lang="ru-RU" i="1" dirty="0"/>
          </a:p>
        </p:txBody>
      </p:sp>
    </p:spTree>
    <p:extLst>
      <p:ext uri="{BB962C8B-B14F-4D97-AF65-F5344CB8AC3E}">
        <p14:creationId xmlns:p14="http://schemas.microsoft.com/office/powerpoint/2010/main" val="3703341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4C717B8-FDC2-7D45-C8A7-26E729CCAB54}"/>
            </a:ext>
          </a:extLst>
        </p:cNvPr>
        <p:cNvGrpSpPr/>
        <p:nvPr/>
      </p:nvGrpSpPr>
      <p:grpSpPr>
        <a:xfrm>
          <a:off x="0" y="0"/>
          <a:ext cx="0" cy="0"/>
          <a:chOff x="0" y="0"/>
          <a:chExt cx="0" cy="0"/>
        </a:xfrm>
      </p:grpSpPr>
      <p:sp>
        <p:nvSpPr>
          <p:cNvPr id="12" name="Заголовок 1">
            <a:extLst>
              <a:ext uri="{FF2B5EF4-FFF2-40B4-BE49-F238E27FC236}">
                <a16:creationId xmlns:a16="http://schemas.microsoft.com/office/drawing/2014/main" id="{F5852681-CE74-A897-D6F0-6361698FF2ED}"/>
              </a:ext>
            </a:extLst>
          </p:cNvPr>
          <p:cNvSpPr>
            <a:spLocks noGrp="1"/>
          </p:cNvSpPr>
          <p:nvPr>
            <p:ph type="ctrTitle"/>
          </p:nvPr>
        </p:nvSpPr>
        <p:spPr>
          <a:xfrm>
            <a:off x="1869440" y="332894"/>
            <a:ext cx="8453120" cy="521778"/>
          </a:xfrm>
        </p:spPr>
        <p:txBody>
          <a:bodyPr/>
          <a:lstStyle/>
          <a:p>
            <a:pPr algn="ctr"/>
            <a:r>
              <a:rPr lang="ru-RU" sz="3200" dirty="0">
                <a:solidFill>
                  <a:schemeClr val="bg1"/>
                </a:solidFill>
              </a:rPr>
              <a:t>Оценка точности измерений</a:t>
            </a:r>
          </a:p>
        </p:txBody>
      </p:sp>
      <p:sp>
        <p:nvSpPr>
          <p:cNvPr id="3" name="Подзаголовок 2">
            <a:extLst>
              <a:ext uri="{FF2B5EF4-FFF2-40B4-BE49-F238E27FC236}">
                <a16:creationId xmlns:a16="http://schemas.microsoft.com/office/drawing/2014/main" id="{C63067AC-BF57-6205-4A2E-F39AF49C928A}"/>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400" b="1" cap="none" dirty="0">
                <a:solidFill>
                  <a:schemeClr val="tx1"/>
                </a:solidFill>
              </a:rPr>
              <a:t>7</a:t>
            </a:r>
          </a:p>
        </p:txBody>
      </p:sp>
      <p:sp>
        <p:nvSpPr>
          <p:cNvPr id="13" name="Подзаголовок 7">
            <a:extLst>
              <a:ext uri="{FF2B5EF4-FFF2-40B4-BE49-F238E27FC236}">
                <a16:creationId xmlns:a16="http://schemas.microsoft.com/office/drawing/2014/main" id="{B1D06269-C09F-142F-9698-F6C359FE9D2F}"/>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13</a:t>
            </a:r>
          </a:p>
        </p:txBody>
      </p:sp>
      <p:pic>
        <p:nvPicPr>
          <p:cNvPr id="5" name="Рисунок 4">
            <a:extLst>
              <a:ext uri="{FF2B5EF4-FFF2-40B4-BE49-F238E27FC236}">
                <a16:creationId xmlns:a16="http://schemas.microsoft.com/office/drawing/2014/main" id="{58DC69A7-ED0D-F31E-9AB0-26D8D43ED55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080" y="1352066"/>
            <a:ext cx="5040000" cy="3853072"/>
          </a:xfrm>
          <a:prstGeom prst="rect">
            <a:avLst/>
          </a:prstGeom>
          <a:noFill/>
          <a:ln>
            <a:noFill/>
          </a:ln>
        </p:spPr>
      </p:pic>
      <p:pic>
        <p:nvPicPr>
          <p:cNvPr id="10" name="Рисунок 9">
            <a:extLst>
              <a:ext uri="{FF2B5EF4-FFF2-40B4-BE49-F238E27FC236}">
                <a16:creationId xmlns:a16="http://schemas.microsoft.com/office/drawing/2014/main" id="{540D1671-3101-8EED-5B7B-87154916EA6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1384" y="1351979"/>
            <a:ext cx="5040000" cy="3853159"/>
          </a:xfrm>
          <a:prstGeom prst="rect">
            <a:avLst/>
          </a:prstGeom>
          <a:noFill/>
          <a:ln>
            <a:noFill/>
          </a:ln>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EA47533-AC0C-3FF9-A32D-E397C04DDB4A}"/>
                  </a:ext>
                </a:extLst>
              </p:cNvPr>
              <p:cNvSpPr txBox="1"/>
              <p:nvPr/>
            </p:nvSpPr>
            <p:spPr>
              <a:xfrm>
                <a:off x="6096000" y="5608267"/>
                <a:ext cx="6124712" cy="53957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ru-RU" sz="2400" i="1" smtClean="0">
                              <a:solidFill>
                                <a:schemeClr val="bg1"/>
                              </a:solidFill>
                              <a:latin typeface="Cambria Math" panose="02040503050406030204" pitchFamily="18" charset="0"/>
                            </a:rPr>
                          </m:ctrlPr>
                        </m:radPr>
                        <m:deg/>
                        <m:e>
                          <m:sSup>
                            <m:sSupPr>
                              <m:ctrlPr>
                                <a:rPr lang="ru-RU" sz="2400" i="1">
                                  <a:solidFill>
                                    <a:schemeClr val="bg1"/>
                                  </a:solidFill>
                                  <a:latin typeface="Cambria Math" panose="02040503050406030204" pitchFamily="18" charset="0"/>
                                </a:rPr>
                              </m:ctrlPr>
                            </m:sSupPr>
                            <m:e>
                              <m:r>
                                <a:rPr lang="ru-RU" sz="2400">
                                  <a:solidFill>
                                    <a:schemeClr val="bg1"/>
                                  </a:solidFill>
                                  <a:latin typeface="Cambria Math" panose="02040503050406030204" pitchFamily="18" charset="0"/>
                                </a:rPr>
                                <m:t>Л</m:t>
                              </m:r>
                              <m:r>
                                <a:rPr lang="ru-RU" sz="2400" i="0">
                                  <a:solidFill>
                                    <a:schemeClr val="bg1"/>
                                  </a:solidFill>
                                  <a:latin typeface="Cambria Math" panose="02040503050406030204" pitchFamily="18" charset="0"/>
                                </a:rPr>
                                <m:t>ЭД</m:t>
                              </m:r>
                            </m:e>
                            <m:sup>
                              <m:r>
                                <a:rPr lang="ru-RU" sz="2400" i="0">
                                  <a:solidFill>
                                    <a:schemeClr val="bg1"/>
                                  </a:solidFill>
                                  <a:latin typeface="Cambria Math" panose="02040503050406030204" pitchFamily="18" charset="0"/>
                                </a:rPr>
                                <m:t>2</m:t>
                              </m:r>
                            </m:sup>
                          </m:sSup>
                          <m:r>
                            <a:rPr lang="ru-RU" sz="2400" i="0">
                              <a:solidFill>
                                <a:schemeClr val="bg1"/>
                              </a:solidFill>
                              <a:latin typeface="Cambria Math" panose="02040503050406030204" pitchFamily="18" charset="0"/>
                            </a:rPr>
                            <m:t>+</m:t>
                          </m:r>
                          <m:sSup>
                            <m:sSupPr>
                              <m:ctrlPr>
                                <a:rPr lang="ru-RU" sz="2400" i="1">
                                  <a:solidFill>
                                    <a:schemeClr val="bg1"/>
                                  </a:solidFill>
                                  <a:latin typeface="Cambria Math" panose="02040503050406030204" pitchFamily="18" charset="0"/>
                                </a:rPr>
                              </m:ctrlPr>
                            </m:sSupPr>
                            <m:e>
                              <m:r>
                                <a:rPr lang="ru-RU" sz="2400" i="0">
                                  <a:solidFill>
                                    <a:schemeClr val="bg1"/>
                                  </a:solidFill>
                                  <a:latin typeface="Cambria Math" panose="02040503050406030204" pitchFamily="18" charset="0"/>
                                </a:rPr>
                                <m:t>ПИ</m:t>
                              </m:r>
                            </m:e>
                            <m:sup>
                              <m:r>
                                <a:rPr lang="ru-RU" sz="2400" i="0">
                                  <a:solidFill>
                                    <a:schemeClr val="bg1"/>
                                  </a:solidFill>
                                  <a:latin typeface="Cambria Math" panose="02040503050406030204" pitchFamily="18" charset="0"/>
                                </a:rPr>
                                <m:t>2</m:t>
                              </m:r>
                            </m:sup>
                          </m:sSup>
                          <m:r>
                            <a:rPr lang="ru-RU" sz="2400" i="0">
                              <a:solidFill>
                                <a:schemeClr val="bg1"/>
                              </a:solidFill>
                              <a:latin typeface="Cambria Math" panose="02040503050406030204" pitchFamily="18" charset="0"/>
                            </a:rPr>
                            <m:t>+</m:t>
                          </m:r>
                          <m:sSup>
                            <m:sSupPr>
                              <m:ctrlPr>
                                <a:rPr lang="ru-RU" sz="2400" i="1">
                                  <a:solidFill>
                                    <a:schemeClr val="bg1"/>
                                  </a:solidFill>
                                  <a:latin typeface="Cambria Math" panose="02040503050406030204" pitchFamily="18" charset="0"/>
                                </a:rPr>
                              </m:ctrlPr>
                            </m:sSupPr>
                            <m:e>
                              <m:r>
                                <a:rPr lang="ru-RU" sz="2400" i="0">
                                  <a:solidFill>
                                    <a:schemeClr val="bg1"/>
                                  </a:solidFill>
                                  <a:latin typeface="Cambria Math" panose="02040503050406030204" pitchFamily="18" charset="0"/>
                                </a:rPr>
                                <m:t>КИМ</m:t>
                              </m:r>
                            </m:e>
                            <m:sup>
                              <m:r>
                                <a:rPr lang="ru-RU" sz="2400" i="0">
                                  <a:solidFill>
                                    <a:schemeClr val="bg1"/>
                                  </a:solidFill>
                                  <a:latin typeface="Cambria Math" panose="02040503050406030204" pitchFamily="18" charset="0"/>
                                </a:rPr>
                                <m:t>2</m:t>
                              </m:r>
                            </m:sup>
                          </m:sSup>
                        </m:e>
                      </m:rad>
                      <m:r>
                        <a:rPr lang="ru-RU" sz="2400" i="0">
                          <a:solidFill>
                            <a:schemeClr val="bg1"/>
                          </a:solidFill>
                          <a:latin typeface="Cambria Math" panose="02040503050406030204" pitchFamily="18" charset="0"/>
                        </a:rPr>
                        <m:t>=±0,05</m:t>
                      </m:r>
                      <m:r>
                        <a:rPr lang="ru-RU" sz="2400" b="0" i="0" smtClean="0">
                          <a:solidFill>
                            <a:schemeClr val="bg1"/>
                          </a:solidFill>
                          <a:latin typeface="Cambria Math" panose="02040503050406030204" pitchFamily="18" charset="0"/>
                        </a:rPr>
                        <m:t>3 мм</m:t>
                      </m:r>
                      <m:r>
                        <a:rPr lang="ru-RU" sz="2400" i="0">
                          <a:solidFill>
                            <a:schemeClr val="bg1"/>
                          </a:solidFill>
                          <a:latin typeface="Cambria Math" panose="02040503050406030204" pitchFamily="18" charset="0"/>
                        </a:rPr>
                        <m:t> </m:t>
                      </m:r>
                    </m:oMath>
                  </m:oMathPara>
                </a14:m>
                <a:endParaRPr lang="ru-RU" sz="24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8EA47533-AC0C-3FF9-A32D-E397C04DDB4A}"/>
                  </a:ext>
                </a:extLst>
              </p:cNvPr>
              <p:cNvSpPr txBox="1">
                <a:spLocks noRot="1" noChangeAspect="1" noMove="1" noResize="1" noEditPoints="1" noAdjustHandles="1" noChangeArrowheads="1" noChangeShapeType="1" noTextEdit="1"/>
              </p:cNvSpPr>
              <p:nvPr/>
            </p:nvSpPr>
            <p:spPr>
              <a:xfrm>
                <a:off x="6096000" y="5608267"/>
                <a:ext cx="6124712" cy="539571"/>
              </a:xfrm>
              <a:prstGeom prst="rect">
                <a:avLst/>
              </a:prstGeom>
              <a:blipFill>
                <a:blip r:embed="rId6"/>
                <a:stretch>
                  <a:fillRect/>
                </a:stretch>
              </a:blipFill>
            </p:spPr>
            <p:txBody>
              <a:bodyPr/>
              <a:lstStyle/>
              <a:p>
                <a:r>
                  <a:rPr lang="ru-RU">
                    <a:noFill/>
                  </a:rPr>
                  <a:t> </a:t>
                </a:r>
              </a:p>
            </p:txBody>
          </p:sp>
        </mc:Fallback>
      </mc:AlternateContent>
      <p:cxnSp>
        <p:nvCxnSpPr>
          <p:cNvPr id="18" name="Прямая со стрелкой 17">
            <a:extLst>
              <a:ext uri="{FF2B5EF4-FFF2-40B4-BE49-F238E27FC236}">
                <a16:creationId xmlns:a16="http://schemas.microsoft.com/office/drawing/2014/main" id="{3A2CF053-B991-47BF-AC89-BA240D6DEAD1}"/>
              </a:ext>
            </a:extLst>
          </p:cNvPr>
          <p:cNvCxnSpPr>
            <a:cxnSpLocks/>
          </p:cNvCxnSpPr>
          <p:nvPr/>
        </p:nvCxnSpPr>
        <p:spPr>
          <a:xfrm>
            <a:off x="4647096" y="3366052"/>
            <a:ext cx="2495911" cy="242688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a:extLst>
              <a:ext uri="{FF2B5EF4-FFF2-40B4-BE49-F238E27FC236}">
                <a16:creationId xmlns:a16="http://schemas.microsoft.com/office/drawing/2014/main" id="{2A0A08EB-FAB0-C9A2-7645-366FAB4331C3}"/>
              </a:ext>
            </a:extLst>
          </p:cNvPr>
          <p:cNvCxnSpPr>
            <a:cxnSpLocks/>
          </p:cNvCxnSpPr>
          <p:nvPr/>
        </p:nvCxnSpPr>
        <p:spPr>
          <a:xfrm flipH="1">
            <a:off x="8268789" y="4343400"/>
            <a:ext cx="932361" cy="144953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C462976-5E1A-41B2-910D-C84C8212DD45}"/>
                  </a:ext>
                </a:extLst>
              </p:cNvPr>
              <p:cNvSpPr txBox="1"/>
              <p:nvPr/>
            </p:nvSpPr>
            <p:spPr>
              <a:xfrm>
                <a:off x="23835" y="5846732"/>
                <a:ext cx="5684668"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ru-RU">
                          <a:solidFill>
                            <a:srgbClr val="000000"/>
                          </a:solidFill>
                          <a:latin typeface="Cambria Math" panose="02040503050406030204" pitchFamily="18" charset="0"/>
                          <a:ea typeface="Times New Roman" panose="02020603050405020304" pitchFamily="18" charset="0"/>
                        </a:rPr>
                        <m:t>ПИ −повторяемость измерений </m:t>
                      </m:r>
                    </m:oMath>
                  </m:oMathPara>
                </a14:m>
                <a:endParaRPr lang="ru-RU" dirty="0">
                  <a:solidFill>
                    <a:srgbClr val="000000"/>
                  </a:solidFill>
                  <a:ea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AC462976-5E1A-41B2-910D-C84C8212DD45}"/>
                  </a:ext>
                </a:extLst>
              </p:cNvPr>
              <p:cNvSpPr txBox="1">
                <a:spLocks noRot="1" noChangeAspect="1" noMove="1" noResize="1" noEditPoints="1" noAdjustHandles="1" noChangeArrowheads="1" noChangeShapeType="1" noTextEdit="1"/>
              </p:cNvSpPr>
              <p:nvPr/>
            </p:nvSpPr>
            <p:spPr>
              <a:xfrm>
                <a:off x="23835" y="5846732"/>
                <a:ext cx="5684668" cy="369332"/>
              </a:xfrm>
              <a:prstGeom prst="rect">
                <a:avLst/>
              </a:prstGeom>
              <a:blipFill>
                <a:blip r:embed="rId7"/>
                <a:stretch>
                  <a:fillRect b="-14754"/>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1CA027B-2D4A-4162-8735-FE356E271FEF}"/>
                  </a:ext>
                </a:extLst>
              </p:cNvPr>
              <p:cNvSpPr txBox="1"/>
              <p:nvPr/>
            </p:nvSpPr>
            <p:spPr>
              <a:xfrm>
                <a:off x="23835" y="6265769"/>
                <a:ext cx="8035948" cy="369332"/>
              </a:xfrm>
              <a:prstGeom prst="rect">
                <a:avLst/>
              </a:prstGeom>
              <a:noFill/>
            </p:spPr>
            <p:txBody>
              <a:bodyPr wrap="square">
                <a:spAutoFit/>
              </a:bodyPr>
              <a:lstStyle/>
              <a:p>
                <a14:m>
                  <m:oMath xmlns:m="http://schemas.openxmlformats.org/officeDocument/2006/math">
                    <m:r>
                      <a:rPr lang="ru-RU">
                        <a:solidFill>
                          <a:srgbClr val="000000"/>
                        </a:solidFill>
                        <a:latin typeface="Cambria Math" panose="02040503050406030204" pitchFamily="18" charset="0"/>
                        <a:ea typeface="Times New Roman" panose="02020603050405020304" pitchFamily="18" charset="0"/>
                      </a:rPr>
                      <m:t>КИМ −  точность координатно−измерительной машины</m:t>
                    </m:r>
                  </m:oMath>
                </a14:m>
                <a:r>
                  <a:rPr lang="ru-RU" dirty="0">
                    <a:solidFill>
                      <a:srgbClr val="000000"/>
                    </a:solidFill>
                    <a:ea typeface="Times New Roman" panose="02020603050405020304" pitchFamily="18" charset="0"/>
                  </a:rPr>
                  <a:t> (</a:t>
                </a:r>
                <a14:m>
                  <m:oMath xmlns:m="http://schemas.openxmlformats.org/officeDocument/2006/math">
                    <m:r>
                      <a:rPr lang="ru-RU">
                        <a:solidFill>
                          <a:schemeClr val="bg1"/>
                        </a:solidFill>
                        <a:latin typeface="Cambria Math" panose="02040503050406030204" pitchFamily="18" charset="0"/>
                      </a:rPr>
                      <m:t>±</m:t>
                    </m:r>
                  </m:oMath>
                </a14:m>
                <a:r>
                  <a:rPr lang="ru-RU" b="1" dirty="0">
                    <a:solidFill>
                      <a:srgbClr val="000000"/>
                    </a:solidFill>
                    <a:ea typeface="Times New Roman" panose="02020603050405020304" pitchFamily="18" charset="0"/>
                  </a:rPr>
                  <a:t>0,051</a:t>
                </a:r>
                <a:r>
                  <a:rPr lang="ru-RU" dirty="0">
                    <a:solidFill>
                      <a:srgbClr val="000000"/>
                    </a:solidFill>
                    <a:ea typeface="Times New Roman" panose="02020603050405020304" pitchFamily="18" charset="0"/>
                  </a:rPr>
                  <a:t> мм)</a:t>
                </a:r>
              </a:p>
            </p:txBody>
          </p:sp>
        </mc:Choice>
        <mc:Fallback xmlns="">
          <p:sp>
            <p:nvSpPr>
              <p:cNvPr id="17" name="TextBox 16">
                <a:extLst>
                  <a:ext uri="{FF2B5EF4-FFF2-40B4-BE49-F238E27FC236}">
                    <a16:creationId xmlns:a16="http://schemas.microsoft.com/office/drawing/2014/main" id="{C1CA027B-2D4A-4162-8735-FE356E271FEF}"/>
                  </a:ext>
                </a:extLst>
              </p:cNvPr>
              <p:cNvSpPr txBox="1">
                <a:spLocks noRot="1" noChangeAspect="1" noMove="1" noResize="1" noEditPoints="1" noAdjustHandles="1" noChangeArrowheads="1" noChangeShapeType="1" noTextEdit="1"/>
              </p:cNvSpPr>
              <p:nvPr/>
            </p:nvSpPr>
            <p:spPr>
              <a:xfrm>
                <a:off x="23835" y="6265769"/>
                <a:ext cx="8035948" cy="369332"/>
              </a:xfrm>
              <a:prstGeom prst="rect">
                <a:avLst/>
              </a:prstGeom>
              <a:blipFill>
                <a:blip r:embed="rId8"/>
                <a:stretch>
                  <a:fillRect t="-10000" b="-2666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87F3DB6-CF23-4D83-926C-BB2F3939E1D5}"/>
                  </a:ext>
                </a:extLst>
              </p:cNvPr>
              <p:cNvSpPr txBox="1"/>
              <p:nvPr/>
            </p:nvSpPr>
            <p:spPr>
              <a:xfrm>
                <a:off x="23835" y="5489685"/>
                <a:ext cx="5684668"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ru-RU" smtClean="0">
                          <a:solidFill>
                            <a:srgbClr val="000000"/>
                          </a:solidFill>
                          <a:latin typeface="Cambria Math" panose="02040503050406030204" pitchFamily="18" charset="0"/>
                          <a:ea typeface="Times New Roman" panose="02020603050405020304" pitchFamily="18" charset="0"/>
                        </a:rPr>
                        <m:t>Л</m:t>
                      </m:r>
                      <m:r>
                        <a:rPr lang="ru-RU" b="0" i="0" smtClean="0">
                          <a:solidFill>
                            <a:srgbClr val="000000"/>
                          </a:solidFill>
                          <a:latin typeface="Cambria Math" panose="02040503050406030204" pitchFamily="18" charset="0"/>
                          <a:ea typeface="Times New Roman" panose="02020603050405020304" pitchFamily="18" charset="0"/>
                        </a:rPr>
                        <m:t>ЭД</m:t>
                      </m:r>
                      <m:r>
                        <a:rPr lang="ru-RU">
                          <a:solidFill>
                            <a:srgbClr val="000000"/>
                          </a:solidFill>
                          <a:latin typeface="Cambria Math" panose="02040503050406030204" pitchFamily="18" charset="0"/>
                          <a:ea typeface="Times New Roman" panose="02020603050405020304" pitchFamily="18" charset="0"/>
                        </a:rPr>
                        <m:t> −</m:t>
                      </m:r>
                      <m:r>
                        <m:rPr>
                          <m:nor/>
                        </m:rPr>
                        <a:rPr lang="ru-RU" b="0" i="0" smtClean="0">
                          <a:solidFill>
                            <a:srgbClr val="000000"/>
                          </a:solidFill>
                          <a:latin typeface="Cambria Math" panose="02040503050406030204" pitchFamily="18" charset="0"/>
                          <a:ea typeface="Times New Roman" panose="02020603050405020304" pitchFamily="18" charset="0"/>
                        </a:rPr>
                        <m:t>линейность</m:t>
                      </m:r>
                      <m:r>
                        <a:rPr lang="ru-RU" b="0" i="1" smtClean="0">
                          <a:solidFill>
                            <a:srgbClr val="000000"/>
                          </a:solidFill>
                          <a:latin typeface="Cambria Math" panose="02040503050406030204" pitchFamily="18" charset="0"/>
                          <a:ea typeface="Times New Roman" panose="02020603050405020304" pitchFamily="18" charset="0"/>
                        </a:rPr>
                        <m:t> экспериментальных данных</m:t>
                      </m:r>
                    </m:oMath>
                  </m:oMathPara>
                </a14:m>
                <a:endParaRPr lang="ru-RU" dirty="0">
                  <a:solidFill>
                    <a:srgbClr val="000000"/>
                  </a:solidFill>
                  <a:ea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E87F3DB6-CF23-4D83-926C-BB2F3939E1D5}"/>
                  </a:ext>
                </a:extLst>
              </p:cNvPr>
              <p:cNvSpPr txBox="1">
                <a:spLocks noRot="1" noChangeAspect="1" noMove="1" noResize="1" noEditPoints="1" noAdjustHandles="1" noChangeArrowheads="1" noChangeShapeType="1" noTextEdit="1"/>
              </p:cNvSpPr>
              <p:nvPr/>
            </p:nvSpPr>
            <p:spPr>
              <a:xfrm>
                <a:off x="23835" y="5489685"/>
                <a:ext cx="5684668" cy="369332"/>
              </a:xfrm>
              <a:prstGeom prst="rect">
                <a:avLst/>
              </a:prstGeom>
              <a:blipFill>
                <a:blip r:embed="rId9"/>
                <a:stretch>
                  <a:fillRect b="-13333"/>
                </a:stretch>
              </a:blipFill>
            </p:spPr>
            <p:txBody>
              <a:bodyPr/>
              <a:lstStyle/>
              <a:p>
                <a:r>
                  <a:rPr lang="ru-RU">
                    <a:noFill/>
                  </a:rPr>
                  <a:t> </a:t>
                </a:r>
              </a:p>
            </p:txBody>
          </p:sp>
        </mc:Fallback>
      </mc:AlternateContent>
    </p:spTree>
    <p:extLst>
      <p:ext uri="{BB962C8B-B14F-4D97-AF65-F5344CB8AC3E}">
        <p14:creationId xmlns:p14="http://schemas.microsoft.com/office/powerpoint/2010/main" val="352531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4133824-C3E6-CEB7-883E-7727AC5E48E0}"/>
            </a:ext>
          </a:extLst>
        </p:cNvPr>
        <p:cNvGrpSpPr/>
        <p:nvPr/>
      </p:nvGrpSpPr>
      <p:grpSpPr>
        <a:xfrm>
          <a:off x="0" y="0"/>
          <a:ext cx="0" cy="0"/>
          <a:chOff x="0" y="0"/>
          <a:chExt cx="0" cy="0"/>
        </a:xfrm>
      </p:grpSpPr>
      <p:sp>
        <p:nvSpPr>
          <p:cNvPr id="12" name="Заголовок 1">
            <a:extLst>
              <a:ext uri="{FF2B5EF4-FFF2-40B4-BE49-F238E27FC236}">
                <a16:creationId xmlns:a16="http://schemas.microsoft.com/office/drawing/2014/main" id="{4172DCFB-DAC8-2C47-C946-43F38174B560}"/>
              </a:ext>
            </a:extLst>
          </p:cNvPr>
          <p:cNvSpPr>
            <a:spLocks noGrp="1"/>
          </p:cNvSpPr>
          <p:nvPr>
            <p:ph type="ctrTitle"/>
          </p:nvPr>
        </p:nvSpPr>
        <p:spPr>
          <a:xfrm>
            <a:off x="1869440" y="155894"/>
            <a:ext cx="8453120" cy="971550"/>
          </a:xfrm>
        </p:spPr>
        <p:txBody>
          <a:bodyPr/>
          <a:lstStyle/>
          <a:p>
            <a:pPr algn="ctr"/>
            <a:r>
              <a:rPr lang="ru-RU" sz="3200" dirty="0">
                <a:solidFill>
                  <a:schemeClr val="bg1"/>
                </a:solidFill>
              </a:rPr>
              <a:t>Разработка ПО </a:t>
            </a:r>
            <a:br>
              <a:rPr lang="ru-RU" sz="3200" dirty="0">
                <a:solidFill>
                  <a:schemeClr val="bg1"/>
                </a:solidFill>
              </a:rPr>
            </a:br>
            <a:r>
              <a:rPr lang="ru-RU" sz="3200" dirty="0">
                <a:solidFill>
                  <a:schemeClr val="bg1"/>
                </a:solidFill>
              </a:rPr>
              <a:t>измерительной системы</a:t>
            </a:r>
          </a:p>
        </p:txBody>
      </p:sp>
      <p:sp>
        <p:nvSpPr>
          <p:cNvPr id="3" name="Подзаголовок 2">
            <a:extLst>
              <a:ext uri="{FF2B5EF4-FFF2-40B4-BE49-F238E27FC236}">
                <a16:creationId xmlns:a16="http://schemas.microsoft.com/office/drawing/2014/main" id="{6E2AC289-3D06-BE15-02B0-C052376C415E}"/>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400" b="1" cap="none" dirty="0">
                <a:solidFill>
                  <a:schemeClr val="tx1"/>
                </a:solidFill>
              </a:rPr>
              <a:t>7</a:t>
            </a:r>
          </a:p>
        </p:txBody>
      </p:sp>
      <p:sp>
        <p:nvSpPr>
          <p:cNvPr id="2" name="TextBox 1">
            <a:extLst>
              <a:ext uri="{FF2B5EF4-FFF2-40B4-BE49-F238E27FC236}">
                <a16:creationId xmlns:a16="http://schemas.microsoft.com/office/drawing/2014/main" id="{DDB97601-A078-73E9-B7A6-2DBB7B7338C0}"/>
              </a:ext>
            </a:extLst>
          </p:cNvPr>
          <p:cNvSpPr txBox="1"/>
          <p:nvPr/>
        </p:nvSpPr>
        <p:spPr>
          <a:xfrm>
            <a:off x="1180898" y="6305633"/>
            <a:ext cx="9154949" cy="495457"/>
          </a:xfrm>
          <a:prstGeom prst="rect">
            <a:avLst/>
          </a:prstGeom>
          <a:noFill/>
        </p:spPr>
        <p:txBody>
          <a:bodyPr wrap="square">
            <a:spAutoFit/>
          </a:bodyPr>
          <a:lstStyle/>
          <a:p>
            <a:pPr algn="ctr">
              <a:lnSpc>
                <a:spcPct val="150000"/>
              </a:lnSpc>
            </a:pPr>
            <a:r>
              <a:rPr lang="ru-RU" sz="2000" dirty="0">
                <a:solidFill>
                  <a:srgbClr val="000000"/>
                </a:solidFill>
                <a:effectLst/>
                <a:ea typeface="Times New Roman" panose="02020603050405020304" pitchFamily="18" charset="0"/>
              </a:rPr>
              <a:t>Интерфейс пользователя ПО</a:t>
            </a:r>
            <a:endParaRPr lang="ru-RU" sz="2000" dirty="0"/>
          </a:p>
        </p:txBody>
      </p:sp>
      <p:sp>
        <p:nvSpPr>
          <p:cNvPr id="13" name="Подзаголовок 7">
            <a:extLst>
              <a:ext uri="{FF2B5EF4-FFF2-40B4-BE49-F238E27FC236}">
                <a16:creationId xmlns:a16="http://schemas.microsoft.com/office/drawing/2014/main" id="{B17574F6-9029-AC21-C9D2-7B13B1CBE723}"/>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14</a:t>
            </a:r>
          </a:p>
        </p:txBody>
      </p:sp>
      <p:pic>
        <p:nvPicPr>
          <p:cNvPr id="5" name="Рисунок 4">
            <a:extLst>
              <a:ext uri="{FF2B5EF4-FFF2-40B4-BE49-F238E27FC236}">
                <a16:creationId xmlns:a16="http://schemas.microsoft.com/office/drawing/2014/main" id="{994F2EFF-5451-31A7-1E3A-767818902C3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0900" y="1361464"/>
            <a:ext cx="9154950" cy="4958007"/>
          </a:xfrm>
          <a:prstGeom prst="rect">
            <a:avLst/>
          </a:prstGeom>
          <a:noFill/>
          <a:ln>
            <a:noFill/>
          </a:ln>
        </p:spPr>
      </p:pic>
    </p:spTree>
    <p:extLst>
      <p:ext uri="{BB962C8B-B14F-4D97-AF65-F5344CB8AC3E}">
        <p14:creationId xmlns:p14="http://schemas.microsoft.com/office/powerpoint/2010/main" val="131547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A56E2FC-FE07-ABEA-FF87-707F1240E4AF}"/>
            </a:ext>
          </a:extLst>
        </p:cNvPr>
        <p:cNvGrpSpPr/>
        <p:nvPr/>
      </p:nvGrpSpPr>
      <p:grpSpPr>
        <a:xfrm>
          <a:off x="0" y="0"/>
          <a:ext cx="0" cy="0"/>
          <a:chOff x="0" y="0"/>
          <a:chExt cx="0" cy="0"/>
        </a:xfrm>
      </p:grpSpPr>
      <p:sp>
        <p:nvSpPr>
          <p:cNvPr id="12" name="Заголовок 1">
            <a:extLst>
              <a:ext uri="{FF2B5EF4-FFF2-40B4-BE49-F238E27FC236}">
                <a16:creationId xmlns:a16="http://schemas.microsoft.com/office/drawing/2014/main" id="{578762A5-1D34-A551-92BB-9191DAF75138}"/>
              </a:ext>
            </a:extLst>
          </p:cNvPr>
          <p:cNvSpPr>
            <a:spLocks noGrp="1"/>
          </p:cNvSpPr>
          <p:nvPr>
            <p:ph type="ctrTitle"/>
          </p:nvPr>
        </p:nvSpPr>
        <p:spPr>
          <a:xfrm>
            <a:off x="1848898" y="164271"/>
            <a:ext cx="8494204" cy="817018"/>
          </a:xfrm>
        </p:spPr>
        <p:txBody>
          <a:bodyPr/>
          <a:lstStyle/>
          <a:p>
            <a:pPr algn="ctr"/>
            <a:r>
              <a:rPr lang="ru-RU" sz="3200" dirty="0">
                <a:solidFill>
                  <a:schemeClr val="bg1"/>
                </a:solidFill>
              </a:rPr>
              <a:t>Основные параметры квадрупольных магнитов Коллайдера</a:t>
            </a:r>
          </a:p>
        </p:txBody>
      </p:sp>
      <p:sp>
        <p:nvSpPr>
          <p:cNvPr id="35" name="Подзаголовок 2">
            <a:extLst>
              <a:ext uri="{FF2B5EF4-FFF2-40B4-BE49-F238E27FC236}">
                <a16:creationId xmlns:a16="http://schemas.microsoft.com/office/drawing/2014/main" id="{7A822C3B-7A15-9002-DA52-08ACDC1F255E}"/>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pic>
        <p:nvPicPr>
          <p:cNvPr id="15" name="Рисунок 14">
            <a:extLst>
              <a:ext uri="{FF2B5EF4-FFF2-40B4-BE49-F238E27FC236}">
                <a16:creationId xmlns:a16="http://schemas.microsoft.com/office/drawing/2014/main" id="{96565525-0FDA-F92D-3DC1-046B71897001}"/>
              </a:ext>
            </a:extLst>
          </p:cNvPr>
          <p:cNvPicPr>
            <a:picLocks noChangeAspect="1"/>
          </p:cNvPicPr>
          <p:nvPr/>
        </p:nvPicPr>
        <p:blipFill>
          <a:blip r:embed="rId2"/>
          <a:srcRect r="43546"/>
          <a:stretch/>
        </p:blipFill>
        <p:spPr>
          <a:xfrm>
            <a:off x="8520709" y="2296857"/>
            <a:ext cx="3600000" cy="3186218"/>
          </a:xfrm>
          <a:prstGeom prst="rect">
            <a:avLst/>
          </a:prstGeom>
        </p:spPr>
      </p:pic>
      <p:pic>
        <p:nvPicPr>
          <p:cNvPr id="18" name="Рисунок 17">
            <a:extLst>
              <a:ext uri="{FF2B5EF4-FFF2-40B4-BE49-F238E27FC236}">
                <a16:creationId xmlns:a16="http://schemas.microsoft.com/office/drawing/2014/main" id="{B6A58F97-A8F0-3764-4D00-E69D092C23C1}"/>
              </a:ext>
            </a:extLst>
          </p:cNvPr>
          <p:cNvPicPr>
            <a:picLocks noChangeAspect="1"/>
          </p:cNvPicPr>
          <p:nvPr/>
        </p:nvPicPr>
        <p:blipFill>
          <a:blip r:embed="rId3"/>
          <a:srcRect r="47132"/>
          <a:stretch/>
        </p:blipFill>
        <p:spPr>
          <a:xfrm>
            <a:off x="154059" y="3991630"/>
            <a:ext cx="3600000" cy="2852185"/>
          </a:xfrm>
          <a:prstGeom prst="rect">
            <a:avLst/>
          </a:prstGeom>
        </p:spPr>
      </p:pic>
      <p:pic>
        <p:nvPicPr>
          <p:cNvPr id="24" name="Рисунок 23">
            <a:extLst>
              <a:ext uri="{FF2B5EF4-FFF2-40B4-BE49-F238E27FC236}">
                <a16:creationId xmlns:a16="http://schemas.microsoft.com/office/drawing/2014/main" id="{2B8FFF89-057C-3F4D-A886-B8D9CFA5AEBA}"/>
              </a:ext>
            </a:extLst>
          </p:cNvPr>
          <p:cNvPicPr>
            <a:picLocks noChangeAspect="1"/>
          </p:cNvPicPr>
          <p:nvPr/>
        </p:nvPicPr>
        <p:blipFill>
          <a:blip r:embed="rId4"/>
          <a:stretch>
            <a:fillRect/>
          </a:stretch>
        </p:blipFill>
        <p:spPr>
          <a:xfrm>
            <a:off x="154059" y="1209629"/>
            <a:ext cx="3600000" cy="2719212"/>
          </a:xfrm>
          <a:prstGeom prst="rect">
            <a:avLst/>
          </a:prstGeom>
        </p:spPr>
      </p:pic>
      <p:graphicFrame>
        <p:nvGraphicFramePr>
          <p:cNvPr id="26" name="Таблица 25">
            <a:extLst>
              <a:ext uri="{FF2B5EF4-FFF2-40B4-BE49-F238E27FC236}">
                <a16:creationId xmlns:a16="http://schemas.microsoft.com/office/drawing/2014/main" id="{2D68E061-DB9A-26E8-A376-E70926BB1D7F}"/>
              </a:ext>
            </a:extLst>
          </p:cNvPr>
          <p:cNvGraphicFramePr>
            <a:graphicFrameLocks noGrp="1"/>
          </p:cNvGraphicFramePr>
          <p:nvPr>
            <p:extLst>
              <p:ext uri="{D42A27DB-BD31-4B8C-83A1-F6EECF244321}">
                <p14:modId xmlns:p14="http://schemas.microsoft.com/office/powerpoint/2010/main" val="3650267051"/>
              </p:ext>
            </p:extLst>
          </p:nvPr>
        </p:nvGraphicFramePr>
        <p:xfrm>
          <a:off x="3869635" y="1041776"/>
          <a:ext cx="4568308" cy="1854200"/>
        </p:xfrm>
        <a:graphic>
          <a:graphicData uri="http://schemas.openxmlformats.org/drawingml/2006/table">
            <a:tbl>
              <a:tblPr firstRow="1" bandRow="1">
                <a:tableStyleId>{21E4AEA4-8DFA-4A89-87EB-49C32662AFE0}</a:tableStyleId>
              </a:tblPr>
              <a:tblGrid>
                <a:gridCol w="3171465">
                  <a:extLst>
                    <a:ext uri="{9D8B030D-6E8A-4147-A177-3AD203B41FA5}">
                      <a16:colId xmlns:a16="http://schemas.microsoft.com/office/drawing/2014/main" val="490463339"/>
                    </a:ext>
                  </a:extLst>
                </a:gridCol>
                <a:gridCol w="1396843">
                  <a:extLst>
                    <a:ext uri="{9D8B030D-6E8A-4147-A177-3AD203B41FA5}">
                      <a16:colId xmlns:a16="http://schemas.microsoft.com/office/drawing/2014/main" val="2123847949"/>
                    </a:ext>
                  </a:extLst>
                </a:gridCol>
              </a:tblGrid>
              <a:tr h="370840">
                <a:tc gridSpan="2">
                  <a:txBody>
                    <a:bodyPr/>
                    <a:lstStyle/>
                    <a:p>
                      <a:pPr algn="ctr"/>
                      <a:r>
                        <a:rPr lang="ru-RU" sz="1200" dirty="0">
                          <a:solidFill>
                            <a:schemeClr val="bg1"/>
                          </a:solidFill>
                        </a:rPr>
                        <a:t>Магнит арки</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ru-RU" dirty="0"/>
                    </a:p>
                  </a:txBody>
                  <a:tcPr/>
                </a:tc>
                <a:extLst>
                  <a:ext uri="{0D108BD9-81ED-4DB2-BD59-A6C34878D82A}">
                    <a16:rowId xmlns:a16="http://schemas.microsoft.com/office/drawing/2014/main" val="1000879064"/>
                  </a:ext>
                </a:extLst>
              </a:tr>
              <a:tr h="370840">
                <a:tc>
                  <a:txBody>
                    <a:bodyPr/>
                    <a:lstStyle/>
                    <a:p>
                      <a:r>
                        <a:rPr lang="ru-RU" sz="1200" dirty="0"/>
                        <a:t>Длина, м</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ru-RU" sz="1200"/>
                        <a:t>0,47/0,45/0,38</a:t>
                      </a:r>
                      <a:endParaRPr lang="ru-RU" sz="12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27761309"/>
                  </a:ext>
                </a:extLst>
              </a:tr>
              <a:tr h="370840">
                <a:tc>
                  <a:txBody>
                    <a:bodyPr/>
                    <a:lstStyle/>
                    <a:p>
                      <a:r>
                        <a:rPr lang="ru-RU" sz="1200" dirty="0"/>
                        <a:t>Апертура пучковой камеры (ш/в), мм</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ru-RU" sz="1200" dirty="0"/>
                        <a:t>120/70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65371779"/>
                  </a:ext>
                </a:extLst>
              </a:tr>
              <a:tr h="370840">
                <a:tc>
                  <a:txBody>
                    <a:bodyPr/>
                    <a:lstStyle/>
                    <a:p>
                      <a:r>
                        <a:rPr lang="ru-RU" sz="1200" dirty="0"/>
                        <a:t>Расстояние между осями пучков, м</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ru-RU" sz="1200" dirty="0"/>
                        <a:t>0,32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77824446"/>
                  </a:ext>
                </a:extLst>
              </a:tr>
              <a:tr h="370840">
                <a:tc>
                  <a:txBody>
                    <a:bodyPr/>
                    <a:lstStyle/>
                    <a:p>
                      <a:r>
                        <a:rPr lang="ru-RU" sz="1200" dirty="0"/>
                        <a:t>Количество магнитов, шт.</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ru-RU" sz="1200" dirty="0"/>
                        <a:t>46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4240623"/>
                  </a:ext>
                </a:extLst>
              </a:tr>
            </a:tbl>
          </a:graphicData>
        </a:graphic>
      </p:graphicFrame>
      <p:graphicFrame>
        <p:nvGraphicFramePr>
          <p:cNvPr id="30" name="Таблица 29">
            <a:extLst>
              <a:ext uri="{FF2B5EF4-FFF2-40B4-BE49-F238E27FC236}">
                <a16:creationId xmlns:a16="http://schemas.microsoft.com/office/drawing/2014/main" id="{999491A2-2174-FC24-FC79-7AF4C990587D}"/>
              </a:ext>
            </a:extLst>
          </p:cNvPr>
          <p:cNvGraphicFramePr>
            <a:graphicFrameLocks noGrp="1"/>
          </p:cNvGraphicFramePr>
          <p:nvPr>
            <p:extLst>
              <p:ext uri="{D42A27DB-BD31-4B8C-83A1-F6EECF244321}">
                <p14:modId xmlns:p14="http://schemas.microsoft.com/office/powerpoint/2010/main" val="3164805290"/>
              </p:ext>
            </p:extLst>
          </p:nvPr>
        </p:nvGraphicFramePr>
        <p:xfrm>
          <a:off x="3869635" y="3020364"/>
          <a:ext cx="4568308" cy="2123440"/>
        </p:xfrm>
        <a:graphic>
          <a:graphicData uri="http://schemas.openxmlformats.org/drawingml/2006/table">
            <a:tbl>
              <a:tblPr firstRow="1" bandRow="1">
                <a:tableStyleId>{21E4AEA4-8DFA-4A89-87EB-49C32662AFE0}</a:tableStyleId>
              </a:tblPr>
              <a:tblGrid>
                <a:gridCol w="3171465">
                  <a:extLst>
                    <a:ext uri="{9D8B030D-6E8A-4147-A177-3AD203B41FA5}">
                      <a16:colId xmlns:a16="http://schemas.microsoft.com/office/drawing/2014/main" val="490463339"/>
                    </a:ext>
                  </a:extLst>
                </a:gridCol>
                <a:gridCol w="1396843">
                  <a:extLst>
                    <a:ext uri="{9D8B030D-6E8A-4147-A177-3AD203B41FA5}">
                      <a16:colId xmlns:a16="http://schemas.microsoft.com/office/drawing/2014/main" val="2123847949"/>
                    </a:ext>
                  </a:extLst>
                </a:gridCol>
              </a:tblGrid>
              <a:tr h="370840">
                <a:tc gridSpan="2">
                  <a:txBody>
                    <a:bodyPr/>
                    <a:lstStyle/>
                    <a:p>
                      <a:pPr algn="ctr"/>
                      <a:r>
                        <a:rPr lang="ru-RU" sz="1200" dirty="0">
                          <a:solidFill>
                            <a:schemeClr val="bg1"/>
                          </a:solidFill>
                        </a:rPr>
                        <a:t>Двухапертурный дублет</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ru-RU" dirty="0"/>
                    </a:p>
                  </a:txBody>
                  <a:tcPr/>
                </a:tc>
                <a:extLst>
                  <a:ext uri="{0D108BD9-81ED-4DB2-BD59-A6C34878D82A}">
                    <a16:rowId xmlns:a16="http://schemas.microsoft.com/office/drawing/2014/main" val="1000879064"/>
                  </a:ext>
                </a:extLst>
              </a:tr>
              <a:tr h="370840">
                <a:tc>
                  <a:txBody>
                    <a:bodyPr/>
                    <a:lstStyle/>
                    <a:p>
                      <a:r>
                        <a:rPr lang="ru-RU" sz="1200" dirty="0"/>
                        <a:t>Длина магнита в сборке, м</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ru-RU" sz="1200" dirty="0"/>
                        <a:t>0,79/0,69/</a:t>
                      </a:r>
                      <a:br>
                        <a:rPr lang="ru-RU" sz="1200" dirty="0"/>
                      </a:br>
                      <a:r>
                        <a:rPr lang="ru-RU" sz="1200" dirty="0"/>
                        <a:t>0,67/0,56/</a:t>
                      </a:r>
                    </a:p>
                    <a:p>
                      <a:r>
                        <a:rPr lang="ru-RU" sz="1200" dirty="0"/>
                        <a:t>0,55/0,59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27761309"/>
                  </a:ext>
                </a:extLst>
              </a:tr>
              <a:tr h="370840">
                <a:tc>
                  <a:txBody>
                    <a:bodyPr/>
                    <a:lstStyle/>
                    <a:p>
                      <a:r>
                        <a:rPr lang="ru-RU" sz="1200" dirty="0"/>
                        <a:t>Апертура пучковой камеры (ш/в), мм</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ru-RU" sz="1200" dirty="0"/>
                        <a:t>92/92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65371779"/>
                  </a:ext>
                </a:extLst>
              </a:tr>
              <a:tr h="370840">
                <a:tc>
                  <a:txBody>
                    <a:bodyPr/>
                    <a:lstStyle/>
                    <a:p>
                      <a:r>
                        <a:rPr lang="ru-RU" sz="1200" dirty="0"/>
                        <a:t>Расстояние между осями пучков, м</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ru-RU" sz="1200" dirty="0"/>
                        <a:t>0,32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77824446"/>
                  </a:ext>
                </a:extLst>
              </a:tr>
              <a:tr h="370840">
                <a:tc>
                  <a:txBody>
                    <a:bodyPr/>
                    <a:lstStyle/>
                    <a:p>
                      <a:r>
                        <a:rPr lang="ru-RU" sz="1200" dirty="0"/>
                        <a:t>Количество магнитов, шт.</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ru-RU" sz="1200" dirty="0"/>
                        <a:t>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4240623"/>
                  </a:ext>
                </a:extLst>
              </a:tr>
            </a:tbl>
          </a:graphicData>
        </a:graphic>
      </p:graphicFrame>
      <p:graphicFrame>
        <p:nvGraphicFramePr>
          <p:cNvPr id="31" name="Таблица 30">
            <a:extLst>
              <a:ext uri="{FF2B5EF4-FFF2-40B4-BE49-F238E27FC236}">
                <a16:creationId xmlns:a16="http://schemas.microsoft.com/office/drawing/2014/main" id="{913ECE9A-B756-DB37-A43C-F6C5C2F6212B}"/>
              </a:ext>
            </a:extLst>
          </p:cNvPr>
          <p:cNvGraphicFramePr>
            <a:graphicFrameLocks noGrp="1"/>
          </p:cNvGraphicFramePr>
          <p:nvPr>
            <p:extLst>
              <p:ext uri="{D42A27DB-BD31-4B8C-83A1-F6EECF244321}">
                <p14:modId xmlns:p14="http://schemas.microsoft.com/office/powerpoint/2010/main" val="365229034"/>
              </p:ext>
            </p:extLst>
          </p:nvPr>
        </p:nvGraphicFramePr>
        <p:xfrm>
          <a:off x="3869635" y="5276514"/>
          <a:ext cx="4568308" cy="1483360"/>
        </p:xfrm>
        <a:graphic>
          <a:graphicData uri="http://schemas.openxmlformats.org/drawingml/2006/table">
            <a:tbl>
              <a:tblPr firstRow="1" bandRow="1">
                <a:tableStyleId>{21E4AEA4-8DFA-4A89-87EB-49C32662AFE0}</a:tableStyleId>
              </a:tblPr>
              <a:tblGrid>
                <a:gridCol w="3171465">
                  <a:extLst>
                    <a:ext uri="{9D8B030D-6E8A-4147-A177-3AD203B41FA5}">
                      <a16:colId xmlns:a16="http://schemas.microsoft.com/office/drawing/2014/main" val="490463339"/>
                    </a:ext>
                  </a:extLst>
                </a:gridCol>
                <a:gridCol w="1396843">
                  <a:extLst>
                    <a:ext uri="{9D8B030D-6E8A-4147-A177-3AD203B41FA5}">
                      <a16:colId xmlns:a16="http://schemas.microsoft.com/office/drawing/2014/main" val="2123847949"/>
                    </a:ext>
                  </a:extLst>
                </a:gridCol>
              </a:tblGrid>
              <a:tr h="370840">
                <a:tc gridSpan="2">
                  <a:txBody>
                    <a:bodyPr/>
                    <a:lstStyle/>
                    <a:p>
                      <a:pPr algn="ctr"/>
                      <a:r>
                        <a:rPr lang="ru-RU" sz="1200" dirty="0">
                          <a:solidFill>
                            <a:schemeClr val="bg1"/>
                          </a:solidFill>
                        </a:rPr>
                        <a:t>Магнит финальной фокусировки</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ru-RU" dirty="0"/>
                    </a:p>
                  </a:txBody>
                  <a:tcPr/>
                </a:tc>
                <a:extLst>
                  <a:ext uri="{0D108BD9-81ED-4DB2-BD59-A6C34878D82A}">
                    <a16:rowId xmlns:a16="http://schemas.microsoft.com/office/drawing/2014/main" val="1000879064"/>
                  </a:ext>
                </a:extLst>
              </a:tr>
              <a:tr h="370840">
                <a:tc>
                  <a:txBody>
                    <a:bodyPr/>
                    <a:lstStyle/>
                    <a:p>
                      <a:r>
                        <a:rPr lang="ru-RU" sz="1200" dirty="0"/>
                        <a:t>Длина, м</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ru-RU" sz="1200" dirty="0"/>
                        <a:t>1,42/0,92/0,68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27761309"/>
                  </a:ext>
                </a:extLst>
              </a:tr>
              <a:tr h="370840">
                <a:tc>
                  <a:txBody>
                    <a:bodyPr/>
                    <a:lstStyle/>
                    <a:p>
                      <a:r>
                        <a:rPr lang="ru-RU" sz="1200" dirty="0"/>
                        <a:t>Апертура пучковой камеры (ш/в), мм</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ru-RU" sz="1200" dirty="0"/>
                        <a:t>173/173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65371779"/>
                  </a:ext>
                </a:extLst>
              </a:tr>
              <a:tr h="370840">
                <a:tc>
                  <a:txBody>
                    <a:bodyPr/>
                    <a:lstStyle/>
                    <a:p>
                      <a:r>
                        <a:rPr lang="ru-RU" sz="1200" dirty="0"/>
                        <a:t>Количество магнитов, шт.</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ru-RU" sz="1200" dirty="0"/>
                        <a:t>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4240623"/>
                  </a:ext>
                </a:extLst>
              </a:tr>
            </a:tbl>
          </a:graphicData>
        </a:graphic>
      </p:graphicFrame>
      <p:sp>
        <p:nvSpPr>
          <p:cNvPr id="5" name="Подзаголовок 7">
            <a:extLst>
              <a:ext uri="{FF2B5EF4-FFF2-40B4-BE49-F238E27FC236}">
                <a16:creationId xmlns:a16="http://schemas.microsoft.com/office/drawing/2014/main" id="{BEF24138-9E33-67BF-7B82-C6C474537079}"/>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15</a:t>
            </a:r>
          </a:p>
        </p:txBody>
      </p:sp>
    </p:spTree>
    <p:extLst>
      <p:ext uri="{BB962C8B-B14F-4D97-AF65-F5344CB8AC3E}">
        <p14:creationId xmlns:p14="http://schemas.microsoft.com/office/powerpoint/2010/main" val="1592629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F7A56960-8E41-4BB0-8FDC-BE2C3FC92558}"/>
              </a:ext>
            </a:extLst>
          </p:cNvPr>
          <p:cNvSpPr>
            <a:spLocks noGrp="1"/>
          </p:cNvSpPr>
          <p:nvPr>
            <p:ph type="ctrTitle"/>
          </p:nvPr>
        </p:nvSpPr>
        <p:spPr>
          <a:xfrm>
            <a:off x="1848898" y="24464"/>
            <a:ext cx="8494204" cy="980211"/>
          </a:xfrm>
        </p:spPr>
        <p:txBody>
          <a:bodyPr/>
          <a:lstStyle/>
          <a:p>
            <a:pPr algn="ctr"/>
            <a:r>
              <a:rPr lang="ru-RU" sz="3200" dirty="0">
                <a:solidFill>
                  <a:schemeClr val="bg1"/>
                </a:solidFill>
              </a:rPr>
              <a:t>Результаты измерений положения магнитной оси</a:t>
            </a:r>
          </a:p>
        </p:txBody>
      </p:sp>
      <p:sp>
        <p:nvSpPr>
          <p:cNvPr id="35" name="Подзаголовок 2">
            <a:extLst>
              <a:ext uri="{FF2B5EF4-FFF2-40B4-BE49-F238E27FC236}">
                <a16:creationId xmlns:a16="http://schemas.microsoft.com/office/drawing/2014/main" id="{34F76701-50FD-714F-3C9A-C359D2C8C06F}"/>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pic>
        <p:nvPicPr>
          <p:cNvPr id="11" name="Рисунок 10">
            <a:extLst>
              <a:ext uri="{FF2B5EF4-FFF2-40B4-BE49-F238E27FC236}">
                <a16:creationId xmlns:a16="http://schemas.microsoft.com/office/drawing/2014/main" id="{1DAB7758-53EB-F67D-301F-5ED56549316A}"/>
              </a:ext>
            </a:extLst>
          </p:cNvPr>
          <p:cNvPicPr>
            <a:picLocks noChangeAspect="1"/>
          </p:cNvPicPr>
          <p:nvPr/>
        </p:nvPicPr>
        <p:blipFill>
          <a:blip r:embed="rId2"/>
          <a:srcRect l="7816" t="10292" r="12951" b="4775"/>
          <a:stretch/>
        </p:blipFill>
        <p:spPr>
          <a:xfrm>
            <a:off x="0" y="1007521"/>
            <a:ext cx="3960000" cy="3248344"/>
          </a:xfrm>
          <a:prstGeom prst="rect">
            <a:avLst/>
          </a:prstGeom>
        </p:spPr>
      </p:pic>
      <p:sp>
        <p:nvSpPr>
          <p:cNvPr id="8" name="TextBox 7">
            <a:extLst>
              <a:ext uri="{FF2B5EF4-FFF2-40B4-BE49-F238E27FC236}">
                <a16:creationId xmlns:a16="http://schemas.microsoft.com/office/drawing/2014/main" id="{5C05A948-BB15-B6F3-DE55-A0F5546BF8FF}"/>
              </a:ext>
            </a:extLst>
          </p:cNvPr>
          <p:cNvSpPr txBox="1"/>
          <p:nvPr/>
        </p:nvSpPr>
        <p:spPr>
          <a:xfrm>
            <a:off x="213064" y="4337234"/>
            <a:ext cx="3960001" cy="495457"/>
          </a:xfrm>
          <a:prstGeom prst="rect">
            <a:avLst/>
          </a:prstGeom>
          <a:noFill/>
        </p:spPr>
        <p:txBody>
          <a:bodyPr wrap="square">
            <a:spAutoFit/>
          </a:bodyPr>
          <a:lstStyle/>
          <a:p>
            <a:pPr algn="ctr">
              <a:lnSpc>
                <a:spcPct val="150000"/>
              </a:lnSpc>
            </a:pPr>
            <a:r>
              <a:rPr lang="ru-RU" sz="2000" dirty="0">
                <a:solidFill>
                  <a:srgbClr val="000000"/>
                </a:solidFill>
                <a:effectLst/>
                <a:ea typeface="Times New Roman" panose="02020603050405020304" pitchFamily="18" charset="0"/>
              </a:rPr>
              <a:t>Магниты арок</a:t>
            </a:r>
            <a:endParaRPr lang="ru-RU" sz="2000" dirty="0"/>
          </a:p>
        </p:txBody>
      </p:sp>
      <p:sp>
        <p:nvSpPr>
          <p:cNvPr id="3" name="TextBox 2">
            <a:extLst>
              <a:ext uri="{FF2B5EF4-FFF2-40B4-BE49-F238E27FC236}">
                <a16:creationId xmlns:a16="http://schemas.microsoft.com/office/drawing/2014/main" id="{7CAFCC9D-C9C6-ED2A-36A8-9DD809F573B6}"/>
              </a:ext>
            </a:extLst>
          </p:cNvPr>
          <p:cNvSpPr txBox="1"/>
          <p:nvPr/>
        </p:nvSpPr>
        <p:spPr>
          <a:xfrm>
            <a:off x="4273354" y="4349119"/>
            <a:ext cx="3959999" cy="495457"/>
          </a:xfrm>
          <a:prstGeom prst="rect">
            <a:avLst/>
          </a:prstGeom>
          <a:noFill/>
        </p:spPr>
        <p:txBody>
          <a:bodyPr wrap="square">
            <a:spAutoFit/>
          </a:bodyPr>
          <a:lstStyle/>
          <a:p>
            <a:pPr algn="ctr">
              <a:lnSpc>
                <a:spcPct val="150000"/>
              </a:lnSpc>
            </a:pPr>
            <a:r>
              <a:rPr lang="ru-RU" sz="2000" dirty="0">
                <a:solidFill>
                  <a:srgbClr val="000000"/>
                </a:solidFill>
                <a:effectLst/>
                <a:ea typeface="Times New Roman" panose="02020603050405020304" pitchFamily="18" charset="0"/>
              </a:rPr>
              <a:t>Двухапертурные дублеты</a:t>
            </a:r>
            <a:endParaRPr lang="ru-RU" sz="2000" dirty="0"/>
          </a:p>
        </p:txBody>
      </p:sp>
      <p:sp>
        <p:nvSpPr>
          <p:cNvPr id="4" name="TextBox 3">
            <a:extLst>
              <a:ext uri="{FF2B5EF4-FFF2-40B4-BE49-F238E27FC236}">
                <a16:creationId xmlns:a16="http://schemas.microsoft.com/office/drawing/2014/main" id="{564810C5-B29C-1462-6615-914E0BD45829}"/>
              </a:ext>
            </a:extLst>
          </p:cNvPr>
          <p:cNvSpPr txBox="1"/>
          <p:nvPr/>
        </p:nvSpPr>
        <p:spPr>
          <a:xfrm>
            <a:off x="8181742" y="4295894"/>
            <a:ext cx="3959999" cy="707886"/>
          </a:xfrm>
          <a:prstGeom prst="rect">
            <a:avLst/>
          </a:prstGeom>
          <a:noFill/>
        </p:spPr>
        <p:txBody>
          <a:bodyPr wrap="square">
            <a:spAutoFit/>
          </a:bodyPr>
          <a:lstStyle/>
          <a:p>
            <a:pPr algn="ctr"/>
            <a:r>
              <a:rPr lang="ru-RU" sz="2000" dirty="0">
                <a:solidFill>
                  <a:srgbClr val="000000"/>
                </a:solidFill>
                <a:effectLst/>
                <a:ea typeface="Times New Roman" panose="02020603050405020304" pitchFamily="18" charset="0"/>
              </a:rPr>
              <a:t>Магниты финальной фокусировки</a:t>
            </a:r>
            <a:endParaRPr lang="ru-RU" sz="2000" dirty="0"/>
          </a:p>
        </p:txBody>
      </p:sp>
      <p:pic>
        <p:nvPicPr>
          <p:cNvPr id="5" name="Рисунок 4">
            <a:extLst>
              <a:ext uri="{FF2B5EF4-FFF2-40B4-BE49-F238E27FC236}">
                <a16:creationId xmlns:a16="http://schemas.microsoft.com/office/drawing/2014/main" id="{978EDA47-99EB-1236-F6F4-D9BED2A6E693}"/>
              </a:ext>
            </a:extLst>
          </p:cNvPr>
          <p:cNvPicPr>
            <a:picLocks noChangeAspect="1"/>
          </p:cNvPicPr>
          <p:nvPr/>
        </p:nvPicPr>
        <p:blipFill>
          <a:blip r:embed="rId3"/>
          <a:srcRect l="6741" t="9360" r="11246" b="4775"/>
          <a:stretch/>
        </p:blipFill>
        <p:spPr>
          <a:xfrm>
            <a:off x="4073968" y="1045360"/>
            <a:ext cx="3960000" cy="3172665"/>
          </a:xfrm>
          <a:prstGeom prst="rect">
            <a:avLst/>
          </a:prstGeom>
        </p:spPr>
      </p:pic>
      <p:pic>
        <p:nvPicPr>
          <p:cNvPr id="10" name="Рисунок 9">
            <a:extLst>
              <a:ext uri="{FF2B5EF4-FFF2-40B4-BE49-F238E27FC236}">
                <a16:creationId xmlns:a16="http://schemas.microsoft.com/office/drawing/2014/main" id="{916A14E2-F24F-8DAD-7091-085126F4D699}"/>
              </a:ext>
            </a:extLst>
          </p:cNvPr>
          <p:cNvPicPr>
            <a:picLocks noChangeAspect="1"/>
          </p:cNvPicPr>
          <p:nvPr/>
        </p:nvPicPr>
        <p:blipFill>
          <a:blip r:embed="rId4"/>
          <a:srcRect l="6638" t="9360" r="11349" b="4775"/>
          <a:stretch/>
        </p:blipFill>
        <p:spPr>
          <a:xfrm>
            <a:off x="8074006" y="1045360"/>
            <a:ext cx="3960000" cy="3172665"/>
          </a:xfrm>
          <a:prstGeom prst="rect">
            <a:avLst/>
          </a:prstGeom>
        </p:spPr>
      </p:pic>
      <p:sp>
        <p:nvSpPr>
          <p:cNvPr id="14" name="Подзаголовок 7">
            <a:extLst>
              <a:ext uri="{FF2B5EF4-FFF2-40B4-BE49-F238E27FC236}">
                <a16:creationId xmlns:a16="http://schemas.microsoft.com/office/drawing/2014/main" id="{6838FD8A-14DC-7273-AC39-50CC0D04A8D6}"/>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16</a:t>
            </a:r>
          </a:p>
        </p:txBody>
      </p:sp>
      <p:sp>
        <p:nvSpPr>
          <p:cNvPr id="2" name="TextBox 1">
            <a:extLst>
              <a:ext uri="{FF2B5EF4-FFF2-40B4-BE49-F238E27FC236}">
                <a16:creationId xmlns:a16="http://schemas.microsoft.com/office/drawing/2014/main" id="{A6408166-7828-4684-9C8B-9CB3561CEA2D}"/>
              </a:ext>
            </a:extLst>
          </p:cNvPr>
          <p:cNvSpPr txBox="1"/>
          <p:nvPr/>
        </p:nvSpPr>
        <p:spPr>
          <a:xfrm>
            <a:off x="25720" y="4951900"/>
            <a:ext cx="11856720" cy="1477328"/>
          </a:xfrm>
          <a:prstGeom prst="rect">
            <a:avLst/>
          </a:prstGeom>
          <a:noFill/>
        </p:spPr>
        <p:txBody>
          <a:bodyPr wrap="square" rtlCol="0">
            <a:spAutoFit/>
          </a:bodyPr>
          <a:lstStyle/>
          <a:p>
            <a:pPr marL="285750" indent="-285750">
              <a:buFont typeface="Arial" panose="020B0604020202020204" pitchFamily="34" charset="0"/>
              <a:buChar char="•"/>
            </a:pPr>
            <a:r>
              <a:rPr lang="ru-RU" dirty="0">
                <a:solidFill>
                  <a:schemeClr val="bg1">
                    <a:lumMod val="95000"/>
                    <a:lumOff val="5000"/>
                  </a:schemeClr>
                </a:solidFill>
              </a:rPr>
              <a:t>для 50% магнитов арок нижнего кольца наблюдается отклонение более </a:t>
            </a:r>
            <a:r>
              <a:rPr lang="ru-RU" b="1" dirty="0">
                <a:solidFill>
                  <a:srgbClr val="0000FF"/>
                </a:solidFill>
              </a:rPr>
              <a:t>0.2мм</a:t>
            </a:r>
            <a:r>
              <a:rPr lang="ru-RU" dirty="0">
                <a:solidFill>
                  <a:schemeClr val="bg1">
                    <a:lumMod val="95000"/>
                    <a:lumOff val="5000"/>
                  </a:schemeClr>
                </a:solidFill>
              </a:rPr>
              <a:t> от номинального положения магнитной оси </a:t>
            </a:r>
          </a:p>
          <a:p>
            <a:pPr marL="285750" indent="-285750">
              <a:buFont typeface="Arial" panose="020B0604020202020204" pitchFamily="34" charset="0"/>
              <a:buChar char="•"/>
            </a:pPr>
            <a:r>
              <a:rPr lang="ru-RU" dirty="0">
                <a:solidFill>
                  <a:schemeClr val="bg1">
                    <a:lumMod val="95000"/>
                    <a:lumOff val="5000"/>
                  </a:schemeClr>
                </a:solidFill>
              </a:rPr>
              <a:t>для магнитов в прямолинейных участках отклонение от номинального положения магнитной оси не превышает </a:t>
            </a:r>
            <a:r>
              <a:rPr lang="ru-RU" b="1" dirty="0">
                <a:solidFill>
                  <a:srgbClr val="0000FF"/>
                </a:solidFill>
              </a:rPr>
              <a:t>0.2мм </a:t>
            </a:r>
          </a:p>
          <a:p>
            <a:pPr marL="285750" indent="-285750">
              <a:buFont typeface="Arial" panose="020B0604020202020204" pitchFamily="34" charset="0"/>
              <a:buChar char="•"/>
            </a:pPr>
            <a:r>
              <a:rPr lang="ru-RU" dirty="0">
                <a:solidFill>
                  <a:schemeClr val="bg1">
                    <a:lumMod val="95000"/>
                    <a:lumOff val="5000"/>
                  </a:schemeClr>
                </a:solidFill>
              </a:rPr>
              <a:t>положение магнитной ости в линзах финальной фокусировки пучка составляет не более </a:t>
            </a:r>
            <a:r>
              <a:rPr lang="ru-RU" b="1" dirty="0">
                <a:solidFill>
                  <a:srgbClr val="0000FF"/>
                </a:solidFill>
              </a:rPr>
              <a:t>0.1мм</a:t>
            </a:r>
            <a:endParaRPr lang="ru-RU" dirty="0">
              <a:solidFill>
                <a:srgbClr val="FF0000"/>
              </a:solidFill>
            </a:endParaRPr>
          </a:p>
        </p:txBody>
      </p:sp>
    </p:spTree>
    <p:extLst>
      <p:ext uri="{BB962C8B-B14F-4D97-AF65-F5344CB8AC3E}">
        <p14:creationId xmlns:p14="http://schemas.microsoft.com/office/powerpoint/2010/main" val="1355321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DACBE068-25E6-4559-AFE7-E67567CFD7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0882" y="421"/>
            <a:ext cx="2600958" cy="1361043"/>
          </a:xfrm>
          <a:prstGeom prst="rect">
            <a:avLst/>
          </a:prstGeom>
        </p:spPr>
      </p:pic>
      <p:sp>
        <p:nvSpPr>
          <p:cNvPr id="12" name="Заголовок 1">
            <a:extLst>
              <a:ext uri="{FF2B5EF4-FFF2-40B4-BE49-F238E27FC236}">
                <a16:creationId xmlns:a16="http://schemas.microsoft.com/office/drawing/2014/main" id="{F7A56960-8E41-4BB0-8FDC-BE2C3FC92558}"/>
              </a:ext>
            </a:extLst>
          </p:cNvPr>
          <p:cNvSpPr>
            <a:spLocks noGrp="1"/>
          </p:cNvSpPr>
          <p:nvPr>
            <p:ph type="ctrTitle"/>
          </p:nvPr>
        </p:nvSpPr>
        <p:spPr>
          <a:xfrm>
            <a:off x="388729" y="95441"/>
            <a:ext cx="6279322" cy="1023554"/>
          </a:xfrm>
        </p:spPr>
        <p:txBody>
          <a:bodyPr/>
          <a:lstStyle/>
          <a:p>
            <a:pPr algn="ctr">
              <a:tabLst>
                <a:tab pos="4127500" algn="l"/>
              </a:tabLst>
            </a:pPr>
            <a:r>
              <a:rPr lang="ru-RU" sz="3200" dirty="0">
                <a:solidFill>
                  <a:schemeClr val="bg1"/>
                </a:solidFill>
              </a:rPr>
              <a:t>Результаты моделирования</a:t>
            </a:r>
            <a:br>
              <a:rPr lang="ru-RU" sz="3200" dirty="0">
                <a:solidFill>
                  <a:schemeClr val="bg1"/>
                </a:solidFill>
              </a:rPr>
            </a:br>
            <a:r>
              <a:rPr lang="ru-RU" sz="3200" dirty="0">
                <a:solidFill>
                  <a:schemeClr val="bg1"/>
                </a:solidFill>
              </a:rPr>
              <a:t>замкнутой орбиты пучка</a:t>
            </a:r>
          </a:p>
        </p:txBody>
      </p:sp>
      <p:sp>
        <p:nvSpPr>
          <p:cNvPr id="35" name="Подзаголовок 2">
            <a:extLst>
              <a:ext uri="{FF2B5EF4-FFF2-40B4-BE49-F238E27FC236}">
                <a16:creationId xmlns:a16="http://schemas.microsoft.com/office/drawing/2014/main" id="{34F76701-50FD-714F-3C9A-C359D2C8C06F}"/>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pic>
        <p:nvPicPr>
          <p:cNvPr id="10" name="Рисунок 9">
            <a:extLst>
              <a:ext uri="{FF2B5EF4-FFF2-40B4-BE49-F238E27FC236}">
                <a16:creationId xmlns:a16="http://schemas.microsoft.com/office/drawing/2014/main" id="{86D817AC-19C6-E675-1DB5-7CD27AA5DB78}"/>
              </a:ext>
            </a:extLst>
          </p:cNvPr>
          <p:cNvPicPr>
            <a:picLocks noChangeAspect="1"/>
          </p:cNvPicPr>
          <p:nvPr/>
        </p:nvPicPr>
        <p:blipFill>
          <a:blip r:embed="rId3"/>
          <a:srcRect l="9694" t="4169" r="9443" b="4912"/>
          <a:stretch/>
        </p:blipFill>
        <p:spPr>
          <a:xfrm>
            <a:off x="348973" y="1499960"/>
            <a:ext cx="2911061" cy="2504661"/>
          </a:xfrm>
          <a:prstGeom prst="rect">
            <a:avLst/>
          </a:prstGeom>
        </p:spPr>
      </p:pic>
      <p:pic>
        <p:nvPicPr>
          <p:cNvPr id="15" name="Рисунок 14">
            <a:extLst>
              <a:ext uri="{FF2B5EF4-FFF2-40B4-BE49-F238E27FC236}">
                <a16:creationId xmlns:a16="http://schemas.microsoft.com/office/drawing/2014/main" id="{2716F6DC-3955-FEC8-D583-25154FFA3C4E}"/>
              </a:ext>
            </a:extLst>
          </p:cNvPr>
          <p:cNvPicPr>
            <a:picLocks noChangeAspect="1"/>
          </p:cNvPicPr>
          <p:nvPr/>
        </p:nvPicPr>
        <p:blipFill>
          <a:blip r:embed="rId4"/>
          <a:srcRect l="9478" t="3870" r="11868" b="5212"/>
          <a:stretch/>
        </p:blipFill>
        <p:spPr>
          <a:xfrm>
            <a:off x="388729" y="4046335"/>
            <a:ext cx="2831549" cy="2504661"/>
          </a:xfrm>
          <a:prstGeom prst="rect">
            <a:avLst/>
          </a:prstGeom>
        </p:spPr>
      </p:pic>
      <p:pic>
        <p:nvPicPr>
          <p:cNvPr id="18" name="Рисунок 17">
            <a:extLst>
              <a:ext uri="{FF2B5EF4-FFF2-40B4-BE49-F238E27FC236}">
                <a16:creationId xmlns:a16="http://schemas.microsoft.com/office/drawing/2014/main" id="{8EF39569-EB45-91B8-879C-82A7706C4547}"/>
              </a:ext>
            </a:extLst>
          </p:cNvPr>
          <p:cNvPicPr>
            <a:picLocks noChangeAspect="1"/>
          </p:cNvPicPr>
          <p:nvPr/>
        </p:nvPicPr>
        <p:blipFill>
          <a:blip r:embed="rId5"/>
          <a:srcRect l="9974" t="4169" r="11986" b="4912"/>
          <a:stretch/>
        </p:blipFill>
        <p:spPr>
          <a:xfrm>
            <a:off x="3262246" y="1499960"/>
            <a:ext cx="2809461" cy="2504661"/>
          </a:xfrm>
          <a:prstGeom prst="rect">
            <a:avLst/>
          </a:prstGeom>
        </p:spPr>
      </p:pic>
      <p:pic>
        <p:nvPicPr>
          <p:cNvPr id="20" name="Рисунок 19">
            <a:extLst>
              <a:ext uri="{FF2B5EF4-FFF2-40B4-BE49-F238E27FC236}">
                <a16:creationId xmlns:a16="http://schemas.microsoft.com/office/drawing/2014/main" id="{CFA64181-5843-1FAB-F0CE-FED4630EE51C}"/>
              </a:ext>
            </a:extLst>
          </p:cNvPr>
          <p:cNvPicPr>
            <a:picLocks noChangeAspect="1"/>
          </p:cNvPicPr>
          <p:nvPr/>
        </p:nvPicPr>
        <p:blipFill>
          <a:blip r:embed="rId6"/>
          <a:srcRect l="9973" t="4598" r="9409" b="4484"/>
          <a:stretch/>
        </p:blipFill>
        <p:spPr>
          <a:xfrm>
            <a:off x="3215863" y="4046335"/>
            <a:ext cx="2902226" cy="2504661"/>
          </a:xfrm>
          <a:prstGeom prst="rect">
            <a:avLst/>
          </a:prstGeom>
        </p:spPr>
      </p:pic>
      <p:pic>
        <p:nvPicPr>
          <p:cNvPr id="8" name="Рисунок 7">
            <a:extLst>
              <a:ext uri="{FF2B5EF4-FFF2-40B4-BE49-F238E27FC236}">
                <a16:creationId xmlns:a16="http://schemas.microsoft.com/office/drawing/2014/main" id="{1E36BAD9-5C90-8417-845E-6B5034F8649D}"/>
              </a:ext>
            </a:extLst>
          </p:cNvPr>
          <p:cNvPicPr>
            <a:picLocks noChangeAspect="1"/>
          </p:cNvPicPr>
          <p:nvPr/>
        </p:nvPicPr>
        <p:blipFill>
          <a:blip r:embed="rId7"/>
          <a:stretch>
            <a:fillRect/>
          </a:stretch>
        </p:blipFill>
        <p:spPr>
          <a:xfrm>
            <a:off x="6862853" y="0"/>
            <a:ext cx="5385253" cy="4494696"/>
          </a:xfrm>
          <a:prstGeom prst="rect">
            <a:avLst/>
          </a:prstGeom>
        </p:spPr>
      </p:pic>
      <p:sp>
        <p:nvSpPr>
          <p:cNvPr id="5" name="Подзаголовок 7">
            <a:extLst>
              <a:ext uri="{FF2B5EF4-FFF2-40B4-BE49-F238E27FC236}">
                <a16:creationId xmlns:a16="http://schemas.microsoft.com/office/drawing/2014/main" id="{440D77F3-1C7A-9165-287F-893A55A0209D}"/>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17</a:t>
            </a:r>
          </a:p>
        </p:txBody>
      </p:sp>
      <p:sp>
        <p:nvSpPr>
          <p:cNvPr id="13" name="TextBox 12">
            <a:extLst>
              <a:ext uri="{FF2B5EF4-FFF2-40B4-BE49-F238E27FC236}">
                <a16:creationId xmlns:a16="http://schemas.microsoft.com/office/drawing/2014/main" id="{5F9F2920-557C-46D5-8FED-3440226CF3BE}"/>
              </a:ext>
            </a:extLst>
          </p:cNvPr>
          <p:cNvSpPr txBox="1"/>
          <p:nvPr/>
        </p:nvSpPr>
        <p:spPr>
          <a:xfrm>
            <a:off x="6253706" y="5050453"/>
            <a:ext cx="5994400" cy="1200329"/>
          </a:xfrm>
          <a:prstGeom prst="rect">
            <a:avLst/>
          </a:prstGeom>
          <a:noFill/>
        </p:spPr>
        <p:txBody>
          <a:bodyPr wrap="square" rtlCol="0">
            <a:spAutoFit/>
          </a:bodyPr>
          <a:lstStyle/>
          <a:p>
            <a:pPr marL="285750" indent="-285750">
              <a:buFont typeface="Arial" panose="020B0604020202020204" pitchFamily="34" charset="0"/>
              <a:buChar char="•"/>
            </a:pPr>
            <a:r>
              <a:rPr lang="ru-RU" dirty="0">
                <a:solidFill>
                  <a:schemeClr val="bg1">
                    <a:lumMod val="95000"/>
                    <a:lumOff val="5000"/>
                  </a:schemeClr>
                </a:solidFill>
              </a:rPr>
              <a:t>учет результатов измерений магнитной оси при юстировке магнитов в кольце позволяет снизить амплитуду возмущений замкнутой орбиты в </a:t>
            </a:r>
            <a:r>
              <a:rPr lang="ru-RU" b="1" dirty="0">
                <a:solidFill>
                  <a:srgbClr val="0000FF"/>
                </a:solidFill>
              </a:rPr>
              <a:t>2 </a:t>
            </a:r>
            <a:r>
              <a:rPr lang="ru-RU" dirty="0">
                <a:solidFill>
                  <a:schemeClr val="bg1">
                    <a:lumMod val="95000"/>
                    <a:lumOff val="5000"/>
                  </a:schemeClr>
                </a:solidFill>
              </a:rPr>
              <a:t>раза</a:t>
            </a:r>
          </a:p>
        </p:txBody>
      </p:sp>
    </p:spTree>
    <p:extLst>
      <p:ext uri="{BB962C8B-B14F-4D97-AF65-F5344CB8AC3E}">
        <p14:creationId xmlns:p14="http://schemas.microsoft.com/office/powerpoint/2010/main" val="614139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B4400DE-069D-0B09-1DEF-6E02B5EB8C7A}"/>
            </a:ext>
          </a:extLst>
        </p:cNvPr>
        <p:cNvGrpSpPr/>
        <p:nvPr/>
      </p:nvGrpSpPr>
      <p:grpSpPr>
        <a:xfrm>
          <a:off x="0" y="0"/>
          <a:ext cx="0" cy="0"/>
          <a:chOff x="0" y="0"/>
          <a:chExt cx="0" cy="0"/>
        </a:xfrm>
      </p:grpSpPr>
      <p:sp>
        <p:nvSpPr>
          <p:cNvPr id="12" name="Заголовок 1">
            <a:extLst>
              <a:ext uri="{FF2B5EF4-FFF2-40B4-BE49-F238E27FC236}">
                <a16:creationId xmlns:a16="http://schemas.microsoft.com/office/drawing/2014/main" id="{20EB9B86-516B-3880-1C23-25A07BFAAEB0}"/>
              </a:ext>
            </a:extLst>
          </p:cNvPr>
          <p:cNvSpPr>
            <a:spLocks noGrp="1"/>
          </p:cNvSpPr>
          <p:nvPr>
            <p:ph type="ctrTitle"/>
          </p:nvPr>
        </p:nvSpPr>
        <p:spPr>
          <a:xfrm>
            <a:off x="780078" y="157331"/>
            <a:ext cx="10631843" cy="1121499"/>
          </a:xfrm>
        </p:spPr>
        <p:txBody>
          <a:bodyPr/>
          <a:lstStyle/>
          <a:p>
            <a:pPr algn="ctr"/>
            <a:r>
              <a:rPr lang="ru-RU" sz="3200" dirty="0">
                <a:solidFill>
                  <a:schemeClr val="bg1"/>
                </a:solidFill>
              </a:rPr>
              <a:t>Результаты измерений дипольного магнита Коллайдера методом натянутой струны</a:t>
            </a:r>
          </a:p>
        </p:txBody>
      </p:sp>
      <p:sp>
        <p:nvSpPr>
          <p:cNvPr id="35" name="Подзаголовок 2">
            <a:extLst>
              <a:ext uri="{FF2B5EF4-FFF2-40B4-BE49-F238E27FC236}">
                <a16:creationId xmlns:a16="http://schemas.microsoft.com/office/drawing/2014/main" id="{F1A24626-684F-5A74-1D1E-8C443639B1D2}"/>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sp>
        <p:nvSpPr>
          <p:cNvPr id="10" name="Подзаголовок 7">
            <a:extLst>
              <a:ext uri="{FF2B5EF4-FFF2-40B4-BE49-F238E27FC236}">
                <a16:creationId xmlns:a16="http://schemas.microsoft.com/office/drawing/2014/main" id="{9FC76FE3-2382-6C18-276B-C2FEE30949CB}"/>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18</a:t>
            </a:r>
          </a:p>
        </p:txBody>
      </p:sp>
      <p:pic>
        <p:nvPicPr>
          <p:cNvPr id="13" name="Рисунок 12">
            <a:extLst>
              <a:ext uri="{FF2B5EF4-FFF2-40B4-BE49-F238E27FC236}">
                <a16:creationId xmlns:a16="http://schemas.microsoft.com/office/drawing/2014/main" id="{4CBE4184-3777-A274-3427-3EA5FAFED8F3}"/>
              </a:ext>
            </a:extLst>
          </p:cNvPr>
          <p:cNvPicPr>
            <a:picLocks noChangeAspect="1"/>
          </p:cNvPicPr>
          <p:nvPr/>
        </p:nvPicPr>
        <p:blipFill>
          <a:blip r:embed="rId2"/>
          <a:srcRect b="10290"/>
          <a:stretch/>
        </p:blipFill>
        <p:spPr>
          <a:xfrm>
            <a:off x="50189" y="1501776"/>
            <a:ext cx="5273794" cy="1878240"/>
          </a:xfrm>
          <a:prstGeom prst="rect">
            <a:avLst/>
          </a:prstGeom>
        </p:spPr>
      </p:pic>
      <p:pic>
        <p:nvPicPr>
          <p:cNvPr id="4" name="Рисунок 3">
            <a:extLst>
              <a:ext uri="{FF2B5EF4-FFF2-40B4-BE49-F238E27FC236}">
                <a16:creationId xmlns:a16="http://schemas.microsoft.com/office/drawing/2014/main" id="{5B049346-0A94-D5A3-080E-AEF7AD28C6F3}"/>
              </a:ext>
            </a:extLst>
          </p:cNvPr>
          <p:cNvPicPr>
            <a:picLocks noChangeAspect="1"/>
          </p:cNvPicPr>
          <p:nvPr/>
        </p:nvPicPr>
        <p:blipFill>
          <a:blip r:embed="rId3">
            <a:extLst>
              <a:ext uri="{28A0092B-C50C-407E-A947-70E740481C1C}">
                <a14:useLocalDpi xmlns:a14="http://schemas.microsoft.com/office/drawing/2010/main" val="0"/>
              </a:ext>
            </a:extLst>
          </a:blip>
          <a:srcRect t="10224" b="10123"/>
          <a:stretch/>
        </p:blipFill>
        <p:spPr bwMode="auto">
          <a:xfrm>
            <a:off x="3835572" y="3069167"/>
            <a:ext cx="8356428" cy="3252478"/>
          </a:xfrm>
          <a:prstGeom prst="rect">
            <a:avLst/>
          </a:prstGeom>
          <a:noFill/>
          <a:ln>
            <a:noFill/>
          </a:ln>
        </p:spPr>
      </p:pic>
      <p:sp>
        <p:nvSpPr>
          <p:cNvPr id="14" name="TextBox 13">
            <a:extLst>
              <a:ext uri="{FF2B5EF4-FFF2-40B4-BE49-F238E27FC236}">
                <a16:creationId xmlns:a16="http://schemas.microsoft.com/office/drawing/2014/main" id="{686EFCDE-8B5E-2DF1-7BE7-64F89A1426D5}"/>
              </a:ext>
            </a:extLst>
          </p:cNvPr>
          <p:cNvSpPr txBox="1"/>
          <p:nvPr/>
        </p:nvSpPr>
        <p:spPr>
          <a:xfrm>
            <a:off x="4795521" y="1953014"/>
            <a:ext cx="7599680" cy="830997"/>
          </a:xfrm>
          <a:prstGeom prst="rect">
            <a:avLst/>
          </a:prstGeom>
          <a:noFill/>
        </p:spPr>
        <p:txBody>
          <a:bodyPr wrap="square">
            <a:spAutoFit/>
          </a:bodyPr>
          <a:lstStyle/>
          <a:p>
            <a:pPr algn="ctr"/>
            <a:r>
              <a:rPr lang="ru-RU" sz="1600" dirty="0">
                <a:solidFill>
                  <a:srgbClr val="000000"/>
                </a:solidFill>
                <a:effectLst/>
                <a:ea typeface="Times New Roman" panose="02020603050405020304" pitchFamily="18" charset="0"/>
              </a:rPr>
              <a:t>Относительная точность измерений по результатам 10 циклов: </a:t>
            </a:r>
          </a:p>
          <a:p>
            <a:pPr algn="ctr"/>
            <a:r>
              <a:rPr lang="ru-RU" sz="1600" dirty="0">
                <a:solidFill>
                  <a:srgbClr val="000000"/>
                </a:solidFill>
                <a:effectLst/>
                <a:ea typeface="Times New Roman" panose="02020603050405020304" pitchFamily="18" charset="0"/>
              </a:rPr>
              <a:t>основная компонента поля </a:t>
            </a:r>
            <a:r>
              <a:rPr lang="ru-RU" sz="1600" b="1" dirty="0">
                <a:solidFill>
                  <a:srgbClr val="000000"/>
                </a:solidFill>
                <a:effectLst/>
                <a:ea typeface="Times New Roman" panose="02020603050405020304" pitchFamily="18" charset="0"/>
              </a:rPr>
              <a:t>- 5∙10⁻</a:t>
            </a:r>
            <a:r>
              <a:rPr lang="ru-RU" sz="1600" b="1" baseline="30000" dirty="0">
                <a:solidFill>
                  <a:srgbClr val="000000"/>
                </a:solidFill>
                <a:effectLst/>
                <a:ea typeface="Times New Roman" panose="02020603050405020304" pitchFamily="18" charset="0"/>
              </a:rPr>
              <a:t>5</a:t>
            </a:r>
            <a:br>
              <a:rPr lang="ru-RU" sz="1600" baseline="30000" dirty="0">
                <a:solidFill>
                  <a:srgbClr val="000000"/>
                </a:solidFill>
                <a:effectLst/>
                <a:ea typeface="Times New Roman" panose="02020603050405020304" pitchFamily="18" charset="0"/>
              </a:rPr>
            </a:br>
            <a:r>
              <a:rPr lang="ru-RU" sz="1600" dirty="0">
                <a:solidFill>
                  <a:srgbClr val="000000"/>
                </a:solidFill>
                <a:effectLst/>
                <a:ea typeface="Times New Roman" panose="02020603050405020304" pitchFamily="18" charset="0"/>
              </a:rPr>
              <a:t>высшие гармоники </a:t>
            </a:r>
            <a:r>
              <a:rPr lang="ru-RU" sz="1600" b="1" dirty="0">
                <a:solidFill>
                  <a:srgbClr val="000000"/>
                </a:solidFill>
                <a:effectLst/>
                <a:ea typeface="Times New Roman" panose="02020603050405020304" pitchFamily="18" charset="0"/>
              </a:rPr>
              <a:t>- 2∙10⁻</a:t>
            </a:r>
            <a:r>
              <a:rPr lang="ru-RU" sz="1600" b="1" baseline="30000" dirty="0">
                <a:solidFill>
                  <a:srgbClr val="000000"/>
                </a:solidFill>
                <a:effectLst/>
                <a:ea typeface="Times New Roman" panose="02020603050405020304" pitchFamily="18" charset="0"/>
              </a:rPr>
              <a:t>4</a:t>
            </a:r>
            <a:endParaRPr lang="ru-RU" sz="1600" b="1" baseline="30000" dirty="0"/>
          </a:p>
        </p:txBody>
      </p:sp>
      <p:sp>
        <p:nvSpPr>
          <p:cNvPr id="15" name="TextBox 14">
            <a:extLst>
              <a:ext uri="{FF2B5EF4-FFF2-40B4-BE49-F238E27FC236}">
                <a16:creationId xmlns:a16="http://schemas.microsoft.com/office/drawing/2014/main" id="{D68957C2-F583-DC44-2214-7E9271230B03}"/>
              </a:ext>
            </a:extLst>
          </p:cNvPr>
          <p:cNvSpPr txBox="1"/>
          <p:nvPr/>
        </p:nvSpPr>
        <p:spPr>
          <a:xfrm>
            <a:off x="50189" y="4372240"/>
            <a:ext cx="3742964" cy="646331"/>
          </a:xfrm>
          <a:prstGeom prst="rect">
            <a:avLst/>
          </a:prstGeom>
          <a:noFill/>
        </p:spPr>
        <p:txBody>
          <a:bodyPr wrap="square">
            <a:spAutoFit/>
          </a:bodyPr>
          <a:lstStyle/>
          <a:p>
            <a:pPr algn="ctr"/>
            <a:r>
              <a:rPr lang="ru-RU" dirty="0">
                <a:solidFill>
                  <a:srgbClr val="000000"/>
                </a:solidFill>
                <a:effectLst/>
                <a:ea typeface="Times New Roman" panose="02020603050405020304" pitchFamily="18" charset="0"/>
              </a:rPr>
              <a:t>Величины высших гармоник не превышают допуски ТЗ</a:t>
            </a:r>
            <a:endParaRPr lang="ru-RU" baseline="30000" dirty="0"/>
          </a:p>
        </p:txBody>
      </p:sp>
    </p:spTree>
    <p:extLst>
      <p:ext uri="{BB962C8B-B14F-4D97-AF65-F5344CB8AC3E}">
        <p14:creationId xmlns:p14="http://schemas.microsoft.com/office/powerpoint/2010/main" val="3280611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9EC2B17-3787-C192-0B92-13E5583E9FFE}"/>
            </a:ext>
          </a:extLst>
        </p:cNvPr>
        <p:cNvGrpSpPr/>
        <p:nvPr/>
      </p:nvGrpSpPr>
      <p:grpSpPr>
        <a:xfrm>
          <a:off x="0" y="0"/>
          <a:ext cx="0" cy="0"/>
          <a:chOff x="0" y="0"/>
          <a:chExt cx="0" cy="0"/>
        </a:xfrm>
      </p:grpSpPr>
      <p:sp>
        <p:nvSpPr>
          <p:cNvPr id="12" name="Заголовок 1">
            <a:extLst>
              <a:ext uri="{FF2B5EF4-FFF2-40B4-BE49-F238E27FC236}">
                <a16:creationId xmlns:a16="http://schemas.microsoft.com/office/drawing/2014/main" id="{FD3700AB-E330-547C-EA6E-151DB18C2CCE}"/>
              </a:ext>
            </a:extLst>
          </p:cNvPr>
          <p:cNvSpPr>
            <a:spLocks noGrp="1"/>
          </p:cNvSpPr>
          <p:nvPr>
            <p:ph type="ctrTitle"/>
          </p:nvPr>
        </p:nvSpPr>
        <p:spPr>
          <a:xfrm>
            <a:off x="1848898" y="-2085"/>
            <a:ext cx="8494204" cy="1117807"/>
          </a:xfrm>
        </p:spPr>
        <p:txBody>
          <a:bodyPr/>
          <a:lstStyle/>
          <a:p>
            <a:pPr algn="ctr"/>
            <a:r>
              <a:rPr lang="ru-RU" sz="3200" dirty="0">
                <a:solidFill>
                  <a:schemeClr val="bg1"/>
                </a:solidFill>
              </a:rPr>
              <a:t>Результаты измерений </a:t>
            </a:r>
            <a:br>
              <a:rPr lang="ru-RU" sz="3200" dirty="0">
                <a:solidFill>
                  <a:schemeClr val="bg1"/>
                </a:solidFill>
              </a:rPr>
            </a:br>
            <a:r>
              <a:rPr lang="ru-RU" sz="3200" dirty="0">
                <a:solidFill>
                  <a:schemeClr val="bg1"/>
                </a:solidFill>
              </a:rPr>
              <a:t>квадрупольного магнита </a:t>
            </a:r>
            <a:r>
              <a:rPr lang="en-US" sz="3200" dirty="0">
                <a:solidFill>
                  <a:schemeClr val="bg1"/>
                </a:solidFill>
              </a:rPr>
              <a:t>SIS100</a:t>
            </a:r>
            <a:endParaRPr lang="ru-RU" sz="3200" dirty="0">
              <a:solidFill>
                <a:schemeClr val="bg1"/>
              </a:solidFill>
            </a:endParaRPr>
          </a:p>
        </p:txBody>
      </p:sp>
      <p:sp>
        <p:nvSpPr>
          <p:cNvPr id="35" name="Подзаголовок 2">
            <a:extLst>
              <a:ext uri="{FF2B5EF4-FFF2-40B4-BE49-F238E27FC236}">
                <a16:creationId xmlns:a16="http://schemas.microsoft.com/office/drawing/2014/main" id="{68CC72FE-AD66-FAE6-DA83-B841C1FA428C}"/>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sp>
        <p:nvSpPr>
          <p:cNvPr id="11" name="Подзаголовок 7">
            <a:extLst>
              <a:ext uri="{FF2B5EF4-FFF2-40B4-BE49-F238E27FC236}">
                <a16:creationId xmlns:a16="http://schemas.microsoft.com/office/drawing/2014/main" id="{2316DD3C-C44C-3B44-3397-42793F5FD4CB}"/>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19</a:t>
            </a:r>
          </a:p>
        </p:txBody>
      </p:sp>
      <p:pic>
        <p:nvPicPr>
          <p:cNvPr id="16" name="Рисунок 15">
            <a:extLst>
              <a:ext uri="{FF2B5EF4-FFF2-40B4-BE49-F238E27FC236}">
                <a16:creationId xmlns:a16="http://schemas.microsoft.com/office/drawing/2014/main" id="{FA5DDB9C-098B-6B31-075C-0188AA8A402B}"/>
              </a:ext>
            </a:extLst>
          </p:cNvPr>
          <p:cNvPicPr>
            <a:picLocks noChangeAspect="1"/>
          </p:cNvPicPr>
          <p:nvPr/>
        </p:nvPicPr>
        <p:blipFill>
          <a:blip r:embed="rId2"/>
          <a:srcRect l="7628" r="7577"/>
          <a:stretch/>
        </p:blipFill>
        <p:spPr>
          <a:xfrm>
            <a:off x="111760" y="1131991"/>
            <a:ext cx="3241040" cy="2924871"/>
          </a:xfrm>
          <a:prstGeom prst="rect">
            <a:avLst/>
          </a:prstGeom>
        </p:spPr>
      </p:pic>
      <p:pic>
        <p:nvPicPr>
          <p:cNvPr id="8" name="Рисунок 7">
            <a:extLst>
              <a:ext uri="{FF2B5EF4-FFF2-40B4-BE49-F238E27FC236}">
                <a16:creationId xmlns:a16="http://schemas.microsoft.com/office/drawing/2014/main" id="{7670B212-C6D2-B326-E8C4-E6FAC73A4506}"/>
              </a:ext>
            </a:extLst>
          </p:cNvPr>
          <p:cNvPicPr>
            <a:picLocks noChangeAspect="1"/>
          </p:cNvPicPr>
          <p:nvPr/>
        </p:nvPicPr>
        <p:blipFill>
          <a:blip r:embed="rId3">
            <a:extLst>
              <a:ext uri="{28A0092B-C50C-407E-A947-70E740481C1C}">
                <a14:useLocalDpi xmlns:a14="http://schemas.microsoft.com/office/drawing/2010/main" val="0"/>
              </a:ext>
            </a:extLst>
          </a:blip>
          <a:srcRect t="5679" b="10550"/>
          <a:stretch/>
        </p:blipFill>
        <p:spPr bwMode="auto">
          <a:xfrm>
            <a:off x="3373461" y="2661920"/>
            <a:ext cx="8808379" cy="3556813"/>
          </a:xfrm>
          <a:prstGeom prst="rect">
            <a:avLst/>
          </a:prstGeom>
          <a:noFill/>
          <a:ln>
            <a:noFill/>
          </a:ln>
        </p:spPr>
      </p:pic>
      <p:sp>
        <p:nvSpPr>
          <p:cNvPr id="17" name="TextBox 16">
            <a:extLst>
              <a:ext uri="{FF2B5EF4-FFF2-40B4-BE49-F238E27FC236}">
                <a16:creationId xmlns:a16="http://schemas.microsoft.com/office/drawing/2014/main" id="{2AB8494D-668C-BBA3-898B-CF4370A3415E}"/>
              </a:ext>
            </a:extLst>
          </p:cNvPr>
          <p:cNvSpPr txBox="1"/>
          <p:nvPr/>
        </p:nvSpPr>
        <p:spPr>
          <a:xfrm>
            <a:off x="4413729" y="1642360"/>
            <a:ext cx="6910437" cy="738664"/>
          </a:xfrm>
          <a:prstGeom prst="rect">
            <a:avLst/>
          </a:prstGeom>
          <a:noFill/>
        </p:spPr>
        <p:txBody>
          <a:bodyPr wrap="square">
            <a:spAutoFit/>
          </a:bodyPr>
          <a:lstStyle/>
          <a:p>
            <a:pPr algn="ctr"/>
            <a:r>
              <a:rPr lang="ru-RU" sz="1400" dirty="0">
                <a:solidFill>
                  <a:srgbClr val="000000"/>
                </a:solidFill>
                <a:effectLst/>
                <a:ea typeface="Times New Roman" panose="02020603050405020304" pitchFamily="18" charset="0"/>
              </a:rPr>
              <a:t>Относительная точность измерений по результатам 10 циклов измерений: основная компоненты поля - </a:t>
            </a:r>
            <a:r>
              <a:rPr lang="ru-RU" sz="1400" b="1" dirty="0">
                <a:solidFill>
                  <a:srgbClr val="000000"/>
                </a:solidFill>
                <a:effectLst/>
                <a:ea typeface="Times New Roman" panose="02020603050405020304" pitchFamily="18" charset="0"/>
              </a:rPr>
              <a:t>1∙10⁻</a:t>
            </a:r>
            <a:r>
              <a:rPr lang="ru-RU" sz="1400" b="1" baseline="30000" dirty="0">
                <a:solidFill>
                  <a:srgbClr val="000000"/>
                </a:solidFill>
                <a:effectLst/>
                <a:ea typeface="Times New Roman" panose="02020603050405020304" pitchFamily="18" charset="0"/>
              </a:rPr>
              <a:t>4</a:t>
            </a:r>
            <a:br>
              <a:rPr lang="ru-RU" sz="1400" baseline="30000" dirty="0">
                <a:solidFill>
                  <a:srgbClr val="000000"/>
                </a:solidFill>
                <a:effectLst/>
                <a:ea typeface="Times New Roman" panose="02020603050405020304" pitchFamily="18" charset="0"/>
              </a:rPr>
            </a:br>
            <a:r>
              <a:rPr lang="ru-RU" sz="1400" dirty="0">
                <a:solidFill>
                  <a:srgbClr val="000000"/>
                </a:solidFill>
                <a:effectLst/>
                <a:ea typeface="Times New Roman" panose="02020603050405020304" pitchFamily="18" charset="0"/>
              </a:rPr>
              <a:t>высшие гармоники - </a:t>
            </a:r>
            <a:r>
              <a:rPr lang="ru-RU" sz="1400" b="1" dirty="0">
                <a:solidFill>
                  <a:srgbClr val="000000"/>
                </a:solidFill>
                <a:effectLst/>
                <a:ea typeface="Times New Roman" panose="02020603050405020304" pitchFamily="18" charset="0"/>
              </a:rPr>
              <a:t>2∙10⁻</a:t>
            </a:r>
            <a:r>
              <a:rPr lang="ru-RU" sz="1400" b="1" baseline="30000" dirty="0">
                <a:solidFill>
                  <a:srgbClr val="000000"/>
                </a:solidFill>
                <a:effectLst/>
                <a:ea typeface="Times New Roman" panose="02020603050405020304" pitchFamily="18" charset="0"/>
              </a:rPr>
              <a:t>4</a:t>
            </a:r>
            <a:endParaRPr lang="ru-RU" sz="1400" b="1" baseline="30000" dirty="0"/>
          </a:p>
        </p:txBody>
      </p:sp>
      <p:pic>
        <p:nvPicPr>
          <p:cNvPr id="19" name="Рисунок 18">
            <a:extLst>
              <a:ext uri="{FF2B5EF4-FFF2-40B4-BE49-F238E27FC236}">
                <a16:creationId xmlns:a16="http://schemas.microsoft.com/office/drawing/2014/main" id="{63E6B16E-90BD-F0B0-D46E-4CB2E9768B6D}"/>
              </a:ext>
            </a:extLst>
          </p:cNvPr>
          <p:cNvPicPr>
            <a:picLocks noChangeAspect="1"/>
          </p:cNvPicPr>
          <p:nvPr/>
        </p:nvPicPr>
        <p:blipFill>
          <a:blip r:embed="rId4"/>
          <a:stretch>
            <a:fillRect/>
          </a:stretch>
        </p:blipFill>
        <p:spPr>
          <a:xfrm>
            <a:off x="111760" y="4089400"/>
            <a:ext cx="3261701" cy="2088714"/>
          </a:xfrm>
          <a:prstGeom prst="rect">
            <a:avLst/>
          </a:prstGeom>
        </p:spPr>
      </p:pic>
      <p:sp>
        <p:nvSpPr>
          <p:cNvPr id="20" name="Прямоугольник 19">
            <a:extLst>
              <a:ext uri="{FF2B5EF4-FFF2-40B4-BE49-F238E27FC236}">
                <a16:creationId xmlns:a16="http://schemas.microsoft.com/office/drawing/2014/main" id="{C1222A2E-6A62-F97E-1598-954E3DD0B020}"/>
              </a:ext>
            </a:extLst>
          </p:cNvPr>
          <p:cNvSpPr/>
          <p:nvPr/>
        </p:nvSpPr>
        <p:spPr>
          <a:xfrm>
            <a:off x="63500" y="1361464"/>
            <a:ext cx="3289300" cy="492503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88686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F7A56960-8E41-4BB0-8FDC-BE2C3FC92558}"/>
              </a:ext>
            </a:extLst>
          </p:cNvPr>
          <p:cNvSpPr>
            <a:spLocks noGrp="1"/>
          </p:cNvSpPr>
          <p:nvPr>
            <p:ph type="ctrTitle"/>
          </p:nvPr>
        </p:nvSpPr>
        <p:spPr>
          <a:xfrm>
            <a:off x="7768" y="316113"/>
            <a:ext cx="12174071" cy="513952"/>
          </a:xfrm>
        </p:spPr>
        <p:txBody>
          <a:bodyPr/>
          <a:lstStyle/>
          <a:p>
            <a:pPr algn="ctr"/>
            <a:r>
              <a:rPr lang="ru-RU" sz="3200" dirty="0">
                <a:solidFill>
                  <a:schemeClr val="bg1"/>
                </a:solidFill>
              </a:rPr>
              <a:t>Цель и задачи</a:t>
            </a:r>
          </a:p>
        </p:txBody>
      </p:sp>
      <p:sp>
        <p:nvSpPr>
          <p:cNvPr id="5" name="Подзаголовок 2">
            <a:extLst>
              <a:ext uri="{FF2B5EF4-FFF2-40B4-BE49-F238E27FC236}">
                <a16:creationId xmlns:a16="http://schemas.microsoft.com/office/drawing/2014/main" id="{AF64DFB0-9A85-AC00-4605-552E3172C64C}"/>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3</a:t>
            </a:r>
            <a:endParaRPr lang="ru-RU" sz="2400" b="1" cap="none" dirty="0">
              <a:solidFill>
                <a:schemeClr val="tx1"/>
              </a:solidFill>
            </a:endParaRPr>
          </a:p>
        </p:txBody>
      </p:sp>
      <p:sp>
        <p:nvSpPr>
          <p:cNvPr id="3" name="Подзаголовок 2">
            <a:extLst>
              <a:ext uri="{FF2B5EF4-FFF2-40B4-BE49-F238E27FC236}">
                <a16:creationId xmlns:a16="http://schemas.microsoft.com/office/drawing/2014/main" id="{FD2DED8F-C69C-9B07-7A77-5F63A4E11BFF}"/>
              </a:ext>
            </a:extLst>
          </p:cNvPr>
          <p:cNvSpPr txBox="1">
            <a:spLocks/>
          </p:cNvSpPr>
          <p:nvPr/>
        </p:nvSpPr>
        <p:spPr>
          <a:xfrm>
            <a:off x="160169" y="6011603"/>
            <a:ext cx="12184231" cy="99837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dirty="0">
                <a:solidFill>
                  <a:schemeClr val="tx1"/>
                </a:solidFill>
              </a:rPr>
              <a:t>,.</a:t>
            </a:r>
          </a:p>
        </p:txBody>
      </p:sp>
      <p:sp>
        <p:nvSpPr>
          <p:cNvPr id="11" name="TextBox 10">
            <a:extLst>
              <a:ext uri="{FF2B5EF4-FFF2-40B4-BE49-F238E27FC236}">
                <a16:creationId xmlns:a16="http://schemas.microsoft.com/office/drawing/2014/main" id="{F233E99D-0D71-4200-DDEA-09997F02B86B}"/>
              </a:ext>
            </a:extLst>
          </p:cNvPr>
          <p:cNvSpPr txBox="1"/>
          <p:nvPr/>
        </p:nvSpPr>
        <p:spPr>
          <a:xfrm>
            <a:off x="7768" y="1356424"/>
            <a:ext cx="12174071" cy="5441170"/>
          </a:xfrm>
          <a:prstGeom prst="rect">
            <a:avLst/>
          </a:prstGeom>
          <a:noFill/>
        </p:spPr>
        <p:txBody>
          <a:bodyPr wrap="square">
            <a:spAutoFit/>
          </a:bodyPr>
          <a:lstStyle/>
          <a:p>
            <a:pPr algn="just">
              <a:lnSpc>
                <a:spcPct val="150000"/>
              </a:lnSpc>
            </a:pPr>
            <a:r>
              <a:rPr lang="ru-RU" dirty="0">
                <a:solidFill>
                  <a:srgbClr val="000000"/>
                </a:solidFill>
                <a:ea typeface="Times New Roman" panose="02020603050405020304" pitchFamily="18" charset="0"/>
              </a:rPr>
              <a:t>	Цель диссертационной работы заключается в создании высокоточной системы измерений параметров полей магнитов ускорителей на основе струнных методик и выполнении программы серийных измерений квадрупольных магнитов Коллайдера NICA.</a:t>
            </a:r>
          </a:p>
          <a:p>
            <a:pPr algn="just">
              <a:lnSpc>
                <a:spcPct val="150000"/>
              </a:lnSpc>
            </a:pPr>
            <a:r>
              <a:rPr lang="ru-RU" dirty="0">
                <a:solidFill>
                  <a:srgbClr val="000000"/>
                </a:solidFill>
                <a:ea typeface="Times New Roman" panose="02020603050405020304" pitchFamily="18" charset="0"/>
              </a:rPr>
              <a:t>	В соответствии с целью работы сформулированы и решены следующие задачи:</a:t>
            </a:r>
          </a:p>
          <a:p>
            <a:pPr marL="449263" indent="-449263" algn="just">
              <a:lnSpc>
                <a:spcPct val="150000"/>
              </a:lnSpc>
            </a:pPr>
            <a:r>
              <a:rPr lang="ru-RU" b="1" dirty="0">
                <a:solidFill>
                  <a:srgbClr val="000000"/>
                </a:solidFill>
                <a:ea typeface="Times New Roman" panose="02020603050405020304" pitchFamily="18" charset="0"/>
              </a:rPr>
              <a:t>1)</a:t>
            </a:r>
            <a:r>
              <a:rPr lang="ru-RU" dirty="0">
                <a:solidFill>
                  <a:srgbClr val="000000"/>
                </a:solidFill>
                <a:ea typeface="Times New Roman" panose="02020603050405020304" pitchFamily="18" charset="0"/>
              </a:rPr>
              <a:t>	разработка системы измерений магнитных полей на основе струнных методик, предназначенной для проведения высокоточных серийных измерений;</a:t>
            </a:r>
          </a:p>
          <a:p>
            <a:pPr marL="449263" indent="-449263" algn="just">
              <a:lnSpc>
                <a:spcPct val="150000"/>
              </a:lnSpc>
            </a:pPr>
            <a:r>
              <a:rPr lang="ru-RU" b="1" dirty="0">
                <a:solidFill>
                  <a:srgbClr val="000000"/>
                </a:solidFill>
                <a:ea typeface="Times New Roman" panose="02020603050405020304" pitchFamily="18" charset="0"/>
              </a:rPr>
              <a:t>2)</a:t>
            </a:r>
            <a:r>
              <a:rPr lang="ru-RU" dirty="0">
                <a:solidFill>
                  <a:srgbClr val="000000"/>
                </a:solidFill>
                <a:ea typeface="Times New Roman" panose="02020603050405020304" pitchFamily="18" charset="0"/>
              </a:rPr>
              <a:t>	разработка программного обеспечения для автоматизации процесса проведения магнитных измерений;</a:t>
            </a:r>
          </a:p>
          <a:p>
            <a:pPr algn="just">
              <a:lnSpc>
                <a:spcPct val="150000"/>
              </a:lnSpc>
            </a:pPr>
            <a:r>
              <a:rPr lang="ru-RU" b="1" dirty="0">
                <a:solidFill>
                  <a:srgbClr val="000000"/>
                </a:solidFill>
                <a:ea typeface="Times New Roman" panose="02020603050405020304" pitchFamily="18" charset="0"/>
              </a:rPr>
              <a:t>3)</a:t>
            </a:r>
            <a:r>
              <a:rPr lang="ru-RU" dirty="0">
                <a:solidFill>
                  <a:srgbClr val="000000"/>
                </a:solidFill>
                <a:ea typeface="Times New Roman" panose="02020603050405020304" pitchFamily="18" charset="0"/>
              </a:rPr>
              <a:t>	ввод в эксплуатацию и калибровка системы измерений;</a:t>
            </a:r>
          </a:p>
          <a:p>
            <a:pPr marL="449263" indent="-449263" algn="just">
              <a:lnSpc>
                <a:spcPct val="150000"/>
              </a:lnSpc>
            </a:pPr>
            <a:r>
              <a:rPr lang="ru-RU" b="1" dirty="0">
                <a:solidFill>
                  <a:srgbClr val="000000"/>
                </a:solidFill>
                <a:ea typeface="Times New Roman" panose="02020603050405020304" pitchFamily="18" charset="0"/>
              </a:rPr>
              <a:t>4)</a:t>
            </a:r>
            <a:r>
              <a:rPr lang="ru-RU" dirty="0">
                <a:solidFill>
                  <a:srgbClr val="000000"/>
                </a:solidFill>
                <a:ea typeface="Times New Roman" panose="02020603050405020304" pitchFamily="18" charset="0"/>
              </a:rPr>
              <a:t>	измерение положения магнитной оси квадрупольных магнитов Коллайдера NICA методом вибрирующей струны с точностью не хуже ±0,05 мм;</a:t>
            </a:r>
          </a:p>
          <a:p>
            <a:pPr marL="449263" indent="-449263" algn="just">
              <a:lnSpc>
                <a:spcPct val="150000"/>
              </a:lnSpc>
            </a:pPr>
            <a:r>
              <a:rPr lang="ru-RU" b="1" dirty="0">
                <a:solidFill>
                  <a:srgbClr val="000000"/>
                </a:solidFill>
                <a:ea typeface="Times New Roman" panose="02020603050405020304" pitchFamily="18" charset="0"/>
              </a:rPr>
              <a:t>5)</a:t>
            </a:r>
            <a:r>
              <a:rPr lang="ru-RU" dirty="0">
                <a:solidFill>
                  <a:srgbClr val="000000"/>
                </a:solidFill>
                <a:ea typeface="Times New Roman" panose="02020603050405020304" pitchFamily="18" charset="0"/>
              </a:rPr>
              <a:t>	измерение интегральных гармоник поля магнитов разных типов и конструкций различными системами и сравнительный анализ полученных результатов.</a:t>
            </a:r>
          </a:p>
        </p:txBody>
      </p:sp>
      <p:sp>
        <p:nvSpPr>
          <p:cNvPr id="9" name="Подзаголовок 7">
            <a:extLst>
              <a:ext uri="{FF2B5EF4-FFF2-40B4-BE49-F238E27FC236}">
                <a16:creationId xmlns:a16="http://schemas.microsoft.com/office/drawing/2014/main" id="{DE53DE1D-82CA-5C12-0233-8B72B8F27830}"/>
              </a:ext>
            </a:extLst>
          </p:cNvPr>
          <p:cNvSpPr txBox="1">
            <a:spLocks/>
          </p:cNvSpPr>
          <p:nvPr/>
        </p:nvSpPr>
        <p:spPr>
          <a:xfrm>
            <a:off x="11573565" y="6360580"/>
            <a:ext cx="608276" cy="483733"/>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800" b="1" dirty="0">
                <a:solidFill>
                  <a:schemeClr val="bg1"/>
                </a:solidFill>
              </a:rPr>
              <a:t>2</a:t>
            </a:r>
            <a:endParaRPr lang="ru-RU" sz="2800" b="1" dirty="0">
              <a:solidFill>
                <a:schemeClr val="bg1"/>
              </a:solidFill>
            </a:endParaRPr>
          </a:p>
        </p:txBody>
      </p:sp>
    </p:spTree>
    <p:extLst>
      <p:ext uri="{BB962C8B-B14F-4D97-AF65-F5344CB8AC3E}">
        <p14:creationId xmlns:p14="http://schemas.microsoft.com/office/powerpoint/2010/main" val="4089512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0A5F9A2-1E87-590E-A1AD-C211E0C583BC}"/>
            </a:ext>
          </a:extLst>
        </p:cNvPr>
        <p:cNvGrpSpPr/>
        <p:nvPr/>
      </p:nvGrpSpPr>
      <p:grpSpPr>
        <a:xfrm>
          <a:off x="0" y="0"/>
          <a:ext cx="0" cy="0"/>
          <a:chOff x="0" y="0"/>
          <a:chExt cx="0" cy="0"/>
        </a:xfrm>
      </p:grpSpPr>
      <p:sp>
        <p:nvSpPr>
          <p:cNvPr id="12" name="Заголовок 1">
            <a:extLst>
              <a:ext uri="{FF2B5EF4-FFF2-40B4-BE49-F238E27FC236}">
                <a16:creationId xmlns:a16="http://schemas.microsoft.com/office/drawing/2014/main" id="{DEB85B33-A582-3E2E-60BE-4E3B43DEEF53}"/>
              </a:ext>
            </a:extLst>
          </p:cNvPr>
          <p:cNvSpPr>
            <a:spLocks noGrp="1"/>
          </p:cNvSpPr>
          <p:nvPr>
            <p:ph type="ctrTitle"/>
          </p:nvPr>
        </p:nvSpPr>
        <p:spPr>
          <a:xfrm>
            <a:off x="1848898" y="392109"/>
            <a:ext cx="8494204" cy="538370"/>
          </a:xfrm>
        </p:spPr>
        <p:txBody>
          <a:bodyPr/>
          <a:lstStyle/>
          <a:p>
            <a:pPr algn="ctr"/>
            <a:r>
              <a:rPr lang="ru-RU" sz="3200" dirty="0">
                <a:solidFill>
                  <a:schemeClr val="bg1"/>
                </a:solidFill>
              </a:rPr>
              <a:t>Заключение (1)</a:t>
            </a:r>
          </a:p>
        </p:txBody>
      </p:sp>
      <p:sp>
        <p:nvSpPr>
          <p:cNvPr id="35" name="Подзаголовок 2">
            <a:extLst>
              <a:ext uri="{FF2B5EF4-FFF2-40B4-BE49-F238E27FC236}">
                <a16:creationId xmlns:a16="http://schemas.microsoft.com/office/drawing/2014/main" id="{A2DA2E80-C46C-5286-8809-811235BAAAB4}"/>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sp>
        <p:nvSpPr>
          <p:cNvPr id="3" name="TextBox 2">
            <a:extLst>
              <a:ext uri="{FF2B5EF4-FFF2-40B4-BE49-F238E27FC236}">
                <a16:creationId xmlns:a16="http://schemas.microsoft.com/office/drawing/2014/main" id="{D114411D-B07C-AE15-1BF6-D91315C74A40}"/>
              </a:ext>
            </a:extLst>
          </p:cNvPr>
          <p:cNvSpPr txBox="1"/>
          <p:nvPr/>
        </p:nvSpPr>
        <p:spPr>
          <a:xfrm>
            <a:off x="7769" y="1732847"/>
            <a:ext cx="12184231" cy="4194674"/>
          </a:xfrm>
          <a:prstGeom prst="rect">
            <a:avLst/>
          </a:prstGeom>
          <a:noFill/>
        </p:spPr>
        <p:txBody>
          <a:bodyPr wrap="square">
            <a:spAutoFit/>
          </a:bodyPr>
          <a:lstStyle/>
          <a:p>
            <a:pPr marL="449263" indent="-449263" algn="just">
              <a:lnSpc>
                <a:spcPct val="150000"/>
              </a:lnSpc>
            </a:pPr>
            <a:r>
              <a:rPr lang="ru-RU" b="1" dirty="0">
                <a:solidFill>
                  <a:srgbClr val="000000"/>
                </a:solidFill>
                <a:ea typeface="Times New Roman" panose="02020603050405020304" pitchFamily="18" charset="0"/>
              </a:rPr>
              <a:t>1)</a:t>
            </a:r>
            <a:r>
              <a:rPr lang="ru-RU" dirty="0">
                <a:solidFill>
                  <a:srgbClr val="000000"/>
                </a:solidFill>
                <a:ea typeface="Times New Roman" panose="02020603050405020304" pitchFamily="18" charset="0"/>
              </a:rPr>
              <a:t>	Сформулирована последовательная методика разработки высокоточных измерительных установок с использованием струны для магнитных элементов кольцевых ускорителей и линий транспортировки пучка с возможностью реализации всех известных способов измерений электромагнитных полей на основе струны.</a:t>
            </a:r>
          </a:p>
          <a:p>
            <a:pPr marL="449263" indent="-449263" algn="just">
              <a:lnSpc>
                <a:spcPct val="150000"/>
              </a:lnSpc>
            </a:pPr>
            <a:r>
              <a:rPr lang="ru-RU" b="1" dirty="0">
                <a:solidFill>
                  <a:srgbClr val="000000"/>
                </a:solidFill>
                <a:ea typeface="Times New Roman" panose="02020603050405020304" pitchFamily="18" charset="0"/>
              </a:rPr>
              <a:t>2)</a:t>
            </a:r>
            <a:r>
              <a:rPr lang="ru-RU" dirty="0">
                <a:solidFill>
                  <a:srgbClr val="000000"/>
                </a:solidFill>
                <a:ea typeface="Times New Roman" panose="02020603050405020304" pitchFamily="18" charset="0"/>
              </a:rPr>
              <a:t>	Используя созданную методику, спроектирована и введена в эксплуатацию магнитометрическая система, обеспечивающая измерения положения магнитной оси с абсолютной точностью ±0,053 мм, величины интеграла магнитного поля с относительной точностью 1∙10⁻</a:t>
            </a:r>
            <a:r>
              <a:rPr lang="ru-RU" baseline="30000" dirty="0">
                <a:solidFill>
                  <a:srgbClr val="000000"/>
                </a:solidFill>
                <a:ea typeface="Times New Roman" panose="02020603050405020304" pitchFamily="18" charset="0"/>
              </a:rPr>
              <a:t>4</a:t>
            </a:r>
            <a:r>
              <a:rPr lang="ru-RU" dirty="0">
                <a:solidFill>
                  <a:srgbClr val="000000"/>
                </a:solidFill>
                <a:ea typeface="Times New Roman" panose="02020603050405020304" pitchFamily="18" charset="0"/>
              </a:rPr>
              <a:t> и амплитуд гармоник магнитного поля с точностью 2∙10⁻</a:t>
            </a:r>
            <a:r>
              <a:rPr lang="ru-RU" baseline="30000" dirty="0">
                <a:solidFill>
                  <a:srgbClr val="000000"/>
                </a:solidFill>
                <a:ea typeface="Times New Roman" panose="02020603050405020304" pitchFamily="18" charset="0"/>
              </a:rPr>
              <a:t>4</a:t>
            </a:r>
            <a:r>
              <a:rPr lang="ru-RU" dirty="0">
                <a:solidFill>
                  <a:srgbClr val="000000"/>
                </a:solidFill>
                <a:ea typeface="Times New Roman" panose="02020603050405020304" pitchFamily="18" charset="0"/>
              </a:rPr>
              <a:t>.</a:t>
            </a:r>
          </a:p>
          <a:p>
            <a:pPr algn="just">
              <a:lnSpc>
                <a:spcPct val="150000"/>
              </a:lnSpc>
            </a:pPr>
            <a:r>
              <a:rPr lang="ru-RU" b="1" dirty="0">
                <a:solidFill>
                  <a:srgbClr val="000000"/>
                </a:solidFill>
                <a:ea typeface="Times New Roman" panose="02020603050405020304" pitchFamily="18" charset="0"/>
              </a:rPr>
              <a:t>3)</a:t>
            </a:r>
            <a:r>
              <a:rPr lang="ru-RU" dirty="0">
                <a:solidFill>
                  <a:srgbClr val="000000"/>
                </a:solidFill>
                <a:ea typeface="Times New Roman" panose="02020603050405020304" pitchFamily="18" charset="0"/>
              </a:rPr>
              <a:t>	Разработано специализированное программное обеспечение, позволяющее автоматизировать 	процесс измерений и значительно снизить его продолжительность.</a:t>
            </a:r>
          </a:p>
        </p:txBody>
      </p:sp>
      <p:sp>
        <p:nvSpPr>
          <p:cNvPr id="8" name="Подзаголовок 7">
            <a:extLst>
              <a:ext uri="{FF2B5EF4-FFF2-40B4-BE49-F238E27FC236}">
                <a16:creationId xmlns:a16="http://schemas.microsoft.com/office/drawing/2014/main" id="{0E42DC79-3384-638F-6CC5-909D3FA4B291}"/>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20</a:t>
            </a:r>
          </a:p>
        </p:txBody>
      </p:sp>
    </p:spTree>
    <p:extLst>
      <p:ext uri="{BB962C8B-B14F-4D97-AF65-F5344CB8AC3E}">
        <p14:creationId xmlns:p14="http://schemas.microsoft.com/office/powerpoint/2010/main" val="3885433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2F2224F-D3E1-21CD-25F1-99C641D7ADBB}"/>
            </a:ext>
          </a:extLst>
        </p:cNvPr>
        <p:cNvGrpSpPr/>
        <p:nvPr/>
      </p:nvGrpSpPr>
      <p:grpSpPr>
        <a:xfrm>
          <a:off x="0" y="0"/>
          <a:ext cx="0" cy="0"/>
          <a:chOff x="0" y="0"/>
          <a:chExt cx="0" cy="0"/>
        </a:xfrm>
      </p:grpSpPr>
      <p:sp>
        <p:nvSpPr>
          <p:cNvPr id="12" name="Заголовок 1">
            <a:extLst>
              <a:ext uri="{FF2B5EF4-FFF2-40B4-BE49-F238E27FC236}">
                <a16:creationId xmlns:a16="http://schemas.microsoft.com/office/drawing/2014/main" id="{D80C109D-F36D-4DF5-ECDB-EED598870EC2}"/>
              </a:ext>
            </a:extLst>
          </p:cNvPr>
          <p:cNvSpPr>
            <a:spLocks noGrp="1"/>
          </p:cNvSpPr>
          <p:nvPr>
            <p:ph type="ctrTitle"/>
          </p:nvPr>
        </p:nvSpPr>
        <p:spPr>
          <a:xfrm>
            <a:off x="1848898" y="246754"/>
            <a:ext cx="8494204" cy="538370"/>
          </a:xfrm>
        </p:spPr>
        <p:txBody>
          <a:bodyPr/>
          <a:lstStyle/>
          <a:p>
            <a:pPr algn="ctr"/>
            <a:r>
              <a:rPr lang="ru-RU" sz="3200" dirty="0">
                <a:solidFill>
                  <a:schemeClr val="bg1"/>
                </a:solidFill>
              </a:rPr>
              <a:t>Заключение (2)</a:t>
            </a:r>
          </a:p>
        </p:txBody>
      </p:sp>
      <p:sp>
        <p:nvSpPr>
          <p:cNvPr id="35" name="Подзаголовок 2">
            <a:extLst>
              <a:ext uri="{FF2B5EF4-FFF2-40B4-BE49-F238E27FC236}">
                <a16:creationId xmlns:a16="http://schemas.microsoft.com/office/drawing/2014/main" id="{666549D2-FD64-C858-FAB8-E1AA06591C44}"/>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sp>
        <p:nvSpPr>
          <p:cNvPr id="3" name="TextBox 2">
            <a:extLst>
              <a:ext uri="{FF2B5EF4-FFF2-40B4-BE49-F238E27FC236}">
                <a16:creationId xmlns:a16="http://schemas.microsoft.com/office/drawing/2014/main" id="{94A465B0-9466-1D2A-C0B9-E03FD945B661}"/>
              </a:ext>
            </a:extLst>
          </p:cNvPr>
          <p:cNvSpPr txBox="1"/>
          <p:nvPr/>
        </p:nvSpPr>
        <p:spPr>
          <a:xfrm>
            <a:off x="7769" y="999574"/>
            <a:ext cx="12184231" cy="5856668"/>
          </a:xfrm>
          <a:prstGeom prst="rect">
            <a:avLst/>
          </a:prstGeom>
          <a:noFill/>
        </p:spPr>
        <p:txBody>
          <a:bodyPr wrap="square">
            <a:spAutoFit/>
          </a:bodyPr>
          <a:lstStyle/>
          <a:p>
            <a:pPr marL="449263" indent="-449263" algn="just">
              <a:lnSpc>
                <a:spcPct val="150000"/>
              </a:lnSpc>
            </a:pPr>
            <a:r>
              <a:rPr lang="ru-RU" b="1" dirty="0">
                <a:solidFill>
                  <a:srgbClr val="000000"/>
                </a:solidFill>
                <a:ea typeface="Times New Roman" panose="02020603050405020304" pitchFamily="18" charset="0"/>
              </a:rPr>
              <a:t>4)</a:t>
            </a:r>
            <a:r>
              <a:rPr lang="ru-RU" dirty="0">
                <a:solidFill>
                  <a:srgbClr val="000000"/>
                </a:solidFill>
                <a:ea typeface="Times New Roman" panose="02020603050405020304" pitchFamily="18" charset="0"/>
              </a:rPr>
              <a:t>	Выполнены измерения параметров 152 квадрупольных магнитов Коллайдера </a:t>
            </a:r>
            <a:r>
              <a:rPr lang="en-US" dirty="0">
                <a:solidFill>
                  <a:srgbClr val="000000"/>
                </a:solidFill>
                <a:ea typeface="Times New Roman" panose="02020603050405020304" pitchFamily="18" charset="0"/>
              </a:rPr>
              <a:t>NICA</a:t>
            </a:r>
            <a:r>
              <a:rPr lang="ru-RU" dirty="0">
                <a:solidFill>
                  <a:srgbClr val="000000"/>
                </a:solidFill>
                <a:ea typeface="Times New Roman" panose="02020603050405020304" pitchFamily="18" charset="0"/>
              </a:rPr>
              <a:t>. Полученные результаты были использованы при юстировке установки. Среднее отклонение положения магнитной оси от номинального положения для магнитов поворотных секций составляет -0,04 мм по горизонтали и -0,14 мм по вертикали; для магнитов прямолинейных участков ― -0,01 мм по горизонтали и 0,03 мм по вертикали.</a:t>
            </a:r>
          </a:p>
          <a:p>
            <a:pPr marL="449263" indent="-449263" algn="just">
              <a:lnSpc>
                <a:spcPct val="150000"/>
              </a:lnSpc>
            </a:pPr>
            <a:r>
              <a:rPr lang="ru-RU" b="1" dirty="0">
                <a:solidFill>
                  <a:srgbClr val="000000"/>
                </a:solidFill>
                <a:ea typeface="Times New Roman" panose="02020603050405020304" pitchFamily="18" charset="0"/>
              </a:rPr>
              <a:t>5)</a:t>
            </a:r>
            <a:r>
              <a:rPr lang="ru-RU" dirty="0">
                <a:solidFill>
                  <a:srgbClr val="000000"/>
                </a:solidFill>
                <a:ea typeface="Times New Roman" panose="02020603050405020304" pitchFamily="18" charset="0"/>
              </a:rPr>
              <a:t>	Выполнен расчет замкнутой орбиты пучка Коллайдера. Учет отклонений магнитной оси при юстировке позволяет снизить амплитуду возмущения орбиты с ±8 мм до ±2 мм для горизонтальной плоскости и с ±6 мм до ±2 мм для вертикальной.</a:t>
            </a:r>
          </a:p>
          <a:p>
            <a:pPr algn="just">
              <a:lnSpc>
                <a:spcPct val="150000"/>
              </a:lnSpc>
            </a:pPr>
            <a:r>
              <a:rPr lang="ru-RU" b="1" dirty="0">
                <a:solidFill>
                  <a:srgbClr val="000000"/>
                </a:solidFill>
                <a:ea typeface="Times New Roman" panose="02020603050405020304" pitchFamily="18" charset="0"/>
              </a:rPr>
              <a:t>6)</a:t>
            </a:r>
            <a:r>
              <a:rPr lang="ru-RU" dirty="0">
                <a:solidFill>
                  <a:srgbClr val="000000"/>
                </a:solidFill>
                <a:ea typeface="Times New Roman" panose="02020603050405020304" pitchFamily="18" charset="0"/>
              </a:rPr>
              <a:t>	Разработана методика измерений гармоник магнитного поля в импульсном режиме работы 	магнита для величин индукции магнитного поля до 0,02 Тл.</a:t>
            </a:r>
          </a:p>
          <a:p>
            <a:pPr algn="just">
              <a:lnSpc>
                <a:spcPct val="150000"/>
              </a:lnSpc>
            </a:pPr>
            <a:r>
              <a:rPr lang="ru-RU" b="1" dirty="0">
                <a:solidFill>
                  <a:srgbClr val="000000"/>
                </a:solidFill>
                <a:ea typeface="Times New Roman" panose="02020603050405020304" pitchFamily="18" charset="0"/>
              </a:rPr>
              <a:t>7)</a:t>
            </a:r>
            <a:r>
              <a:rPr lang="ru-RU" dirty="0">
                <a:solidFill>
                  <a:srgbClr val="000000"/>
                </a:solidFill>
                <a:ea typeface="Times New Roman" panose="02020603050405020304" pitchFamily="18" charset="0"/>
              </a:rPr>
              <a:t>	Используя разработанную методику измерения гармоник магнитного поля в импульсном 	режиме, получены значения гармоник квадрупольного магнита синхротрона </a:t>
            </a:r>
            <a:r>
              <a:rPr lang="en-US" dirty="0">
                <a:solidFill>
                  <a:srgbClr val="000000"/>
                </a:solidFill>
                <a:ea typeface="Times New Roman" panose="02020603050405020304" pitchFamily="18" charset="0"/>
              </a:rPr>
              <a:t>SiS100</a:t>
            </a:r>
            <a:r>
              <a:rPr lang="ru-RU" dirty="0">
                <a:solidFill>
                  <a:srgbClr val="000000"/>
                </a:solidFill>
                <a:ea typeface="Times New Roman" panose="02020603050405020304" pitchFamily="18" charset="0"/>
              </a:rPr>
              <a:t> и дипольного 	магнита Коллайдера </a:t>
            </a:r>
            <a:r>
              <a:rPr lang="en-US" dirty="0">
                <a:solidFill>
                  <a:srgbClr val="000000"/>
                </a:solidFill>
                <a:ea typeface="Times New Roman" panose="02020603050405020304" pitchFamily="18" charset="0"/>
              </a:rPr>
              <a:t>NICA</a:t>
            </a:r>
            <a:r>
              <a:rPr lang="ru-RU" dirty="0">
                <a:solidFill>
                  <a:srgbClr val="000000"/>
                </a:solidFill>
                <a:ea typeface="Times New Roman" panose="02020603050405020304" pitchFamily="18" charset="0"/>
              </a:rPr>
              <a:t>. Относительная ошибка измерений находится на уровне 1∙10⁻</a:t>
            </a:r>
            <a:r>
              <a:rPr lang="ru-RU" baseline="30000" dirty="0">
                <a:solidFill>
                  <a:srgbClr val="000000"/>
                </a:solidFill>
                <a:ea typeface="Times New Roman" panose="02020603050405020304" pitchFamily="18" charset="0"/>
              </a:rPr>
              <a:t>4</a:t>
            </a:r>
            <a:r>
              <a:rPr lang="ru-RU" dirty="0">
                <a:solidFill>
                  <a:srgbClr val="000000"/>
                </a:solidFill>
                <a:ea typeface="Times New Roman" panose="02020603050405020304" pitchFamily="18" charset="0"/>
              </a:rPr>
              <a:t>  для 	интеграла магнитного поля и 2∙10⁻</a:t>
            </a:r>
            <a:r>
              <a:rPr lang="ru-RU" baseline="30000" dirty="0">
                <a:solidFill>
                  <a:srgbClr val="000000"/>
                </a:solidFill>
                <a:ea typeface="Times New Roman" panose="02020603050405020304" pitchFamily="18" charset="0"/>
              </a:rPr>
              <a:t>4</a:t>
            </a:r>
            <a:r>
              <a:rPr lang="ru-RU" dirty="0">
                <a:solidFill>
                  <a:srgbClr val="000000"/>
                </a:solidFill>
                <a:ea typeface="Times New Roman" panose="02020603050405020304" pitchFamily="18" charset="0"/>
              </a:rPr>
              <a:t> для интегральных гармоник.</a:t>
            </a:r>
          </a:p>
        </p:txBody>
      </p:sp>
      <p:sp>
        <p:nvSpPr>
          <p:cNvPr id="8" name="Подзаголовок 7">
            <a:extLst>
              <a:ext uri="{FF2B5EF4-FFF2-40B4-BE49-F238E27FC236}">
                <a16:creationId xmlns:a16="http://schemas.microsoft.com/office/drawing/2014/main" id="{CC6E5F63-32C0-9F90-0EAB-15D731A105BB}"/>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21</a:t>
            </a:r>
          </a:p>
        </p:txBody>
      </p:sp>
    </p:spTree>
    <p:extLst>
      <p:ext uri="{BB962C8B-B14F-4D97-AF65-F5344CB8AC3E}">
        <p14:creationId xmlns:p14="http://schemas.microsoft.com/office/powerpoint/2010/main" val="1722656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F7A56960-8E41-4BB0-8FDC-BE2C3FC92558}"/>
              </a:ext>
            </a:extLst>
          </p:cNvPr>
          <p:cNvSpPr>
            <a:spLocks noGrp="1"/>
          </p:cNvSpPr>
          <p:nvPr>
            <p:ph type="ctrTitle"/>
          </p:nvPr>
        </p:nvSpPr>
        <p:spPr>
          <a:xfrm>
            <a:off x="1848898" y="269614"/>
            <a:ext cx="8494204" cy="538370"/>
          </a:xfrm>
        </p:spPr>
        <p:txBody>
          <a:bodyPr/>
          <a:lstStyle/>
          <a:p>
            <a:pPr algn="ctr"/>
            <a:r>
              <a:rPr lang="ru-RU" sz="3200" dirty="0">
                <a:solidFill>
                  <a:schemeClr val="bg1"/>
                </a:solidFill>
              </a:rPr>
              <a:t>На защиту выносятся</a:t>
            </a:r>
          </a:p>
        </p:txBody>
      </p:sp>
      <p:sp>
        <p:nvSpPr>
          <p:cNvPr id="35" name="Подзаголовок 2">
            <a:extLst>
              <a:ext uri="{FF2B5EF4-FFF2-40B4-BE49-F238E27FC236}">
                <a16:creationId xmlns:a16="http://schemas.microsoft.com/office/drawing/2014/main" id="{34F76701-50FD-714F-3C9A-C359D2C8C06F}"/>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sp>
        <p:nvSpPr>
          <p:cNvPr id="3" name="TextBox 2">
            <a:extLst>
              <a:ext uri="{FF2B5EF4-FFF2-40B4-BE49-F238E27FC236}">
                <a16:creationId xmlns:a16="http://schemas.microsoft.com/office/drawing/2014/main" id="{39409A56-1C39-4089-9F83-D4284ECED18B}"/>
              </a:ext>
            </a:extLst>
          </p:cNvPr>
          <p:cNvSpPr txBox="1"/>
          <p:nvPr/>
        </p:nvSpPr>
        <p:spPr>
          <a:xfrm>
            <a:off x="0" y="1228392"/>
            <a:ext cx="12192000" cy="5441170"/>
          </a:xfrm>
          <a:prstGeom prst="rect">
            <a:avLst/>
          </a:prstGeom>
          <a:noFill/>
        </p:spPr>
        <p:txBody>
          <a:bodyPr wrap="square">
            <a:spAutoFit/>
          </a:bodyPr>
          <a:lstStyle/>
          <a:p>
            <a:pPr marL="449263" indent="-449263" algn="just">
              <a:lnSpc>
                <a:spcPct val="150000"/>
              </a:lnSpc>
            </a:pPr>
            <a:r>
              <a:rPr lang="ru-RU" b="1" dirty="0">
                <a:solidFill>
                  <a:srgbClr val="000000"/>
                </a:solidFill>
                <a:ea typeface="Times New Roman" panose="02020603050405020304" pitchFamily="18" charset="0"/>
              </a:rPr>
              <a:t>1)</a:t>
            </a:r>
            <a:r>
              <a:rPr lang="ru-RU" dirty="0">
                <a:solidFill>
                  <a:srgbClr val="000000"/>
                </a:solidFill>
                <a:ea typeface="Times New Roman" panose="02020603050405020304" pitchFamily="18" charset="0"/>
              </a:rPr>
              <a:t>	Технология создания высокоточных многофункциональных струнных магнитометрических систем для элементов кольцевых ускорителей, позволяющая реализовать в рамках одной системы все известные методы измерений на основе струны с относительной точностью измерений интегральных параметров магнитного поля 2∙10⁻</a:t>
            </a:r>
            <a:r>
              <a:rPr lang="ru-RU" baseline="30000" dirty="0">
                <a:solidFill>
                  <a:srgbClr val="000000"/>
                </a:solidFill>
                <a:ea typeface="Times New Roman" panose="02020603050405020304" pitchFamily="18" charset="0"/>
              </a:rPr>
              <a:t>4</a:t>
            </a:r>
            <a:r>
              <a:rPr lang="ru-RU" dirty="0">
                <a:solidFill>
                  <a:srgbClr val="000000"/>
                </a:solidFill>
                <a:ea typeface="Times New Roman" panose="02020603050405020304" pitchFamily="18" charset="0"/>
              </a:rPr>
              <a:t> и абсолютной точностью измерений положения магнитной оси ±0,05 мм.</a:t>
            </a:r>
          </a:p>
          <a:p>
            <a:pPr marL="449263" indent="-449263" algn="just">
              <a:lnSpc>
                <a:spcPct val="150000"/>
              </a:lnSpc>
            </a:pPr>
            <a:r>
              <a:rPr lang="ru-RU" b="1" dirty="0">
                <a:solidFill>
                  <a:srgbClr val="000000"/>
                </a:solidFill>
                <a:ea typeface="Times New Roman" panose="02020603050405020304" pitchFamily="18" charset="0"/>
              </a:rPr>
              <a:t>2)</a:t>
            </a:r>
            <a:r>
              <a:rPr lang="ru-RU" dirty="0">
                <a:solidFill>
                  <a:srgbClr val="000000"/>
                </a:solidFill>
                <a:ea typeface="Times New Roman" panose="02020603050405020304" pitchFamily="18" charset="0"/>
              </a:rPr>
              <a:t>	Созданная и введенная в эксплуатацию высокоточная автоматизированная система измерений магнитных полей элементов ускорителей на основе струнных методик, обеспечивающая измерение положения магнитной оси с абсолютной точностью ±0,05 мм и интегральных гармоник поля с относительной точностью 2∙10⁻</a:t>
            </a:r>
            <a:r>
              <a:rPr lang="ru-RU" baseline="30000" dirty="0">
                <a:solidFill>
                  <a:srgbClr val="000000"/>
                </a:solidFill>
                <a:ea typeface="Times New Roman" panose="02020603050405020304" pitchFamily="18" charset="0"/>
              </a:rPr>
              <a:t>4</a:t>
            </a:r>
            <a:r>
              <a:rPr lang="ru-RU" dirty="0">
                <a:solidFill>
                  <a:srgbClr val="000000"/>
                </a:solidFill>
                <a:ea typeface="Times New Roman" panose="02020603050405020304" pitchFamily="18" charset="0"/>
              </a:rPr>
              <a:t>.</a:t>
            </a:r>
          </a:p>
          <a:p>
            <a:pPr marL="449263" indent="-449263" algn="just">
              <a:lnSpc>
                <a:spcPct val="150000"/>
              </a:lnSpc>
            </a:pPr>
            <a:r>
              <a:rPr lang="ru-RU" b="1" dirty="0">
                <a:solidFill>
                  <a:srgbClr val="000000"/>
                </a:solidFill>
                <a:ea typeface="Times New Roman" panose="02020603050405020304" pitchFamily="18" charset="0"/>
              </a:rPr>
              <a:t>3)</a:t>
            </a:r>
            <a:r>
              <a:rPr lang="ru-RU" dirty="0">
                <a:solidFill>
                  <a:srgbClr val="000000"/>
                </a:solidFill>
                <a:ea typeface="Times New Roman" panose="02020603050405020304" pitchFamily="18" charset="0"/>
              </a:rPr>
              <a:t>	Программное обеспечение для автоматизации процесса магнитных измерений и обработки получаемых результатов.</a:t>
            </a:r>
          </a:p>
          <a:p>
            <a:pPr marL="449263" indent="-449263" algn="just">
              <a:lnSpc>
                <a:spcPct val="150000"/>
              </a:lnSpc>
            </a:pPr>
            <a:r>
              <a:rPr lang="ru-RU" b="1" dirty="0">
                <a:solidFill>
                  <a:srgbClr val="000000"/>
                </a:solidFill>
                <a:ea typeface="Times New Roman" panose="02020603050405020304" pitchFamily="18" charset="0"/>
              </a:rPr>
              <a:t>4)</a:t>
            </a:r>
            <a:r>
              <a:rPr lang="ru-RU" dirty="0">
                <a:solidFill>
                  <a:srgbClr val="000000"/>
                </a:solidFill>
                <a:ea typeface="Times New Roman" panose="02020603050405020304" pitchFamily="18" charset="0"/>
              </a:rPr>
              <a:t>	Экспериментальная база данных результатов измерений положения магнитной оси 152 квадрупольных магнитов Коллайдера NICA.</a:t>
            </a:r>
          </a:p>
        </p:txBody>
      </p:sp>
      <p:sp>
        <p:nvSpPr>
          <p:cNvPr id="8" name="Подзаголовок 7">
            <a:extLst>
              <a:ext uri="{FF2B5EF4-FFF2-40B4-BE49-F238E27FC236}">
                <a16:creationId xmlns:a16="http://schemas.microsoft.com/office/drawing/2014/main" id="{B6DFD4FB-2EAE-2247-EE14-832972DAF437}"/>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22</a:t>
            </a:r>
          </a:p>
        </p:txBody>
      </p:sp>
    </p:spTree>
    <p:extLst>
      <p:ext uri="{BB962C8B-B14F-4D97-AF65-F5344CB8AC3E}">
        <p14:creationId xmlns:p14="http://schemas.microsoft.com/office/powerpoint/2010/main" val="667008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2261B2A-DCE4-CFB1-CF11-D716908B6564}"/>
            </a:ext>
          </a:extLst>
        </p:cNvPr>
        <p:cNvGrpSpPr/>
        <p:nvPr/>
      </p:nvGrpSpPr>
      <p:grpSpPr>
        <a:xfrm>
          <a:off x="0" y="0"/>
          <a:ext cx="0" cy="0"/>
          <a:chOff x="0" y="0"/>
          <a:chExt cx="0" cy="0"/>
        </a:xfrm>
      </p:grpSpPr>
      <p:sp>
        <p:nvSpPr>
          <p:cNvPr id="12" name="Заголовок 1">
            <a:extLst>
              <a:ext uri="{FF2B5EF4-FFF2-40B4-BE49-F238E27FC236}">
                <a16:creationId xmlns:a16="http://schemas.microsoft.com/office/drawing/2014/main" id="{68CD6D69-AD71-C970-6B95-01C8E15ECF72}"/>
              </a:ext>
            </a:extLst>
          </p:cNvPr>
          <p:cNvSpPr>
            <a:spLocks noGrp="1"/>
          </p:cNvSpPr>
          <p:nvPr>
            <p:ph type="ctrTitle"/>
          </p:nvPr>
        </p:nvSpPr>
        <p:spPr>
          <a:xfrm>
            <a:off x="1848897" y="214199"/>
            <a:ext cx="8494204" cy="555025"/>
          </a:xfrm>
        </p:spPr>
        <p:txBody>
          <a:bodyPr/>
          <a:lstStyle/>
          <a:p>
            <a:pPr algn="ctr"/>
            <a:r>
              <a:rPr lang="ru-RU" sz="3200" dirty="0">
                <a:solidFill>
                  <a:schemeClr val="bg1"/>
                </a:solidFill>
              </a:rPr>
              <a:t>Научная новизна</a:t>
            </a:r>
          </a:p>
        </p:txBody>
      </p:sp>
      <p:sp>
        <p:nvSpPr>
          <p:cNvPr id="35" name="Подзаголовок 2">
            <a:extLst>
              <a:ext uri="{FF2B5EF4-FFF2-40B4-BE49-F238E27FC236}">
                <a16:creationId xmlns:a16="http://schemas.microsoft.com/office/drawing/2014/main" id="{D5623B72-8A3F-D542-EFD2-90E4996E88C3}"/>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sp>
        <p:nvSpPr>
          <p:cNvPr id="3" name="TextBox 2">
            <a:extLst>
              <a:ext uri="{FF2B5EF4-FFF2-40B4-BE49-F238E27FC236}">
                <a16:creationId xmlns:a16="http://schemas.microsoft.com/office/drawing/2014/main" id="{81AE37BB-C2AF-854B-FA82-C999F4831C67}"/>
              </a:ext>
            </a:extLst>
          </p:cNvPr>
          <p:cNvSpPr txBox="1"/>
          <p:nvPr/>
        </p:nvSpPr>
        <p:spPr>
          <a:xfrm>
            <a:off x="0" y="1070557"/>
            <a:ext cx="12191999" cy="5857694"/>
          </a:xfrm>
          <a:prstGeom prst="rect">
            <a:avLst/>
          </a:prstGeom>
          <a:noFill/>
        </p:spPr>
        <p:txBody>
          <a:bodyPr wrap="square">
            <a:spAutoFit/>
          </a:bodyPr>
          <a:lstStyle/>
          <a:p>
            <a:pPr marL="449263" indent="-449263" algn="just">
              <a:lnSpc>
                <a:spcPct val="150000"/>
              </a:lnSpc>
            </a:pPr>
            <a:r>
              <a:rPr lang="ru-RU" b="1" dirty="0">
                <a:solidFill>
                  <a:srgbClr val="000000"/>
                </a:solidFill>
                <a:ea typeface="Times New Roman" panose="02020603050405020304" pitchFamily="18" charset="0"/>
              </a:rPr>
              <a:t>1)</a:t>
            </a:r>
            <a:r>
              <a:rPr lang="ru-RU" dirty="0">
                <a:solidFill>
                  <a:srgbClr val="000000"/>
                </a:solidFill>
                <a:ea typeface="Times New Roman" panose="02020603050405020304" pitchFamily="18" charset="0"/>
              </a:rPr>
              <a:t>	Разработана новая технология создания уникальных многофункциональных струнных магнитометрических систем для элементов кольцевых ускорителей, основанная на объединении высокоточных методов измерений колебаний струны (синхронное детектирование), использования прецизионной системы позиционирования струны с точностью ±0,001 мм, автоматизированной системы натяжения струны, учета конструкционных особенностей измерительного стенда, а также критериев подбора оборудования, что в совокупности позволяет реализовать в рамках одной системы все известные техники измерений на основе струны.</a:t>
            </a:r>
          </a:p>
          <a:p>
            <a:pPr marL="449263" indent="-449263" algn="just">
              <a:lnSpc>
                <a:spcPct val="150000"/>
              </a:lnSpc>
            </a:pPr>
            <a:r>
              <a:rPr lang="ru-RU" b="1" dirty="0">
                <a:solidFill>
                  <a:srgbClr val="000000"/>
                </a:solidFill>
                <a:ea typeface="Times New Roman" panose="02020603050405020304" pitchFamily="18" charset="0"/>
              </a:rPr>
              <a:t>2)</a:t>
            </a:r>
            <a:r>
              <a:rPr lang="ru-RU" dirty="0">
                <a:solidFill>
                  <a:srgbClr val="000000"/>
                </a:solidFill>
                <a:ea typeface="Times New Roman" panose="02020603050405020304" pitchFamily="18" charset="0"/>
              </a:rPr>
              <a:t>	Впервые в ОИЯИ создана универсальная измерительная система, позволяющая использовать методику вибрирующей струны для измерений положения магнитной оси квадрупольных магнитов с точностью ±0,05 мм и методику натянутой струны для измерения интегральных гармоник поля в импульсном режиме работы магнита с точностью 2∙10⁻</a:t>
            </a:r>
            <a:r>
              <a:rPr lang="ru-RU" baseline="30000" dirty="0">
                <a:solidFill>
                  <a:srgbClr val="000000"/>
                </a:solidFill>
                <a:ea typeface="Times New Roman" panose="02020603050405020304" pitchFamily="18" charset="0"/>
              </a:rPr>
              <a:t>4</a:t>
            </a:r>
            <a:r>
              <a:rPr lang="ru-RU" dirty="0">
                <a:solidFill>
                  <a:srgbClr val="000000"/>
                </a:solidFill>
                <a:ea typeface="Times New Roman" panose="02020603050405020304" pitchFamily="18" charset="0"/>
              </a:rPr>
              <a:t>.</a:t>
            </a:r>
          </a:p>
          <a:p>
            <a:pPr marL="449263" indent="-449263" algn="just">
              <a:lnSpc>
                <a:spcPct val="150000"/>
              </a:lnSpc>
            </a:pPr>
            <a:r>
              <a:rPr lang="ru-RU" b="1" dirty="0">
                <a:solidFill>
                  <a:srgbClr val="000000"/>
                </a:solidFill>
                <a:ea typeface="Times New Roman" panose="02020603050405020304" pitchFamily="18" charset="0"/>
              </a:rPr>
              <a:t>3)</a:t>
            </a:r>
            <a:r>
              <a:rPr lang="ru-RU" dirty="0">
                <a:solidFill>
                  <a:srgbClr val="000000"/>
                </a:solidFill>
                <a:ea typeface="Times New Roman" panose="02020603050405020304" pitchFamily="18" charset="0"/>
              </a:rPr>
              <a:t>	Впервые в ОИЯИ проведены измерения интегральных гармоник поля при помощи методики натянутой струны в диапазоне средних магнитных полей (до 0,02 Тл) при импульсном режиме работы магнита с относительной точностью 2∙10⁻</a:t>
            </a:r>
            <a:r>
              <a:rPr lang="ru-RU" baseline="30000" dirty="0">
                <a:solidFill>
                  <a:srgbClr val="000000"/>
                </a:solidFill>
                <a:ea typeface="Times New Roman" panose="02020603050405020304" pitchFamily="18" charset="0"/>
              </a:rPr>
              <a:t>4</a:t>
            </a:r>
            <a:r>
              <a:rPr lang="ru-RU" dirty="0">
                <a:solidFill>
                  <a:srgbClr val="000000"/>
                </a:solidFill>
                <a:ea typeface="Times New Roman" panose="02020603050405020304" pitchFamily="18" charset="0"/>
              </a:rPr>
              <a:t>.</a:t>
            </a:r>
          </a:p>
        </p:txBody>
      </p:sp>
      <p:sp>
        <p:nvSpPr>
          <p:cNvPr id="8" name="Подзаголовок 7">
            <a:extLst>
              <a:ext uri="{FF2B5EF4-FFF2-40B4-BE49-F238E27FC236}">
                <a16:creationId xmlns:a16="http://schemas.microsoft.com/office/drawing/2014/main" id="{60BF03A1-D702-80F6-DF83-CCAEC7BD7477}"/>
              </a:ext>
            </a:extLst>
          </p:cNvPr>
          <p:cNvSpPr txBox="1">
            <a:spLocks/>
          </p:cNvSpPr>
          <p:nvPr/>
        </p:nvSpPr>
        <p:spPr>
          <a:xfrm>
            <a:off x="11630991" y="6441013"/>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23</a:t>
            </a:r>
          </a:p>
        </p:txBody>
      </p:sp>
    </p:spTree>
    <p:extLst>
      <p:ext uri="{BB962C8B-B14F-4D97-AF65-F5344CB8AC3E}">
        <p14:creationId xmlns:p14="http://schemas.microsoft.com/office/powerpoint/2010/main" val="841103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95F5FDB-4BAE-2B30-5279-37BEAE8DC2E4}"/>
            </a:ext>
          </a:extLst>
        </p:cNvPr>
        <p:cNvGrpSpPr/>
        <p:nvPr/>
      </p:nvGrpSpPr>
      <p:grpSpPr>
        <a:xfrm>
          <a:off x="0" y="0"/>
          <a:ext cx="0" cy="0"/>
          <a:chOff x="0" y="0"/>
          <a:chExt cx="0" cy="0"/>
        </a:xfrm>
      </p:grpSpPr>
      <p:sp>
        <p:nvSpPr>
          <p:cNvPr id="12" name="Заголовок 1">
            <a:extLst>
              <a:ext uri="{FF2B5EF4-FFF2-40B4-BE49-F238E27FC236}">
                <a16:creationId xmlns:a16="http://schemas.microsoft.com/office/drawing/2014/main" id="{6C498CB8-D019-D99D-01CF-CC7FE21E234B}"/>
              </a:ext>
            </a:extLst>
          </p:cNvPr>
          <p:cNvSpPr>
            <a:spLocks noGrp="1"/>
          </p:cNvSpPr>
          <p:nvPr>
            <p:ph type="ctrTitle"/>
          </p:nvPr>
        </p:nvSpPr>
        <p:spPr>
          <a:xfrm>
            <a:off x="1838738" y="331136"/>
            <a:ext cx="8494204" cy="529625"/>
          </a:xfrm>
        </p:spPr>
        <p:txBody>
          <a:bodyPr/>
          <a:lstStyle/>
          <a:p>
            <a:pPr algn="ctr"/>
            <a:r>
              <a:rPr lang="ru-RU" sz="3200" dirty="0">
                <a:solidFill>
                  <a:schemeClr val="bg1"/>
                </a:solidFill>
              </a:rPr>
              <a:t>Практическая ценность</a:t>
            </a:r>
          </a:p>
        </p:txBody>
      </p:sp>
      <p:sp>
        <p:nvSpPr>
          <p:cNvPr id="35" name="Подзаголовок 2">
            <a:extLst>
              <a:ext uri="{FF2B5EF4-FFF2-40B4-BE49-F238E27FC236}">
                <a16:creationId xmlns:a16="http://schemas.microsoft.com/office/drawing/2014/main" id="{B9EAB5D4-48B9-A2B6-0CF5-53A478458F4E}"/>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sp>
        <p:nvSpPr>
          <p:cNvPr id="3" name="TextBox 2">
            <a:extLst>
              <a:ext uri="{FF2B5EF4-FFF2-40B4-BE49-F238E27FC236}">
                <a16:creationId xmlns:a16="http://schemas.microsoft.com/office/drawing/2014/main" id="{FAE16920-9040-7F36-F87E-1E01F66C74BF}"/>
              </a:ext>
            </a:extLst>
          </p:cNvPr>
          <p:cNvSpPr txBox="1"/>
          <p:nvPr/>
        </p:nvSpPr>
        <p:spPr>
          <a:xfrm>
            <a:off x="-10159" y="2162659"/>
            <a:ext cx="12191999" cy="2532681"/>
          </a:xfrm>
          <a:prstGeom prst="rect">
            <a:avLst/>
          </a:prstGeom>
          <a:noFill/>
        </p:spPr>
        <p:txBody>
          <a:bodyPr wrap="square">
            <a:spAutoFit/>
          </a:bodyPr>
          <a:lstStyle/>
          <a:p>
            <a:pPr algn="just">
              <a:lnSpc>
                <a:spcPct val="150000"/>
              </a:lnSpc>
            </a:pPr>
            <a:r>
              <a:rPr lang="ru-RU" dirty="0">
                <a:solidFill>
                  <a:srgbClr val="000000"/>
                </a:solidFill>
                <a:ea typeface="Times New Roman" panose="02020603050405020304" pitchFamily="18" charset="0"/>
              </a:rPr>
              <a:t>	Введена в эксплуатацию многофункциональная магнитометрическая система, позволяющая проводить высокоточные измерения параметров магнитных полей элементов кольцевых ускорителей. Система является универсальной и подходит для измерений магнитов различной конструкции, используемых в кольцевых ускорителях и линиях транспортировки пучка. </a:t>
            </a:r>
          </a:p>
          <a:p>
            <a:pPr algn="just">
              <a:lnSpc>
                <a:spcPct val="150000"/>
              </a:lnSpc>
            </a:pPr>
            <a:r>
              <a:rPr lang="ru-RU" dirty="0">
                <a:solidFill>
                  <a:srgbClr val="000000"/>
                </a:solidFill>
                <a:ea typeface="Times New Roman" panose="02020603050405020304" pitchFamily="18" charset="0"/>
              </a:rPr>
              <a:t>	Проведены измерения положения магнитной оси квадрупольных магнитов Коллайдера NICA, результаты которых использованы при юстировке элементов магнитооптической системы.</a:t>
            </a:r>
          </a:p>
        </p:txBody>
      </p:sp>
      <p:sp>
        <p:nvSpPr>
          <p:cNvPr id="8" name="Подзаголовок 7">
            <a:extLst>
              <a:ext uri="{FF2B5EF4-FFF2-40B4-BE49-F238E27FC236}">
                <a16:creationId xmlns:a16="http://schemas.microsoft.com/office/drawing/2014/main" id="{6CDB45B0-7FEA-B19C-76C3-7444BB7E3A03}"/>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24</a:t>
            </a:r>
          </a:p>
        </p:txBody>
      </p:sp>
    </p:spTree>
    <p:extLst>
      <p:ext uri="{BB962C8B-B14F-4D97-AF65-F5344CB8AC3E}">
        <p14:creationId xmlns:p14="http://schemas.microsoft.com/office/powerpoint/2010/main" val="1165096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FA47E38-DF0D-921F-F531-DD4F1A21B0D7}"/>
            </a:ext>
          </a:extLst>
        </p:cNvPr>
        <p:cNvGrpSpPr/>
        <p:nvPr/>
      </p:nvGrpSpPr>
      <p:grpSpPr>
        <a:xfrm>
          <a:off x="0" y="0"/>
          <a:ext cx="0" cy="0"/>
          <a:chOff x="0" y="0"/>
          <a:chExt cx="0" cy="0"/>
        </a:xfrm>
      </p:grpSpPr>
      <p:sp>
        <p:nvSpPr>
          <p:cNvPr id="12" name="Заголовок 1">
            <a:extLst>
              <a:ext uri="{FF2B5EF4-FFF2-40B4-BE49-F238E27FC236}">
                <a16:creationId xmlns:a16="http://schemas.microsoft.com/office/drawing/2014/main" id="{89554DB1-3FD8-D6E5-FCDA-487A4C493B56}"/>
              </a:ext>
            </a:extLst>
          </p:cNvPr>
          <p:cNvSpPr>
            <a:spLocks noGrp="1"/>
          </p:cNvSpPr>
          <p:nvPr>
            <p:ph type="ctrTitle"/>
          </p:nvPr>
        </p:nvSpPr>
        <p:spPr>
          <a:xfrm>
            <a:off x="1848898" y="311742"/>
            <a:ext cx="8494204" cy="533859"/>
          </a:xfrm>
        </p:spPr>
        <p:txBody>
          <a:bodyPr/>
          <a:lstStyle/>
          <a:p>
            <a:pPr algn="ctr"/>
            <a:r>
              <a:rPr lang="ru-RU" sz="3200" dirty="0">
                <a:solidFill>
                  <a:schemeClr val="bg1"/>
                </a:solidFill>
              </a:rPr>
              <a:t>Апробация работы</a:t>
            </a:r>
          </a:p>
        </p:txBody>
      </p:sp>
      <p:sp>
        <p:nvSpPr>
          <p:cNvPr id="35" name="Подзаголовок 2">
            <a:extLst>
              <a:ext uri="{FF2B5EF4-FFF2-40B4-BE49-F238E27FC236}">
                <a16:creationId xmlns:a16="http://schemas.microsoft.com/office/drawing/2014/main" id="{5C4030E0-45D5-02A3-3D95-29A8214DE0AD}"/>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sp>
        <p:nvSpPr>
          <p:cNvPr id="3" name="TextBox 2">
            <a:extLst>
              <a:ext uri="{FF2B5EF4-FFF2-40B4-BE49-F238E27FC236}">
                <a16:creationId xmlns:a16="http://schemas.microsoft.com/office/drawing/2014/main" id="{563B73E3-D89F-953F-54C2-A01D1A6171AE}"/>
              </a:ext>
            </a:extLst>
          </p:cNvPr>
          <p:cNvSpPr txBox="1"/>
          <p:nvPr/>
        </p:nvSpPr>
        <p:spPr>
          <a:xfrm>
            <a:off x="-10159" y="1432488"/>
            <a:ext cx="12191999" cy="4846840"/>
          </a:xfrm>
          <a:prstGeom prst="rect">
            <a:avLst/>
          </a:prstGeom>
          <a:noFill/>
        </p:spPr>
        <p:txBody>
          <a:bodyPr wrap="square">
            <a:spAutoFit/>
          </a:bodyPr>
          <a:lstStyle/>
          <a:p>
            <a:pPr algn="just">
              <a:lnSpc>
                <a:spcPct val="150000"/>
              </a:lnSpc>
            </a:pPr>
            <a:r>
              <a:rPr lang="ru-RU" sz="1600" dirty="0">
                <a:solidFill>
                  <a:srgbClr val="000000"/>
                </a:solidFill>
                <a:ea typeface="Times New Roman" panose="02020603050405020304" pitchFamily="18" charset="0"/>
              </a:rPr>
              <a:t>	Основные результаты диссертации докладывались и обсуждались на XIV и XV международных семинарах по проблемам ускорителей заряженных частиц памяти В. П. Саранцева, XVIII международной конференции по ускорителям заряженных частиц RuPAC’23, научной сессии секции ядерной физики ОФН РАН, всероссийских и международных научных школах и научных семинарах в ОИЯИ.</a:t>
            </a:r>
          </a:p>
          <a:p>
            <a:pPr algn="just">
              <a:lnSpc>
                <a:spcPct val="150000"/>
              </a:lnSpc>
            </a:pPr>
            <a:r>
              <a:rPr lang="ru-RU" sz="1600" dirty="0">
                <a:solidFill>
                  <a:srgbClr val="000000"/>
                </a:solidFill>
                <a:ea typeface="Times New Roman" panose="02020603050405020304" pitchFamily="18" charset="0"/>
              </a:rPr>
              <a:t>	Основные результаты работы опубликованы в </a:t>
            </a:r>
            <a:r>
              <a:rPr lang="ru-RU" sz="1600" b="1" dirty="0">
                <a:solidFill>
                  <a:srgbClr val="000000"/>
                </a:solidFill>
                <a:ea typeface="Times New Roman" panose="02020603050405020304" pitchFamily="18" charset="0"/>
              </a:rPr>
              <a:t>6</a:t>
            </a:r>
            <a:r>
              <a:rPr lang="ru-RU" sz="1600" dirty="0">
                <a:solidFill>
                  <a:srgbClr val="000000"/>
                </a:solidFill>
                <a:ea typeface="Times New Roman" panose="02020603050405020304" pitchFamily="18" charset="0"/>
              </a:rPr>
              <a:t> печатных изданиях, </a:t>
            </a:r>
            <a:r>
              <a:rPr lang="ru-RU" sz="1600" b="1" dirty="0">
                <a:solidFill>
                  <a:srgbClr val="000000"/>
                </a:solidFill>
                <a:ea typeface="Times New Roman" panose="02020603050405020304" pitchFamily="18" charset="0"/>
              </a:rPr>
              <a:t>4</a:t>
            </a:r>
            <a:r>
              <a:rPr lang="ru-RU" sz="1600" dirty="0">
                <a:solidFill>
                  <a:srgbClr val="000000"/>
                </a:solidFill>
                <a:ea typeface="Times New Roman" panose="02020603050405020304" pitchFamily="18" charset="0"/>
              </a:rPr>
              <a:t> из которых изданы в научных журналах, рекомендованных ВАК и индексируемых Web of Science, </a:t>
            </a:r>
            <a:r>
              <a:rPr lang="ru-RU" sz="1600" b="1" dirty="0">
                <a:solidFill>
                  <a:srgbClr val="000000"/>
                </a:solidFill>
                <a:ea typeface="Times New Roman" panose="02020603050405020304" pitchFamily="18" charset="0"/>
              </a:rPr>
              <a:t>2</a:t>
            </a:r>
            <a:r>
              <a:rPr lang="ru-RU" sz="1600" dirty="0">
                <a:solidFill>
                  <a:srgbClr val="000000"/>
                </a:solidFill>
                <a:ea typeface="Times New Roman" panose="02020603050405020304" pitchFamily="18" charset="0"/>
              </a:rPr>
              <a:t> – в тезисах докладов.</a:t>
            </a:r>
          </a:p>
          <a:p>
            <a:pPr algn="just">
              <a:lnSpc>
                <a:spcPct val="150000"/>
              </a:lnSpc>
            </a:pPr>
            <a:r>
              <a:rPr lang="ru-RU" sz="1600" dirty="0">
                <a:solidFill>
                  <a:srgbClr val="000000"/>
                </a:solidFill>
                <a:ea typeface="Times New Roman" panose="02020603050405020304" pitchFamily="18" charset="0"/>
              </a:rPr>
              <a:t>	Работы, вошедшие в диссертацию, поддержаны грантами ЛФВЭ ОИЯИ для молодых ученых и специалистов в 2023 и 2024 годах. По результатам работ, вошедших в диссертацию, в 2023 и 2024 гг. автору присуждены премии конкурса научных работ имени О. А. Вальднера (НИЯУ МИФИ, Москва). Доклад на XV международном семинаре по проблемам ускорителей заряженных частиц памяти В. П. Саранцева отмечен дипломом конкурса молодых ученых. За цикл работ «Применение струнных методик для измерения положения магнитной оси структурных квадрупольных магнитов Коллайдера NICA» автору присуждена основная стипендия имени академика В. И. Векслера для молодых учёных и специалистов за 2024 год.</a:t>
            </a:r>
          </a:p>
        </p:txBody>
      </p:sp>
      <p:sp>
        <p:nvSpPr>
          <p:cNvPr id="8" name="Подзаголовок 7">
            <a:extLst>
              <a:ext uri="{FF2B5EF4-FFF2-40B4-BE49-F238E27FC236}">
                <a16:creationId xmlns:a16="http://schemas.microsoft.com/office/drawing/2014/main" id="{279F6817-2DD1-A9A7-CEAD-7F89527141FE}"/>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25</a:t>
            </a:r>
          </a:p>
        </p:txBody>
      </p:sp>
    </p:spTree>
    <p:extLst>
      <p:ext uri="{BB962C8B-B14F-4D97-AF65-F5344CB8AC3E}">
        <p14:creationId xmlns:p14="http://schemas.microsoft.com/office/powerpoint/2010/main" val="102400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342646-41E7-3AF6-FE19-9A660A7DDB10}"/>
            </a:ext>
          </a:extLst>
        </p:cNvPr>
        <p:cNvGrpSpPr/>
        <p:nvPr/>
      </p:nvGrpSpPr>
      <p:grpSpPr>
        <a:xfrm>
          <a:off x="0" y="0"/>
          <a:ext cx="0" cy="0"/>
          <a:chOff x="0" y="0"/>
          <a:chExt cx="0" cy="0"/>
        </a:xfrm>
      </p:grpSpPr>
      <p:sp>
        <p:nvSpPr>
          <p:cNvPr id="12" name="Заголовок 1">
            <a:extLst>
              <a:ext uri="{FF2B5EF4-FFF2-40B4-BE49-F238E27FC236}">
                <a16:creationId xmlns:a16="http://schemas.microsoft.com/office/drawing/2014/main" id="{A541E5A2-A736-9593-8DB0-42C29201CA9B}"/>
              </a:ext>
            </a:extLst>
          </p:cNvPr>
          <p:cNvSpPr>
            <a:spLocks noGrp="1"/>
          </p:cNvSpPr>
          <p:nvPr>
            <p:ph type="ctrTitle"/>
          </p:nvPr>
        </p:nvSpPr>
        <p:spPr>
          <a:xfrm>
            <a:off x="1848898" y="399716"/>
            <a:ext cx="8494204" cy="529625"/>
          </a:xfrm>
        </p:spPr>
        <p:txBody>
          <a:bodyPr/>
          <a:lstStyle/>
          <a:p>
            <a:pPr algn="ctr"/>
            <a:r>
              <a:rPr lang="ru-RU" sz="3200" dirty="0">
                <a:solidFill>
                  <a:schemeClr val="bg1"/>
                </a:solidFill>
              </a:rPr>
              <a:t>Внедрение результатов работы</a:t>
            </a:r>
          </a:p>
        </p:txBody>
      </p:sp>
      <p:sp>
        <p:nvSpPr>
          <p:cNvPr id="35" name="Подзаголовок 2">
            <a:extLst>
              <a:ext uri="{FF2B5EF4-FFF2-40B4-BE49-F238E27FC236}">
                <a16:creationId xmlns:a16="http://schemas.microsoft.com/office/drawing/2014/main" id="{5900A2A1-68A6-6475-57D0-FDE33DB0C6BE}"/>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sp>
        <p:nvSpPr>
          <p:cNvPr id="3" name="TextBox 2">
            <a:extLst>
              <a:ext uri="{FF2B5EF4-FFF2-40B4-BE49-F238E27FC236}">
                <a16:creationId xmlns:a16="http://schemas.microsoft.com/office/drawing/2014/main" id="{934FCC52-BA30-083D-E793-140F28F0BB3E}"/>
              </a:ext>
            </a:extLst>
          </p:cNvPr>
          <p:cNvSpPr txBox="1"/>
          <p:nvPr/>
        </p:nvSpPr>
        <p:spPr>
          <a:xfrm>
            <a:off x="-10159" y="2578158"/>
            <a:ext cx="12191999" cy="1701684"/>
          </a:xfrm>
          <a:prstGeom prst="rect">
            <a:avLst/>
          </a:prstGeom>
          <a:noFill/>
        </p:spPr>
        <p:txBody>
          <a:bodyPr wrap="square">
            <a:spAutoFit/>
          </a:bodyPr>
          <a:lstStyle/>
          <a:p>
            <a:pPr algn="just">
              <a:lnSpc>
                <a:spcPct val="150000"/>
              </a:lnSpc>
            </a:pPr>
            <a:r>
              <a:rPr lang="ru-RU" dirty="0">
                <a:solidFill>
                  <a:srgbClr val="000000"/>
                </a:solidFill>
                <a:ea typeface="Times New Roman" panose="02020603050405020304" pitchFamily="18" charset="0"/>
              </a:rPr>
              <a:t>	Введенная в эксплуатацию струнная магнитометрическая система позволила провести серийные измерения положения магнитной оси квадрупольных магнитов Коллайдера </a:t>
            </a:r>
            <a:r>
              <a:rPr lang="en-US" dirty="0">
                <a:solidFill>
                  <a:srgbClr val="000000"/>
                </a:solidFill>
                <a:ea typeface="Times New Roman" panose="02020603050405020304" pitchFamily="18" charset="0"/>
              </a:rPr>
              <a:t>NICA </a:t>
            </a:r>
            <a:r>
              <a:rPr lang="ru-RU" dirty="0">
                <a:solidFill>
                  <a:srgbClr val="000000"/>
                </a:solidFill>
                <a:ea typeface="Times New Roman" panose="02020603050405020304" pitchFamily="18" charset="0"/>
              </a:rPr>
              <a:t>и в данных момент активно используется при проведении серийных магнитных измерений квадрупольных магнитов синхротрона </a:t>
            </a:r>
            <a:r>
              <a:rPr lang="en-US" dirty="0">
                <a:solidFill>
                  <a:srgbClr val="000000"/>
                </a:solidFill>
                <a:ea typeface="Times New Roman" panose="02020603050405020304" pitchFamily="18" charset="0"/>
              </a:rPr>
              <a:t>SiS100 </a:t>
            </a:r>
            <a:r>
              <a:rPr lang="ru-RU" dirty="0">
                <a:solidFill>
                  <a:srgbClr val="000000"/>
                </a:solidFill>
                <a:ea typeface="Times New Roman" panose="02020603050405020304" pitchFamily="18" charset="0"/>
              </a:rPr>
              <a:t>проекта </a:t>
            </a:r>
            <a:r>
              <a:rPr lang="en-US" dirty="0">
                <a:solidFill>
                  <a:srgbClr val="000000"/>
                </a:solidFill>
                <a:ea typeface="Times New Roman" panose="02020603050405020304" pitchFamily="18" charset="0"/>
              </a:rPr>
              <a:t>FAIR</a:t>
            </a:r>
            <a:r>
              <a:rPr lang="ru-RU" dirty="0">
                <a:solidFill>
                  <a:srgbClr val="000000"/>
                </a:solidFill>
                <a:ea typeface="Times New Roman" panose="02020603050405020304" pitchFamily="18" charset="0"/>
              </a:rPr>
              <a:t>.</a:t>
            </a:r>
          </a:p>
        </p:txBody>
      </p:sp>
      <p:sp>
        <p:nvSpPr>
          <p:cNvPr id="8" name="Подзаголовок 7">
            <a:extLst>
              <a:ext uri="{FF2B5EF4-FFF2-40B4-BE49-F238E27FC236}">
                <a16:creationId xmlns:a16="http://schemas.microsoft.com/office/drawing/2014/main" id="{DFDA81E5-3509-040B-38EB-01294022AB4B}"/>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26</a:t>
            </a:r>
          </a:p>
        </p:txBody>
      </p:sp>
    </p:spTree>
    <p:extLst>
      <p:ext uri="{BB962C8B-B14F-4D97-AF65-F5344CB8AC3E}">
        <p14:creationId xmlns:p14="http://schemas.microsoft.com/office/powerpoint/2010/main" val="3720696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7EB8FE9-531A-E324-DBC8-F60F06AA9DF9}"/>
            </a:ext>
          </a:extLst>
        </p:cNvPr>
        <p:cNvGrpSpPr/>
        <p:nvPr/>
      </p:nvGrpSpPr>
      <p:grpSpPr>
        <a:xfrm>
          <a:off x="0" y="0"/>
          <a:ext cx="0" cy="0"/>
          <a:chOff x="0" y="0"/>
          <a:chExt cx="0" cy="0"/>
        </a:xfrm>
      </p:grpSpPr>
      <p:sp>
        <p:nvSpPr>
          <p:cNvPr id="12" name="Заголовок 1">
            <a:extLst>
              <a:ext uri="{FF2B5EF4-FFF2-40B4-BE49-F238E27FC236}">
                <a16:creationId xmlns:a16="http://schemas.microsoft.com/office/drawing/2014/main" id="{F078C0BD-304E-C1C7-DF8F-6A26411DD5BA}"/>
              </a:ext>
            </a:extLst>
          </p:cNvPr>
          <p:cNvSpPr>
            <a:spLocks noGrp="1"/>
          </p:cNvSpPr>
          <p:nvPr>
            <p:ph type="ctrTitle"/>
          </p:nvPr>
        </p:nvSpPr>
        <p:spPr>
          <a:xfrm>
            <a:off x="1856666" y="419550"/>
            <a:ext cx="8494204" cy="529625"/>
          </a:xfrm>
        </p:spPr>
        <p:txBody>
          <a:bodyPr/>
          <a:lstStyle/>
          <a:p>
            <a:pPr algn="ctr"/>
            <a:r>
              <a:rPr lang="ru-RU" sz="3200" dirty="0">
                <a:solidFill>
                  <a:schemeClr val="bg1"/>
                </a:solidFill>
              </a:rPr>
              <a:t>Личный вклад автора</a:t>
            </a:r>
          </a:p>
        </p:txBody>
      </p:sp>
      <p:sp>
        <p:nvSpPr>
          <p:cNvPr id="35" name="Подзаголовок 2">
            <a:extLst>
              <a:ext uri="{FF2B5EF4-FFF2-40B4-BE49-F238E27FC236}">
                <a16:creationId xmlns:a16="http://schemas.microsoft.com/office/drawing/2014/main" id="{EFAAA391-AFCE-A2AD-CEBB-5469754F8778}"/>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sp>
        <p:nvSpPr>
          <p:cNvPr id="3" name="TextBox 2">
            <a:extLst>
              <a:ext uri="{FF2B5EF4-FFF2-40B4-BE49-F238E27FC236}">
                <a16:creationId xmlns:a16="http://schemas.microsoft.com/office/drawing/2014/main" id="{C7E75D6B-D94A-D023-97C5-F6DF5C92A96B}"/>
              </a:ext>
            </a:extLst>
          </p:cNvPr>
          <p:cNvSpPr txBox="1"/>
          <p:nvPr/>
        </p:nvSpPr>
        <p:spPr>
          <a:xfrm>
            <a:off x="7769" y="2370408"/>
            <a:ext cx="12191999" cy="2117183"/>
          </a:xfrm>
          <a:prstGeom prst="rect">
            <a:avLst/>
          </a:prstGeom>
          <a:noFill/>
        </p:spPr>
        <p:txBody>
          <a:bodyPr wrap="square">
            <a:spAutoFit/>
          </a:bodyPr>
          <a:lstStyle/>
          <a:p>
            <a:pPr algn="just">
              <a:lnSpc>
                <a:spcPct val="150000"/>
              </a:lnSpc>
            </a:pPr>
            <a:r>
              <a:rPr lang="ru-RU" dirty="0">
                <a:solidFill>
                  <a:srgbClr val="000000"/>
                </a:solidFill>
                <a:ea typeface="Times New Roman" panose="02020603050405020304" pitchFamily="18" charset="0"/>
              </a:rPr>
              <a:t>	Вклад автора в результаты, описываемые в диссертационной работе, является определяющим. Ввод в эксплуатацию магнитометрической системы, настройки, калибровки и программно-аппаратная реализация различных струнных методик измерений выполнены автором лично. Измерения положения магнитной оси квадрупольных магнитов Коллайдера </a:t>
            </a:r>
            <a:r>
              <a:rPr lang="en-US" dirty="0">
                <a:solidFill>
                  <a:srgbClr val="000000"/>
                </a:solidFill>
                <a:ea typeface="Times New Roman" panose="02020603050405020304" pitchFamily="18" charset="0"/>
              </a:rPr>
              <a:t>NICA </a:t>
            </a:r>
            <a:r>
              <a:rPr lang="ru-RU" dirty="0">
                <a:solidFill>
                  <a:srgbClr val="000000"/>
                </a:solidFill>
                <a:ea typeface="Times New Roman" panose="02020603050405020304" pitchFamily="18" charset="0"/>
              </a:rPr>
              <a:t>выполнены при определяющем участии автора.</a:t>
            </a:r>
          </a:p>
        </p:txBody>
      </p:sp>
      <p:sp>
        <p:nvSpPr>
          <p:cNvPr id="8" name="Подзаголовок 7">
            <a:extLst>
              <a:ext uri="{FF2B5EF4-FFF2-40B4-BE49-F238E27FC236}">
                <a16:creationId xmlns:a16="http://schemas.microsoft.com/office/drawing/2014/main" id="{3E0F207F-ED84-FC52-2EB6-F13DF54EDECB}"/>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27</a:t>
            </a:r>
          </a:p>
        </p:txBody>
      </p:sp>
    </p:spTree>
    <p:extLst>
      <p:ext uri="{BB962C8B-B14F-4D97-AF65-F5344CB8AC3E}">
        <p14:creationId xmlns:p14="http://schemas.microsoft.com/office/powerpoint/2010/main" val="3382990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6C040A1-35BF-F768-C8EF-EDDDA5A89CA7}"/>
            </a:ext>
          </a:extLst>
        </p:cNvPr>
        <p:cNvGrpSpPr/>
        <p:nvPr/>
      </p:nvGrpSpPr>
      <p:grpSpPr>
        <a:xfrm>
          <a:off x="0" y="0"/>
          <a:ext cx="0" cy="0"/>
          <a:chOff x="0" y="0"/>
          <a:chExt cx="0" cy="0"/>
        </a:xfrm>
      </p:grpSpPr>
      <p:sp>
        <p:nvSpPr>
          <p:cNvPr id="12" name="Заголовок 1">
            <a:extLst>
              <a:ext uri="{FF2B5EF4-FFF2-40B4-BE49-F238E27FC236}">
                <a16:creationId xmlns:a16="http://schemas.microsoft.com/office/drawing/2014/main" id="{7A167E4F-C47C-A885-AD50-0BF8B3D454B5}"/>
              </a:ext>
            </a:extLst>
          </p:cNvPr>
          <p:cNvSpPr>
            <a:spLocks noGrp="1"/>
          </p:cNvSpPr>
          <p:nvPr>
            <p:ph type="ctrTitle"/>
          </p:nvPr>
        </p:nvSpPr>
        <p:spPr>
          <a:xfrm>
            <a:off x="1848898" y="180090"/>
            <a:ext cx="8494204" cy="785355"/>
          </a:xfrm>
        </p:spPr>
        <p:txBody>
          <a:bodyPr/>
          <a:lstStyle/>
          <a:p>
            <a:pPr algn="ctr"/>
            <a:r>
              <a:rPr lang="ru-RU" sz="3200" dirty="0">
                <a:solidFill>
                  <a:schemeClr val="bg1"/>
                </a:solidFill>
              </a:rPr>
              <a:t>Список публикаций</a:t>
            </a:r>
          </a:p>
        </p:txBody>
      </p:sp>
      <p:sp>
        <p:nvSpPr>
          <p:cNvPr id="35" name="Подзаголовок 2">
            <a:extLst>
              <a:ext uri="{FF2B5EF4-FFF2-40B4-BE49-F238E27FC236}">
                <a16:creationId xmlns:a16="http://schemas.microsoft.com/office/drawing/2014/main" id="{90764B7B-5C8A-F7A5-A396-7FDB108BF347}"/>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sp>
        <p:nvSpPr>
          <p:cNvPr id="3" name="TextBox 2">
            <a:extLst>
              <a:ext uri="{FF2B5EF4-FFF2-40B4-BE49-F238E27FC236}">
                <a16:creationId xmlns:a16="http://schemas.microsoft.com/office/drawing/2014/main" id="{6A888C93-BB49-8AE1-5611-503EC6FDB884}"/>
              </a:ext>
            </a:extLst>
          </p:cNvPr>
          <p:cNvSpPr txBox="1"/>
          <p:nvPr/>
        </p:nvSpPr>
        <p:spPr>
          <a:xfrm>
            <a:off x="0" y="1461738"/>
            <a:ext cx="12192000" cy="5216172"/>
          </a:xfrm>
          <a:prstGeom prst="rect">
            <a:avLst/>
          </a:prstGeom>
          <a:noFill/>
        </p:spPr>
        <p:txBody>
          <a:bodyPr wrap="square">
            <a:spAutoFit/>
          </a:bodyPr>
          <a:lstStyle/>
          <a:p>
            <a:pPr marL="541338" indent="-541338" algn="just">
              <a:lnSpc>
                <a:spcPct val="150000"/>
              </a:lnSpc>
            </a:pPr>
            <a:r>
              <a:rPr lang="ru-RU" sz="1600" dirty="0">
                <a:solidFill>
                  <a:srgbClr val="000000"/>
                </a:solidFill>
                <a:ea typeface="Times New Roman" panose="02020603050405020304" pitchFamily="18" charset="0"/>
              </a:rPr>
              <a:t>А1.	Николайчук, И. Ю. и др. Первые измерения магнитной оси квадрупольных магнитов коллайдера NICA </a:t>
            </a:r>
            <a:br>
              <a:rPr lang="ru-RU" sz="1600" dirty="0">
                <a:solidFill>
                  <a:srgbClr val="000000"/>
                </a:solidFill>
                <a:ea typeface="Times New Roman" panose="02020603050405020304" pitchFamily="18" charset="0"/>
              </a:rPr>
            </a:br>
            <a:r>
              <a:rPr lang="ru-RU" sz="1600" dirty="0">
                <a:solidFill>
                  <a:srgbClr val="000000"/>
                </a:solidFill>
                <a:ea typeface="Times New Roman" panose="02020603050405020304" pitchFamily="18" charset="0"/>
              </a:rPr>
              <a:t>// Письма в ЭЧАЯ, 2023. Т. 20, № 6 (251). С. 1463-1469.</a:t>
            </a:r>
          </a:p>
          <a:p>
            <a:pPr marL="541338" indent="-541338" algn="just">
              <a:lnSpc>
                <a:spcPct val="150000"/>
              </a:lnSpc>
            </a:pPr>
            <a:r>
              <a:rPr lang="ru-RU" sz="1600" dirty="0">
                <a:solidFill>
                  <a:srgbClr val="000000"/>
                </a:solidFill>
                <a:ea typeface="Times New Roman" panose="02020603050405020304" pitchFamily="18" charset="0"/>
              </a:rPr>
              <a:t>А2.	Николайчук, И. Ю. Методика калибровки струнного измерительного стенда и методы подавления систематических ошибок измерений параметров магнитного поля // ЭЧАЯ, 2025. </a:t>
            </a:r>
          </a:p>
          <a:p>
            <a:pPr marL="541338" indent="-541338" algn="just">
              <a:lnSpc>
                <a:spcPct val="150000"/>
              </a:lnSpc>
            </a:pPr>
            <a:r>
              <a:rPr lang="ru-RU" sz="1600" dirty="0">
                <a:solidFill>
                  <a:srgbClr val="000000"/>
                </a:solidFill>
                <a:ea typeface="Times New Roman" panose="02020603050405020304" pitchFamily="18" charset="0"/>
              </a:rPr>
              <a:t>А3.	Николайчук, И. Ю. и др. Статус измерений положения магнитной оси квадрупольных магнитов Коллайдера NICA // Сибирский физический журнал, 2024. Т. 19, № 1. С. 68-79.</a:t>
            </a:r>
          </a:p>
          <a:p>
            <a:pPr marL="541338" indent="-541338" algn="just">
              <a:lnSpc>
                <a:spcPct val="150000"/>
              </a:lnSpc>
            </a:pPr>
            <a:r>
              <a:rPr lang="ru-RU" sz="1600" dirty="0">
                <a:solidFill>
                  <a:srgbClr val="000000"/>
                </a:solidFill>
                <a:ea typeface="Times New Roman" panose="02020603050405020304" pitchFamily="18" charset="0"/>
              </a:rPr>
              <a:t>А4.	Николайчук, И. Ю. и др. Результаты применения струнных методик для измерения положения магнитной оси структурных квадрупольных магнитов Бустера и Коллайдера NICA // Письма в ЭЧАЯ, 2025.</a:t>
            </a:r>
          </a:p>
          <a:p>
            <a:pPr marL="541338" indent="-541338" algn="just">
              <a:lnSpc>
                <a:spcPct val="150000"/>
              </a:lnSpc>
            </a:pPr>
            <a:r>
              <a:rPr lang="ru-RU" sz="1600" dirty="0">
                <a:solidFill>
                  <a:srgbClr val="000000"/>
                </a:solidFill>
                <a:ea typeface="Times New Roman" panose="02020603050405020304" pitchFamily="18" charset="0"/>
              </a:rPr>
              <a:t>А5.	Николайчук, И. Ю., Костромин С. А. Методика расчёта положения магнитной оси квадрупольных магнитов при измерениях методом вибрирующей струны // Материалы 28-ой Всероссийской научной конференции студентов-физиков и молодых учёных (ВНКСФ-28), Новосибирск, 2024.</a:t>
            </a:r>
          </a:p>
          <a:p>
            <a:pPr marL="541338" indent="-541338" algn="just">
              <a:lnSpc>
                <a:spcPct val="150000"/>
              </a:lnSpc>
            </a:pPr>
            <a:r>
              <a:rPr lang="ru-RU" sz="1600" dirty="0">
                <a:solidFill>
                  <a:srgbClr val="000000"/>
                </a:solidFill>
                <a:ea typeface="Times New Roman" panose="02020603050405020304" pitchFamily="18" charset="0"/>
              </a:rPr>
              <a:t>А6.	Николайчук, И. Ю. Струнные методики измерений магнитных полей элементов кольцевых ускорителей // Материалы 3-ей Всероссийской школы НЦФМ по физике высоких энергий, ядерной физике и ускорительной технике, Саров, 2024.</a:t>
            </a:r>
          </a:p>
        </p:txBody>
      </p:sp>
      <p:sp>
        <p:nvSpPr>
          <p:cNvPr id="8" name="Подзаголовок 7">
            <a:extLst>
              <a:ext uri="{FF2B5EF4-FFF2-40B4-BE49-F238E27FC236}">
                <a16:creationId xmlns:a16="http://schemas.microsoft.com/office/drawing/2014/main" id="{16571018-7715-B634-4796-810198F086D1}"/>
              </a:ext>
            </a:extLst>
          </p:cNvPr>
          <p:cNvSpPr txBox="1">
            <a:spLocks/>
          </p:cNvSpPr>
          <p:nvPr/>
        </p:nvSpPr>
        <p:spPr>
          <a:xfrm>
            <a:off x="11630991" y="6360580"/>
            <a:ext cx="550850" cy="483733"/>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ru-RU" sz="2800" b="1" dirty="0">
                <a:solidFill>
                  <a:schemeClr val="bg1"/>
                </a:solidFill>
              </a:rPr>
              <a:t>28</a:t>
            </a:r>
          </a:p>
        </p:txBody>
      </p:sp>
    </p:spTree>
    <p:extLst>
      <p:ext uri="{BB962C8B-B14F-4D97-AF65-F5344CB8AC3E}">
        <p14:creationId xmlns:p14="http://schemas.microsoft.com/office/powerpoint/2010/main" val="3888580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D4B120E-12AA-69CA-940F-3803592116D0}"/>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66C584-A4E9-6EBF-7671-87B7C5F02D8E}"/>
              </a:ext>
            </a:extLst>
          </p:cNvPr>
          <p:cNvSpPr>
            <a:spLocks noGrp="1"/>
          </p:cNvSpPr>
          <p:nvPr>
            <p:ph type="ctrTitle"/>
          </p:nvPr>
        </p:nvSpPr>
        <p:spPr>
          <a:xfrm>
            <a:off x="7769" y="4342047"/>
            <a:ext cx="12192000" cy="2374899"/>
          </a:xfrm>
        </p:spPr>
        <p:txBody>
          <a:bodyPr/>
          <a:lstStyle/>
          <a:p>
            <a:pPr algn="ctr"/>
            <a:br>
              <a:rPr lang="en-US" sz="4000" dirty="0">
                <a:solidFill>
                  <a:schemeClr val="bg1"/>
                </a:solidFill>
              </a:rPr>
            </a:br>
            <a:r>
              <a:rPr lang="ru-RU" sz="2800" i="1" dirty="0">
                <a:solidFill>
                  <a:schemeClr val="bg1"/>
                </a:solidFill>
              </a:rPr>
              <a:t>Николайчук Илья Юрьевич</a:t>
            </a:r>
            <a:br>
              <a:rPr lang="en-US" sz="2800" dirty="0">
                <a:solidFill>
                  <a:schemeClr val="bg1"/>
                </a:solidFill>
              </a:rPr>
            </a:br>
            <a:r>
              <a:rPr lang="ru-RU" sz="2800" b="1" dirty="0">
                <a:solidFill>
                  <a:schemeClr val="bg1"/>
                </a:solidFill>
              </a:rPr>
              <a:t>Многофункциональная система измерения полей магнитов кольцевых ускорителей на основе струнных методик</a:t>
            </a:r>
            <a:br>
              <a:rPr lang="ru-RU" sz="3200" b="1" dirty="0">
                <a:solidFill>
                  <a:schemeClr val="bg1"/>
                </a:solidFill>
              </a:rPr>
            </a:br>
            <a:br>
              <a:rPr lang="ru-RU" sz="3200" dirty="0">
                <a:solidFill>
                  <a:schemeClr val="bg1"/>
                </a:solidFill>
              </a:rPr>
            </a:br>
            <a:r>
              <a:rPr lang="ru-RU" sz="1600" dirty="0">
                <a:solidFill>
                  <a:schemeClr val="bg1"/>
                </a:solidFill>
              </a:rPr>
              <a:t>Диссертация на соискание учёной степени кандидата технических наук по специальности</a:t>
            </a:r>
            <a:br>
              <a:rPr lang="ru-RU" sz="1600" dirty="0">
                <a:solidFill>
                  <a:schemeClr val="bg1"/>
                </a:solidFill>
              </a:rPr>
            </a:br>
            <a:r>
              <a:rPr lang="ru-RU" sz="1600" dirty="0">
                <a:solidFill>
                  <a:schemeClr val="bg1"/>
                </a:solidFill>
              </a:rPr>
              <a:t>1.3.18 Физика пучков заряженных частиц и ускорительная техника</a:t>
            </a:r>
            <a:endParaRPr lang="ru-RU" sz="3200" dirty="0">
              <a:solidFill>
                <a:schemeClr val="bg1"/>
              </a:solidFill>
            </a:endParaRPr>
          </a:p>
        </p:txBody>
      </p:sp>
      <p:sp>
        <p:nvSpPr>
          <p:cNvPr id="3" name="Заголовок 1">
            <a:extLst>
              <a:ext uri="{FF2B5EF4-FFF2-40B4-BE49-F238E27FC236}">
                <a16:creationId xmlns:a16="http://schemas.microsoft.com/office/drawing/2014/main" id="{FA6E7415-31C2-4979-A890-9F0D5D02B7CB}"/>
              </a:ext>
            </a:extLst>
          </p:cNvPr>
          <p:cNvSpPr txBox="1">
            <a:spLocks/>
          </p:cNvSpPr>
          <p:nvPr/>
        </p:nvSpPr>
        <p:spPr>
          <a:xfrm>
            <a:off x="7769" y="2592279"/>
            <a:ext cx="12192000" cy="559270"/>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4400" i="1" dirty="0">
                <a:solidFill>
                  <a:schemeClr val="bg1"/>
                </a:solidFill>
              </a:rPr>
              <a:t>Спасибо за внимание!</a:t>
            </a:r>
            <a:endParaRPr lang="ru-RU" sz="4800" dirty="0">
              <a:solidFill>
                <a:schemeClr val="bg1"/>
              </a:solidFill>
            </a:endParaRPr>
          </a:p>
        </p:txBody>
      </p:sp>
      <p:sp>
        <p:nvSpPr>
          <p:cNvPr id="5" name="TextBox 4">
            <a:extLst>
              <a:ext uri="{FF2B5EF4-FFF2-40B4-BE49-F238E27FC236}">
                <a16:creationId xmlns:a16="http://schemas.microsoft.com/office/drawing/2014/main" id="{05024992-B615-EADB-5CB0-CDADD35FD2C2}"/>
              </a:ext>
            </a:extLst>
          </p:cNvPr>
          <p:cNvSpPr txBox="1"/>
          <p:nvPr/>
        </p:nvSpPr>
        <p:spPr>
          <a:xfrm>
            <a:off x="0" y="79083"/>
            <a:ext cx="12183034" cy="1200329"/>
          </a:xfrm>
          <a:prstGeom prst="rect">
            <a:avLst/>
          </a:prstGeom>
          <a:noFill/>
        </p:spPr>
        <p:txBody>
          <a:bodyPr wrap="square">
            <a:spAutoFit/>
          </a:bodyPr>
          <a:lstStyle/>
          <a:p>
            <a:pPr algn="ctr"/>
            <a:r>
              <a:rPr lang="ru-RU" sz="2400" dirty="0">
                <a:solidFill>
                  <a:schemeClr val="bg1"/>
                </a:solidFill>
                <a:latin typeface="+mj-lt"/>
                <a:cs typeface="Times New Roman" panose="02020603050405020304" pitchFamily="18" charset="0"/>
              </a:rPr>
              <a:t>Диссертационный совет ОИЯИ.02.01.2024.П по физике частиц при Лаборатории физики высоких энергий </a:t>
            </a:r>
          </a:p>
          <a:p>
            <a:pPr algn="ctr"/>
            <a:r>
              <a:rPr lang="ru-RU" sz="2400" dirty="0">
                <a:solidFill>
                  <a:schemeClr val="bg1"/>
                </a:solidFill>
                <a:latin typeface="+mj-lt"/>
                <a:cs typeface="Times New Roman" panose="02020603050405020304" pitchFamily="18" charset="0"/>
              </a:rPr>
              <a:t>им. В. И. Векслера и А. М. Балдина</a:t>
            </a:r>
          </a:p>
        </p:txBody>
      </p:sp>
    </p:spTree>
    <p:extLst>
      <p:ext uri="{BB962C8B-B14F-4D97-AF65-F5344CB8AC3E}">
        <p14:creationId xmlns:p14="http://schemas.microsoft.com/office/powerpoint/2010/main" val="51568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A9AEEE1-5CCB-A6E9-F880-44A5E2B2A2EE}"/>
            </a:ext>
          </a:extLst>
        </p:cNvPr>
        <p:cNvGrpSpPr/>
        <p:nvPr/>
      </p:nvGrpSpPr>
      <p:grpSpPr>
        <a:xfrm>
          <a:off x="0" y="0"/>
          <a:ext cx="0" cy="0"/>
          <a:chOff x="0" y="0"/>
          <a:chExt cx="0" cy="0"/>
        </a:xfrm>
      </p:grpSpPr>
      <p:sp>
        <p:nvSpPr>
          <p:cNvPr id="12" name="Заголовок 1">
            <a:extLst>
              <a:ext uri="{FF2B5EF4-FFF2-40B4-BE49-F238E27FC236}">
                <a16:creationId xmlns:a16="http://schemas.microsoft.com/office/drawing/2014/main" id="{D540ECAF-0229-EFA0-484D-C232A796FF1E}"/>
              </a:ext>
            </a:extLst>
          </p:cNvPr>
          <p:cNvSpPr>
            <a:spLocks noGrp="1"/>
          </p:cNvSpPr>
          <p:nvPr>
            <p:ph type="ctrTitle"/>
          </p:nvPr>
        </p:nvSpPr>
        <p:spPr>
          <a:xfrm>
            <a:off x="0" y="98943"/>
            <a:ext cx="12192000" cy="1045352"/>
          </a:xfrm>
        </p:spPr>
        <p:txBody>
          <a:bodyPr/>
          <a:lstStyle/>
          <a:p>
            <a:pPr algn="ctr"/>
            <a:r>
              <a:rPr lang="ru-RU" sz="3200" dirty="0">
                <a:solidFill>
                  <a:schemeClr val="bg1"/>
                </a:solidFill>
              </a:rPr>
              <a:t>Методики измерения параметров магнитного поля</a:t>
            </a:r>
            <a:r>
              <a:rPr lang="en-US" sz="3200" dirty="0">
                <a:solidFill>
                  <a:schemeClr val="bg1"/>
                </a:solidFill>
              </a:rPr>
              <a:t> </a:t>
            </a:r>
            <a:br>
              <a:rPr lang="ru-RU" sz="3200" dirty="0">
                <a:solidFill>
                  <a:schemeClr val="bg1"/>
                </a:solidFill>
              </a:rPr>
            </a:br>
            <a:r>
              <a:rPr lang="ru-RU" sz="3200" dirty="0">
                <a:solidFill>
                  <a:schemeClr val="bg1"/>
                </a:solidFill>
              </a:rPr>
              <a:t>на основе струны</a:t>
            </a:r>
          </a:p>
        </p:txBody>
      </p:sp>
      <p:sp>
        <p:nvSpPr>
          <p:cNvPr id="5" name="Подзаголовок 2">
            <a:extLst>
              <a:ext uri="{FF2B5EF4-FFF2-40B4-BE49-F238E27FC236}">
                <a16:creationId xmlns:a16="http://schemas.microsoft.com/office/drawing/2014/main" id="{832E88D3-D23C-A63E-439B-F34FC88997C2}"/>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3</a:t>
            </a:r>
            <a:endParaRPr lang="ru-RU" sz="2400" b="1" cap="none" dirty="0">
              <a:solidFill>
                <a:schemeClr val="tx1"/>
              </a:solidFill>
            </a:endParaRPr>
          </a:p>
        </p:txBody>
      </p:sp>
      <p:sp>
        <p:nvSpPr>
          <p:cNvPr id="3" name="Подзаголовок 2">
            <a:extLst>
              <a:ext uri="{FF2B5EF4-FFF2-40B4-BE49-F238E27FC236}">
                <a16:creationId xmlns:a16="http://schemas.microsoft.com/office/drawing/2014/main" id="{20227297-3B5A-31EA-44A1-01D3050EB569}"/>
              </a:ext>
            </a:extLst>
          </p:cNvPr>
          <p:cNvSpPr txBox="1">
            <a:spLocks/>
          </p:cNvSpPr>
          <p:nvPr/>
        </p:nvSpPr>
        <p:spPr>
          <a:xfrm>
            <a:off x="160169" y="6011603"/>
            <a:ext cx="12184231" cy="99837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dirty="0">
                <a:solidFill>
                  <a:schemeClr val="tx1"/>
                </a:solidFill>
              </a:rPr>
              <a:t>,.</a:t>
            </a:r>
          </a:p>
        </p:txBody>
      </p:sp>
      <p:sp>
        <p:nvSpPr>
          <p:cNvPr id="11" name="TextBox 10">
            <a:extLst>
              <a:ext uri="{FF2B5EF4-FFF2-40B4-BE49-F238E27FC236}">
                <a16:creationId xmlns:a16="http://schemas.microsoft.com/office/drawing/2014/main" id="{ED5632ED-7C83-1002-B306-4C8F3734946C}"/>
              </a:ext>
            </a:extLst>
          </p:cNvPr>
          <p:cNvSpPr txBox="1"/>
          <p:nvPr/>
        </p:nvSpPr>
        <p:spPr>
          <a:xfrm>
            <a:off x="-51015" y="2154493"/>
            <a:ext cx="12174071" cy="2532681"/>
          </a:xfrm>
          <a:prstGeom prst="rect">
            <a:avLst/>
          </a:prstGeom>
          <a:noFill/>
        </p:spPr>
        <p:txBody>
          <a:bodyPr wrap="square">
            <a:spAutoFit/>
          </a:bodyPr>
          <a:lstStyle/>
          <a:p>
            <a:pPr marL="449263" indent="-449263" algn="just">
              <a:lnSpc>
                <a:spcPct val="150000"/>
              </a:lnSpc>
            </a:pPr>
            <a:r>
              <a:rPr lang="ru-RU" b="1" dirty="0">
                <a:solidFill>
                  <a:srgbClr val="000000"/>
                </a:solidFill>
                <a:ea typeface="Times New Roman" panose="02020603050405020304" pitchFamily="18" charset="0"/>
              </a:rPr>
              <a:t>1)</a:t>
            </a:r>
            <a:r>
              <a:rPr lang="ru-RU" dirty="0">
                <a:solidFill>
                  <a:srgbClr val="000000"/>
                </a:solidFill>
                <a:ea typeface="Times New Roman" panose="02020603050405020304" pitchFamily="18" charset="0"/>
              </a:rPr>
              <a:t>	Вибрирующая струна (</a:t>
            </a:r>
            <a:r>
              <a:rPr lang="en-US" i="1" dirty="0">
                <a:solidFill>
                  <a:srgbClr val="000000"/>
                </a:solidFill>
                <a:ea typeface="Times New Roman" panose="02020603050405020304" pitchFamily="18" charset="0"/>
              </a:rPr>
              <a:t>vibrating wire</a:t>
            </a:r>
            <a:r>
              <a:rPr lang="en-US" dirty="0">
                <a:solidFill>
                  <a:srgbClr val="000000"/>
                </a:solidFill>
                <a:ea typeface="Times New Roman" panose="02020603050405020304" pitchFamily="18" charset="0"/>
              </a:rPr>
              <a:t>)</a:t>
            </a:r>
            <a:r>
              <a:rPr lang="ru-RU" dirty="0">
                <a:solidFill>
                  <a:srgbClr val="000000"/>
                </a:solidFill>
                <a:ea typeface="Times New Roman" panose="02020603050405020304" pitchFamily="18" charset="0"/>
              </a:rPr>
              <a:t> — измерение механических колебаний струны в магнитном поле при подаче на неё гармонического сигнала.</a:t>
            </a:r>
          </a:p>
          <a:p>
            <a:pPr marL="449263" indent="-449263" algn="just">
              <a:lnSpc>
                <a:spcPct val="150000"/>
              </a:lnSpc>
            </a:pPr>
            <a:r>
              <a:rPr lang="ru-RU" b="1" dirty="0">
                <a:solidFill>
                  <a:srgbClr val="000000"/>
                </a:solidFill>
                <a:ea typeface="Times New Roman" panose="02020603050405020304" pitchFamily="18" charset="0"/>
              </a:rPr>
              <a:t>2)</a:t>
            </a:r>
            <a:r>
              <a:rPr lang="ru-RU" dirty="0">
                <a:solidFill>
                  <a:srgbClr val="000000"/>
                </a:solidFill>
                <a:ea typeface="Times New Roman" panose="02020603050405020304" pitchFamily="18" charset="0"/>
              </a:rPr>
              <a:t>	Натянутая струна </a:t>
            </a:r>
            <a:r>
              <a:rPr lang="en-US" dirty="0">
                <a:solidFill>
                  <a:srgbClr val="000000"/>
                </a:solidFill>
                <a:ea typeface="Times New Roman" panose="02020603050405020304" pitchFamily="18" charset="0"/>
              </a:rPr>
              <a:t>(</a:t>
            </a:r>
            <a:r>
              <a:rPr lang="en-US" i="1" dirty="0">
                <a:solidFill>
                  <a:srgbClr val="000000"/>
                </a:solidFill>
                <a:ea typeface="Times New Roman" panose="02020603050405020304" pitchFamily="18" charset="0"/>
              </a:rPr>
              <a:t>stretched wire</a:t>
            </a:r>
            <a:r>
              <a:rPr lang="en-US" dirty="0">
                <a:solidFill>
                  <a:srgbClr val="000000"/>
                </a:solidFill>
                <a:ea typeface="Times New Roman" panose="02020603050405020304" pitchFamily="18" charset="0"/>
              </a:rPr>
              <a:t>) — </a:t>
            </a:r>
            <a:r>
              <a:rPr lang="ru-RU" dirty="0">
                <a:solidFill>
                  <a:srgbClr val="000000"/>
                </a:solidFill>
                <a:ea typeface="Times New Roman" panose="02020603050405020304" pitchFamily="18" charset="0"/>
              </a:rPr>
              <a:t>измерение ЭДС, наводящейся в струне при её движении в постоянном магнитном поле или в неподвижной струне в импульсном поле.</a:t>
            </a:r>
          </a:p>
          <a:p>
            <a:pPr algn="just">
              <a:lnSpc>
                <a:spcPct val="150000"/>
              </a:lnSpc>
            </a:pPr>
            <a:r>
              <a:rPr lang="ru-RU" b="1" dirty="0">
                <a:solidFill>
                  <a:srgbClr val="000000"/>
                </a:solidFill>
                <a:ea typeface="Times New Roman" panose="02020603050405020304" pitchFamily="18" charset="0"/>
              </a:rPr>
              <a:t>3)</a:t>
            </a:r>
            <a:r>
              <a:rPr lang="ru-RU" dirty="0">
                <a:solidFill>
                  <a:srgbClr val="000000"/>
                </a:solidFill>
                <a:ea typeface="Times New Roman" panose="02020603050405020304" pitchFamily="18" charset="0"/>
              </a:rPr>
              <a:t>	Пульсирующая струна (</a:t>
            </a:r>
            <a:r>
              <a:rPr lang="en-US" i="1" dirty="0">
                <a:solidFill>
                  <a:srgbClr val="000000"/>
                </a:solidFill>
                <a:ea typeface="Times New Roman" panose="02020603050405020304" pitchFamily="18" charset="0"/>
              </a:rPr>
              <a:t>pulsed wire</a:t>
            </a:r>
            <a:r>
              <a:rPr lang="en-US" dirty="0">
                <a:solidFill>
                  <a:srgbClr val="000000"/>
                </a:solidFill>
                <a:ea typeface="Times New Roman" panose="02020603050405020304" pitchFamily="18" charset="0"/>
              </a:rPr>
              <a:t>)</a:t>
            </a:r>
            <a:r>
              <a:rPr lang="ru-RU" dirty="0">
                <a:solidFill>
                  <a:srgbClr val="000000"/>
                </a:solidFill>
                <a:ea typeface="Times New Roman" panose="02020603050405020304" pitchFamily="18" charset="0"/>
              </a:rPr>
              <a:t> — измерение формы механической волны, формирующейся 	в струне при подаче на неё импульсного сигнала.</a:t>
            </a:r>
          </a:p>
        </p:txBody>
      </p:sp>
      <p:sp>
        <p:nvSpPr>
          <p:cNvPr id="9" name="Подзаголовок 7">
            <a:extLst>
              <a:ext uri="{FF2B5EF4-FFF2-40B4-BE49-F238E27FC236}">
                <a16:creationId xmlns:a16="http://schemas.microsoft.com/office/drawing/2014/main" id="{A1A5471A-3610-94E8-DA8D-1AFD6C094F07}"/>
              </a:ext>
            </a:extLst>
          </p:cNvPr>
          <p:cNvSpPr txBox="1">
            <a:spLocks/>
          </p:cNvSpPr>
          <p:nvPr/>
        </p:nvSpPr>
        <p:spPr>
          <a:xfrm>
            <a:off x="11573565" y="6360580"/>
            <a:ext cx="608276" cy="483733"/>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800" b="1" dirty="0">
                <a:solidFill>
                  <a:schemeClr val="bg1"/>
                </a:solidFill>
              </a:rPr>
              <a:t>3</a:t>
            </a:r>
          </a:p>
        </p:txBody>
      </p:sp>
    </p:spTree>
    <p:extLst>
      <p:ext uri="{BB962C8B-B14F-4D97-AF65-F5344CB8AC3E}">
        <p14:creationId xmlns:p14="http://schemas.microsoft.com/office/powerpoint/2010/main" val="2541017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D7A5F73-BB3B-CB9F-FBF1-652222036B7C}"/>
            </a:ext>
          </a:extLst>
        </p:cNvPr>
        <p:cNvGrpSpPr/>
        <p:nvPr/>
      </p:nvGrpSpPr>
      <p:grpSpPr>
        <a:xfrm>
          <a:off x="0" y="0"/>
          <a:ext cx="0" cy="0"/>
          <a:chOff x="0" y="0"/>
          <a:chExt cx="0" cy="0"/>
        </a:xfrm>
      </p:grpSpPr>
      <p:sp>
        <p:nvSpPr>
          <p:cNvPr id="12" name="Заголовок 1">
            <a:extLst>
              <a:ext uri="{FF2B5EF4-FFF2-40B4-BE49-F238E27FC236}">
                <a16:creationId xmlns:a16="http://schemas.microsoft.com/office/drawing/2014/main" id="{CE3FCE17-AFA3-E691-2454-AD300CD8ABA4}"/>
              </a:ext>
            </a:extLst>
          </p:cNvPr>
          <p:cNvSpPr>
            <a:spLocks noGrp="1"/>
          </p:cNvSpPr>
          <p:nvPr>
            <p:ph type="ctrTitle"/>
          </p:nvPr>
        </p:nvSpPr>
        <p:spPr>
          <a:xfrm>
            <a:off x="1848898" y="50516"/>
            <a:ext cx="8494204" cy="785355"/>
          </a:xfrm>
        </p:spPr>
        <p:txBody>
          <a:bodyPr/>
          <a:lstStyle/>
          <a:p>
            <a:pPr algn="ctr"/>
            <a:r>
              <a:rPr lang="ru-RU" sz="3200" dirty="0">
                <a:solidFill>
                  <a:schemeClr val="bg1"/>
                </a:solidFill>
              </a:rPr>
              <a:t>Благодарности</a:t>
            </a:r>
          </a:p>
        </p:txBody>
      </p:sp>
      <p:sp>
        <p:nvSpPr>
          <p:cNvPr id="35" name="Подзаголовок 2">
            <a:extLst>
              <a:ext uri="{FF2B5EF4-FFF2-40B4-BE49-F238E27FC236}">
                <a16:creationId xmlns:a16="http://schemas.microsoft.com/office/drawing/2014/main" id="{64716B08-AD8B-DB01-2FC8-B2D03C4E3BBB}"/>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2400" b="1" cap="none" dirty="0">
                <a:solidFill>
                  <a:schemeClr val="tx1"/>
                </a:solidFill>
              </a:rPr>
              <a:t>7</a:t>
            </a:r>
            <a:endParaRPr lang="ru-RU" sz="2400" b="1" cap="none" dirty="0">
              <a:solidFill>
                <a:schemeClr val="tx1"/>
              </a:solidFill>
            </a:endParaRPr>
          </a:p>
        </p:txBody>
      </p:sp>
      <p:sp>
        <p:nvSpPr>
          <p:cNvPr id="2" name="TextBox 1">
            <a:extLst>
              <a:ext uri="{FF2B5EF4-FFF2-40B4-BE49-F238E27FC236}">
                <a16:creationId xmlns:a16="http://schemas.microsoft.com/office/drawing/2014/main" id="{6894275F-C066-2CAC-2A15-9CC10A0756E1}"/>
              </a:ext>
            </a:extLst>
          </p:cNvPr>
          <p:cNvSpPr txBox="1"/>
          <p:nvPr/>
        </p:nvSpPr>
        <p:spPr>
          <a:xfrm>
            <a:off x="0" y="1313148"/>
            <a:ext cx="12192000" cy="4708981"/>
          </a:xfrm>
          <a:prstGeom prst="rect">
            <a:avLst/>
          </a:prstGeom>
          <a:noFill/>
        </p:spPr>
        <p:txBody>
          <a:bodyPr wrap="square">
            <a:spAutoFit/>
          </a:bodyPr>
          <a:lstStyle/>
          <a:p>
            <a:pPr marL="541338" indent="-541338" algn="just"/>
            <a:r>
              <a:rPr lang="ru-RU" sz="2000" dirty="0">
                <a:solidFill>
                  <a:srgbClr val="000000"/>
                </a:solidFill>
                <a:ea typeface="Times New Roman" panose="02020603050405020304" pitchFamily="18" charset="0"/>
              </a:rPr>
              <a:t>Автор выражает глубокую искреннюю благодарность и признательность:</a:t>
            </a:r>
          </a:p>
          <a:p>
            <a:pPr marL="541338" indent="-541338" algn="just"/>
            <a:r>
              <a:rPr lang="ru-RU" sz="2000" dirty="0">
                <a:solidFill>
                  <a:srgbClr val="000000"/>
                </a:solidFill>
                <a:ea typeface="Times New Roman" panose="02020603050405020304" pitchFamily="18" charset="0"/>
              </a:rPr>
              <a:t>	- научному руководителю С. А. Костромину за точные советы на всех этапах подготовки диссертационной работы;</a:t>
            </a:r>
          </a:p>
          <a:p>
            <a:pPr marL="541338" indent="-541338" algn="just"/>
            <a:r>
              <a:rPr lang="ru-RU" sz="2000" dirty="0">
                <a:solidFill>
                  <a:srgbClr val="000000"/>
                </a:solidFill>
                <a:ea typeface="Times New Roman" panose="02020603050405020304" pitchFamily="18" charset="0"/>
              </a:rPr>
              <a:t>	- В. Л. Смирнову за многочисленные плодотворные обсуждения ключевых аспектов работы;</a:t>
            </a:r>
          </a:p>
          <a:p>
            <a:pPr marL="541338" indent="-541338" algn="just"/>
            <a:r>
              <a:rPr lang="ru-RU" sz="2000" dirty="0">
                <a:solidFill>
                  <a:srgbClr val="000000"/>
                </a:solidFill>
                <a:ea typeface="Times New Roman" panose="02020603050405020304" pitchFamily="18" charset="0"/>
              </a:rPr>
              <a:t>	- И. Н. Мешкову за «научное опекунство» и неоценимую поддержку на пути к защите диссертации;</a:t>
            </a:r>
          </a:p>
          <a:p>
            <a:pPr marL="541338" indent="-541338" algn="just"/>
            <a:r>
              <a:rPr lang="ru-RU" sz="2000" dirty="0">
                <a:solidFill>
                  <a:srgbClr val="000000"/>
                </a:solidFill>
                <a:ea typeface="Times New Roman" panose="02020603050405020304" pitchFamily="18" charset="0"/>
              </a:rPr>
              <a:t>	- В. В. Борисову за активное участие в обсуждениях методов и техник магнитных измерений;</a:t>
            </a:r>
          </a:p>
          <a:p>
            <a:pPr marL="541338" indent="-541338" algn="just"/>
            <a:r>
              <a:rPr lang="ru-RU" sz="2000" dirty="0">
                <a:solidFill>
                  <a:srgbClr val="000000"/>
                </a:solidFill>
                <a:ea typeface="Times New Roman" panose="02020603050405020304" pitchFamily="18" charset="0"/>
              </a:rPr>
              <a:t>	- В. А. Лебедеву за консультации по вопросам моделирования динамики пучка;</a:t>
            </a:r>
          </a:p>
          <a:p>
            <a:pPr marL="541338" indent="-541338" algn="just"/>
            <a:r>
              <a:rPr lang="ru-RU" sz="2000" dirty="0">
                <a:solidFill>
                  <a:srgbClr val="000000"/>
                </a:solidFill>
                <a:ea typeface="Times New Roman" panose="02020603050405020304" pitchFamily="18" charset="0"/>
              </a:rPr>
              <a:t>	- Д. Н. Никифорову за поддержку и мотивацию на всём пути подготовки диссертации;</a:t>
            </a:r>
          </a:p>
          <a:p>
            <a:pPr marL="541338" indent="-541338" algn="just"/>
            <a:r>
              <a:rPr lang="ru-RU" sz="2000" dirty="0">
                <a:solidFill>
                  <a:srgbClr val="000000"/>
                </a:solidFill>
                <a:ea typeface="Times New Roman" panose="02020603050405020304" pitchFamily="18" charset="0"/>
              </a:rPr>
              <a:t>	- всему коллективу НЭОСМТ за квалифицированную помощь при проведении работ, вошедших в диссертацию;</a:t>
            </a:r>
          </a:p>
          <a:p>
            <a:pPr marL="541338" indent="-541338" algn="just"/>
            <a:r>
              <a:rPr lang="ru-RU" sz="2000" dirty="0">
                <a:solidFill>
                  <a:srgbClr val="000000"/>
                </a:solidFill>
                <a:ea typeface="Times New Roman" panose="02020603050405020304" pitchFamily="18" charset="0"/>
              </a:rPr>
              <a:t>	- официальным оппонентам за высококвалифицированные отзывы и новые точки зрения на диссертационную работу, за общую положительную оценку диссертации.</a:t>
            </a:r>
          </a:p>
        </p:txBody>
      </p:sp>
    </p:spTree>
    <p:extLst>
      <p:ext uri="{BB962C8B-B14F-4D97-AF65-F5344CB8AC3E}">
        <p14:creationId xmlns:p14="http://schemas.microsoft.com/office/powerpoint/2010/main" val="1987198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F7A56960-8E41-4BB0-8FDC-BE2C3FC92558}"/>
              </a:ext>
            </a:extLst>
          </p:cNvPr>
          <p:cNvSpPr>
            <a:spLocks noGrp="1"/>
          </p:cNvSpPr>
          <p:nvPr>
            <p:ph type="ctrTitle"/>
          </p:nvPr>
        </p:nvSpPr>
        <p:spPr>
          <a:xfrm>
            <a:off x="0" y="57220"/>
            <a:ext cx="12181840" cy="574538"/>
          </a:xfrm>
        </p:spPr>
        <p:txBody>
          <a:bodyPr/>
          <a:lstStyle/>
          <a:p>
            <a:pPr algn="ctr"/>
            <a:r>
              <a:rPr lang="ru-RU" sz="3200" dirty="0">
                <a:solidFill>
                  <a:schemeClr val="bg1"/>
                </a:solidFill>
              </a:rPr>
              <a:t>Использование вибрирующей струны</a:t>
            </a:r>
          </a:p>
        </p:txBody>
      </p:sp>
      <p:sp>
        <p:nvSpPr>
          <p:cNvPr id="3" name="Подзаголовок 2">
            <a:extLst>
              <a:ext uri="{FF2B5EF4-FFF2-40B4-BE49-F238E27FC236}">
                <a16:creationId xmlns:a16="http://schemas.microsoft.com/office/drawing/2014/main" id="{1B46B7B8-157C-5735-A922-683C2BA0FFEB}"/>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400" b="1" cap="none" dirty="0">
                <a:solidFill>
                  <a:schemeClr val="tx1"/>
                </a:solidFill>
              </a:rPr>
              <a:t>7</a:t>
            </a:r>
          </a:p>
        </p:txBody>
      </p:sp>
      <p:pic>
        <p:nvPicPr>
          <p:cNvPr id="2" name="Рисунок 1">
            <a:extLst>
              <a:ext uri="{FF2B5EF4-FFF2-40B4-BE49-F238E27FC236}">
                <a16:creationId xmlns:a16="http://schemas.microsoft.com/office/drawing/2014/main" id="{F79BDA52-4549-92FA-E9B1-1753742A573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7923" y="1370784"/>
            <a:ext cx="5000898" cy="3823179"/>
          </a:xfrm>
          <a:prstGeom prst="rect">
            <a:avLst/>
          </a:prstGeom>
          <a:noFill/>
          <a:ln>
            <a:noFill/>
          </a:ln>
        </p:spPr>
      </p:pic>
      <p:pic>
        <p:nvPicPr>
          <p:cNvPr id="5" name="Рисунок 4">
            <a:extLst>
              <a:ext uri="{FF2B5EF4-FFF2-40B4-BE49-F238E27FC236}">
                <a16:creationId xmlns:a16="http://schemas.microsoft.com/office/drawing/2014/main" id="{4C8F2231-8415-0A7E-AAA2-8466E7E2853B}"/>
              </a:ext>
            </a:extLst>
          </p:cNvPr>
          <p:cNvPicPr>
            <a:picLocks noChangeAspect="1"/>
          </p:cNvPicPr>
          <p:nvPr/>
        </p:nvPicPr>
        <p:blipFill>
          <a:blip r:embed="rId3"/>
          <a:stretch>
            <a:fillRect/>
          </a:stretch>
        </p:blipFill>
        <p:spPr>
          <a:xfrm>
            <a:off x="1402868" y="1358734"/>
            <a:ext cx="3717773" cy="3847278"/>
          </a:xfrm>
          <a:prstGeom prst="rect">
            <a:avLst/>
          </a:prstGeom>
        </p:spPr>
      </p:pic>
      <mc:AlternateContent xmlns:mc="http://schemas.openxmlformats.org/markup-compatibility/2006" xmlns:a14="http://schemas.microsoft.com/office/drawing/2010/main">
        <mc:Choice Requires="a14">
          <p:graphicFrame>
            <p:nvGraphicFramePr>
              <p:cNvPr id="17" name="Таблица 16">
                <a:extLst>
                  <a:ext uri="{FF2B5EF4-FFF2-40B4-BE49-F238E27FC236}">
                    <a16:creationId xmlns:a16="http://schemas.microsoft.com/office/drawing/2014/main" id="{0892DFFD-C844-33C4-6B03-0B19B7095625}"/>
                  </a:ext>
                </a:extLst>
              </p:cNvPr>
              <p:cNvGraphicFramePr>
                <a:graphicFrameLocks noGrp="1"/>
              </p:cNvGraphicFramePr>
              <p:nvPr>
                <p:extLst>
                  <p:ext uri="{D42A27DB-BD31-4B8C-83A1-F6EECF244321}">
                    <p14:modId xmlns:p14="http://schemas.microsoft.com/office/powerpoint/2010/main" val="4161469476"/>
                  </p:ext>
                </p:extLst>
              </p:nvPr>
            </p:nvGraphicFramePr>
            <p:xfrm>
              <a:off x="4839399" y="5487216"/>
              <a:ext cx="6619792" cy="933196"/>
            </p:xfrm>
            <a:graphic>
              <a:graphicData uri="http://schemas.openxmlformats.org/drawingml/2006/table">
                <a:tbl>
                  <a:tblPr firstRow="1" firstCol="1" bandRow="1">
                    <a:tableStyleId>{5C22544A-7EE6-4342-B048-85BDC9FD1C3A}</a:tableStyleId>
                  </a:tblPr>
                  <a:tblGrid>
                    <a:gridCol w="6619792">
                      <a:extLst>
                        <a:ext uri="{9D8B030D-6E8A-4147-A177-3AD203B41FA5}">
                          <a16:colId xmlns:a16="http://schemas.microsoft.com/office/drawing/2014/main" val="510353903"/>
                        </a:ext>
                      </a:extLst>
                    </a:gridCol>
                  </a:tblGrid>
                  <a:tr h="0">
                    <a:tc>
                      <a:txBody>
                        <a:bodyPr/>
                        <a:lstStyle/>
                        <a:p>
                          <a:pPr marL="112395" indent="-112395" algn="ctr">
                            <a:lnSpc>
                              <a:spcPct val="150000"/>
                            </a:lnSpc>
                          </a:pPr>
                          <a14:m>
                            <m:oMathPara xmlns:m="http://schemas.openxmlformats.org/officeDocument/2006/math">
                              <m:oMathParaPr>
                                <m:jc m:val="centerGroup"/>
                              </m:oMathParaPr>
                              <m:oMath xmlns:m="http://schemas.openxmlformats.org/officeDocument/2006/math">
                                <m:sSubSup>
                                  <m:sSubSupPr>
                                    <m:ctrlPr>
                                      <a:rPr lang="ru-RU" sz="2000" i="1" kern="100" smtClean="0">
                                        <a:solidFill>
                                          <a:schemeClr val="bg1"/>
                                        </a:solidFill>
                                        <a:effectLst/>
                                        <a:latin typeface="Cambria Math" panose="02040503050406030204" pitchFamily="18" charset="0"/>
                                      </a:rPr>
                                    </m:ctrlPr>
                                  </m:sSubSupPr>
                                  <m:e>
                                    <m:r>
                                      <a:rPr lang="ru-RU" sz="2000" kern="0">
                                        <a:solidFill>
                                          <a:schemeClr val="bg1"/>
                                        </a:solidFill>
                                        <a:effectLst/>
                                        <a:latin typeface="Cambria Math" panose="02040503050406030204" pitchFamily="18" charset="0"/>
                                      </a:rPr>
                                      <m:t>𝑦</m:t>
                                    </m:r>
                                  </m:e>
                                  <m:sub>
                                    <m:r>
                                      <a:rPr lang="ru-RU" sz="2000" kern="0">
                                        <a:solidFill>
                                          <a:schemeClr val="bg1"/>
                                        </a:solidFill>
                                        <a:effectLst/>
                                        <a:latin typeface="Cambria Math" panose="02040503050406030204" pitchFamily="18" charset="0"/>
                                      </a:rPr>
                                      <m:t>𝐵</m:t>
                                    </m:r>
                                  </m:sub>
                                  <m:sup>
                                    <m:r>
                                      <a:rPr lang="ru-RU" sz="2000" kern="0">
                                        <a:solidFill>
                                          <a:schemeClr val="bg1"/>
                                        </a:solidFill>
                                        <a:effectLst/>
                                        <a:latin typeface="Cambria Math" panose="02040503050406030204" pitchFamily="18" charset="0"/>
                                      </a:rPr>
                                      <m:t>𝑟</m:t>
                                    </m:r>
                                    <m:r>
                                      <a:rPr lang="en-US" sz="2000" kern="0">
                                        <a:solidFill>
                                          <a:schemeClr val="bg1"/>
                                        </a:solidFill>
                                        <a:effectLst/>
                                        <a:latin typeface="Cambria Math" panose="02040503050406030204" pitchFamily="18" charset="0"/>
                                      </a:rPr>
                                      <m:t>𝑒𝑠</m:t>
                                    </m:r>
                                  </m:sup>
                                </m:sSubSup>
                                <m:d>
                                  <m:dPr>
                                    <m:ctrlPr>
                                      <a:rPr lang="ru-RU" sz="2000" i="1" kern="100">
                                        <a:solidFill>
                                          <a:schemeClr val="bg1"/>
                                        </a:solidFill>
                                        <a:effectLst/>
                                        <a:latin typeface="Cambria Math" panose="02040503050406030204" pitchFamily="18" charset="0"/>
                                      </a:rPr>
                                    </m:ctrlPr>
                                  </m:dPr>
                                  <m:e>
                                    <m:r>
                                      <a:rPr lang="ru-RU" sz="2000" kern="0">
                                        <a:solidFill>
                                          <a:schemeClr val="bg1"/>
                                        </a:solidFill>
                                        <a:effectLst/>
                                        <a:latin typeface="Cambria Math" panose="02040503050406030204" pitchFamily="18" charset="0"/>
                                      </a:rPr>
                                      <m:t>𝑧</m:t>
                                    </m:r>
                                    <m:r>
                                      <a:rPr lang="en-US" sz="2000" kern="0">
                                        <a:solidFill>
                                          <a:schemeClr val="bg1"/>
                                        </a:solidFill>
                                        <a:effectLst/>
                                        <a:latin typeface="Cambria Math" panose="02040503050406030204" pitchFamily="18" charset="0"/>
                                      </a:rPr>
                                      <m:t>,</m:t>
                                    </m:r>
                                    <m:r>
                                      <a:rPr lang="en-US" sz="2000" kern="0">
                                        <a:solidFill>
                                          <a:schemeClr val="bg1"/>
                                        </a:solidFill>
                                        <a:effectLst/>
                                        <a:latin typeface="Cambria Math" panose="02040503050406030204" pitchFamily="18" charset="0"/>
                                      </a:rPr>
                                      <m:t>𝑡</m:t>
                                    </m:r>
                                  </m:e>
                                </m:d>
                                <m:r>
                                  <a:rPr lang="ru-RU" sz="2000" kern="0">
                                    <a:solidFill>
                                      <a:schemeClr val="bg1"/>
                                    </a:solidFill>
                                    <a:effectLst/>
                                    <a:latin typeface="Cambria Math" panose="02040503050406030204" pitchFamily="18" charset="0"/>
                                  </a:rPr>
                                  <m:t>≅</m:t>
                                </m:r>
                                <m:f>
                                  <m:fPr>
                                    <m:ctrlPr>
                                      <a:rPr lang="ru-RU" sz="2000" i="1" kern="100">
                                        <a:solidFill>
                                          <a:schemeClr val="bg1"/>
                                        </a:solidFill>
                                        <a:effectLst/>
                                        <a:latin typeface="Cambria Math" panose="02040503050406030204" pitchFamily="18" charset="0"/>
                                      </a:rPr>
                                    </m:ctrlPr>
                                  </m:fPr>
                                  <m:num>
                                    <m:sSub>
                                      <m:sSubPr>
                                        <m:ctrlPr>
                                          <a:rPr lang="ru-RU" sz="2000" i="1" kern="100">
                                            <a:solidFill>
                                              <a:schemeClr val="bg1"/>
                                            </a:solidFill>
                                            <a:effectLst/>
                                            <a:latin typeface="Cambria Math" panose="02040503050406030204" pitchFamily="18" charset="0"/>
                                          </a:rPr>
                                        </m:ctrlPr>
                                      </m:sSubPr>
                                      <m:e>
                                        <m:r>
                                          <a:rPr lang="ru-RU" sz="2000" kern="0">
                                            <a:solidFill>
                                              <a:schemeClr val="bg1"/>
                                            </a:solidFill>
                                            <a:effectLst/>
                                            <a:latin typeface="Cambria Math" panose="02040503050406030204" pitchFamily="18" charset="0"/>
                                          </a:rPr>
                                          <m:t>𝐼</m:t>
                                        </m:r>
                                      </m:e>
                                      <m:sub>
                                        <m:r>
                                          <a:rPr lang="ru-RU" sz="2000" kern="0">
                                            <a:solidFill>
                                              <a:schemeClr val="bg1"/>
                                            </a:solidFill>
                                            <a:effectLst/>
                                            <a:latin typeface="Cambria Math" panose="02040503050406030204" pitchFamily="18" charset="0"/>
                                          </a:rPr>
                                          <m:t>0</m:t>
                                        </m:r>
                                      </m:sub>
                                    </m:sSub>
                                    <m:r>
                                      <a:rPr lang="ru-RU" sz="2000" kern="0">
                                        <a:solidFill>
                                          <a:schemeClr val="bg1"/>
                                        </a:solidFill>
                                        <a:effectLst/>
                                        <a:latin typeface="Cambria Math" panose="02040503050406030204" pitchFamily="18" charset="0"/>
                                      </a:rPr>
                                      <m:t>∙</m:t>
                                    </m:r>
                                    <m:sSub>
                                      <m:sSubPr>
                                        <m:ctrlPr>
                                          <a:rPr lang="ru-RU" sz="2000" i="1" kern="100">
                                            <a:solidFill>
                                              <a:schemeClr val="bg1"/>
                                            </a:solidFill>
                                            <a:effectLst/>
                                            <a:latin typeface="Cambria Math" panose="02040503050406030204" pitchFamily="18" charset="0"/>
                                          </a:rPr>
                                        </m:ctrlPr>
                                      </m:sSubPr>
                                      <m:e>
                                        <m:r>
                                          <a:rPr lang="ru-RU" sz="2000" kern="0">
                                            <a:solidFill>
                                              <a:schemeClr val="bg1"/>
                                            </a:solidFill>
                                            <a:effectLst/>
                                            <a:latin typeface="Cambria Math" panose="02040503050406030204" pitchFamily="18" charset="0"/>
                                          </a:rPr>
                                          <m:t>𝐵</m:t>
                                        </m:r>
                                      </m:e>
                                      <m:sub>
                                        <m:r>
                                          <a:rPr lang="ru-RU" sz="2000" kern="0">
                                            <a:solidFill>
                                              <a:schemeClr val="bg1"/>
                                            </a:solidFill>
                                            <a:effectLst/>
                                            <a:latin typeface="Cambria Math" panose="02040503050406030204" pitchFamily="18" charset="0"/>
                                          </a:rPr>
                                          <m:t>𝑥</m:t>
                                        </m:r>
                                        <m:r>
                                          <a:rPr lang="en-US" sz="2000" kern="0">
                                            <a:solidFill>
                                              <a:schemeClr val="bg1"/>
                                            </a:solidFill>
                                            <a:effectLst/>
                                            <a:latin typeface="Cambria Math" panose="02040503050406030204" pitchFamily="18" charset="0"/>
                                          </a:rPr>
                                          <m:t>𝑛</m:t>
                                        </m:r>
                                      </m:sub>
                                    </m:sSub>
                                  </m:num>
                                  <m:den>
                                    <m:sSub>
                                      <m:sSubPr>
                                        <m:ctrlPr>
                                          <a:rPr lang="ru-RU" sz="2000" i="1" kern="100">
                                            <a:solidFill>
                                              <a:schemeClr val="bg1"/>
                                            </a:solidFill>
                                            <a:effectLst/>
                                            <a:latin typeface="Cambria Math" panose="02040503050406030204" pitchFamily="18" charset="0"/>
                                          </a:rPr>
                                        </m:ctrlPr>
                                      </m:sSubPr>
                                      <m:e>
                                        <m:r>
                                          <a:rPr lang="ru-RU" sz="2000" kern="0">
                                            <a:solidFill>
                                              <a:schemeClr val="bg1"/>
                                            </a:solidFill>
                                            <a:effectLst/>
                                            <a:latin typeface="Cambria Math" panose="02040503050406030204" pitchFamily="18" charset="0"/>
                                          </a:rPr>
                                          <m:t>𝑚</m:t>
                                        </m:r>
                                      </m:e>
                                      <m:sub>
                                        <m:r>
                                          <a:rPr lang="ru-RU" sz="2000" kern="0">
                                            <a:solidFill>
                                              <a:schemeClr val="bg1"/>
                                            </a:solidFill>
                                            <a:effectLst/>
                                            <a:latin typeface="Cambria Math" panose="02040503050406030204" pitchFamily="18" charset="0"/>
                                          </a:rPr>
                                          <m:t>𝑙</m:t>
                                        </m:r>
                                      </m:sub>
                                    </m:sSub>
                                    <m:r>
                                      <a:rPr lang="ru-RU" sz="2000" kern="0">
                                        <a:solidFill>
                                          <a:schemeClr val="bg1"/>
                                        </a:solidFill>
                                        <a:effectLst/>
                                        <a:latin typeface="Cambria Math" panose="02040503050406030204" pitchFamily="18" charset="0"/>
                                      </a:rPr>
                                      <m:t>∙</m:t>
                                    </m:r>
                                    <m:sSub>
                                      <m:sSubPr>
                                        <m:ctrlPr>
                                          <a:rPr lang="ru-RU" sz="2000" i="1" kern="100">
                                            <a:solidFill>
                                              <a:schemeClr val="bg1"/>
                                            </a:solidFill>
                                            <a:effectLst/>
                                            <a:latin typeface="Cambria Math" panose="02040503050406030204" pitchFamily="18" charset="0"/>
                                          </a:rPr>
                                        </m:ctrlPr>
                                      </m:sSubPr>
                                      <m:e>
                                        <m:r>
                                          <a:rPr lang="ru-RU" sz="2000" kern="0">
                                            <a:solidFill>
                                              <a:schemeClr val="bg1"/>
                                            </a:solidFill>
                                            <a:effectLst/>
                                            <a:latin typeface="Cambria Math" panose="02040503050406030204" pitchFamily="18" charset="0"/>
                                          </a:rPr>
                                          <m:t>𝜔</m:t>
                                        </m:r>
                                      </m:e>
                                      <m:sub>
                                        <m:r>
                                          <a:rPr lang="ru-RU" sz="2000" kern="0">
                                            <a:solidFill>
                                              <a:schemeClr val="bg1"/>
                                            </a:solidFill>
                                            <a:effectLst/>
                                            <a:latin typeface="Cambria Math" panose="02040503050406030204" pitchFamily="18" charset="0"/>
                                          </a:rPr>
                                          <m:t>𝑛</m:t>
                                        </m:r>
                                      </m:sub>
                                    </m:sSub>
                                    <m:r>
                                      <a:rPr lang="ru-RU" sz="2000" kern="0">
                                        <a:solidFill>
                                          <a:schemeClr val="bg1"/>
                                        </a:solidFill>
                                        <a:effectLst/>
                                        <a:latin typeface="Cambria Math" panose="02040503050406030204" pitchFamily="18" charset="0"/>
                                      </a:rPr>
                                      <m:t>∙</m:t>
                                    </m:r>
                                    <m:r>
                                      <a:rPr lang="ru-RU" sz="2000" kern="0">
                                        <a:solidFill>
                                          <a:schemeClr val="bg1"/>
                                        </a:solidFill>
                                        <a:effectLst/>
                                        <a:latin typeface="Cambria Math" panose="02040503050406030204" pitchFamily="18" charset="0"/>
                                      </a:rPr>
                                      <m:t>𝛼</m:t>
                                    </m:r>
                                  </m:den>
                                </m:f>
                                <m:r>
                                  <a:rPr lang="ru-RU" sz="2000" kern="0">
                                    <a:solidFill>
                                      <a:schemeClr val="bg1"/>
                                    </a:solidFill>
                                    <a:effectLst/>
                                    <a:latin typeface="Cambria Math" panose="02040503050406030204" pitchFamily="18" charset="0"/>
                                  </a:rPr>
                                  <m:t>∙</m:t>
                                </m:r>
                                <m:func>
                                  <m:funcPr>
                                    <m:ctrlPr>
                                      <a:rPr lang="ru-RU" sz="2000" i="1" kern="100">
                                        <a:solidFill>
                                          <a:schemeClr val="bg1"/>
                                        </a:solidFill>
                                        <a:effectLst/>
                                        <a:latin typeface="Cambria Math" panose="02040503050406030204" pitchFamily="18" charset="0"/>
                                      </a:rPr>
                                    </m:ctrlPr>
                                  </m:funcPr>
                                  <m:fName>
                                    <m:r>
                                      <m:rPr>
                                        <m:sty m:val="p"/>
                                      </m:rPr>
                                      <a:rPr lang="ru-RU" sz="2000" kern="0">
                                        <a:solidFill>
                                          <a:schemeClr val="bg1"/>
                                        </a:solidFill>
                                        <a:effectLst/>
                                        <a:latin typeface="Cambria Math" panose="02040503050406030204" pitchFamily="18" charset="0"/>
                                      </a:rPr>
                                      <m:t>sin</m:t>
                                    </m:r>
                                  </m:fName>
                                  <m:e>
                                    <m:d>
                                      <m:dPr>
                                        <m:ctrlPr>
                                          <a:rPr lang="ru-RU" sz="2000" i="1" kern="100">
                                            <a:solidFill>
                                              <a:schemeClr val="bg1"/>
                                            </a:solidFill>
                                            <a:effectLst/>
                                            <a:latin typeface="Cambria Math" panose="02040503050406030204" pitchFamily="18" charset="0"/>
                                          </a:rPr>
                                        </m:ctrlPr>
                                      </m:dPr>
                                      <m:e>
                                        <m:f>
                                          <m:fPr>
                                            <m:ctrlPr>
                                              <a:rPr lang="ru-RU" sz="2000" i="1" kern="100">
                                                <a:solidFill>
                                                  <a:schemeClr val="bg1"/>
                                                </a:solidFill>
                                                <a:effectLst/>
                                                <a:latin typeface="Cambria Math" panose="02040503050406030204" pitchFamily="18" charset="0"/>
                                              </a:rPr>
                                            </m:ctrlPr>
                                          </m:fPr>
                                          <m:num>
                                            <m:r>
                                              <a:rPr lang="ru-RU" sz="2000" kern="0">
                                                <a:solidFill>
                                                  <a:schemeClr val="bg1"/>
                                                </a:solidFill>
                                                <a:effectLst/>
                                                <a:latin typeface="Cambria Math" panose="02040503050406030204" pitchFamily="18" charset="0"/>
                                              </a:rPr>
                                              <m:t>𝑛</m:t>
                                            </m:r>
                                            <m:r>
                                              <a:rPr lang="ru-RU" sz="2000" kern="0">
                                                <a:solidFill>
                                                  <a:schemeClr val="bg1"/>
                                                </a:solidFill>
                                                <a:effectLst/>
                                                <a:latin typeface="Cambria Math" panose="02040503050406030204" pitchFamily="18" charset="0"/>
                                              </a:rPr>
                                              <m:t>∙</m:t>
                                            </m:r>
                                            <m:r>
                                              <a:rPr lang="ru-RU" sz="2000" kern="0">
                                                <a:solidFill>
                                                  <a:schemeClr val="bg1"/>
                                                </a:solidFill>
                                                <a:effectLst/>
                                                <a:latin typeface="Cambria Math" panose="02040503050406030204" pitchFamily="18" charset="0"/>
                                              </a:rPr>
                                              <m:t>𝜋</m:t>
                                            </m:r>
                                            <m:r>
                                              <a:rPr lang="ru-RU" sz="2000" kern="0">
                                                <a:solidFill>
                                                  <a:schemeClr val="bg1"/>
                                                </a:solidFill>
                                                <a:effectLst/>
                                                <a:latin typeface="Cambria Math" panose="02040503050406030204" pitchFamily="18" charset="0"/>
                                              </a:rPr>
                                              <m:t>∙</m:t>
                                            </m:r>
                                            <m:r>
                                              <a:rPr lang="ru-RU" sz="2000" kern="0">
                                                <a:solidFill>
                                                  <a:schemeClr val="bg1"/>
                                                </a:solidFill>
                                                <a:effectLst/>
                                                <a:latin typeface="Cambria Math" panose="02040503050406030204" pitchFamily="18" charset="0"/>
                                              </a:rPr>
                                              <m:t>𝑧</m:t>
                                            </m:r>
                                          </m:num>
                                          <m:den>
                                            <m:r>
                                              <a:rPr lang="ru-RU" sz="2000" kern="0">
                                                <a:solidFill>
                                                  <a:schemeClr val="bg1"/>
                                                </a:solidFill>
                                                <a:effectLst/>
                                                <a:latin typeface="Cambria Math" panose="02040503050406030204" pitchFamily="18" charset="0"/>
                                              </a:rPr>
                                              <m:t>𝐿</m:t>
                                            </m:r>
                                          </m:den>
                                        </m:f>
                                      </m:e>
                                    </m:d>
                                  </m:e>
                                </m:func>
                                <m:r>
                                  <a:rPr lang="ru-RU" sz="2000" kern="0">
                                    <a:solidFill>
                                      <a:schemeClr val="bg1"/>
                                    </a:solidFill>
                                    <a:effectLst/>
                                    <a:latin typeface="Cambria Math" panose="02040503050406030204" pitchFamily="18" charset="0"/>
                                  </a:rPr>
                                  <m:t>∙</m:t>
                                </m:r>
                                <m:func>
                                  <m:funcPr>
                                    <m:ctrlPr>
                                      <a:rPr lang="ru-RU" sz="2000" i="1" kern="100">
                                        <a:solidFill>
                                          <a:schemeClr val="bg1"/>
                                        </a:solidFill>
                                        <a:effectLst/>
                                        <a:latin typeface="Cambria Math" panose="02040503050406030204" pitchFamily="18" charset="0"/>
                                      </a:rPr>
                                    </m:ctrlPr>
                                  </m:funcPr>
                                  <m:fName>
                                    <m:r>
                                      <m:rPr>
                                        <m:sty m:val="p"/>
                                      </m:rPr>
                                      <a:rPr lang="ru-RU" sz="2000" kern="0">
                                        <a:solidFill>
                                          <a:schemeClr val="bg1"/>
                                        </a:solidFill>
                                        <a:effectLst/>
                                        <a:latin typeface="Cambria Math" panose="02040503050406030204" pitchFamily="18" charset="0"/>
                                      </a:rPr>
                                      <m:t>c</m:t>
                                    </m:r>
                                    <m:r>
                                      <a:rPr lang="en-US" sz="2000" kern="0">
                                        <a:solidFill>
                                          <a:schemeClr val="bg1"/>
                                        </a:solidFill>
                                        <a:effectLst/>
                                        <a:latin typeface="Cambria Math" panose="02040503050406030204" pitchFamily="18" charset="0"/>
                                      </a:rPr>
                                      <m:t>𝑜𝑠</m:t>
                                    </m:r>
                                  </m:fName>
                                  <m:e>
                                    <m:d>
                                      <m:dPr>
                                        <m:ctrlPr>
                                          <a:rPr lang="ru-RU" sz="2000" i="1" kern="100">
                                            <a:solidFill>
                                              <a:schemeClr val="bg1"/>
                                            </a:solidFill>
                                            <a:effectLst/>
                                            <a:latin typeface="Cambria Math" panose="02040503050406030204" pitchFamily="18" charset="0"/>
                                          </a:rPr>
                                        </m:ctrlPr>
                                      </m:dPr>
                                      <m:e>
                                        <m:sSub>
                                          <m:sSubPr>
                                            <m:ctrlPr>
                                              <a:rPr lang="ru-RU" sz="2000" i="1" kern="100">
                                                <a:solidFill>
                                                  <a:schemeClr val="bg1"/>
                                                </a:solidFill>
                                                <a:effectLst/>
                                                <a:latin typeface="Cambria Math" panose="02040503050406030204" pitchFamily="18" charset="0"/>
                                              </a:rPr>
                                            </m:ctrlPr>
                                          </m:sSubPr>
                                          <m:e>
                                            <m:r>
                                              <a:rPr lang="ru-RU" sz="2000" kern="0">
                                                <a:solidFill>
                                                  <a:schemeClr val="bg1"/>
                                                </a:solidFill>
                                                <a:effectLst/>
                                                <a:latin typeface="Cambria Math" panose="02040503050406030204" pitchFamily="18" charset="0"/>
                                              </a:rPr>
                                              <m:t>𝜔</m:t>
                                            </m:r>
                                          </m:e>
                                          <m:sub>
                                            <m:r>
                                              <a:rPr lang="ru-RU" sz="2000" kern="0">
                                                <a:solidFill>
                                                  <a:schemeClr val="bg1"/>
                                                </a:solidFill>
                                                <a:effectLst/>
                                                <a:latin typeface="Cambria Math" panose="02040503050406030204" pitchFamily="18" charset="0"/>
                                              </a:rPr>
                                              <m:t>𝑛</m:t>
                                            </m:r>
                                          </m:sub>
                                        </m:sSub>
                                        <m:r>
                                          <a:rPr lang="ru-RU" sz="2000" kern="0">
                                            <a:solidFill>
                                              <a:schemeClr val="bg1"/>
                                            </a:solidFill>
                                            <a:effectLst/>
                                            <a:latin typeface="Cambria Math" panose="02040503050406030204" pitchFamily="18" charset="0"/>
                                          </a:rPr>
                                          <m:t>∙</m:t>
                                        </m:r>
                                        <m:r>
                                          <a:rPr lang="ru-RU" sz="2000" kern="0">
                                            <a:solidFill>
                                              <a:schemeClr val="bg1"/>
                                            </a:solidFill>
                                            <a:effectLst/>
                                            <a:latin typeface="Cambria Math" panose="02040503050406030204" pitchFamily="18" charset="0"/>
                                          </a:rPr>
                                          <m:t>𝑡</m:t>
                                        </m:r>
                                        <m:r>
                                          <a:rPr lang="ru-RU" sz="2000" kern="0">
                                            <a:solidFill>
                                              <a:schemeClr val="bg1"/>
                                            </a:solidFill>
                                            <a:effectLst/>
                                            <a:latin typeface="Cambria Math" panose="02040503050406030204" pitchFamily="18" charset="0"/>
                                          </a:rPr>
                                          <m:t>−</m:t>
                                        </m:r>
                                        <m:f>
                                          <m:fPr>
                                            <m:ctrlPr>
                                              <a:rPr lang="ru-RU" sz="2000" i="1" kern="100">
                                                <a:solidFill>
                                                  <a:schemeClr val="bg1"/>
                                                </a:solidFill>
                                                <a:effectLst/>
                                                <a:latin typeface="Cambria Math" panose="02040503050406030204" pitchFamily="18" charset="0"/>
                                              </a:rPr>
                                            </m:ctrlPr>
                                          </m:fPr>
                                          <m:num>
                                            <m:r>
                                              <a:rPr lang="ru-RU" sz="2000" kern="0">
                                                <a:solidFill>
                                                  <a:schemeClr val="bg1"/>
                                                </a:solidFill>
                                                <a:effectLst/>
                                                <a:latin typeface="Cambria Math" panose="02040503050406030204" pitchFamily="18" charset="0"/>
                                              </a:rPr>
                                              <m:t>𝜋</m:t>
                                            </m:r>
                                          </m:num>
                                          <m:den>
                                            <m:r>
                                              <a:rPr lang="ru-RU" sz="2000" kern="0">
                                                <a:solidFill>
                                                  <a:schemeClr val="bg1"/>
                                                </a:solidFill>
                                                <a:effectLst/>
                                                <a:latin typeface="Cambria Math" panose="02040503050406030204" pitchFamily="18" charset="0"/>
                                              </a:rPr>
                                              <m:t>2</m:t>
                                            </m:r>
                                          </m:den>
                                        </m:f>
                                      </m:e>
                                    </m:d>
                                  </m:e>
                                </m:func>
                              </m:oMath>
                            </m:oMathPara>
                          </a14:m>
                          <a:endParaRPr lang="ru-RU"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488639305"/>
                      </a:ext>
                    </a:extLst>
                  </a:tr>
                </a:tbl>
              </a:graphicData>
            </a:graphic>
          </p:graphicFrame>
        </mc:Choice>
        <mc:Fallback xmlns="">
          <p:graphicFrame>
            <p:nvGraphicFramePr>
              <p:cNvPr id="17" name="Таблица 16">
                <a:extLst>
                  <a:ext uri="{FF2B5EF4-FFF2-40B4-BE49-F238E27FC236}">
                    <a16:creationId xmlns:a16="http://schemas.microsoft.com/office/drawing/2014/main" id="{0892DFFD-C844-33C4-6B03-0B19B7095625}"/>
                  </a:ext>
                </a:extLst>
              </p:cNvPr>
              <p:cNvGraphicFramePr>
                <a:graphicFrameLocks noGrp="1"/>
              </p:cNvGraphicFramePr>
              <p:nvPr>
                <p:extLst>
                  <p:ext uri="{D42A27DB-BD31-4B8C-83A1-F6EECF244321}">
                    <p14:modId xmlns:p14="http://schemas.microsoft.com/office/powerpoint/2010/main" val="4161469476"/>
                  </p:ext>
                </p:extLst>
              </p:nvPr>
            </p:nvGraphicFramePr>
            <p:xfrm>
              <a:off x="4839399" y="5487216"/>
              <a:ext cx="6619792" cy="933196"/>
            </p:xfrm>
            <a:graphic>
              <a:graphicData uri="http://schemas.openxmlformats.org/drawingml/2006/table">
                <a:tbl>
                  <a:tblPr firstRow="1" firstCol="1" bandRow="1">
                    <a:tableStyleId>{5C22544A-7EE6-4342-B048-85BDC9FD1C3A}</a:tableStyleId>
                  </a:tblPr>
                  <a:tblGrid>
                    <a:gridCol w="6619792">
                      <a:extLst>
                        <a:ext uri="{9D8B030D-6E8A-4147-A177-3AD203B41FA5}">
                          <a16:colId xmlns:a16="http://schemas.microsoft.com/office/drawing/2014/main" val="510353903"/>
                        </a:ext>
                      </a:extLst>
                    </a:gridCol>
                  </a:tblGrid>
                  <a:tr h="933196">
                    <a:tc>
                      <a:txBody>
                        <a:bodyPr/>
                        <a:lstStyle/>
                        <a:p>
                          <a:endParaRPr lang="ru-RU"/>
                        </a:p>
                      </a:txBody>
                      <a:tcPr marL="68580" marR="68580" marT="0" marB="0" anchor="ctr">
                        <a:blipFill>
                          <a:blip r:embed="rId6"/>
                          <a:stretch>
                            <a:fillRect l="-92" t="-649" r="-368" b="-2597"/>
                          </a:stretch>
                        </a:blipFill>
                      </a:tcPr>
                    </a:tc>
                    <a:extLst>
                      <a:ext uri="{0D108BD9-81ED-4DB2-BD59-A6C34878D82A}">
                        <a16:rowId xmlns:a16="http://schemas.microsoft.com/office/drawing/2014/main" val="2488639305"/>
                      </a:ext>
                    </a:extLst>
                  </a:tr>
                </a:tbl>
              </a:graphicData>
            </a:graphic>
          </p:graphicFrame>
        </mc:Fallback>
      </mc:AlternateContent>
      <p:sp>
        <p:nvSpPr>
          <p:cNvPr id="10" name="Подзаголовок 7">
            <a:extLst>
              <a:ext uri="{FF2B5EF4-FFF2-40B4-BE49-F238E27FC236}">
                <a16:creationId xmlns:a16="http://schemas.microsoft.com/office/drawing/2014/main" id="{8D2BDC61-A1DE-37EE-4EAB-FE9D97384CE5}"/>
              </a:ext>
            </a:extLst>
          </p:cNvPr>
          <p:cNvSpPr txBox="1">
            <a:spLocks/>
          </p:cNvSpPr>
          <p:nvPr/>
        </p:nvSpPr>
        <p:spPr>
          <a:xfrm>
            <a:off x="11573565" y="6360580"/>
            <a:ext cx="608276" cy="483733"/>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800" b="1" dirty="0">
                <a:solidFill>
                  <a:schemeClr val="bg1"/>
                </a:solidFill>
              </a:rPr>
              <a:t>4</a:t>
            </a:r>
          </a:p>
        </p:txBody>
      </p:sp>
      <p:cxnSp>
        <p:nvCxnSpPr>
          <p:cNvPr id="8" name="Прямая со стрелкой 7">
            <a:extLst>
              <a:ext uri="{FF2B5EF4-FFF2-40B4-BE49-F238E27FC236}">
                <a16:creationId xmlns:a16="http://schemas.microsoft.com/office/drawing/2014/main" id="{BFE8D5FB-B079-4559-B0A1-F71569C48F78}"/>
              </a:ext>
            </a:extLst>
          </p:cNvPr>
          <p:cNvCxnSpPr/>
          <p:nvPr/>
        </p:nvCxnSpPr>
        <p:spPr>
          <a:xfrm flipH="1">
            <a:off x="3273879" y="1592036"/>
            <a:ext cx="1983921" cy="167367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5E327AF-8E19-4DC3-8F89-D968E74E42E9}"/>
              </a:ext>
            </a:extLst>
          </p:cNvPr>
          <p:cNvSpPr txBox="1"/>
          <p:nvPr/>
        </p:nvSpPr>
        <p:spPr>
          <a:xfrm>
            <a:off x="4571300" y="907264"/>
            <a:ext cx="2712720" cy="646331"/>
          </a:xfrm>
          <a:prstGeom prst="rect">
            <a:avLst/>
          </a:prstGeom>
          <a:noFill/>
        </p:spPr>
        <p:txBody>
          <a:bodyPr wrap="square" rtlCol="0">
            <a:spAutoFit/>
          </a:bodyPr>
          <a:lstStyle/>
          <a:p>
            <a:pPr algn="ctr"/>
            <a:r>
              <a:rPr lang="ru-RU" dirty="0">
                <a:solidFill>
                  <a:schemeClr val="bg1"/>
                </a:solidFill>
              </a:rPr>
              <a:t>Положения струны при измерениях</a:t>
            </a:r>
          </a:p>
        </p:txBody>
      </p:sp>
      <p:sp>
        <p:nvSpPr>
          <p:cNvPr id="13" name="TextBox 12">
            <a:extLst>
              <a:ext uri="{FF2B5EF4-FFF2-40B4-BE49-F238E27FC236}">
                <a16:creationId xmlns:a16="http://schemas.microsoft.com/office/drawing/2014/main" id="{02677EA4-4361-475D-9BA1-439A3E5DD20F}"/>
              </a:ext>
            </a:extLst>
          </p:cNvPr>
          <p:cNvSpPr txBox="1"/>
          <p:nvPr/>
        </p:nvSpPr>
        <p:spPr>
          <a:xfrm>
            <a:off x="644940" y="5594632"/>
            <a:ext cx="4447612" cy="923330"/>
          </a:xfrm>
          <a:prstGeom prst="rect">
            <a:avLst/>
          </a:prstGeom>
          <a:noFill/>
        </p:spPr>
        <p:txBody>
          <a:bodyPr wrap="square" rtlCol="0">
            <a:spAutoFit/>
          </a:bodyPr>
          <a:lstStyle/>
          <a:p>
            <a:pPr algn="ctr"/>
            <a:r>
              <a:rPr lang="ru-RU" dirty="0">
                <a:solidFill>
                  <a:schemeClr val="bg1"/>
                </a:solidFill>
              </a:rPr>
              <a:t>Распределение амплитуды колебаний струны в зависимости от  продольной координаты и времени</a:t>
            </a:r>
          </a:p>
        </p:txBody>
      </p:sp>
    </p:spTree>
    <p:extLst>
      <p:ext uri="{BB962C8B-B14F-4D97-AF65-F5344CB8AC3E}">
        <p14:creationId xmlns:p14="http://schemas.microsoft.com/office/powerpoint/2010/main" val="2902484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07FD4BE-C614-A673-81B5-B76B4C85B7E1}"/>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3A34F3FD-BDA8-DDD6-F4B1-6C175F3711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48902" y="2256"/>
            <a:ext cx="5743099" cy="4395753"/>
          </a:xfrm>
          <a:prstGeom prst="rect">
            <a:avLst/>
          </a:prstGeom>
          <a:noFill/>
          <a:ln>
            <a:noFill/>
          </a:ln>
        </p:spPr>
      </p:pic>
      <p:sp>
        <p:nvSpPr>
          <p:cNvPr id="12" name="Заголовок 1">
            <a:extLst>
              <a:ext uri="{FF2B5EF4-FFF2-40B4-BE49-F238E27FC236}">
                <a16:creationId xmlns:a16="http://schemas.microsoft.com/office/drawing/2014/main" id="{B554FC8F-9B11-9A93-5332-DED8F1D4A72B}"/>
              </a:ext>
            </a:extLst>
          </p:cNvPr>
          <p:cNvSpPr>
            <a:spLocks noGrp="1"/>
          </p:cNvSpPr>
          <p:nvPr>
            <p:ph type="ctrTitle"/>
          </p:nvPr>
        </p:nvSpPr>
        <p:spPr>
          <a:xfrm>
            <a:off x="0" y="177484"/>
            <a:ext cx="6848001" cy="925434"/>
          </a:xfrm>
        </p:spPr>
        <p:txBody>
          <a:bodyPr/>
          <a:lstStyle/>
          <a:p>
            <a:pPr algn="ctr"/>
            <a:r>
              <a:rPr lang="ru-RU" sz="3200" dirty="0">
                <a:solidFill>
                  <a:schemeClr val="bg1"/>
                </a:solidFill>
              </a:rPr>
              <a:t>Использование натянутой струны</a:t>
            </a:r>
          </a:p>
        </p:txBody>
      </p:sp>
      <p:sp>
        <p:nvSpPr>
          <p:cNvPr id="3" name="Подзаголовок 2">
            <a:extLst>
              <a:ext uri="{FF2B5EF4-FFF2-40B4-BE49-F238E27FC236}">
                <a16:creationId xmlns:a16="http://schemas.microsoft.com/office/drawing/2014/main" id="{6C724822-C8E9-3B3E-7B85-8C1F48665590}"/>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400" b="1" cap="none" dirty="0">
                <a:solidFill>
                  <a:schemeClr val="tx1"/>
                </a:solidFill>
              </a:rPr>
              <a:t>7</a:t>
            </a:r>
          </a:p>
        </p:txBody>
      </p:sp>
      <p:pic>
        <p:nvPicPr>
          <p:cNvPr id="5" name="Рисунок 4">
            <a:extLst>
              <a:ext uri="{FF2B5EF4-FFF2-40B4-BE49-F238E27FC236}">
                <a16:creationId xmlns:a16="http://schemas.microsoft.com/office/drawing/2014/main" id="{8698EB28-9F70-CBC3-5934-EA4F6F3DBBE5}"/>
              </a:ext>
            </a:extLst>
          </p:cNvPr>
          <p:cNvPicPr>
            <a:picLocks noChangeAspect="1"/>
          </p:cNvPicPr>
          <p:nvPr/>
        </p:nvPicPr>
        <p:blipFill>
          <a:blip r:embed="rId3"/>
          <a:stretch>
            <a:fillRect/>
          </a:stretch>
        </p:blipFill>
        <p:spPr>
          <a:xfrm>
            <a:off x="141635" y="1529080"/>
            <a:ext cx="4320000" cy="2665280"/>
          </a:xfrm>
          <a:prstGeom prst="rect">
            <a:avLst/>
          </a:prstGeom>
        </p:spPr>
      </p:pic>
      <p:pic>
        <p:nvPicPr>
          <p:cNvPr id="4" name="Рисунок 3">
            <a:extLst>
              <a:ext uri="{FF2B5EF4-FFF2-40B4-BE49-F238E27FC236}">
                <a16:creationId xmlns:a16="http://schemas.microsoft.com/office/drawing/2014/main" id="{52B95A24-23A8-85BA-408D-5EFD8C3124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42568" y="3893092"/>
            <a:ext cx="3828593" cy="2928344"/>
          </a:xfrm>
          <a:prstGeom prst="rect">
            <a:avLst/>
          </a:prstGeom>
          <a:noFill/>
          <a:ln>
            <a:noFill/>
          </a:ln>
        </p:spPr>
      </p:pic>
      <p:sp>
        <p:nvSpPr>
          <p:cNvPr id="13" name="Подзаголовок 7">
            <a:extLst>
              <a:ext uri="{FF2B5EF4-FFF2-40B4-BE49-F238E27FC236}">
                <a16:creationId xmlns:a16="http://schemas.microsoft.com/office/drawing/2014/main" id="{6F781140-FA09-490D-F443-B1B97C1256D5}"/>
              </a:ext>
            </a:extLst>
          </p:cNvPr>
          <p:cNvSpPr txBox="1">
            <a:spLocks/>
          </p:cNvSpPr>
          <p:nvPr/>
        </p:nvSpPr>
        <p:spPr>
          <a:xfrm>
            <a:off x="11573565" y="6360580"/>
            <a:ext cx="608276" cy="483733"/>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800" b="1" dirty="0">
                <a:solidFill>
                  <a:schemeClr val="bg1"/>
                </a:solidFill>
              </a:rPr>
              <a:t>5</a:t>
            </a:r>
          </a:p>
        </p:txBody>
      </p:sp>
      <p:cxnSp>
        <p:nvCxnSpPr>
          <p:cNvPr id="10" name="Прямая со стрелкой 9">
            <a:extLst>
              <a:ext uri="{FF2B5EF4-FFF2-40B4-BE49-F238E27FC236}">
                <a16:creationId xmlns:a16="http://schemas.microsoft.com/office/drawing/2014/main" id="{B0DEF4BC-8522-4165-A120-1D42FB18E667}"/>
              </a:ext>
            </a:extLst>
          </p:cNvPr>
          <p:cNvCxnSpPr>
            <a:cxnSpLocks/>
          </p:cNvCxnSpPr>
          <p:nvPr/>
        </p:nvCxnSpPr>
        <p:spPr>
          <a:xfrm flipV="1">
            <a:off x="934720" y="3194738"/>
            <a:ext cx="876120" cy="1396709"/>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412F5EB-5E87-41E6-A5D5-FC59A4D90200}"/>
              </a:ext>
            </a:extLst>
          </p:cNvPr>
          <p:cNvSpPr txBox="1"/>
          <p:nvPr/>
        </p:nvSpPr>
        <p:spPr>
          <a:xfrm>
            <a:off x="261019" y="4601472"/>
            <a:ext cx="2712720" cy="646331"/>
          </a:xfrm>
          <a:prstGeom prst="rect">
            <a:avLst/>
          </a:prstGeom>
          <a:noFill/>
        </p:spPr>
        <p:txBody>
          <a:bodyPr wrap="square" rtlCol="0">
            <a:spAutoFit/>
          </a:bodyPr>
          <a:lstStyle/>
          <a:p>
            <a:pPr algn="ctr"/>
            <a:r>
              <a:rPr lang="ru-RU" dirty="0">
                <a:solidFill>
                  <a:schemeClr val="bg1"/>
                </a:solidFill>
              </a:rPr>
              <a:t>Положения струны при измерениях</a:t>
            </a:r>
          </a:p>
        </p:txBody>
      </p:sp>
      <p:sp>
        <p:nvSpPr>
          <p:cNvPr id="15" name="TextBox 14">
            <a:extLst>
              <a:ext uri="{FF2B5EF4-FFF2-40B4-BE49-F238E27FC236}">
                <a16:creationId xmlns:a16="http://schemas.microsoft.com/office/drawing/2014/main" id="{4F96FDF8-83E5-460E-B0D2-7299B02E7EF5}"/>
              </a:ext>
            </a:extLst>
          </p:cNvPr>
          <p:cNvSpPr txBox="1"/>
          <p:nvPr/>
        </p:nvSpPr>
        <p:spPr>
          <a:xfrm>
            <a:off x="4482186" y="2762603"/>
            <a:ext cx="2276931" cy="646331"/>
          </a:xfrm>
          <a:prstGeom prst="rect">
            <a:avLst/>
          </a:prstGeom>
          <a:noFill/>
        </p:spPr>
        <p:txBody>
          <a:bodyPr wrap="square" rtlCol="0">
            <a:spAutoFit/>
          </a:bodyPr>
          <a:lstStyle/>
          <a:p>
            <a:pPr algn="ctr"/>
            <a:r>
              <a:rPr lang="ru-RU" dirty="0">
                <a:solidFill>
                  <a:schemeClr val="bg1"/>
                </a:solidFill>
              </a:rPr>
              <a:t>Форма сигнала в струне</a:t>
            </a:r>
          </a:p>
        </p:txBody>
      </p:sp>
      <p:sp>
        <p:nvSpPr>
          <p:cNvPr id="16" name="TextBox 15">
            <a:extLst>
              <a:ext uri="{FF2B5EF4-FFF2-40B4-BE49-F238E27FC236}">
                <a16:creationId xmlns:a16="http://schemas.microsoft.com/office/drawing/2014/main" id="{40024808-A3FC-4352-8E91-28B7BE5BE904}"/>
              </a:ext>
            </a:extLst>
          </p:cNvPr>
          <p:cNvSpPr txBox="1"/>
          <p:nvPr/>
        </p:nvSpPr>
        <p:spPr>
          <a:xfrm>
            <a:off x="4448310" y="1625735"/>
            <a:ext cx="2310807" cy="923330"/>
          </a:xfrm>
          <a:prstGeom prst="rect">
            <a:avLst/>
          </a:prstGeom>
          <a:noFill/>
        </p:spPr>
        <p:txBody>
          <a:bodyPr wrap="square" rtlCol="0">
            <a:spAutoFit/>
          </a:bodyPr>
          <a:lstStyle/>
          <a:p>
            <a:pPr algn="ctr"/>
            <a:r>
              <a:rPr lang="ru-RU" dirty="0">
                <a:solidFill>
                  <a:schemeClr val="bg1"/>
                </a:solidFill>
              </a:rPr>
              <a:t>Форма импульса тока в обмотке магнита</a:t>
            </a:r>
          </a:p>
        </p:txBody>
      </p:sp>
      <p:sp>
        <p:nvSpPr>
          <p:cNvPr id="17" name="TextBox 16">
            <a:extLst>
              <a:ext uri="{FF2B5EF4-FFF2-40B4-BE49-F238E27FC236}">
                <a16:creationId xmlns:a16="http://schemas.microsoft.com/office/drawing/2014/main" id="{A4986348-F983-41D1-82D5-F89B8A395405}"/>
              </a:ext>
            </a:extLst>
          </p:cNvPr>
          <p:cNvSpPr txBox="1"/>
          <p:nvPr/>
        </p:nvSpPr>
        <p:spPr>
          <a:xfrm>
            <a:off x="6859643" y="5034098"/>
            <a:ext cx="2712720" cy="646331"/>
          </a:xfrm>
          <a:prstGeom prst="rect">
            <a:avLst/>
          </a:prstGeom>
          <a:noFill/>
        </p:spPr>
        <p:txBody>
          <a:bodyPr wrap="square" rtlCol="0">
            <a:spAutoFit/>
          </a:bodyPr>
          <a:lstStyle/>
          <a:p>
            <a:pPr algn="ctr"/>
            <a:r>
              <a:rPr lang="ru-RU" dirty="0">
                <a:solidFill>
                  <a:schemeClr val="bg1"/>
                </a:solidFill>
              </a:rPr>
              <a:t>Результат интегрирования</a:t>
            </a:r>
          </a:p>
        </p:txBody>
      </p:sp>
    </p:spTree>
    <p:extLst>
      <p:ext uri="{BB962C8B-B14F-4D97-AF65-F5344CB8AC3E}">
        <p14:creationId xmlns:p14="http://schemas.microsoft.com/office/powerpoint/2010/main" val="4032273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F7A56960-8E41-4BB0-8FDC-BE2C3FC92558}"/>
              </a:ext>
            </a:extLst>
          </p:cNvPr>
          <p:cNvSpPr>
            <a:spLocks noGrp="1"/>
          </p:cNvSpPr>
          <p:nvPr>
            <p:ph type="ctrTitle"/>
          </p:nvPr>
        </p:nvSpPr>
        <p:spPr>
          <a:xfrm>
            <a:off x="7769" y="324328"/>
            <a:ext cx="12174071" cy="520381"/>
          </a:xfrm>
        </p:spPr>
        <p:txBody>
          <a:bodyPr/>
          <a:lstStyle/>
          <a:p>
            <a:pPr algn="ctr"/>
            <a:r>
              <a:rPr lang="ru-RU" sz="3200" dirty="0">
                <a:solidFill>
                  <a:schemeClr val="bg1"/>
                </a:solidFill>
              </a:rPr>
              <a:t>Схема магнитометрической системы</a:t>
            </a:r>
          </a:p>
        </p:txBody>
      </p:sp>
      <p:sp>
        <p:nvSpPr>
          <p:cNvPr id="3" name="Подзаголовок 2">
            <a:extLst>
              <a:ext uri="{FF2B5EF4-FFF2-40B4-BE49-F238E27FC236}">
                <a16:creationId xmlns:a16="http://schemas.microsoft.com/office/drawing/2014/main" id="{1B46B7B8-157C-5735-A922-683C2BA0FFEB}"/>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400" b="1" cap="none" dirty="0">
                <a:solidFill>
                  <a:schemeClr val="tx1"/>
                </a:solidFill>
              </a:rPr>
              <a:t>7</a:t>
            </a:r>
          </a:p>
        </p:txBody>
      </p:sp>
      <p:pic>
        <p:nvPicPr>
          <p:cNvPr id="4" name="Рисунок 3">
            <a:extLst>
              <a:ext uri="{FF2B5EF4-FFF2-40B4-BE49-F238E27FC236}">
                <a16:creationId xmlns:a16="http://schemas.microsoft.com/office/drawing/2014/main" id="{F344B169-22DB-A140-98CD-C01692F48C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603" y="1628872"/>
            <a:ext cx="11500302" cy="3355593"/>
          </a:xfrm>
          <a:prstGeom prst="rect">
            <a:avLst/>
          </a:prstGeom>
          <a:noFill/>
          <a:ln>
            <a:noFill/>
          </a:ln>
        </p:spPr>
      </p:pic>
      <p:sp>
        <p:nvSpPr>
          <p:cNvPr id="5" name="TextBox 4">
            <a:extLst>
              <a:ext uri="{FF2B5EF4-FFF2-40B4-BE49-F238E27FC236}">
                <a16:creationId xmlns:a16="http://schemas.microsoft.com/office/drawing/2014/main" id="{12C3E908-7E6C-7054-51B9-3A4CF677875F}"/>
              </a:ext>
            </a:extLst>
          </p:cNvPr>
          <p:cNvSpPr txBox="1"/>
          <p:nvPr/>
        </p:nvSpPr>
        <p:spPr>
          <a:xfrm>
            <a:off x="7769" y="5251873"/>
            <a:ext cx="12184231" cy="1015663"/>
          </a:xfrm>
          <a:prstGeom prst="rect">
            <a:avLst/>
          </a:prstGeom>
          <a:noFill/>
        </p:spPr>
        <p:txBody>
          <a:bodyPr wrap="square">
            <a:spAutoFit/>
          </a:bodyPr>
          <a:lstStyle/>
          <a:p>
            <a:pPr algn="ctr"/>
            <a:r>
              <a:rPr lang="ru-RU" sz="2000" dirty="0">
                <a:solidFill>
                  <a:srgbClr val="000000"/>
                </a:solidFill>
                <a:effectLst/>
                <a:ea typeface="Times New Roman" panose="02020603050405020304" pitchFamily="18" charset="0"/>
              </a:rPr>
              <a:t>1 – струна, 2 – квадрупольный магнит, 3 – стойки поддержки основных узлов системы, </a:t>
            </a:r>
            <a:br>
              <a:rPr lang="ru-RU" sz="2000" dirty="0">
                <a:solidFill>
                  <a:srgbClr val="000000"/>
                </a:solidFill>
                <a:effectLst/>
                <a:ea typeface="Times New Roman" panose="02020603050405020304" pitchFamily="18" charset="0"/>
              </a:rPr>
            </a:br>
            <a:r>
              <a:rPr lang="ru-RU" sz="2000" dirty="0">
                <a:solidFill>
                  <a:srgbClr val="000000"/>
                </a:solidFill>
                <a:effectLst/>
                <a:ea typeface="Times New Roman" panose="02020603050405020304" pitchFamily="18" charset="0"/>
              </a:rPr>
              <a:t>4 – система перемещения струны, 5 – система натяжения струны, </a:t>
            </a:r>
            <a:br>
              <a:rPr lang="ru-RU" sz="2000" dirty="0">
                <a:solidFill>
                  <a:srgbClr val="000000"/>
                </a:solidFill>
                <a:effectLst/>
                <a:ea typeface="Times New Roman" panose="02020603050405020304" pitchFamily="18" charset="0"/>
              </a:rPr>
            </a:br>
            <a:r>
              <a:rPr lang="ru-RU" sz="2000" dirty="0">
                <a:solidFill>
                  <a:srgbClr val="000000"/>
                </a:solidFill>
                <a:effectLst/>
                <a:ea typeface="Times New Roman" panose="02020603050405020304" pitchFamily="18" charset="0"/>
              </a:rPr>
              <a:t>6 – система детектирования колебаний</a:t>
            </a:r>
            <a:endParaRPr lang="ru-RU" sz="2000" dirty="0"/>
          </a:p>
        </p:txBody>
      </p:sp>
      <p:sp>
        <p:nvSpPr>
          <p:cNvPr id="8" name="Подзаголовок 7">
            <a:extLst>
              <a:ext uri="{FF2B5EF4-FFF2-40B4-BE49-F238E27FC236}">
                <a16:creationId xmlns:a16="http://schemas.microsoft.com/office/drawing/2014/main" id="{37EA6CF6-9361-C1B0-7136-8D90ECCEF066}"/>
              </a:ext>
            </a:extLst>
          </p:cNvPr>
          <p:cNvSpPr>
            <a:spLocks noGrp="1"/>
          </p:cNvSpPr>
          <p:nvPr>
            <p:ph type="subTitle" idx="1"/>
          </p:nvPr>
        </p:nvSpPr>
        <p:spPr>
          <a:xfrm>
            <a:off x="11573565" y="6360580"/>
            <a:ext cx="608276" cy="483733"/>
          </a:xfrm>
        </p:spPr>
        <p:txBody>
          <a:bodyPr>
            <a:normAutofit fontScale="92500" lnSpcReduction="10000"/>
          </a:bodyPr>
          <a:lstStyle/>
          <a:p>
            <a:pPr algn="ctr"/>
            <a:r>
              <a:rPr lang="ru-RU" sz="2800" b="1" dirty="0">
                <a:solidFill>
                  <a:schemeClr val="bg1"/>
                </a:solidFill>
              </a:rPr>
              <a:t>6</a:t>
            </a:r>
          </a:p>
        </p:txBody>
      </p:sp>
    </p:spTree>
    <p:extLst>
      <p:ext uri="{BB962C8B-B14F-4D97-AF65-F5344CB8AC3E}">
        <p14:creationId xmlns:p14="http://schemas.microsoft.com/office/powerpoint/2010/main" val="869459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9A37AFF-CADF-FEBA-B617-5AFF1B36B7A2}"/>
            </a:ext>
          </a:extLst>
        </p:cNvPr>
        <p:cNvGrpSpPr/>
        <p:nvPr/>
      </p:nvGrpSpPr>
      <p:grpSpPr>
        <a:xfrm>
          <a:off x="0" y="0"/>
          <a:ext cx="0" cy="0"/>
          <a:chOff x="0" y="0"/>
          <a:chExt cx="0" cy="0"/>
        </a:xfrm>
      </p:grpSpPr>
      <p:sp>
        <p:nvSpPr>
          <p:cNvPr id="12" name="Заголовок 1">
            <a:extLst>
              <a:ext uri="{FF2B5EF4-FFF2-40B4-BE49-F238E27FC236}">
                <a16:creationId xmlns:a16="http://schemas.microsoft.com/office/drawing/2014/main" id="{D47C0BAF-C786-029E-C552-1152B7624F18}"/>
              </a:ext>
            </a:extLst>
          </p:cNvPr>
          <p:cNvSpPr>
            <a:spLocks noGrp="1"/>
          </p:cNvSpPr>
          <p:nvPr>
            <p:ph type="ctrTitle"/>
          </p:nvPr>
        </p:nvSpPr>
        <p:spPr>
          <a:xfrm>
            <a:off x="1869440" y="375521"/>
            <a:ext cx="8453120" cy="532296"/>
          </a:xfrm>
        </p:spPr>
        <p:txBody>
          <a:bodyPr/>
          <a:lstStyle/>
          <a:p>
            <a:pPr algn="ctr"/>
            <a:r>
              <a:rPr lang="ru-RU" sz="3200" dirty="0">
                <a:solidFill>
                  <a:schemeClr val="bg1"/>
                </a:solidFill>
              </a:rPr>
              <a:t>Устройство несущих опор</a:t>
            </a:r>
          </a:p>
        </p:txBody>
      </p:sp>
      <p:sp>
        <p:nvSpPr>
          <p:cNvPr id="11" name="TextBox 10">
            <a:extLst>
              <a:ext uri="{FF2B5EF4-FFF2-40B4-BE49-F238E27FC236}">
                <a16:creationId xmlns:a16="http://schemas.microsoft.com/office/drawing/2014/main" id="{89A303B5-F97E-E3F6-8311-6CECC3E52E99}"/>
              </a:ext>
            </a:extLst>
          </p:cNvPr>
          <p:cNvSpPr txBox="1"/>
          <p:nvPr/>
        </p:nvSpPr>
        <p:spPr>
          <a:xfrm>
            <a:off x="566273" y="5714249"/>
            <a:ext cx="5261353" cy="646331"/>
          </a:xfrm>
          <a:prstGeom prst="rect">
            <a:avLst/>
          </a:prstGeom>
          <a:noFill/>
        </p:spPr>
        <p:txBody>
          <a:bodyPr wrap="square">
            <a:spAutoFit/>
          </a:bodyPr>
          <a:lstStyle/>
          <a:p>
            <a:pPr algn="ctr"/>
            <a:r>
              <a:rPr lang="ru-RU" dirty="0">
                <a:solidFill>
                  <a:srgbClr val="000000"/>
                </a:solidFill>
                <a:effectLst/>
                <a:ea typeface="SimSun" panose="02010600030101010101" pitchFamily="2" charset="-122"/>
              </a:rPr>
              <a:t>а – внешний вид стойки с оборудованием</a:t>
            </a:r>
            <a:br>
              <a:rPr lang="ru-RU" dirty="0">
                <a:solidFill>
                  <a:srgbClr val="000000"/>
                </a:solidFill>
                <a:effectLst/>
                <a:ea typeface="SimSun" panose="02010600030101010101" pitchFamily="2" charset="-122"/>
              </a:rPr>
            </a:br>
            <a:r>
              <a:rPr lang="ru-RU" dirty="0">
                <a:solidFill>
                  <a:srgbClr val="000000"/>
                </a:solidFill>
                <a:effectLst/>
                <a:ea typeface="SimSun" panose="02010600030101010101" pitchFamily="2" charset="-122"/>
              </a:rPr>
              <a:t>б – юстировочная подставка</a:t>
            </a:r>
            <a:endParaRPr lang="ru-RU" dirty="0"/>
          </a:p>
        </p:txBody>
      </p:sp>
      <p:sp>
        <p:nvSpPr>
          <p:cNvPr id="8" name="Подзаголовок 7">
            <a:extLst>
              <a:ext uri="{FF2B5EF4-FFF2-40B4-BE49-F238E27FC236}">
                <a16:creationId xmlns:a16="http://schemas.microsoft.com/office/drawing/2014/main" id="{4449E6F1-FFF2-40BA-0923-55179B1906F9}"/>
              </a:ext>
            </a:extLst>
          </p:cNvPr>
          <p:cNvSpPr txBox="1">
            <a:spLocks/>
          </p:cNvSpPr>
          <p:nvPr/>
        </p:nvSpPr>
        <p:spPr>
          <a:xfrm>
            <a:off x="11573565" y="6360580"/>
            <a:ext cx="608276" cy="483733"/>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800" b="1" dirty="0">
                <a:solidFill>
                  <a:schemeClr val="bg1"/>
                </a:solidFill>
              </a:rPr>
              <a:t>7</a:t>
            </a:r>
          </a:p>
        </p:txBody>
      </p:sp>
      <p:pic>
        <p:nvPicPr>
          <p:cNvPr id="13" name="Рисунок 12">
            <a:extLst>
              <a:ext uri="{FF2B5EF4-FFF2-40B4-BE49-F238E27FC236}">
                <a16:creationId xmlns:a16="http://schemas.microsoft.com/office/drawing/2014/main" id="{6962A422-2676-E2C9-C9B0-43F41CE2EF32}"/>
              </a:ext>
            </a:extLst>
          </p:cNvPr>
          <p:cNvPicPr>
            <a:picLocks noChangeAspect="1"/>
          </p:cNvPicPr>
          <p:nvPr/>
        </p:nvPicPr>
        <p:blipFill>
          <a:blip r:embed="rId2"/>
          <a:stretch>
            <a:fillRect/>
          </a:stretch>
        </p:blipFill>
        <p:spPr>
          <a:xfrm>
            <a:off x="69394" y="1361465"/>
            <a:ext cx="6255110" cy="4251936"/>
          </a:xfrm>
          <a:prstGeom prst="rect">
            <a:avLst/>
          </a:prstGeom>
        </p:spPr>
      </p:pic>
      <p:pic>
        <p:nvPicPr>
          <p:cNvPr id="15" name="Рисунок 14">
            <a:extLst>
              <a:ext uri="{FF2B5EF4-FFF2-40B4-BE49-F238E27FC236}">
                <a16:creationId xmlns:a16="http://schemas.microsoft.com/office/drawing/2014/main" id="{6C93A8B8-91C9-AA6E-9531-13A5D8F0DEE9}"/>
              </a:ext>
            </a:extLst>
          </p:cNvPr>
          <p:cNvPicPr>
            <a:picLocks noChangeAspect="1"/>
          </p:cNvPicPr>
          <p:nvPr/>
        </p:nvPicPr>
        <p:blipFill>
          <a:blip r:embed="rId3"/>
          <a:stretch>
            <a:fillRect/>
          </a:stretch>
        </p:blipFill>
        <p:spPr>
          <a:xfrm>
            <a:off x="6533479" y="1361464"/>
            <a:ext cx="5573292" cy="4179969"/>
          </a:xfrm>
          <a:prstGeom prst="rect">
            <a:avLst/>
          </a:prstGeom>
        </p:spPr>
      </p:pic>
      <p:sp>
        <p:nvSpPr>
          <p:cNvPr id="9" name="TextBox 8">
            <a:extLst>
              <a:ext uri="{FF2B5EF4-FFF2-40B4-BE49-F238E27FC236}">
                <a16:creationId xmlns:a16="http://schemas.microsoft.com/office/drawing/2014/main" id="{286A04E3-8241-46B6-B2EE-9F5BC5DE795C}"/>
              </a:ext>
            </a:extLst>
          </p:cNvPr>
          <p:cNvSpPr txBox="1"/>
          <p:nvPr/>
        </p:nvSpPr>
        <p:spPr>
          <a:xfrm>
            <a:off x="5871800" y="5708728"/>
            <a:ext cx="6383933" cy="646331"/>
          </a:xfrm>
          <a:prstGeom prst="rect">
            <a:avLst/>
          </a:prstGeom>
          <a:noFill/>
        </p:spPr>
        <p:txBody>
          <a:bodyPr wrap="square">
            <a:spAutoFit/>
          </a:bodyPr>
          <a:lstStyle/>
          <a:p>
            <a:pPr algn="ctr"/>
            <a:r>
              <a:rPr lang="ru-RU" i="1" dirty="0">
                <a:solidFill>
                  <a:srgbClr val="000000"/>
                </a:solidFill>
                <a:ea typeface="SimSun" panose="02010600030101010101" pitchFamily="2" charset="-122"/>
              </a:rPr>
              <a:t>С</a:t>
            </a:r>
            <a:r>
              <a:rPr lang="ru-RU" i="1" dirty="0">
                <a:solidFill>
                  <a:srgbClr val="000000"/>
                </a:solidFill>
                <a:effectLst/>
                <a:ea typeface="SimSun" panose="02010600030101010101" pitchFamily="2" charset="-122"/>
              </a:rPr>
              <a:t>истема обеспечивает размещение гранитных опор для прецизионного позиционирования струны</a:t>
            </a:r>
            <a:endParaRPr lang="ru-RU" i="1" dirty="0"/>
          </a:p>
        </p:txBody>
      </p:sp>
    </p:spTree>
    <p:extLst>
      <p:ext uri="{BB962C8B-B14F-4D97-AF65-F5344CB8AC3E}">
        <p14:creationId xmlns:p14="http://schemas.microsoft.com/office/powerpoint/2010/main" val="3424206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29E5733-C86C-6C2A-A526-8DBC80EEC528}"/>
            </a:ext>
          </a:extLst>
        </p:cNvPr>
        <p:cNvGrpSpPr/>
        <p:nvPr/>
      </p:nvGrpSpPr>
      <p:grpSpPr>
        <a:xfrm>
          <a:off x="0" y="0"/>
          <a:ext cx="0" cy="0"/>
          <a:chOff x="0" y="0"/>
          <a:chExt cx="0" cy="0"/>
        </a:xfrm>
      </p:grpSpPr>
      <p:sp>
        <p:nvSpPr>
          <p:cNvPr id="12" name="Заголовок 1">
            <a:extLst>
              <a:ext uri="{FF2B5EF4-FFF2-40B4-BE49-F238E27FC236}">
                <a16:creationId xmlns:a16="http://schemas.microsoft.com/office/drawing/2014/main" id="{771F1736-1849-E309-150D-44F1641BCADC}"/>
              </a:ext>
            </a:extLst>
          </p:cNvPr>
          <p:cNvSpPr>
            <a:spLocks noGrp="1"/>
          </p:cNvSpPr>
          <p:nvPr>
            <p:ph type="ctrTitle"/>
          </p:nvPr>
        </p:nvSpPr>
        <p:spPr>
          <a:xfrm>
            <a:off x="1869440" y="335463"/>
            <a:ext cx="8453120" cy="536529"/>
          </a:xfrm>
        </p:spPr>
        <p:txBody>
          <a:bodyPr/>
          <a:lstStyle/>
          <a:p>
            <a:pPr algn="ctr"/>
            <a:r>
              <a:rPr lang="ru-RU" sz="3200" dirty="0">
                <a:solidFill>
                  <a:schemeClr val="bg1"/>
                </a:solidFill>
              </a:rPr>
              <a:t>Система перемещения струны</a:t>
            </a:r>
          </a:p>
        </p:txBody>
      </p:sp>
      <p:sp>
        <p:nvSpPr>
          <p:cNvPr id="3" name="Подзаголовок 2">
            <a:extLst>
              <a:ext uri="{FF2B5EF4-FFF2-40B4-BE49-F238E27FC236}">
                <a16:creationId xmlns:a16="http://schemas.microsoft.com/office/drawing/2014/main" id="{4911919C-2493-0754-4D43-6E778C03230D}"/>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400" b="1" cap="none" dirty="0">
                <a:solidFill>
                  <a:schemeClr val="tx1"/>
                </a:solidFill>
              </a:rPr>
              <a:t>7</a:t>
            </a:r>
          </a:p>
        </p:txBody>
      </p:sp>
      <p:sp>
        <p:nvSpPr>
          <p:cNvPr id="11" name="TextBox 10">
            <a:extLst>
              <a:ext uri="{FF2B5EF4-FFF2-40B4-BE49-F238E27FC236}">
                <a16:creationId xmlns:a16="http://schemas.microsoft.com/office/drawing/2014/main" id="{1D803DF7-269B-F42F-EE27-D5E9F973FD67}"/>
              </a:ext>
            </a:extLst>
          </p:cNvPr>
          <p:cNvSpPr txBox="1"/>
          <p:nvPr/>
        </p:nvSpPr>
        <p:spPr>
          <a:xfrm>
            <a:off x="8023649" y="3537856"/>
            <a:ext cx="4168351" cy="584775"/>
          </a:xfrm>
          <a:prstGeom prst="rect">
            <a:avLst/>
          </a:prstGeom>
          <a:noFill/>
        </p:spPr>
        <p:txBody>
          <a:bodyPr wrap="square">
            <a:spAutoFit/>
          </a:bodyPr>
          <a:lstStyle/>
          <a:p>
            <a:r>
              <a:rPr lang="ru-RU" sz="1600" dirty="0">
                <a:solidFill>
                  <a:srgbClr val="000000"/>
                </a:solidFill>
                <a:effectLst/>
                <a:ea typeface="SimSun" panose="02010600030101010101" pitchFamily="2" charset="-122"/>
              </a:rPr>
              <a:t>Линейные трансляторы </a:t>
            </a:r>
            <a:r>
              <a:rPr lang="en-US" sz="1600" dirty="0">
                <a:solidFill>
                  <a:srgbClr val="000000"/>
                </a:solidFill>
                <a:effectLst/>
                <a:ea typeface="SimSun" panose="02010600030101010101" pitchFamily="2" charset="-122"/>
              </a:rPr>
              <a:t>PI HPS-170</a:t>
            </a:r>
          </a:p>
          <a:p>
            <a:r>
              <a:rPr lang="ru-RU" sz="1600" dirty="0">
                <a:solidFill>
                  <a:srgbClr val="000000"/>
                </a:solidFill>
                <a:ea typeface="SimSun" panose="02010600030101010101" pitchFamily="2" charset="-122"/>
              </a:rPr>
              <a:t>Точность позиционирования </a:t>
            </a:r>
            <a:r>
              <a:rPr lang="ru-RU" sz="1600" dirty="0">
                <a:solidFill>
                  <a:srgbClr val="000000"/>
                </a:solidFill>
                <a:ea typeface="Times New Roman" panose="02020603050405020304" pitchFamily="18" charset="0"/>
              </a:rPr>
              <a:t>±0,001 мм</a:t>
            </a:r>
            <a:r>
              <a:rPr lang="ru-RU" sz="1600" dirty="0">
                <a:solidFill>
                  <a:srgbClr val="000000"/>
                </a:solidFill>
                <a:ea typeface="SimSun" panose="02010600030101010101" pitchFamily="2" charset="-122"/>
              </a:rPr>
              <a:t> </a:t>
            </a:r>
            <a:endParaRPr lang="ru-RU" sz="1600" dirty="0"/>
          </a:p>
        </p:txBody>
      </p:sp>
      <p:sp>
        <p:nvSpPr>
          <p:cNvPr id="8" name="Подзаголовок 7">
            <a:extLst>
              <a:ext uri="{FF2B5EF4-FFF2-40B4-BE49-F238E27FC236}">
                <a16:creationId xmlns:a16="http://schemas.microsoft.com/office/drawing/2014/main" id="{0D16559F-A754-FA6C-2E7E-9CB0ECDB90BF}"/>
              </a:ext>
            </a:extLst>
          </p:cNvPr>
          <p:cNvSpPr txBox="1">
            <a:spLocks/>
          </p:cNvSpPr>
          <p:nvPr/>
        </p:nvSpPr>
        <p:spPr>
          <a:xfrm>
            <a:off x="11573565" y="6360580"/>
            <a:ext cx="608276" cy="483733"/>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800" b="1" dirty="0">
                <a:solidFill>
                  <a:schemeClr val="bg1"/>
                </a:solidFill>
              </a:rPr>
              <a:t>8</a:t>
            </a:r>
          </a:p>
        </p:txBody>
      </p:sp>
      <p:pic>
        <p:nvPicPr>
          <p:cNvPr id="5" name="Рисунок 4">
            <a:extLst>
              <a:ext uri="{FF2B5EF4-FFF2-40B4-BE49-F238E27FC236}">
                <a16:creationId xmlns:a16="http://schemas.microsoft.com/office/drawing/2014/main" id="{C44AC2FE-8716-C5FC-CF43-818F636D1AAF}"/>
              </a:ext>
            </a:extLst>
          </p:cNvPr>
          <p:cNvPicPr>
            <a:picLocks noChangeAspect="1"/>
          </p:cNvPicPr>
          <p:nvPr/>
        </p:nvPicPr>
        <p:blipFill>
          <a:blip r:embed="rId2"/>
          <a:stretch>
            <a:fillRect/>
          </a:stretch>
        </p:blipFill>
        <p:spPr>
          <a:xfrm>
            <a:off x="302684" y="1242828"/>
            <a:ext cx="4467343" cy="5545667"/>
          </a:xfrm>
          <a:prstGeom prst="rect">
            <a:avLst/>
          </a:prstGeom>
        </p:spPr>
      </p:pic>
      <p:pic>
        <p:nvPicPr>
          <p:cNvPr id="10" name="Рисунок 9">
            <a:extLst>
              <a:ext uri="{FF2B5EF4-FFF2-40B4-BE49-F238E27FC236}">
                <a16:creationId xmlns:a16="http://schemas.microsoft.com/office/drawing/2014/main" id="{DBC44CCC-1D10-FF4F-5478-0448AA7B9D1C}"/>
              </a:ext>
            </a:extLst>
          </p:cNvPr>
          <p:cNvPicPr>
            <a:picLocks noChangeAspect="1"/>
          </p:cNvPicPr>
          <p:nvPr/>
        </p:nvPicPr>
        <p:blipFill>
          <a:blip r:embed="rId3"/>
          <a:srcRect t="9776" b="24856"/>
          <a:stretch/>
        </p:blipFill>
        <p:spPr>
          <a:xfrm>
            <a:off x="4857182" y="1242828"/>
            <a:ext cx="3166467" cy="5545667"/>
          </a:xfrm>
          <a:prstGeom prst="rect">
            <a:avLst/>
          </a:prstGeom>
        </p:spPr>
      </p:pic>
    </p:spTree>
    <p:extLst>
      <p:ext uri="{BB962C8B-B14F-4D97-AF65-F5344CB8AC3E}">
        <p14:creationId xmlns:p14="http://schemas.microsoft.com/office/powerpoint/2010/main" val="3482486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F7A56960-8E41-4BB0-8FDC-BE2C3FC92558}"/>
              </a:ext>
            </a:extLst>
          </p:cNvPr>
          <p:cNvSpPr>
            <a:spLocks noGrp="1"/>
          </p:cNvSpPr>
          <p:nvPr>
            <p:ph type="ctrTitle"/>
          </p:nvPr>
        </p:nvSpPr>
        <p:spPr>
          <a:xfrm>
            <a:off x="1869440" y="262662"/>
            <a:ext cx="8453120" cy="571181"/>
          </a:xfrm>
        </p:spPr>
        <p:txBody>
          <a:bodyPr/>
          <a:lstStyle/>
          <a:p>
            <a:pPr algn="ctr"/>
            <a:r>
              <a:rPr lang="ru-RU" sz="3200" dirty="0">
                <a:solidFill>
                  <a:schemeClr val="bg1"/>
                </a:solidFill>
              </a:rPr>
              <a:t>Измерение положения струны</a:t>
            </a:r>
          </a:p>
        </p:txBody>
      </p:sp>
      <p:sp>
        <p:nvSpPr>
          <p:cNvPr id="3" name="Подзаголовок 2">
            <a:extLst>
              <a:ext uri="{FF2B5EF4-FFF2-40B4-BE49-F238E27FC236}">
                <a16:creationId xmlns:a16="http://schemas.microsoft.com/office/drawing/2014/main" id="{1B46B7B8-157C-5735-A922-683C2BA0FFEB}"/>
              </a:ext>
            </a:extLst>
          </p:cNvPr>
          <p:cNvSpPr txBox="1">
            <a:spLocks/>
          </p:cNvSpPr>
          <p:nvPr/>
        </p:nvSpPr>
        <p:spPr>
          <a:xfrm>
            <a:off x="11816862" y="6438449"/>
            <a:ext cx="364978" cy="41913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400" b="1" cap="none" dirty="0">
                <a:solidFill>
                  <a:schemeClr val="tx1"/>
                </a:solidFill>
              </a:rPr>
              <a:t>7</a:t>
            </a:r>
          </a:p>
        </p:txBody>
      </p:sp>
      <p:pic>
        <p:nvPicPr>
          <p:cNvPr id="2" name="Рисунок 1">
            <a:extLst>
              <a:ext uri="{FF2B5EF4-FFF2-40B4-BE49-F238E27FC236}">
                <a16:creationId xmlns:a16="http://schemas.microsoft.com/office/drawing/2014/main" id="{F59DFA4D-6124-A772-D1D4-0934547100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03" y="1199496"/>
            <a:ext cx="7041902" cy="2190308"/>
          </a:xfrm>
          <a:prstGeom prst="rect">
            <a:avLst/>
          </a:prstGeom>
          <a:noFill/>
          <a:ln>
            <a:noFill/>
          </a:ln>
        </p:spPr>
      </p:pic>
      <p:pic>
        <p:nvPicPr>
          <p:cNvPr id="5" name="Рисунок 4">
            <a:extLst>
              <a:ext uri="{FF2B5EF4-FFF2-40B4-BE49-F238E27FC236}">
                <a16:creationId xmlns:a16="http://schemas.microsoft.com/office/drawing/2014/main" id="{4622EFB6-CA6F-BDDA-0D74-57A6CCF96A5C}"/>
              </a:ext>
            </a:extLst>
          </p:cNvPr>
          <p:cNvPicPr>
            <a:picLocks noChangeAspect="1"/>
          </p:cNvPicPr>
          <p:nvPr/>
        </p:nvPicPr>
        <p:blipFill>
          <a:blip r:embed="rId3"/>
          <a:stretch>
            <a:fillRect/>
          </a:stretch>
        </p:blipFill>
        <p:spPr>
          <a:xfrm>
            <a:off x="7348988" y="1274259"/>
            <a:ext cx="4617725" cy="3231322"/>
          </a:xfrm>
          <a:prstGeom prst="rect">
            <a:avLst/>
          </a:prstGeom>
        </p:spPr>
      </p:pic>
      <p:sp>
        <p:nvSpPr>
          <p:cNvPr id="8" name="TextBox 7">
            <a:extLst>
              <a:ext uri="{FF2B5EF4-FFF2-40B4-BE49-F238E27FC236}">
                <a16:creationId xmlns:a16="http://schemas.microsoft.com/office/drawing/2014/main" id="{D1A9AA8A-6109-E1BD-773F-ABADE20B1ADE}"/>
              </a:ext>
            </a:extLst>
          </p:cNvPr>
          <p:cNvSpPr txBox="1"/>
          <p:nvPr/>
        </p:nvSpPr>
        <p:spPr>
          <a:xfrm>
            <a:off x="378921" y="3467691"/>
            <a:ext cx="6503466" cy="584775"/>
          </a:xfrm>
          <a:prstGeom prst="rect">
            <a:avLst/>
          </a:prstGeom>
          <a:noFill/>
        </p:spPr>
        <p:txBody>
          <a:bodyPr wrap="square">
            <a:spAutoFit/>
          </a:bodyPr>
          <a:lstStyle/>
          <a:p>
            <a:pPr algn="ctr"/>
            <a:r>
              <a:rPr lang="ru-RU" sz="1600" dirty="0">
                <a:solidFill>
                  <a:srgbClr val="000000"/>
                </a:solidFill>
                <a:effectLst/>
                <a:ea typeface="Times New Roman" panose="02020603050405020304" pitchFamily="18" charset="0"/>
              </a:rPr>
              <a:t>1 – калибровочные сферы, 2 – струна, </a:t>
            </a:r>
            <a:br>
              <a:rPr lang="ru-RU" sz="1600" dirty="0">
                <a:solidFill>
                  <a:srgbClr val="000000"/>
                </a:solidFill>
                <a:effectLst/>
                <a:ea typeface="Times New Roman" panose="02020603050405020304" pitchFamily="18" charset="0"/>
              </a:rPr>
            </a:br>
            <a:r>
              <a:rPr lang="ru-RU" sz="1600" dirty="0">
                <a:solidFill>
                  <a:srgbClr val="000000"/>
                </a:solidFill>
                <a:effectLst/>
                <a:ea typeface="Times New Roman" panose="02020603050405020304" pitchFamily="18" charset="0"/>
              </a:rPr>
              <a:t>3 – реперные точки, 4 – рубиновые сферы.</a:t>
            </a:r>
            <a:endParaRPr lang="ru-RU" sz="1600" dirty="0"/>
          </a:p>
        </p:txBody>
      </p:sp>
      <p:sp>
        <p:nvSpPr>
          <p:cNvPr id="9" name="TextBox 8">
            <a:extLst>
              <a:ext uri="{FF2B5EF4-FFF2-40B4-BE49-F238E27FC236}">
                <a16:creationId xmlns:a16="http://schemas.microsoft.com/office/drawing/2014/main" id="{55AA630C-92C4-DF44-DCF9-75B4C8A27F37}"/>
              </a:ext>
            </a:extLst>
          </p:cNvPr>
          <p:cNvSpPr txBox="1"/>
          <p:nvPr/>
        </p:nvSpPr>
        <p:spPr>
          <a:xfrm>
            <a:off x="7381903" y="4424774"/>
            <a:ext cx="4726167" cy="455189"/>
          </a:xfrm>
          <a:prstGeom prst="rect">
            <a:avLst/>
          </a:prstGeom>
          <a:noFill/>
        </p:spPr>
        <p:txBody>
          <a:bodyPr wrap="square">
            <a:spAutoFit/>
          </a:bodyPr>
          <a:lstStyle/>
          <a:p>
            <a:pPr algn="ctr">
              <a:lnSpc>
                <a:spcPct val="150000"/>
              </a:lnSpc>
            </a:pPr>
            <a:r>
              <a:rPr lang="ru-RU" dirty="0">
                <a:solidFill>
                  <a:srgbClr val="000000"/>
                </a:solidFill>
                <a:effectLst/>
                <a:ea typeface="Times New Roman" panose="02020603050405020304" pitchFamily="18" charset="0"/>
              </a:rPr>
              <a:t>Система координат магнита</a:t>
            </a:r>
            <a:endParaRPr lang="ru-RU" dirty="0"/>
          </a:p>
        </p:txBody>
      </p:sp>
      <p:sp>
        <p:nvSpPr>
          <p:cNvPr id="13" name="Подзаголовок 7">
            <a:extLst>
              <a:ext uri="{FF2B5EF4-FFF2-40B4-BE49-F238E27FC236}">
                <a16:creationId xmlns:a16="http://schemas.microsoft.com/office/drawing/2014/main" id="{964619DC-BDA5-1ACE-24A7-602B30ED3C3A}"/>
              </a:ext>
            </a:extLst>
          </p:cNvPr>
          <p:cNvSpPr txBox="1">
            <a:spLocks/>
          </p:cNvSpPr>
          <p:nvPr/>
        </p:nvSpPr>
        <p:spPr>
          <a:xfrm>
            <a:off x="11630991" y="6360580"/>
            <a:ext cx="550850" cy="483733"/>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ru-RU" sz="2800" b="1" dirty="0">
                <a:solidFill>
                  <a:schemeClr val="bg1"/>
                </a:solidFill>
              </a:rPr>
              <a:t>9</a:t>
            </a:r>
          </a:p>
        </p:txBody>
      </p:sp>
      <p:pic>
        <p:nvPicPr>
          <p:cNvPr id="4" name="Рисунок 3">
            <a:extLst>
              <a:ext uri="{FF2B5EF4-FFF2-40B4-BE49-F238E27FC236}">
                <a16:creationId xmlns:a16="http://schemas.microsoft.com/office/drawing/2014/main" id="{98DC7A56-34E1-31FE-71D1-D2E22721C25E}"/>
              </a:ext>
            </a:extLst>
          </p:cNvPr>
          <p:cNvPicPr>
            <a:picLocks noChangeAspect="1"/>
          </p:cNvPicPr>
          <p:nvPr/>
        </p:nvPicPr>
        <p:blipFill>
          <a:blip r:embed="rId4"/>
          <a:srcRect l="15281" r="19814"/>
          <a:stretch/>
        </p:blipFill>
        <p:spPr>
          <a:xfrm flipH="1">
            <a:off x="234119" y="4084011"/>
            <a:ext cx="2907724" cy="2520000"/>
          </a:xfrm>
          <a:prstGeom prst="rect">
            <a:avLst/>
          </a:prstGeom>
        </p:spPr>
      </p:pic>
      <p:pic>
        <p:nvPicPr>
          <p:cNvPr id="10" name="Рисунок 9">
            <a:extLst>
              <a:ext uri="{FF2B5EF4-FFF2-40B4-BE49-F238E27FC236}">
                <a16:creationId xmlns:a16="http://schemas.microsoft.com/office/drawing/2014/main" id="{E2ADA00F-9671-C2FD-5FDA-4F1B288BE217}"/>
              </a:ext>
            </a:extLst>
          </p:cNvPr>
          <p:cNvPicPr>
            <a:picLocks noChangeAspect="1"/>
          </p:cNvPicPr>
          <p:nvPr/>
        </p:nvPicPr>
        <p:blipFill>
          <a:blip r:embed="rId5"/>
          <a:stretch>
            <a:fillRect/>
          </a:stretch>
        </p:blipFill>
        <p:spPr>
          <a:xfrm>
            <a:off x="3405593" y="4052466"/>
            <a:ext cx="3897458" cy="2520000"/>
          </a:xfrm>
          <a:prstGeom prst="rect">
            <a:avLst/>
          </a:prstGeom>
        </p:spPr>
      </p:pic>
      <p:sp>
        <p:nvSpPr>
          <p:cNvPr id="11" name="TextBox 10">
            <a:extLst>
              <a:ext uri="{FF2B5EF4-FFF2-40B4-BE49-F238E27FC236}">
                <a16:creationId xmlns:a16="http://schemas.microsoft.com/office/drawing/2014/main" id="{E98F5B26-0C80-DDE0-EEF6-09479F52BAC6}"/>
              </a:ext>
            </a:extLst>
          </p:cNvPr>
          <p:cNvSpPr txBox="1"/>
          <p:nvPr/>
        </p:nvSpPr>
        <p:spPr>
          <a:xfrm>
            <a:off x="6047233" y="5442415"/>
            <a:ext cx="5261353" cy="646331"/>
          </a:xfrm>
          <a:prstGeom prst="rect">
            <a:avLst/>
          </a:prstGeom>
          <a:noFill/>
        </p:spPr>
        <p:txBody>
          <a:bodyPr wrap="square">
            <a:spAutoFit/>
          </a:bodyPr>
          <a:lstStyle/>
          <a:p>
            <a:pPr algn="ctr"/>
            <a:r>
              <a:rPr lang="ru-RU" dirty="0">
                <a:solidFill>
                  <a:srgbClr val="000000"/>
                </a:solidFill>
                <a:ea typeface="SimSun" panose="02010600030101010101" pitchFamily="2" charset="-122"/>
              </a:rPr>
              <a:t>1</a:t>
            </a:r>
            <a:r>
              <a:rPr lang="ru-RU" dirty="0">
                <a:solidFill>
                  <a:srgbClr val="000000"/>
                </a:solidFill>
                <a:effectLst/>
                <a:ea typeface="SimSun" panose="02010600030101010101" pitchFamily="2" charset="-122"/>
              </a:rPr>
              <a:t> – рубиновые сферы</a:t>
            </a:r>
            <a:br>
              <a:rPr lang="ru-RU" dirty="0">
                <a:solidFill>
                  <a:srgbClr val="000000"/>
                </a:solidFill>
                <a:effectLst/>
                <a:ea typeface="SimSun" panose="02010600030101010101" pitchFamily="2" charset="-122"/>
              </a:rPr>
            </a:br>
            <a:r>
              <a:rPr lang="ru-RU" dirty="0">
                <a:solidFill>
                  <a:srgbClr val="000000"/>
                </a:solidFill>
                <a:effectLst/>
                <a:ea typeface="SimSun" panose="02010600030101010101" pitchFamily="2" charset="-122"/>
              </a:rPr>
              <a:t>2 – прижимной штифт</a:t>
            </a:r>
            <a:endParaRPr lang="ru-RU" dirty="0"/>
          </a:p>
        </p:txBody>
      </p:sp>
    </p:spTree>
    <p:extLst>
      <p:ext uri="{BB962C8B-B14F-4D97-AF65-F5344CB8AC3E}">
        <p14:creationId xmlns:p14="http://schemas.microsoft.com/office/powerpoint/2010/main" val="206345853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84216</TotalTime>
  <Words>2289</Words>
  <Application>Microsoft Office PowerPoint</Application>
  <PresentationFormat>Широкоэкранный</PresentationFormat>
  <Paragraphs>204</Paragraphs>
  <Slides>30</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30</vt:i4>
      </vt:variant>
    </vt:vector>
  </HeadingPairs>
  <TitlesOfParts>
    <vt:vector size="38" baseType="lpstr">
      <vt:lpstr>SimSun</vt:lpstr>
      <vt:lpstr>Arial</vt:lpstr>
      <vt:lpstr>Calibri</vt:lpstr>
      <vt:lpstr>Cambria Math</vt:lpstr>
      <vt:lpstr>Century Gothic</vt:lpstr>
      <vt:lpstr>Times New Roman</vt:lpstr>
      <vt:lpstr>Wingdings 3</vt:lpstr>
      <vt:lpstr>Ион</vt:lpstr>
      <vt:lpstr> Николайчук Илья Юрьевич Многофункциональная система измерения полей магнитов кольцевых ускорителей на основе струнных методик  Диссертация на соискание учёной степени кандидата технических наук Специальность: 1.3.18 Физика пучков заряженных частиц и ускорительная техника</vt:lpstr>
      <vt:lpstr>Цель и задачи</vt:lpstr>
      <vt:lpstr>Методики измерения параметров магнитного поля  на основе струны</vt:lpstr>
      <vt:lpstr>Использование вибрирующей струны</vt:lpstr>
      <vt:lpstr>Использование натянутой струны</vt:lpstr>
      <vt:lpstr>Схема магнитометрической системы</vt:lpstr>
      <vt:lpstr>Устройство несущих опор</vt:lpstr>
      <vt:lpstr>Система перемещения струны</vt:lpstr>
      <vt:lpstr>Измерение положения струны</vt:lpstr>
      <vt:lpstr>Система детектирования колебаний</vt:lpstr>
      <vt:lpstr>Система автоматического натяжения</vt:lpstr>
      <vt:lpstr>Минимизация вклада внешних магнитных полей</vt:lpstr>
      <vt:lpstr>Оценка точности измерений</vt:lpstr>
      <vt:lpstr>Разработка ПО  измерительной системы</vt:lpstr>
      <vt:lpstr>Основные параметры квадрупольных магнитов Коллайдера</vt:lpstr>
      <vt:lpstr>Результаты измерений положения магнитной оси</vt:lpstr>
      <vt:lpstr>Результаты моделирования замкнутой орбиты пучка</vt:lpstr>
      <vt:lpstr>Результаты измерений дипольного магнита Коллайдера методом натянутой струны</vt:lpstr>
      <vt:lpstr>Результаты измерений  квадрупольного магнита SIS100</vt:lpstr>
      <vt:lpstr>Заключение (1)</vt:lpstr>
      <vt:lpstr>Заключение (2)</vt:lpstr>
      <vt:lpstr>На защиту выносятся</vt:lpstr>
      <vt:lpstr>Научная новизна</vt:lpstr>
      <vt:lpstr>Практическая ценность</vt:lpstr>
      <vt:lpstr>Апробация работы</vt:lpstr>
      <vt:lpstr>Внедрение результатов работы</vt:lpstr>
      <vt:lpstr>Личный вклад автора</vt:lpstr>
      <vt:lpstr>Список публикаций</vt:lpstr>
      <vt:lpstr> Николайчук Илья Юрьевич Многофункциональная система измерения полей магнитов кольцевых ускорителей на основе струнных методик  Диссертация на соискание учёной степени кандидата технических наук по специальности 1.3.18 Физика пучков заряженных частиц и ускорительная техника</vt:lpstr>
      <vt:lpstr>Благодарности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Система измерения положения магнитной оси квадрупольных магнитов Коллайдера NICA</dc:title>
  <dc:creator>Илья Николайчук</dc:creator>
  <cp:lastModifiedBy>Илья Николайчук</cp:lastModifiedBy>
  <cp:revision>316</cp:revision>
  <dcterms:created xsi:type="dcterms:W3CDTF">2023-03-13T17:16:50Z</dcterms:created>
  <dcterms:modified xsi:type="dcterms:W3CDTF">2025-09-21T07:39:37Z</dcterms:modified>
</cp:coreProperties>
</file>