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emf" ContentType="image/x-emf"/>
  <Default Extension="xml" ContentType="application/xml"/>
  <Default Extension="rels" ContentType="application/vnd.openxmlformats-package.relationships+xml"/>
  <Default Extension="bin" ContentType="application/vnd.openxmlformats-officedocument.oleObject"/>
  <Override PartName="/ppt/commentAuthors.xml" ContentType="application/vnd.openxmlformats-officedocument.presentationml.commentAuthors+xml"/>
  <Override PartName="/ppt/comments/comment3.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slides/slide50.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51.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42.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44.xml" ContentType="application/vnd.openxmlformats-officedocument.presentationml.slide+xml"/>
  <Override PartName="/ppt/slides/slide6.xml" ContentType="application/vnd.openxmlformats-officedocument.presentationml.slide+xml"/>
  <Override PartName="/ppt/slideLayouts/slideLayout9.xml" ContentType="application/vnd.openxmlformats-officedocument.presentationml.slideLayout+xml"/>
  <Override PartName="/ppt/slides/slide35.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Layouts/slideLayout8.xml" ContentType="application/vnd.openxmlformats-officedocument.presentationml.slideLayout+xml"/>
  <Override PartName="/ppt/slides/slide34.xml" ContentType="application/vnd.openxmlformats-officedocument.presentationml.slide+xml"/>
  <Override PartName="/ppt/slideLayouts/slideLayout5.xml" ContentType="application/vnd.openxmlformats-officedocument.presentationml.slideLayout+xml"/>
  <Override PartName="/ppt/comments/comment1.xml" ContentType="application/vnd.openxmlformats-officedocument.presentationml.comments+xml"/>
  <Override PartName="/ppt/slides/slide48.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s/slide5.xml" ContentType="application/vnd.openxmlformats-officedocument.presentationml.slid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s/slide40.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theme/theme2.xml" ContentType="application/vnd.openxmlformats-officedocument.theme+xml"/>
  <Override PartName="/ppt/slides/slide24.xml" ContentType="application/vnd.openxmlformats-officedocument.presentationml.slide+xml"/>
  <Override PartName="/ppt/slideLayouts/slideLayout11.xml" ContentType="application/vnd.openxmlformats-officedocument.presentationml.slideLayout+xml"/>
  <Override PartName="/ppt/tableStyles.xml" ContentType="application/vnd.openxmlformats-officedocument.presentationml.tableStyles+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slides/slide28.xml" ContentType="application/vnd.openxmlformats-officedocument.presentationml.slide+xml"/>
  <Override PartName="/ppt/slides/slide16.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diagrams/quickStyle1.xml" ContentType="application/vnd.openxmlformats-officedocument.drawingml.diagramQuickStyle+xml"/>
  <Override PartName="/ppt/viewProps.xml" ContentType="application/vnd.openxmlformats-officedocument.presentationml.viewProps+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colors1.xml" ContentType="application/vnd.openxmlformats-officedocument.drawingml.diagramColors+xml"/>
  <Override PartName="/ppt/slides/slide19.xml" ContentType="application/vnd.openxmlformats-officedocument.presentationml.slide+xml"/>
  <Override PartName="/ppt/comments/comment4.xml" ContentType="application/vnd.openxmlformats-officedocument.presentationml.comments+xml"/>
  <Override PartName="/ppt/diagrams/data1.xml" ContentType="application/vnd.openxmlformats-officedocument.drawingml.diagramData+xml"/>
  <Override PartName="/ppt/slides/slide49.xml" ContentType="application/vnd.openxmlformats-officedocument.presentationml.slide+xml"/>
  <Override PartName="/ppt/slideLayouts/slideLayout6.xml" ContentType="application/vnd.openxmlformats-officedocument.presentationml.slideLayout+xml"/>
  <Override PartName="/ppt/presProps.xml" ContentType="application/vnd.openxmlformats-officedocument.presentationml.presProps+xml"/>
  <Override PartName="/ppt/slides/slide38.xml" ContentType="application/vnd.openxmlformats-officedocument.presentationml.slide+xml"/>
  <Override PartName="/ppt/diagrams/drawing1.xml" ContentType="application/vnd.openxmlformats-officedocument.drawingml.diagramDrawing+xml"/>
  <Override PartName="/ppt/slides/slide7.xml" ContentType="application/vnd.openxmlformats-officedocument.presentationml.slide+xml"/>
  <Override PartName="/ppt/slides/slide21.xml" ContentType="application/vnd.openxmlformats-officedocument.presentationml.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5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Фёдор Прокошин" initials="ФП"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948" y="90"/>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notesMaster" Target="notesMasters/notesMaster1.xml"/><Relationship Id="rId56" Type="http://schemas.openxmlformats.org/officeDocument/2006/relationships/presProps" Target="presProps.xml" /><Relationship Id="rId57" Type="http://schemas.openxmlformats.org/officeDocument/2006/relationships/tableStyles" Target="tableStyles.xml" /><Relationship Id="rId58" Type="http://schemas.openxmlformats.org/officeDocument/2006/relationships/viewProps" Target="viewProps.xml" /><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m authorId="1" dt="2025-09-30T12:17:15Z" idx="1">
    <p:pos x="7146" y="374"/>
    <p:text>может лучше в виде списка?</p:text>
    <p:extLst>
      <p:ext uri="{C676402C-5697-4E1C-873F-D02D1690AC5C}">
        <p15:threadingInfo xmlns:p15="http://schemas.microsoft.com/office/powerpoint/2012/main" timeZoneBias="-180"/>
      </p:ext>
      <p:ext uri="{19B8F6BF-5375-455C-9EA6-DF929625EA0E}">
        <p15:presenceInfo xmlns:p15="http://schemas.microsoft.com/office/powerpoint/2012/main" userId="teamlab_data:0;9;282278094;1;14;Фёдор Прокошин;2;1;1;3;20;2025-09-30T09:17:15Z;4;38;{6328CE60-6CF1-EC7C-649D-39233F6783DF};" providerId="AD"/>
      </p:ext>
    </p:extLst>
  </p:cm>
</p:cmLst>
</file>

<file path=ppt/comments/comment2.xml><?xml version="1.0" encoding="utf-8"?>
<p:cmLs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m authorId="1" dt="2025-09-30T12:19:47Z" idx="2">
    <p:pos x="7146" y="76"/>
    <p:text>в одну строчку</p:text>
    <p:extLst>
      <p:ext uri="{C676402C-5697-4E1C-873F-D02D1690AC5C}">
        <p15:threadingInfo xmlns:p15="http://schemas.microsoft.com/office/powerpoint/2012/main" timeZoneBias="-180"/>
      </p:ext>
      <p:ext uri="{19B8F6BF-5375-455C-9EA6-DF929625EA0E}">
        <p15:presenceInfo xmlns:p15="http://schemas.microsoft.com/office/powerpoint/2012/main" userId="teamlab_data:0;9;282278094;1;14;Фёдор Прокошин;2;1;1;3;20;2025-09-30T09:19:47Z;4;38;{51402ACA-B7BA-30C6-DBBE-093A681DBFB7};" providerId="AD"/>
      </p:ext>
    </p:extLst>
  </p:cm>
</p:cmLst>
</file>

<file path=ppt/comments/comment3.xml><?xml version="1.0" encoding="utf-8"?>
<p:cmLs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m authorId="1" dt="2025-09-30T12:20:23Z" idx="3">
    <p:pos x="6687" y="1127"/>
    <p:text>что это такое?</p:text>
    <p:extLst>
      <p:ext uri="{C676402C-5697-4E1C-873F-D02D1690AC5C}">
        <p15:threadingInfo xmlns:p15="http://schemas.microsoft.com/office/powerpoint/2012/main" timeZoneBias="-180"/>
      </p:ext>
      <p:ext uri="{19B8F6BF-5375-455C-9EA6-DF929625EA0E}">
        <p15:presenceInfo xmlns:p15="http://schemas.microsoft.com/office/powerpoint/2012/main" userId="teamlab_data:0;9;282278094;1;14;Фёдор Прокошин;2;1;1;3;20;2025-09-30T09:20:23Z;4;38;{C0E6983D-0B70-A0AA-8D6C-98E71570B8DC};" providerId="AD"/>
      </p:ext>
    </p:extLst>
  </p:cm>
  <p:cm authorId="1" dt="2025-09-30T12:21:57Z" idx="4">
    <p:pos x="6735" y="1175"/>
    <p:text>расшифруй что это такое, место есть</p:text>
    <p:extLst>
      <p:ext uri="{C676402C-5697-4E1C-873F-D02D1690AC5C}">
        <p15:threadingInfo xmlns:p15="http://schemas.microsoft.com/office/powerpoint/2012/main" timeZoneBias="-180"/>
      </p:ext>
      <p:ext uri="{19B8F6BF-5375-455C-9EA6-DF929625EA0E}">
        <p15:presenceInfo xmlns:p15="http://schemas.microsoft.com/office/powerpoint/2012/main" userId="teamlab_data:0;9;282278094;1;14;Фёдор Прокошин;2;1;1;3;20;2025-09-30T09:21:57Z;4;38;{E37EE080-C8B7-7828-6342-61CDAD147981};" providerId="AD"/>
      </p:ext>
    </p:extLst>
  </p:cm>
  <p:cm authorId="1" dt="2025-09-30T12:22:32Z" idx="5">
    <p:pos x="6782" y="1223"/>
    <p:text>Что это такое?</p:text>
    <p:extLst>
      <p:ext uri="{C676402C-5697-4E1C-873F-D02D1690AC5C}">
        <p15:threadingInfo xmlns:p15="http://schemas.microsoft.com/office/powerpoint/2012/main" timeZoneBias="-180"/>
      </p:ext>
      <p:ext uri="{19B8F6BF-5375-455C-9EA6-DF929625EA0E}">
        <p15:presenceInfo xmlns:p15="http://schemas.microsoft.com/office/powerpoint/2012/main" userId="teamlab_data:0;9;282278094;1;14;Фёдор Прокошин;2;1;1;3;20;2025-09-30T09:22:32Z;4;38;{F7C28B5B-9280-2E48-848C-B82F9BA31264};" providerId="AD"/>
      </p:ext>
    </p:extLst>
  </p:cm>
</p:cmLst>
</file>

<file path=ppt/comments/comment4.xml><?xml version="1.0" encoding="utf-8"?>
<p:cmLs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m authorId="1" dt="2025-09-30T12:24:43Z" idx="6">
    <p:pos x="7146" y="1149"/>
    <p:text>Что это такое</p:text>
    <p:extLst>
      <p:ext uri="{C676402C-5697-4E1C-873F-D02D1690AC5C}">
        <p15:threadingInfo xmlns:p15="http://schemas.microsoft.com/office/powerpoint/2012/main" timeZoneBias="-180"/>
      </p:ext>
      <p:ext uri="{19B8F6BF-5375-455C-9EA6-DF929625EA0E}">
        <p15:presenceInfo xmlns:p15="http://schemas.microsoft.com/office/powerpoint/2012/main" userId="teamlab_data:0;9;282278094;1;14;Фёдор Прокошин;2;1;1;3;20;2025-09-30T09:24:43Z;4;38;{F9EE6A76-B375-069E-EF38-0360208E595E};" providerId="AD"/>
      </p:ext>
    </p:extLst>
  </p:cm>
</p:cmLst>
</file>

<file path=ppt/diagrams/_rels/data1.xml.rels><?xml version="1.0" encoding="UTF-8" standalone="yes"?><Relationships xmlns="http://schemas.openxmlformats.org/package/2006/relationships"><Relationship Id="rId1" Type="http://schemas.microsoft.com/office/2007/relationships/diagramDrawing" Target="../diagrams/drawing1.xml" /></Relationships>
</file>

<file path=ppt/diagrams/_rels/drawing1.xml.rels><?xml version="1.0" encoding="UTF-8" standalone="yes"?><Relationships xmlns="http://schemas.openxmlformats.org/package/2006/relationships"></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xmlns:r="http://schemas.openxmlformats.org/officeDocument/2006/relationships">
  <dgm:ptLst>
    <dgm:pt modelId="{E7ABB5C7-7170-4AE2-A698-096D04506E76}" type="doc">
      <dgm:prSet loTypeId="urn:microsoft.com/office/officeart/2005/8/layout/hProcess9" loCatId="process" qsTypeId="urn:microsoft.com/office/officeart/2005/8/quickstyle/simple1" qsCatId="simple" csTypeId="urn:microsoft.com/office/officeart/2005/8/colors/accent0_1" csCatId="mainScheme" phldr="1"/>
      <dgm:spPr bwMode="auto"/>
      <dgm:t>
        <a:bodyPr/>
        <a:lstStyle/>
        <a:p>
          <a:pPr>
            <a:defRPr/>
          </a:pPr>
          <a:endParaRPr lang="ru-RU"/>
        </a:p>
      </dgm:t>
    </dgm:pt>
    <dgm:pt modelId="{EBEDF1EA-A35C-497B-82E9-3AF41B595689}">
      <dgm:prSet phldrT="[Текст]" custT="1"/>
      <dgm:spPr bwMode="auto"/>
      <dgm:t>
        <a:bodyPr/>
        <a:lstStyle/>
        <a:p>
          <a:pPr>
            <a:buFont typeface="Arial"/>
            <a:buNone/>
            <a:defRPr/>
          </a:pPr>
          <a:r>
            <a:rPr lang="en-US" sz="2000"/>
            <a:t>Commit, merge-request</a:t>
          </a:r>
          <a:endParaRPr lang="ru-RU" sz="2000"/>
        </a:p>
      </dgm:t>
    </dgm:pt>
    <dgm:pt modelId="{444D303F-06F1-43DC-AE1A-B3F06BA4A2A4}" type="parTrans" cxnId="{FD04D56C-B2B8-4E16-926B-BA0BCE448554}">
      <dgm:prSet/>
      <dgm:spPr bwMode="auto"/>
      <dgm:t>
        <a:bodyPr/>
        <a:lstStyle/>
        <a:p>
          <a:pPr>
            <a:defRPr/>
          </a:pPr>
          <a:endParaRPr lang="ru-RU"/>
        </a:p>
      </dgm:t>
    </dgm:pt>
    <dgm:pt modelId="{90BFDFC3-EAEB-418B-9A52-584552221CBB}" type="sibTrans" cxnId="{FD04D56C-B2B8-4E16-926B-BA0BCE448554}">
      <dgm:prSet/>
      <dgm:spPr bwMode="auto"/>
      <dgm:t>
        <a:bodyPr/>
        <a:lstStyle/>
        <a:p>
          <a:pPr>
            <a:defRPr/>
          </a:pPr>
          <a:endParaRPr lang="ru-RU"/>
        </a:p>
      </dgm:t>
    </dgm:pt>
    <dgm:pt modelId="{32CC085E-D285-47AE-AC8E-1CD606AE2EE4}">
      <dgm:prSet phldrT="[Текст]" custT="1"/>
      <dgm:spPr bwMode="auto"/>
      <dgm:t>
        <a:bodyPr/>
        <a:lstStyle/>
        <a:p>
          <a:pPr>
            <a:buFont typeface="Arial"/>
            <a:buNone/>
            <a:defRPr/>
          </a:pPr>
          <a:r>
            <a:rPr lang="ru-RU" sz="2000"/>
            <a:t>Выбор задачи в соответствии с конфигурацией</a:t>
          </a:r>
          <a:endParaRPr/>
        </a:p>
      </dgm:t>
    </dgm:pt>
    <dgm:pt modelId="{A60426FF-4179-4F10-8636-D228D7051861}" type="parTrans" cxnId="{298C3A5F-AB9A-4210-B0AA-722341025F6B}">
      <dgm:prSet/>
      <dgm:spPr bwMode="auto"/>
      <dgm:t>
        <a:bodyPr/>
        <a:lstStyle/>
        <a:p>
          <a:pPr>
            <a:defRPr/>
          </a:pPr>
          <a:endParaRPr lang="ru-RU"/>
        </a:p>
      </dgm:t>
    </dgm:pt>
    <dgm:pt modelId="{6CDE9796-15C9-4BAC-9FFA-B96F5B1ED4A7}" type="sibTrans" cxnId="{298C3A5F-AB9A-4210-B0AA-722341025F6B}">
      <dgm:prSet/>
      <dgm:spPr bwMode="auto"/>
      <dgm:t>
        <a:bodyPr/>
        <a:lstStyle/>
        <a:p>
          <a:pPr>
            <a:defRPr/>
          </a:pPr>
          <a:endParaRPr lang="ru-RU"/>
        </a:p>
      </dgm:t>
    </dgm:pt>
    <dgm:pt modelId="{6C7CE8C0-A250-4922-B427-66D132457F18}">
      <dgm:prSet phldrT="[Текст]" custT="1"/>
      <dgm:spPr bwMode="auto"/>
      <dgm:t>
        <a:bodyPr/>
        <a:lstStyle/>
        <a:p>
          <a:pPr>
            <a:buFont typeface="Arial"/>
            <a:buNone/>
            <a:defRPr/>
          </a:pPr>
          <a:r>
            <a:rPr lang="ru-RU" sz="2000"/>
            <a:t>Организация задач с этапами</a:t>
          </a:r>
          <a:endParaRPr/>
        </a:p>
      </dgm:t>
    </dgm:pt>
    <dgm:pt modelId="{A945B3A8-5E96-4417-B5D3-353D72ED68A6}" type="parTrans" cxnId="{D3B8E0DD-54B6-4BC2-8D76-F0827CD8448B}">
      <dgm:prSet/>
      <dgm:spPr bwMode="auto"/>
      <dgm:t>
        <a:bodyPr/>
        <a:lstStyle/>
        <a:p>
          <a:pPr>
            <a:defRPr/>
          </a:pPr>
          <a:endParaRPr lang="ru-RU"/>
        </a:p>
      </dgm:t>
    </dgm:pt>
    <dgm:pt modelId="{58A48B3D-513C-4A6F-8689-3E0451CC8488}" type="sibTrans" cxnId="{D3B8E0DD-54B6-4BC2-8D76-F0827CD8448B}">
      <dgm:prSet/>
      <dgm:spPr bwMode="auto"/>
      <dgm:t>
        <a:bodyPr/>
        <a:lstStyle/>
        <a:p>
          <a:pPr>
            <a:defRPr/>
          </a:pPr>
          <a:endParaRPr lang="ru-RU"/>
        </a:p>
      </dgm:t>
    </dgm:pt>
    <dgm:pt modelId="{249CF1F1-0F72-4235-803D-F8BC0E69EB73}">
      <dgm:prSet phldrT="[Текст]" custT="1"/>
      <dgm:spPr bwMode="auto"/>
      <dgm:t>
        <a:bodyPr/>
        <a:lstStyle/>
        <a:p>
          <a:pPr>
            <a:buFont typeface="Arial"/>
            <a:buNone/>
            <a:defRPr/>
          </a:pPr>
          <a:r>
            <a:rPr lang="ru-RU" sz="2000"/>
            <a:t>Выполнение этапов по очереди</a:t>
          </a:r>
          <a:endParaRPr/>
        </a:p>
      </dgm:t>
    </dgm:pt>
    <dgm:pt modelId="{0A5923BE-C43D-4EC8-B5B0-56698A65FA89}" type="parTrans" cxnId="{265A7BC6-7FDE-4B16-AA5E-A418FE27081E}">
      <dgm:prSet/>
      <dgm:spPr bwMode="auto"/>
      <dgm:t>
        <a:bodyPr/>
        <a:lstStyle/>
        <a:p>
          <a:pPr>
            <a:defRPr/>
          </a:pPr>
          <a:endParaRPr lang="ru-RU"/>
        </a:p>
      </dgm:t>
    </dgm:pt>
    <dgm:pt modelId="{4A74F294-4271-4F9E-9062-05054AA5AFB5}" type="sibTrans" cxnId="{265A7BC6-7FDE-4B16-AA5E-A418FE27081E}">
      <dgm:prSet/>
      <dgm:spPr bwMode="auto"/>
      <dgm:t>
        <a:bodyPr/>
        <a:lstStyle/>
        <a:p>
          <a:pPr>
            <a:defRPr/>
          </a:pPr>
          <a:endParaRPr lang="ru-RU"/>
        </a:p>
      </dgm:t>
    </dgm:pt>
    <dgm:pt modelId="{87E31E0B-F569-4FBC-838E-340BB4EFADAE}">
      <dgm:prSet phldrT="[Текст]" custT="1"/>
      <dgm:spPr bwMode="auto">
        <a:solidFill>
          <a:srgbClr val="FF0000"/>
        </a:solidFill>
      </dgm:spPr>
      <dgm:t>
        <a:bodyPr/>
        <a:lstStyle/>
        <a:p>
          <a:pPr>
            <a:buFont typeface="Arial"/>
            <a:buNone/>
            <a:defRPr/>
          </a:pPr>
          <a:r>
            <a:rPr lang="ru-RU" sz="2000"/>
            <a:t>Остановка конвейера если задача или этап завершаются неудачей</a:t>
          </a:r>
          <a:endParaRPr/>
        </a:p>
      </dgm:t>
    </dgm:pt>
    <dgm:pt modelId="{971D131B-8CED-460E-B41B-E676D48B0C99}" type="parTrans" cxnId="{5610E443-F060-4661-802B-EBDA417D322E}">
      <dgm:prSet/>
      <dgm:spPr bwMode="auto"/>
      <dgm:t>
        <a:bodyPr/>
        <a:lstStyle/>
        <a:p>
          <a:pPr>
            <a:defRPr/>
          </a:pPr>
          <a:endParaRPr lang="ru-RU"/>
        </a:p>
      </dgm:t>
    </dgm:pt>
    <dgm:pt modelId="{F342CB68-E3DC-448A-A3A1-FA09D1C22593}" type="sibTrans" cxnId="{5610E443-F060-4661-802B-EBDA417D322E}">
      <dgm:prSet/>
      <dgm:spPr bwMode="auto"/>
      <dgm:t>
        <a:bodyPr/>
        <a:lstStyle/>
        <a:p>
          <a:pPr>
            <a:defRPr/>
          </a:pPr>
          <a:endParaRPr lang="ru-RU"/>
        </a:p>
      </dgm:t>
    </dgm:pt>
    <dgm:pt modelId="{0ABDB76D-A35A-4DEA-88F7-53683D4D4658}">
      <dgm:prSet phldrT="[Текст]" custT="1"/>
      <dgm:spPr bwMode="auto">
        <a:solidFill>
          <a:srgbClr val="92D050"/>
        </a:solidFill>
      </dgm:spPr>
      <dgm:t>
        <a:bodyPr/>
        <a:lstStyle/>
        <a:p>
          <a:pPr>
            <a:buFont typeface="Arial"/>
            <a:buNone/>
            <a:defRPr/>
          </a:pPr>
          <a:r>
            <a:rPr lang="ru-RU" sz="2000"/>
            <a:t>Удачное завершение всех задач и этапов = конвейер успешен</a:t>
          </a:r>
          <a:endParaRPr/>
        </a:p>
      </dgm:t>
    </dgm:pt>
    <dgm:pt modelId="{ED8F980C-7F60-4462-BBB6-1966810BED28}" type="parTrans" cxnId="{76BB3EAC-DDCC-48F8-93CC-AD98AF833620}">
      <dgm:prSet/>
      <dgm:spPr bwMode="auto"/>
      <dgm:t>
        <a:bodyPr/>
        <a:lstStyle/>
        <a:p>
          <a:pPr>
            <a:defRPr/>
          </a:pPr>
          <a:endParaRPr lang="ru-RU"/>
        </a:p>
      </dgm:t>
    </dgm:pt>
    <dgm:pt modelId="{41725A26-C706-42EC-B61D-B1E19C8FDE6F}" type="sibTrans" cxnId="{76BB3EAC-DDCC-48F8-93CC-AD98AF833620}">
      <dgm:prSet/>
      <dgm:spPr bwMode="auto"/>
      <dgm:t>
        <a:bodyPr/>
        <a:lstStyle/>
        <a:p>
          <a:pPr>
            <a:defRPr/>
          </a:pPr>
          <a:endParaRPr lang="ru-RU"/>
        </a:p>
      </dgm:t>
    </dgm:pt>
    <dgm:pt modelId="{33CC2E42-825D-4B4A-B40A-A618CEE973F0}" type="pres">
      <dgm:prSet presAssocID="{E7ABB5C7-7170-4AE2-A698-096D04506E76}" presName="CompostProcess" presStyleCnt="0">
        <dgm:presLayoutVars>
          <dgm:dir val="norm"/>
          <dgm:resizeHandles val="exact"/>
        </dgm:presLayoutVars>
      </dgm:prSet>
      <dgm:spPr bwMode="auto"/>
    </dgm:pt>
    <dgm:pt modelId="{F6199B25-6B6D-453A-8EEE-3ABC7D1B04B5}" type="pres">
      <dgm:prSet custLinFactNeighborX="-52873" custLinFactNeighborY="12370" custScaleX="117646" presAssocID="{E7ABB5C7-7170-4AE2-A698-096D04506E76}" presName="arrow" presStyleLbl="bgShp" presStyleIdx="0" presStyleCnt="1"/>
      <dgm:spPr bwMode="auto">
        <a:solidFill>
          <a:srgbClr val="982733"/>
        </a:solidFill>
      </dgm:spPr>
    </dgm:pt>
    <dgm:pt modelId="{96DA711D-BB85-4B51-9A6B-CC5381481504}" type="pres">
      <dgm:prSet presAssocID="{E7ABB5C7-7170-4AE2-A698-096D04506E76}" presName="linearProcess" presStyleCnt="0"/>
      <dgm:spPr bwMode="auto"/>
    </dgm:pt>
    <dgm:pt modelId="{53CE3D0A-7210-488D-9C26-5011669769EC}" type="pres">
      <dgm:prSet custLinFactNeighborX="29225" custLinFactNeighborY="-415" custScaleX="140744" presAssocID="{EBEDF1EA-A35C-497B-82E9-3AF41B595689}" presName="textNode" presStyleLbl="node1" presStyleIdx="0" presStyleCnt="6">
        <dgm:presLayoutVars>
          <dgm:bulletEnabled val="1"/>
        </dgm:presLayoutVars>
      </dgm:prSet>
      <dgm:spPr bwMode="auto"/>
    </dgm:pt>
    <dgm:pt modelId="{BB46663B-6537-443D-B0A7-DF123297946E}" type="pres">
      <dgm:prSet presAssocID="{90BFDFC3-EAEB-418B-9A52-584552221CBB}" presName="sibTrans" presStyleCnt="0"/>
      <dgm:spPr bwMode="auto"/>
    </dgm:pt>
    <dgm:pt modelId="{D5C4BD8B-9052-4A1A-AE71-2CBBA122FAE5}" type="pres">
      <dgm:prSet custLinFactNeighborX="45263" custLinFactNeighborY="395" custScaleX="191853" presAssocID="{32CC085E-D285-47AE-AC8E-1CD606AE2EE4}" presName="textNode" presStyleLbl="node1" presStyleIdx="1" presStyleCnt="6">
        <dgm:presLayoutVars>
          <dgm:bulletEnabled val="1"/>
        </dgm:presLayoutVars>
      </dgm:prSet>
      <dgm:spPr bwMode="auto"/>
    </dgm:pt>
    <dgm:pt modelId="{372C2912-7825-4545-B6B5-2764B2EF6A51}" type="pres">
      <dgm:prSet presAssocID="{6CDE9796-15C9-4BAC-9FFA-B96F5B1ED4A7}" presName="sibTrans" presStyleCnt="0"/>
      <dgm:spPr bwMode="auto"/>
    </dgm:pt>
    <dgm:pt modelId="{D6170EC6-FB3A-4867-B273-DE00F405F956}" type="pres">
      <dgm:prSet custLinFactNeighborX="100000" custLinFactNeighborY="395" custLinFactX="648" custScaleX="165758" presAssocID="{6C7CE8C0-A250-4922-B427-66D132457F18}" presName="textNode" presStyleLbl="node1" presStyleIdx="2" presStyleCnt="6">
        <dgm:presLayoutVars>
          <dgm:bulletEnabled val="1"/>
        </dgm:presLayoutVars>
      </dgm:prSet>
      <dgm:spPr bwMode="auto"/>
    </dgm:pt>
    <dgm:pt modelId="{4DF5E360-6AE8-4D33-9FF6-5DE59B7E5371}" type="pres">
      <dgm:prSet presAssocID="{58A48B3D-513C-4A6F-8689-3E0451CC8488}" presName="sibTrans" presStyleCnt="0"/>
      <dgm:spPr bwMode="auto"/>
    </dgm:pt>
    <dgm:pt modelId="{CB980E49-17E9-4E6F-A369-8EEB10E4EFDE}" type="pres">
      <dgm:prSet custLinFactNeighborX="100000" custLinFactX="3075" custScaleX="162632" presAssocID="{249CF1F1-0F72-4235-803D-F8BC0E69EB73}" presName="textNode" presStyleLbl="node1" presStyleIdx="3" presStyleCnt="6">
        <dgm:presLayoutVars>
          <dgm:bulletEnabled val="1"/>
        </dgm:presLayoutVars>
      </dgm:prSet>
      <dgm:spPr bwMode="auto"/>
    </dgm:pt>
    <dgm:pt modelId="{61D98A67-C9D5-43F5-A050-6D9756C8EF69}" type="pres">
      <dgm:prSet presAssocID="{4A74F294-4271-4F9E-9062-05054AA5AFB5}" presName="sibTrans" presStyleCnt="0"/>
      <dgm:spPr bwMode="auto"/>
    </dgm:pt>
    <dgm:pt modelId="{4B14B0A8-EEBD-4454-8B9F-E30A12E1619A}" type="pres">
      <dgm:prSet custLinFactNeighborX="95356" custLinFactNeighborY="56731" custScaleX="170534" custScaleY="112657" presAssocID="{87E31E0B-F569-4FBC-838E-340BB4EFADAE}" presName="textNode" presStyleLbl="node1" presStyleIdx="4" presStyleCnt="6">
        <dgm:presLayoutVars>
          <dgm:bulletEnabled val="1"/>
        </dgm:presLayoutVars>
      </dgm:prSet>
      <dgm:spPr bwMode="auto"/>
    </dgm:pt>
    <dgm:pt modelId="{E4286D9F-97D5-4EA9-9C30-2C1621279B14}" type="pres">
      <dgm:prSet presAssocID="{F342CB68-E3DC-448A-A3A1-FA09D1C22593}" presName="sibTrans" presStyleCnt="0"/>
      <dgm:spPr bwMode="auto"/>
    </dgm:pt>
    <dgm:pt modelId="{DA41A038-693E-44B9-8ACB-85CA59370242}" type="pres">
      <dgm:prSet custLinFactNeighborX="-200000" custLinFactNeighborY="-59528" custLinFactX="-138472" custScaleX="166669" custScaleY="115399" presAssocID="{0ABDB76D-A35A-4DEA-88F7-53683D4D4658}" presName="textNode" presStyleLbl="node1" presStyleIdx="5" presStyleCnt="6">
        <dgm:presLayoutVars>
          <dgm:bulletEnabled val="1"/>
        </dgm:presLayoutVars>
      </dgm:prSet>
      <dgm:spPr bwMode="auto"/>
    </dgm:pt>
  </dgm:ptLst>
  <dgm:cxnLst>
    <dgm:cxn modelId="{5C30851C-E7AE-4666-BA28-24FC38C6B1B3}" type="presOf" srcId="{32CC085E-D285-47AE-AC8E-1CD606AE2EE4}" destId="{D5C4BD8B-9052-4A1A-AE71-2CBBA122FAE5}" srcOrd="0" destOrd="0" presId="urn:microsoft.com/office/officeart/2005/8/layout/hProcess9"/>
    <dgm:cxn modelId="{173ADA2C-7A4E-4C11-B6A9-7B816E25CCFF}" type="presOf" srcId="{E7ABB5C7-7170-4AE2-A698-096D04506E76}" destId="{33CC2E42-825D-4B4A-B40A-A618CEE973F0}" srcOrd="0" destOrd="0" presId="urn:microsoft.com/office/officeart/2005/8/layout/hProcess9"/>
    <dgm:cxn modelId="{298C3A5F-AB9A-4210-B0AA-722341025F6B}" srcId="{E7ABB5C7-7170-4AE2-A698-096D04506E76}" destId="{32CC085E-D285-47AE-AC8E-1CD606AE2EE4}" srcOrd="1" destOrd="0" parTransId="{A60426FF-4179-4F10-8636-D228D7051861}" sibTransId="{6CDE9796-15C9-4BAC-9FFA-B96F5B1ED4A7}"/>
    <dgm:cxn modelId="{5610E443-F060-4661-802B-EBDA417D322E}" srcId="{E7ABB5C7-7170-4AE2-A698-096D04506E76}" destId="{87E31E0B-F569-4FBC-838E-340BB4EFADAE}" srcOrd="4" destOrd="0" parTransId="{971D131B-8CED-460E-B41B-E676D48B0C99}" sibTransId="{F342CB68-E3DC-448A-A3A1-FA09D1C22593}"/>
    <dgm:cxn modelId="{CC499E47-B20D-4E40-8DF5-43F427498032}" type="presOf" srcId="{249CF1F1-0F72-4235-803D-F8BC0E69EB73}" destId="{CB980E49-17E9-4E6F-A369-8EEB10E4EFDE}" srcOrd="0" destOrd="0" presId="urn:microsoft.com/office/officeart/2005/8/layout/hProcess9"/>
    <dgm:cxn modelId="{83ACA148-9690-437F-A1C6-DA0F4CA471C5}" type="presOf" srcId="{6C7CE8C0-A250-4922-B427-66D132457F18}" destId="{D6170EC6-FB3A-4867-B273-DE00F405F956}" srcOrd="0" destOrd="0" presId="urn:microsoft.com/office/officeart/2005/8/layout/hProcess9"/>
    <dgm:cxn modelId="{26945D49-36A1-4477-B81F-09408DC2F7BE}" type="presOf" srcId="{87E31E0B-F569-4FBC-838E-340BB4EFADAE}" destId="{4B14B0A8-EEBD-4454-8B9F-E30A12E1619A}" srcOrd="0" destOrd="0" presId="urn:microsoft.com/office/officeart/2005/8/layout/hProcess9"/>
    <dgm:cxn modelId="{FD04D56C-B2B8-4E16-926B-BA0BCE448554}" srcId="{E7ABB5C7-7170-4AE2-A698-096D04506E76}" destId="{EBEDF1EA-A35C-497B-82E9-3AF41B595689}" srcOrd="0" destOrd="0" parTransId="{444D303F-06F1-43DC-AE1A-B3F06BA4A2A4}" sibTransId="{90BFDFC3-EAEB-418B-9A52-584552221CBB}"/>
    <dgm:cxn modelId="{DCF9AC98-E7F4-4105-9D1E-B271128CC912}" type="presOf" srcId="{0ABDB76D-A35A-4DEA-88F7-53683D4D4658}" destId="{DA41A038-693E-44B9-8ACB-85CA59370242}" srcOrd="0" destOrd="0" presId="urn:microsoft.com/office/officeart/2005/8/layout/hProcess9"/>
    <dgm:cxn modelId="{76BB3EAC-DDCC-48F8-93CC-AD98AF833620}" srcId="{E7ABB5C7-7170-4AE2-A698-096D04506E76}" destId="{0ABDB76D-A35A-4DEA-88F7-53683D4D4658}" srcOrd="5" destOrd="0" parTransId="{ED8F980C-7F60-4462-BBB6-1966810BED28}" sibTransId="{41725A26-C706-42EC-B61D-B1E19C8FDE6F}"/>
    <dgm:cxn modelId="{265A7BC6-7FDE-4B16-AA5E-A418FE27081E}" srcId="{E7ABB5C7-7170-4AE2-A698-096D04506E76}" destId="{249CF1F1-0F72-4235-803D-F8BC0E69EB73}" srcOrd="3" destOrd="0" parTransId="{0A5923BE-C43D-4EC8-B5B0-56698A65FA89}" sibTransId="{4A74F294-4271-4F9E-9062-05054AA5AFB5}"/>
    <dgm:cxn modelId="{D3B8E0DD-54B6-4BC2-8D76-F0827CD8448B}" srcId="{E7ABB5C7-7170-4AE2-A698-096D04506E76}" destId="{6C7CE8C0-A250-4922-B427-66D132457F18}" srcOrd="2" destOrd="0" parTransId="{A945B3A8-5E96-4417-B5D3-353D72ED68A6}" sibTransId="{58A48B3D-513C-4A6F-8689-3E0451CC8488}"/>
    <dgm:cxn modelId="{BA8CAAE4-7C9C-48EF-ABF6-73B2A99D7F7E}" type="presOf" srcId="{EBEDF1EA-A35C-497B-82E9-3AF41B595689}" destId="{53CE3D0A-7210-488D-9C26-5011669769EC}" srcOrd="0" destOrd="0" presId="urn:microsoft.com/office/officeart/2005/8/layout/hProcess9"/>
    <dgm:cxn modelId="{1D2D1C4E-0473-400B-B4BA-3795DAA305DC}" type="presParOf" srcId="{33CC2E42-825D-4B4A-B40A-A618CEE973F0}" destId="{F6199B25-6B6D-453A-8EEE-3ABC7D1B04B5}" srcOrd="0" destOrd="0" presId="urn:microsoft.com/office/officeart/2005/8/layout/hProcess9"/>
    <dgm:cxn modelId="{AACF3E71-02A0-4676-8806-69A340F64A58}" type="presParOf" srcId="{33CC2E42-825D-4B4A-B40A-A618CEE973F0}" destId="{96DA711D-BB85-4B51-9A6B-CC5381481504}" srcOrd="1" destOrd="0" presId="urn:microsoft.com/office/officeart/2005/8/layout/hProcess9"/>
    <dgm:cxn modelId="{267CDD1A-1618-4A7F-9AA4-2C5030E0B5FC}" type="presParOf" srcId="{96DA711D-BB85-4B51-9A6B-CC5381481504}" destId="{53CE3D0A-7210-488D-9C26-5011669769EC}" srcOrd="0" destOrd="0" presId="urn:microsoft.com/office/officeart/2005/8/layout/hProcess9"/>
    <dgm:cxn modelId="{CC7725BB-AFFC-418F-80A2-99FFD5906380}" type="presParOf" srcId="{96DA711D-BB85-4B51-9A6B-CC5381481504}" destId="{BB46663B-6537-443D-B0A7-DF123297946E}" srcOrd="1" destOrd="0" presId="urn:microsoft.com/office/officeart/2005/8/layout/hProcess9"/>
    <dgm:cxn modelId="{0B42EFB5-BA2F-4FE3-9656-B8D7FD4ED9E0}" type="presParOf" srcId="{96DA711D-BB85-4B51-9A6B-CC5381481504}" destId="{D5C4BD8B-9052-4A1A-AE71-2CBBA122FAE5}" srcOrd="2" destOrd="0" presId="urn:microsoft.com/office/officeart/2005/8/layout/hProcess9"/>
    <dgm:cxn modelId="{9E4C4142-399A-484D-BF55-B03CCDE9A97B}" type="presParOf" srcId="{96DA711D-BB85-4B51-9A6B-CC5381481504}" destId="{372C2912-7825-4545-B6B5-2764B2EF6A51}" srcOrd="3" destOrd="0" presId="urn:microsoft.com/office/officeart/2005/8/layout/hProcess9"/>
    <dgm:cxn modelId="{5EB429E4-C124-4376-AE44-8FC8B6A172C7}" type="presParOf" srcId="{96DA711D-BB85-4B51-9A6B-CC5381481504}" destId="{D6170EC6-FB3A-4867-B273-DE00F405F956}" srcOrd="4" destOrd="0" presId="urn:microsoft.com/office/officeart/2005/8/layout/hProcess9"/>
    <dgm:cxn modelId="{D32BEBB7-B848-4479-A9C2-A66A125AD2B2}" type="presParOf" srcId="{96DA711D-BB85-4B51-9A6B-CC5381481504}" destId="{4DF5E360-6AE8-4D33-9FF6-5DE59B7E5371}" srcOrd="5" destOrd="0" presId="urn:microsoft.com/office/officeart/2005/8/layout/hProcess9"/>
    <dgm:cxn modelId="{09A9DE22-646F-4D58-8426-E6016A04923E}" type="presParOf" srcId="{96DA711D-BB85-4B51-9A6B-CC5381481504}" destId="{CB980E49-17E9-4E6F-A369-8EEB10E4EFDE}" srcOrd="6" destOrd="0" presId="urn:microsoft.com/office/officeart/2005/8/layout/hProcess9"/>
    <dgm:cxn modelId="{AA65F9C2-E8F5-4544-9EBA-DF71BAB59054}" type="presParOf" srcId="{96DA711D-BB85-4B51-9A6B-CC5381481504}" destId="{61D98A67-C9D5-43F5-A050-6D9756C8EF69}" srcOrd="7" destOrd="0" presId="urn:microsoft.com/office/officeart/2005/8/layout/hProcess9"/>
    <dgm:cxn modelId="{BFE91982-A001-4A69-9662-486B62DD3ACC}" type="presParOf" srcId="{96DA711D-BB85-4B51-9A6B-CC5381481504}" destId="{4B14B0A8-EEBD-4454-8B9F-E30A12E1619A}" srcOrd="8" destOrd="0" presId="urn:microsoft.com/office/officeart/2005/8/layout/hProcess9"/>
    <dgm:cxn modelId="{8424D3E6-9B98-4E3F-BAFB-331580DD55DC}" type="presParOf" srcId="{96DA711D-BB85-4B51-9A6B-CC5381481504}" destId="{E4286D9F-97D5-4EA9-9C30-2C1621279B14}" srcOrd="9" destOrd="0" presId="urn:microsoft.com/office/officeart/2005/8/layout/hProcess9"/>
    <dgm:cxn modelId="{32556BC9-CF4E-4013-9334-53C6C1F3C10E}" type="presParOf" srcId="{96DA711D-BB85-4B51-9A6B-CC5381481504}" destId="{DA41A038-693E-44B9-8ACB-85CA59370242}" srcOrd="10" destOrd="0" presId="urn:microsoft.com/office/officeart/2005/8/layout/hProcess9"/>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rawing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149834532" name=""/>
      <dsp:cNvGrpSpPr/>
    </dsp:nvGrpSpPr>
    <dsp:grpSpPr bwMode="auto">
      <a:xfrm>
        <a:off x="0" y="0"/>
        <a:ext cx="11605846" cy="3938955"/>
        <a:chOff x="0" y="0"/>
        <a:chExt cx="11605846" cy="3938955"/>
      </a:xfrm>
    </dsp:grpSpPr>
    <dsp:sp modelId="{F6199B25-6B6D-453A-8EEE-3ABC7D1B04B5}">
      <dsp:nvSpPr>
        <dsp:cNvPr id="0" name=""/>
        <dsp:cNvSpPr/>
      </dsp:nvSpPr>
      <dsp:spPr bwMode="auto">
        <a:xfrm>
          <a:off x="0" y="0"/>
          <a:ext cx="11605840" cy="3938955"/>
        </a:xfrm>
        <a:prstGeom prst="rightArrow">
          <a:avLst>
            <a:gd name="adj1" fmla="val 50000"/>
            <a:gd name="adj2" fmla="val 50000"/>
          </a:avLst>
        </a:prstGeom>
        <a:solidFill>
          <a:srgbClr val="982733"/>
        </a:solidFill>
        <a:ln>
          <a:noFill/>
        </a:ln>
        <a:effectLst/>
      </dsp:spPr>
      <dsp:style>
        <a:lnRef idx="0">
          <a:srgbClr val="000000"/>
        </a:lnRef>
        <a:fillRef idx="1">
          <a:srgbClr val="000000"/>
        </a:fillRef>
        <a:effectRef idx="0">
          <a:srgbClr val="000000"/>
        </a:effectRef>
        <a:fontRef idx="minor"/>
      </dsp:style>
    </dsp:sp>
    <dsp:sp modelId="{53CE3D0A-7210-488D-9C26-5011669769EC}">
      <dsp:nvSpPr>
        <dsp:cNvPr id="0" name=""/>
        <dsp:cNvSpPr/>
      </dsp:nvSpPr>
      <dsp:spPr bwMode="auto">
        <a:xfrm>
          <a:off x="54168" y="1175147"/>
          <a:ext cx="1509827" cy="1575581"/>
        </a:xfrm>
        <a:prstGeom prst="roundRect">
          <a:avLst>
            <a:gd name="adj" fmla="val 16667"/>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ts val="0"/>
            </a:spcBef>
            <a:spcAft>
              <a:spcPts val="0"/>
            </a:spcAft>
            <a:buFont typeface="Arial"/>
            <a:buNone/>
            <a:defRPr/>
          </a:pPr>
          <a:r>
            <a:rPr lang="en-US" sz="2000"/>
            <a:t>Commit, merge-request</a:t>
          </a:r>
          <a:endParaRPr lang="ru-RU" sz="2000"/>
        </a:p>
      </dsp:txBody>
      <dsp:txXfrm>
        <a:off x="127872" y="1248851"/>
        <a:ext cx="1362419" cy="1428174"/>
      </dsp:txXfrm>
    </dsp:sp>
    <dsp:sp modelId="{D5C4BD8B-9052-4A1A-AE71-2CBBA122FAE5}">
      <dsp:nvSpPr>
        <dsp:cNvPr id="0" name=""/>
        <dsp:cNvSpPr/>
      </dsp:nvSpPr>
      <dsp:spPr bwMode="auto">
        <a:xfrm>
          <a:off x="1771461" y="1187910"/>
          <a:ext cx="2058098" cy="1575581"/>
        </a:xfrm>
        <a:prstGeom prst="roundRect">
          <a:avLst>
            <a:gd name="adj" fmla="val 16667"/>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ts val="0"/>
            </a:spcBef>
            <a:spcAft>
              <a:spcPts val="0"/>
            </a:spcAft>
            <a:buFont typeface="Arial"/>
            <a:buNone/>
            <a:defRPr/>
          </a:pPr>
          <a:r>
            <a:rPr lang="ru-RU" sz="2000"/>
            <a:t>Выбор задачи в соответствии с конфигурацией</a:t>
          </a:r>
          <a:endParaRPr/>
        </a:p>
      </dsp:txBody>
      <dsp:txXfrm>
        <a:off x="1848375" y="1264824"/>
        <a:ext cx="1904270" cy="1421754"/>
      </dsp:txXfrm>
    </dsp:sp>
    <dsp:sp modelId="{D6170EC6-FB3A-4867-B273-DE00F405F956}">
      <dsp:nvSpPr>
        <dsp:cNvPr id="0" name=""/>
        <dsp:cNvSpPr/>
      </dsp:nvSpPr>
      <dsp:spPr bwMode="auto">
        <a:xfrm>
          <a:off x="4113167" y="1187910"/>
          <a:ext cx="1778163" cy="1575581"/>
        </a:xfrm>
        <a:prstGeom prst="roundRect">
          <a:avLst>
            <a:gd name="adj" fmla="val 16667"/>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ts val="0"/>
            </a:spcBef>
            <a:spcAft>
              <a:spcPts val="0"/>
            </a:spcAft>
            <a:buFont typeface="Arial"/>
            <a:buNone/>
            <a:defRPr/>
          </a:pPr>
          <a:r>
            <a:rPr lang="ru-RU" sz="2000"/>
            <a:t>Организация задач с этапами</a:t>
          </a:r>
          <a:endParaRPr/>
        </a:p>
      </dsp:txBody>
      <dsp:txXfrm>
        <a:off x="4190081" y="1264824"/>
        <a:ext cx="1624336" cy="1421754"/>
      </dsp:txXfrm>
    </dsp:sp>
    <dsp:sp modelId="{CB980E49-17E9-4E6F-A369-8EEB10E4EFDE}">
      <dsp:nvSpPr>
        <dsp:cNvPr id="0" name=""/>
        <dsp:cNvSpPr/>
      </dsp:nvSpPr>
      <dsp:spPr bwMode="auto">
        <a:xfrm>
          <a:off x="6096158" y="1181686"/>
          <a:ext cx="1744629" cy="1575581"/>
        </a:xfrm>
        <a:prstGeom prst="roundRect">
          <a:avLst>
            <a:gd name="adj" fmla="val 16667"/>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ts val="0"/>
            </a:spcBef>
            <a:spcAft>
              <a:spcPts val="0"/>
            </a:spcAft>
            <a:buFont typeface="Arial"/>
            <a:buNone/>
            <a:defRPr/>
          </a:pPr>
          <a:r>
            <a:rPr lang="ru-RU" sz="2000"/>
            <a:t>Выполнение этапов по очереди</a:t>
          </a:r>
          <a:endParaRPr/>
        </a:p>
      </dsp:txBody>
      <dsp:txXfrm>
        <a:off x="6173072" y="1258600"/>
        <a:ext cx="1590802" cy="1421754"/>
      </dsp:txXfrm>
    </dsp:sp>
    <dsp:sp modelId="{4B14B0A8-EEBD-4454-8B9F-E30A12E1619A}">
      <dsp:nvSpPr>
        <dsp:cNvPr id="0" name=""/>
        <dsp:cNvSpPr/>
      </dsp:nvSpPr>
      <dsp:spPr bwMode="auto">
        <a:xfrm>
          <a:off x="7978290" y="1975819"/>
          <a:ext cx="1829399" cy="1775003"/>
        </a:xfrm>
        <a:prstGeom prst="roundRect">
          <a:avLst>
            <a:gd name="adj" fmla="val 16667"/>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ts val="0"/>
            </a:spcBef>
            <a:spcAft>
              <a:spcPts val="0"/>
            </a:spcAft>
            <a:buFont typeface="Arial"/>
            <a:buNone/>
            <a:defRPr/>
          </a:pPr>
          <a:r>
            <a:rPr lang="ru-RU" sz="2000"/>
            <a:t>Остановка конвейера если задача или этап завершаются неудачей</a:t>
          </a:r>
          <a:endParaRPr/>
        </a:p>
      </dsp:txBody>
      <dsp:txXfrm>
        <a:off x="8064939" y="2062468"/>
        <a:ext cx="1656101" cy="1601705"/>
      </dsp:txXfrm>
    </dsp:sp>
    <dsp:sp modelId="{DA41A038-693E-44B9-8ACB-85CA59370242}">
      <dsp:nvSpPr>
        <dsp:cNvPr id="0" name=""/>
        <dsp:cNvSpPr/>
      </dsp:nvSpPr>
      <dsp:spPr bwMode="auto">
        <a:xfrm>
          <a:off x="7972955" y="122462"/>
          <a:ext cx="1787937" cy="1818205"/>
        </a:xfrm>
        <a:prstGeom prst="roundRect">
          <a:avLst>
            <a:gd name="adj" fmla="val 16667"/>
          </a:avLst>
        </a:prstGeom>
        <a:solidFill>
          <a:srgbClr val="92D050"/>
        </a:solidFill>
        <a:ln w="12700" cap="flat" cmpd="sng" algn="ctr">
          <a:solidFill>
            <a:schemeClr val="dk1">
              <a:shade val="80000"/>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ts val="0"/>
            </a:spcBef>
            <a:spcAft>
              <a:spcPts val="0"/>
            </a:spcAft>
            <a:buFont typeface="Arial"/>
            <a:buNone/>
            <a:defRPr/>
          </a:pPr>
          <a:r>
            <a:rPr lang="ru-RU" sz="2000"/>
            <a:t>Удачное завершение всех задач и этапов = конвейер успешен</a:t>
          </a:r>
          <a:endParaRPr/>
        </a:p>
      </dsp:txBody>
      <dsp:txXfrm>
        <a:off x="8060235" y="209742"/>
        <a:ext cx="1613377" cy="1643645"/>
      </dsp:txXfrm>
    </dsp:sp>
  </dsp:spTree>
</dsp:drawing>
</file>

<file path=ppt/diagrams/layout1.xml><?xml version="1.0" encoding="utf-8"?>
<dgm:layoutDef xmlns:dgm="http://schemas.openxmlformats.org/drawingml/2006/diagram" xmlns:a="http://schemas.openxmlformats.org/drawingml/2006/main" xmlns:r="http://schemas.openxmlformats.org/officeDocument/2006/relationships"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val="norm"/>
      <dgm:resizeHandles val="exact"/>
    </dgm:varLst>
    <dgm:alg type="composite">
      <dgm:param type="horzAlign" val="ctr"/>
      <dgm:param type="vertAlign" val="mid"/>
    </dgm:alg>
    <dgm:shape r:blip="">
      <dgm:adjLst/>
    </dgm:shape>
    <dgm:presOf/>
    <dgm:constrLst>
      <dgm:constr type="w" for="ch" forName="arrow" refType="w" fact="0.850000"/>
      <dgm:constr type="h" for="ch" forName="arrow" refType="h"/>
      <dgm:constr type="ctrX" for="ch" forName="arrow" refType="w" fact="0.500000"/>
      <dgm:constr type="ctrY" for="ch" forName="arrow" refType="h" fact="0.500000"/>
      <dgm:constr type="w" for="ch" forName="linearProcess" refType="w"/>
      <dgm:constr type="h" for="ch" forName="linearProcess" refType="h" fact="0.400000"/>
      <dgm:constr type="ctrX" for="ch" forName="linearProcess" refType="w" fact="0.500000"/>
      <dgm:constr type="ctrY" for="ch" forName="linearProcess" refType="h" fact="0.500000"/>
    </dgm:constrLst>
    <dgm:ruleLst/>
    <dgm:layoutNode name="arrow" styleLbl="bgShp">
      <dgm:alg type="sp"/>
      <dgm:choose name="Name0">
        <dgm:if name="Name1" func="var" arg="dir" op="equ" val="norm">
          <dgm:shape type="rightArrow" r:blip="">
            <dgm:adjLst/>
          </dgm:shape>
        </dgm:if>
        <dgm:else name="Name2">
          <dgm:shape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r:blip="">
        <dgm:adjLst/>
      </dgm:shape>
      <dgm:presOf/>
      <dgm:constrLst>
        <dgm:constr type="userA" for="ch" ptType="node" refType="w"/>
        <dgm:constr type="h" for="ch" ptType="node" refType="h"/>
        <dgm:constr type="w" for="ch" ptType="node" op="equ"/>
        <dgm:constr type="w" for="ch" forName="sibTrans" refType="w" fact="0.050000"/>
        <dgm:constr type="primFontSz" for="ch" ptType="node" op="equ" val="65"/>
      </dgm:constrLst>
      <dgm:ruleLst/>
      <dgm:forEach name="Name6" axis="ch" ptType="node">
        <dgm:layoutNode name="textNode" styleLbl="node1">
          <dgm:varLst>
            <dgm:bulletEnabled val="1"/>
          </dgm:varLst>
          <dgm:alg type="tx"/>
          <dgm:shape type="roundRect" r:blip="">
            <dgm:adjLst/>
          </dgm:shape>
          <dgm:presOf axis="desOrSelf" ptType="node"/>
          <dgm:constrLst>
            <dgm:constr type="userA"/>
            <dgm:constr type="w" refType="userA" fact="0.300000"/>
            <dgm:constr type="tMarg" refType="primFontSz" fact="0.300000"/>
            <dgm:constr type="bMarg" refType="primFontSz" fact="0.300000"/>
            <dgm:constr type="lMarg" refType="primFontSz" fact="0.300000"/>
            <dgm:constr type="rMarg" refType="primFontSz" fact="0.300000"/>
          </dgm:constrLst>
          <dgm:ruleLst>
            <dgm:rule type="w" val="NaN" fact="1" max="NaN"/>
            <dgm:rule type="primFontSz" val="5" fact="NaN" max="NaN"/>
          </dgm:ruleLst>
        </dgm:layoutNode>
        <dgm:forEach name="Name7" axis="followSib" ptType="sibTrans" cnt="1">
          <dgm:layoutNode name="sibTrans">
            <dgm:alg type="sp"/>
            <dgm:shape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Верхний колонтитул 1"/>
          <p:cNvSpPr>
            <a:spLocks noGrp="1"/>
          </p:cNvSpPr>
          <p:nvPr>
            <p:ph type="hdr" sz="quarter"/>
          </p:nvPr>
        </p:nvSpPr>
        <p:spPr bwMode="auto">
          <a:xfrm>
            <a:off x="0" y="0"/>
            <a:ext cx="3962400" cy="344091"/>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bwMode="auto">
          <a:xfrm>
            <a:off x="5179484" y="0"/>
            <a:ext cx="3962400" cy="344091"/>
          </a:xfrm>
          <a:prstGeom prst="rect">
            <a:avLst/>
          </a:prstGeom>
        </p:spPr>
        <p:txBody>
          <a:bodyPr vert="horz" lIns="91440" tIns="45720" rIns="91440" bIns="45720" rtlCol="0"/>
          <a:lstStyle>
            <a:lvl1pPr algn="r">
              <a:defRPr sz="1200"/>
            </a:lvl1pPr>
          </a:lstStyle>
          <a:p>
            <a:pPr>
              <a:defRPr/>
            </a:pPr>
            <a:fld id="{CF104B3F-7CDB-48D7-8EA8-7BD96DA27877}" type="datetimeFigureOut">
              <a:rPr lang="ru-RU"/>
              <a:t/>
            </a:fld>
            <a:endParaRPr lang="ru-RU"/>
          </a:p>
        </p:txBody>
      </p:sp>
      <p:sp>
        <p:nvSpPr>
          <p:cNvPr id="4" name="Образ слайда 3"/>
          <p:cNvSpPr>
            <a:spLocks noChangeAspect="1" noGrp="1" noRot="1"/>
          </p:cNvSpPr>
          <p:nvPr>
            <p:ph type="sldImg" idx="2"/>
          </p:nvPr>
        </p:nvSpPr>
        <p:spPr bwMode="auto">
          <a:xfrm>
            <a:off x="2514600" y="857250"/>
            <a:ext cx="4114800" cy="2314575"/>
          </a:xfrm>
          <a:prstGeom prst="rect">
            <a:avLst/>
          </a:prstGeom>
          <a:noFill/>
          <a:ln w="12700">
            <a:solidFill>
              <a:prstClr val="black"/>
            </a:solidFill>
          </a:ln>
        </p:spPr>
        <p:txBody>
          <a:bodyPr vert="horz" lIns="91440" tIns="45720" rIns="91440" bIns="45720" rtlCol="0" anchor="ctr"/>
          <a:lstStyle/>
          <a:p>
            <a:pPr>
              <a:defRPr/>
            </a:pPr>
            <a:endParaRPr lang="ru-RU"/>
          </a:p>
        </p:txBody>
      </p:sp>
      <p:sp>
        <p:nvSpPr>
          <p:cNvPr id="5" name="Заметки 4"/>
          <p:cNvSpPr>
            <a:spLocks noGrp="1"/>
          </p:cNvSpPr>
          <p:nvPr>
            <p:ph type="body" sz="quarter" idx="3"/>
          </p:nvPr>
        </p:nvSpPr>
        <p:spPr bwMode="auto">
          <a:xfrm>
            <a:off x="914400" y="3300412"/>
            <a:ext cx="7315200" cy="2700338"/>
          </a:xfrm>
          <a:prstGeom prst="rect">
            <a:avLst/>
          </a:prstGeom>
        </p:spPr>
        <p:txBody>
          <a:bodyPr vert="horz" lIns="91440" tIns="45720" rIns="91440" bIns="45720"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Нижний колонтитул 5"/>
          <p:cNvSpPr>
            <a:spLocks noGrp="1"/>
          </p:cNvSpPr>
          <p:nvPr>
            <p:ph type="ftr" sz="quarter" idx="4"/>
          </p:nvPr>
        </p:nvSpPr>
        <p:spPr bwMode="auto">
          <a:xfrm>
            <a:off x="0" y="6513909"/>
            <a:ext cx="3962400" cy="34409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bwMode="auto">
          <a:xfrm>
            <a:off x="5179484" y="6513909"/>
            <a:ext cx="3962400" cy="344090"/>
          </a:xfrm>
          <a:prstGeom prst="rect">
            <a:avLst/>
          </a:prstGeom>
        </p:spPr>
        <p:txBody>
          <a:bodyPr vert="horz" lIns="91440" tIns="45720" rIns="91440" bIns="45720" rtlCol="0" anchor="b"/>
          <a:lstStyle>
            <a:lvl1pPr algn="r">
              <a:defRPr sz="1200"/>
            </a:lvl1pPr>
          </a:lstStyle>
          <a:p>
            <a:pPr>
              <a:defRPr/>
            </a:pPr>
            <a:fld id="{C82FB7DB-B136-42A7-8C47-2852C2E632C6}" type="slidenum">
              <a:rPr lang="ru-RU"/>
              <a:t/>
            </a:fld>
            <a:endParaRPr lang="ru-RU"/>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a:t>Сказать про кеширование в Redis</a:t>
            </a:r>
            <a:endParaRPr/>
          </a:p>
        </p:txBody>
      </p:sp>
      <p:sp>
        <p:nvSpPr>
          <p:cNvPr id="4" name="Slide Number Placeholder 3"/>
          <p:cNvSpPr>
            <a:spLocks noGrp="1"/>
          </p:cNvSpPr>
          <p:nvPr>
            <p:ph type="sldNum" sz="quarter" idx="10"/>
          </p:nvPr>
        </p:nvSpPr>
        <p:spPr bwMode="auto"/>
        <p:txBody>
          <a:bodyPr/>
          <a:lstStyle/>
          <a:p>
            <a:pPr>
              <a:defRPr/>
            </a:pPr>
            <a:fld id="{FA2AE9A5-957B-7D1A-0500-0926CD57A3FD}" type="slidenum">
              <a:rPr/>
              <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Титульный слайд">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1524000" y="1122363"/>
            <a:ext cx="9144000" cy="2387600"/>
          </a:xfrm>
        </p:spPr>
        <p:txBody>
          <a:bodyPr anchor="b"/>
          <a:lstStyle>
            <a:lvl1pPr algn="ctr">
              <a:defRPr sz="6000"/>
            </a:lvl1pPr>
          </a:lstStyle>
          <a:p>
            <a:pPr>
              <a:defRPr/>
            </a:pPr>
            <a:r>
              <a:rPr lang="ru-RU"/>
              <a:t>Образец заголовка</a:t>
            </a:r>
            <a:endParaRPr/>
          </a:p>
        </p:txBody>
      </p:sp>
      <p:sp>
        <p:nvSpPr>
          <p:cNvPr id="3" name="Подзаголовок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endParaRPr/>
          </a:p>
        </p:txBody>
      </p:sp>
      <p:sp>
        <p:nvSpPr>
          <p:cNvPr id="4" name="Дата 3"/>
          <p:cNvSpPr>
            <a:spLocks noGrp="1"/>
          </p:cNvSpPr>
          <p:nvPr>
            <p:ph type="dt" sz="half" idx="10"/>
          </p:nvPr>
        </p:nvSpPr>
        <p:spPr bwMode="auto"/>
        <p:txBody>
          <a:bodyPr/>
          <a:lstStyle/>
          <a:p>
            <a:pPr>
              <a:defRPr/>
            </a:pPr>
            <a:fld id="{00DD9178-FB88-4D12-A74A-388FF98FEB60}" type="datetime1">
              <a:rPr lang="ru-RU"/>
              <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90C71E5E-2BB5-4421-B8EA-C452B64348E4}" type="slidenum">
              <a:rPr lang="ru-RU"/>
              <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Заголовок и вертикальный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A8FB484D-A32A-4AE6-B5C2-4EBCF08AEE6B}" type="datetime1">
              <a:rPr lang="ru-RU"/>
              <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90C71E5E-2BB5-4421-B8EA-C452B64348E4}" type="slidenum">
              <a:rPr lang="ru-RU"/>
              <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Вертикальный заголовок и текст">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8724900" y="365125"/>
            <a:ext cx="2628900" cy="5811838"/>
          </a:xfrm>
        </p:spPr>
        <p:txBody>
          <a:bodyPr vert="eaVert"/>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a:xfrm>
            <a:off x="838200" y="365125"/>
            <a:ext cx="7734300" cy="5811838"/>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244DFC6F-5615-44AF-9750-5EAA178B1F85}" type="datetime1">
              <a:rPr lang="ru-RU"/>
              <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90C71E5E-2BB5-4421-B8EA-C452B64348E4}" type="slidenum">
              <a:rPr lang="ru-RU"/>
              <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80F9DE1E-D347-460A-B18F-6569552BB0AE}" type="datetime1">
              <a:rPr lang="ru-RU"/>
              <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90C71E5E-2BB5-4421-B8EA-C452B64348E4}" type="slidenum">
              <a:rPr lang="ru-RU"/>
              <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Заголовок раздел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1850" y="1709738"/>
            <a:ext cx="10515600" cy="2852737"/>
          </a:xfrm>
        </p:spPr>
        <p:txBody>
          <a:bodyPr anchor="b"/>
          <a:lstStyle>
            <a:lvl1pPr>
              <a:defRPr sz="6000"/>
            </a:lvl1pPr>
          </a:lstStyle>
          <a:p>
            <a:pPr>
              <a:defRPr/>
            </a:pPr>
            <a:r>
              <a:rPr lang="ru-RU"/>
              <a:t>Образец заголовка</a:t>
            </a:r>
            <a:endParaRPr/>
          </a:p>
        </p:txBody>
      </p:sp>
      <p:sp>
        <p:nvSpPr>
          <p:cNvPr id="3" name="Текст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ru-RU"/>
              <a:t>Образец текста</a:t>
            </a:r>
            <a:endParaRPr/>
          </a:p>
        </p:txBody>
      </p:sp>
      <p:sp>
        <p:nvSpPr>
          <p:cNvPr id="4" name="Дата 3"/>
          <p:cNvSpPr>
            <a:spLocks noGrp="1"/>
          </p:cNvSpPr>
          <p:nvPr>
            <p:ph type="dt" sz="half" idx="10"/>
          </p:nvPr>
        </p:nvSpPr>
        <p:spPr bwMode="auto"/>
        <p:txBody>
          <a:bodyPr/>
          <a:lstStyle/>
          <a:p>
            <a:pPr>
              <a:defRPr/>
            </a:pPr>
            <a:fld id="{F4F7ADC2-99CA-4048-89BD-272D9E1C45FD}" type="datetime1">
              <a:rPr lang="ru-RU"/>
              <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90C71E5E-2BB5-4421-B8EA-C452B64348E4}" type="slidenum">
              <a:rPr lang="ru-RU"/>
              <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sz="half" idx="1"/>
          </p:nvPr>
        </p:nvSpPr>
        <p:spPr bwMode="auto">
          <a:xfrm>
            <a:off x="838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Объект 3"/>
          <p:cNvSpPr>
            <a:spLocks noGrp="1"/>
          </p:cNvSpPr>
          <p:nvPr>
            <p:ph sz="half" idx="2"/>
          </p:nvPr>
        </p:nvSpPr>
        <p:spPr bwMode="auto">
          <a:xfrm>
            <a:off x="6172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Дата 4"/>
          <p:cNvSpPr>
            <a:spLocks noGrp="1"/>
          </p:cNvSpPr>
          <p:nvPr>
            <p:ph type="dt" sz="half" idx="10"/>
          </p:nvPr>
        </p:nvSpPr>
        <p:spPr bwMode="auto"/>
        <p:txBody>
          <a:bodyPr/>
          <a:lstStyle/>
          <a:p>
            <a:pPr>
              <a:defRPr/>
            </a:pPr>
            <a:fld id="{574085F6-FB72-4AF8-B934-C7EA4E458238}" type="datetime1">
              <a:rPr lang="ru-RU"/>
              <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90C71E5E-2BB5-4421-B8EA-C452B64348E4}" type="slidenum">
              <a:rPr lang="ru-RU"/>
              <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Сравнение">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365125"/>
            <a:ext cx="10515600" cy="1325563"/>
          </a:xfrm>
        </p:spPr>
        <p:txBody>
          <a:bodyPr/>
          <a:lstStyle/>
          <a:p>
            <a:pPr>
              <a:defRPr/>
            </a:pPr>
            <a:r>
              <a:rPr lang="ru-RU"/>
              <a:t>Образец заголовка</a:t>
            </a:r>
            <a:endParaRPr/>
          </a:p>
        </p:txBody>
      </p:sp>
      <p:sp>
        <p:nvSpPr>
          <p:cNvPr id="3" name="Текст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Объект 3"/>
          <p:cNvSpPr>
            <a:spLocks noGrp="1"/>
          </p:cNvSpPr>
          <p:nvPr>
            <p:ph sz="half" idx="2"/>
          </p:nvPr>
        </p:nvSpPr>
        <p:spPr bwMode="auto">
          <a:xfrm>
            <a:off x="839788" y="2505074"/>
            <a:ext cx="5157787"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Текст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5"/>
          <p:cNvSpPr>
            <a:spLocks noGrp="1"/>
          </p:cNvSpPr>
          <p:nvPr>
            <p:ph sz="quarter" idx="4"/>
          </p:nvPr>
        </p:nvSpPr>
        <p:spPr bwMode="auto">
          <a:xfrm>
            <a:off x="6172200" y="2505074"/>
            <a:ext cx="5183188"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7" name="Дата 6"/>
          <p:cNvSpPr>
            <a:spLocks noGrp="1"/>
          </p:cNvSpPr>
          <p:nvPr>
            <p:ph type="dt" sz="half" idx="10"/>
          </p:nvPr>
        </p:nvSpPr>
        <p:spPr bwMode="auto"/>
        <p:txBody>
          <a:bodyPr/>
          <a:lstStyle/>
          <a:p>
            <a:pPr>
              <a:defRPr/>
            </a:pPr>
            <a:fld id="{A9BED5A4-CD83-4496-8944-AE3FD99EFD63}" type="datetime1">
              <a:rPr lang="ru-RU"/>
              <a:t/>
            </a:fld>
            <a:endParaRPr lang="ru-RU"/>
          </a:p>
        </p:txBody>
      </p:sp>
      <p:sp>
        <p:nvSpPr>
          <p:cNvPr id="8" name="Нижний колонтитул 7"/>
          <p:cNvSpPr>
            <a:spLocks noGrp="1"/>
          </p:cNvSpPr>
          <p:nvPr>
            <p:ph type="ftr" sz="quarter" idx="11"/>
          </p:nvPr>
        </p:nvSpPr>
        <p:spPr bwMode="auto"/>
        <p:txBody>
          <a:bodyPr/>
          <a:lstStyle/>
          <a:p>
            <a:pPr>
              <a:defRPr/>
            </a:pPr>
            <a:endParaRPr lang="ru-RU"/>
          </a:p>
        </p:txBody>
      </p:sp>
      <p:sp>
        <p:nvSpPr>
          <p:cNvPr id="9" name="Номер слайда 8"/>
          <p:cNvSpPr>
            <a:spLocks noGrp="1"/>
          </p:cNvSpPr>
          <p:nvPr>
            <p:ph type="sldNum" sz="quarter" idx="12"/>
          </p:nvPr>
        </p:nvSpPr>
        <p:spPr bwMode="auto"/>
        <p:txBody>
          <a:bodyPr/>
          <a:lstStyle/>
          <a:p>
            <a:pPr>
              <a:defRPr/>
            </a:pPr>
            <a:fld id="{90C71E5E-2BB5-4421-B8EA-C452B64348E4}" type="slidenum">
              <a:rPr lang="ru-RU"/>
              <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Только заголовок">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Дата 2"/>
          <p:cNvSpPr>
            <a:spLocks noGrp="1"/>
          </p:cNvSpPr>
          <p:nvPr>
            <p:ph type="dt" sz="half" idx="10"/>
          </p:nvPr>
        </p:nvSpPr>
        <p:spPr bwMode="auto"/>
        <p:txBody>
          <a:bodyPr/>
          <a:lstStyle/>
          <a:p>
            <a:pPr>
              <a:defRPr/>
            </a:pPr>
            <a:fld id="{283B202B-DB9C-4589-9010-9B691F879404}" type="datetime1">
              <a:rPr lang="ru-RU"/>
              <a:t/>
            </a:fld>
            <a:endParaRPr lang="ru-RU"/>
          </a:p>
        </p:txBody>
      </p:sp>
      <p:sp>
        <p:nvSpPr>
          <p:cNvPr id="4" name="Нижний колонтитул 3"/>
          <p:cNvSpPr>
            <a:spLocks noGrp="1"/>
          </p:cNvSpPr>
          <p:nvPr>
            <p:ph type="ftr" sz="quarter" idx="11"/>
          </p:nvPr>
        </p:nvSpPr>
        <p:spPr bwMode="auto"/>
        <p:txBody>
          <a:bodyPr/>
          <a:lstStyle/>
          <a:p>
            <a:pPr>
              <a:defRPr/>
            </a:pPr>
            <a:endParaRPr lang="ru-RU"/>
          </a:p>
        </p:txBody>
      </p:sp>
      <p:sp>
        <p:nvSpPr>
          <p:cNvPr id="5" name="Номер слайда 4"/>
          <p:cNvSpPr>
            <a:spLocks noGrp="1"/>
          </p:cNvSpPr>
          <p:nvPr>
            <p:ph type="sldNum" sz="quarter" idx="12"/>
          </p:nvPr>
        </p:nvSpPr>
        <p:spPr bwMode="auto"/>
        <p:txBody>
          <a:bodyPr/>
          <a:lstStyle/>
          <a:p>
            <a:pPr>
              <a:defRPr/>
            </a:pPr>
            <a:fld id="{90C71E5E-2BB5-4421-B8EA-C452B64348E4}" type="slidenum">
              <a:rPr lang="ru-RU"/>
              <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Пустой слайд">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30F5A89C-E5E8-468D-B442-73DBEF6C9088}" type="datetime1">
              <a:rPr lang="ru-RU"/>
              <a:t/>
            </a:fld>
            <a:endParaRPr lang="ru-RU"/>
          </a:p>
        </p:txBody>
      </p:sp>
      <p:sp>
        <p:nvSpPr>
          <p:cNvPr id="3" name="Нижний колонтитул 2"/>
          <p:cNvSpPr>
            <a:spLocks noGrp="1"/>
          </p:cNvSpPr>
          <p:nvPr>
            <p:ph type="ftr" sz="quarter" idx="11"/>
          </p:nvPr>
        </p:nvSpPr>
        <p:spPr bwMode="auto"/>
        <p:txBody>
          <a:bodyPr/>
          <a:lstStyle/>
          <a:p>
            <a:pPr>
              <a:defRPr/>
            </a:pPr>
            <a:endParaRPr lang="ru-RU"/>
          </a:p>
        </p:txBody>
      </p:sp>
      <p:sp>
        <p:nvSpPr>
          <p:cNvPr id="4" name="Номер слайда 3"/>
          <p:cNvSpPr>
            <a:spLocks noGrp="1"/>
          </p:cNvSpPr>
          <p:nvPr>
            <p:ph type="sldNum" sz="quarter" idx="12"/>
          </p:nvPr>
        </p:nvSpPr>
        <p:spPr bwMode="auto"/>
        <p:txBody>
          <a:bodyPr/>
          <a:lstStyle/>
          <a:p>
            <a:pPr>
              <a:defRPr/>
            </a:pPr>
            <a:fld id="{90C71E5E-2BB5-4421-B8EA-C452B64348E4}" type="slidenum">
              <a:rPr lang="ru-RU"/>
              <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Объект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a:p>
        </p:txBody>
      </p:sp>
      <p:sp>
        <p:nvSpPr>
          <p:cNvPr id="3" name="Объект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EBC74851-763A-432F-896E-96DED71CC39F}" type="datetime1">
              <a:rPr lang="ru-RU"/>
              <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90C71E5E-2BB5-4421-B8EA-C452B64348E4}" type="slidenum">
              <a:rPr lang="ru-RU"/>
              <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Рисунок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a:p>
        </p:txBody>
      </p:sp>
      <p:sp>
        <p:nvSpPr>
          <p:cNvPr id="3" name="Рисунок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4EAB55A8-F6C7-4D6F-BF9F-D2723B8A35E2}" type="datetime1">
              <a:rPr lang="ru-RU"/>
              <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90C71E5E-2BB5-4421-B8EA-C452B64348E4}" type="slidenum">
              <a:rPr lang="ru-RU"/>
              <a:t/>
            </a:fld>
            <a:endParaRPr lang="ru-RU"/>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endParaRPr/>
          </a:p>
        </p:txBody>
      </p:sp>
      <p:sp>
        <p:nvSpPr>
          <p:cNvPr id="3"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8CA4A32-0D49-4887-A0E7-96E01F97B212}" type="datetime1">
              <a:rPr lang="ru-RU"/>
              <a:t/>
            </a:fld>
            <a:endParaRPr lang="ru-RU"/>
          </a:p>
        </p:txBody>
      </p:sp>
      <p:sp>
        <p:nvSpPr>
          <p:cNvPr id="5" name="Нижний колонтитул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0C71E5E-2BB5-4421-B8EA-C452B64348E4}" type="slidenum">
              <a:rPr lang="ru-RU"/>
              <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1" ftr="0" hdr="0" sldNum="1"/>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1.xml" /><Relationship Id="rId3" Type="http://schemas.microsoft.com/office/2007/relationships/diagramDrawing" Target="../diagrams/drawing1.xml" /><Relationship Id="rId4" Type="http://schemas.openxmlformats.org/officeDocument/2006/relationships/diagramColors" Target="../diagrams/colors1.xml" /><Relationship Id="rId5" Type="http://schemas.openxmlformats.org/officeDocument/2006/relationships/diagramLayout" Target="../diagrams/layout1.xml" /><Relationship Id="rId6" Type="http://schemas.openxmlformats.org/officeDocument/2006/relationships/diagramQuickStyle" Target="../diagrams/quickStyle1.xml" /></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4.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g"/><Relationship Id="rId3" Type="http://schemas.openxmlformats.org/officeDocument/2006/relationships/image" Target="../media/image28.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comments" Target="../comments/commen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em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emf"/></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emf"/></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emf"/></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em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Google Shape;89;p13"/>
          <p:cNvSpPr txBox="1">
            <a:spLocks noChangeAspect="1"/>
          </p:cNvSpPr>
          <p:nvPr/>
        </p:nvSpPr>
        <p:spPr bwMode="auto">
          <a:xfrm>
            <a:off x="1523999" y="1086536"/>
            <a:ext cx="9213839" cy="3633543"/>
          </a:xfrm>
          <a:prstGeom prst="rect">
            <a:avLst/>
          </a:prstGeom>
          <a:noFill/>
          <a:ln>
            <a:noFill/>
          </a:ln>
        </p:spPr>
        <p:txBody>
          <a:bodyPr spcFirstLastPara="1" wrap="square" lIns="91425" tIns="91425" rIns="91425" bIns="91425" anchor="t" anchorCtr="0">
            <a:spAutoFit/>
          </a:bodyPr>
          <a:lstStyle/>
          <a:p>
            <a:pPr marL="0" lvl="0" indent="0" algn="ctr">
              <a:lnSpc>
                <a:spcPct val="114999"/>
              </a:lnSpc>
              <a:spcBef>
                <a:spcPts val="1200"/>
              </a:spcBef>
              <a:spcAft>
                <a:spcPts val="0"/>
              </a:spcAft>
              <a:buNone/>
              <a:defRPr/>
            </a:pPr>
            <a:endParaRPr sz="1600">
              <a:solidFill>
                <a:schemeClr val="dk1"/>
              </a:solidFill>
              <a:latin typeface="Calibri Light"/>
              <a:ea typeface="Times New Roman"/>
              <a:cs typeface="Times New Roman"/>
            </a:endParaRPr>
          </a:p>
          <a:p>
            <a:pPr marL="0" lvl="0" indent="0" algn="ctr">
              <a:spcBef>
                <a:spcPts val="0"/>
              </a:spcBef>
              <a:spcAft>
                <a:spcPts val="0"/>
              </a:spcAft>
              <a:buNone/>
              <a:defRPr/>
            </a:pPr>
            <a:endParaRPr sz="2000" b="1">
              <a:solidFill>
                <a:schemeClr val="dk1"/>
              </a:solidFill>
              <a:highlight>
                <a:schemeClr val="lt1"/>
              </a:highlight>
              <a:latin typeface="Calibri Light"/>
              <a:ea typeface="Times New Roman"/>
              <a:cs typeface="Times New Roman"/>
            </a:endParaRPr>
          </a:p>
          <a:p>
            <a:pPr marL="0" lvl="0" indent="0" algn="ctr">
              <a:spcBef>
                <a:spcPts val="0"/>
              </a:spcBef>
              <a:spcAft>
                <a:spcPts val="0"/>
              </a:spcAft>
              <a:buNone/>
              <a:defRPr/>
            </a:pPr>
            <a:endParaRPr sz="2800" b="1">
              <a:solidFill>
                <a:schemeClr val="dk1"/>
              </a:solidFill>
              <a:highlight>
                <a:schemeClr val="lt1"/>
              </a:highlight>
              <a:latin typeface="Calibri Light"/>
              <a:ea typeface="Times New Roman"/>
              <a:cs typeface="Times New Roman"/>
            </a:endParaRPr>
          </a:p>
          <a:p>
            <a:pPr marL="0" lvl="0" indent="0" algn="ctr">
              <a:spcBef>
                <a:spcPts val="0"/>
              </a:spcBef>
              <a:spcAft>
                <a:spcPts val="0"/>
              </a:spcAft>
              <a:buNone/>
              <a:defRPr/>
            </a:pPr>
            <a:r>
              <a:rPr lang="en-US" sz="4000" b="1" i="0" u="none" strike="noStrike" cap="none" spc="0">
                <a:solidFill>
                  <a:schemeClr val="dk1"/>
                </a:solidFill>
                <a:latin typeface="Calibri Light"/>
                <a:ea typeface="Times New Roman"/>
                <a:cs typeface="Times New Roman"/>
              </a:rPr>
              <a:t>Управление репозиториями </a:t>
            </a:r>
            <a:r>
              <a:rPr lang="en-US" sz="4000" b="1">
                <a:solidFill>
                  <a:schemeClr val="dk1"/>
                </a:solidFill>
                <a:latin typeface="Calibri Light"/>
                <a:ea typeface="Times New Roman"/>
                <a:cs typeface="Times New Roman"/>
              </a:rPr>
              <a:t>и автоматизация процессов сборки, тестирования и развертывания ПО эксперимента SPD</a:t>
            </a:r>
            <a:endParaRPr sz="4000" b="1">
              <a:solidFill>
                <a:schemeClr val="dk1"/>
              </a:solidFill>
              <a:highlight>
                <a:schemeClr val="lt1"/>
              </a:highlight>
              <a:latin typeface="Calibri Light"/>
              <a:ea typeface="Times New Roman"/>
              <a:cs typeface="Times New Roman"/>
            </a:endParaRPr>
          </a:p>
        </p:txBody>
      </p:sp>
      <p:sp>
        <p:nvSpPr>
          <p:cNvPr id="6" name="Google Shape;90;p13"/>
          <p:cNvSpPr txBox="1"/>
          <p:nvPr/>
        </p:nvSpPr>
        <p:spPr bwMode="auto">
          <a:xfrm>
            <a:off x="1765340" y="4793442"/>
            <a:ext cx="8731159" cy="892522"/>
          </a:xfrm>
          <a:prstGeom prst="rect">
            <a:avLst/>
          </a:prstGeom>
          <a:noFill/>
          <a:ln>
            <a:noFill/>
          </a:ln>
        </p:spPr>
        <p:txBody>
          <a:bodyPr spcFirstLastPara="1" wrap="square" lIns="91425" tIns="91425" rIns="91425" bIns="91425" numCol="1" anchor="t" anchorCtr="0">
            <a:spAutoFit/>
          </a:bodyPr>
          <a:lstStyle/>
          <a:p>
            <a:pPr marL="0" lvl="0" indent="0" algn="ctr">
              <a:lnSpc>
                <a:spcPct val="114999"/>
              </a:lnSpc>
              <a:spcBef>
                <a:spcPts val="0"/>
              </a:spcBef>
              <a:spcAft>
                <a:spcPts val="0"/>
              </a:spcAft>
              <a:buNone/>
              <a:defRPr/>
            </a:pPr>
            <a:r>
              <a:rPr lang="en-US" sz="2400">
                <a:solidFill>
                  <a:schemeClr val="dk1"/>
                </a:solidFill>
                <a:latin typeface="Calibri Light"/>
                <a:ea typeface="Times New Roman"/>
                <a:cs typeface="Times New Roman"/>
              </a:rPr>
              <a:t>Korotkin</a:t>
            </a:r>
            <a:r>
              <a:rPr lang="ru-RU" sz="2400">
                <a:solidFill>
                  <a:schemeClr val="dk1"/>
                </a:solidFill>
                <a:latin typeface="Calibri Light"/>
                <a:ea typeface="Times New Roman"/>
                <a:cs typeface="Times New Roman"/>
              </a:rPr>
              <a:t> </a:t>
            </a:r>
            <a:r>
              <a:rPr lang="en-US" sz="2400">
                <a:solidFill>
                  <a:schemeClr val="dk1"/>
                </a:solidFill>
                <a:latin typeface="Calibri Light"/>
                <a:ea typeface="Times New Roman"/>
                <a:cs typeface="Times New Roman"/>
              </a:rPr>
              <a:t>R</a:t>
            </a:r>
            <a:r>
              <a:rPr lang="ru-RU" sz="2400">
                <a:solidFill>
                  <a:schemeClr val="dk1"/>
                </a:solidFill>
                <a:latin typeface="Calibri Light"/>
                <a:ea typeface="Times New Roman"/>
                <a:cs typeface="Times New Roman"/>
              </a:rPr>
              <a:t>.</a:t>
            </a:r>
            <a:r>
              <a:rPr lang="en-US" sz="2400">
                <a:solidFill>
                  <a:schemeClr val="dk1"/>
                </a:solidFill>
                <a:latin typeface="Calibri Light"/>
                <a:ea typeface="Times New Roman"/>
                <a:cs typeface="Times New Roman"/>
              </a:rPr>
              <a:t>N</a:t>
            </a:r>
            <a:r>
              <a:rPr lang="ru-RU" sz="2400">
                <a:solidFill>
                  <a:schemeClr val="dk1"/>
                </a:solidFill>
                <a:latin typeface="Calibri Light"/>
                <a:ea typeface="Times New Roman"/>
                <a:cs typeface="Times New Roman"/>
              </a:rPr>
              <a:t>., </a:t>
            </a:r>
            <a:r>
              <a:rPr lang="en-US" sz="2400">
                <a:solidFill>
                  <a:schemeClr val="dk1"/>
                </a:solidFill>
                <a:latin typeface="Calibri Light"/>
                <a:ea typeface="Times New Roman"/>
                <a:cs typeface="Times New Roman"/>
              </a:rPr>
              <a:t>Prokoshin</a:t>
            </a:r>
            <a:r>
              <a:rPr lang="en-US" sz="2400">
                <a:solidFill>
                  <a:schemeClr val="dk1"/>
                </a:solidFill>
                <a:latin typeface="Calibri Light"/>
                <a:ea typeface="Times New Roman"/>
                <a:cs typeface="Times New Roman"/>
              </a:rPr>
              <a:t> F</a:t>
            </a:r>
            <a:r>
              <a:rPr lang="ru-RU" sz="2400">
                <a:solidFill>
                  <a:schemeClr val="dk1"/>
                </a:solidFill>
                <a:latin typeface="Calibri Light"/>
                <a:ea typeface="Times New Roman"/>
                <a:cs typeface="Times New Roman"/>
              </a:rPr>
              <a:t>.</a:t>
            </a:r>
            <a:r>
              <a:rPr lang="en-US" sz="2400">
                <a:solidFill>
                  <a:schemeClr val="dk1"/>
                </a:solidFill>
                <a:latin typeface="Calibri Light"/>
                <a:ea typeface="Times New Roman"/>
                <a:cs typeface="Times New Roman"/>
              </a:rPr>
              <a:t>V</a:t>
            </a:r>
            <a:r>
              <a:rPr lang="ru-RU" sz="2400">
                <a:solidFill>
                  <a:schemeClr val="dk1"/>
                </a:solidFill>
                <a:latin typeface="Calibri Light"/>
                <a:ea typeface="Times New Roman"/>
                <a:cs typeface="Times New Roman"/>
              </a:rPr>
              <a:t>., </a:t>
            </a:r>
            <a:r>
              <a:rPr lang="en-US" sz="2400">
                <a:solidFill>
                  <a:schemeClr val="dk1"/>
                </a:solidFill>
                <a:latin typeface="Calibri Light"/>
                <a:ea typeface="Times New Roman"/>
                <a:cs typeface="Times New Roman"/>
              </a:rPr>
              <a:t>Kozlovsky A</a:t>
            </a:r>
            <a:r>
              <a:rPr lang="ru-RU" sz="2400">
                <a:solidFill>
                  <a:schemeClr val="dk1"/>
                </a:solidFill>
                <a:latin typeface="Calibri Light"/>
                <a:ea typeface="Times New Roman"/>
                <a:cs typeface="Times New Roman"/>
              </a:rPr>
              <a:t>.</a:t>
            </a:r>
            <a:r>
              <a:rPr lang="en-US" sz="2400">
                <a:solidFill>
                  <a:schemeClr val="dk1"/>
                </a:solidFill>
                <a:latin typeface="Calibri Light"/>
                <a:ea typeface="Times New Roman"/>
                <a:cs typeface="Times New Roman"/>
              </a:rPr>
              <a:t>A.</a:t>
            </a:r>
            <a:endParaRPr lang="en-US" sz="2400" baseline="30000">
              <a:solidFill>
                <a:schemeClr val="dk1"/>
              </a:solidFill>
              <a:latin typeface="Calibri Light"/>
              <a:ea typeface="Times New Roman"/>
              <a:cs typeface="Times New Roman"/>
            </a:endParaRPr>
          </a:p>
          <a:p>
            <a:pPr marL="0" lvl="0" indent="0" algn="ctr">
              <a:lnSpc>
                <a:spcPct val="114999"/>
              </a:lnSpc>
              <a:spcBef>
                <a:spcPts val="0"/>
              </a:spcBef>
              <a:spcAft>
                <a:spcPts val="0"/>
              </a:spcAft>
              <a:buNone/>
              <a:defRPr/>
            </a:pPr>
            <a:endParaRPr lang="en-US" sz="2400" baseline="30000">
              <a:solidFill>
                <a:schemeClr val="dk1"/>
              </a:solidFill>
              <a:latin typeface="Calibri Light"/>
              <a:ea typeface="Times New Roman"/>
              <a:cs typeface="Times New Roman"/>
            </a:endParaRPr>
          </a:p>
        </p:txBody>
      </p:sp>
      <p:pic>
        <p:nvPicPr>
          <p:cNvPr id="7" name="Рисунок 6"/>
          <p:cNvPicPr>
            <a:picLocks noChangeAspect="1"/>
          </p:cNvPicPr>
          <p:nvPr/>
        </p:nvPicPr>
        <p:blipFill>
          <a:blip r:embed="rId2"/>
          <a:stretch/>
        </p:blipFill>
        <p:spPr bwMode="auto">
          <a:xfrm>
            <a:off x="4671546" y="226566"/>
            <a:ext cx="2848906" cy="1889760"/>
          </a:xfrm>
          <a:prstGeom prst="rect">
            <a:avLst/>
          </a:prstGeom>
        </p:spPr>
      </p:pic>
      <p:sp>
        <p:nvSpPr>
          <p:cNvPr id="8" name="Дата 7"/>
          <p:cNvSpPr>
            <a:spLocks noGrp="1"/>
          </p:cNvSpPr>
          <p:nvPr>
            <p:ph type="dt" sz="half" idx="10"/>
          </p:nvPr>
        </p:nvSpPr>
        <p:spPr bwMode="auto">
          <a:xfrm>
            <a:off x="5175950" y="6400194"/>
            <a:ext cx="1840095" cy="365125"/>
          </a:xfrm>
        </p:spPr>
        <p:txBody>
          <a:bodyPr/>
          <a:lstStyle/>
          <a:p>
            <a:pPr>
              <a:defRPr/>
            </a:pPr>
            <a:fld id="{9CC1BF64-6290-4E28-9126-B0A7951EF841}" type="datetime1">
              <a:rPr lang="ru-RU" sz="2800"/>
              <a:t>01.10.2025</a:t>
            </a:fld>
            <a:endParaRPr lang="ru-RU" sz="2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normAutofit/>
          </a:bodyPr>
          <a:lstStyle/>
          <a:p>
            <a:pPr>
              <a:defRPr/>
            </a:pPr>
            <a:r>
              <a:rPr lang="ru-RU" sz="4000"/>
              <a:t>Для чего нам </a:t>
            </a:r>
            <a:r>
              <a:rPr lang="en-US" sz="4000"/>
              <a:t>CI/CD </a:t>
            </a:r>
            <a:r>
              <a:rPr lang="ru-RU" sz="4000"/>
              <a:t>конвейер и что он умеет?</a:t>
            </a:r>
            <a:endParaRPr/>
          </a:p>
        </p:txBody>
      </p:sp>
      <p:sp>
        <p:nvSpPr>
          <p:cNvPr id="3" name="Объект 2"/>
          <p:cNvSpPr>
            <a:spLocks noGrp="1"/>
          </p:cNvSpPr>
          <p:nvPr>
            <p:ph idx="1"/>
          </p:nvPr>
        </p:nvSpPr>
        <p:spPr bwMode="auto">
          <a:xfrm>
            <a:off x="838200" y="1825625"/>
            <a:ext cx="10515600" cy="4767680"/>
          </a:xfrm>
        </p:spPr>
        <p:txBody>
          <a:bodyPr vertOverflow="overflow" horzOverflow="overflow" vert="horz" wrap="square" lIns="91440" tIns="45720" rIns="91440" bIns="45720" numCol="1" spcCol="0" rtlCol="0" fromWordArt="0" anchor="t" anchorCtr="0" forceAA="0" upright="0" compatLnSpc="0">
            <a:normAutofit fontScale="25000" lnSpcReduction="15000"/>
          </a:bodyPr>
          <a:lstStyle/>
          <a:p>
            <a:pPr>
              <a:lnSpc>
                <a:spcPct val="120000"/>
              </a:lnSpc>
              <a:defRPr/>
            </a:pPr>
            <a:r>
              <a:rPr lang="ru-RU" sz="11000">
                <a:latin typeface="Calibri Light"/>
              </a:rPr>
              <a:t>Защитить </a:t>
            </a:r>
            <a:r>
              <a:rPr lang="en-US" sz="11000">
                <a:latin typeface="Calibri Light"/>
              </a:rPr>
              <a:t>Production </a:t>
            </a:r>
            <a:r>
              <a:rPr lang="ru-RU" sz="11000">
                <a:latin typeface="Calibri Light"/>
              </a:rPr>
              <a:t>Систему от некорректного ПО, повысить надежность, автоматизировать рутинные процессы;</a:t>
            </a:r>
            <a:endParaRPr sz="11000"/>
          </a:p>
          <a:p>
            <a:pPr>
              <a:lnSpc>
                <a:spcPct val="120000"/>
              </a:lnSpc>
              <a:defRPr/>
            </a:pPr>
            <a:r>
              <a:rPr lang="ru-RU" sz="11000" b="1">
                <a:latin typeface="Calibri Light"/>
              </a:rPr>
              <a:t>Он позволяет </a:t>
            </a:r>
            <a:r>
              <a:rPr lang="ru-RU" sz="11000">
                <a:latin typeface="Calibri Light"/>
              </a:rPr>
              <a:t>автоматически: собирать проект в контейнере; создавать Docker-образы на основе </a:t>
            </a:r>
            <a:r>
              <a:rPr lang="ru-RU" sz="11000">
                <a:latin typeface="Calibri Light"/>
              </a:rPr>
              <a:t>Dockerfile</a:t>
            </a:r>
            <a:r>
              <a:rPr lang="ru-RU" sz="11000">
                <a:latin typeface="Calibri Light"/>
              </a:rPr>
              <a:t>; тестировать код и приложения; доставлять/публиковать готовые образы в реестр контейнеров репозитория или в другие места; разворачивать приложения на серверах; </a:t>
            </a:r>
            <a:r>
              <a:rPr lang="ru-RU" sz="11000">
                <a:latin typeface="Calibri Light"/>
              </a:rPr>
              <a:t>тестировать код и приложения; разворачивать приложения на серверах</a:t>
            </a:r>
            <a:r>
              <a:rPr lang="en-US" sz="11000">
                <a:latin typeface="Calibri Light"/>
              </a:rPr>
              <a:t>.</a:t>
            </a:r>
            <a:endParaRPr sz="11000"/>
          </a:p>
          <a:p>
            <a:pPr>
              <a:lnSpc>
                <a:spcPct val="120000"/>
              </a:lnSpc>
              <a:defRPr/>
            </a:pPr>
            <a:endParaRPr lang="ru-RU">
              <a:latin typeface="Calibri Light"/>
            </a:endParaRPr>
          </a:p>
          <a:p>
            <a:pPr marL="0" indent="0">
              <a:lnSpc>
                <a:spcPct val="120000"/>
              </a:lnSpc>
              <a:buNone/>
              <a:defRPr/>
            </a:pPr>
            <a:endParaRPr lang="ru-RU">
              <a:latin typeface="Calibri Light"/>
            </a:endParaRPr>
          </a:p>
          <a:p>
            <a:pPr marL="0" indent="0">
              <a:lnSpc>
                <a:spcPct val="120000"/>
              </a:lnSpc>
              <a:buNone/>
              <a:defRPr/>
            </a:pPr>
            <a:endParaRPr lang="ru-RU">
              <a:latin typeface="Calibri Light"/>
            </a:endParaRPr>
          </a:p>
          <a:p>
            <a:pPr marL="0" indent="0">
              <a:buNone/>
              <a:defRPr/>
            </a:pPr>
            <a:endParaRPr lang="ru-RU">
              <a:latin typeface="Calibri Light"/>
            </a:endParaRPr>
          </a:p>
        </p:txBody>
      </p:sp>
      <p:cxnSp>
        <p:nvCxnSpPr>
          <p:cNvPr id="4" name="Прямая соединительная линия 3"/>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8" name="Дата 7"/>
          <p:cNvSpPr>
            <a:spLocks noGrp="1"/>
          </p:cNvSpPr>
          <p:nvPr>
            <p:ph type="dt" sz="half" idx="10"/>
          </p:nvPr>
        </p:nvSpPr>
        <p:spPr bwMode="auto"/>
        <p:txBody>
          <a:bodyPr/>
          <a:lstStyle/>
          <a:p>
            <a:pPr>
              <a:defRPr/>
            </a:pPr>
            <a:fld id="{ADCF50B1-633C-4252-85DC-69060C1F8DF1}" type="datetime1">
              <a:rPr lang="ru-RU"/>
              <a:t>01.10.2025</a:t>
            </a:fld>
            <a:endParaRPr lang="ru-RU"/>
          </a:p>
        </p:txBody>
      </p:sp>
      <p:sp>
        <p:nvSpPr>
          <p:cNvPr id="1818423082" name="Номер слайда 7"/>
          <p:cNvSpPr>
            <a:spLocks noGrp="1"/>
          </p:cNvSpPr>
          <p:nvPr>
            <p:ph type="sldNum" sz="quarter" idx="12"/>
          </p:nvPr>
        </p:nvSpPr>
        <p:spPr bwMode="auto">
          <a:xfrm>
            <a:off x="8610599" y="6356349"/>
            <a:ext cx="2743200" cy="365124"/>
          </a:xfrm>
        </p:spPr>
        <p:txBody>
          <a:bodyPr/>
          <a:lstStyle/>
          <a:p>
            <a:pPr>
              <a:defRPr/>
            </a:pPr>
            <a:fld id="{A9142888-AFB0-7BC0-E191-E1BDB93484C3}" type="slidenum">
              <a:rPr lang="ru-RU" sz="2000">
                <a:solidFill>
                  <a:srgbClr val="982733"/>
                </a:solidFill>
              </a:rPr>
              <a:t>10</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122237"/>
            <a:ext cx="10515600" cy="1325563"/>
          </a:xfrm>
        </p:spPr>
        <p:txBody>
          <a:bodyPr/>
          <a:lstStyle/>
          <a:p>
            <a:pPr>
              <a:defRPr/>
            </a:pPr>
            <a:r>
              <a:rPr lang="en-US"/>
              <a:t>CI/CD </a:t>
            </a:r>
            <a:r>
              <a:rPr lang="ru-RU"/>
              <a:t>концептуально</a:t>
            </a:r>
            <a:endParaRPr/>
          </a:p>
        </p:txBody>
      </p:sp>
      <p:cxnSp>
        <p:nvCxnSpPr>
          <p:cNvPr id="4" name="Прямая соединительная линия 3"/>
          <p:cNvCxnSpPr>
            <a:cxnSpLocks/>
          </p:cNvCxnSpPr>
          <p:nvPr/>
        </p:nvCxnSpPr>
        <p:spPr bwMode="auto">
          <a:xfrm>
            <a:off x="838200" y="1447800"/>
            <a:ext cx="6365682"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graphicFrame>
        <p:nvGraphicFramePr>
          <p:cNvPr id="3" name="Схема 2"/>
          <p:cNvGraphicFramePr>
            <a:graphicFrameLocks xmlns:a="http://schemas.openxmlformats.org/drawingml/2006/main"/>
          </p:cNvGraphicFramePr>
          <p:nvPr/>
        </p:nvGraphicFramePr>
        <p:xfrm>
          <a:off x="455002" y="1761830"/>
          <a:ext cx="11605846" cy="3938955"/>
          <a:chOff x="0" y="0"/>
          <a:chExt cx="11605846" cy="3938955"/>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8" name="Дата 7"/>
          <p:cNvSpPr>
            <a:spLocks noGrp="1"/>
          </p:cNvSpPr>
          <p:nvPr>
            <p:ph type="dt" sz="half" idx="10"/>
          </p:nvPr>
        </p:nvSpPr>
        <p:spPr bwMode="auto"/>
        <p:txBody>
          <a:bodyPr/>
          <a:lstStyle/>
          <a:p>
            <a:pPr>
              <a:defRPr/>
            </a:pPr>
            <a:fld id="{A62DB2E7-C19F-4ED2-B9DD-712FD7F9EB4B}" type="datetime1">
              <a:rPr lang="ru-RU" sz="2000">
                <a:solidFill>
                  <a:srgbClr val="982733"/>
                </a:solidFill>
              </a:rPr>
              <a:t>01.10.2025</a:t>
            </a:fld>
            <a:endParaRPr lang="ru-RU" sz="2000">
              <a:solidFill>
                <a:srgbClr val="982733"/>
              </a:solidFill>
            </a:endParaRPr>
          </a:p>
        </p:txBody>
      </p:sp>
      <p:sp>
        <p:nvSpPr>
          <p:cNvPr id="9" name="Номер слайда 8"/>
          <p:cNvSpPr>
            <a:spLocks noGrp="1"/>
          </p:cNvSpPr>
          <p:nvPr>
            <p:ph type="sldNum" sz="quarter" idx="12"/>
          </p:nvPr>
        </p:nvSpPr>
        <p:spPr bwMode="auto"/>
        <p:txBody>
          <a:bodyPr/>
          <a:lstStyle/>
          <a:p>
            <a:pPr>
              <a:defRPr/>
            </a:pPr>
            <a:fld id="{90C71E5E-2BB5-4421-B8EA-C452B64348E4}" type="slidenum">
              <a:rPr lang="ru-RU" sz="2000">
                <a:solidFill>
                  <a:srgbClr val="982733"/>
                </a:solidFill>
              </a:rPr>
              <a:t>11</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Объект 3"/>
          <p:cNvSpPr>
            <a:spLocks noGrp="1"/>
          </p:cNvSpPr>
          <p:nvPr>
            <p:ph idx="1"/>
          </p:nvPr>
        </p:nvSpPr>
        <p:spPr bwMode="auto">
          <a:xfrm>
            <a:off x="1097280" y="1845733"/>
            <a:ext cx="10118116" cy="4411997"/>
          </a:xfrm>
        </p:spPr>
        <p:txBody>
          <a:bodyPr>
            <a:normAutofit/>
          </a:bodyPr>
          <a:lstStyle/>
          <a:p>
            <a:pPr marL="360000" indent="-360000">
              <a:buFont typeface="Arial"/>
              <a:buChar char="•"/>
              <a:defRPr/>
            </a:pPr>
            <a:r>
              <a:rPr lang="ru-RU" sz="2400"/>
              <a:t>конвейер (</a:t>
            </a:r>
            <a:r>
              <a:rPr lang="en-US" sz="2400" b="1"/>
              <a:t>pipeline</a:t>
            </a:r>
            <a:r>
              <a:rPr lang="en-US" sz="2400"/>
              <a:t>)</a:t>
            </a:r>
            <a:r>
              <a:rPr lang="ru-RU" sz="2400"/>
              <a:t> — набор задач, организованных в этапы, в котором можно собрать, протестировать, упаковать код, развернуть готовую сборку в облачный сервис и </a:t>
            </a:r>
            <a:r>
              <a:rPr lang="ru-RU" sz="2400"/>
              <a:t>тд</a:t>
            </a:r>
            <a:r>
              <a:rPr lang="ru-RU" sz="2400"/>
              <a:t>.;</a:t>
            </a:r>
            <a:endParaRPr/>
          </a:p>
          <a:p>
            <a:pPr marL="360000" indent="-360000">
              <a:buFont typeface="Arial"/>
              <a:buChar char="•"/>
              <a:defRPr/>
            </a:pPr>
            <a:r>
              <a:rPr lang="ru-RU" sz="2400"/>
              <a:t>этап (</a:t>
            </a:r>
            <a:r>
              <a:rPr lang="ru-RU" sz="2400" b="1"/>
              <a:t>stage</a:t>
            </a:r>
            <a:r>
              <a:rPr lang="ru-RU" sz="2400"/>
              <a:t>) — единица организации конвейера, содержит как минимум 1 задачу;</a:t>
            </a:r>
            <a:endParaRPr/>
          </a:p>
          <a:p>
            <a:pPr marL="360000" indent="-360000">
              <a:buFont typeface="Arial"/>
              <a:buChar char="•"/>
              <a:defRPr/>
            </a:pPr>
            <a:r>
              <a:rPr lang="ru-RU" sz="2400"/>
              <a:t>задача (</a:t>
            </a:r>
            <a:r>
              <a:rPr lang="ru-RU" sz="2400" b="1"/>
              <a:t>job</a:t>
            </a:r>
            <a:r>
              <a:rPr lang="ru-RU" sz="2400"/>
              <a:t>) — единица работы в конвейере. Состоит из скрипта (обязательно), условий запуска, настроек и многого другого.</a:t>
            </a:r>
            <a:endParaRPr lang="en-US" sz="2400"/>
          </a:p>
          <a:p>
            <a:pPr marL="0" indent="360000" algn="just">
              <a:buNone/>
              <a:defRPr/>
            </a:pPr>
            <a:r>
              <a:rPr lang="ru-RU" sz="2400" b="1"/>
              <a:t>Соответственно, настройка CI/CD сводится к тому, чтобы создать набор задач, реализующих все необходимые действия для сборки, тестирования и публикации кода и артефактов.</a:t>
            </a:r>
            <a:endParaRPr/>
          </a:p>
          <a:p>
            <a:pPr>
              <a:defRPr/>
            </a:pPr>
            <a:endParaRPr lang="ru-RU"/>
          </a:p>
        </p:txBody>
      </p:sp>
      <p:sp>
        <p:nvSpPr>
          <p:cNvPr id="5" name="Заголовок 1"/>
          <p:cNvSpPr txBox="1"/>
          <p:nvPr/>
        </p:nvSpPr>
        <p:spPr bwMode="auto">
          <a:xfrm>
            <a:off x="838200" y="122237"/>
            <a:ext cx="10515600" cy="1325563"/>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a:t>CI/CD </a:t>
            </a:r>
            <a:r>
              <a:rPr lang="ru-RU"/>
              <a:t>концептуально</a:t>
            </a:r>
            <a:endParaRPr lang="ru-RU"/>
          </a:p>
        </p:txBody>
      </p:sp>
      <p:cxnSp>
        <p:nvCxnSpPr>
          <p:cNvPr id="6" name="Прямая соединительная линия 5"/>
          <p:cNvCxnSpPr>
            <a:cxnSpLocks/>
          </p:cNvCxnSpPr>
          <p:nvPr/>
        </p:nvCxnSpPr>
        <p:spPr bwMode="auto">
          <a:xfrm>
            <a:off x="838200" y="1447800"/>
            <a:ext cx="6365682"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238713360" name="Дата 6"/>
          <p:cNvSpPr>
            <a:spLocks noGrp="1"/>
          </p:cNvSpPr>
          <p:nvPr>
            <p:ph type="dt" sz="half" idx="10"/>
          </p:nvPr>
        </p:nvSpPr>
        <p:spPr bwMode="auto">
          <a:xfrm>
            <a:off x="838198" y="6356349"/>
            <a:ext cx="2743200" cy="365124"/>
          </a:xfrm>
        </p:spPr>
        <p:txBody>
          <a:bodyPr/>
          <a:lstStyle/>
          <a:p>
            <a:pPr>
              <a:defRPr/>
            </a:pPr>
            <a:fld id="{A169C9B5-9DB9-5A93-8CD8-222E9252765D}" type="datetime1">
              <a:rPr lang="ru-RU" sz="2000">
                <a:solidFill>
                  <a:srgbClr val="982733"/>
                </a:solidFill>
              </a:rPr>
              <a:t>01.10.2025</a:t>
            </a:fld>
            <a:endParaRPr lang="ru-RU" sz="2000">
              <a:solidFill>
                <a:srgbClr val="982733"/>
              </a:solidFill>
            </a:endParaRPr>
          </a:p>
        </p:txBody>
      </p:sp>
      <p:sp>
        <p:nvSpPr>
          <p:cNvPr id="464028193" name="Номер слайда 7"/>
          <p:cNvSpPr>
            <a:spLocks noGrp="1"/>
          </p:cNvSpPr>
          <p:nvPr>
            <p:ph type="sldNum" sz="quarter" idx="12"/>
          </p:nvPr>
        </p:nvSpPr>
        <p:spPr bwMode="auto">
          <a:xfrm>
            <a:off x="8610599" y="6356349"/>
            <a:ext cx="2743200" cy="365124"/>
          </a:xfrm>
        </p:spPr>
        <p:txBody>
          <a:bodyPr/>
          <a:lstStyle/>
          <a:p>
            <a:pPr>
              <a:defRPr/>
            </a:pPr>
            <a:fld id="{03E0D80E-20CD-34C7-1D08-8F7A829CD9BB}" type="slidenum">
              <a:rPr lang="ru-RU" sz="2000">
                <a:solidFill>
                  <a:srgbClr val="982733"/>
                </a:solidFill>
              </a:rPr>
              <a:t>12</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748082557" name=""/>
          <p:cNvSpPr/>
          <p:nvPr/>
        </p:nvSpPr>
        <p:spPr bwMode="auto">
          <a:xfrm flipH="0" flipV="0">
            <a:off x="95999" y="1707172"/>
            <a:ext cx="11671788" cy="3905249"/>
          </a:xfrm>
          <a:prstGeom prst="rect">
            <a:avLst/>
          </a:prstGeom>
          <a:solidFill>
            <a:srgbClr val="982733">
              <a:alpha val="33999"/>
            </a:srgbClr>
          </a:solidFill>
        </p:spPr>
        <p:style>
          <a:lnRef idx="2">
            <a:schemeClr val="accent1">
              <a:shade val="50000"/>
            </a:schemeClr>
          </a:lnRef>
          <a:fillRef idx="1">
            <a:schemeClr val="accent1"/>
          </a:fillRef>
          <a:effectRef idx="0">
            <a:schemeClr val="accent1"/>
          </a:effectRef>
          <a:fontRef idx="minor">
            <a:schemeClr val="lt1"/>
          </a:fontRef>
        </p:style>
        <p:txBody>
          <a:bodyPr/>
          <a:p>
            <a:pPr>
              <a:defRPr/>
            </a:pPr>
            <a:endParaRPr/>
          </a:p>
        </p:txBody>
      </p:sp>
      <p:sp>
        <p:nvSpPr>
          <p:cNvPr id="1837477525" name="Заголовок 1"/>
          <p:cNvSpPr>
            <a:spLocks noGrp="1"/>
          </p:cNvSpPr>
          <p:nvPr>
            <p:ph type="title"/>
          </p:nvPr>
        </p:nvSpPr>
        <p:spPr bwMode="auto"/>
        <p:txBody>
          <a:bodyPr/>
          <a:lstStyle/>
          <a:p>
            <a:pPr>
              <a:defRPr/>
            </a:pPr>
            <a:r>
              <a:rPr lang="ru-RU" sz="3600"/>
              <a:t>Разделение кодовых баз (на примере SPDRoot)</a:t>
            </a:r>
            <a:endParaRPr sz="3600"/>
          </a:p>
        </p:txBody>
      </p:sp>
      <p:cxnSp>
        <p:nvCxnSpPr>
          <p:cNvPr id="32195778" name="Прямая соединительная линия 3"/>
          <p:cNvCxnSpPr>
            <a:cxnSpLocks/>
          </p:cNvCxnSpPr>
          <p:nvPr/>
        </p:nvCxnSpPr>
        <p:spPr bwMode="auto">
          <a:xfrm>
            <a:off x="838198" y="1447799"/>
            <a:ext cx="7896224"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1589987551" name="Дата 7"/>
          <p:cNvSpPr>
            <a:spLocks noGrp="1"/>
          </p:cNvSpPr>
          <p:nvPr>
            <p:ph type="dt" sz="half" idx="10"/>
          </p:nvPr>
        </p:nvSpPr>
        <p:spPr bwMode="auto"/>
        <p:txBody>
          <a:bodyPr/>
          <a:lstStyle/>
          <a:p>
            <a:pPr>
              <a:defRPr/>
            </a:pPr>
            <a:fld id="{95D506CF-2068-2E43-96D8-7C13FA151A12}" type="datetime1">
              <a:rPr lang="ru-RU"/>
              <a:t>01.10.2025</a:t>
            </a:fld>
            <a:endParaRPr lang="ru-RU"/>
          </a:p>
        </p:txBody>
      </p:sp>
      <p:pic>
        <p:nvPicPr>
          <p:cNvPr id="1191868415" name=""/>
          <p:cNvPicPr>
            <a:picLocks noChangeAspect="1"/>
          </p:cNvPicPr>
          <p:nvPr/>
        </p:nvPicPr>
        <p:blipFill>
          <a:blip r:embed="rId2"/>
          <a:stretch/>
        </p:blipFill>
        <p:spPr bwMode="auto">
          <a:xfrm flipH="0" flipV="0">
            <a:off x="170952" y="2331426"/>
            <a:ext cx="1087902" cy="1097573"/>
          </a:xfrm>
          <a:prstGeom prst="rect">
            <a:avLst/>
          </a:prstGeom>
        </p:spPr>
      </p:pic>
      <p:pic>
        <p:nvPicPr>
          <p:cNvPr id="1007422927" name=""/>
          <p:cNvPicPr>
            <a:picLocks noChangeAspect="1"/>
          </p:cNvPicPr>
          <p:nvPr/>
        </p:nvPicPr>
        <p:blipFill>
          <a:blip r:embed="rId3"/>
          <a:stretch/>
        </p:blipFill>
        <p:spPr bwMode="auto">
          <a:xfrm flipH="0" flipV="0">
            <a:off x="1439007" y="2623806"/>
            <a:ext cx="1646830" cy="731924"/>
          </a:xfrm>
          <a:prstGeom prst="rect">
            <a:avLst/>
          </a:prstGeom>
        </p:spPr>
      </p:pic>
      <p:pic>
        <p:nvPicPr>
          <p:cNvPr id="1932438519" name=""/>
          <p:cNvPicPr>
            <a:picLocks noChangeAspect="1"/>
          </p:cNvPicPr>
          <p:nvPr/>
        </p:nvPicPr>
        <p:blipFill>
          <a:blip r:embed="rId4"/>
          <a:stretch/>
        </p:blipFill>
        <p:spPr bwMode="auto">
          <a:xfrm flipH="0" flipV="0">
            <a:off x="1132854" y="1690687"/>
            <a:ext cx="2153890" cy="717963"/>
          </a:xfrm>
          <a:prstGeom prst="rect">
            <a:avLst/>
          </a:prstGeom>
        </p:spPr>
      </p:pic>
      <p:pic>
        <p:nvPicPr>
          <p:cNvPr id="1373133290" name=""/>
          <p:cNvPicPr>
            <a:picLocks noChangeAspect="1"/>
          </p:cNvPicPr>
          <p:nvPr/>
        </p:nvPicPr>
        <p:blipFill>
          <a:blip r:embed="rId5"/>
          <a:stretch/>
        </p:blipFill>
        <p:spPr bwMode="auto">
          <a:xfrm flipH="0" flipV="0">
            <a:off x="4014068" y="2623806"/>
            <a:ext cx="2775080" cy="2380151"/>
          </a:xfrm>
          <a:prstGeom prst="rect">
            <a:avLst/>
          </a:prstGeom>
        </p:spPr>
      </p:pic>
      <p:sp>
        <p:nvSpPr>
          <p:cNvPr id="1657746491" name=""/>
          <p:cNvSpPr/>
          <p:nvPr/>
        </p:nvSpPr>
        <p:spPr bwMode="auto">
          <a:xfrm flipH="0" flipV="0">
            <a:off x="838198" y="3761911"/>
            <a:ext cx="600807" cy="600807"/>
          </a:xfrm>
          <a:prstGeom prst="mathPlus">
            <a:avLst>
              <a:gd name="adj1" fmla="val 9565"/>
            </a:avLst>
          </a:prstGeom>
        </p:spPr>
        <p:style>
          <a:lnRef idx="2">
            <a:schemeClr val="accent1">
              <a:shade val="50000"/>
            </a:schemeClr>
          </a:lnRef>
          <a:fillRef idx="1">
            <a:schemeClr val="accent1"/>
          </a:fillRef>
          <a:effectRef idx="0">
            <a:schemeClr val="accent1"/>
          </a:effectRef>
          <a:fontRef idx="minor">
            <a:schemeClr val="lt1"/>
          </a:fontRef>
        </p:style>
      </p:sp>
      <p:sp>
        <p:nvSpPr>
          <p:cNvPr id="1679309649" name=""/>
          <p:cNvSpPr txBox="1"/>
          <p:nvPr/>
        </p:nvSpPr>
        <p:spPr bwMode="auto">
          <a:xfrm flipH="0" flipV="0">
            <a:off x="282157" y="4543129"/>
            <a:ext cx="2372734" cy="8233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4800"/>
              <a:t>SPDRoot</a:t>
            </a:r>
            <a:endParaRPr sz="7200"/>
          </a:p>
        </p:txBody>
      </p:sp>
      <p:sp>
        <p:nvSpPr>
          <p:cNvPr id="148625039" name=""/>
          <p:cNvSpPr/>
          <p:nvPr/>
        </p:nvSpPr>
        <p:spPr bwMode="auto">
          <a:xfrm flipH="0" flipV="0">
            <a:off x="6356479" y="3599569"/>
            <a:ext cx="865337" cy="428624"/>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pic>
        <p:nvPicPr>
          <p:cNvPr id="1369482280" name=""/>
          <p:cNvPicPr>
            <a:picLocks noChangeAspect="1"/>
          </p:cNvPicPr>
          <p:nvPr/>
        </p:nvPicPr>
        <p:blipFill>
          <a:blip r:embed="rId6"/>
          <a:stretch/>
        </p:blipFill>
        <p:spPr bwMode="auto">
          <a:xfrm flipH="0" flipV="0">
            <a:off x="7221817" y="3169096"/>
            <a:ext cx="1397636" cy="1397636"/>
          </a:xfrm>
          <a:prstGeom prst="rect">
            <a:avLst/>
          </a:prstGeom>
        </p:spPr>
      </p:pic>
      <p:pic>
        <p:nvPicPr>
          <p:cNvPr id="1970889095" name=""/>
          <p:cNvPicPr>
            <a:picLocks noChangeAspect="1"/>
          </p:cNvPicPr>
          <p:nvPr/>
        </p:nvPicPr>
        <p:blipFill>
          <a:blip r:embed="rId7"/>
          <a:stretch/>
        </p:blipFill>
        <p:spPr bwMode="auto">
          <a:xfrm flipH="0" flipV="0">
            <a:off x="9179529" y="2957088"/>
            <a:ext cx="2338031" cy="1609644"/>
          </a:xfrm>
          <a:prstGeom prst="rect">
            <a:avLst/>
          </a:prstGeom>
        </p:spPr>
      </p:pic>
      <p:sp>
        <p:nvSpPr>
          <p:cNvPr id="1423898537" name=""/>
          <p:cNvSpPr/>
          <p:nvPr/>
        </p:nvSpPr>
        <p:spPr bwMode="auto">
          <a:xfrm flipH="0" flipV="0">
            <a:off x="3581399" y="3599569"/>
            <a:ext cx="865336" cy="428623"/>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86481725" name=""/>
          <p:cNvSpPr/>
          <p:nvPr/>
        </p:nvSpPr>
        <p:spPr bwMode="auto">
          <a:xfrm flipH="0" flipV="0">
            <a:off x="8619454" y="3599569"/>
            <a:ext cx="865336" cy="428623"/>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1092874432" name=""/>
          <p:cNvSpPr txBox="1"/>
          <p:nvPr/>
        </p:nvSpPr>
        <p:spPr bwMode="auto">
          <a:xfrm flipH="0" flipV="0">
            <a:off x="2911941" y="4247233"/>
            <a:ext cx="2102176" cy="914760"/>
          </a:xfrm>
          <a:prstGeom prst="rect">
            <a:avLst/>
          </a:prstGeom>
          <a:noFill/>
        </p:spPr>
        <p:txBody>
          <a:bodyPr vertOverflow="overflow" horzOverflow="overflow" vert="horz" wrap="square" lIns="91440" tIns="45720" rIns="91440" bIns="45720" numCol="1" spcCol="0" rtlCol="0" fromWordArt="0" anchor="ctr" anchorCtr="0" forceAA="0" upright="0" compatLnSpc="0">
            <a:spAutoFit/>
          </a:bodyPr>
          <a:p>
            <a:pPr algn="ctr">
              <a:defRPr/>
            </a:pPr>
            <a:r>
              <a:rPr/>
              <a:t>Копирование исходного кода в контейнер</a:t>
            </a:r>
            <a:endParaRPr/>
          </a:p>
        </p:txBody>
      </p:sp>
      <p:sp>
        <p:nvSpPr>
          <p:cNvPr id="1121844739" name=""/>
          <p:cNvSpPr txBox="1"/>
          <p:nvPr/>
        </p:nvSpPr>
        <p:spPr bwMode="auto">
          <a:xfrm flipH="0" flipV="0">
            <a:off x="5737880" y="4451869"/>
            <a:ext cx="2118015" cy="914760"/>
          </a:xfrm>
          <a:prstGeom prst="rect">
            <a:avLst/>
          </a:prstGeom>
          <a:noFill/>
        </p:spPr>
        <p:txBody>
          <a:bodyPr vertOverflow="overflow" horzOverflow="overflow" vert="horz" wrap="square" lIns="91440" tIns="45720" rIns="91440" bIns="45720" numCol="1" spcCol="0" rtlCol="0" fromWordArt="0" anchor="ctr" anchorCtr="0" forceAA="0" upright="0" compatLnSpc="0">
            <a:spAutoFit/>
          </a:bodyPr>
          <a:p>
            <a:pPr algn="ctr">
              <a:defRPr/>
            </a:pPr>
            <a:r>
              <a:rPr/>
              <a:t>Сборка пакета FairSoft, FairRoot, SPDRoot</a:t>
            </a:r>
            <a:endParaRPr/>
          </a:p>
        </p:txBody>
      </p:sp>
      <p:sp>
        <p:nvSpPr>
          <p:cNvPr id="762359547" name=""/>
          <p:cNvSpPr txBox="1"/>
          <p:nvPr/>
        </p:nvSpPr>
        <p:spPr bwMode="auto">
          <a:xfrm flipH="0" flipV="0">
            <a:off x="7999234" y="4391773"/>
            <a:ext cx="2117654" cy="640440"/>
          </a:xfrm>
          <a:prstGeom prst="rect">
            <a:avLst/>
          </a:prstGeom>
          <a:noFill/>
        </p:spPr>
        <p:txBody>
          <a:bodyPr vertOverflow="overflow" horzOverflow="overflow" vert="horz" wrap="square" lIns="91440" tIns="45720" rIns="91440" bIns="45720" numCol="1" spcCol="0" rtlCol="0" fromWordArt="0" anchor="ctr" anchorCtr="0" forceAA="0" upright="0" compatLnSpc="0">
            <a:spAutoFit/>
          </a:bodyPr>
          <a:p>
            <a:pPr algn="ctr">
              <a:defRPr/>
            </a:pPr>
            <a:r>
              <a:rPr/>
              <a:t>Получение Docker образа </a:t>
            </a:r>
            <a:r>
              <a:rPr/>
              <a:t>SPDRoot</a:t>
            </a:r>
            <a:endParaRPr/>
          </a:p>
        </p:txBody>
      </p:sp>
      <p:sp>
        <p:nvSpPr>
          <p:cNvPr id="2014885987" name=""/>
          <p:cNvSpPr txBox="1"/>
          <p:nvPr/>
        </p:nvSpPr>
        <p:spPr bwMode="auto">
          <a:xfrm flipH="0" flipV="0">
            <a:off x="3810191" y="5817558"/>
            <a:ext cx="4571615"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a:t>~ 2.5 часа каждый раз</a:t>
            </a:r>
            <a:endParaRPr sz="4800"/>
          </a:p>
        </p:txBody>
      </p:sp>
      <p:sp>
        <p:nvSpPr>
          <p:cNvPr id="1793638391" name=""/>
          <p:cNvSpPr txBox="1"/>
          <p:nvPr/>
        </p:nvSpPr>
        <p:spPr bwMode="auto">
          <a:xfrm flipH="0" flipV="0">
            <a:off x="9179529" y="1866609"/>
            <a:ext cx="2408935"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t>Репозиторий SPDRoot</a:t>
            </a:r>
            <a:endParaRPr/>
          </a:p>
        </p:txBody>
      </p:sp>
      <p:sp>
        <p:nvSpPr>
          <p:cNvPr id="1264765388" name="Номер слайда 7"/>
          <p:cNvSpPr>
            <a:spLocks noGrp="1"/>
          </p:cNvSpPr>
          <p:nvPr>
            <p:ph type="sldNum" sz="quarter" idx="12"/>
          </p:nvPr>
        </p:nvSpPr>
        <p:spPr bwMode="auto">
          <a:xfrm>
            <a:off x="8610599" y="6356349"/>
            <a:ext cx="2743200" cy="365124"/>
          </a:xfrm>
        </p:spPr>
        <p:txBody>
          <a:bodyPr/>
          <a:lstStyle/>
          <a:p>
            <a:pPr>
              <a:defRPr/>
            </a:pPr>
            <a:fld id="{C78620ED-DB8F-F7B7-7443-B76B31470C79}" type="slidenum">
              <a:rPr lang="ru-RU" sz="2000">
                <a:solidFill>
                  <a:srgbClr val="982733"/>
                </a:solidFill>
              </a:rPr>
              <a:t>13</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185001437" name=""/>
          <p:cNvSpPr/>
          <p:nvPr/>
        </p:nvSpPr>
        <p:spPr bwMode="auto">
          <a:xfrm flipH="0" flipV="0">
            <a:off x="138996" y="3953721"/>
            <a:ext cx="11896008" cy="2095157"/>
          </a:xfrm>
          <a:prstGeom prst="rect">
            <a:avLst/>
          </a:prstGeom>
          <a:solidFill>
            <a:srgbClr val="982733">
              <a:alpha val="35000"/>
            </a:srgbClr>
          </a:solidFill>
        </p:spPr>
        <p:style>
          <a:lnRef idx="2">
            <a:schemeClr val="accent1">
              <a:shade val="50000"/>
            </a:schemeClr>
          </a:lnRef>
          <a:fillRef idx="1">
            <a:schemeClr val="accent1"/>
          </a:fillRef>
          <a:effectRef idx="0">
            <a:schemeClr val="accent1"/>
          </a:effectRef>
          <a:fontRef idx="minor">
            <a:schemeClr val="lt1"/>
          </a:fontRef>
        </p:style>
      </p:sp>
      <p:sp>
        <p:nvSpPr>
          <p:cNvPr id="1081673867" name=""/>
          <p:cNvSpPr/>
          <p:nvPr/>
        </p:nvSpPr>
        <p:spPr bwMode="auto">
          <a:xfrm flipH="0" flipV="0">
            <a:off x="135905" y="1518314"/>
            <a:ext cx="11896009" cy="2359016"/>
          </a:xfrm>
          <a:prstGeom prst="rect">
            <a:avLst/>
          </a:prstGeom>
          <a:solidFill>
            <a:schemeClr val="accent1">
              <a:lumMod val="40000"/>
              <a:lumOff val="60000"/>
              <a:alpha val="53999"/>
            </a:schemeClr>
          </a:solidFill>
        </p:spPr>
        <p:style>
          <a:lnRef idx="2">
            <a:schemeClr val="accent1">
              <a:shade val="50000"/>
            </a:schemeClr>
          </a:lnRef>
          <a:fillRef idx="1">
            <a:schemeClr val="accent1"/>
          </a:fillRef>
          <a:effectRef idx="0">
            <a:schemeClr val="accent1"/>
          </a:effectRef>
          <a:fontRef idx="minor">
            <a:schemeClr val="lt1"/>
          </a:fontRef>
        </p:style>
      </p:sp>
      <p:sp>
        <p:nvSpPr>
          <p:cNvPr id="936383221" name="Заголовок 1"/>
          <p:cNvSpPr>
            <a:spLocks noGrp="1"/>
          </p:cNvSpPr>
          <p:nvPr>
            <p:ph type="title"/>
          </p:nvPr>
        </p:nvSpPr>
        <p:spPr bwMode="auto"/>
        <p:txBody>
          <a:bodyPr/>
          <a:lstStyle/>
          <a:p>
            <a:pPr>
              <a:defRPr/>
            </a:pPr>
            <a:r>
              <a:rPr lang="ru-RU" sz="3600"/>
              <a:t>Разделение кодовых баз </a:t>
            </a:r>
            <a:r>
              <a:rPr lang="ru-RU" sz="3600" b="0" i="0" u="none" strike="noStrike" cap="none" spc="0">
                <a:solidFill>
                  <a:schemeClr val="tx1"/>
                </a:solidFill>
                <a:latin typeface="Calibri Light"/>
                <a:ea typeface="Arial"/>
                <a:cs typeface="Arial"/>
              </a:rPr>
              <a:t>(на примере SPDRoot)</a:t>
            </a:r>
            <a:endParaRPr sz="3600"/>
          </a:p>
        </p:txBody>
      </p:sp>
      <p:cxnSp>
        <p:nvCxnSpPr>
          <p:cNvPr id="1318389219" name="Прямая соединительная линия 3"/>
          <p:cNvCxnSpPr>
            <a:cxnSpLocks/>
          </p:cNvCxnSpPr>
          <p:nvPr/>
        </p:nvCxnSpPr>
        <p:spPr bwMode="auto">
          <a:xfrm>
            <a:off x="838198" y="1447799"/>
            <a:ext cx="7896224"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274064187" name="Дата 7"/>
          <p:cNvSpPr>
            <a:spLocks noGrp="1"/>
          </p:cNvSpPr>
          <p:nvPr>
            <p:ph type="dt" sz="half" idx="10"/>
          </p:nvPr>
        </p:nvSpPr>
        <p:spPr bwMode="auto">
          <a:xfrm>
            <a:off x="691946" y="6278830"/>
            <a:ext cx="2743200" cy="365124"/>
          </a:xfrm>
        </p:spPr>
        <p:txBody>
          <a:bodyPr/>
          <a:lstStyle/>
          <a:p>
            <a:pPr>
              <a:defRPr/>
            </a:pPr>
            <a:fld id="{A6277018-6479-3E15-87A5-34ABCD6C3256}" type="datetime1">
              <a:rPr lang="ru-RU"/>
              <a:t>01.10.2025</a:t>
            </a:fld>
            <a:endParaRPr lang="ru-RU"/>
          </a:p>
        </p:txBody>
      </p:sp>
      <p:pic>
        <p:nvPicPr>
          <p:cNvPr id="2032411502" name=""/>
          <p:cNvPicPr>
            <a:picLocks noChangeAspect="1"/>
          </p:cNvPicPr>
          <p:nvPr/>
        </p:nvPicPr>
        <p:blipFill>
          <a:blip r:embed="rId2"/>
          <a:stretch/>
        </p:blipFill>
        <p:spPr bwMode="auto">
          <a:xfrm flipH="0" flipV="0">
            <a:off x="221263" y="2082987"/>
            <a:ext cx="1087902" cy="1097573"/>
          </a:xfrm>
          <a:prstGeom prst="rect">
            <a:avLst/>
          </a:prstGeom>
        </p:spPr>
      </p:pic>
      <p:pic>
        <p:nvPicPr>
          <p:cNvPr id="525560323" name=""/>
          <p:cNvPicPr>
            <a:picLocks noChangeAspect="1"/>
          </p:cNvPicPr>
          <p:nvPr/>
        </p:nvPicPr>
        <p:blipFill>
          <a:blip r:embed="rId3"/>
          <a:stretch/>
        </p:blipFill>
        <p:spPr bwMode="auto">
          <a:xfrm flipH="0" flipV="0">
            <a:off x="1416050" y="2375366"/>
            <a:ext cx="1646830" cy="731924"/>
          </a:xfrm>
          <a:prstGeom prst="rect">
            <a:avLst/>
          </a:prstGeom>
        </p:spPr>
      </p:pic>
      <p:pic>
        <p:nvPicPr>
          <p:cNvPr id="248265693" name=""/>
          <p:cNvPicPr>
            <a:picLocks noChangeAspect="1"/>
          </p:cNvPicPr>
          <p:nvPr/>
        </p:nvPicPr>
        <p:blipFill>
          <a:blip r:embed="rId4"/>
          <a:stretch/>
        </p:blipFill>
        <p:spPr bwMode="auto">
          <a:xfrm flipH="0" flipV="0">
            <a:off x="1109897" y="1442248"/>
            <a:ext cx="2153890" cy="717963"/>
          </a:xfrm>
          <a:prstGeom prst="rect">
            <a:avLst/>
          </a:prstGeom>
        </p:spPr>
      </p:pic>
      <p:pic>
        <p:nvPicPr>
          <p:cNvPr id="2064887397" name=""/>
          <p:cNvPicPr>
            <a:picLocks noChangeAspect="1"/>
          </p:cNvPicPr>
          <p:nvPr/>
        </p:nvPicPr>
        <p:blipFill>
          <a:blip r:embed="rId5"/>
          <a:stretch/>
        </p:blipFill>
        <p:spPr bwMode="auto">
          <a:xfrm flipH="0" flipV="0">
            <a:off x="4126596" y="1442248"/>
            <a:ext cx="2492937" cy="2138161"/>
          </a:xfrm>
          <a:prstGeom prst="rect">
            <a:avLst/>
          </a:prstGeom>
        </p:spPr>
      </p:pic>
      <p:sp>
        <p:nvSpPr>
          <p:cNvPr id="1676197900" name=""/>
          <p:cNvSpPr txBox="1"/>
          <p:nvPr/>
        </p:nvSpPr>
        <p:spPr bwMode="auto">
          <a:xfrm flipH="0" flipV="0">
            <a:off x="682947" y="4385610"/>
            <a:ext cx="2372734" cy="8233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4800"/>
              <a:t>SPDRoot</a:t>
            </a:r>
            <a:endParaRPr sz="7200"/>
          </a:p>
        </p:txBody>
      </p:sp>
      <p:sp>
        <p:nvSpPr>
          <p:cNvPr id="743771713" name=""/>
          <p:cNvSpPr/>
          <p:nvPr/>
        </p:nvSpPr>
        <p:spPr bwMode="auto">
          <a:xfrm flipH="0" flipV="0">
            <a:off x="6403065" y="2314906"/>
            <a:ext cx="865337" cy="428624"/>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pic>
        <p:nvPicPr>
          <p:cNvPr id="888313462" name=""/>
          <p:cNvPicPr>
            <a:picLocks noChangeAspect="1"/>
          </p:cNvPicPr>
          <p:nvPr/>
        </p:nvPicPr>
        <p:blipFill>
          <a:blip r:embed="rId6"/>
          <a:stretch/>
        </p:blipFill>
        <p:spPr bwMode="auto">
          <a:xfrm flipH="0" flipV="0">
            <a:off x="7268402" y="1884434"/>
            <a:ext cx="1397636" cy="1397636"/>
          </a:xfrm>
          <a:prstGeom prst="rect">
            <a:avLst/>
          </a:prstGeom>
        </p:spPr>
      </p:pic>
      <p:pic>
        <p:nvPicPr>
          <p:cNvPr id="1195979424" name=""/>
          <p:cNvPicPr>
            <a:picLocks noChangeAspect="1"/>
          </p:cNvPicPr>
          <p:nvPr/>
        </p:nvPicPr>
        <p:blipFill>
          <a:blip r:embed="rId7"/>
          <a:stretch/>
        </p:blipFill>
        <p:spPr bwMode="auto">
          <a:xfrm flipH="0" flipV="0">
            <a:off x="9213875" y="1844435"/>
            <a:ext cx="2338031" cy="1609644"/>
          </a:xfrm>
          <a:prstGeom prst="rect">
            <a:avLst/>
          </a:prstGeom>
        </p:spPr>
      </p:pic>
      <p:sp>
        <p:nvSpPr>
          <p:cNvPr id="624549714" name=""/>
          <p:cNvSpPr/>
          <p:nvPr/>
        </p:nvSpPr>
        <p:spPr bwMode="auto">
          <a:xfrm flipH="0" flipV="0">
            <a:off x="3627985" y="2314906"/>
            <a:ext cx="865336" cy="428623"/>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553072398" name=""/>
          <p:cNvSpPr/>
          <p:nvPr/>
        </p:nvSpPr>
        <p:spPr bwMode="auto">
          <a:xfrm flipH="0" flipV="0">
            <a:off x="8666039" y="2314906"/>
            <a:ext cx="865336" cy="428623"/>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1727033610" name=""/>
          <p:cNvSpPr txBox="1"/>
          <p:nvPr/>
        </p:nvSpPr>
        <p:spPr bwMode="auto">
          <a:xfrm flipH="0" flipV="0">
            <a:off x="2958527" y="2962569"/>
            <a:ext cx="2102176" cy="914760"/>
          </a:xfrm>
          <a:prstGeom prst="rect">
            <a:avLst/>
          </a:prstGeom>
          <a:noFill/>
        </p:spPr>
        <p:txBody>
          <a:bodyPr vertOverflow="overflow" horzOverflow="overflow" vert="horz" wrap="square" lIns="91440" tIns="45720" rIns="91440" bIns="45720" numCol="1" spcCol="0" rtlCol="0" fromWordArt="0" anchor="ctr" anchorCtr="0" forceAA="0" upright="0" compatLnSpc="0">
            <a:spAutoFit/>
          </a:bodyPr>
          <a:p>
            <a:pPr algn="ctr">
              <a:defRPr/>
            </a:pPr>
            <a:r>
              <a:rPr/>
              <a:t>Копирование исходного кода в контейнер</a:t>
            </a:r>
            <a:endParaRPr/>
          </a:p>
        </p:txBody>
      </p:sp>
      <p:sp>
        <p:nvSpPr>
          <p:cNvPr id="1795823304" name=""/>
          <p:cNvSpPr txBox="1"/>
          <p:nvPr/>
        </p:nvSpPr>
        <p:spPr bwMode="auto">
          <a:xfrm flipH="0" flipV="0">
            <a:off x="5784466" y="3106210"/>
            <a:ext cx="2115495" cy="640440"/>
          </a:xfrm>
          <a:prstGeom prst="rect">
            <a:avLst/>
          </a:prstGeom>
          <a:noFill/>
        </p:spPr>
        <p:txBody>
          <a:bodyPr vertOverflow="overflow" horzOverflow="overflow" vert="horz" wrap="square" lIns="91440" tIns="45720" rIns="91440" bIns="45720" numCol="1" spcCol="0" rtlCol="0" fromWordArt="0" anchor="ctr" anchorCtr="0" forceAA="0" upright="0" compatLnSpc="0">
            <a:spAutoFit/>
          </a:bodyPr>
          <a:p>
            <a:pPr algn="ctr">
              <a:defRPr/>
            </a:pPr>
            <a:r>
              <a:rPr/>
              <a:t>Сборка</a:t>
            </a:r>
            <a:r>
              <a:rPr/>
              <a:t> пакета FairSoft, FairRoot</a:t>
            </a:r>
            <a:endParaRPr/>
          </a:p>
        </p:txBody>
      </p:sp>
      <p:sp>
        <p:nvSpPr>
          <p:cNvPr id="395361106" name=""/>
          <p:cNvSpPr txBox="1"/>
          <p:nvPr/>
        </p:nvSpPr>
        <p:spPr bwMode="auto">
          <a:xfrm flipH="0" flipV="0">
            <a:off x="8037000" y="2996699"/>
            <a:ext cx="2123414" cy="914760"/>
          </a:xfrm>
          <a:prstGeom prst="rect">
            <a:avLst/>
          </a:prstGeom>
          <a:noFill/>
        </p:spPr>
        <p:txBody>
          <a:bodyPr vertOverflow="overflow" horzOverflow="overflow" vert="horz" wrap="square" lIns="91440" tIns="45720" rIns="91440" bIns="45720" numCol="1" spcCol="0" rtlCol="0" fromWordArt="0" anchor="ctr" anchorCtr="0" forceAA="0" upright="0" compatLnSpc="0">
            <a:spAutoFit/>
          </a:bodyPr>
          <a:p>
            <a:pPr algn="ctr">
              <a:defRPr/>
            </a:pPr>
            <a:r>
              <a:rPr/>
              <a:t>Получение Docker образа </a:t>
            </a:r>
            <a:r>
              <a:rPr/>
              <a:t>FairSoft+FairRoot</a:t>
            </a:r>
            <a:endParaRPr/>
          </a:p>
        </p:txBody>
      </p:sp>
      <p:sp>
        <p:nvSpPr>
          <p:cNvPr id="708982378" name=""/>
          <p:cNvSpPr txBox="1"/>
          <p:nvPr/>
        </p:nvSpPr>
        <p:spPr bwMode="auto">
          <a:xfrm flipH="0" flipV="0">
            <a:off x="9443657" y="1518314"/>
            <a:ext cx="2413616"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t>Репозиторий FairSoft</a:t>
            </a:r>
            <a:endParaRPr/>
          </a:p>
        </p:txBody>
      </p:sp>
      <p:sp>
        <p:nvSpPr>
          <p:cNvPr id="1446551421" name=""/>
          <p:cNvSpPr txBox="1"/>
          <p:nvPr/>
        </p:nvSpPr>
        <p:spPr bwMode="auto">
          <a:xfrm flipH="0" flipV="0">
            <a:off x="9434657" y="4019490"/>
            <a:ext cx="2416496"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t>Репозиторий SPDRoot</a:t>
            </a:r>
            <a:endParaRPr/>
          </a:p>
        </p:txBody>
      </p:sp>
      <p:pic>
        <p:nvPicPr>
          <p:cNvPr id="246581943" name=""/>
          <p:cNvPicPr>
            <a:picLocks noChangeAspect="1"/>
          </p:cNvPicPr>
          <p:nvPr/>
        </p:nvPicPr>
        <p:blipFill>
          <a:blip r:embed="rId5"/>
          <a:stretch/>
        </p:blipFill>
        <p:spPr bwMode="auto">
          <a:xfrm flipH="0" flipV="0">
            <a:off x="4206459" y="3717576"/>
            <a:ext cx="2483467" cy="2130039"/>
          </a:xfrm>
          <a:prstGeom prst="rect">
            <a:avLst/>
          </a:prstGeom>
        </p:spPr>
      </p:pic>
      <p:sp>
        <p:nvSpPr>
          <p:cNvPr id="87977755" name=""/>
          <p:cNvSpPr/>
          <p:nvPr/>
        </p:nvSpPr>
        <p:spPr bwMode="auto">
          <a:xfrm flipH="0" flipV="0">
            <a:off x="3376767" y="4618034"/>
            <a:ext cx="865336" cy="428623"/>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1059721247" name=""/>
          <p:cNvSpPr txBox="1"/>
          <p:nvPr/>
        </p:nvSpPr>
        <p:spPr bwMode="auto">
          <a:xfrm flipH="0" flipV="0">
            <a:off x="2113829" y="5182046"/>
            <a:ext cx="3608653" cy="914760"/>
          </a:xfrm>
          <a:prstGeom prst="rect">
            <a:avLst/>
          </a:prstGeom>
          <a:noFill/>
        </p:spPr>
        <p:txBody>
          <a:bodyPr vertOverflow="overflow" horzOverflow="overflow" vert="horz" wrap="square" lIns="91440" tIns="45720" rIns="91440" bIns="45720" numCol="1" spcCol="0" rtlCol="0" fromWordArt="0" anchor="ctr" anchorCtr="0" forceAA="0" upright="0" compatLnSpc="0">
            <a:spAutoFit/>
          </a:bodyPr>
          <a:p>
            <a:pPr algn="ctr">
              <a:defRPr/>
            </a:pPr>
            <a:r>
              <a:rPr/>
              <a:t>Копирование исходного кода в контейнер</a:t>
            </a:r>
            <a:r>
              <a:rPr/>
              <a:t> на основе образа </a:t>
            </a:r>
            <a:r>
              <a:rPr lang="ru-RU" sz="1800" b="0" i="0" u="none" strike="noStrike" cap="none" spc="0">
                <a:solidFill>
                  <a:schemeClr val="tx1"/>
                </a:solidFill>
                <a:latin typeface="Calibri"/>
                <a:ea typeface="Arial"/>
                <a:cs typeface="Arial"/>
              </a:rPr>
              <a:t>FairSoft+FairRoot</a:t>
            </a:r>
            <a:r>
              <a:rPr/>
              <a:t> </a:t>
            </a:r>
            <a:endParaRPr/>
          </a:p>
        </p:txBody>
      </p:sp>
      <p:sp>
        <p:nvSpPr>
          <p:cNvPr id="1249850043" name=""/>
          <p:cNvSpPr/>
          <p:nvPr/>
        </p:nvSpPr>
        <p:spPr bwMode="auto">
          <a:xfrm flipH="0" flipV="0">
            <a:off x="6509234" y="4588045"/>
            <a:ext cx="865336" cy="428623"/>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pic>
        <p:nvPicPr>
          <p:cNvPr id="909689598" name=""/>
          <p:cNvPicPr>
            <a:picLocks noChangeAspect="1"/>
          </p:cNvPicPr>
          <p:nvPr/>
        </p:nvPicPr>
        <p:blipFill>
          <a:blip r:embed="rId6"/>
          <a:stretch/>
        </p:blipFill>
        <p:spPr bwMode="auto">
          <a:xfrm flipH="0" flipV="0">
            <a:off x="7374571" y="4157573"/>
            <a:ext cx="1397635" cy="1397635"/>
          </a:xfrm>
          <a:prstGeom prst="rect">
            <a:avLst/>
          </a:prstGeom>
        </p:spPr>
      </p:pic>
      <p:pic>
        <p:nvPicPr>
          <p:cNvPr id="1811965028" name=""/>
          <p:cNvPicPr>
            <a:picLocks noChangeAspect="1"/>
          </p:cNvPicPr>
          <p:nvPr/>
        </p:nvPicPr>
        <p:blipFill>
          <a:blip r:embed="rId7"/>
          <a:stretch/>
        </p:blipFill>
        <p:spPr bwMode="auto">
          <a:xfrm flipH="0" flipV="0">
            <a:off x="9320043" y="4117574"/>
            <a:ext cx="2338031" cy="1609644"/>
          </a:xfrm>
          <a:prstGeom prst="rect">
            <a:avLst/>
          </a:prstGeom>
        </p:spPr>
      </p:pic>
      <p:sp>
        <p:nvSpPr>
          <p:cNvPr id="2061844578" name=""/>
          <p:cNvSpPr/>
          <p:nvPr/>
        </p:nvSpPr>
        <p:spPr bwMode="auto">
          <a:xfrm flipH="0" flipV="0">
            <a:off x="8772208" y="4588045"/>
            <a:ext cx="865336" cy="428623"/>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1342270764" name=""/>
          <p:cNvSpPr txBox="1"/>
          <p:nvPr/>
        </p:nvSpPr>
        <p:spPr bwMode="auto">
          <a:xfrm flipH="0" flipV="0">
            <a:off x="5890634" y="5519029"/>
            <a:ext cx="2120534" cy="366119"/>
          </a:xfrm>
          <a:prstGeom prst="rect">
            <a:avLst/>
          </a:prstGeom>
          <a:noFill/>
        </p:spPr>
        <p:txBody>
          <a:bodyPr vertOverflow="overflow" horzOverflow="overflow" vert="horz" wrap="square" lIns="91440" tIns="45720" rIns="91440" bIns="45720" numCol="1" spcCol="0" rtlCol="0" fromWordArt="0" anchor="ctr" anchorCtr="0" forceAA="0" upright="0" compatLnSpc="0">
            <a:spAutoFit/>
          </a:bodyPr>
          <a:p>
            <a:pPr algn="ctr">
              <a:defRPr/>
            </a:pPr>
            <a:r>
              <a:rPr/>
              <a:t>Сборка</a:t>
            </a:r>
            <a:r>
              <a:rPr/>
              <a:t> SPDRoot</a:t>
            </a:r>
            <a:endParaRPr/>
          </a:p>
        </p:txBody>
      </p:sp>
      <p:sp>
        <p:nvSpPr>
          <p:cNvPr id="1898590221" name=""/>
          <p:cNvSpPr txBox="1"/>
          <p:nvPr/>
        </p:nvSpPr>
        <p:spPr bwMode="auto">
          <a:xfrm flipH="0" flipV="0">
            <a:off x="8143169" y="5408439"/>
            <a:ext cx="2126293" cy="640440"/>
          </a:xfrm>
          <a:prstGeom prst="rect">
            <a:avLst/>
          </a:prstGeom>
          <a:noFill/>
        </p:spPr>
        <p:txBody>
          <a:bodyPr vertOverflow="overflow" horzOverflow="overflow" vert="horz" wrap="square" lIns="91440" tIns="45720" rIns="91440" bIns="45720" numCol="1" spcCol="0" rtlCol="0" fromWordArt="0" anchor="ctr" anchorCtr="0" forceAA="0" upright="0" compatLnSpc="0">
            <a:spAutoFit/>
          </a:bodyPr>
          <a:p>
            <a:pPr algn="ctr">
              <a:defRPr/>
            </a:pPr>
            <a:r>
              <a:rPr/>
              <a:t>Получение Docker образа </a:t>
            </a:r>
            <a:r>
              <a:rPr/>
              <a:t>SPDRoot</a:t>
            </a:r>
            <a:endParaRPr/>
          </a:p>
        </p:txBody>
      </p:sp>
      <p:sp>
        <p:nvSpPr>
          <p:cNvPr id="1316833043" name=""/>
          <p:cNvSpPr txBox="1"/>
          <p:nvPr/>
        </p:nvSpPr>
        <p:spPr bwMode="auto">
          <a:xfrm flipH="0" flipV="0">
            <a:off x="1595810" y="6096806"/>
            <a:ext cx="8981240"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a:t>~ 2 часа единожды и ~20 минут на SPDRoot</a:t>
            </a:r>
            <a:endParaRPr sz="3600"/>
          </a:p>
        </p:txBody>
      </p:sp>
      <p:sp>
        <p:nvSpPr>
          <p:cNvPr id="1720644576" name="Номер слайда 7"/>
          <p:cNvSpPr>
            <a:spLocks noGrp="1"/>
          </p:cNvSpPr>
          <p:nvPr>
            <p:ph type="sldNum" sz="quarter" idx="12"/>
          </p:nvPr>
        </p:nvSpPr>
        <p:spPr bwMode="auto">
          <a:xfrm>
            <a:off x="8610599" y="6356349"/>
            <a:ext cx="2743200" cy="365124"/>
          </a:xfrm>
        </p:spPr>
        <p:txBody>
          <a:bodyPr/>
          <a:lstStyle/>
          <a:p>
            <a:pPr>
              <a:defRPr/>
            </a:pPr>
            <a:fld id="{91F3B9EB-F59B-004B-4167-CD4CEDEEDC47}" type="slidenum">
              <a:rPr lang="ru-RU" sz="2000">
                <a:solidFill>
                  <a:srgbClr val="982733"/>
                </a:solidFill>
              </a:rPr>
              <a:t>14</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993715343" name="Content Placeholder 2"/>
          <p:cNvSpPr>
            <a:spLocks noGrp="1"/>
          </p:cNvSpPr>
          <p:nvPr>
            <p:ph idx="1"/>
          </p:nvPr>
        </p:nvSpPr>
        <p:spPr bwMode="auto">
          <a:xfrm flipH="0" flipV="0">
            <a:off x="540256" y="1552574"/>
            <a:ext cx="4246056" cy="4986337"/>
          </a:xfrm>
        </p:spPr>
        <p:txBody>
          <a:bodyPr vertOverflow="overflow" horzOverflow="overflow" vert="horz" wrap="square" lIns="91440" tIns="45720" rIns="91440" bIns="45720" numCol="1" spcCol="0" rtlCol="0" fromWordArt="0" anchor="t" anchorCtr="0" forceAA="0" upright="0" compatLnSpc="0">
            <a:normAutofit fontScale="90000" lnSpcReduction="2000"/>
          </a:bodyPr>
          <a:lstStyle/>
          <a:p>
            <a:pPr marL="0" indent="360000">
              <a:buNone/>
              <a:defRPr/>
            </a:pPr>
            <a:r>
              <a:rPr lang="ru-RU">
                <a:latin typeface="Calibri Light"/>
              </a:rPr>
              <a:t>GitLab</a:t>
            </a:r>
            <a:r>
              <a:rPr lang="ru-RU">
                <a:latin typeface="Calibri Light"/>
              </a:rPr>
              <a:t> </a:t>
            </a:r>
            <a:r>
              <a:rPr lang="ru-RU">
                <a:latin typeface="Calibri Light"/>
              </a:rPr>
              <a:t>Container</a:t>
            </a:r>
            <a:r>
              <a:rPr lang="ru-RU">
                <a:latin typeface="Calibri Light"/>
              </a:rPr>
              <a:t> </a:t>
            </a:r>
            <a:r>
              <a:rPr lang="ru-RU">
                <a:latin typeface="Calibri Light"/>
              </a:rPr>
              <a:t>Registry</a:t>
            </a:r>
            <a:r>
              <a:rPr lang="ru-RU">
                <a:latin typeface="Calibri Light"/>
              </a:rPr>
              <a:t> это безопасный приватный реестр для образов Docker (примерно тоже самое, что и DockerHub). </a:t>
            </a:r>
            <a:r>
              <a:rPr lang="ru-RU">
                <a:latin typeface="Calibri Light"/>
              </a:rPr>
              <a:t>GitLab</a:t>
            </a:r>
            <a:r>
              <a:rPr lang="ru-RU">
                <a:latin typeface="Calibri Light"/>
              </a:rPr>
              <a:t> </a:t>
            </a:r>
            <a:r>
              <a:rPr lang="ru-RU">
                <a:latin typeface="Calibri Light"/>
              </a:rPr>
              <a:t>Container</a:t>
            </a:r>
            <a:r>
              <a:rPr lang="ru-RU">
                <a:latin typeface="Calibri Light"/>
              </a:rPr>
              <a:t> </a:t>
            </a:r>
            <a:r>
              <a:rPr lang="ru-RU">
                <a:latin typeface="Calibri Light"/>
              </a:rPr>
              <a:t>Registry</a:t>
            </a:r>
            <a:r>
              <a:rPr lang="ru-RU">
                <a:latin typeface="Calibri Light"/>
              </a:rPr>
              <a:t> полностью интегрирован в </a:t>
            </a:r>
            <a:r>
              <a:rPr lang="ru-RU">
                <a:latin typeface="Calibri Light"/>
              </a:rPr>
              <a:t>GitLab и доступен для каждого проекта индивидуально или в группе проектов</a:t>
            </a:r>
            <a:r>
              <a:rPr lang="ru-RU">
                <a:latin typeface="Calibri Light"/>
              </a:rPr>
              <a:t>.</a:t>
            </a:r>
            <a:endParaRPr lang="ru-RU">
              <a:latin typeface="Calibri Light"/>
            </a:endParaRPr>
          </a:p>
          <a:p>
            <a:pPr marL="0" indent="360000">
              <a:buNone/>
              <a:defRPr/>
            </a:pPr>
            <a:r>
              <a:rPr lang="en-US">
                <a:latin typeface="Calibri Light"/>
              </a:rPr>
              <a:t>Справа представлены скриншоты из интерфейса Gitlab </a:t>
            </a:r>
            <a:r>
              <a:rPr lang="ru-RU" sz="2800" b="0" i="0" u="none" strike="noStrike" cap="none" spc="0">
                <a:solidFill>
                  <a:schemeClr val="tx1"/>
                </a:solidFill>
                <a:latin typeface="Calibri Light"/>
                <a:ea typeface="Calibri Light"/>
                <a:cs typeface="Calibri Light"/>
              </a:rPr>
              <a:t>Container</a:t>
            </a:r>
            <a:r>
              <a:rPr lang="ru-RU" sz="2800" b="0" i="0" u="none" strike="noStrike" cap="none" spc="0">
                <a:solidFill>
                  <a:schemeClr val="tx1"/>
                </a:solidFill>
                <a:latin typeface="Calibri Light"/>
                <a:ea typeface="Calibri Light"/>
                <a:cs typeface="Calibri Light"/>
              </a:rPr>
              <a:t> </a:t>
            </a:r>
            <a:r>
              <a:rPr lang="ru-RU" sz="2800" b="0" i="0" u="none" strike="noStrike" cap="none" spc="0">
                <a:solidFill>
                  <a:schemeClr val="tx1"/>
                </a:solidFill>
                <a:latin typeface="Calibri Light"/>
                <a:ea typeface="Calibri Light"/>
                <a:cs typeface="Calibri Light"/>
              </a:rPr>
              <a:t>Registry</a:t>
            </a:r>
            <a:endParaRPr lang="en-US">
              <a:latin typeface="Calibri Light"/>
            </a:endParaRPr>
          </a:p>
        </p:txBody>
      </p:sp>
      <p:sp>
        <p:nvSpPr>
          <p:cNvPr id="2" name="Заголовок 1"/>
          <p:cNvSpPr txBox="1"/>
          <p:nvPr/>
        </p:nvSpPr>
        <p:spPr bwMode="auto">
          <a:xfrm>
            <a:off x="838198" y="122235"/>
            <a:ext cx="10515600" cy="1325563"/>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a:t>Container Registry</a:t>
            </a:r>
            <a:r>
              <a:rPr lang="ru-RU"/>
              <a:t> </a:t>
            </a:r>
            <a:endParaRPr/>
          </a:p>
        </p:txBody>
      </p:sp>
      <p:cxnSp>
        <p:nvCxnSpPr>
          <p:cNvPr id="4" name="Прямая соединительная линия 3"/>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a:srcRect l="0" t="0" r="0" b="2471"/>
          <a:stretch/>
        </p:blipFill>
        <p:spPr bwMode="auto">
          <a:xfrm>
            <a:off x="4700586" y="1552574"/>
            <a:ext cx="3848637" cy="4756966"/>
          </a:xfrm>
          <a:prstGeom prst="rect">
            <a:avLst/>
          </a:prstGeom>
        </p:spPr>
      </p:pic>
      <p:pic>
        <p:nvPicPr>
          <p:cNvPr id="12" name="Рисунок 11"/>
          <p:cNvPicPr>
            <a:picLocks noChangeAspect="1"/>
          </p:cNvPicPr>
          <p:nvPr/>
        </p:nvPicPr>
        <p:blipFill>
          <a:blip r:embed="rId3"/>
          <a:srcRect l="4836" t="0" r="0" b="0"/>
          <a:stretch/>
        </p:blipFill>
        <p:spPr bwMode="auto">
          <a:xfrm>
            <a:off x="8647611" y="122236"/>
            <a:ext cx="3472148" cy="6649378"/>
          </a:xfrm>
          <a:prstGeom prst="rect">
            <a:avLst/>
          </a:prstGeom>
        </p:spPr>
      </p:pic>
      <p:sp>
        <p:nvSpPr>
          <p:cNvPr id="7" name="Дата 6"/>
          <p:cNvSpPr>
            <a:spLocks noGrp="1"/>
          </p:cNvSpPr>
          <p:nvPr>
            <p:ph type="dt" sz="half" idx="10"/>
          </p:nvPr>
        </p:nvSpPr>
        <p:spPr bwMode="auto"/>
        <p:txBody>
          <a:bodyPr/>
          <a:lstStyle/>
          <a:p>
            <a:pPr>
              <a:defRPr/>
            </a:pPr>
            <a:fld id="{07003FBB-D2D8-4459-B5A8-68336C2C03DD}" type="datetime1">
              <a:rPr lang="ru-RU" sz="2000">
                <a:solidFill>
                  <a:srgbClr val="982733"/>
                </a:solidFill>
              </a:rPr>
              <a:t>01.10.2025</a:t>
            </a:fld>
            <a:endParaRPr lang="ru-RU" sz="2000">
              <a:solidFill>
                <a:srgbClr val="982733"/>
              </a:solidFill>
            </a:endParaRPr>
          </a:p>
        </p:txBody>
      </p:sp>
      <p:sp>
        <p:nvSpPr>
          <p:cNvPr id="8" name="Номер слайда 7"/>
          <p:cNvSpPr>
            <a:spLocks noGrp="1"/>
          </p:cNvSpPr>
          <p:nvPr>
            <p:ph type="sldNum" sz="quarter" idx="12"/>
          </p:nvPr>
        </p:nvSpPr>
        <p:spPr bwMode="auto"/>
        <p:txBody>
          <a:bodyPr/>
          <a:lstStyle/>
          <a:p>
            <a:pPr>
              <a:defRPr/>
            </a:pPr>
            <a:fld id="{90C71E5E-2BB5-4421-B8EA-C452B64348E4}" type="slidenum">
              <a:rPr lang="ru-RU" sz="2000">
                <a:solidFill>
                  <a:srgbClr val="982733"/>
                </a:solidFill>
              </a:rPr>
              <a:t>15</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06617161" name="Объект 3"/>
          <p:cNvSpPr>
            <a:spLocks noGrp="1"/>
          </p:cNvSpPr>
          <p:nvPr>
            <p:ph idx="1"/>
          </p:nvPr>
        </p:nvSpPr>
        <p:spPr bwMode="auto">
          <a:xfrm flipH="0" flipV="0">
            <a:off x="1106804" y="1845732"/>
            <a:ext cx="3752435" cy="4693177"/>
          </a:xfrm>
        </p:spPr>
        <p:txBody>
          <a:bodyPr vertOverflow="overflow" horzOverflow="overflow" vert="horz" wrap="square" lIns="91440" tIns="45720" rIns="91440" bIns="45720" numCol="1" spcCol="0" rtlCol="0" fromWordArt="0" anchor="t" anchorCtr="0" forceAA="0" upright="0" compatLnSpc="0">
            <a:normAutofit/>
          </a:bodyPr>
          <a:lstStyle/>
          <a:p>
            <a:pPr>
              <a:defRPr/>
            </a:pPr>
            <a:r>
              <a:rPr lang="ru-RU" sz="2400"/>
              <a:t>По-умолчанию во всех проектах git.jinr.ru активирован CI/CD и Container Registry. Проверить это можно в настройках проекта Settings в левой части интерфейса Gitlab в разделе General &gt; Visibility, project features, permissions &gt; Repository. </a:t>
            </a:r>
            <a:endParaRPr/>
          </a:p>
          <a:p>
            <a:pPr>
              <a:defRPr/>
            </a:pPr>
            <a:endParaRPr lang="ru-RU"/>
          </a:p>
        </p:txBody>
      </p:sp>
      <p:sp>
        <p:nvSpPr>
          <p:cNvPr id="1613640214" name="Заголовок 1"/>
          <p:cNvSpPr txBox="1"/>
          <p:nvPr/>
        </p:nvSpPr>
        <p:spPr bwMode="auto">
          <a:xfrm>
            <a:off x="838198" y="122236"/>
            <a:ext cx="10515600" cy="132556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a:t>Как создать и настроить CI/CD?</a:t>
            </a:r>
            <a:endParaRPr lang="ru-RU"/>
          </a:p>
        </p:txBody>
      </p:sp>
      <p:cxnSp>
        <p:nvCxnSpPr>
          <p:cNvPr id="53091683" name="Прямая соединительная линия 5"/>
          <p:cNvCxnSpPr>
            <a:cxnSpLocks/>
          </p:cNvCxnSpPr>
          <p:nvPr/>
        </p:nvCxnSpPr>
        <p:spPr bwMode="auto">
          <a:xfrm>
            <a:off x="838198" y="1447799"/>
            <a:ext cx="6365682"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251259365" name="Дата 6"/>
          <p:cNvSpPr>
            <a:spLocks noGrp="1"/>
          </p:cNvSpPr>
          <p:nvPr>
            <p:ph type="dt" sz="half" idx="10"/>
          </p:nvPr>
        </p:nvSpPr>
        <p:spPr bwMode="auto">
          <a:xfrm>
            <a:off x="838197" y="6356349"/>
            <a:ext cx="2743200" cy="365123"/>
          </a:xfrm>
        </p:spPr>
        <p:txBody>
          <a:bodyPr/>
          <a:lstStyle/>
          <a:p>
            <a:pPr>
              <a:defRPr/>
            </a:pPr>
            <a:fld id="{1BB8E0C7-FFAD-0D17-3CDA-A4752764EBA0}" type="datetime1">
              <a:rPr lang="ru-RU" sz="2000">
                <a:solidFill>
                  <a:srgbClr val="982733"/>
                </a:solidFill>
              </a:rPr>
              <a:t>01.10.2025</a:t>
            </a:fld>
            <a:endParaRPr lang="ru-RU" sz="2000">
              <a:solidFill>
                <a:srgbClr val="982733"/>
              </a:solidFill>
            </a:endParaRPr>
          </a:p>
        </p:txBody>
      </p:sp>
      <p:sp>
        <p:nvSpPr>
          <p:cNvPr id="1092760969" name="Номер слайда 7"/>
          <p:cNvSpPr>
            <a:spLocks noGrp="1"/>
          </p:cNvSpPr>
          <p:nvPr>
            <p:ph type="sldNum" sz="quarter" idx="12"/>
          </p:nvPr>
        </p:nvSpPr>
        <p:spPr bwMode="auto">
          <a:xfrm>
            <a:off x="8610598" y="6356349"/>
            <a:ext cx="2743200" cy="365123"/>
          </a:xfrm>
        </p:spPr>
        <p:txBody>
          <a:bodyPr/>
          <a:lstStyle/>
          <a:p>
            <a:pPr>
              <a:defRPr/>
            </a:pPr>
            <a:fld id="{5368572E-7E26-7A66-7124-AC02737F7BB0}" type="slidenum">
              <a:rPr lang="ru-RU" sz="2000">
                <a:solidFill>
                  <a:srgbClr val="982733"/>
                </a:solidFill>
              </a:rPr>
              <a:t>16</a:t>
            </a:fld>
            <a:endParaRPr lang="ru-RU" sz="2000">
              <a:solidFill>
                <a:srgbClr val="982733"/>
              </a:solidFill>
            </a:endParaRPr>
          </a:p>
        </p:txBody>
      </p:sp>
      <p:pic>
        <p:nvPicPr>
          <p:cNvPr id="772484891" name=""/>
          <p:cNvPicPr>
            <a:picLocks noChangeAspect="1"/>
          </p:cNvPicPr>
          <p:nvPr/>
        </p:nvPicPr>
        <p:blipFill>
          <a:blip r:embed="rId2"/>
          <a:stretch/>
        </p:blipFill>
        <p:spPr bwMode="auto">
          <a:xfrm>
            <a:off x="5181599" y="1645707"/>
            <a:ext cx="2447924" cy="1266824"/>
          </a:xfrm>
          <a:prstGeom prst="rect">
            <a:avLst/>
          </a:prstGeom>
        </p:spPr>
      </p:pic>
      <p:pic>
        <p:nvPicPr>
          <p:cNvPr id="2096325917" name=""/>
          <p:cNvPicPr>
            <a:picLocks noChangeAspect="1"/>
          </p:cNvPicPr>
          <p:nvPr/>
        </p:nvPicPr>
        <p:blipFill>
          <a:blip r:embed="rId3"/>
          <a:srcRect l="5117" t="14296" r="51026" b="0"/>
          <a:stretch/>
        </p:blipFill>
        <p:spPr bwMode="auto">
          <a:xfrm flipH="0" flipV="0">
            <a:off x="8161947" y="1958738"/>
            <a:ext cx="3191850" cy="640764"/>
          </a:xfrm>
          <a:prstGeom prst="rect">
            <a:avLst/>
          </a:prstGeom>
        </p:spPr>
      </p:pic>
      <p:pic>
        <p:nvPicPr>
          <p:cNvPr id="280507757" name=""/>
          <p:cNvPicPr>
            <a:picLocks noChangeAspect="1"/>
          </p:cNvPicPr>
          <p:nvPr/>
        </p:nvPicPr>
        <p:blipFill>
          <a:blip r:embed="rId4"/>
          <a:stretch/>
        </p:blipFill>
        <p:spPr bwMode="auto">
          <a:xfrm flipH="0" flipV="0">
            <a:off x="7569660" y="2774711"/>
            <a:ext cx="4253576" cy="39467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112928017" name="Объект 3"/>
          <p:cNvSpPr>
            <a:spLocks noGrp="1"/>
          </p:cNvSpPr>
          <p:nvPr>
            <p:ph idx="1"/>
          </p:nvPr>
        </p:nvSpPr>
        <p:spPr bwMode="auto">
          <a:xfrm flipH="0" flipV="0">
            <a:off x="1097280" y="1845732"/>
            <a:ext cx="4841557" cy="4640791"/>
          </a:xfrm>
        </p:spPr>
        <p:txBody>
          <a:bodyPr vertOverflow="overflow" horzOverflow="overflow" vert="horz" wrap="square" lIns="91440" tIns="45720" rIns="91440" bIns="45720" numCol="1" spcCol="0" rtlCol="0" fromWordArt="0" anchor="t" anchorCtr="0" forceAA="0" upright="0" compatLnSpc="0">
            <a:normAutofit fontScale="70000" lnSpcReduction="6000"/>
          </a:bodyPr>
          <a:lstStyle/>
          <a:p>
            <a:pPr marL="349965" indent="-349965">
              <a:buFont typeface="Arial"/>
              <a:buAutoNum type="arabicPeriod"/>
              <a:defRPr/>
            </a:pPr>
            <a:r>
              <a:rPr lang="ru-RU" sz="2400"/>
              <a:t>Файл, который описывает весь функционал конвейера для проекта по-умолчанию называется .gitlab-ci.yml, его потребуется создать в корне репозитория. Он может быть абсолютно пустым, это не вызовет ошибок;</a:t>
            </a:r>
            <a:endParaRPr lang="ru-RU" sz="2400"/>
          </a:p>
          <a:p>
            <a:pPr marL="349965" indent="-349965">
              <a:buFont typeface="Arial"/>
              <a:buAutoNum type="arabicPeriod"/>
              <a:defRPr/>
            </a:pPr>
            <a:r>
              <a:rPr lang="ru-RU" sz="2400"/>
              <a:t>Опишите действия, которые должен совершить конвейер. Файл состоит, как уже было ранее сказано, из этапов (stages) и задач  (jobs). Этапы выполняются по очереди, а задачи внутри одного этапа — параллельно. Например, на слайде конвейер выполнить единственную задачу — сборку Docker-образа с проектом внутри и отправит собранный образ в хранилище образов Container Registry проекта gaudi;</a:t>
            </a:r>
            <a:endParaRPr lang="ru-RU"/>
          </a:p>
          <a:p>
            <a:pPr marL="349965" indent="-349965">
              <a:buFont typeface="Arial"/>
              <a:buAutoNum type="arabicPeriod"/>
              <a:defRPr/>
            </a:pPr>
            <a:r>
              <a:rPr lang="ru-RU" sz="2400"/>
              <a:t>По-умолчанию все описанные задачи и этапы в файле .gitlab-ci.yml будут выполнятся автоматически после того, как любой пользователь совершит git push в удаленный репозиторий git.jinr.ru.</a:t>
            </a:r>
            <a:endParaRPr sz="2000"/>
          </a:p>
        </p:txBody>
      </p:sp>
      <p:sp>
        <p:nvSpPr>
          <p:cNvPr id="2117137049" name="Заголовок 1"/>
          <p:cNvSpPr txBox="1"/>
          <p:nvPr/>
        </p:nvSpPr>
        <p:spPr bwMode="auto">
          <a:xfrm>
            <a:off x="838198" y="122236"/>
            <a:ext cx="10515600" cy="132556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a:t>Как создать и настроить CI/CD?</a:t>
            </a:r>
            <a:endParaRPr lang="ru-RU"/>
          </a:p>
        </p:txBody>
      </p:sp>
      <p:cxnSp>
        <p:nvCxnSpPr>
          <p:cNvPr id="1071013969" name="Прямая соединительная линия 5"/>
          <p:cNvCxnSpPr>
            <a:cxnSpLocks/>
          </p:cNvCxnSpPr>
          <p:nvPr/>
        </p:nvCxnSpPr>
        <p:spPr bwMode="auto">
          <a:xfrm>
            <a:off x="838198" y="1447799"/>
            <a:ext cx="6365682"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1930180468" name="Дата 6"/>
          <p:cNvSpPr>
            <a:spLocks noGrp="1"/>
          </p:cNvSpPr>
          <p:nvPr>
            <p:ph type="dt" sz="half" idx="10"/>
          </p:nvPr>
        </p:nvSpPr>
        <p:spPr bwMode="auto">
          <a:xfrm>
            <a:off x="276222" y="6413499"/>
            <a:ext cx="2743200" cy="365123"/>
          </a:xfrm>
        </p:spPr>
        <p:txBody>
          <a:bodyPr/>
          <a:lstStyle/>
          <a:p>
            <a:pPr>
              <a:defRPr/>
            </a:pPr>
            <a:fld id="{565F7BCE-76D6-D63C-23F3-5314864269BE}" type="datetime1">
              <a:rPr lang="ru-RU" sz="2000">
                <a:solidFill>
                  <a:srgbClr val="982733"/>
                </a:solidFill>
              </a:rPr>
              <a:t>01.10.2025</a:t>
            </a:fld>
            <a:endParaRPr lang="ru-RU" sz="2000">
              <a:solidFill>
                <a:srgbClr val="982733"/>
              </a:solidFill>
            </a:endParaRPr>
          </a:p>
        </p:txBody>
      </p:sp>
      <p:sp>
        <p:nvSpPr>
          <p:cNvPr id="190365700" name="Номер слайда 7"/>
          <p:cNvSpPr>
            <a:spLocks noGrp="1"/>
          </p:cNvSpPr>
          <p:nvPr>
            <p:ph type="sldNum" sz="quarter" idx="12"/>
          </p:nvPr>
        </p:nvSpPr>
        <p:spPr bwMode="auto">
          <a:xfrm>
            <a:off x="8610598" y="6356349"/>
            <a:ext cx="2743200" cy="365123"/>
          </a:xfrm>
        </p:spPr>
        <p:txBody>
          <a:bodyPr/>
          <a:lstStyle/>
          <a:p>
            <a:pPr>
              <a:defRPr/>
            </a:pPr>
            <a:fld id="{F603E7BB-F9F7-4BC8-1B3E-67A8F109352C}" type="slidenum">
              <a:rPr lang="ru-RU" sz="2000">
                <a:solidFill>
                  <a:srgbClr val="982733"/>
                </a:solidFill>
              </a:rPr>
              <a:t>17</a:t>
            </a:fld>
            <a:endParaRPr lang="ru-RU" sz="2000">
              <a:solidFill>
                <a:srgbClr val="982733"/>
              </a:solidFill>
            </a:endParaRPr>
          </a:p>
        </p:txBody>
      </p:sp>
      <p:pic>
        <p:nvPicPr>
          <p:cNvPr id="74139729" name=""/>
          <p:cNvPicPr>
            <a:picLocks noChangeAspect="1"/>
          </p:cNvPicPr>
          <p:nvPr/>
        </p:nvPicPr>
        <p:blipFill>
          <a:blip r:embed="rId2"/>
          <a:srcRect l="0" t="8563" r="0" b="33908"/>
          <a:stretch/>
        </p:blipFill>
        <p:spPr bwMode="auto">
          <a:xfrm flipH="0" flipV="0">
            <a:off x="7892267" y="1152524"/>
            <a:ext cx="3609169" cy="2343150"/>
          </a:xfrm>
          <a:prstGeom prst="rect">
            <a:avLst/>
          </a:prstGeom>
        </p:spPr>
      </p:pic>
      <p:pic>
        <p:nvPicPr>
          <p:cNvPr id="1587018858" name=""/>
          <p:cNvPicPr>
            <a:picLocks noChangeAspect="1"/>
          </p:cNvPicPr>
          <p:nvPr/>
        </p:nvPicPr>
        <p:blipFill>
          <a:blip r:embed="rId3"/>
          <a:stretch/>
        </p:blipFill>
        <p:spPr bwMode="auto">
          <a:xfrm flipH="0" flipV="0">
            <a:off x="6249375" y="3407306"/>
            <a:ext cx="5680394" cy="331416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706659196" name="Объект 3"/>
          <p:cNvSpPr>
            <a:spLocks noGrp="1"/>
          </p:cNvSpPr>
          <p:nvPr>
            <p:ph idx="1"/>
          </p:nvPr>
        </p:nvSpPr>
        <p:spPr bwMode="auto">
          <a:xfrm flipH="0" flipV="0">
            <a:off x="268604" y="255057"/>
            <a:ext cx="4841557" cy="2297641"/>
          </a:xfrm>
        </p:spPr>
        <p:txBody>
          <a:bodyPr vertOverflow="overflow" horzOverflow="overflow" vert="horz" wrap="square" lIns="91440" tIns="45720" rIns="91440" bIns="45720" numCol="1" spcCol="0" rtlCol="0" fromWordArt="0" anchor="t" anchorCtr="0" forceAA="0" upright="0" compatLnSpc="0">
            <a:normAutofit/>
          </a:bodyPr>
          <a:lstStyle/>
          <a:p>
            <a:pPr>
              <a:defRPr/>
            </a:pPr>
            <a:r>
              <a:rPr lang="ru-RU" sz="2400"/>
              <a:t>Все запущенные когда-либо конвейеры можно отследить в разделе Build &gt; Pipelines интерфейса Gitlab.</a:t>
            </a:r>
            <a:endParaRPr lang="ru-RU" sz="2400"/>
          </a:p>
          <a:p>
            <a:pPr>
              <a:defRPr/>
            </a:pPr>
            <a:r>
              <a:rPr lang="ru-RU" sz="2400"/>
              <a:t>Тоже самое касается и отдельных задач </a:t>
            </a:r>
            <a:r>
              <a:rPr lang="ru-RU" sz="2400" b="0" i="0" u="none" strike="noStrike" cap="none" spc="0">
                <a:solidFill>
                  <a:schemeClr val="tx1"/>
                </a:solidFill>
                <a:latin typeface="Calibri"/>
                <a:ea typeface="Arial"/>
                <a:cs typeface="Arial"/>
              </a:rPr>
              <a:t>Build &gt; </a:t>
            </a:r>
            <a:r>
              <a:rPr lang="ru-RU" sz="2400"/>
              <a:t>Jobs. </a:t>
            </a:r>
            <a:endParaRPr sz="2400"/>
          </a:p>
        </p:txBody>
      </p:sp>
      <p:sp>
        <p:nvSpPr>
          <p:cNvPr id="1396155214" name="Дата 6"/>
          <p:cNvSpPr>
            <a:spLocks noGrp="1"/>
          </p:cNvSpPr>
          <p:nvPr>
            <p:ph type="dt" sz="half" idx="10"/>
          </p:nvPr>
        </p:nvSpPr>
        <p:spPr bwMode="auto">
          <a:xfrm>
            <a:off x="838197" y="6356349"/>
            <a:ext cx="2743200" cy="365123"/>
          </a:xfrm>
        </p:spPr>
        <p:txBody>
          <a:bodyPr/>
          <a:lstStyle/>
          <a:p>
            <a:pPr>
              <a:defRPr/>
            </a:pPr>
            <a:fld id="{B5CF2769-6102-4CC1-2241-EFD18F98EAA3}" type="datetime1">
              <a:rPr lang="ru-RU" sz="2000">
                <a:solidFill>
                  <a:srgbClr val="982733"/>
                </a:solidFill>
              </a:rPr>
              <a:t>01.10.2025</a:t>
            </a:fld>
            <a:endParaRPr lang="ru-RU" sz="2000">
              <a:solidFill>
                <a:srgbClr val="982733"/>
              </a:solidFill>
            </a:endParaRPr>
          </a:p>
        </p:txBody>
      </p:sp>
      <p:sp>
        <p:nvSpPr>
          <p:cNvPr id="200710874" name="Номер слайда 7"/>
          <p:cNvSpPr>
            <a:spLocks noGrp="1"/>
          </p:cNvSpPr>
          <p:nvPr>
            <p:ph type="sldNum" sz="quarter" idx="12"/>
          </p:nvPr>
        </p:nvSpPr>
        <p:spPr bwMode="auto">
          <a:xfrm>
            <a:off x="8610598" y="6356349"/>
            <a:ext cx="2743200" cy="365123"/>
          </a:xfrm>
        </p:spPr>
        <p:txBody>
          <a:bodyPr/>
          <a:lstStyle/>
          <a:p>
            <a:pPr>
              <a:defRPr/>
            </a:pPr>
            <a:fld id="{F69AFD1F-06EA-D718-B9D1-AE65C73A4C14}" type="slidenum">
              <a:rPr lang="ru-RU" sz="2000">
                <a:solidFill>
                  <a:srgbClr val="982733"/>
                </a:solidFill>
              </a:rPr>
              <a:t>18</a:t>
            </a:fld>
            <a:endParaRPr lang="ru-RU" sz="2000">
              <a:solidFill>
                <a:srgbClr val="982733"/>
              </a:solidFill>
            </a:endParaRPr>
          </a:p>
        </p:txBody>
      </p:sp>
      <p:pic>
        <p:nvPicPr>
          <p:cNvPr id="220307193" name=""/>
          <p:cNvPicPr>
            <a:picLocks noChangeAspect="1"/>
          </p:cNvPicPr>
          <p:nvPr/>
        </p:nvPicPr>
        <p:blipFill>
          <a:blip r:embed="rId2"/>
          <a:stretch/>
        </p:blipFill>
        <p:spPr bwMode="auto">
          <a:xfrm flipH="0" flipV="0">
            <a:off x="5620724" y="137784"/>
            <a:ext cx="4776160" cy="2532188"/>
          </a:xfrm>
          <a:prstGeom prst="rect">
            <a:avLst/>
          </a:prstGeom>
        </p:spPr>
      </p:pic>
      <p:pic>
        <p:nvPicPr>
          <p:cNvPr id="1645525037" name=""/>
          <p:cNvPicPr>
            <a:picLocks noChangeAspect="1"/>
          </p:cNvPicPr>
          <p:nvPr/>
        </p:nvPicPr>
        <p:blipFill>
          <a:blip r:embed="rId3"/>
          <a:stretch/>
        </p:blipFill>
        <p:spPr bwMode="auto">
          <a:xfrm flipH="0" flipV="0">
            <a:off x="87629" y="2789434"/>
            <a:ext cx="6222640" cy="3569626"/>
          </a:xfrm>
          <a:prstGeom prst="rect">
            <a:avLst/>
          </a:prstGeom>
        </p:spPr>
      </p:pic>
      <p:pic>
        <p:nvPicPr>
          <p:cNvPr id="1818363364" name=""/>
          <p:cNvPicPr>
            <a:picLocks noChangeAspect="1"/>
          </p:cNvPicPr>
          <p:nvPr/>
        </p:nvPicPr>
        <p:blipFill>
          <a:blip r:embed="rId4"/>
          <a:stretch/>
        </p:blipFill>
        <p:spPr bwMode="auto">
          <a:xfrm flipH="0" flipV="0">
            <a:off x="6491245" y="2869273"/>
            <a:ext cx="5570066" cy="340994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66075601" name="Content Placeholder 2"/>
          <p:cNvSpPr>
            <a:spLocks noGrp="1"/>
          </p:cNvSpPr>
          <p:nvPr>
            <p:ph idx="1"/>
          </p:nvPr>
        </p:nvSpPr>
        <p:spPr bwMode="auto">
          <a:xfrm flipH="0" flipV="0">
            <a:off x="540255" y="1552573"/>
            <a:ext cx="4246056" cy="4986336"/>
          </a:xfrm>
        </p:spPr>
        <p:txBody>
          <a:bodyPr vertOverflow="overflow" horzOverflow="overflow" vert="horz" wrap="square" lIns="91440" tIns="45720" rIns="91440" bIns="45720" numCol="1" spcCol="0" rtlCol="0" fromWordArt="0" anchor="t" anchorCtr="0" forceAA="0" upright="0" compatLnSpc="0">
            <a:normAutofit/>
          </a:bodyPr>
          <a:lstStyle/>
          <a:p>
            <a:pPr>
              <a:defRPr/>
            </a:pPr>
            <a:r>
              <a:rPr/>
              <a:t>В левой части интерфейса Gitlab раздел </a:t>
            </a:r>
            <a:r>
              <a:rPr lang="ru-RU" sz="2800" b="0" i="0" u="none" strike="noStrike" cap="none" spc="0">
                <a:solidFill>
                  <a:schemeClr val="tx1"/>
                </a:solidFill>
                <a:latin typeface="Calibri"/>
                <a:ea typeface="Arial"/>
                <a:cs typeface="Arial"/>
              </a:rPr>
              <a:t>Deploy &gt; Container Registry</a:t>
            </a:r>
            <a:endParaRPr/>
          </a:p>
          <a:p>
            <a:pPr>
              <a:defRPr/>
            </a:pPr>
            <a:r>
              <a:rPr/>
              <a:t>Там будут расположены все Docker образы, если они были собраны в конвейере проекта и отправлены по адресу репозитория проекта</a:t>
            </a:r>
            <a:endParaRPr/>
          </a:p>
        </p:txBody>
      </p:sp>
      <p:sp>
        <p:nvSpPr>
          <p:cNvPr id="289476114" name="Заголовок 1"/>
          <p:cNvSpPr txBox="1"/>
          <p:nvPr/>
        </p:nvSpPr>
        <p:spPr bwMode="auto">
          <a:xfrm>
            <a:off x="838197" y="122234"/>
            <a:ext cx="10515600" cy="132556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a:t>Где найти Container Registry</a:t>
            </a:r>
            <a:r>
              <a:rPr lang="ru-RU"/>
              <a:t> своего проекта?</a:t>
            </a:r>
            <a:endParaRPr/>
          </a:p>
        </p:txBody>
      </p:sp>
      <p:cxnSp>
        <p:nvCxnSpPr>
          <p:cNvPr id="854663203" name="Прямая соединительная линия 3"/>
          <p:cNvCxnSpPr>
            <a:cxnSpLocks/>
          </p:cNvCxnSpPr>
          <p:nvPr/>
        </p:nvCxnSpPr>
        <p:spPr bwMode="auto">
          <a:xfrm>
            <a:off x="838198" y="1447799"/>
            <a:ext cx="7896224"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122459792" name="Дата 6"/>
          <p:cNvSpPr>
            <a:spLocks noGrp="1"/>
          </p:cNvSpPr>
          <p:nvPr>
            <p:ph type="dt" sz="half" idx="10"/>
          </p:nvPr>
        </p:nvSpPr>
        <p:spPr bwMode="auto"/>
        <p:txBody>
          <a:bodyPr/>
          <a:lstStyle/>
          <a:p>
            <a:pPr>
              <a:defRPr/>
            </a:pPr>
            <a:fld id="{153DF4BB-AE61-7CA1-408C-D6FBB8AB530C}" type="datetime1">
              <a:rPr lang="ru-RU" sz="2000">
                <a:solidFill>
                  <a:srgbClr val="982733"/>
                </a:solidFill>
              </a:rPr>
              <a:t>01.10.2025</a:t>
            </a:fld>
            <a:endParaRPr lang="ru-RU" sz="2000">
              <a:solidFill>
                <a:srgbClr val="982733"/>
              </a:solidFill>
            </a:endParaRPr>
          </a:p>
        </p:txBody>
      </p:sp>
      <p:sp>
        <p:nvSpPr>
          <p:cNvPr id="25313179" name="Номер слайда 7"/>
          <p:cNvSpPr>
            <a:spLocks noGrp="1"/>
          </p:cNvSpPr>
          <p:nvPr>
            <p:ph type="sldNum" sz="quarter" idx="12"/>
          </p:nvPr>
        </p:nvSpPr>
        <p:spPr bwMode="auto"/>
        <p:txBody>
          <a:bodyPr/>
          <a:lstStyle/>
          <a:p>
            <a:pPr>
              <a:defRPr/>
            </a:pPr>
            <a:fld id="{F15DC40F-9082-428E-12DE-3CB966D2CD64}" type="slidenum">
              <a:rPr lang="ru-RU" sz="2000">
                <a:solidFill>
                  <a:srgbClr val="982733"/>
                </a:solidFill>
              </a:rPr>
              <a:t>19</a:t>
            </a:fld>
            <a:endParaRPr lang="ru-RU" sz="2000">
              <a:solidFill>
                <a:srgbClr val="982733"/>
              </a:solidFill>
            </a:endParaRPr>
          </a:p>
        </p:txBody>
      </p:sp>
      <p:pic>
        <p:nvPicPr>
          <p:cNvPr id="1286939374" name=""/>
          <p:cNvPicPr>
            <a:picLocks noChangeAspect="1"/>
          </p:cNvPicPr>
          <p:nvPr/>
        </p:nvPicPr>
        <p:blipFill>
          <a:blip r:embed="rId2"/>
          <a:stretch/>
        </p:blipFill>
        <p:spPr bwMode="auto">
          <a:xfrm flipH="0" flipV="0">
            <a:off x="5536903" y="1914525"/>
            <a:ext cx="6147392" cy="375284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838200" y="595086"/>
            <a:ext cx="10515600" cy="5531394"/>
          </a:xfrm>
        </p:spPr>
        <p:txBody>
          <a:bodyPr vertOverflow="overflow" horzOverflow="overflow" vert="horz" wrap="square" lIns="91440" tIns="45720" rIns="91440" bIns="45720" numCol="1" spcCol="0" rtlCol="0" fromWordArt="0" anchor="t" anchorCtr="0" forceAA="0" upright="0" compatLnSpc="0">
            <a:normAutofit fontScale="80000" lnSpcReduction="4000"/>
          </a:bodyPr>
          <a:lstStyle/>
          <a:p>
            <a:pPr marL="0" indent="0" algn="ctr">
              <a:lnSpc>
                <a:spcPct val="100000"/>
              </a:lnSpc>
              <a:spcBef>
                <a:spcPts val="1800"/>
              </a:spcBef>
              <a:buNone/>
              <a:defRPr/>
            </a:pPr>
            <a:r>
              <a:rPr lang="ru-RU" sz="3600" b="1">
                <a:latin typeface="Calibri Light"/>
              </a:rPr>
              <a:t>Необходимые задачи: </a:t>
            </a:r>
            <a:endParaRPr/>
          </a:p>
          <a:p>
            <a:pPr algn="l">
              <a:lnSpc>
                <a:spcPct val="100000"/>
              </a:lnSpc>
              <a:spcBef>
                <a:spcPts val="1800"/>
              </a:spcBef>
              <a:defRPr/>
            </a:pPr>
            <a:r>
              <a:rPr lang="ru-RU" sz="3600">
                <a:latin typeface="Calibri Light"/>
              </a:rPr>
              <a:t>Защитить </a:t>
            </a:r>
            <a:r>
              <a:rPr lang="en-US" sz="3600">
                <a:latin typeface="Calibri Light"/>
              </a:rPr>
              <a:t>Production </a:t>
            </a:r>
            <a:r>
              <a:rPr lang="ru-RU" sz="3600">
                <a:latin typeface="Calibri Light"/>
              </a:rPr>
              <a:t>Систему от некорректного ПО;</a:t>
            </a:r>
            <a:endParaRPr sz="3600">
              <a:latin typeface="Calibri Light"/>
            </a:endParaRPr>
          </a:p>
          <a:p>
            <a:pPr algn="l">
              <a:lnSpc>
                <a:spcPct val="100000"/>
              </a:lnSpc>
              <a:spcBef>
                <a:spcPts val="1799"/>
              </a:spcBef>
              <a:defRPr/>
            </a:pPr>
            <a:r>
              <a:rPr lang="ru-RU" sz="3600">
                <a:latin typeface="Calibri Light"/>
              </a:rPr>
              <a:t> Повысить надежность;</a:t>
            </a:r>
            <a:endParaRPr sz="3600">
              <a:latin typeface="Calibri Light"/>
            </a:endParaRPr>
          </a:p>
          <a:p>
            <a:pPr algn="l">
              <a:lnSpc>
                <a:spcPct val="100000"/>
              </a:lnSpc>
              <a:spcBef>
                <a:spcPts val="1799"/>
              </a:spcBef>
              <a:defRPr/>
            </a:pPr>
            <a:r>
              <a:rPr lang="ru-RU" sz="3600">
                <a:latin typeface="Calibri Light"/>
              </a:rPr>
              <a:t>Автоматизировать рутинные процессы;</a:t>
            </a:r>
            <a:endParaRPr sz="3600">
              <a:latin typeface="Calibri Light"/>
            </a:endParaRPr>
          </a:p>
          <a:p>
            <a:pPr algn="l">
              <a:lnSpc>
                <a:spcPct val="100000"/>
              </a:lnSpc>
              <a:spcBef>
                <a:spcPts val="1799"/>
              </a:spcBef>
              <a:defRPr/>
            </a:pPr>
            <a:r>
              <a:rPr lang="ru-RU" sz="3600">
                <a:latin typeface="Calibri Light"/>
              </a:rPr>
              <a:t>Контроль версий. </a:t>
            </a:r>
            <a:endParaRPr/>
          </a:p>
          <a:p>
            <a:pPr marL="0" indent="0" algn="ctr">
              <a:lnSpc>
                <a:spcPct val="100000"/>
              </a:lnSpc>
              <a:spcBef>
                <a:spcPts val="1800"/>
              </a:spcBef>
              <a:buNone/>
              <a:defRPr/>
            </a:pPr>
            <a:r>
              <a:rPr lang="ru-RU" sz="3600" b="1">
                <a:latin typeface="Calibri Light"/>
              </a:rPr>
              <a:t>Решение: </a:t>
            </a:r>
            <a:endParaRPr/>
          </a:p>
          <a:p>
            <a:pPr marL="0" indent="0" algn="ctr">
              <a:lnSpc>
                <a:spcPct val="100000"/>
              </a:lnSpc>
              <a:spcBef>
                <a:spcPts val="1800"/>
              </a:spcBef>
              <a:buNone/>
              <a:defRPr/>
            </a:pPr>
            <a:r>
              <a:rPr lang="ru-RU" sz="3600">
                <a:latin typeface="Calibri Light"/>
              </a:rPr>
              <a:t>Разработка единых подходов для управления репозиториями и автоматизации процессов сборки, тестирования и развертывания ПО.</a:t>
            </a:r>
            <a:endParaRPr/>
          </a:p>
        </p:txBody>
      </p:sp>
      <p:sp>
        <p:nvSpPr>
          <p:cNvPr id="6" name="Дата 5"/>
          <p:cNvSpPr>
            <a:spLocks noGrp="1"/>
          </p:cNvSpPr>
          <p:nvPr>
            <p:ph type="dt" sz="half" idx="10"/>
          </p:nvPr>
        </p:nvSpPr>
        <p:spPr bwMode="auto"/>
        <p:txBody>
          <a:bodyPr/>
          <a:lstStyle/>
          <a:p>
            <a:pPr>
              <a:defRPr/>
            </a:pPr>
            <a:fld id="{21087EE2-5908-45E4-A632-1AA8D93FC01E}" type="datetime1">
              <a:rPr lang="ru-RU" sz="2000">
                <a:solidFill>
                  <a:srgbClr val="982733"/>
                </a:solidFill>
              </a:rPr>
              <a:t>01.10.2025</a:t>
            </a:fld>
            <a:endParaRPr lang="ru-RU" sz="2000">
              <a:solidFill>
                <a:srgbClr val="982733"/>
              </a:solidFill>
            </a:endParaRPr>
          </a:p>
        </p:txBody>
      </p:sp>
      <p:sp>
        <p:nvSpPr>
          <p:cNvPr id="7" name="Номер слайда 6"/>
          <p:cNvSpPr>
            <a:spLocks noGrp="1"/>
          </p:cNvSpPr>
          <p:nvPr>
            <p:ph type="sldNum" sz="quarter" idx="12"/>
          </p:nvPr>
        </p:nvSpPr>
        <p:spPr bwMode="auto"/>
        <p:txBody>
          <a:bodyPr/>
          <a:lstStyle/>
          <a:p>
            <a:pPr>
              <a:defRPr/>
            </a:pPr>
            <a:fld id="{90C71E5E-2BB5-4421-B8EA-C452B64348E4}" type="slidenum">
              <a:rPr lang="ru-RU" sz="2000">
                <a:solidFill>
                  <a:srgbClr val="982733"/>
                </a:solidFill>
              </a:rPr>
              <a:t>2</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12659521" name="Объект 3"/>
          <p:cNvSpPr>
            <a:spLocks noGrp="1"/>
          </p:cNvSpPr>
          <p:nvPr>
            <p:ph idx="1"/>
          </p:nvPr>
        </p:nvSpPr>
        <p:spPr bwMode="auto">
          <a:xfrm flipH="0" flipV="0">
            <a:off x="1097280" y="1845732"/>
            <a:ext cx="4841557" cy="4411996"/>
          </a:xfrm>
        </p:spPr>
        <p:txBody>
          <a:bodyPr>
            <a:normAutofit/>
          </a:bodyPr>
          <a:lstStyle/>
          <a:p>
            <a:pPr>
              <a:defRPr/>
            </a:pPr>
            <a:r>
              <a:rPr lang="ru-RU" sz="2400"/>
              <a:t>Для подробной настройки функционала инструментария CI/CD </a:t>
            </a:r>
            <a:r>
              <a:rPr sz="2400"/>
              <a:t>в настройках проекта есть пункт CI/CD</a:t>
            </a:r>
            <a:endParaRPr sz="2400"/>
          </a:p>
          <a:p>
            <a:pPr>
              <a:defRPr/>
            </a:pPr>
            <a:r>
              <a:rPr sz="2400"/>
              <a:t>Если существуют вопросы и требуется помощь с внедрением CI/CD, то просьба обращаться по адресу rinatkorotkin@jinr.ru</a:t>
            </a:r>
            <a:endParaRPr sz="2400"/>
          </a:p>
          <a:p>
            <a:pPr>
              <a:defRPr/>
            </a:pPr>
            <a:endParaRPr lang="ru-RU"/>
          </a:p>
        </p:txBody>
      </p:sp>
      <p:sp>
        <p:nvSpPr>
          <p:cNvPr id="329417273" name="Заголовок 1"/>
          <p:cNvSpPr txBox="1"/>
          <p:nvPr/>
        </p:nvSpPr>
        <p:spPr bwMode="auto">
          <a:xfrm>
            <a:off x="838198" y="122236"/>
            <a:ext cx="10515600" cy="132556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a:t>Как создать и настроить CI/CD?</a:t>
            </a:r>
            <a:endParaRPr lang="ru-RU"/>
          </a:p>
        </p:txBody>
      </p:sp>
      <p:cxnSp>
        <p:nvCxnSpPr>
          <p:cNvPr id="1917872138" name="Прямая соединительная линия 5"/>
          <p:cNvCxnSpPr>
            <a:cxnSpLocks/>
          </p:cNvCxnSpPr>
          <p:nvPr/>
        </p:nvCxnSpPr>
        <p:spPr bwMode="auto">
          <a:xfrm>
            <a:off x="838198" y="1447799"/>
            <a:ext cx="6365682"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2121232613" name="Дата 6"/>
          <p:cNvSpPr>
            <a:spLocks noGrp="1"/>
          </p:cNvSpPr>
          <p:nvPr>
            <p:ph type="dt" sz="half" idx="10"/>
          </p:nvPr>
        </p:nvSpPr>
        <p:spPr bwMode="auto">
          <a:xfrm>
            <a:off x="838197" y="6356349"/>
            <a:ext cx="2743200" cy="365123"/>
          </a:xfrm>
        </p:spPr>
        <p:txBody>
          <a:bodyPr/>
          <a:lstStyle/>
          <a:p>
            <a:pPr>
              <a:defRPr/>
            </a:pPr>
            <a:fld id="{0801F473-48DD-8CA7-518C-097F5B0516F6}" type="datetime1">
              <a:rPr lang="ru-RU" sz="2000">
                <a:solidFill>
                  <a:srgbClr val="982733"/>
                </a:solidFill>
              </a:rPr>
              <a:t>01.10.2025</a:t>
            </a:fld>
            <a:endParaRPr lang="ru-RU" sz="2000">
              <a:solidFill>
                <a:srgbClr val="982733"/>
              </a:solidFill>
            </a:endParaRPr>
          </a:p>
        </p:txBody>
      </p:sp>
      <p:sp>
        <p:nvSpPr>
          <p:cNvPr id="949396987" name="Номер слайда 7"/>
          <p:cNvSpPr>
            <a:spLocks noGrp="1"/>
          </p:cNvSpPr>
          <p:nvPr>
            <p:ph type="sldNum" sz="quarter" idx="12"/>
          </p:nvPr>
        </p:nvSpPr>
        <p:spPr bwMode="auto">
          <a:xfrm>
            <a:off x="8610598" y="6356349"/>
            <a:ext cx="2743200" cy="365123"/>
          </a:xfrm>
        </p:spPr>
        <p:txBody>
          <a:bodyPr/>
          <a:lstStyle/>
          <a:p>
            <a:pPr>
              <a:defRPr/>
            </a:pPr>
            <a:fld id="{106FBCB9-8999-D8F6-DC0E-141B74678040}" type="slidenum">
              <a:rPr lang="ru-RU" sz="2000">
                <a:solidFill>
                  <a:srgbClr val="982733"/>
                </a:solidFill>
              </a:rPr>
              <a:t>20</a:t>
            </a:fld>
            <a:endParaRPr lang="ru-RU" sz="2000">
              <a:solidFill>
                <a:srgbClr val="982733"/>
              </a:solidFill>
            </a:endParaRPr>
          </a:p>
        </p:txBody>
      </p:sp>
      <p:pic>
        <p:nvPicPr>
          <p:cNvPr id="1575464293" name=""/>
          <p:cNvPicPr>
            <a:picLocks noChangeAspect="1"/>
          </p:cNvPicPr>
          <p:nvPr/>
        </p:nvPicPr>
        <p:blipFill>
          <a:blip r:embed="rId2"/>
          <a:stretch/>
        </p:blipFill>
        <p:spPr bwMode="auto">
          <a:xfrm flipH="0" flipV="0">
            <a:off x="6156337" y="1758139"/>
            <a:ext cx="5631487" cy="381715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197" y="222249"/>
            <a:ext cx="10515600" cy="1325562"/>
          </a:xfrm>
        </p:spPr>
        <p:txBody>
          <a:bodyPr>
            <a:normAutofit/>
          </a:bodyPr>
          <a:lstStyle/>
          <a:p>
            <a:pPr>
              <a:defRPr/>
            </a:pPr>
            <a:r>
              <a:rPr lang="ru-RU" sz="3600"/>
              <a:t>Существующая </a:t>
            </a:r>
            <a:r>
              <a:rPr lang="ru-RU" sz="3600"/>
              <a:t>конфигурация </a:t>
            </a:r>
            <a:r>
              <a:rPr lang="en-US" sz="3600"/>
              <a:t>CI/CD </a:t>
            </a:r>
            <a:r>
              <a:rPr lang="ru-RU" sz="3600"/>
              <a:t>конвейеров </a:t>
            </a:r>
            <a:br>
              <a:rPr lang="ru-RU" sz="3600"/>
            </a:br>
            <a:r>
              <a:rPr lang="ru-RU" sz="3600"/>
              <a:t>(для проектов SPDRoot и sampo)</a:t>
            </a:r>
            <a:endParaRPr sz="3600"/>
          </a:p>
        </p:txBody>
      </p:sp>
      <p:sp>
        <p:nvSpPr>
          <p:cNvPr id="3" name="Объект 2"/>
          <p:cNvSpPr>
            <a:spLocks noGrp="1"/>
          </p:cNvSpPr>
          <p:nvPr>
            <p:ph idx="1"/>
          </p:nvPr>
        </p:nvSpPr>
        <p:spPr bwMode="auto">
          <a:xfrm>
            <a:off x="838200" y="1825625"/>
            <a:ext cx="10515600" cy="4767680"/>
          </a:xfrm>
        </p:spPr>
        <p:txBody>
          <a:bodyPr vertOverflow="overflow" horzOverflow="overflow" vert="horz" wrap="square" lIns="91440" tIns="45720" rIns="91440" bIns="45720" numCol="1" spcCol="0" rtlCol="0" fromWordArt="0" anchor="t" anchorCtr="0" forceAA="0" upright="0" compatLnSpc="0">
            <a:normAutofit fontScale="25000" lnSpcReduction="15000"/>
          </a:bodyPr>
          <a:lstStyle/>
          <a:p>
            <a:pPr marL="360000" indent="-360000">
              <a:buFont typeface="Arial"/>
              <a:buChar char="•"/>
              <a:defRPr/>
            </a:pPr>
            <a:r>
              <a:rPr lang="ru-RU" sz="10000">
                <a:latin typeface="Calibri Light"/>
              </a:rPr>
              <a:t>Базовые образы с FairRoot (для SPDRoot) и Gaudi (для sampo) хранятся отдельно в отдельных репозиториях (Разделение кодовых баз);</a:t>
            </a:r>
            <a:endParaRPr lang="en-US" sz="10000">
              <a:latin typeface="Calibri Light"/>
            </a:endParaRPr>
          </a:p>
          <a:p>
            <a:pPr marL="360000" indent="-360000">
              <a:buFont typeface="Arial"/>
              <a:buChar char="•"/>
              <a:defRPr/>
            </a:pPr>
            <a:r>
              <a:rPr lang="ru-RU" sz="10000">
                <a:latin typeface="Calibri Light"/>
              </a:rPr>
              <a:t>Сборка образов только при выполнении </a:t>
            </a:r>
            <a:r>
              <a:rPr lang="en-US" sz="10000">
                <a:latin typeface="Calibri Light"/>
              </a:rPr>
              <a:t>слияния изменений из функциональной ветки</a:t>
            </a:r>
            <a:r>
              <a:rPr lang="ru-RU" sz="10000">
                <a:latin typeface="Calibri Light"/>
              </a:rPr>
              <a:t> в одну из основных веток кода — develop и main</a:t>
            </a:r>
            <a:r>
              <a:rPr lang="ru-RU" sz="10000">
                <a:latin typeface="Calibri Light"/>
              </a:rPr>
              <a:t> или при присваивании тега;</a:t>
            </a:r>
            <a:endParaRPr lang="ru-RU" sz="10000">
              <a:latin typeface="Calibri Light"/>
            </a:endParaRPr>
          </a:p>
          <a:p>
            <a:pPr marL="360000" indent="-360000">
              <a:buFont typeface="Arial"/>
              <a:buChar char="•"/>
              <a:defRPr/>
            </a:pPr>
            <a:r>
              <a:rPr lang="ru-RU" sz="10000">
                <a:latin typeface="Calibri Light"/>
              </a:rPr>
              <a:t>Единое название </a:t>
            </a:r>
            <a:r>
              <a:rPr lang="en-US" sz="10000">
                <a:latin typeface="Calibri Light"/>
              </a:rPr>
              <a:t>Docker-</a:t>
            </a:r>
            <a:r>
              <a:rPr lang="ru-RU" sz="10000">
                <a:latin typeface="Calibri Light"/>
              </a:rPr>
              <a:t>образов после их сборки по шаблону: </a:t>
            </a:r>
            <a:r>
              <a:rPr lang="en-US" sz="10000">
                <a:latin typeface="Calibri Light"/>
              </a:rPr>
              <a:t>“</a:t>
            </a:r>
            <a:r>
              <a:rPr lang="en-US" sz="10000" b="1">
                <a:latin typeface="Calibri Light"/>
              </a:rPr>
              <a:t>CONTAINER_REGISTRY:BRANCH_NAME_COMMIT_ID”</a:t>
            </a:r>
            <a:r>
              <a:rPr lang="ru-RU" sz="10000" b="1">
                <a:latin typeface="Calibri Light"/>
              </a:rPr>
              <a:t> (</a:t>
            </a:r>
            <a:r>
              <a:rPr lang="en-US" sz="10000" b="1">
                <a:latin typeface="Calibri Light"/>
              </a:rPr>
              <a:t>“</a:t>
            </a:r>
            <a:r>
              <a:rPr lang="ru-RU" sz="10000" b="1">
                <a:latin typeface="Calibri Light"/>
              </a:rPr>
              <a:t>РЕЕСТР_КОНТЕЙНЕРОВ:ИМЯ_ВЕТКИ_КРАТКИЙ_</a:t>
            </a:r>
            <a:r>
              <a:rPr lang="en-US" sz="10000" b="1">
                <a:latin typeface="Calibri Light"/>
              </a:rPr>
              <a:t>ID</a:t>
            </a:r>
            <a:r>
              <a:rPr lang="ru-RU" sz="10000" b="1">
                <a:latin typeface="Calibri Light"/>
              </a:rPr>
              <a:t>_КОММИТА</a:t>
            </a:r>
            <a:r>
              <a:rPr lang="en-US" sz="10000" b="1">
                <a:latin typeface="Calibri Light"/>
              </a:rPr>
              <a:t>”</a:t>
            </a:r>
            <a:r>
              <a:rPr lang="ru-RU" sz="10000" b="1">
                <a:latin typeface="Calibri Light"/>
              </a:rPr>
              <a:t>)</a:t>
            </a:r>
            <a:r>
              <a:rPr lang="en-US" sz="10000" b="1">
                <a:latin typeface="Calibri Light"/>
              </a:rPr>
              <a:t>;</a:t>
            </a:r>
            <a:endParaRPr lang="ru-RU" sz="10000" b="1">
              <a:latin typeface="Calibri Light"/>
            </a:endParaRPr>
          </a:p>
          <a:p>
            <a:pPr marL="360000" indent="-360000">
              <a:buFont typeface="Arial"/>
              <a:buChar char="•"/>
              <a:defRPr/>
            </a:pPr>
            <a:r>
              <a:rPr lang="ru-RU" sz="10000">
                <a:latin typeface="Calibri Light"/>
              </a:rPr>
              <a:t>Отправка готовых Docker образов в </a:t>
            </a:r>
            <a:r>
              <a:rPr lang="en-US" sz="10000">
                <a:latin typeface="Calibri Light"/>
              </a:rPr>
              <a:t>Container Registry (</a:t>
            </a:r>
            <a:r>
              <a:rPr lang="ru-RU" sz="10000">
                <a:latin typeface="Calibri Light"/>
              </a:rPr>
              <a:t>реестр контейнеров) проекта;</a:t>
            </a:r>
            <a:endParaRPr lang="en-US" sz="10000">
              <a:latin typeface="Calibri Light"/>
            </a:endParaRPr>
          </a:p>
          <a:p>
            <a:pPr marL="360000" indent="-360000">
              <a:buFont typeface="Arial"/>
              <a:buChar char="•"/>
              <a:defRPr/>
            </a:pPr>
            <a:r>
              <a:rPr lang="ru-RU" sz="10000">
                <a:latin typeface="Calibri Light"/>
              </a:rPr>
              <a:t>Автоматическая конвертация из </a:t>
            </a:r>
            <a:r>
              <a:rPr lang="en-US" sz="10000">
                <a:latin typeface="Calibri Light"/>
              </a:rPr>
              <a:t>Docker</a:t>
            </a:r>
            <a:r>
              <a:rPr lang="ru-RU" sz="10000">
                <a:latin typeface="Calibri Light"/>
              </a:rPr>
              <a:t> в </a:t>
            </a:r>
            <a:r>
              <a:rPr lang="en-US" sz="10000">
                <a:latin typeface="Calibri Light"/>
              </a:rPr>
              <a:t>.</a:t>
            </a:r>
            <a:r>
              <a:rPr lang="en-US" sz="10000">
                <a:latin typeface="Calibri Light"/>
              </a:rPr>
              <a:t>sif</a:t>
            </a:r>
            <a:r>
              <a:rPr lang="en-US" sz="10000">
                <a:latin typeface="Calibri Light"/>
              </a:rPr>
              <a:t> (</a:t>
            </a:r>
            <a:r>
              <a:rPr lang="ru-RU" sz="10000">
                <a:latin typeface="Calibri Light"/>
              </a:rPr>
              <a:t>формат </a:t>
            </a:r>
            <a:r>
              <a:rPr lang="en-US" sz="10000">
                <a:latin typeface="Calibri Light"/>
              </a:rPr>
              <a:t>Apptainer</a:t>
            </a:r>
            <a:r>
              <a:rPr lang="en-US" sz="10000">
                <a:latin typeface="Calibri Light"/>
              </a:rPr>
              <a:t>)</a:t>
            </a:r>
            <a:r>
              <a:rPr lang="ru-RU" sz="10000">
                <a:latin typeface="Calibri Light"/>
              </a:rPr>
              <a:t> для публикации готовых к запуску контейнеризированных приложений в </a:t>
            </a:r>
            <a:r>
              <a:rPr lang="en-US" sz="10000">
                <a:latin typeface="Calibri Light"/>
              </a:rPr>
              <a:t>CVMFS</a:t>
            </a:r>
            <a:r>
              <a:rPr lang="ru-RU" sz="10000">
                <a:latin typeface="Calibri Light"/>
              </a:rPr>
              <a:t>.</a:t>
            </a:r>
            <a:endParaRPr sz="10000"/>
          </a:p>
          <a:p>
            <a:pPr>
              <a:lnSpc>
                <a:spcPct val="120000"/>
              </a:lnSpc>
              <a:defRPr/>
            </a:pPr>
            <a:endParaRPr lang="ru-RU">
              <a:latin typeface="Calibri Light"/>
            </a:endParaRPr>
          </a:p>
          <a:p>
            <a:pPr>
              <a:lnSpc>
                <a:spcPct val="120000"/>
              </a:lnSpc>
              <a:defRPr/>
            </a:pPr>
            <a:endParaRPr lang="ru-RU">
              <a:latin typeface="Calibri Light"/>
            </a:endParaRPr>
          </a:p>
          <a:p>
            <a:pPr marL="0" indent="0">
              <a:lnSpc>
                <a:spcPct val="120000"/>
              </a:lnSpc>
              <a:buNone/>
              <a:defRPr/>
            </a:pPr>
            <a:endParaRPr lang="ru-RU">
              <a:latin typeface="Calibri Light"/>
            </a:endParaRPr>
          </a:p>
          <a:p>
            <a:pPr marL="0" indent="0">
              <a:lnSpc>
                <a:spcPct val="120000"/>
              </a:lnSpc>
              <a:buNone/>
              <a:defRPr/>
            </a:pPr>
            <a:endParaRPr lang="ru-RU">
              <a:latin typeface="Calibri Light"/>
            </a:endParaRPr>
          </a:p>
          <a:p>
            <a:pPr marL="0" indent="0">
              <a:buNone/>
              <a:defRPr/>
            </a:pPr>
            <a:endParaRPr lang="ru-RU">
              <a:latin typeface="Calibri Light"/>
            </a:endParaRPr>
          </a:p>
        </p:txBody>
      </p:sp>
      <p:cxnSp>
        <p:nvCxnSpPr>
          <p:cNvPr id="4" name="Прямая соединительная линия 3"/>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1929809121" name="Дата 6"/>
          <p:cNvSpPr>
            <a:spLocks noGrp="1"/>
          </p:cNvSpPr>
          <p:nvPr>
            <p:ph type="dt" sz="half" idx="10"/>
          </p:nvPr>
        </p:nvSpPr>
        <p:spPr bwMode="auto">
          <a:xfrm>
            <a:off x="838198" y="6356349"/>
            <a:ext cx="2743200" cy="365124"/>
          </a:xfrm>
        </p:spPr>
        <p:txBody>
          <a:bodyPr/>
          <a:lstStyle/>
          <a:p>
            <a:pPr>
              <a:defRPr/>
            </a:pPr>
            <a:fld id="{B90138DA-8E01-D0FE-63FD-65E13741EB6D}" type="datetime1">
              <a:rPr lang="ru-RU" sz="2000">
                <a:solidFill>
                  <a:srgbClr val="982733"/>
                </a:solidFill>
              </a:rPr>
              <a:t>01.10.2025</a:t>
            </a:fld>
            <a:endParaRPr lang="ru-RU" sz="2000">
              <a:solidFill>
                <a:srgbClr val="982733"/>
              </a:solidFill>
            </a:endParaRPr>
          </a:p>
        </p:txBody>
      </p:sp>
      <p:sp>
        <p:nvSpPr>
          <p:cNvPr id="1878116748" name="Номер слайда 7"/>
          <p:cNvSpPr>
            <a:spLocks noGrp="1"/>
          </p:cNvSpPr>
          <p:nvPr>
            <p:ph type="sldNum" sz="quarter" idx="12"/>
          </p:nvPr>
        </p:nvSpPr>
        <p:spPr bwMode="auto">
          <a:xfrm>
            <a:off x="8610599" y="6356349"/>
            <a:ext cx="2743200" cy="365124"/>
          </a:xfrm>
        </p:spPr>
        <p:txBody>
          <a:bodyPr/>
          <a:lstStyle/>
          <a:p>
            <a:pPr>
              <a:defRPr/>
            </a:pPr>
            <a:fld id="{8AA9C31A-99DF-76EA-6901-AC4E64DCB7DB}" type="slidenum">
              <a:rPr lang="ru-RU" sz="2000">
                <a:solidFill>
                  <a:srgbClr val="982733"/>
                </a:solidFill>
              </a:rPr>
              <a:t>21</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Объект 3"/>
          <p:cNvSpPr>
            <a:spLocks noGrp="1"/>
          </p:cNvSpPr>
          <p:nvPr>
            <p:ph idx="1"/>
          </p:nvPr>
        </p:nvSpPr>
        <p:spPr bwMode="auto">
          <a:xfrm>
            <a:off x="838200" y="1571626"/>
            <a:ext cx="10942389" cy="4908546"/>
          </a:xfrm>
        </p:spPr>
        <p:txBody>
          <a:bodyPr>
            <a:normAutofit/>
          </a:bodyPr>
          <a:lstStyle/>
          <a:p>
            <a:pPr marL="360000" indent="-360000">
              <a:buFont typeface="Arial"/>
              <a:buChar char="•"/>
              <a:defRPr/>
            </a:pPr>
            <a:r>
              <a:rPr lang="ru-RU">
                <a:latin typeface="Calibri Light"/>
              </a:rPr>
              <a:t>Единые подходы в: написании комментариев к фиксациям изменений в коде, присваивании версий ПО, модели ветвления git; </a:t>
            </a:r>
            <a:endParaRPr/>
          </a:p>
          <a:p>
            <a:pPr marL="360000" indent="-360000">
              <a:buFont typeface="Arial"/>
              <a:buChar char="•"/>
              <a:defRPr/>
            </a:pPr>
            <a:r>
              <a:rPr lang="ru-RU">
                <a:latin typeface="Calibri Light"/>
              </a:rPr>
              <a:t>Автоматизация процессов сборки, тестирования и публикации проектов;</a:t>
            </a:r>
            <a:endParaRPr/>
          </a:p>
          <a:p>
            <a:pPr marL="360000" indent="-360000">
              <a:buFont typeface="Arial"/>
              <a:buChar char="•"/>
              <a:defRPr/>
            </a:pPr>
            <a:r>
              <a:rPr lang="ru-RU">
                <a:latin typeface="Calibri Light"/>
              </a:rPr>
              <a:t>Замаскированные и скрытые переменные окружения;</a:t>
            </a:r>
            <a:endParaRPr/>
          </a:p>
          <a:p>
            <a:pPr marL="360000" indent="-360000">
              <a:buFont typeface="Arial"/>
              <a:buChar char="•"/>
              <a:defRPr/>
            </a:pPr>
            <a:r>
              <a:rPr lang="ru-RU">
                <a:latin typeface="Calibri Light"/>
              </a:rPr>
              <a:t>Разделение образов и репозиториев на «Базовый» и </a:t>
            </a:r>
            <a:r>
              <a:rPr lang="en-US">
                <a:latin typeface="Calibri Light"/>
              </a:rPr>
              <a:t>“Production”;</a:t>
            </a:r>
            <a:endParaRPr lang="ru-RU">
              <a:latin typeface="Calibri Light"/>
            </a:endParaRPr>
          </a:p>
          <a:p>
            <a:pPr marL="360000" indent="-360000">
              <a:buFont typeface="Arial"/>
              <a:buChar char="•"/>
              <a:defRPr/>
            </a:pPr>
            <a:r>
              <a:rPr lang="ru-RU">
                <a:latin typeface="Calibri Light"/>
              </a:rPr>
              <a:t>Сборка образов с приложениями только при соблюдении определенных условий;</a:t>
            </a:r>
            <a:endParaRPr lang="en-US">
              <a:latin typeface="Calibri Light"/>
            </a:endParaRPr>
          </a:p>
          <a:p>
            <a:pPr marL="360000" indent="-360000">
              <a:buFont typeface="Arial"/>
              <a:buChar char="•"/>
              <a:defRPr/>
            </a:pPr>
            <a:r>
              <a:rPr lang="ru-RU">
                <a:latin typeface="Calibri Light"/>
              </a:rPr>
              <a:t>Единое название</a:t>
            </a:r>
            <a:r>
              <a:rPr lang="en-US">
                <a:latin typeface="Calibri Light"/>
              </a:rPr>
              <a:t> </a:t>
            </a:r>
            <a:r>
              <a:rPr lang="ru-RU">
                <a:latin typeface="Calibri Light"/>
              </a:rPr>
              <a:t>для образов с приложениями;</a:t>
            </a:r>
            <a:endParaRPr lang="en-US" b="1">
              <a:latin typeface="Calibri Light"/>
            </a:endParaRPr>
          </a:p>
          <a:p>
            <a:pPr marL="360000" indent="-360000">
              <a:buFont typeface="Arial"/>
              <a:buChar char="•"/>
              <a:defRPr/>
            </a:pPr>
            <a:r>
              <a:rPr lang="ru-RU">
                <a:latin typeface="Calibri Light"/>
              </a:rPr>
              <a:t>Автоматическая конвертация между форматами.</a:t>
            </a:r>
            <a:endParaRPr/>
          </a:p>
          <a:p>
            <a:pPr marL="360000" indent="-360000">
              <a:buFont typeface="Arial"/>
              <a:buChar char="•"/>
              <a:defRPr/>
            </a:pPr>
            <a:endParaRPr lang="ru-RU">
              <a:latin typeface="Calibri Light"/>
            </a:endParaRPr>
          </a:p>
          <a:p>
            <a:pPr marL="360000" indent="-360000">
              <a:buFont typeface="Arial"/>
              <a:buChar char="•"/>
              <a:defRPr/>
            </a:pPr>
            <a:endParaRPr lang="ru-RU">
              <a:latin typeface="Calibri Light"/>
            </a:endParaRPr>
          </a:p>
          <a:p>
            <a:pPr marL="360000" indent="-360000">
              <a:buFont typeface="Arial"/>
              <a:buChar char="•"/>
              <a:defRPr/>
            </a:pPr>
            <a:endParaRPr lang="en-US">
              <a:latin typeface="Calibri Light"/>
            </a:endParaRPr>
          </a:p>
          <a:p>
            <a:pPr>
              <a:defRPr/>
            </a:pPr>
            <a:endParaRPr lang="ru-RU"/>
          </a:p>
        </p:txBody>
      </p:sp>
      <p:sp>
        <p:nvSpPr>
          <p:cNvPr id="7" name="Заголовок 1"/>
          <p:cNvSpPr txBox="1"/>
          <p:nvPr/>
        </p:nvSpPr>
        <p:spPr bwMode="auto">
          <a:xfrm>
            <a:off x="838200" y="122237"/>
            <a:ext cx="10515600" cy="1325563"/>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a:t>Ключевые особенности</a:t>
            </a:r>
            <a:endParaRPr/>
          </a:p>
        </p:txBody>
      </p:sp>
      <p:cxnSp>
        <p:nvCxnSpPr>
          <p:cNvPr id="8" name="Прямая соединительная линия 7"/>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6" name="Дата 5"/>
          <p:cNvSpPr>
            <a:spLocks noGrp="1"/>
          </p:cNvSpPr>
          <p:nvPr>
            <p:ph type="dt" sz="half" idx="10"/>
          </p:nvPr>
        </p:nvSpPr>
        <p:spPr bwMode="auto"/>
        <p:txBody>
          <a:bodyPr/>
          <a:lstStyle/>
          <a:p>
            <a:pPr>
              <a:defRPr/>
            </a:pPr>
            <a:fld id="{2A863CD5-F335-4E63-A80D-8A9E366F05A8}" type="datetime1">
              <a:rPr lang="ru-RU" sz="2000">
                <a:solidFill>
                  <a:srgbClr val="982733"/>
                </a:solidFill>
              </a:rPr>
              <a:t>01.10.2025</a:t>
            </a:fld>
            <a:endParaRPr lang="ru-RU" sz="2000">
              <a:solidFill>
                <a:srgbClr val="982733"/>
              </a:solidFill>
            </a:endParaRPr>
          </a:p>
        </p:txBody>
      </p:sp>
      <p:sp>
        <p:nvSpPr>
          <p:cNvPr id="9" name="Номер слайда 8"/>
          <p:cNvSpPr>
            <a:spLocks noGrp="1"/>
          </p:cNvSpPr>
          <p:nvPr>
            <p:ph type="sldNum" sz="quarter" idx="12"/>
          </p:nvPr>
        </p:nvSpPr>
        <p:spPr bwMode="auto"/>
        <p:txBody>
          <a:bodyPr/>
          <a:lstStyle/>
          <a:p>
            <a:pPr>
              <a:defRPr/>
            </a:pPr>
            <a:fld id="{90C71E5E-2BB5-4421-B8EA-C452B64348E4}" type="slidenum">
              <a:rPr lang="ru-RU" sz="2000">
                <a:solidFill>
                  <a:srgbClr val="982733"/>
                </a:solidFill>
              </a:rPr>
              <a:t>22</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795605282" name="Объект 3"/>
          <p:cNvSpPr>
            <a:spLocks noGrp="1"/>
          </p:cNvSpPr>
          <p:nvPr>
            <p:ph idx="1"/>
          </p:nvPr>
        </p:nvSpPr>
        <p:spPr bwMode="auto">
          <a:xfrm>
            <a:off x="838198" y="1571625"/>
            <a:ext cx="10942388" cy="4908546"/>
          </a:xfrm>
        </p:spPr>
        <p:txBody>
          <a:bodyPr vertOverflow="overflow" horzOverflow="overflow" vert="horz" wrap="square" lIns="91440" tIns="45720" rIns="91440" bIns="45720" numCol="1" spcCol="0" rtlCol="0" fromWordArt="0" anchor="t" anchorCtr="0" forceAA="0" upright="0" compatLnSpc="0">
            <a:normAutofit fontScale="65000" lnSpcReduction="7000"/>
          </a:bodyPr>
          <a:lstStyle/>
          <a:p>
            <a:pPr marL="360000" indent="-360000">
              <a:buFont typeface="Arial"/>
              <a:buChar char="•"/>
              <a:defRPr/>
            </a:pPr>
            <a:r>
              <a:rPr sz="3600"/>
              <a:t>Применение единой системы описания коммитов позволяет упростить понимание внесенных изменений другими разработчиками и выставление версий для релиза;</a:t>
            </a:r>
            <a:endParaRPr sz="3600"/>
          </a:p>
          <a:p>
            <a:pPr marL="360000" indent="-360000">
              <a:buFont typeface="Arial"/>
              <a:buChar char="•"/>
              <a:defRPr/>
            </a:pPr>
            <a:r>
              <a:rPr sz="3600"/>
              <a:t>Применение контейнеров позволяет избежать проблем с разницей в операционных системах, переменных окружения и нехватке необходимых для работы ПО библиотек;</a:t>
            </a:r>
            <a:endParaRPr sz="3600"/>
          </a:p>
          <a:p>
            <a:pPr marL="360000" indent="-360000">
              <a:buFont typeface="Arial"/>
              <a:buChar char="•"/>
              <a:defRPr/>
            </a:pPr>
            <a:r>
              <a:rPr sz="3600"/>
              <a:t>Применение Gitlab CI/CD позволяет автоматизировать процессы сборки, тестирования, публикации и развертывания ПО. Публикация готовых образов с приложениями происходит в приватные, недоступные широкой публике унифицированные, связанные между собой хранилища (реестры контейнеров);</a:t>
            </a:r>
            <a:endParaRPr sz="3600"/>
          </a:p>
          <a:p>
            <a:pPr marL="360000" indent="-360000">
              <a:buFont typeface="Arial"/>
              <a:buChar char="•"/>
              <a:defRPr/>
            </a:pPr>
            <a:r>
              <a:rPr sz="3600"/>
              <a:t>Рассмотренные подходы применяются в проектах SPDRoot и sampo, постоянно корректируется конфигурация CI/CD;</a:t>
            </a:r>
            <a:endParaRPr sz="3600"/>
          </a:p>
          <a:p>
            <a:pPr marL="360000" indent="-360000">
              <a:buFont typeface="Arial"/>
              <a:buChar char="•"/>
              <a:defRPr/>
            </a:pPr>
            <a:r>
              <a:rPr sz="3600"/>
              <a:t>Единая конфигурация CI/CD конвейеров, которая подойдет в качестве шаблона для различных проектов, в стадии разработки, принимаются предложения;</a:t>
            </a:r>
            <a:endParaRPr sz="3600"/>
          </a:p>
        </p:txBody>
      </p:sp>
      <p:sp>
        <p:nvSpPr>
          <p:cNvPr id="856445853" name="Заголовок 1"/>
          <p:cNvSpPr txBox="1"/>
          <p:nvPr/>
        </p:nvSpPr>
        <p:spPr bwMode="auto">
          <a:xfrm>
            <a:off x="838198" y="122236"/>
            <a:ext cx="10515600" cy="132556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a:t>Заключение</a:t>
            </a:r>
            <a:endParaRPr/>
          </a:p>
        </p:txBody>
      </p:sp>
      <p:cxnSp>
        <p:nvCxnSpPr>
          <p:cNvPr id="1582861502" name="Прямая соединительная линия 7"/>
          <p:cNvCxnSpPr>
            <a:cxnSpLocks/>
          </p:cNvCxnSpPr>
          <p:nvPr/>
        </p:nvCxnSpPr>
        <p:spPr bwMode="auto">
          <a:xfrm>
            <a:off x="838198" y="1447799"/>
            <a:ext cx="7896224"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1586960273" name="Дата 5"/>
          <p:cNvSpPr>
            <a:spLocks noGrp="1"/>
          </p:cNvSpPr>
          <p:nvPr>
            <p:ph type="dt" sz="half" idx="10"/>
          </p:nvPr>
        </p:nvSpPr>
        <p:spPr bwMode="auto"/>
        <p:txBody>
          <a:bodyPr/>
          <a:lstStyle/>
          <a:p>
            <a:pPr>
              <a:defRPr/>
            </a:pPr>
            <a:fld id="{A46BF0C1-14F6-9BC9-3715-F662220517B5}" type="datetime1">
              <a:rPr lang="ru-RU" sz="2000">
                <a:solidFill>
                  <a:srgbClr val="982733"/>
                </a:solidFill>
              </a:rPr>
              <a:t>01.10.2025</a:t>
            </a:fld>
            <a:endParaRPr lang="ru-RU" sz="2000">
              <a:solidFill>
                <a:srgbClr val="982733"/>
              </a:solidFill>
            </a:endParaRPr>
          </a:p>
        </p:txBody>
      </p:sp>
      <p:sp>
        <p:nvSpPr>
          <p:cNvPr id="520805951" name="Номер слайда 8"/>
          <p:cNvSpPr>
            <a:spLocks noGrp="1"/>
          </p:cNvSpPr>
          <p:nvPr>
            <p:ph type="sldNum" sz="quarter" idx="12"/>
          </p:nvPr>
        </p:nvSpPr>
        <p:spPr bwMode="auto"/>
        <p:txBody>
          <a:bodyPr/>
          <a:lstStyle/>
          <a:p>
            <a:pPr>
              <a:defRPr/>
            </a:pPr>
            <a:fld id="{176C9664-DF77-28A1-A21C-5997E80D9CB4}" type="slidenum">
              <a:rPr lang="ru-RU" sz="2000">
                <a:solidFill>
                  <a:srgbClr val="982733"/>
                </a:solidFill>
              </a:rPr>
              <a:t>23</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0" y="-2024744"/>
            <a:ext cx="12252960" cy="9961203"/>
          </a:xfrm>
          <a:prstGeom prst="rect">
            <a:avLst/>
          </a:prstGeom>
        </p:spPr>
      </p:pic>
      <p:sp>
        <p:nvSpPr>
          <p:cNvPr id="2" name="Заголовок 1"/>
          <p:cNvSpPr>
            <a:spLocks noGrp="1"/>
          </p:cNvSpPr>
          <p:nvPr>
            <p:ph type="title"/>
          </p:nvPr>
        </p:nvSpPr>
        <p:spPr bwMode="auto">
          <a:xfrm>
            <a:off x="838198" y="650035"/>
            <a:ext cx="10515600" cy="1325563"/>
          </a:xfrm>
        </p:spPr>
        <p:txBody>
          <a:bodyPr>
            <a:prstTxWarp prst="textDeflateBottom">
              <a:avLst>
                <a:gd name="adj" fmla="val 34233"/>
              </a:avLst>
            </a:prstTxWarp>
          </a:bodyPr>
          <a:lstStyle/>
          <a:p>
            <a:pPr algn="ctr">
              <a:defRPr/>
            </a:pPr>
            <a:r>
              <a:rPr lang="en-US" b="1">
                <a:ln>
                  <a:solidFill>
                    <a:schemeClr val="tx1"/>
                  </a:solidFill>
                </a:ln>
                <a:solidFill>
                  <a:srgbClr val="FB0597"/>
                </a:solidFill>
                <a:cs typeface="Times New Roman"/>
              </a:rPr>
              <a:t>Thank you for your attention</a:t>
            </a:r>
            <a:endParaRPr lang="ru-RU" b="1">
              <a:ln>
                <a:solidFill>
                  <a:schemeClr val="tx1"/>
                </a:solidFill>
              </a:ln>
              <a:solidFill>
                <a:srgbClr val="FB0597"/>
              </a:solidFill>
              <a:cs typeface="Times New Roman"/>
            </a:endParaRPr>
          </a:p>
        </p:txBody>
      </p:sp>
      <p:pic>
        <p:nvPicPr>
          <p:cNvPr id="5" name="Рисунок 4"/>
          <p:cNvPicPr>
            <a:picLocks noChangeAspect="1"/>
          </p:cNvPicPr>
          <p:nvPr/>
        </p:nvPicPr>
        <p:blipFill>
          <a:blip r:embed="rId3"/>
          <a:stretch/>
        </p:blipFill>
        <p:spPr bwMode="auto">
          <a:xfrm rot="20638673">
            <a:off x="4760317" y="934744"/>
            <a:ext cx="1139923" cy="75614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122237"/>
            <a:ext cx="10515600" cy="1325563"/>
          </a:xfrm>
        </p:spPr>
        <p:txBody>
          <a:bodyPr/>
          <a:lstStyle/>
          <a:p>
            <a:pPr>
              <a:defRPr/>
            </a:pPr>
            <a:r>
              <a:rPr lang="en-US"/>
              <a:t>Conclusion</a:t>
            </a:r>
            <a:endParaRPr lang="ru-RU"/>
          </a:p>
        </p:txBody>
      </p:sp>
      <p:cxnSp>
        <p:nvCxnSpPr>
          <p:cNvPr id="4" name="Прямая соединительная линия 3"/>
          <p:cNvCxnSpPr>
            <a:cxnSpLocks/>
          </p:cNvCxnSpPr>
          <p:nvPr/>
        </p:nvCxnSpPr>
        <p:spPr bwMode="auto">
          <a:xfrm>
            <a:off x="838200" y="1447800"/>
            <a:ext cx="6365682"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bwMode="auto">
          <a:xfrm>
            <a:off x="838200" y="1643977"/>
            <a:ext cx="10515600" cy="3877985"/>
          </a:xfrm>
          <a:prstGeom prst="rect">
            <a:avLst/>
          </a:prstGeom>
          <a:noFill/>
        </p:spPr>
        <p:txBody>
          <a:bodyPr wrap="square" rtlCol="0">
            <a:spAutoFit/>
          </a:bodyPr>
          <a:lstStyle/>
          <a:p>
            <a:pPr marL="342900" indent="-342900">
              <a:spcAft>
                <a:spcPts val="1200"/>
              </a:spcAft>
              <a:buFont typeface="Arial"/>
              <a:buChar char="•"/>
              <a:defRPr/>
            </a:pPr>
            <a:r>
              <a:rPr lang="en-US" sz="2400">
                <a:latin typeface="Calibri Light"/>
              </a:rPr>
              <a:t>The proposed configuration is based on international experience and can be saved as standardized templates for use in other projects. </a:t>
            </a:r>
            <a:endParaRPr/>
          </a:p>
          <a:p>
            <a:pPr marL="342900" indent="-342900">
              <a:spcAft>
                <a:spcPts val="1200"/>
              </a:spcAft>
              <a:buFont typeface="Arial"/>
              <a:buChar char="•"/>
              <a:defRPr/>
            </a:pPr>
            <a:r>
              <a:rPr lang="en-US" sz="2400">
                <a:latin typeface="Calibri Light"/>
              </a:rPr>
              <a:t>The methods remain relevant in a diverse range of projects due to its flexibility.</a:t>
            </a:r>
            <a:r>
              <a:rPr lang="ru-RU" sz="2400">
                <a:latin typeface="Calibri Light"/>
              </a:rPr>
              <a:t> </a:t>
            </a:r>
            <a:endParaRPr lang="en-US" sz="2400">
              <a:latin typeface="Calibri Light"/>
            </a:endParaRPr>
          </a:p>
          <a:p>
            <a:pPr marL="342900" indent="-342900">
              <a:spcAft>
                <a:spcPts val="1200"/>
              </a:spcAft>
              <a:buFont typeface="Arial"/>
              <a:buChar char="•"/>
              <a:defRPr/>
            </a:pPr>
            <a:r>
              <a:rPr lang="en-US" sz="2400">
                <a:latin typeface="Calibri Light"/>
              </a:rPr>
              <a:t>The carried out</a:t>
            </a:r>
            <a:r>
              <a:rPr lang="ru-RU" sz="2400">
                <a:latin typeface="Calibri Light"/>
              </a:rPr>
              <a:t> </a:t>
            </a:r>
            <a:r>
              <a:rPr lang="en-US" sz="2400">
                <a:latin typeface="Calibri Light"/>
              </a:rPr>
              <a:t>work is subject to further development, and it is important to continue implementing the methods and software tools for SPD collaboration, adjusting them based on the specific tasks, expanding their scope, and training laboratory staff on how to use the methods.</a:t>
            </a:r>
            <a:r>
              <a:rPr lang="ru-RU" sz="2400">
                <a:latin typeface="Calibri Light"/>
              </a:rPr>
              <a:t> </a:t>
            </a:r>
            <a:endParaRPr lang="en-US" sz="2400">
              <a:latin typeface="Calibri Light"/>
            </a:endParaRPr>
          </a:p>
          <a:p>
            <a:pPr marL="342900" indent="-342900">
              <a:spcAft>
                <a:spcPts val="1200"/>
              </a:spcAft>
              <a:buFont typeface="Arial"/>
              <a:buChar char="•"/>
              <a:defRPr/>
            </a:pPr>
            <a:r>
              <a:rPr lang="en-US" sz="2400">
                <a:latin typeface="Calibri Light"/>
              </a:rPr>
              <a:t>An instruction manual with recommendations for developers based on the methods is currently being prepared.</a:t>
            </a:r>
            <a:endParaRPr lang="ru-RU" sz="2400">
              <a:latin typeface="Calibri Light"/>
            </a:endParaRPr>
          </a:p>
        </p:txBody>
      </p:sp>
      <p:sp>
        <p:nvSpPr>
          <p:cNvPr id="9" name="Номер слайда 8"/>
          <p:cNvSpPr>
            <a:spLocks noGrp="1"/>
          </p:cNvSpPr>
          <p:nvPr>
            <p:ph type="sldNum" sz="quarter" idx="12"/>
          </p:nvPr>
        </p:nvSpPr>
        <p:spPr bwMode="auto"/>
        <p:txBody>
          <a:bodyPr/>
          <a:lstStyle/>
          <a:p>
            <a:pPr>
              <a:defRPr/>
            </a:pPr>
            <a:fld id="{90C71E5E-2BB5-4421-B8EA-C452B64348E4}" type="slidenum">
              <a:rPr lang="ru-RU" sz="2000">
                <a:solidFill>
                  <a:srgbClr val="982733"/>
                </a:solidFill>
              </a:rPr>
              <a:t>25</a:t>
            </a:fld>
            <a:endParaRPr lang="ru-RU" sz="2000">
              <a:solidFill>
                <a:srgbClr val="982733"/>
              </a:solidFill>
            </a:endParaRPr>
          </a:p>
        </p:txBody>
      </p:sp>
      <p:sp>
        <p:nvSpPr>
          <p:cNvPr id="10" name="Дата 7"/>
          <p:cNvSpPr txBox="1"/>
          <p:nvPr/>
        </p:nvSpPr>
        <p:spPr bwMode="auto">
          <a:xfrm>
            <a:off x="10656024" y="136525"/>
            <a:ext cx="1395549" cy="365125"/>
          </a:xfrm>
          <a:prstGeom prst="rect">
            <a:avLst/>
          </a:prstGeom>
        </p:spPr>
        <p:txBody>
          <a:bodyPr vert="horz" lIns="91440" tIns="45720" rIns="91440" bIns="45720" rtlCol="0" anchor="ctr"/>
          <a:lstStyle>
            <a:defPPr>
              <a:defRPr lang="ru-RU"/>
            </a:defPPr>
            <a:lvl1pPr marL="0" algn="l"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63E27C0C-3E39-4DC4-A56B-CFCAA3BAC47D}" type="datetime1">
              <a:rPr lang="ru-RU" sz="2000">
                <a:solidFill>
                  <a:srgbClr val="982733"/>
                </a:solidFill>
              </a:rPr>
              <a:t>01.10.2025</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952034880" name="Заголовок 1"/>
          <p:cNvSpPr>
            <a:spLocks noGrp="1"/>
          </p:cNvSpPr>
          <p:nvPr>
            <p:ph type="title"/>
          </p:nvPr>
        </p:nvSpPr>
        <p:spPr bwMode="auto"/>
        <p:txBody>
          <a:bodyPr/>
          <a:lstStyle/>
          <a:p>
            <a:pPr>
              <a:defRPr/>
            </a:pPr>
            <a:r>
              <a:rPr lang="ru-RU"/>
              <a:t>Разделение кодовых баз</a:t>
            </a:r>
            <a:endParaRPr/>
          </a:p>
        </p:txBody>
      </p:sp>
      <p:sp>
        <p:nvSpPr>
          <p:cNvPr id="857218695" name="Объект 2"/>
          <p:cNvSpPr>
            <a:spLocks noGrp="1"/>
          </p:cNvSpPr>
          <p:nvPr>
            <p:ph idx="1"/>
          </p:nvPr>
        </p:nvSpPr>
        <p:spPr bwMode="auto">
          <a:xfrm>
            <a:off x="838198" y="1825624"/>
            <a:ext cx="10515600" cy="4767678"/>
          </a:xfrm>
        </p:spPr>
        <p:txBody>
          <a:bodyPr vertOverflow="overflow" horzOverflow="overflow" vert="horz" wrap="square" lIns="91440" tIns="45720" rIns="91440" bIns="45720" numCol="1" spcCol="0" rtlCol="0" fromWordArt="0" anchor="t" anchorCtr="0" forceAA="0" upright="0" compatLnSpc="0">
            <a:normAutofit fontScale="60000" lnSpcReduction="8000"/>
          </a:bodyPr>
          <a:lstStyle/>
          <a:p>
            <a:pPr marL="0" indent="0">
              <a:lnSpc>
                <a:spcPct val="120000"/>
              </a:lnSpc>
              <a:buNone/>
              <a:defRPr/>
            </a:pPr>
            <a:r>
              <a:rPr lang="ru-RU">
                <a:latin typeface="Calibri Light"/>
              </a:rPr>
              <a:t>Когда речь касается разработки, например, фреймворка, то подразумевается наличие большого числа установленных библиотек, зависимостей, компиляторов и другого различного ПО, благодаря которому фреймворк может выполнять свои задачи или собираться. Например, фреймворк SPDRoot требует наличие фреймворка FairRoot и пакета ПО FairSoft, что в сумме дает не менее 28 ГБайт. Подготовка окружения занимает порядочное число времени. При сборке Docker-образа существующими на данный момент мощностями выделенными в git.jinr.ru это занимает не менее 2.5 часов. Тогда почему бы не поступить иначе — собранный FairRoot и FairSoft, где уже зафиксированы все версии и не требуются никакие изменения, поместить в контейнеризованную среду, собрать один раз и использовать этот шаблон с собранным софтом на борту при работе с SPDRoot. Таким образом не потребутся каждый раз собирать </a:t>
            </a:r>
            <a:r>
              <a:rPr lang="ru-RU" sz="2800" b="0" i="0" u="none" strike="noStrike" cap="none" spc="0">
                <a:solidFill>
                  <a:schemeClr val="tx1"/>
                </a:solidFill>
                <a:latin typeface="Calibri Light"/>
                <a:ea typeface="Calibri Light"/>
                <a:cs typeface="Calibri Light"/>
              </a:rPr>
              <a:t>FairRoot и FairSoft</a:t>
            </a:r>
            <a:r>
              <a:rPr lang="ru-RU">
                <a:latin typeface="Calibri Light"/>
              </a:rPr>
              <a:t> при каждой сборке SPDRoot. Сам же SPDRoot также контейнеризировать, написав образ, базовым для которого станет образ с </a:t>
            </a:r>
            <a:r>
              <a:rPr lang="ru-RU" sz="2800" b="0" i="0" u="none" strike="noStrike" cap="none" spc="0">
                <a:solidFill>
                  <a:schemeClr val="tx1"/>
                </a:solidFill>
                <a:latin typeface="Calibri Light"/>
                <a:ea typeface="Calibri Light"/>
                <a:cs typeface="Calibri Light"/>
              </a:rPr>
              <a:t>FairRoot и FairSoft</a:t>
            </a:r>
            <a:r>
              <a:rPr lang="ru-RU">
                <a:latin typeface="Calibri Light"/>
              </a:rPr>
              <a:t> на борту. Время в таком случае сократится до 20 минут.</a:t>
            </a:r>
            <a:r>
              <a:rPr lang="ru-RU">
                <a:latin typeface="Calibri Light"/>
              </a:rPr>
              <a:t> </a:t>
            </a:r>
            <a:endParaRPr lang="ru-RU">
              <a:latin typeface="Calibri Light"/>
            </a:endParaRPr>
          </a:p>
          <a:p>
            <a:pPr marL="0" indent="0">
              <a:lnSpc>
                <a:spcPct val="120000"/>
              </a:lnSpc>
              <a:buNone/>
              <a:defRPr/>
            </a:pPr>
            <a:endParaRPr lang="ru-RU">
              <a:latin typeface="Calibri Light"/>
            </a:endParaRPr>
          </a:p>
          <a:p>
            <a:pPr marL="0" indent="0">
              <a:buNone/>
              <a:defRPr/>
            </a:pPr>
            <a:endParaRPr lang="ru-RU">
              <a:latin typeface="Calibri Light"/>
            </a:endParaRPr>
          </a:p>
        </p:txBody>
      </p:sp>
      <p:cxnSp>
        <p:nvCxnSpPr>
          <p:cNvPr id="813673600" name="Прямая соединительная линия 3"/>
          <p:cNvCxnSpPr>
            <a:cxnSpLocks/>
          </p:cNvCxnSpPr>
          <p:nvPr/>
        </p:nvCxnSpPr>
        <p:spPr bwMode="auto">
          <a:xfrm>
            <a:off x="838198" y="1447799"/>
            <a:ext cx="7896224"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1779486463" name="Дата 7"/>
          <p:cNvSpPr>
            <a:spLocks noGrp="1"/>
          </p:cNvSpPr>
          <p:nvPr>
            <p:ph type="dt" sz="half" idx="10"/>
          </p:nvPr>
        </p:nvSpPr>
        <p:spPr bwMode="auto"/>
        <p:txBody>
          <a:bodyPr/>
          <a:lstStyle/>
          <a:p>
            <a:pPr>
              <a:defRPr/>
            </a:pPr>
            <a:fld id="{8A4AA1A9-4F3B-D233-A1BB-B6E29BFEB830}" type="datetime1">
              <a:rPr lang="ru-RU"/>
              <a:t>01.10.2025</a:t>
            </a:fld>
            <a:endParaRPr lang="ru-RU"/>
          </a:p>
        </p:txBody>
      </p:sp>
      <p:sp>
        <p:nvSpPr>
          <p:cNvPr id="1757600498" name="Номер слайда 8"/>
          <p:cNvSpPr>
            <a:spLocks noGrp="1"/>
          </p:cNvSpPr>
          <p:nvPr>
            <p:ph type="sldNum" sz="quarter" idx="12"/>
          </p:nvPr>
        </p:nvSpPr>
        <p:spPr bwMode="auto"/>
        <p:txBody>
          <a:bodyPr/>
          <a:lstStyle/>
          <a:p>
            <a:pPr>
              <a:defRPr/>
            </a:pPr>
            <a:fld id="{0EC85226-1508-6957-D59A-7F09D0B68B77}" type="slidenum">
              <a:rPr lang="ru-RU"/>
              <a:t>26</a:t>
            </a:fld>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35422" y="2298509"/>
            <a:ext cx="7521141" cy="704848"/>
          </a:xfrm>
        </p:spPr>
        <p:txBody>
          <a:bodyPr>
            <a:normAutofit/>
          </a:bodyPr>
          <a:lstStyle/>
          <a:p>
            <a:pPr algn="ctr">
              <a:defRPr/>
            </a:pPr>
            <a:r>
              <a:rPr lang="en-US" sz="3200" b="1"/>
              <a:t>Version control and management practices</a:t>
            </a:r>
            <a:endParaRPr lang="ru-RU" sz="3200" b="1"/>
          </a:p>
        </p:txBody>
      </p:sp>
      <p:cxnSp>
        <p:nvCxnSpPr>
          <p:cNvPr id="10" name="Прямая соединительная линия 9"/>
          <p:cNvCxnSpPr>
            <a:cxnSpLocks/>
          </p:cNvCxnSpPr>
          <p:nvPr/>
        </p:nvCxnSpPr>
        <p:spPr bwMode="auto">
          <a:xfrm>
            <a:off x="1210295" y="4036391"/>
            <a:ext cx="1894497"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11" name="Заголовок 1"/>
          <p:cNvSpPr txBox="1"/>
          <p:nvPr/>
        </p:nvSpPr>
        <p:spPr bwMode="auto">
          <a:xfrm>
            <a:off x="1089831" y="3250864"/>
            <a:ext cx="2135429" cy="731379"/>
          </a:xfrm>
          <a:prstGeom prst="rect">
            <a:avLst/>
          </a:prstGeom>
        </p:spPr>
        <p:txBody>
          <a:bodyPr vert="horz" lIns="91440" tIns="45720" rIns="91440" bIns="45720" rtlCol="0" anchor="ctr">
            <a:normAutofit lnSpcReduction="10000"/>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2400"/>
              <a:t>Conventional Commits</a:t>
            </a:r>
            <a:endParaRPr lang="ru-RU" sz="2400"/>
          </a:p>
        </p:txBody>
      </p:sp>
      <p:cxnSp>
        <p:nvCxnSpPr>
          <p:cNvPr id="3" name="Прямая соединительная линия 2"/>
          <p:cNvCxnSpPr>
            <a:cxnSpLocks/>
          </p:cNvCxnSpPr>
          <p:nvPr/>
        </p:nvCxnSpPr>
        <p:spPr bwMode="auto">
          <a:xfrm>
            <a:off x="4933950" y="4038600"/>
            <a:ext cx="2464789"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5" name="Заголовок 1"/>
          <p:cNvSpPr txBox="1"/>
          <p:nvPr/>
        </p:nvSpPr>
        <p:spPr bwMode="auto">
          <a:xfrm>
            <a:off x="4569075" y="3253074"/>
            <a:ext cx="3098457" cy="731379"/>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2400"/>
              <a:t>Semantic Versioning</a:t>
            </a:r>
            <a:endParaRPr lang="ru-RU" sz="2400"/>
          </a:p>
        </p:txBody>
      </p:sp>
      <p:cxnSp>
        <p:nvCxnSpPr>
          <p:cNvPr id="7" name="Прямая соединительная линия 6"/>
          <p:cNvCxnSpPr>
            <a:cxnSpLocks/>
          </p:cNvCxnSpPr>
          <p:nvPr/>
        </p:nvCxnSpPr>
        <p:spPr bwMode="auto">
          <a:xfrm>
            <a:off x="9464320" y="3969715"/>
            <a:ext cx="1229484"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p:nvPr/>
        </p:nvSpPr>
        <p:spPr bwMode="auto">
          <a:xfrm>
            <a:off x="9011347" y="3326712"/>
            <a:ext cx="2135429" cy="655531"/>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2400"/>
              <a:t>GitFlow</a:t>
            </a:r>
            <a:endParaRPr lang="ru-RU" sz="2400"/>
          </a:p>
        </p:txBody>
      </p:sp>
      <p:pic>
        <p:nvPicPr>
          <p:cNvPr id="13" name="Рисунок 12"/>
          <p:cNvPicPr>
            <a:picLocks noChangeAspect="1"/>
          </p:cNvPicPr>
          <p:nvPr/>
        </p:nvPicPr>
        <p:blipFill>
          <a:blip r:embed="rId2"/>
          <a:stretch/>
        </p:blipFill>
        <p:spPr bwMode="auto">
          <a:xfrm>
            <a:off x="4683085" y="4432489"/>
            <a:ext cx="2391230" cy="731379"/>
          </a:xfrm>
          <a:prstGeom prst="rect">
            <a:avLst/>
          </a:prstGeom>
        </p:spPr>
      </p:pic>
      <p:cxnSp>
        <p:nvCxnSpPr>
          <p:cNvPr id="14" name="Соединитель: уступ 13"/>
          <p:cNvCxnSpPr>
            <a:cxnSpLocks/>
            <a:stCxn id="13" idx="1"/>
            <a:endCxn id="20" idx="0"/>
          </p:cNvCxnSpPr>
          <p:nvPr/>
        </p:nvCxnSpPr>
        <p:spPr bwMode="auto">
          <a:xfrm rot="10800000" flipV="1">
            <a:off x="1805269" y="4798179"/>
            <a:ext cx="2877816" cy="432178"/>
          </a:xfrm>
          <a:prstGeom prst="bentConnector2">
            <a:avLst/>
          </a:prstGeom>
          <a:ln w="28575">
            <a:solidFill>
              <a:srgbClr val="98273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cxnSpLocks/>
          </p:cNvCxnSpPr>
          <p:nvPr/>
        </p:nvCxnSpPr>
        <p:spPr bwMode="auto">
          <a:xfrm>
            <a:off x="873614" y="5775146"/>
            <a:ext cx="1863311"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20" name="Заголовок 1"/>
          <p:cNvSpPr txBox="1"/>
          <p:nvPr/>
        </p:nvSpPr>
        <p:spPr bwMode="auto">
          <a:xfrm>
            <a:off x="929595" y="5230357"/>
            <a:ext cx="1751348" cy="490640"/>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2400"/>
              <a:t>Gitlab CI/CD</a:t>
            </a:r>
            <a:endParaRPr lang="ru-RU" sz="2400"/>
          </a:p>
        </p:txBody>
      </p:sp>
      <p:cxnSp>
        <p:nvCxnSpPr>
          <p:cNvPr id="21" name="Прямая соединительная линия 20"/>
          <p:cNvCxnSpPr>
            <a:cxnSpLocks/>
          </p:cNvCxnSpPr>
          <p:nvPr/>
        </p:nvCxnSpPr>
        <p:spPr bwMode="auto">
          <a:xfrm>
            <a:off x="3372171" y="5775146"/>
            <a:ext cx="2174386"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22" name="Заголовок 1"/>
          <p:cNvSpPr txBox="1"/>
          <p:nvPr/>
        </p:nvSpPr>
        <p:spPr bwMode="auto">
          <a:xfrm>
            <a:off x="3468923" y="5220914"/>
            <a:ext cx="1980879" cy="490641"/>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2400"/>
              <a:t>Gitlab Runner</a:t>
            </a:r>
            <a:endParaRPr lang="ru-RU" sz="2400"/>
          </a:p>
        </p:txBody>
      </p:sp>
      <p:cxnSp>
        <p:nvCxnSpPr>
          <p:cNvPr id="23" name="Прямая соединительная линия 22"/>
          <p:cNvCxnSpPr>
            <a:cxnSpLocks/>
          </p:cNvCxnSpPr>
          <p:nvPr/>
        </p:nvCxnSpPr>
        <p:spPr bwMode="auto">
          <a:xfrm>
            <a:off x="5990363" y="5775146"/>
            <a:ext cx="2816753"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24" name="Заголовок 1"/>
          <p:cNvSpPr txBox="1"/>
          <p:nvPr/>
        </p:nvSpPr>
        <p:spPr bwMode="auto">
          <a:xfrm>
            <a:off x="6115329" y="5195664"/>
            <a:ext cx="2566820" cy="515891"/>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2400"/>
              <a:t>Container Registry</a:t>
            </a:r>
            <a:endParaRPr lang="ru-RU" sz="2400"/>
          </a:p>
        </p:txBody>
      </p:sp>
      <p:cxnSp>
        <p:nvCxnSpPr>
          <p:cNvPr id="25" name="Прямая соединительная линия 24"/>
          <p:cNvCxnSpPr>
            <a:cxnSpLocks/>
          </p:cNvCxnSpPr>
          <p:nvPr/>
        </p:nvCxnSpPr>
        <p:spPr bwMode="auto">
          <a:xfrm>
            <a:off x="9407331" y="5775146"/>
            <a:ext cx="2054750"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26" name="Заголовок 1"/>
          <p:cNvSpPr txBox="1"/>
          <p:nvPr/>
        </p:nvSpPr>
        <p:spPr bwMode="auto">
          <a:xfrm>
            <a:off x="9551507" y="5214565"/>
            <a:ext cx="1766397" cy="496990"/>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2400"/>
              <a:t>Gitlab Pages</a:t>
            </a:r>
            <a:endParaRPr lang="ru-RU" sz="2400"/>
          </a:p>
        </p:txBody>
      </p:sp>
      <p:cxnSp>
        <p:nvCxnSpPr>
          <p:cNvPr id="27" name="Соединитель: уступ 26"/>
          <p:cNvCxnSpPr>
            <a:cxnSpLocks/>
            <a:stCxn id="13" idx="1"/>
            <a:endCxn id="22" idx="0"/>
          </p:cNvCxnSpPr>
          <p:nvPr/>
        </p:nvCxnSpPr>
        <p:spPr bwMode="auto">
          <a:xfrm rot="10800000" flipV="1">
            <a:off x="4459363" y="4798178"/>
            <a:ext cx="223722" cy="422735"/>
          </a:xfrm>
          <a:prstGeom prst="bentConnector2">
            <a:avLst/>
          </a:prstGeom>
          <a:ln w="28575">
            <a:solidFill>
              <a:srgbClr val="98273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Соединитель: уступ 27"/>
          <p:cNvCxnSpPr>
            <a:cxnSpLocks/>
            <a:stCxn id="13" idx="3"/>
            <a:endCxn id="24" idx="0"/>
          </p:cNvCxnSpPr>
          <p:nvPr/>
        </p:nvCxnSpPr>
        <p:spPr bwMode="auto">
          <a:xfrm>
            <a:off x="7074315" y="4798179"/>
            <a:ext cx="324424" cy="397485"/>
          </a:xfrm>
          <a:prstGeom prst="bentConnector2">
            <a:avLst/>
          </a:prstGeom>
          <a:ln w="28575">
            <a:solidFill>
              <a:srgbClr val="98273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Соединитель: уступ 28"/>
          <p:cNvCxnSpPr>
            <a:cxnSpLocks/>
            <a:stCxn id="13" idx="3"/>
            <a:endCxn id="26" idx="0"/>
          </p:cNvCxnSpPr>
          <p:nvPr/>
        </p:nvCxnSpPr>
        <p:spPr bwMode="auto">
          <a:xfrm>
            <a:off x="7074315" y="4798179"/>
            <a:ext cx="3360391" cy="416386"/>
          </a:xfrm>
          <a:prstGeom prst="bentConnector2">
            <a:avLst/>
          </a:prstGeom>
          <a:ln w="28575">
            <a:solidFill>
              <a:srgbClr val="982733"/>
            </a:solidFill>
            <a:tailEnd type="triangle"/>
          </a:ln>
        </p:spPr>
        <p:style>
          <a:lnRef idx="1">
            <a:schemeClr val="accent1"/>
          </a:lnRef>
          <a:fillRef idx="0">
            <a:schemeClr val="accent1"/>
          </a:fillRef>
          <a:effectRef idx="0">
            <a:schemeClr val="accent1"/>
          </a:effectRef>
          <a:fontRef idx="minor">
            <a:schemeClr val="tx1"/>
          </a:fontRef>
        </p:style>
      </p:cxnSp>
      <p:sp>
        <p:nvSpPr>
          <p:cNvPr id="30" name="Заголовок 1"/>
          <p:cNvSpPr txBox="1"/>
          <p:nvPr/>
        </p:nvSpPr>
        <p:spPr bwMode="auto">
          <a:xfrm>
            <a:off x="873614" y="5838737"/>
            <a:ext cx="2054750" cy="897021"/>
          </a:xfrm>
          <a:prstGeom prst="rect">
            <a:avLst/>
          </a:prstGeom>
        </p:spPr>
        <p:txBody>
          <a:bodyPr vert="horz" lIns="91440" tIns="45720" rIns="91440" bIns="45720" rtlCol="0" anchor="ctr">
            <a:normAutofit fontScale="62500" lnSpcReduction="20000"/>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2800"/>
              <a:t>Automating the processes and </a:t>
            </a:r>
            <a:r>
              <a:rPr lang="ru-RU" sz="2800"/>
              <a:t> </a:t>
            </a:r>
            <a:r>
              <a:rPr lang="en-US" sz="2800"/>
              <a:t>pipelines management</a:t>
            </a:r>
            <a:endParaRPr lang="ru-RU" sz="2800"/>
          </a:p>
        </p:txBody>
      </p:sp>
      <p:sp>
        <p:nvSpPr>
          <p:cNvPr id="31" name="Заголовок 1"/>
          <p:cNvSpPr txBox="1"/>
          <p:nvPr/>
        </p:nvSpPr>
        <p:spPr bwMode="auto">
          <a:xfrm>
            <a:off x="3431988" y="5838737"/>
            <a:ext cx="2054750" cy="947415"/>
          </a:xfrm>
          <a:prstGeom prst="rect">
            <a:avLst/>
          </a:prstGeom>
        </p:spPr>
        <p:txBody>
          <a:bodyPr vert="horz" lIns="91440" tIns="45720" rIns="91440" bIns="45720" rtlCol="0" anchor="ctr">
            <a:normAutofit fontScale="62500" lnSpcReduction="20000"/>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2800"/>
              <a:t>Execution of tasks</a:t>
            </a:r>
            <a:r>
              <a:rPr lang="ru-RU" sz="2800"/>
              <a:t>, </a:t>
            </a:r>
            <a:r>
              <a:rPr lang="en-US" sz="2800"/>
              <a:t>described in Gitlab CI/CD pipelines</a:t>
            </a:r>
            <a:endParaRPr lang="ru-RU" sz="2800"/>
          </a:p>
        </p:txBody>
      </p:sp>
      <p:sp>
        <p:nvSpPr>
          <p:cNvPr id="32" name="Заголовок 1"/>
          <p:cNvSpPr txBox="1"/>
          <p:nvPr/>
        </p:nvSpPr>
        <p:spPr bwMode="auto">
          <a:xfrm>
            <a:off x="6449568" y="5838738"/>
            <a:ext cx="2054750" cy="709636"/>
          </a:xfrm>
          <a:prstGeom prst="rect">
            <a:avLst/>
          </a:prstGeom>
        </p:spPr>
        <p:txBody>
          <a:bodyPr vert="horz" lIns="91440" tIns="45720" rIns="91440" bIns="45720" rtlCol="0" anchor="ctr">
            <a:normAutofit fontScale="62500" lnSpcReduction="20000"/>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2800"/>
              <a:t>Images of applications storage</a:t>
            </a:r>
            <a:endParaRPr lang="ru-RU" sz="2800"/>
          </a:p>
        </p:txBody>
      </p:sp>
      <p:sp>
        <p:nvSpPr>
          <p:cNvPr id="33" name="Заголовок 1"/>
          <p:cNvSpPr txBox="1"/>
          <p:nvPr/>
        </p:nvSpPr>
        <p:spPr bwMode="auto">
          <a:xfrm>
            <a:off x="9407331" y="5838738"/>
            <a:ext cx="2054750" cy="70963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1800"/>
              <a:t>Documentation web-pages</a:t>
            </a:r>
            <a:endParaRPr lang="ru-RU" sz="1800"/>
          </a:p>
        </p:txBody>
      </p:sp>
      <p:sp>
        <p:nvSpPr>
          <p:cNvPr id="64" name="Заголовок 1"/>
          <p:cNvSpPr txBox="1"/>
          <p:nvPr/>
        </p:nvSpPr>
        <p:spPr bwMode="auto">
          <a:xfrm>
            <a:off x="5131967" y="154207"/>
            <a:ext cx="1928061" cy="704848"/>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3200" b="1"/>
              <a:t>DevOps</a:t>
            </a:r>
            <a:endParaRPr lang="ru-RU" sz="3200" b="1"/>
          </a:p>
        </p:txBody>
      </p:sp>
      <p:cxnSp>
        <p:nvCxnSpPr>
          <p:cNvPr id="69" name="Прямая соединительная линия 68"/>
          <p:cNvCxnSpPr>
            <a:cxnSpLocks/>
          </p:cNvCxnSpPr>
          <p:nvPr/>
        </p:nvCxnSpPr>
        <p:spPr bwMode="auto">
          <a:xfrm>
            <a:off x="747529" y="1850573"/>
            <a:ext cx="1894497"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70" name="Заголовок 1"/>
          <p:cNvSpPr txBox="1"/>
          <p:nvPr/>
        </p:nvSpPr>
        <p:spPr bwMode="auto">
          <a:xfrm>
            <a:off x="627064" y="1065046"/>
            <a:ext cx="2135429" cy="731379"/>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2400"/>
              <a:t>CI/CD</a:t>
            </a:r>
            <a:endParaRPr lang="ru-RU" sz="2400"/>
          </a:p>
        </p:txBody>
      </p:sp>
      <p:cxnSp>
        <p:nvCxnSpPr>
          <p:cNvPr id="71" name="Прямая соединительная линия 70"/>
          <p:cNvCxnSpPr>
            <a:cxnSpLocks/>
          </p:cNvCxnSpPr>
          <p:nvPr/>
        </p:nvCxnSpPr>
        <p:spPr bwMode="auto">
          <a:xfrm>
            <a:off x="2957804" y="1850573"/>
            <a:ext cx="1894497"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72" name="Заголовок 1"/>
          <p:cNvSpPr txBox="1"/>
          <p:nvPr/>
        </p:nvSpPr>
        <p:spPr bwMode="auto">
          <a:xfrm>
            <a:off x="2837339" y="1065046"/>
            <a:ext cx="2135429" cy="731379"/>
          </a:xfrm>
          <a:prstGeom prst="rect">
            <a:avLst/>
          </a:prstGeom>
        </p:spPr>
        <p:txBody>
          <a:bodyPr vert="horz" lIns="91440" tIns="45720" rIns="91440" bIns="45720" rtlCol="0" anchor="ctr">
            <a:normAutofit lnSpcReduction="10000"/>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2400"/>
              <a:t>Continuous Testing</a:t>
            </a:r>
            <a:endParaRPr lang="ru-RU" sz="2400"/>
          </a:p>
        </p:txBody>
      </p:sp>
      <p:cxnSp>
        <p:nvCxnSpPr>
          <p:cNvPr id="73" name="Прямая соединительная линия 72"/>
          <p:cNvCxnSpPr>
            <a:cxnSpLocks/>
          </p:cNvCxnSpPr>
          <p:nvPr/>
        </p:nvCxnSpPr>
        <p:spPr bwMode="auto">
          <a:xfrm>
            <a:off x="5168079" y="1855950"/>
            <a:ext cx="1894497"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74" name="Заголовок 1"/>
          <p:cNvSpPr txBox="1"/>
          <p:nvPr/>
        </p:nvSpPr>
        <p:spPr bwMode="auto">
          <a:xfrm>
            <a:off x="5047614" y="1070424"/>
            <a:ext cx="2135429" cy="731379"/>
          </a:xfrm>
          <a:prstGeom prst="rect">
            <a:avLst/>
          </a:prstGeom>
        </p:spPr>
        <p:txBody>
          <a:bodyPr vert="horz" lIns="91440" tIns="45720" rIns="91440" bIns="45720" rtlCol="0" anchor="ctr">
            <a:normAutofit lnSpcReduction="10000"/>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2400"/>
              <a:t>Continuous Monitoring</a:t>
            </a:r>
            <a:endParaRPr lang="ru-RU" sz="2400"/>
          </a:p>
        </p:txBody>
      </p:sp>
      <p:cxnSp>
        <p:nvCxnSpPr>
          <p:cNvPr id="75" name="Прямая соединительная линия 74"/>
          <p:cNvCxnSpPr>
            <a:cxnSpLocks/>
          </p:cNvCxnSpPr>
          <p:nvPr/>
        </p:nvCxnSpPr>
        <p:spPr bwMode="auto">
          <a:xfrm>
            <a:off x="7378354" y="1850573"/>
            <a:ext cx="1894497"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76" name="Заголовок 1"/>
          <p:cNvSpPr txBox="1"/>
          <p:nvPr/>
        </p:nvSpPr>
        <p:spPr bwMode="auto">
          <a:xfrm>
            <a:off x="7257889" y="1065046"/>
            <a:ext cx="2135429" cy="731379"/>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2400"/>
              <a:t>IaC</a:t>
            </a:r>
            <a:endParaRPr lang="ru-RU" sz="2400"/>
          </a:p>
        </p:txBody>
      </p:sp>
      <p:cxnSp>
        <p:nvCxnSpPr>
          <p:cNvPr id="77" name="Прямая соединительная линия 76"/>
          <p:cNvCxnSpPr>
            <a:cxnSpLocks/>
          </p:cNvCxnSpPr>
          <p:nvPr/>
        </p:nvCxnSpPr>
        <p:spPr bwMode="auto">
          <a:xfrm>
            <a:off x="9592624" y="1850573"/>
            <a:ext cx="1894497"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78" name="Заголовок 1"/>
          <p:cNvSpPr txBox="1"/>
          <p:nvPr/>
        </p:nvSpPr>
        <p:spPr bwMode="auto">
          <a:xfrm>
            <a:off x="9472159" y="1065046"/>
            <a:ext cx="2135429" cy="731379"/>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2400"/>
              <a:t>Microservices</a:t>
            </a:r>
            <a:endParaRPr lang="ru-RU" sz="2400"/>
          </a:p>
        </p:txBody>
      </p:sp>
      <p:cxnSp>
        <p:nvCxnSpPr>
          <p:cNvPr id="80" name="Соединитель: уступ 79"/>
          <p:cNvCxnSpPr>
            <a:cxnSpLocks/>
            <a:stCxn id="64" idx="1"/>
            <a:endCxn id="70" idx="0"/>
          </p:cNvCxnSpPr>
          <p:nvPr/>
        </p:nvCxnSpPr>
        <p:spPr bwMode="auto">
          <a:xfrm rot="10800000" flipV="1">
            <a:off x="1694779" y="506632"/>
            <a:ext cx="3437188" cy="558414"/>
          </a:xfrm>
          <a:prstGeom prst="bentConnector2">
            <a:avLst/>
          </a:prstGeom>
          <a:ln w="28575">
            <a:solidFill>
              <a:srgbClr val="982733"/>
            </a:solidFill>
            <a:tailEnd type="triangle"/>
          </a:ln>
        </p:spPr>
        <p:style>
          <a:lnRef idx="1">
            <a:schemeClr val="accent1"/>
          </a:lnRef>
          <a:fillRef idx="0">
            <a:schemeClr val="accent1"/>
          </a:fillRef>
          <a:effectRef idx="0">
            <a:schemeClr val="accent1"/>
          </a:effectRef>
          <a:fontRef idx="minor">
            <a:schemeClr val="tx1"/>
          </a:fontRef>
        </p:style>
      </p:cxnSp>
      <p:cxnSp>
        <p:nvCxnSpPr>
          <p:cNvPr id="86" name="Соединитель: уступ 85"/>
          <p:cNvCxnSpPr>
            <a:cxnSpLocks/>
            <a:stCxn id="64" idx="1"/>
            <a:endCxn id="72" idx="0"/>
          </p:cNvCxnSpPr>
          <p:nvPr/>
        </p:nvCxnSpPr>
        <p:spPr bwMode="auto">
          <a:xfrm rot="10800000" flipV="1">
            <a:off x="3905055" y="506632"/>
            <a:ext cx="1226913" cy="558414"/>
          </a:xfrm>
          <a:prstGeom prst="bentConnector2">
            <a:avLst/>
          </a:prstGeom>
          <a:ln w="28575">
            <a:solidFill>
              <a:srgbClr val="982733"/>
            </a:solidFill>
            <a:tailEnd type="triangle"/>
          </a:ln>
        </p:spPr>
        <p:style>
          <a:lnRef idx="1">
            <a:schemeClr val="accent1"/>
          </a:lnRef>
          <a:fillRef idx="0">
            <a:schemeClr val="accent1"/>
          </a:fillRef>
          <a:effectRef idx="0">
            <a:schemeClr val="accent1"/>
          </a:effectRef>
          <a:fontRef idx="minor">
            <a:schemeClr val="tx1"/>
          </a:fontRef>
        </p:style>
      </p:cxnSp>
      <p:cxnSp>
        <p:nvCxnSpPr>
          <p:cNvPr id="94" name="Соединитель: уступ 93"/>
          <p:cNvCxnSpPr>
            <a:cxnSpLocks/>
            <a:stCxn id="64" idx="3"/>
            <a:endCxn id="76" idx="0"/>
          </p:cNvCxnSpPr>
          <p:nvPr/>
        </p:nvCxnSpPr>
        <p:spPr bwMode="auto">
          <a:xfrm>
            <a:off x="7060028" y="506632"/>
            <a:ext cx="1265576" cy="558414"/>
          </a:xfrm>
          <a:prstGeom prst="bentConnector2">
            <a:avLst/>
          </a:prstGeom>
          <a:ln w="28575">
            <a:solidFill>
              <a:srgbClr val="982733"/>
            </a:solidFill>
            <a:tailEnd type="triangle"/>
          </a:ln>
        </p:spPr>
        <p:style>
          <a:lnRef idx="1">
            <a:schemeClr val="accent1"/>
          </a:lnRef>
          <a:fillRef idx="0">
            <a:schemeClr val="accent1"/>
          </a:fillRef>
          <a:effectRef idx="0">
            <a:schemeClr val="accent1"/>
          </a:effectRef>
          <a:fontRef idx="minor">
            <a:schemeClr val="tx1"/>
          </a:fontRef>
        </p:style>
      </p:cxnSp>
      <p:cxnSp>
        <p:nvCxnSpPr>
          <p:cNvPr id="97" name="Соединитель: уступ 96"/>
          <p:cNvCxnSpPr>
            <a:cxnSpLocks/>
            <a:stCxn id="64" idx="3"/>
            <a:endCxn id="78" idx="0"/>
          </p:cNvCxnSpPr>
          <p:nvPr/>
        </p:nvCxnSpPr>
        <p:spPr bwMode="auto">
          <a:xfrm>
            <a:off x="7060028" y="506632"/>
            <a:ext cx="3479846" cy="558414"/>
          </a:xfrm>
          <a:prstGeom prst="bentConnector2">
            <a:avLst/>
          </a:prstGeom>
          <a:ln w="28575">
            <a:solidFill>
              <a:srgbClr val="982733"/>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Соединитель: уступ 99"/>
          <p:cNvCxnSpPr>
            <a:cxnSpLocks/>
            <a:endCxn id="74" idx="0"/>
          </p:cNvCxnSpPr>
          <p:nvPr/>
        </p:nvCxnSpPr>
        <p:spPr bwMode="auto">
          <a:xfrm rot="16199998" flipH="1">
            <a:off x="5951699" y="906794"/>
            <a:ext cx="327254" cy="6"/>
          </a:xfrm>
          <a:prstGeom prst="bentConnector3">
            <a:avLst>
              <a:gd name="adj1" fmla="val 50000"/>
            </a:avLst>
          </a:prstGeom>
          <a:ln w="28575">
            <a:solidFill>
              <a:srgbClr val="982733"/>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Соединитель: уступ 104"/>
          <p:cNvCxnSpPr>
            <a:cxnSpLocks/>
            <a:stCxn id="2" idx="1"/>
            <a:endCxn id="11" idx="0"/>
          </p:cNvCxnSpPr>
          <p:nvPr/>
        </p:nvCxnSpPr>
        <p:spPr bwMode="auto">
          <a:xfrm rot="10800000" flipV="1">
            <a:off x="2157546" y="2650932"/>
            <a:ext cx="177876" cy="599931"/>
          </a:xfrm>
          <a:prstGeom prst="bentConnector2">
            <a:avLst/>
          </a:prstGeom>
          <a:ln w="28575">
            <a:solidFill>
              <a:srgbClr val="982733"/>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Соединитель: уступ 109"/>
          <p:cNvCxnSpPr>
            <a:cxnSpLocks/>
          </p:cNvCxnSpPr>
          <p:nvPr/>
        </p:nvCxnSpPr>
        <p:spPr bwMode="auto">
          <a:xfrm rot="5400000">
            <a:off x="5966827" y="3179750"/>
            <a:ext cx="258336" cy="3"/>
          </a:xfrm>
          <a:prstGeom prst="bentConnector3">
            <a:avLst>
              <a:gd name="adj1" fmla="val 50000"/>
            </a:avLst>
          </a:prstGeom>
          <a:ln w="28575">
            <a:solidFill>
              <a:srgbClr val="982733"/>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Соединитель: уступ 117"/>
          <p:cNvCxnSpPr>
            <a:cxnSpLocks/>
            <a:stCxn id="2" idx="3"/>
            <a:endCxn id="8" idx="0"/>
          </p:cNvCxnSpPr>
          <p:nvPr/>
        </p:nvCxnSpPr>
        <p:spPr bwMode="auto">
          <a:xfrm>
            <a:off x="9856563" y="2650933"/>
            <a:ext cx="222499" cy="675778"/>
          </a:xfrm>
          <a:prstGeom prst="bentConnector2">
            <a:avLst/>
          </a:prstGeom>
          <a:ln w="28575">
            <a:solidFill>
              <a:srgbClr val="982733"/>
            </a:solidFill>
            <a:tailEnd type="triangle"/>
          </a:ln>
        </p:spPr>
        <p:style>
          <a:lnRef idx="1">
            <a:schemeClr val="accent1"/>
          </a:lnRef>
          <a:fillRef idx="0">
            <a:schemeClr val="accent1"/>
          </a:fillRef>
          <a:effectRef idx="0">
            <a:schemeClr val="accent1"/>
          </a:effectRef>
          <a:fontRef idx="minor">
            <a:schemeClr val="tx1"/>
          </a:fontRef>
        </p:style>
      </p:cxnSp>
      <p:sp>
        <p:nvSpPr>
          <p:cNvPr id="12" name="Дата 11"/>
          <p:cNvSpPr>
            <a:spLocks noGrp="1"/>
          </p:cNvSpPr>
          <p:nvPr>
            <p:ph type="dt" sz="half" idx="10"/>
          </p:nvPr>
        </p:nvSpPr>
        <p:spPr bwMode="auto">
          <a:xfrm>
            <a:off x="94139" y="74351"/>
            <a:ext cx="2743200" cy="365125"/>
          </a:xfrm>
        </p:spPr>
        <p:txBody>
          <a:bodyPr/>
          <a:lstStyle/>
          <a:p>
            <a:pPr>
              <a:defRPr/>
            </a:pPr>
            <a:fld id="{B3430057-7F35-4D9A-A225-6E553799128F}" type="datetime1">
              <a:rPr lang="ru-RU" sz="2000">
                <a:solidFill>
                  <a:srgbClr val="982733"/>
                </a:solidFill>
              </a:rPr>
              <a:t>01.10.2025</a:t>
            </a:fld>
            <a:endParaRPr lang="ru-RU" sz="2000">
              <a:solidFill>
                <a:srgbClr val="982733"/>
              </a:solidFill>
            </a:endParaRPr>
          </a:p>
        </p:txBody>
      </p:sp>
      <p:sp>
        <p:nvSpPr>
          <p:cNvPr id="15" name="Номер слайда 14"/>
          <p:cNvSpPr>
            <a:spLocks noGrp="1"/>
          </p:cNvSpPr>
          <p:nvPr>
            <p:ph type="sldNum" sz="quarter" idx="12"/>
          </p:nvPr>
        </p:nvSpPr>
        <p:spPr bwMode="auto">
          <a:xfrm>
            <a:off x="9241427" y="6357105"/>
            <a:ext cx="2743200" cy="365125"/>
          </a:xfrm>
        </p:spPr>
        <p:txBody>
          <a:bodyPr/>
          <a:lstStyle/>
          <a:p>
            <a:pPr>
              <a:defRPr/>
            </a:pPr>
            <a:fld id="{90C71E5E-2BB5-4421-B8EA-C452B64348E4}" type="slidenum">
              <a:rPr lang="ru-RU" sz="2000">
                <a:solidFill>
                  <a:srgbClr val="982733"/>
                </a:solidFill>
              </a:rPr>
              <a:t>27</a:t>
            </a:fld>
            <a:endParaRPr lang="ru-RU" sz="2000">
              <a:solidFill>
                <a:srgbClr val="982733"/>
              </a:solidFill>
            </a:endParaRPr>
          </a:p>
        </p:txBody>
      </p:sp>
      <p:sp>
        <p:nvSpPr>
          <p:cNvPr id="4" name="Заголовок 1"/>
          <p:cNvSpPr txBox="1"/>
          <p:nvPr/>
        </p:nvSpPr>
        <p:spPr bwMode="auto">
          <a:xfrm>
            <a:off x="2846770" y="1934419"/>
            <a:ext cx="2135429" cy="511787"/>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ru-RU" sz="2400"/>
              <a:t>(</a:t>
            </a:r>
            <a:r>
              <a:rPr lang="en-US" sz="2400"/>
              <a:t>WIP</a:t>
            </a:r>
            <a:r>
              <a:rPr lang="ru-RU" sz="2400"/>
              <a:t>)</a:t>
            </a:r>
            <a:endParaRPr/>
          </a:p>
        </p:txBody>
      </p:sp>
      <p:sp>
        <p:nvSpPr>
          <p:cNvPr id="6" name="Заголовок 1"/>
          <p:cNvSpPr txBox="1"/>
          <p:nvPr/>
        </p:nvSpPr>
        <p:spPr bwMode="auto">
          <a:xfrm>
            <a:off x="5028277" y="1927518"/>
            <a:ext cx="2135429" cy="511787"/>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ru-RU" sz="2400"/>
              <a:t>(</a:t>
            </a:r>
            <a:r>
              <a:rPr lang="en-US" sz="2400"/>
              <a:t>WIP</a:t>
            </a:r>
            <a:r>
              <a:rPr lang="ru-RU" sz="2400"/>
              <a:t>)</a:t>
            </a:r>
            <a:endParaRPr/>
          </a:p>
        </p:txBody>
      </p:sp>
      <p:sp>
        <p:nvSpPr>
          <p:cNvPr id="9" name="Заголовок 1"/>
          <p:cNvSpPr txBox="1"/>
          <p:nvPr/>
        </p:nvSpPr>
        <p:spPr bwMode="auto">
          <a:xfrm>
            <a:off x="7257889" y="1934419"/>
            <a:ext cx="2135429" cy="511787"/>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ru-RU" sz="2400"/>
              <a:t>(</a:t>
            </a:r>
            <a:r>
              <a:rPr lang="en-US" sz="2400"/>
              <a:t>WIP</a:t>
            </a:r>
            <a:r>
              <a:rPr lang="ru-RU" sz="2400"/>
              <a:t>)</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64400701" name="Content Placeholder 2"/>
          <p:cNvSpPr>
            <a:spLocks noGrp="1"/>
          </p:cNvSpPr>
          <p:nvPr>
            <p:ph idx="1"/>
          </p:nvPr>
        </p:nvSpPr>
        <p:spPr bwMode="auto">
          <a:xfrm>
            <a:off x="1097280" y="1845733"/>
            <a:ext cx="10058400" cy="4482877"/>
          </a:xfrm>
        </p:spPr>
        <p:txBody>
          <a:bodyPr>
            <a:normAutofit/>
          </a:bodyPr>
          <a:lstStyle/>
          <a:p>
            <a:pPr marL="0" indent="360000" algn="just">
              <a:buNone/>
              <a:defRPr/>
            </a:pPr>
            <a:r>
              <a:rPr lang="ru-RU" sz="2400"/>
              <a:t>GitLab</a:t>
            </a:r>
            <a:r>
              <a:rPr lang="ru-RU" sz="2400"/>
              <a:t> </a:t>
            </a:r>
            <a:r>
              <a:rPr lang="ru-RU" sz="2400"/>
              <a:t>Runner</a:t>
            </a:r>
            <a:r>
              <a:rPr lang="ru-RU" sz="2400"/>
              <a:t> —</a:t>
            </a:r>
            <a:r>
              <a:rPr lang="en-US" sz="2400"/>
              <a:t> the agent that run the GitLab Runner application, to execute GitLab CI/CD jobs in a pipeline defined in a special </a:t>
            </a:r>
            <a:r>
              <a:rPr lang="ru-RU" sz="2400"/>
              <a:t>.</a:t>
            </a:r>
            <a:r>
              <a:rPr lang="ru-RU" sz="2400"/>
              <a:t>gitlab-ci.yml</a:t>
            </a:r>
            <a:r>
              <a:rPr lang="en-US" sz="2400"/>
              <a:t> file.</a:t>
            </a:r>
            <a:endParaRPr lang="ru-RU" sz="2400"/>
          </a:p>
          <a:p>
            <a:pPr marL="360000" indent="-360000">
              <a:buFont typeface="Arial"/>
              <a:buChar char="•"/>
              <a:defRPr/>
            </a:pPr>
            <a:r>
              <a:rPr lang="en-US" sz="2400">
                <a:latin typeface="Calibri Light"/>
              </a:rPr>
              <a:t>Execute</a:t>
            </a:r>
            <a:r>
              <a:rPr lang="ru-RU" sz="2400">
                <a:latin typeface="Calibri Light"/>
              </a:rPr>
              <a:t> </a:t>
            </a:r>
            <a:r>
              <a:rPr lang="en-US" sz="2400">
                <a:latin typeface="Calibri Light"/>
              </a:rPr>
              <a:t>jobs defined in pipeline;</a:t>
            </a:r>
            <a:endParaRPr/>
          </a:p>
          <a:p>
            <a:pPr marL="360000" indent="-360000">
              <a:buFont typeface="Arial"/>
              <a:buChar char="•"/>
              <a:defRPr/>
            </a:pPr>
            <a:r>
              <a:rPr lang="en-US" sz="2400">
                <a:latin typeface="Calibri Light"/>
              </a:rPr>
              <a:t>Can be installed on any platform</a:t>
            </a:r>
            <a:r>
              <a:rPr lang="ru-RU" sz="2400">
                <a:latin typeface="Calibri Light"/>
              </a:rPr>
              <a:t>;</a:t>
            </a:r>
            <a:endParaRPr lang="en-US" sz="2400">
              <a:latin typeface="Calibri Light"/>
            </a:endParaRPr>
          </a:p>
          <a:p>
            <a:pPr marL="360000" indent="-360000">
              <a:buFont typeface="Arial"/>
              <a:buChar char="•"/>
              <a:defRPr/>
            </a:pPr>
            <a:r>
              <a:rPr lang="en-US" sz="2400">
                <a:latin typeface="Calibri Light"/>
              </a:rPr>
              <a:t>Support various executors (including Shell, Docker, and Kubernetes) and environments (local, ssh, clouds);</a:t>
            </a:r>
            <a:endParaRPr lang="ru-RU" sz="2400">
              <a:latin typeface="Calibri Light"/>
            </a:endParaRPr>
          </a:p>
          <a:p>
            <a:pPr marL="360000" indent="-360000">
              <a:buFont typeface="Arial"/>
              <a:buChar char="•"/>
              <a:defRPr/>
            </a:pPr>
            <a:r>
              <a:rPr lang="en-US" sz="2400">
                <a:latin typeface="Calibri Light"/>
              </a:rPr>
              <a:t>Parallel job execution with Runners</a:t>
            </a:r>
            <a:r>
              <a:rPr lang="ru-RU" sz="2400">
                <a:latin typeface="Calibri Light"/>
              </a:rPr>
              <a:t> </a:t>
            </a:r>
            <a:r>
              <a:rPr lang="en-US" sz="2400">
                <a:latin typeface="Calibri Light"/>
              </a:rPr>
              <a:t>and data exchange with artifacts (Gitlab artifacts).</a:t>
            </a:r>
            <a:endParaRPr sz="2400">
              <a:latin typeface="Calibri Light"/>
            </a:endParaRPr>
          </a:p>
        </p:txBody>
      </p:sp>
      <p:pic>
        <p:nvPicPr>
          <p:cNvPr id="5" name="Рисунок 4"/>
          <p:cNvPicPr>
            <a:picLocks noChangeAspect="1"/>
          </p:cNvPicPr>
          <p:nvPr/>
        </p:nvPicPr>
        <p:blipFill>
          <a:blip r:embed="rId2"/>
          <a:stretch/>
        </p:blipFill>
        <p:spPr bwMode="auto">
          <a:xfrm>
            <a:off x="9583747" y="365124"/>
            <a:ext cx="1421709" cy="1421709"/>
          </a:xfrm>
          <a:prstGeom prst="rect">
            <a:avLst/>
          </a:prstGeom>
        </p:spPr>
      </p:pic>
      <p:sp>
        <p:nvSpPr>
          <p:cNvPr id="4" name="Заголовок 1"/>
          <p:cNvSpPr txBox="1"/>
          <p:nvPr/>
        </p:nvSpPr>
        <p:spPr bwMode="auto">
          <a:xfrm>
            <a:off x="838200" y="122237"/>
            <a:ext cx="10515600" cy="1325563"/>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a:t>Gitlab Runner</a:t>
            </a:r>
            <a:endParaRPr lang="ru-RU"/>
          </a:p>
        </p:txBody>
      </p:sp>
      <p:cxnSp>
        <p:nvCxnSpPr>
          <p:cNvPr id="6" name="Прямая соединительная линия 5"/>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8" name="Дата 7"/>
          <p:cNvSpPr>
            <a:spLocks noGrp="1"/>
          </p:cNvSpPr>
          <p:nvPr>
            <p:ph type="dt" sz="half" idx="10"/>
          </p:nvPr>
        </p:nvSpPr>
        <p:spPr bwMode="auto"/>
        <p:txBody>
          <a:bodyPr/>
          <a:lstStyle/>
          <a:p>
            <a:pPr>
              <a:defRPr/>
            </a:pPr>
            <a:fld id="{3FA01C7E-296D-4CA3-84E2-6565AC0FC227}" type="datetime1">
              <a:rPr lang="ru-RU" sz="2000">
                <a:solidFill>
                  <a:srgbClr val="982733"/>
                </a:solidFill>
              </a:rPr>
              <a:t>01.10.2025</a:t>
            </a:fld>
            <a:endParaRPr lang="ru-RU" sz="2000">
              <a:solidFill>
                <a:srgbClr val="982733"/>
              </a:solidFill>
            </a:endParaRPr>
          </a:p>
        </p:txBody>
      </p:sp>
      <p:sp>
        <p:nvSpPr>
          <p:cNvPr id="9" name="Номер слайда 8"/>
          <p:cNvSpPr>
            <a:spLocks noGrp="1"/>
          </p:cNvSpPr>
          <p:nvPr>
            <p:ph type="sldNum" sz="quarter" idx="12"/>
          </p:nvPr>
        </p:nvSpPr>
        <p:spPr bwMode="auto"/>
        <p:txBody>
          <a:bodyPr/>
          <a:lstStyle/>
          <a:p>
            <a:pPr>
              <a:defRPr/>
            </a:pPr>
            <a:fld id="{90C71E5E-2BB5-4421-B8EA-C452B64348E4}" type="slidenum">
              <a:rPr lang="ru-RU" sz="2000">
                <a:solidFill>
                  <a:srgbClr val="982733"/>
                </a:solidFill>
              </a:rPr>
              <a:t>28</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7" name="Рисунок 6"/>
          <p:cNvPicPr>
            <a:picLocks noChangeAspect="1"/>
          </p:cNvPicPr>
          <p:nvPr/>
        </p:nvPicPr>
        <p:blipFill>
          <a:blip r:embed="rId2"/>
          <a:stretch/>
        </p:blipFill>
        <p:spPr bwMode="auto">
          <a:xfrm>
            <a:off x="0" y="1561361"/>
            <a:ext cx="12174649" cy="5296639"/>
          </a:xfrm>
          <a:prstGeom prst="rect">
            <a:avLst/>
          </a:prstGeom>
        </p:spPr>
      </p:pic>
      <p:sp>
        <p:nvSpPr>
          <p:cNvPr id="2" name="Заголовок 1"/>
          <p:cNvSpPr>
            <a:spLocks noGrp="1"/>
          </p:cNvSpPr>
          <p:nvPr>
            <p:ph type="title"/>
          </p:nvPr>
        </p:nvSpPr>
        <p:spPr bwMode="auto">
          <a:xfrm>
            <a:off x="838198" y="122237"/>
            <a:ext cx="11088190" cy="1325563"/>
          </a:xfrm>
        </p:spPr>
        <p:txBody>
          <a:bodyPr/>
          <a:lstStyle/>
          <a:p>
            <a:pPr>
              <a:defRPr/>
            </a:pPr>
            <a:r>
              <a:rPr lang="en-US"/>
              <a:t>Gitlab: CI/CD, Runner, Container Registry, Pages</a:t>
            </a:r>
            <a:endParaRPr lang="ru-RU"/>
          </a:p>
        </p:txBody>
      </p:sp>
      <p:cxnSp>
        <p:nvCxnSpPr>
          <p:cNvPr id="4" name="Прямая соединительная линия 3"/>
          <p:cNvCxnSpPr>
            <a:cxnSpLocks/>
          </p:cNvCxnSpPr>
          <p:nvPr/>
        </p:nvCxnSpPr>
        <p:spPr bwMode="auto">
          <a:xfrm>
            <a:off x="838200" y="1447800"/>
            <a:ext cx="6365682"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8" name="Дата 7"/>
          <p:cNvSpPr>
            <a:spLocks noGrp="1"/>
          </p:cNvSpPr>
          <p:nvPr>
            <p:ph type="dt" sz="half" idx="10"/>
          </p:nvPr>
        </p:nvSpPr>
        <p:spPr bwMode="auto"/>
        <p:txBody>
          <a:bodyPr/>
          <a:lstStyle/>
          <a:p>
            <a:pPr>
              <a:defRPr/>
            </a:pPr>
            <a:fld id="{12AB737D-9FDA-419A-9214-709E7FBD761B}" type="datetime1">
              <a:rPr lang="ru-RU" sz="2000">
                <a:solidFill>
                  <a:srgbClr val="982733"/>
                </a:solidFill>
              </a:rPr>
              <a:t>01.10.2025</a:t>
            </a:fld>
            <a:endParaRPr lang="ru-RU" sz="2000">
              <a:solidFill>
                <a:srgbClr val="982733"/>
              </a:solidFill>
            </a:endParaRPr>
          </a:p>
        </p:txBody>
      </p:sp>
      <p:sp>
        <p:nvSpPr>
          <p:cNvPr id="9" name="Номер слайда 8"/>
          <p:cNvSpPr>
            <a:spLocks noGrp="1"/>
          </p:cNvSpPr>
          <p:nvPr>
            <p:ph type="sldNum" sz="quarter" idx="12"/>
          </p:nvPr>
        </p:nvSpPr>
        <p:spPr bwMode="auto"/>
        <p:txBody>
          <a:bodyPr/>
          <a:lstStyle/>
          <a:p>
            <a:pPr>
              <a:defRPr/>
            </a:pPr>
            <a:fld id="{90C71E5E-2BB5-4421-B8EA-C452B64348E4}" type="slidenum">
              <a:rPr lang="ru-RU" sz="2000">
                <a:solidFill>
                  <a:srgbClr val="982733"/>
                </a:solidFill>
              </a:rPr>
              <a:t>29</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flipH="0" flipV="0">
            <a:off x="838198" y="122236"/>
            <a:ext cx="11058524" cy="1325562"/>
          </a:xfrm>
        </p:spPr>
        <p:txBody>
          <a:bodyPr/>
          <a:lstStyle/>
          <a:p>
            <a:pPr>
              <a:defRPr/>
            </a:pPr>
            <a:r>
              <a:rPr lang="ru-RU"/>
              <a:t>Практики контроля и </a:t>
            </a:r>
            <a:r>
              <a:rPr lang="ru-RU"/>
              <a:t>управления версиями</a:t>
            </a:r>
            <a:endParaRPr/>
          </a:p>
        </p:txBody>
      </p:sp>
      <p:cxnSp>
        <p:nvCxnSpPr>
          <p:cNvPr id="4" name="Прямая соединительная линия 3"/>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pic>
        <p:nvPicPr>
          <p:cNvPr id="5" name="Объект 4"/>
          <p:cNvPicPr>
            <a:picLocks noChangeAspect="1" noGrp="1"/>
          </p:cNvPicPr>
          <p:nvPr>
            <p:ph idx="1"/>
          </p:nvPr>
        </p:nvPicPr>
        <p:blipFill>
          <a:blip r:embed="rId2"/>
          <a:srcRect l="0" t="8619" r="11900" b="31569"/>
          <a:stretch/>
        </p:blipFill>
        <p:spPr bwMode="auto">
          <a:xfrm>
            <a:off x="1561560" y="2325312"/>
            <a:ext cx="7787897" cy="4513217"/>
          </a:xfrm>
          <a:prstGeom prst="rect">
            <a:avLst/>
          </a:prstGeom>
        </p:spPr>
      </p:pic>
      <p:cxnSp>
        <p:nvCxnSpPr>
          <p:cNvPr id="6" name="Прямая соединительная линия 5"/>
          <p:cNvCxnSpPr>
            <a:cxnSpLocks/>
          </p:cNvCxnSpPr>
          <p:nvPr/>
        </p:nvCxnSpPr>
        <p:spPr bwMode="auto">
          <a:xfrm>
            <a:off x="4796014" y="2264437"/>
            <a:ext cx="1303352"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p:nvPr/>
        </p:nvSpPr>
        <p:spPr bwMode="auto">
          <a:xfrm>
            <a:off x="4794071" y="1566444"/>
            <a:ext cx="2054750" cy="70963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2800"/>
              <a:t>GitFlow</a:t>
            </a:r>
            <a:endParaRPr lang="ru-RU" sz="2800"/>
          </a:p>
        </p:txBody>
      </p:sp>
      <p:sp>
        <p:nvSpPr>
          <p:cNvPr id="10" name="Дата 9"/>
          <p:cNvSpPr>
            <a:spLocks noGrp="1"/>
          </p:cNvSpPr>
          <p:nvPr>
            <p:ph type="dt" sz="half" idx="10"/>
          </p:nvPr>
        </p:nvSpPr>
        <p:spPr bwMode="auto"/>
        <p:txBody>
          <a:bodyPr/>
          <a:lstStyle/>
          <a:p>
            <a:pPr>
              <a:defRPr/>
            </a:pPr>
            <a:fld id="{3A68F681-E9D0-41B3-BBA3-E73E4771C4EF}" type="datetime1">
              <a:rPr lang="ru-RU" sz="2000">
                <a:solidFill>
                  <a:srgbClr val="982733"/>
                </a:solidFill>
              </a:rPr>
              <a:t>01.10.2025</a:t>
            </a:fld>
            <a:endParaRPr lang="ru-RU" sz="2800">
              <a:solidFill>
                <a:srgbClr val="982733"/>
              </a:solidFill>
            </a:endParaRPr>
          </a:p>
        </p:txBody>
      </p:sp>
      <p:sp>
        <p:nvSpPr>
          <p:cNvPr id="11" name="Номер слайда 10"/>
          <p:cNvSpPr>
            <a:spLocks noGrp="1"/>
          </p:cNvSpPr>
          <p:nvPr>
            <p:ph type="sldNum" sz="quarter" idx="12"/>
          </p:nvPr>
        </p:nvSpPr>
        <p:spPr bwMode="auto"/>
        <p:txBody>
          <a:bodyPr/>
          <a:lstStyle/>
          <a:p>
            <a:pPr>
              <a:defRPr/>
            </a:pPr>
            <a:fld id="{90C71E5E-2BB5-4421-B8EA-C452B64348E4}" type="slidenum">
              <a:rPr lang="ru-RU" sz="2000">
                <a:solidFill>
                  <a:srgbClr val="982733"/>
                </a:solidFill>
              </a:rPr>
              <a:t>3</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122237"/>
            <a:ext cx="10515600" cy="1325563"/>
          </a:xfrm>
        </p:spPr>
        <p:txBody>
          <a:bodyPr/>
          <a:lstStyle/>
          <a:p>
            <a:pPr>
              <a:defRPr/>
            </a:pPr>
            <a:r>
              <a:rPr lang="en-US"/>
              <a:t>FairRoot Framework and</a:t>
            </a:r>
            <a:r>
              <a:rPr lang="ru-RU"/>
              <a:t> </a:t>
            </a:r>
            <a:r>
              <a:rPr lang="en-US"/>
              <a:t>SPDRoot Framework</a:t>
            </a:r>
            <a:endParaRPr lang="ru-RU"/>
          </a:p>
        </p:txBody>
      </p:sp>
      <p:cxnSp>
        <p:nvCxnSpPr>
          <p:cNvPr id="4" name="Прямая соединительная линия 3"/>
          <p:cNvCxnSpPr>
            <a:cxnSpLocks/>
          </p:cNvCxnSpPr>
          <p:nvPr/>
        </p:nvCxnSpPr>
        <p:spPr bwMode="auto">
          <a:xfrm>
            <a:off x="838200" y="1447800"/>
            <a:ext cx="6365682"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3" name="Заголовок 1"/>
          <p:cNvSpPr txBox="1"/>
          <p:nvPr/>
        </p:nvSpPr>
        <p:spPr bwMode="auto">
          <a:xfrm>
            <a:off x="838200" y="1447800"/>
            <a:ext cx="10515599" cy="5287963"/>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marL="457200" indent="-457200">
              <a:lnSpc>
                <a:spcPct val="120000"/>
              </a:lnSpc>
              <a:buFont typeface="Arial"/>
              <a:buChar char="•"/>
              <a:defRPr/>
            </a:pPr>
            <a:r>
              <a:rPr lang="en-US" sz="2600"/>
              <a:t>Separate repositories for</a:t>
            </a:r>
            <a:r>
              <a:rPr lang="ru-RU" sz="2600"/>
              <a:t> </a:t>
            </a:r>
            <a:r>
              <a:rPr lang="en-US" sz="2600"/>
              <a:t>the source code</a:t>
            </a:r>
            <a:r>
              <a:rPr lang="ru-RU" sz="2600"/>
              <a:t> </a:t>
            </a:r>
            <a:r>
              <a:rPr lang="en-US" sz="2600"/>
              <a:t>of </a:t>
            </a:r>
            <a:r>
              <a:rPr lang="en-US" sz="2600"/>
              <a:t>FaitRoot</a:t>
            </a:r>
            <a:r>
              <a:rPr lang="en-US" sz="2600"/>
              <a:t> framework and base image designed on it (</a:t>
            </a:r>
            <a:r>
              <a:rPr lang="en-US" sz="2600">
                <a:latin typeface="Calibri Light"/>
              </a:rPr>
              <a:t>“fair-group-image”) </a:t>
            </a:r>
            <a:r>
              <a:rPr lang="en-US" sz="2600"/>
              <a:t>were created;</a:t>
            </a:r>
            <a:endParaRPr lang="ru-RU" sz="2600"/>
          </a:p>
          <a:p>
            <a:pPr marL="457200" indent="-457200">
              <a:lnSpc>
                <a:spcPct val="120000"/>
              </a:lnSpc>
              <a:buFont typeface="Arial"/>
              <a:buChar char="•"/>
              <a:defRPr/>
            </a:pPr>
            <a:r>
              <a:rPr lang="ru-RU" sz="2600"/>
              <a:t>Container</a:t>
            </a:r>
            <a:r>
              <a:rPr lang="ru-RU" sz="2600"/>
              <a:t> </a:t>
            </a:r>
            <a:r>
              <a:rPr lang="ru-RU" sz="2600"/>
              <a:t>Registry</a:t>
            </a:r>
            <a:r>
              <a:rPr lang="en-US" sz="2600"/>
              <a:t> images storage was configured;</a:t>
            </a:r>
            <a:endParaRPr lang="ru-RU" sz="2600"/>
          </a:p>
          <a:p>
            <a:pPr marL="457200" indent="-457200">
              <a:lnSpc>
                <a:spcPct val="120000"/>
              </a:lnSpc>
              <a:buFont typeface="Arial"/>
              <a:buChar char="•"/>
              <a:defRPr/>
            </a:pPr>
            <a:r>
              <a:rPr lang="ru-RU" sz="2600"/>
              <a:t>CI/CD</a:t>
            </a:r>
            <a:r>
              <a:rPr lang="en-US" sz="2600"/>
              <a:t> pipelines are created including automatic</a:t>
            </a:r>
            <a:r>
              <a:rPr lang="ru-RU" sz="2600"/>
              <a:t>:</a:t>
            </a:r>
            <a:endParaRPr/>
          </a:p>
          <a:p>
            <a:pPr marL="914400" lvl="1" indent="-457200">
              <a:lnSpc>
                <a:spcPct val="120000"/>
              </a:lnSpc>
              <a:buFont typeface="Wingdings"/>
              <a:buChar char="Ø"/>
              <a:defRPr/>
            </a:pPr>
            <a:r>
              <a:rPr lang="en-US" sz="2600">
                <a:latin typeface="Calibri Light"/>
              </a:rPr>
              <a:t>FairRoot</a:t>
            </a:r>
            <a:r>
              <a:rPr lang="en-US" sz="2600">
                <a:latin typeface="Calibri Light"/>
              </a:rPr>
              <a:t> framework  building inside of a base image “fair-group-image”;</a:t>
            </a:r>
            <a:endParaRPr/>
          </a:p>
          <a:p>
            <a:pPr marL="914400" lvl="1" indent="-457200">
              <a:lnSpc>
                <a:spcPct val="120000"/>
              </a:lnSpc>
              <a:buFont typeface="Wingdings"/>
              <a:buChar char="Ø"/>
              <a:defRPr/>
            </a:pPr>
            <a:r>
              <a:rPr lang="en-US" sz="2600">
                <a:latin typeface="Calibri Light"/>
              </a:rPr>
              <a:t>Built</a:t>
            </a:r>
            <a:r>
              <a:rPr lang="ru-RU" sz="2600">
                <a:latin typeface="Calibri Light"/>
              </a:rPr>
              <a:t> </a:t>
            </a:r>
            <a:r>
              <a:rPr lang="en-US" sz="2600">
                <a:latin typeface="Calibri Light"/>
              </a:rPr>
              <a:t>image pushing</a:t>
            </a:r>
            <a:r>
              <a:rPr lang="ru-RU" sz="2600">
                <a:latin typeface="Calibri Light"/>
              </a:rPr>
              <a:t> </a:t>
            </a:r>
            <a:r>
              <a:rPr lang="en-US" sz="2600">
                <a:latin typeface="Calibri Light"/>
              </a:rPr>
              <a:t>into</a:t>
            </a:r>
            <a:r>
              <a:rPr lang="ru-RU" sz="2600">
                <a:latin typeface="Calibri Light"/>
              </a:rPr>
              <a:t> </a:t>
            </a:r>
            <a:r>
              <a:rPr lang="en-US" sz="2600">
                <a:latin typeface="Calibri Light"/>
              </a:rPr>
              <a:t>Container Registry storage of “fair-group-image” repository;</a:t>
            </a:r>
            <a:endParaRPr/>
          </a:p>
          <a:p>
            <a:pPr marL="914400" lvl="1" indent="-457200">
              <a:lnSpc>
                <a:spcPct val="120000"/>
              </a:lnSpc>
              <a:buFont typeface="Wingdings"/>
              <a:buChar char="Ø"/>
              <a:defRPr/>
            </a:pPr>
            <a:r>
              <a:rPr lang="en-US" sz="2600">
                <a:latin typeface="Calibri Light"/>
              </a:rPr>
              <a:t>Building</a:t>
            </a:r>
            <a:r>
              <a:rPr lang="ru-RU" sz="2600">
                <a:latin typeface="Calibri Light"/>
              </a:rPr>
              <a:t> </a:t>
            </a:r>
            <a:r>
              <a:rPr lang="en-US" sz="2600">
                <a:latin typeface="Calibri Light"/>
              </a:rPr>
              <a:t>of SPD Root project and image designed</a:t>
            </a:r>
            <a:r>
              <a:rPr lang="ru-RU" sz="2600">
                <a:latin typeface="Calibri Light"/>
              </a:rPr>
              <a:t> </a:t>
            </a:r>
            <a:r>
              <a:rPr lang="en-US" sz="2600">
                <a:latin typeface="Calibri Light"/>
              </a:rPr>
              <a:t>on a base image “fair-group-image”.</a:t>
            </a:r>
            <a:endParaRPr/>
          </a:p>
        </p:txBody>
      </p:sp>
      <p:sp>
        <p:nvSpPr>
          <p:cNvPr id="8" name="Дата 7"/>
          <p:cNvSpPr>
            <a:spLocks noGrp="1"/>
          </p:cNvSpPr>
          <p:nvPr>
            <p:ph type="dt" sz="half" idx="10"/>
          </p:nvPr>
        </p:nvSpPr>
        <p:spPr bwMode="auto">
          <a:xfrm>
            <a:off x="130630" y="6391502"/>
            <a:ext cx="1508759" cy="365125"/>
          </a:xfrm>
        </p:spPr>
        <p:txBody>
          <a:bodyPr/>
          <a:lstStyle/>
          <a:p>
            <a:pPr>
              <a:defRPr/>
            </a:pPr>
            <a:fld id="{8807B000-47D3-4C4F-A911-CD11AAF2005A}" type="datetime1">
              <a:rPr lang="ru-RU" sz="2000">
                <a:solidFill>
                  <a:srgbClr val="982733"/>
                </a:solidFill>
              </a:rPr>
              <a:t>01.10.2025</a:t>
            </a:fld>
            <a:endParaRPr lang="ru-RU" sz="2000">
              <a:solidFill>
                <a:srgbClr val="982733"/>
              </a:solidFill>
            </a:endParaRPr>
          </a:p>
        </p:txBody>
      </p:sp>
      <p:sp>
        <p:nvSpPr>
          <p:cNvPr id="9" name="Номер слайда 8"/>
          <p:cNvSpPr>
            <a:spLocks noGrp="1"/>
          </p:cNvSpPr>
          <p:nvPr>
            <p:ph type="sldNum" sz="quarter" idx="12"/>
          </p:nvPr>
        </p:nvSpPr>
        <p:spPr bwMode="auto">
          <a:xfrm>
            <a:off x="10844346" y="6370638"/>
            <a:ext cx="509453" cy="365125"/>
          </a:xfrm>
        </p:spPr>
        <p:txBody>
          <a:bodyPr/>
          <a:lstStyle/>
          <a:p>
            <a:pPr>
              <a:defRPr/>
            </a:pPr>
            <a:fld id="{90C71E5E-2BB5-4421-B8EA-C452B64348E4}" type="slidenum">
              <a:rPr lang="ru-RU" sz="2000">
                <a:solidFill>
                  <a:srgbClr val="982733"/>
                </a:solidFill>
              </a:rPr>
              <a:t>30</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122237"/>
            <a:ext cx="10515600" cy="1325563"/>
          </a:xfrm>
        </p:spPr>
        <p:txBody>
          <a:bodyPr/>
          <a:lstStyle/>
          <a:p>
            <a:pPr>
              <a:defRPr/>
            </a:pPr>
            <a:r>
              <a:rPr lang="en-US"/>
              <a:t>SPD Gaudi Framework </a:t>
            </a:r>
            <a:r>
              <a:rPr lang="ru-RU"/>
              <a:t>и </a:t>
            </a:r>
            <a:r>
              <a:rPr lang="en-US"/>
              <a:t>Sampo Framework</a:t>
            </a:r>
            <a:endParaRPr lang="ru-RU"/>
          </a:p>
        </p:txBody>
      </p:sp>
      <p:cxnSp>
        <p:nvCxnSpPr>
          <p:cNvPr id="4" name="Прямая соединительная линия 3"/>
          <p:cNvCxnSpPr>
            <a:cxnSpLocks/>
          </p:cNvCxnSpPr>
          <p:nvPr/>
        </p:nvCxnSpPr>
        <p:spPr bwMode="auto">
          <a:xfrm>
            <a:off x="838200" y="1447800"/>
            <a:ext cx="6365682"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3" name="Заголовок 1"/>
          <p:cNvSpPr txBox="1"/>
          <p:nvPr/>
        </p:nvSpPr>
        <p:spPr bwMode="auto">
          <a:xfrm>
            <a:off x="838200" y="1447800"/>
            <a:ext cx="10515599" cy="5410199"/>
          </a:xfrm>
          <a:prstGeom prst="rect">
            <a:avLst/>
          </a:prstGeom>
        </p:spPr>
        <p:txBody>
          <a:bodyPr vert="horz" lIns="91440" tIns="45720" rIns="91440" bIns="45720" rtlCol="0" anchor="ctr">
            <a:normAutofit fontScale="92500"/>
          </a:bodyPr>
          <a:lstStyle>
            <a:lvl1pPr algn="l" defTabSz="914400">
              <a:lnSpc>
                <a:spcPct val="90000"/>
              </a:lnSpc>
              <a:spcBef>
                <a:spcPts val="0"/>
              </a:spcBef>
              <a:buNone/>
              <a:defRPr sz="4400">
                <a:solidFill>
                  <a:schemeClr val="tx1"/>
                </a:solidFill>
                <a:latin typeface="+mj-lt"/>
                <a:ea typeface="+mj-ea"/>
                <a:cs typeface="+mj-cs"/>
              </a:defRPr>
            </a:lvl1pPr>
          </a:lstStyle>
          <a:p>
            <a:pPr marL="457200" indent="-457200">
              <a:lnSpc>
                <a:spcPct val="120000"/>
              </a:lnSpc>
              <a:buFont typeface="Arial"/>
              <a:buChar char="•"/>
              <a:defRPr/>
            </a:pPr>
            <a:r>
              <a:rPr lang="en-US" sz="2600"/>
              <a:t>Separate repositories for the source code of Gaudi framework and base image designed on it (“Gaudi”) were created;</a:t>
            </a:r>
            <a:endParaRPr lang="ru-RU" sz="2600"/>
          </a:p>
          <a:p>
            <a:pPr marL="457200" indent="-457200">
              <a:lnSpc>
                <a:spcPct val="120000"/>
              </a:lnSpc>
              <a:buFont typeface="Arial"/>
              <a:buChar char="•"/>
              <a:defRPr/>
            </a:pPr>
            <a:r>
              <a:rPr lang="en-US" sz="2600"/>
              <a:t>Code-writing approach described within specified methods is implemented;</a:t>
            </a:r>
            <a:endParaRPr lang="ru-RU" sz="2600"/>
          </a:p>
          <a:p>
            <a:pPr marL="457200" indent="-457200">
              <a:lnSpc>
                <a:spcPct val="120000"/>
              </a:lnSpc>
              <a:buFont typeface="Arial"/>
              <a:buChar char="•"/>
              <a:defRPr/>
            </a:pPr>
            <a:r>
              <a:rPr lang="en-US" sz="2600"/>
              <a:t>Container Registry images storage was configured;</a:t>
            </a:r>
            <a:endParaRPr/>
          </a:p>
          <a:p>
            <a:pPr marL="457200" indent="-457200">
              <a:lnSpc>
                <a:spcPct val="120000"/>
              </a:lnSpc>
              <a:buFont typeface="Arial"/>
              <a:buChar char="•"/>
              <a:defRPr/>
            </a:pPr>
            <a:r>
              <a:rPr lang="en-US" sz="2600"/>
              <a:t>CI/CD pipelines are created including automatic</a:t>
            </a:r>
            <a:r>
              <a:rPr lang="ru-RU" sz="2600"/>
              <a:t>:</a:t>
            </a:r>
            <a:endParaRPr/>
          </a:p>
          <a:p>
            <a:pPr marL="914400" lvl="1" indent="-457200">
              <a:lnSpc>
                <a:spcPct val="120000"/>
              </a:lnSpc>
              <a:buFont typeface="Wingdings"/>
              <a:buChar char="Ø"/>
              <a:defRPr/>
            </a:pPr>
            <a:r>
              <a:rPr lang="en-US" sz="2600">
                <a:latin typeface="Calibri Light"/>
              </a:rPr>
              <a:t>Building of Gaudi framework and base image designed on it;</a:t>
            </a:r>
            <a:endParaRPr lang="ru-RU" sz="2600">
              <a:latin typeface="Calibri Light"/>
            </a:endParaRPr>
          </a:p>
          <a:p>
            <a:pPr marL="914400" lvl="1" indent="-457200">
              <a:lnSpc>
                <a:spcPct val="120000"/>
              </a:lnSpc>
              <a:buFont typeface="Wingdings"/>
              <a:buChar char="Ø"/>
              <a:defRPr/>
            </a:pPr>
            <a:r>
              <a:rPr lang="en-US" sz="2600">
                <a:latin typeface="Calibri Light"/>
              </a:rPr>
              <a:t>Built image pushing into Container Registry storage of “Gaudi” repository;</a:t>
            </a:r>
            <a:endParaRPr/>
          </a:p>
          <a:p>
            <a:pPr marL="914400" lvl="1" indent="-457200">
              <a:lnSpc>
                <a:spcPct val="120000"/>
              </a:lnSpc>
              <a:buFont typeface="Wingdings"/>
              <a:buChar char="Ø"/>
              <a:defRPr/>
            </a:pPr>
            <a:r>
              <a:rPr lang="en-US" sz="2600">
                <a:latin typeface="Calibri Light"/>
              </a:rPr>
              <a:t>Building of Sampo project and image designed on a base image “Gaudi”;</a:t>
            </a:r>
            <a:endParaRPr lang="ru-RU" sz="2600">
              <a:latin typeface="Calibri Light"/>
            </a:endParaRPr>
          </a:p>
          <a:p>
            <a:pPr marL="914400" lvl="1" indent="-457200">
              <a:lnSpc>
                <a:spcPct val="120000"/>
              </a:lnSpc>
              <a:buFont typeface="Wingdings"/>
              <a:buChar char="Ø"/>
              <a:defRPr/>
            </a:pPr>
            <a:r>
              <a:rPr lang="en-US" sz="2600">
                <a:latin typeface="Calibri Light"/>
              </a:rPr>
              <a:t>Built image pushing into Container Registry storage of “Sampo” repository;</a:t>
            </a:r>
            <a:endParaRPr lang="ru-RU" sz="2600">
              <a:latin typeface="Calibri Light"/>
            </a:endParaRPr>
          </a:p>
          <a:p>
            <a:pPr marL="342900" indent="-342900">
              <a:lnSpc>
                <a:spcPct val="120000"/>
              </a:lnSpc>
              <a:buFont typeface="Arial"/>
              <a:buChar char="•"/>
              <a:defRPr/>
            </a:pPr>
            <a:r>
              <a:rPr lang="ru-RU" sz="2600"/>
              <a:t>Sampo </a:t>
            </a:r>
            <a:r>
              <a:rPr lang="en-US" sz="2600"/>
              <a:t>container deployment with “</a:t>
            </a:r>
            <a:r>
              <a:rPr lang="ru-RU" sz="2600"/>
              <a:t>Apptainer</a:t>
            </a:r>
            <a:r>
              <a:rPr lang="en-US" sz="2600"/>
              <a:t>” container engine</a:t>
            </a:r>
            <a:r>
              <a:rPr lang="ru-RU" sz="2600"/>
              <a:t> </a:t>
            </a:r>
            <a:r>
              <a:rPr lang="en-US" sz="2600"/>
              <a:t>in </a:t>
            </a:r>
            <a:r>
              <a:rPr lang="ru-RU" sz="2600"/>
              <a:t>CVMFS</a:t>
            </a:r>
            <a:r>
              <a:rPr lang="en-US" sz="2600"/>
              <a:t> is being developed</a:t>
            </a:r>
            <a:r>
              <a:rPr lang="ru-RU" sz="2600"/>
              <a:t>.</a:t>
            </a:r>
            <a:endParaRPr/>
          </a:p>
        </p:txBody>
      </p:sp>
      <p:sp>
        <p:nvSpPr>
          <p:cNvPr id="9" name="Номер слайда 8"/>
          <p:cNvSpPr>
            <a:spLocks noGrp="1"/>
          </p:cNvSpPr>
          <p:nvPr>
            <p:ph type="sldNum" sz="quarter" idx="12"/>
          </p:nvPr>
        </p:nvSpPr>
        <p:spPr bwMode="auto">
          <a:xfrm>
            <a:off x="10861766" y="6356350"/>
            <a:ext cx="492034" cy="365125"/>
          </a:xfrm>
        </p:spPr>
        <p:txBody>
          <a:bodyPr/>
          <a:lstStyle/>
          <a:p>
            <a:pPr>
              <a:defRPr/>
            </a:pPr>
            <a:fld id="{90C71E5E-2BB5-4421-B8EA-C452B64348E4}" type="slidenum">
              <a:rPr lang="ru-RU" sz="2000">
                <a:solidFill>
                  <a:srgbClr val="982733"/>
                </a:solidFill>
              </a:rPr>
              <a:t>31</a:t>
            </a:fld>
            <a:endParaRPr lang="ru-RU" sz="2000">
              <a:solidFill>
                <a:srgbClr val="982733"/>
              </a:solidFill>
            </a:endParaRPr>
          </a:p>
        </p:txBody>
      </p:sp>
      <p:sp>
        <p:nvSpPr>
          <p:cNvPr id="11" name="Дата 7"/>
          <p:cNvSpPr>
            <a:spLocks noGrp="1"/>
          </p:cNvSpPr>
          <p:nvPr>
            <p:ph type="dt" sz="half" idx="10"/>
          </p:nvPr>
        </p:nvSpPr>
        <p:spPr bwMode="auto">
          <a:xfrm>
            <a:off x="10656024" y="136525"/>
            <a:ext cx="1395549" cy="365125"/>
          </a:xfrm>
        </p:spPr>
        <p:txBody>
          <a:bodyPr/>
          <a:lstStyle/>
          <a:p>
            <a:pPr>
              <a:defRPr/>
            </a:pPr>
            <a:fld id="{63E27C0C-3E39-4DC4-A56B-CFCAA3BAC47D}" type="datetime1">
              <a:rPr lang="ru-RU" sz="2000">
                <a:solidFill>
                  <a:srgbClr val="982733"/>
                </a:solidFill>
              </a:rPr>
              <a:t>01.10.2025</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122237"/>
            <a:ext cx="10515600" cy="1325563"/>
          </a:xfrm>
        </p:spPr>
        <p:txBody>
          <a:bodyPr/>
          <a:lstStyle/>
          <a:p>
            <a:pPr>
              <a:defRPr/>
            </a:pPr>
            <a:r>
              <a:rPr lang="en-US"/>
              <a:t>Results</a:t>
            </a:r>
            <a:endParaRPr lang="ru-RU"/>
          </a:p>
        </p:txBody>
      </p:sp>
      <p:cxnSp>
        <p:nvCxnSpPr>
          <p:cNvPr id="4" name="Прямая соединительная линия 3"/>
          <p:cNvCxnSpPr>
            <a:cxnSpLocks/>
          </p:cNvCxnSpPr>
          <p:nvPr/>
        </p:nvCxnSpPr>
        <p:spPr bwMode="auto">
          <a:xfrm>
            <a:off x="838200" y="1447800"/>
            <a:ext cx="6365682"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a:cxnSpLocks/>
          </p:cNvCxnSpPr>
          <p:nvPr/>
        </p:nvCxnSpPr>
        <p:spPr bwMode="auto">
          <a:xfrm>
            <a:off x="196013" y="3336235"/>
            <a:ext cx="1894497"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p:nvPr/>
        </p:nvSpPr>
        <p:spPr bwMode="auto">
          <a:xfrm>
            <a:off x="75544" y="2313595"/>
            <a:ext cx="2135429" cy="1152521"/>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2800"/>
              <a:t>Gaudi</a:t>
            </a:r>
            <a:endParaRPr lang="ru-RU" sz="2800"/>
          </a:p>
        </p:txBody>
      </p:sp>
      <p:cxnSp>
        <p:nvCxnSpPr>
          <p:cNvPr id="9" name="Прямая соединительная линия 8"/>
          <p:cNvCxnSpPr>
            <a:cxnSpLocks/>
          </p:cNvCxnSpPr>
          <p:nvPr/>
        </p:nvCxnSpPr>
        <p:spPr bwMode="auto">
          <a:xfrm>
            <a:off x="213886" y="5977658"/>
            <a:ext cx="1894497"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10" name="Заголовок 1"/>
          <p:cNvSpPr txBox="1"/>
          <p:nvPr/>
        </p:nvSpPr>
        <p:spPr bwMode="auto">
          <a:xfrm>
            <a:off x="75545" y="4882859"/>
            <a:ext cx="2135429" cy="1152521"/>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2800"/>
              <a:t>Fair-group-image</a:t>
            </a:r>
            <a:endParaRPr lang="ru-RU" sz="2800"/>
          </a:p>
        </p:txBody>
      </p:sp>
      <p:pic>
        <p:nvPicPr>
          <p:cNvPr id="3" name="Рисунок 2"/>
          <p:cNvPicPr>
            <a:picLocks noChangeAspect="1"/>
          </p:cNvPicPr>
          <p:nvPr/>
        </p:nvPicPr>
        <p:blipFill>
          <a:blip r:embed="rId2"/>
          <a:stretch/>
        </p:blipFill>
        <p:spPr bwMode="auto">
          <a:xfrm>
            <a:off x="2210973" y="1545228"/>
            <a:ext cx="9556900" cy="2588689"/>
          </a:xfrm>
          <a:prstGeom prst="rect">
            <a:avLst/>
          </a:prstGeom>
        </p:spPr>
      </p:pic>
      <p:pic>
        <p:nvPicPr>
          <p:cNvPr id="5" name="Рисунок 4"/>
          <p:cNvPicPr>
            <a:picLocks noChangeAspect="1"/>
          </p:cNvPicPr>
          <p:nvPr/>
        </p:nvPicPr>
        <p:blipFill>
          <a:blip r:embed="rId3"/>
          <a:stretch/>
        </p:blipFill>
        <p:spPr bwMode="auto">
          <a:xfrm>
            <a:off x="2210973" y="4134939"/>
            <a:ext cx="9519053" cy="2600822"/>
          </a:xfrm>
          <a:prstGeom prst="rect">
            <a:avLst/>
          </a:prstGeom>
        </p:spPr>
      </p:pic>
      <p:sp>
        <p:nvSpPr>
          <p:cNvPr id="13" name="Дата 12"/>
          <p:cNvSpPr>
            <a:spLocks noGrp="1"/>
          </p:cNvSpPr>
          <p:nvPr>
            <p:ph type="dt" sz="half" idx="10"/>
          </p:nvPr>
        </p:nvSpPr>
        <p:spPr bwMode="auto"/>
        <p:txBody>
          <a:bodyPr/>
          <a:lstStyle/>
          <a:p>
            <a:pPr>
              <a:defRPr/>
            </a:pPr>
            <a:fld id="{7F822741-B2CE-4CFC-8CAF-A9CCF93B67D6}" type="datetime1">
              <a:rPr lang="ru-RU" sz="2000">
                <a:solidFill>
                  <a:srgbClr val="982733"/>
                </a:solidFill>
              </a:rPr>
              <a:t>01.10.2025</a:t>
            </a:fld>
            <a:endParaRPr lang="ru-RU" sz="2000">
              <a:solidFill>
                <a:srgbClr val="982733"/>
              </a:solidFill>
            </a:endParaRPr>
          </a:p>
        </p:txBody>
      </p:sp>
      <p:sp>
        <p:nvSpPr>
          <p:cNvPr id="16" name="Номер слайда 12"/>
          <p:cNvSpPr>
            <a:spLocks noGrp="1"/>
          </p:cNvSpPr>
          <p:nvPr>
            <p:ph type="sldNum" sz="quarter" idx="12"/>
          </p:nvPr>
        </p:nvSpPr>
        <p:spPr bwMode="auto">
          <a:xfrm>
            <a:off x="11190944" y="223339"/>
            <a:ext cx="576943" cy="365125"/>
          </a:xfrm>
        </p:spPr>
        <p:txBody>
          <a:bodyPr/>
          <a:lstStyle/>
          <a:p>
            <a:pPr>
              <a:defRPr/>
            </a:pPr>
            <a:fld id="{90C71E5E-2BB5-4421-B8EA-C452B64348E4}" type="slidenum">
              <a:rPr lang="ru-RU" sz="2000">
                <a:solidFill>
                  <a:srgbClr val="982733"/>
                </a:solidFill>
              </a:rPr>
              <a:t>32</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122237"/>
            <a:ext cx="10515600" cy="1325563"/>
          </a:xfrm>
        </p:spPr>
        <p:txBody>
          <a:bodyPr/>
          <a:lstStyle/>
          <a:p>
            <a:pPr>
              <a:defRPr/>
            </a:pPr>
            <a:r>
              <a:rPr lang="en-US"/>
              <a:t>Results</a:t>
            </a:r>
            <a:endParaRPr lang="ru-RU"/>
          </a:p>
        </p:txBody>
      </p:sp>
      <p:cxnSp>
        <p:nvCxnSpPr>
          <p:cNvPr id="4" name="Прямая соединительная линия 3"/>
          <p:cNvCxnSpPr>
            <a:cxnSpLocks/>
          </p:cNvCxnSpPr>
          <p:nvPr/>
        </p:nvCxnSpPr>
        <p:spPr bwMode="auto">
          <a:xfrm>
            <a:off x="838200" y="1447800"/>
            <a:ext cx="6365682"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pic>
        <p:nvPicPr>
          <p:cNvPr id="1025" name="Рисунок 1"/>
          <p:cNvPicPr>
            <a:picLocks noChangeAspect="1" noChangeArrowheads="1"/>
          </p:cNvPicPr>
          <p:nvPr/>
        </p:nvPicPr>
        <p:blipFill>
          <a:blip r:embed="rId2"/>
          <a:srcRect l="1412" t="0" r="1906" b="0"/>
          <a:stretch/>
        </p:blipFill>
        <p:spPr bwMode="auto">
          <a:xfrm>
            <a:off x="2312126" y="1672843"/>
            <a:ext cx="9539039" cy="2739790"/>
          </a:xfrm>
          <a:prstGeom prst="rect">
            <a:avLst/>
          </a:prstGeom>
          <a:noFill/>
        </p:spPr>
      </p:pic>
      <p:cxnSp>
        <p:nvCxnSpPr>
          <p:cNvPr id="9" name="Прямая соединительная линия 8"/>
          <p:cNvCxnSpPr>
            <a:cxnSpLocks/>
          </p:cNvCxnSpPr>
          <p:nvPr/>
        </p:nvCxnSpPr>
        <p:spPr bwMode="auto">
          <a:xfrm>
            <a:off x="297164" y="3561276"/>
            <a:ext cx="1894497"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10" name="Заголовок 1"/>
          <p:cNvSpPr txBox="1"/>
          <p:nvPr/>
        </p:nvSpPr>
        <p:spPr bwMode="auto">
          <a:xfrm>
            <a:off x="158823" y="2466477"/>
            <a:ext cx="2135429" cy="1152521"/>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2800"/>
              <a:t>Sampo</a:t>
            </a:r>
            <a:endParaRPr lang="ru-RU" sz="2800"/>
          </a:p>
        </p:txBody>
      </p:sp>
      <p:sp>
        <p:nvSpPr>
          <p:cNvPr id="12" name="Дата 11"/>
          <p:cNvSpPr>
            <a:spLocks noGrp="1"/>
          </p:cNvSpPr>
          <p:nvPr>
            <p:ph type="dt" sz="half" idx="10"/>
          </p:nvPr>
        </p:nvSpPr>
        <p:spPr bwMode="auto">
          <a:xfrm>
            <a:off x="838200" y="6356350"/>
            <a:ext cx="1473925" cy="365125"/>
          </a:xfrm>
        </p:spPr>
        <p:txBody>
          <a:bodyPr/>
          <a:lstStyle/>
          <a:p>
            <a:pPr>
              <a:defRPr/>
            </a:pPr>
            <a:fld id="{83A1B63B-3522-4820-BDAF-26E548396677}" type="datetime1">
              <a:rPr lang="ru-RU" sz="2000">
                <a:solidFill>
                  <a:srgbClr val="982733"/>
                </a:solidFill>
              </a:rPr>
              <a:t>01.10.2025</a:t>
            </a:fld>
            <a:endParaRPr lang="ru-RU" sz="2000">
              <a:solidFill>
                <a:srgbClr val="982733"/>
              </a:solidFill>
            </a:endParaRPr>
          </a:p>
        </p:txBody>
      </p:sp>
      <p:sp>
        <p:nvSpPr>
          <p:cNvPr id="13" name="Номер слайда 12"/>
          <p:cNvSpPr>
            <a:spLocks noGrp="1"/>
          </p:cNvSpPr>
          <p:nvPr>
            <p:ph type="sldNum" sz="quarter" idx="12"/>
          </p:nvPr>
        </p:nvSpPr>
        <p:spPr bwMode="auto">
          <a:xfrm>
            <a:off x="11190944" y="223339"/>
            <a:ext cx="576943" cy="365125"/>
          </a:xfrm>
        </p:spPr>
        <p:txBody>
          <a:bodyPr/>
          <a:lstStyle/>
          <a:p>
            <a:pPr>
              <a:defRPr/>
            </a:pPr>
            <a:fld id="{90C71E5E-2BB5-4421-B8EA-C452B64348E4}" type="slidenum">
              <a:rPr lang="ru-RU" sz="2000">
                <a:solidFill>
                  <a:srgbClr val="982733"/>
                </a:solidFill>
              </a:rPr>
              <a:t>33</a:t>
            </a:fld>
            <a:endParaRPr lang="ru-RU" sz="2000">
              <a:solidFill>
                <a:srgbClr val="982733"/>
              </a:solidFill>
            </a:endParaRPr>
          </a:p>
        </p:txBody>
      </p:sp>
      <p:sp>
        <p:nvSpPr>
          <p:cNvPr id="14" name="Объект 3"/>
          <p:cNvSpPr txBox="1"/>
          <p:nvPr/>
        </p:nvSpPr>
        <p:spPr bwMode="auto">
          <a:xfrm>
            <a:off x="990600" y="4637674"/>
            <a:ext cx="10942389" cy="1619319"/>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en-US" b="1">
                <a:latin typeface="Calibri Light"/>
              </a:rPr>
              <a:t>Base images (</a:t>
            </a:r>
            <a:r>
              <a:rPr lang="en-US">
                <a:latin typeface="Calibri Light"/>
              </a:rPr>
              <a:t>Gaudi for Sampo and </a:t>
            </a:r>
            <a:r>
              <a:rPr lang="en-US">
                <a:latin typeface="Calibri Light"/>
              </a:rPr>
              <a:t>fairsoft</a:t>
            </a:r>
            <a:r>
              <a:rPr lang="en-US">
                <a:latin typeface="Calibri Light"/>
              </a:rPr>
              <a:t>-image for </a:t>
            </a:r>
            <a:r>
              <a:rPr lang="en-US">
                <a:latin typeface="Calibri Light"/>
              </a:rPr>
              <a:t>SPDRoot</a:t>
            </a:r>
            <a:r>
              <a:rPr lang="en-US" b="1">
                <a:latin typeface="Calibri Light"/>
              </a:rPr>
              <a:t>) </a:t>
            </a:r>
            <a:r>
              <a:rPr lang="en-US">
                <a:latin typeface="Calibri Light"/>
              </a:rPr>
              <a:t>building and deploying ~120 minutes </a:t>
            </a:r>
            <a:endParaRPr/>
          </a:p>
          <a:p>
            <a:pPr marL="0" indent="0">
              <a:buNone/>
              <a:defRPr/>
            </a:pPr>
            <a:r>
              <a:rPr lang="en-US">
                <a:latin typeface="Calibri Light"/>
              </a:rPr>
              <a:t> </a:t>
            </a:r>
            <a:r>
              <a:rPr lang="en-US" b="1">
                <a:latin typeface="Calibri Light"/>
              </a:rPr>
              <a:t>Sampo </a:t>
            </a:r>
            <a:r>
              <a:rPr lang="en-US">
                <a:latin typeface="Calibri Light"/>
              </a:rPr>
              <a:t>image building and deploying ~5 minutes </a:t>
            </a:r>
            <a:endParaRPr lang="ru-RU">
              <a:latin typeface="Calibri Light"/>
            </a:endParaRPr>
          </a:p>
          <a:p>
            <a:pPr>
              <a:defRPr/>
            </a:pP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en-US"/>
              <a:t>Context</a:t>
            </a:r>
            <a:endParaRPr lang="ru-RU"/>
          </a:p>
        </p:txBody>
      </p:sp>
      <p:sp>
        <p:nvSpPr>
          <p:cNvPr id="3" name="Объект 2"/>
          <p:cNvSpPr>
            <a:spLocks noGrp="1"/>
          </p:cNvSpPr>
          <p:nvPr>
            <p:ph idx="1"/>
          </p:nvPr>
        </p:nvSpPr>
        <p:spPr bwMode="auto">
          <a:xfrm>
            <a:off x="838200" y="1815254"/>
            <a:ext cx="10515600" cy="4846320"/>
          </a:xfrm>
        </p:spPr>
        <p:txBody>
          <a:bodyPr>
            <a:normAutofit/>
          </a:bodyPr>
          <a:lstStyle/>
          <a:p>
            <a:pPr marL="0" indent="0">
              <a:lnSpc>
                <a:spcPct val="120000"/>
              </a:lnSpc>
              <a:buNone/>
              <a:defRPr/>
            </a:pPr>
            <a:r>
              <a:rPr lang="en-US" sz="3400">
                <a:latin typeface="Calibri Light"/>
              </a:rPr>
              <a:t>Necessary</a:t>
            </a:r>
            <a:r>
              <a:rPr lang="ru-RU" sz="3400">
                <a:latin typeface="Calibri Light"/>
              </a:rPr>
              <a:t> </a:t>
            </a:r>
            <a:r>
              <a:rPr lang="en-US" sz="3400">
                <a:latin typeface="Calibri Light"/>
              </a:rPr>
              <a:t>actions</a:t>
            </a:r>
            <a:r>
              <a:rPr lang="ru-RU" sz="3400">
                <a:latin typeface="Calibri Light"/>
              </a:rPr>
              <a:t> </a:t>
            </a:r>
            <a:r>
              <a:rPr lang="en-US" sz="3400">
                <a:latin typeface="Calibri Light"/>
              </a:rPr>
              <a:t>of a software developer</a:t>
            </a:r>
            <a:r>
              <a:rPr lang="ru-RU" sz="3400">
                <a:latin typeface="Calibri Light"/>
              </a:rPr>
              <a:t> </a:t>
            </a:r>
            <a:r>
              <a:rPr lang="en-US" sz="3400">
                <a:latin typeface="Calibri Light"/>
              </a:rPr>
              <a:t>in</a:t>
            </a:r>
            <a:r>
              <a:rPr lang="ru-RU" sz="3400">
                <a:latin typeface="Calibri Light"/>
              </a:rPr>
              <a:t> </a:t>
            </a:r>
            <a:r>
              <a:rPr lang="en-US" sz="3400">
                <a:latin typeface="Calibri Light"/>
              </a:rPr>
              <a:t>JINR</a:t>
            </a:r>
            <a:r>
              <a:rPr lang="ru-RU" sz="3400">
                <a:latin typeface="Calibri Light"/>
              </a:rPr>
              <a:t>: </a:t>
            </a:r>
            <a:endParaRPr/>
          </a:p>
          <a:p>
            <a:pPr>
              <a:lnSpc>
                <a:spcPct val="120000"/>
              </a:lnSpc>
              <a:defRPr/>
            </a:pPr>
            <a:r>
              <a:rPr lang="en-US" sz="3400">
                <a:latin typeface="Calibri Light"/>
              </a:rPr>
              <a:t>Setting of</a:t>
            </a:r>
            <a:r>
              <a:rPr lang="ru-RU" sz="3400">
                <a:latin typeface="Calibri Light"/>
              </a:rPr>
              <a:t> </a:t>
            </a:r>
            <a:r>
              <a:rPr lang="en-US" sz="3400">
                <a:latin typeface="Calibri Light"/>
              </a:rPr>
              <a:t>virtual operational environment manually</a:t>
            </a:r>
            <a:r>
              <a:rPr lang="ru-RU" sz="3400">
                <a:latin typeface="Calibri Light"/>
              </a:rPr>
              <a:t>; </a:t>
            </a:r>
            <a:endParaRPr/>
          </a:p>
          <a:p>
            <a:pPr>
              <a:lnSpc>
                <a:spcPct val="120000"/>
              </a:lnSpc>
              <a:defRPr/>
            </a:pPr>
            <a:r>
              <a:rPr lang="en-US" sz="3400">
                <a:latin typeface="Calibri Light"/>
              </a:rPr>
              <a:t>System dependencies control</a:t>
            </a:r>
            <a:r>
              <a:rPr lang="ru-RU" sz="3400">
                <a:latin typeface="Calibri Light"/>
              </a:rPr>
              <a:t>;</a:t>
            </a:r>
            <a:endParaRPr/>
          </a:p>
          <a:p>
            <a:pPr>
              <a:lnSpc>
                <a:spcPct val="120000"/>
              </a:lnSpc>
              <a:defRPr/>
            </a:pPr>
            <a:r>
              <a:rPr lang="en-US" sz="3400">
                <a:latin typeface="Calibri Light"/>
              </a:rPr>
              <a:t>Test  data preparation</a:t>
            </a:r>
            <a:r>
              <a:rPr lang="ru-RU" sz="3400">
                <a:latin typeface="Calibri Light"/>
              </a:rPr>
              <a:t>;</a:t>
            </a:r>
            <a:endParaRPr/>
          </a:p>
          <a:p>
            <a:pPr>
              <a:lnSpc>
                <a:spcPct val="120000"/>
              </a:lnSpc>
              <a:defRPr/>
            </a:pPr>
            <a:r>
              <a:rPr lang="en-US" sz="3400">
                <a:latin typeface="Calibri Light"/>
              </a:rPr>
              <a:t>Manual</a:t>
            </a:r>
            <a:r>
              <a:rPr lang="ru-RU" sz="3400">
                <a:latin typeface="Calibri Light"/>
              </a:rPr>
              <a:t> </a:t>
            </a:r>
            <a:r>
              <a:rPr lang="en-US" sz="3400">
                <a:latin typeface="Calibri Light"/>
              </a:rPr>
              <a:t>building</a:t>
            </a:r>
            <a:r>
              <a:rPr lang="ru-RU" sz="3400">
                <a:latin typeface="Calibri Light"/>
              </a:rPr>
              <a:t>, </a:t>
            </a:r>
            <a:r>
              <a:rPr lang="en-US" sz="3400">
                <a:latin typeface="Calibri Light"/>
              </a:rPr>
              <a:t>testing and</a:t>
            </a:r>
            <a:r>
              <a:rPr lang="ru-RU" sz="3400">
                <a:latin typeface="Calibri Light"/>
              </a:rPr>
              <a:t> </a:t>
            </a:r>
            <a:r>
              <a:rPr lang="en-US" sz="3400">
                <a:latin typeface="Calibri Light"/>
              </a:rPr>
              <a:t>deployment of software</a:t>
            </a:r>
            <a:r>
              <a:rPr lang="ru-RU" sz="3400">
                <a:latin typeface="Calibri Light"/>
              </a:rPr>
              <a:t>.</a:t>
            </a:r>
            <a:endParaRPr/>
          </a:p>
        </p:txBody>
      </p:sp>
      <p:cxnSp>
        <p:nvCxnSpPr>
          <p:cNvPr id="4" name="Прямая соединительная линия 3"/>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13" name="Номер слайда 12"/>
          <p:cNvSpPr>
            <a:spLocks noGrp="1"/>
          </p:cNvSpPr>
          <p:nvPr>
            <p:ph type="sldNum" sz="quarter" idx="12"/>
          </p:nvPr>
        </p:nvSpPr>
        <p:spPr bwMode="auto"/>
        <p:txBody>
          <a:bodyPr/>
          <a:lstStyle/>
          <a:p>
            <a:pPr>
              <a:defRPr/>
            </a:pPr>
            <a:fld id="{90C71E5E-2BB5-4421-B8EA-C452B64348E4}" type="slidenum">
              <a:rPr lang="ru-RU" sz="2000">
                <a:solidFill>
                  <a:srgbClr val="982733"/>
                </a:solidFill>
              </a:rPr>
              <a:t>34</a:t>
            </a:fld>
            <a:endParaRPr lang="ru-RU" sz="2000">
              <a:solidFill>
                <a:srgbClr val="982733"/>
              </a:solidFill>
            </a:endParaRPr>
          </a:p>
        </p:txBody>
      </p:sp>
      <p:sp>
        <p:nvSpPr>
          <p:cNvPr id="15" name="Дата 7"/>
          <p:cNvSpPr>
            <a:spLocks noGrp="1"/>
          </p:cNvSpPr>
          <p:nvPr>
            <p:ph type="dt" sz="half" idx="10"/>
          </p:nvPr>
        </p:nvSpPr>
        <p:spPr bwMode="auto">
          <a:xfrm>
            <a:off x="289151" y="6296449"/>
            <a:ext cx="2743200" cy="365125"/>
          </a:xfrm>
        </p:spPr>
        <p:txBody>
          <a:bodyPr/>
          <a:lstStyle/>
          <a:p>
            <a:pPr>
              <a:defRPr/>
            </a:pPr>
            <a:fld id="{9CC1BF64-6290-4E28-9126-B0A7951EF841}" type="datetime1">
              <a:rPr lang="ru-RU" sz="2000">
                <a:solidFill>
                  <a:srgbClr val="982733"/>
                </a:solidFill>
              </a:rPr>
              <a:t>01.10.2025</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42025540" name="Content Placeholder 2"/>
          <p:cNvSpPr>
            <a:spLocks noGrp="1"/>
          </p:cNvSpPr>
          <p:nvPr>
            <p:ph sz="half" idx="1"/>
          </p:nvPr>
        </p:nvSpPr>
        <p:spPr bwMode="auto">
          <a:xfrm>
            <a:off x="916555" y="2611732"/>
            <a:ext cx="3995079" cy="3001622"/>
          </a:xfrm>
        </p:spPr>
        <p:txBody>
          <a:bodyPr vertOverflow="overflow" horzOverflow="overflow" vert="horz" wrap="square" lIns="0" tIns="45720" rIns="0" bIns="45720" numCol="1" spcCol="0" rtlCol="0" fromWordArt="0" anchor="t" anchorCtr="0" forceAA="0" compatLnSpc="0">
            <a:normAutofit/>
          </a:bodyPr>
          <a:lstStyle/>
          <a:p>
            <a:pPr marL="360000" indent="-360000">
              <a:buFont typeface="Arial"/>
              <a:buChar char="•"/>
              <a:defRPr/>
            </a:pPr>
            <a:r>
              <a:rPr lang="en-US" b="0" i="0" u="none" strike="noStrike" cap="none" spc="0">
                <a:ea typeface="Calibri"/>
                <a:cs typeface="Calibri"/>
              </a:rPr>
              <a:t>Gitlab</a:t>
            </a:r>
            <a:endParaRPr/>
          </a:p>
          <a:p>
            <a:pPr marL="360000" indent="-360000">
              <a:buFont typeface="Arial"/>
              <a:buChar char="•"/>
              <a:defRPr/>
            </a:pPr>
            <a:r>
              <a:rPr lang="en-US" b="0" i="0" u="none" strike="noStrike" cap="none" spc="0">
                <a:ea typeface="Calibri"/>
                <a:cs typeface="Calibri"/>
              </a:rPr>
              <a:t>Docker</a:t>
            </a:r>
            <a:endParaRPr/>
          </a:p>
          <a:p>
            <a:pPr marL="360000" indent="-360000">
              <a:buFont typeface="Arial"/>
              <a:buChar char="•"/>
              <a:defRPr/>
            </a:pPr>
            <a:r>
              <a:rPr lang="en-US" b="0" i="0" u="none" strike="noStrike" cap="none" spc="0">
                <a:ea typeface="Calibri"/>
                <a:cs typeface="Calibri"/>
              </a:rPr>
              <a:t>Bash scripts</a:t>
            </a:r>
            <a:endParaRPr/>
          </a:p>
          <a:p>
            <a:pPr marL="360000" indent="-360000">
              <a:buFont typeface="Arial"/>
              <a:buChar char="•"/>
              <a:defRPr/>
            </a:pPr>
            <a:r>
              <a:rPr lang="en-US">
                <a:ea typeface="Calibri"/>
                <a:cs typeface="Calibri"/>
              </a:rPr>
              <a:t>Yaml</a:t>
            </a:r>
            <a:r>
              <a:rPr lang="en-US">
                <a:ea typeface="Calibri"/>
                <a:cs typeface="Calibri"/>
              </a:rPr>
              <a:t> scripts</a:t>
            </a:r>
            <a:endParaRPr lang="ru-RU" b="0" i="0" u="none" strike="noStrike" cap="none" spc="0">
              <a:ea typeface="Calibri"/>
              <a:cs typeface="Calibri"/>
            </a:endParaRPr>
          </a:p>
        </p:txBody>
      </p:sp>
      <p:pic>
        <p:nvPicPr>
          <p:cNvPr id="722967247" name="Рисунок 722967246"/>
          <p:cNvPicPr>
            <a:picLocks noChangeAspect="1"/>
          </p:cNvPicPr>
          <p:nvPr/>
        </p:nvPicPr>
        <p:blipFill>
          <a:blip r:embed="rId3"/>
          <a:stretch/>
        </p:blipFill>
        <p:spPr bwMode="auto">
          <a:xfrm>
            <a:off x="4911634" y="4836420"/>
            <a:ext cx="3091036" cy="945421"/>
          </a:xfrm>
          <a:prstGeom prst="rect">
            <a:avLst/>
          </a:prstGeom>
        </p:spPr>
      </p:pic>
      <p:pic>
        <p:nvPicPr>
          <p:cNvPr id="851957919" name="Рисунок 851957918"/>
          <p:cNvPicPr>
            <a:picLocks noChangeAspect="1"/>
          </p:cNvPicPr>
          <p:nvPr/>
        </p:nvPicPr>
        <p:blipFill>
          <a:blip r:embed="rId4"/>
          <a:stretch/>
        </p:blipFill>
        <p:spPr bwMode="auto">
          <a:xfrm>
            <a:off x="4911634" y="1904848"/>
            <a:ext cx="2667083" cy="2240352"/>
          </a:xfrm>
          <a:prstGeom prst="rect">
            <a:avLst/>
          </a:prstGeom>
        </p:spPr>
      </p:pic>
      <p:sp>
        <p:nvSpPr>
          <p:cNvPr id="6" name="Заголовок 1"/>
          <p:cNvSpPr txBox="1"/>
          <p:nvPr/>
        </p:nvSpPr>
        <p:spPr bwMode="auto">
          <a:xfrm>
            <a:off x="838200" y="587829"/>
            <a:ext cx="10515600" cy="859971"/>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a:t>Stack</a:t>
            </a:r>
            <a:endParaRPr lang="ru-RU"/>
          </a:p>
        </p:txBody>
      </p:sp>
      <p:cxnSp>
        <p:nvCxnSpPr>
          <p:cNvPr id="7" name="Прямая соединительная линия 6"/>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8" name="Дата 7"/>
          <p:cNvSpPr>
            <a:spLocks noGrp="1"/>
          </p:cNvSpPr>
          <p:nvPr>
            <p:ph type="dt" sz="half" idx="10"/>
          </p:nvPr>
        </p:nvSpPr>
        <p:spPr bwMode="auto"/>
        <p:txBody>
          <a:bodyPr/>
          <a:lstStyle/>
          <a:p>
            <a:pPr>
              <a:defRPr/>
            </a:pPr>
            <a:fld id="{9C69EC73-DBDB-4B30-ACFF-98D8EF77C58F}" type="datetime1">
              <a:rPr lang="ru-RU" sz="2000">
                <a:solidFill>
                  <a:srgbClr val="982733"/>
                </a:solidFill>
              </a:rPr>
              <a:t>01.10.2025</a:t>
            </a:fld>
            <a:endParaRPr lang="ru-RU" sz="2000">
              <a:solidFill>
                <a:srgbClr val="982733"/>
              </a:solidFill>
            </a:endParaRPr>
          </a:p>
        </p:txBody>
      </p:sp>
      <p:sp>
        <p:nvSpPr>
          <p:cNvPr id="9" name="Номер слайда 8"/>
          <p:cNvSpPr>
            <a:spLocks noGrp="1"/>
          </p:cNvSpPr>
          <p:nvPr>
            <p:ph type="sldNum" sz="quarter" idx="12"/>
          </p:nvPr>
        </p:nvSpPr>
        <p:spPr bwMode="auto"/>
        <p:txBody>
          <a:bodyPr/>
          <a:lstStyle/>
          <a:p>
            <a:pPr>
              <a:defRPr/>
            </a:pPr>
            <a:fld id="{90C71E5E-2BB5-4421-B8EA-C452B64348E4}" type="slidenum">
              <a:rPr lang="ru-RU" sz="2000">
                <a:solidFill>
                  <a:srgbClr val="982733"/>
                </a:solidFill>
              </a:rPr>
              <a:t>35</a:t>
            </a:fld>
            <a:endParaRPr lang="ru-RU" sz="2000">
              <a:solidFill>
                <a:srgbClr val="982733"/>
              </a:solidFill>
            </a:endParaRPr>
          </a:p>
        </p:txBody>
      </p:sp>
      <p:pic>
        <p:nvPicPr>
          <p:cNvPr id="5" name="Рисунок 4"/>
          <p:cNvPicPr>
            <a:picLocks noChangeAspect="1"/>
          </p:cNvPicPr>
          <p:nvPr/>
        </p:nvPicPr>
        <p:blipFill>
          <a:blip r:embed="rId5"/>
          <a:stretch/>
        </p:blipFill>
        <p:spPr bwMode="auto">
          <a:xfrm>
            <a:off x="8186422" y="2234286"/>
            <a:ext cx="3234825" cy="1362820"/>
          </a:xfrm>
          <a:prstGeom prst="rect">
            <a:avLst/>
          </a:prstGeom>
        </p:spPr>
      </p:pic>
      <p:pic>
        <p:nvPicPr>
          <p:cNvPr id="1027" name="Picture 3" descr="Изображение логотипа"/>
          <p:cNvPicPr>
            <a:picLocks noChangeAspect="1" noChangeArrowheads="1"/>
          </p:cNvPicPr>
          <p:nvPr/>
        </p:nvPicPr>
        <p:blipFill>
          <a:blip r:embed="rId6"/>
          <a:stretch/>
        </p:blipFill>
        <p:spPr bwMode="auto">
          <a:xfrm>
            <a:off x="9410700" y="4171615"/>
            <a:ext cx="1610226" cy="161022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48932" y="544610"/>
            <a:ext cx="1652588" cy="1016000"/>
          </a:xfrm>
        </p:spPr>
        <p:txBody>
          <a:bodyPr>
            <a:normAutofit/>
          </a:bodyPr>
          <a:lstStyle/>
          <a:p>
            <a:pPr>
              <a:defRPr/>
            </a:pPr>
            <a:r>
              <a:rPr lang="en-US"/>
              <a:t>AS-IS</a:t>
            </a:r>
            <a:endParaRPr lang="ru-RU"/>
          </a:p>
        </p:txBody>
      </p:sp>
      <p:pic>
        <p:nvPicPr>
          <p:cNvPr id="7" name="Рисунок 6"/>
          <p:cNvPicPr>
            <a:picLocks noChangeAspect="1"/>
          </p:cNvPicPr>
          <p:nvPr/>
        </p:nvPicPr>
        <p:blipFill>
          <a:blip r:embed="rId2"/>
          <a:stretch/>
        </p:blipFill>
        <p:spPr bwMode="auto">
          <a:xfrm>
            <a:off x="2476500" y="172396"/>
            <a:ext cx="9291638" cy="6513207"/>
          </a:xfrm>
          <a:prstGeom prst="rect">
            <a:avLst/>
          </a:prstGeom>
        </p:spPr>
      </p:pic>
      <p:cxnSp>
        <p:nvCxnSpPr>
          <p:cNvPr id="8" name="Прямая соединительная линия 7"/>
          <p:cNvCxnSpPr>
            <a:cxnSpLocks/>
          </p:cNvCxnSpPr>
          <p:nvPr/>
        </p:nvCxnSpPr>
        <p:spPr bwMode="auto">
          <a:xfrm>
            <a:off x="248932" y="1439849"/>
            <a:ext cx="1365183"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6" name="Дата 5"/>
          <p:cNvSpPr>
            <a:spLocks noGrp="1"/>
          </p:cNvSpPr>
          <p:nvPr>
            <p:ph type="dt" sz="half" idx="10"/>
          </p:nvPr>
        </p:nvSpPr>
        <p:spPr bwMode="auto"/>
        <p:txBody>
          <a:bodyPr/>
          <a:lstStyle/>
          <a:p>
            <a:pPr>
              <a:defRPr/>
            </a:pPr>
            <a:fld id="{8BDE68E5-2B7C-4216-A536-C93C72A74481}" type="datetime1">
              <a:rPr lang="ru-RU" sz="2000">
                <a:solidFill>
                  <a:srgbClr val="982733"/>
                </a:solidFill>
              </a:rPr>
              <a:t>01.10.2025</a:t>
            </a:fld>
            <a:endParaRPr lang="ru-RU" sz="2000">
              <a:solidFill>
                <a:srgbClr val="982733"/>
              </a:solidFill>
            </a:endParaRPr>
          </a:p>
        </p:txBody>
      </p:sp>
      <p:sp>
        <p:nvSpPr>
          <p:cNvPr id="9" name="Номер слайда 8"/>
          <p:cNvSpPr>
            <a:spLocks noGrp="1"/>
          </p:cNvSpPr>
          <p:nvPr>
            <p:ph type="sldNum" sz="quarter" idx="12"/>
          </p:nvPr>
        </p:nvSpPr>
        <p:spPr bwMode="auto"/>
        <p:txBody>
          <a:bodyPr/>
          <a:lstStyle/>
          <a:p>
            <a:pPr>
              <a:defRPr/>
            </a:pPr>
            <a:fld id="{90C71E5E-2BB5-4421-B8EA-C452B64348E4}" type="slidenum">
              <a:rPr lang="ru-RU" sz="2000">
                <a:solidFill>
                  <a:srgbClr val="982733"/>
                </a:solidFill>
              </a:rPr>
              <a:t>36</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48932" y="544610"/>
            <a:ext cx="1652588" cy="1016000"/>
          </a:xfrm>
        </p:spPr>
        <p:txBody>
          <a:bodyPr>
            <a:normAutofit/>
          </a:bodyPr>
          <a:lstStyle/>
          <a:p>
            <a:pPr>
              <a:defRPr/>
            </a:pPr>
            <a:r>
              <a:rPr lang="en-US"/>
              <a:t>TO-BE</a:t>
            </a:r>
            <a:endParaRPr lang="ru-RU"/>
          </a:p>
        </p:txBody>
      </p:sp>
      <p:cxnSp>
        <p:nvCxnSpPr>
          <p:cNvPr id="8" name="Прямая соединительная линия 7"/>
          <p:cNvCxnSpPr>
            <a:cxnSpLocks/>
          </p:cNvCxnSpPr>
          <p:nvPr/>
        </p:nvCxnSpPr>
        <p:spPr bwMode="auto">
          <a:xfrm>
            <a:off x="248932" y="1439849"/>
            <a:ext cx="1527617"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2"/>
          <a:stretch/>
        </p:blipFill>
        <p:spPr bwMode="auto">
          <a:xfrm>
            <a:off x="2570796" y="73752"/>
            <a:ext cx="8864615" cy="6700028"/>
          </a:xfrm>
          <a:prstGeom prst="rect">
            <a:avLst/>
          </a:prstGeom>
        </p:spPr>
      </p:pic>
      <p:sp>
        <p:nvSpPr>
          <p:cNvPr id="7" name="Дата 6"/>
          <p:cNvSpPr>
            <a:spLocks noGrp="1"/>
          </p:cNvSpPr>
          <p:nvPr>
            <p:ph type="dt" sz="half" idx="10"/>
          </p:nvPr>
        </p:nvSpPr>
        <p:spPr bwMode="auto"/>
        <p:txBody>
          <a:bodyPr/>
          <a:lstStyle/>
          <a:p>
            <a:pPr>
              <a:defRPr/>
            </a:pPr>
            <a:fld id="{21661EE4-4B7B-49A6-A33F-601F6CC10249}" type="datetime1">
              <a:rPr lang="ru-RU" sz="2000">
                <a:solidFill>
                  <a:srgbClr val="982733"/>
                </a:solidFill>
              </a:rPr>
              <a:t>01.10.2025</a:t>
            </a:fld>
            <a:endParaRPr lang="ru-RU" sz="2000">
              <a:solidFill>
                <a:srgbClr val="982733"/>
              </a:solidFill>
            </a:endParaRPr>
          </a:p>
        </p:txBody>
      </p:sp>
      <p:sp>
        <p:nvSpPr>
          <p:cNvPr id="9" name="Номер слайда 8"/>
          <p:cNvSpPr>
            <a:spLocks noGrp="1"/>
          </p:cNvSpPr>
          <p:nvPr>
            <p:ph type="sldNum" sz="quarter" idx="12"/>
          </p:nvPr>
        </p:nvSpPr>
        <p:spPr bwMode="auto"/>
        <p:txBody>
          <a:bodyPr/>
          <a:lstStyle/>
          <a:p>
            <a:pPr>
              <a:defRPr/>
            </a:pPr>
            <a:fld id="{90C71E5E-2BB5-4421-B8EA-C452B64348E4}" type="slidenum">
              <a:rPr lang="ru-RU" sz="2000">
                <a:solidFill>
                  <a:srgbClr val="982733"/>
                </a:solidFill>
              </a:rPr>
              <a:t>37</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 name="Заголовок 1"/>
          <p:cNvSpPr txBox="1"/>
          <p:nvPr/>
        </p:nvSpPr>
        <p:spPr bwMode="auto">
          <a:xfrm>
            <a:off x="202094" y="667910"/>
            <a:ext cx="1841389" cy="1022778"/>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a:t>AS-IS</a:t>
            </a:r>
            <a:endParaRPr lang="ru-RU"/>
          </a:p>
        </p:txBody>
      </p:sp>
      <p:cxnSp>
        <p:nvCxnSpPr>
          <p:cNvPr id="11" name="Прямая соединительная линия 10"/>
          <p:cNvCxnSpPr>
            <a:cxnSpLocks/>
          </p:cNvCxnSpPr>
          <p:nvPr/>
        </p:nvCxnSpPr>
        <p:spPr bwMode="auto">
          <a:xfrm>
            <a:off x="202094" y="1447800"/>
            <a:ext cx="1382709"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5" name="Дата 4"/>
          <p:cNvSpPr>
            <a:spLocks noGrp="1"/>
          </p:cNvSpPr>
          <p:nvPr>
            <p:ph type="dt" sz="half" idx="10"/>
          </p:nvPr>
        </p:nvSpPr>
        <p:spPr bwMode="auto"/>
        <p:txBody>
          <a:bodyPr/>
          <a:lstStyle/>
          <a:p>
            <a:pPr>
              <a:defRPr/>
            </a:pPr>
            <a:fld id="{B469CFD4-D86C-432D-8271-2A6F665E738C}" type="datetime1">
              <a:rPr lang="ru-RU"/>
              <a:t>01.10.2025</a:t>
            </a:fld>
            <a:endParaRPr lang="ru-RU"/>
          </a:p>
        </p:txBody>
      </p:sp>
      <p:sp>
        <p:nvSpPr>
          <p:cNvPr id="6" name="Номер слайда 5"/>
          <p:cNvSpPr>
            <a:spLocks noGrp="1"/>
          </p:cNvSpPr>
          <p:nvPr>
            <p:ph type="sldNum" sz="quarter" idx="12"/>
          </p:nvPr>
        </p:nvSpPr>
        <p:spPr bwMode="auto"/>
        <p:txBody>
          <a:bodyPr/>
          <a:lstStyle/>
          <a:p>
            <a:pPr>
              <a:defRPr/>
            </a:pPr>
            <a:fld id="{90C71E5E-2BB5-4421-B8EA-C452B64348E4}" type="slidenum">
              <a:rPr lang="ru-RU"/>
              <a:t>38</a:t>
            </a:fld>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 name="Заголовок 1"/>
          <p:cNvSpPr txBox="1"/>
          <p:nvPr/>
        </p:nvSpPr>
        <p:spPr bwMode="auto">
          <a:xfrm>
            <a:off x="202094" y="667910"/>
            <a:ext cx="1841389" cy="1022778"/>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a:t>TO-BE</a:t>
            </a:r>
            <a:endParaRPr lang="ru-RU"/>
          </a:p>
        </p:txBody>
      </p:sp>
      <p:cxnSp>
        <p:nvCxnSpPr>
          <p:cNvPr id="11" name="Прямая соединительная линия 10"/>
          <p:cNvCxnSpPr>
            <a:cxnSpLocks/>
          </p:cNvCxnSpPr>
          <p:nvPr/>
        </p:nvCxnSpPr>
        <p:spPr bwMode="auto">
          <a:xfrm>
            <a:off x="202094" y="1447800"/>
            <a:ext cx="152510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pic>
        <p:nvPicPr>
          <p:cNvPr id="5" name="Рисунок 4"/>
          <p:cNvPicPr>
            <a:picLocks noChangeAspect="1"/>
          </p:cNvPicPr>
          <p:nvPr/>
        </p:nvPicPr>
        <p:blipFill>
          <a:blip r:embed="rId2"/>
          <a:stretch/>
        </p:blipFill>
        <p:spPr bwMode="auto">
          <a:xfrm>
            <a:off x="2043484" y="-1"/>
            <a:ext cx="10148516" cy="6857999"/>
          </a:xfrm>
          <a:prstGeom prst="rect">
            <a:avLst/>
          </a:prstGeom>
        </p:spPr>
      </p:pic>
      <p:sp>
        <p:nvSpPr>
          <p:cNvPr id="6" name="Дата 5"/>
          <p:cNvSpPr>
            <a:spLocks noGrp="1"/>
          </p:cNvSpPr>
          <p:nvPr>
            <p:ph type="dt" sz="half" idx="10"/>
          </p:nvPr>
        </p:nvSpPr>
        <p:spPr bwMode="auto"/>
        <p:txBody>
          <a:bodyPr/>
          <a:lstStyle/>
          <a:p>
            <a:pPr>
              <a:defRPr/>
            </a:pPr>
            <a:fld id="{ECE5DBF4-7502-4CD6-A777-D728157E5130}" type="datetime1">
              <a:rPr lang="ru-RU"/>
              <a:t>01.10.2025</a:t>
            </a:fld>
            <a:endParaRPr lang="ru-RU"/>
          </a:p>
        </p:txBody>
      </p:sp>
      <p:sp>
        <p:nvSpPr>
          <p:cNvPr id="7" name="Номер слайда 6"/>
          <p:cNvSpPr>
            <a:spLocks noGrp="1"/>
          </p:cNvSpPr>
          <p:nvPr>
            <p:ph type="sldNum" sz="quarter" idx="12"/>
          </p:nvPr>
        </p:nvSpPr>
        <p:spPr bwMode="auto"/>
        <p:txBody>
          <a:bodyPr/>
          <a:lstStyle/>
          <a:p>
            <a:pPr>
              <a:defRPr/>
            </a:pPr>
            <a:fld id="{90C71E5E-2BB5-4421-B8EA-C452B64348E4}" type="slidenum">
              <a:rPr lang="ru-RU"/>
              <a:t>39</a:t>
            </a:fld>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122237"/>
            <a:ext cx="9742714" cy="1325563"/>
          </a:xfrm>
        </p:spPr>
        <p:txBody>
          <a:bodyPr/>
          <a:lstStyle/>
          <a:p>
            <a:pPr>
              <a:defRPr/>
            </a:pPr>
            <a:r>
              <a:rPr lang="ru-RU"/>
              <a:t>Практики контроля и </a:t>
            </a:r>
            <a:br>
              <a:rPr lang="ru-RU"/>
            </a:br>
            <a:r>
              <a:rPr lang="ru-RU"/>
              <a:t>управления версиями</a:t>
            </a:r>
            <a:endParaRPr/>
          </a:p>
        </p:txBody>
      </p:sp>
      <p:cxnSp>
        <p:nvCxnSpPr>
          <p:cNvPr id="4" name="Прямая соединительная линия 3"/>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cxnSpLocks/>
          </p:cNvCxnSpPr>
          <p:nvPr/>
        </p:nvCxnSpPr>
        <p:spPr bwMode="auto">
          <a:xfrm>
            <a:off x="838200" y="2585821"/>
            <a:ext cx="1894497"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11" name="Заголовок 1"/>
          <p:cNvSpPr txBox="1"/>
          <p:nvPr/>
        </p:nvSpPr>
        <p:spPr bwMode="auto">
          <a:xfrm>
            <a:off x="711543" y="1534072"/>
            <a:ext cx="2135429" cy="1152521"/>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2800"/>
              <a:t>Conventional Commits</a:t>
            </a:r>
            <a:endParaRPr lang="ru-RU" sz="2800"/>
          </a:p>
        </p:txBody>
      </p:sp>
      <p:pic>
        <p:nvPicPr>
          <p:cNvPr id="12" name="Рисунок 11"/>
          <p:cNvPicPr>
            <a:picLocks noChangeAspect="1"/>
          </p:cNvPicPr>
          <p:nvPr/>
        </p:nvPicPr>
        <p:blipFill>
          <a:blip r:embed="rId2"/>
          <a:srcRect l="0" t="9980" r="0" b="0"/>
          <a:stretch/>
        </p:blipFill>
        <p:spPr bwMode="auto">
          <a:xfrm>
            <a:off x="5966831" y="2383341"/>
            <a:ext cx="4802682" cy="943474"/>
          </a:xfrm>
          <a:prstGeom prst="rect">
            <a:avLst/>
          </a:prstGeom>
        </p:spPr>
      </p:pic>
      <p:sp>
        <p:nvSpPr>
          <p:cNvPr id="15" name="Заголовок 1"/>
          <p:cNvSpPr txBox="1"/>
          <p:nvPr/>
        </p:nvSpPr>
        <p:spPr bwMode="auto">
          <a:xfrm>
            <a:off x="7277530" y="1588457"/>
            <a:ext cx="3177912" cy="794885"/>
          </a:xfrm>
          <a:prstGeom prst="rect">
            <a:avLst/>
          </a:prstGeom>
        </p:spPr>
        <p:txBody>
          <a:bodyPr vert="horz" lIns="91440" tIns="45720" rIns="91440" bIns="45720" rtlCol="0" anchor="ctr">
            <a:normAutofit lnSpcReduction="10000"/>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ru-RU" sz="2800"/>
              <a:t>Вместо такого описания коммита:</a:t>
            </a:r>
            <a:endParaRPr/>
          </a:p>
        </p:txBody>
      </p:sp>
      <p:sp>
        <p:nvSpPr>
          <p:cNvPr id="16" name="Заголовок 1"/>
          <p:cNvSpPr txBox="1"/>
          <p:nvPr/>
        </p:nvSpPr>
        <p:spPr bwMode="auto">
          <a:xfrm>
            <a:off x="7277529" y="4135131"/>
            <a:ext cx="2913792" cy="709636"/>
          </a:xfrm>
          <a:prstGeom prst="rect">
            <a:avLst/>
          </a:prstGeom>
        </p:spPr>
        <p:txBody>
          <a:bodyPr vert="horz" lIns="91440" tIns="45720" rIns="91440" bIns="45720" rtlCol="0" anchor="ctr">
            <a:normAutofit lnSpcReduction="10000"/>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ru-RU" sz="2400"/>
              <a:t>Контекстное описание коммита:</a:t>
            </a:r>
            <a:endParaRPr/>
          </a:p>
        </p:txBody>
      </p:sp>
      <p:pic>
        <p:nvPicPr>
          <p:cNvPr id="18" name="Рисунок 17"/>
          <p:cNvPicPr>
            <a:picLocks noChangeAspect="1"/>
          </p:cNvPicPr>
          <p:nvPr/>
        </p:nvPicPr>
        <p:blipFill>
          <a:blip r:embed="rId3"/>
          <a:stretch/>
        </p:blipFill>
        <p:spPr bwMode="auto">
          <a:xfrm>
            <a:off x="4914472" y="4768734"/>
            <a:ext cx="7263401" cy="1764555"/>
          </a:xfrm>
          <a:prstGeom prst="rect">
            <a:avLst/>
          </a:prstGeom>
        </p:spPr>
      </p:pic>
      <p:sp>
        <p:nvSpPr>
          <p:cNvPr id="9" name="Заголовок 1"/>
          <p:cNvSpPr txBox="1"/>
          <p:nvPr/>
        </p:nvSpPr>
        <p:spPr bwMode="auto">
          <a:xfrm>
            <a:off x="266449" y="2665426"/>
            <a:ext cx="4648023" cy="2658501"/>
          </a:xfrm>
          <a:prstGeom prst="rect">
            <a:avLst/>
          </a:prstGeom>
          <a:ln w="28575">
            <a:noFill/>
          </a:ln>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2800">
                <a:latin typeface="Calibri"/>
              </a:rPr>
              <a:t>&lt;</a:t>
            </a:r>
            <a:r>
              <a:rPr lang="ru-RU" sz="2800">
                <a:latin typeface="Calibri"/>
              </a:rPr>
              <a:t>тип</a:t>
            </a:r>
            <a:r>
              <a:rPr lang="en-US" sz="2800">
                <a:latin typeface="Calibri"/>
              </a:rPr>
              <a:t>&gt;[</a:t>
            </a:r>
            <a:r>
              <a:rPr lang="ru-RU" sz="2800">
                <a:latin typeface="Calibri"/>
              </a:rPr>
              <a:t>необязательный контекст</a:t>
            </a:r>
            <a:r>
              <a:rPr lang="en-US" sz="2800">
                <a:latin typeface="Calibri"/>
              </a:rPr>
              <a:t>]: &lt;</a:t>
            </a:r>
            <a:r>
              <a:rPr lang="ru-RU" sz="2800">
                <a:latin typeface="Calibri"/>
              </a:rPr>
              <a:t>описание</a:t>
            </a:r>
            <a:r>
              <a:rPr lang="en-US" sz="2800">
                <a:latin typeface="Calibri"/>
              </a:rPr>
              <a:t>&gt;</a:t>
            </a:r>
            <a:endParaRPr/>
          </a:p>
          <a:p>
            <a:pPr>
              <a:defRPr/>
            </a:pPr>
            <a:endParaRPr lang="en-US" sz="2800">
              <a:latin typeface="Calibri"/>
            </a:endParaRPr>
          </a:p>
          <a:p>
            <a:pPr>
              <a:defRPr/>
            </a:pPr>
            <a:r>
              <a:rPr lang="en-US" sz="2800">
                <a:latin typeface="Calibri"/>
              </a:rPr>
              <a:t>[</a:t>
            </a:r>
            <a:r>
              <a:rPr lang="ru-RU" sz="2800">
                <a:latin typeface="Calibri"/>
              </a:rPr>
              <a:t>необязательное тело</a:t>
            </a:r>
            <a:r>
              <a:rPr lang="en-US" sz="2800">
                <a:latin typeface="Calibri"/>
              </a:rPr>
              <a:t>]</a:t>
            </a:r>
            <a:endParaRPr/>
          </a:p>
          <a:p>
            <a:pPr>
              <a:defRPr/>
            </a:pPr>
            <a:endParaRPr lang="en-US" sz="2800">
              <a:latin typeface="Calibri"/>
            </a:endParaRPr>
          </a:p>
          <a:p>
            <a:pPr>
              <a:defRPr/>
            </a:pPr>
            <a:r>
              <a:rPr lang="en-US" sz="2800">
                <a:latin typeface="Calibri"/>
              </a:rPr>
              <a:t>[</a:t>
            </a:r>
            <a:r>
              <a:rPr lang="ru-RU" sz="2800">
                <a:latin typeface="Calibri"/>
              </a:rPr>
              <a:t>необязательные</a:t>
            </a:r>
            <a:r>
              <a:rPr lang="en-US" sz="2800">
                <a:latin typeface="Calibri"/>
              </a:rPr>
              <a:t> footer(s)]</a:t>
            </a:r>
            <a:endParaRPr lang="ru-RU" sz="2800">
              <a:latin typeface="Calibri"/>
            </a:endParaRPr>
          </a:p>
        </p:txBody>
      </p:sp>
      <p:sp>
        <p:nvSpPr>
          <p:cNvPr id="19" name="Стрелка: вниз 18"/>
          <p:cNvSpPr/>
          <p:nvPr/>
        </p:nvSpPr>
        <p:spPr bwMode="auto">
          <a:xfrm>
            <a:off x="8381727" y="3342250"/>
            <a:ext cx="705394" cy="709636"/>
          </a:xfrm>
          <a:prstGeom prst="downArrow">
            <a:avLst>
              <a:gd name="adj1" fmla="val 50000"/>
              <a:gd name="adj2" fmla="val 50000"/>
            </a:avLst>
          </a:prstGeom>
          <a:solidFill>
            <a:srgbClr val="982733"/>
          </a:solidFill>
          <a:ln>
            <a:solidFill>
              <a:srgbClr val="9827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7" name="Дата 6"/>
          <p:cNvSpPr>
            <a:spLocks noGrp="1"/>
          </p:cNvSpPr>
          <p:nvPr>
            <p:ph type="dt" sz="half" idx="10"/>
          </p:nvPr>
        </p:nvSpPr>
        <p:spPr bwMode="auto"/>
        <p:txBody>
          <a:bodyPr/>
          <a:lstStyle/>
          <a:p>
            <a:pPr>
              <a:defRPr/>
            </a:pPr>
            <a:fld id="{27B88447-3504-4E8E-9871-7A71C66BF03F}" type="datetime1">
              <a:rPr lang="ru-RU" sz="2000">
                <a:solidFill>
                  <a:srgbClr val="982733"/>
                </a:solidFill>
              </a:rPr>
              <a:t>01.10.2025</a:t>
            </a:fld>
            <a:endParaRPr lang="ru-RU" sz="2000">
              <a:solidFill>
                <a:srgbClr val="982733"/>
              </a:solidFill>
            </a:endParaRPr>
          </a:p>
        </p:txBody>
      </p:sp>
      <p:sp>
        <p:nvSpPr>
          <p:cNvPr id="8" name="Номер слайда 7"/>
          <p:cNvSpPr>
            <a:spLocks noGrp="1"/>
          </p:cNvSpPr>
          <p:nvPr>
            <p:ph type="sldNum" sz="quarter" idx="12"/>
          </p:nvPr>
        </p:nvSpPr>
        <p:spPr bwMode="auto"/>
        <p:txBody>
          <a:bodyPr/>
          <a:lstStyle/>
          <a:p>
            <a:pPr>
              <a:defRPr/>
            </a:pPr>
            <a:fld id="{90C71E5E-2BB5-4421-B8EA-C452B64348E4}" type="slidenum">
              <a:rPr lang="ru-RU" sz="2000">
                <a:solidFill>
                  <a:srgbClr val="982733"/>
                </a:solidFill>
              </a:rPr>
              <a:t>4</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Объект 3"/>
          <p:cNvSpPr>
            <a:spLocks noGrp="1"/>
          </p:cNvSpPr>
          <p:nvPr>
            <p:ph idx="1"/>
          </p:nvPr>
        </p:nvSpPr>
        <p:spPr bwMode="auto">
          <a:xfrm>
            <a:off x="677332" y="2645450"/>
            <a:ext cx="10942389" cy="4016251"/>
          </a:xfrm>
        </p:spPr>
        <p:txBody>
          <a:bodyPr>
            <a:normAutofit/>
          </a:bodyPr>
          <a:lstStyle/>
          <a:p>
            <a:pPr marL="360000" indent="-360000">
              <a:buFont typeface="Arial"/>
              <a:buChar char="•"/>
              <a:defRPr/>
            </a:pPr>
            <a:r>
              <a:rPr lang="ru-RU">
                <a:latin typeface="Calibri Light"/>
              </a:rPr>
              <a:t>Можно использовать любой генератор статических сайтов (SSG) или обычный HTML;</a:t>
            </a:r>
            <a:endParaRPr lang="en-US">
              <a:latin typeface="Calibri Light"/>
            </a:endParaRPr>
          </a:p>
          <a:p>
            <a:pPr marL="360000" indent="-360000">
              <a:buFont typeface="Arial"/>
              <a:buChar char="•"/>
              <a:defRPr/>
            </a:pPr>
            <a:r>
              <a:rPr lang="ru-RU">
                <a:latin typeface="Calibri Light"/>
              </a:rPr>
              <a:t>Создание веб-сайта для своих проектов, групп или учетной записи пользователя;</a:t>
            </a:r>
            <a:endParaRPr/>
          </a:p>
          <a:p>
            <a:pPr marL="360000" indent="-360000">
              <a:buFont typeface="Arial"/>
              <a:buChar char="•"/>
              <a:defRPr/>
            </a:pPr>
            <a:r>
              <a:rPr lang="ru-RU">
                <a:latin typeface="Calibri Light"/>
              </a:rPr>
              <a:t>Размещение на собственном экземпляре </a:t>
            </a:r>
            <a:r>
              <a:rPr lang="en-US">
                <a:latin typeface="Calibri Light"/>
              </a:rPr>
              <a:t>Gitlab </a:t>
            </a:r>
            <a:br>
              <a:rPr lang="ru-RU">
                <a:latin typeface="Calibri Light"/>
              </a:rPr>
            </a:br>
            <a:r>
              <a:rPr lang="ru-RU">
                <a:latin typeface="Calibri Light"/>
              </a:rPr>
              <a:t>или </a:t>
            </a:r>
            <a:r>
              <a:rPr lang="en-US">
                <a:latin typeface="Calibri Light"/>
              </a:rPr>
              <a:t>Gitlab.com </a:t>
            </a:r>
            <a:r>
              <a:rPr lang="ru-RU">
                <a:latin typeface="Calibri Light"/>
              </a:rPr>
              <a:t>бесплатно;</a:t>
            </a:r>
            <a:endParaRPr lang="en-US">
              <a:latin typeface="Calibri Light"/>
            </a:endParaRPr>
          </a:p>
          <a:p>
            <a:pPr marL="360000" indent="-360000">
              <a:buFont typeface="Arial"/>
              <a:buChar char="•"/>
              <a:defRPr/>
            </a:pPr>
            <a:r>
              <a:rPr lang="ru-RU">
                <a:latin typeface="Calibri Light"/>
              </a:rPr>
              <a:t>Подключение своих пользовательских доменов и сертификатов TLS.</a:t>
            </a:r>
            <a:r>
              <a:rPr lang="en-US">
                <a:latin typeface="Calibri Light"/>
              </a:rPr>
              <a:t> </a:t>
            </a:r>
            <a:endParaRPr/>
          </a:p>
          <a:p>
            <a:pPr>
              <a:defRPr/>
            </a:pPr>
            <a:endParaRPr lang="ru-RU"/>
          </a:p>
        </p:txBody>
      </p:sp>
      <p:sp>
        <p:nvSpPr>
          <p:cNvPr id="2" name="Объект 3"/>
          <p:cNvSpPr txBox="1"/>
          <p:nvPr/>
        </p:nvSpPr>
        <p:spPr bwMode="auto">
          <a:xfrm>
            <a:off x="1043092" y="1653921"/>
            <a:ext cx="10576629" cy="1119442"/>
          </a:xfrm>
          <a:prstGeom prst="rect">
            <a:avLst/>
          </a:prstGeom>
        </p:spPr>
        <p:txBody>
          <a:bodyPr vert="horz" lIns="0" tIns="45720" rIns="0" bIns="45720" rtlCol="0">
            <a:normAutofit/>
          </a:bodyPr>
          <a:lstStyle>
            <a:lvl1pPr marL="91440" indent="-91440" algn="l" defTabSz="914400">
              <a:lnSpc>
                <a:spcPct val="90000"/>
              </a:lnSpc>
              <a:spcBef>
                <a:spcPts val="1200"/>
              </a:spcBef>
              <a:spcAft>
                <a:spcPts val="200"/>
              </a:spcAft>
              <a:buClr>
                <a:schemeClr val="accent1"/>
              </a:buClr>
              <a:buSzPct val="100000"/>
              <a:buFont typeface="Calibri"/>
              <a:buChar char=" "/>
              <a:defRPr sz="2000">
                <a:solidFill>
                  <a:schemeClr val="tx1">
                    <a:lumMod val="75000"/>
                    <a:lumOff val="25000"/>
                  </a:schemeClr>
                </a:solidFill>
                <a:latin typeface="+mn-lt"/>
                <a:ea typeface="+mn-ea"/>
                <a:cs typeface="+mn-cs"/>
              </a:defRPr>
            </a:lvl1pPr>
            <a:lvl2pPr marL="384048" indent="-182880" algn="l" defTabSz="914400">
              <a:lnSpc>
                <a:spcPct val="90000"/>
              </a:lnSpc>
              <a:spcBef>
                <a:spcPts val="200"/>
              </a:spcBef>
              <a:spcAft>
                <a:spcPts val="400"/>
              </a:spcAft>
              <a:buClr>
                <a:schemeClr val="accent1"/>
              </a:buClr>
              <a:buFont typeface="Calibri"/>
              <a:buChar char="◦"/>
              <a:defRPr sz="1800">
                <a:solidFill>
                  <a:schemeClr val="tx1">
                    <a:lumMod val="75000"/>
                    <a:lumOff val="25000"/>
                  </a:schemeClr>
                </a:solidFill>
                <a:latin typeface="+mn-lt"/>
                <a:ea typeface="+mn-ea"/>
                <a:cs typeface="+mn-cs"/>
              </a:defRPr>
            </a:lvl2pPr>
            <a:lvl3pPr marL="566928" indent="-18288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3pPr>
            <a:lvl4pPr marL="749808" indent="-18288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4pPr>
            <a:lvl5pPr marL="932688" indent="-18288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5pPr>
            <a:lvl6pPr marL="11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6pPr>
            <a:lvl7pPr marL="13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7pPr>
            <a:lvl8pPr marL="15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8pPr>
            <a:lvl9pPr marL="17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9pPr>
          </a:lstStyle>
          <a:p>
            <a:pPr marL="0" indent="0" algn="ctr">
              <a:buNone/>
              <a:defRPr/>
            </a:pPr>
            <a:r>
              <a:rPr lang="ru-RU" sz="2800">
                <a:solidFill>
                  <a:schemeClr val="tx1"/>
                </a:solidFill>
              </a:rPr>
              <a:t>С помощью </a:t>
            </a:r>
            <a:r>
              <a:rPr lang="ru-RU" sz="2800">
                <a:solidFill>
                  <a:schemeClr val="tx1"/>
                </a:solidFill>
              </a:rPr>
              <a:t>Git</a:t>
            </a:r>
            <a:r>
              <a:rPr lang="en-US" sz="2800">
                <a:solidFill>
                  <a:schemeClr val="tx1"/>
                </a:solidFill>
              </a:rPr>
              <a:t>l</a:t>
            </a:r>
            <a:r>
              <a:rPr lang="ru-RU" sz="2800">
                <a:solidFill>
                  <a:schemeClr val="tx1"/>
                </a:solidFill>
              </a:rPr>
              <a:t>ab</a:t>
            </a:r>
            <a:r>
              <a:rPr lang="ru-RU" sz="2800">
                <a:solidFill>
                  <a:schemeClr val="tx1"/>
                </a:solidFill>
              </a:rPr>
              <a:t> </a:t>
            </a:r>
            <a:r>
              <a:rPr lang="ru-RU" sz="2800">
                <a:solidFill>
                  <a:schemeClr val="tx1"/>
                </a:solidFill>
              </a:rPr>
              <a:t>Pages</a:t>
            </a:r>
            <a:r>
              <a:rPr lang="ru-RU" sz="2800">
                <a:solidFill>
                  <a:schemeClr val="tx1"/>
                </a:solidFill>
              </a:rPr>
              <a:t> можно публиковать статические веб-сайты </a:t>
            </a:r>
            <a:r>
              <a:rPr lang="ru-RU" sz="2800" i="1">
                <a:solidFill>
                  <a:schemeClr val="tx1"/>
                </a:solidFill>
              </a:rPr>
              <a:t>непосредственно</a:t>
            </a:r>
            <a:r>
              <a:rPr lang="ru-RU" sz="2800">
                <a:solidFill>
                  <a:schemeClr val="tx1"/>
                </a:solidFill>
              </a:rPr>
              <a:t> из хранилища </a:t>
            </a:r>
            <a:r>
              <a:rPr lang="ru-RU" sz="2800">
                <a:solidFill>
                  <a:schemeClr val="tx1"/>
                </a:solidFill>
              </a:rPr>
              <a:t>Git</a:t>
            </a:r>
            <a:r>
              <a:rPr lang="en-US" sz="2800">
                <a:solidFill>
                  <a:schemeClr val="tx1"/>
                </a:solidFill>
              </a:rPr>
              <a:t>l</a:t>
            </a:r>
            <a:r>
              <a:rPr lang="ru-RU" sz="2800">
                <a:solidFill>
                  <a:schemeClr val="tx1"/>
                </a:solidFill>
              </a:rPr>
              <a:t>ab</a:t>
            </a:r>
            <a:r>
              <a:rPr lang="ru-RU" sz="2800">
                <a:solidFill>
                  <a:schemeClr val="tx1"/>
                </a:solidFill>
              </a:rPr>
              <a:t> </a:t>
            </a:r>
            <a:endParaRPr lang="ru-RU" sz="2400">
              <a:solidFill>
                <a:schemeClr val="tx1"/>
              </a:solidFill>
            </a:endParaRPr>
          </a:p>
        </p:txBody>
      </p:sp>
      <p:sp>
        <p:nvSpPr>
          <p:cNvPr id="7" name="Заголовок 1"/>
          <p:cNvSpPr txBox="1"/>
          <p:nvPr/>
        </p:nvSpPr>
        <p:spPr bwMode="auto">
          <a:xfrm>
            <a:off x="838200" y="122237"/>
            <a:ext cx="10515600" cy="1325563"/>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a:t>Gitlab Pages</a:t>
            </a:r>
            <a:endParaRPr lang="ru-RU"/>
          </a:p>
        </p:txBody>
      </p:sp>
      <p:cxnSp>
        <p:nvCxnSpPr>
          <p:cNvPr id="8" name="Прямая соединительная линия 7"/>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9" name="Дата 8"/>
          <p:cNvSpPr>
            <a:spLocks noGrp="1"/>
          </p:cNvSpPr>
          <p:nvPr>
            <p:ph type="dt" sz="half" idx="10"/>
          </p:nvPr>
        </p:nvSpPr>
        <p:spPr bwMode="auto"/>
        <p:txBody>
          <a:bodyPr/>
          <a:lstStyle/>
          <a:p>
            <a:pPr>
              <a:defRPr/>
            </a:pPr>
            <a:fld id="{3BEE8C98-A79A-4A74-B549-E594F4E59C0C}" type="datetime1">
              <a:rPr lang="ru-RU" sz="2000">
                <a:solidFill>
                  <a:srgbClr val="982733"/>
                </a:solidFill>
              </a:rPr>
              <a:t>01.10.2025</a:t>
            </a:fld>
            <a:endParaRPr lang="ru-RU" sz="2000">
              <a:solidFill>
                <a:srgbClr val="982733"/>
              </a:solidFill>
            </a:endParaRPr>
          </a:p>
        </p:txBody>
      </p:sp>
      <p:sp>
        <p:nvSpPr>
          <p:cNvPr id="10" name="Номер слайда 9"/>
          <p:cNvSpPr>
            <a:spLocks noGrp="1"/>
          </p:cNvSpPr>
          <p:nvPr>
            <p:ph type="sldNum" sz="quarter" idx="12"/>
          </p:nvPr>
        </p:nvSpPr>
        <p:spPr bwMode="auto"/>
        <p:txBody>
          <a:bodyPr/>
          <a:lstStyle/>
          <a:p>
            <a:pPr>
              <a:defRPr/>
            </a:pPr>
            <a:fld id="{90C71E5E-2BB5-4421-B8EA-C452B64348E4}" type="slidenum">
              <a:rPr lang="ru-RU" sz="2000">
                <a:solidFill>
                  <a:srgbClr val="982733"/>
                </a:solidFill>
              </a:rPr>
              <a:t>40</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 name="Заголовок 1"/>
          <p:cNvSpPr txBox="1"/>
          <p:nvPr/>
        </p:nvSpPr>
        <p:spPr bwMode="auto">
          <a:xfrm>
            <a:off x="202094" y="667910"/>
            <a:ext cx="1841389" cy="1022778"/>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a:t>TO-BE</a:t>
            </a:r>
            <a:endParaRPr lang="ru-RU"/>
          </a:p>
        </p:txBody>
      </p:sp>
      <p:cxnSp>
        <p:nvCxnSpPr>
          <p:cNvPr id="11" name="Прямая соединительная линия 10"/>
          <p:cNvCxnSpPr>
            <a:cxnSpLocks/>
          </p:cNvCxnSpPr>
          <p:nvPr/>
        </p:nvCxnSpPr>
        <p:spPr bwMode="auto">
          <a:xfrm>
            <a:off x="202094" y="1447800"/>
            <a:ext cx="152510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p:nvPicPr>
        <p:blipFill>
          <a:blip r:embed="rId2"/>
          <a:stretch/>
        </p:blipFill>
        <p:spPr bwMode="auto">
          <a:xfrm>
            <a:off x="2146301" y="0"/>
            <a:ext cx="10045700" cy="6858000"/>
          </a:xfrm>
          <a:prstGeom prst="rect">
            <a:avLst/>
          </a:prstGeom>
        </p:spPr>
      </p:pic>
      <p:sp>
        <p:nvSpPr>
          <p:cNvPr id="5" name="Дата 4"/>
          <p:cNvSpPr>
            <a:spLocks noGrp="1"/>
          </p:cNvSpPr>
          <p:nvPr>
            <p:ph type="dt" sz="half" idx="10"/>
          </p:nvPr>
        </p:nvSpPr>
        <p:spPr bwMode="auto"/>
        <p:txBody>
          <a:bodyPr/>
          <a:lstStyle/>
          <a:p>
            <a:pPr>
              <a:defRPr/>
            </a:pPr>
            <a:fld id="{E6978347-5B4F-44EF-AC41-E53D5B7D52BD}" type="datetime1">
              <a:rPr lang="ru-RU"/>
              <a:t>01.10.2025</a:t>
            </a:fld>
            <a:endParaRPr lang="ru-RU"/>
          </a:p>
        </p:txBody>
      </p:sp>
      <p:sp>
        <p:nvSpPr>
          <p:cNvPr id="7" name="Номер слайда 6"/>
          <p:cNvSpPr>
            <a:spLocks noGrp="1"/>
          </p:cNvSpPr>
          <p:nvPr>
            <p:ph type="sldNum" sz="quarter" idx="12"/>
          </p:nvPr>
        </p:nvSpPr>
        <p:spPr bwMode="auto"/>
        <p:txBody>
          <a:bodyPr/>
          <a:lstStyle/>
          <a:p>
            <a:pPr>
              <a:defRPr/>
            </a:pPr>
            <a:fld id="{90C71E5E-2BB5-4421-B8EA-C452B64348E4}" type="slidenum">
              <a:rPr lang="ru-RU"/>
              <a:t>41</a:t>
            </a:fld>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 name="Заголовок 1"/>
          <p:cNvSpPr txBox="1"/>
          <p:nvPr/>
        </p:nvSpPr>
        <p:spPr bwMode="auto">
          <a:xfrm>
            <a:off x="202094" y="667910"/>
            <a:ext cx="1841389" cy="1022778"/>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a:t>AS-IS</a:t>
            </a:r>
            <a:endParaRPr lang="ru-RU"/>
          </a:p>
        </p:txBody>
      </p:sp>
      <p:cxnSp>
        <p:nvCxnSpPr>
          <p:cNvPr id="11" name="Прямая соединительная линия 10"/>
          <p:cNvCxnSpPr>
            <a:cxnSpLocks/>
          </p:cNvCxnSpPr>
          <p:nvPr/>
        </p:nvCxnSpPr>
        <p:spPr bwMode="auto">
          <a:xfrm>
            <a:off x="202094" y="1447800"/>
            <a:ext cx="1382709"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2"/>
          <a:stretch/>
        </p:blipFill>
        <p:spPr bwMode="auto">
          <a:xfrm>
            <a:off x="2236531" y="0"/>
            <a:ext cx="9955469" cy="6914496"/>
          </a:xfrm>
          <a:prstGeom prst="rect">
            <a:avLst/>
          </a:prstGeom>
        </p:spPr>
      </p:pic>
      <p:sp>
        <p:nvSpPr>
          <p:cNvPr id="6" name="Дата 5"/>
          <p:cNvSpPr>
            <a:spLocks noGrp="1"/>
          </p:cNvSpPr>
          <p:nvPr>
            <p:ph type="dt" sz="half" idx="10"/>
          </p:nvPr>
        </p:nvSpPr>
        <p:spPr bwMode="auto"/>
        <p:txBody>
          <a:bodyPr/>
          <a:lstStyle/>
          <a:p>
            <a:pPr>
              <a:defRPr/>
            </a:pPr>
            <a:fld id="{9AB7B961-2174-4FE3-BF9F-728AA2C5BCA8}" type="datetime1">
              <a:rPr lang="ru-RU"/>
              <a:t>01.10.2025</a:t>
            </a:fld>
            <a:endParaRPr lang="ru-RU"/>
          </a:p>
        </p:txBody>
      </p:sp>
      <p:sp>
        <p:nvSpPr>
          <p:cNvPr id="7" name="Номер слайда 6"/>
          <p:cNvSpPr>
            <a:spLocks noGrp="1"/>
          </p:cNvSpPr>
          <p:nvPr>
            <p:ph type="sldNum" sz="quarter" idx="12"/>
          </p:nvPr>
        </p:nvSpPr>
        <p:spPr bwMode="auto"/>
        <p:txBody>
          <a:bodyPr/>
          <a:lstStyle/>
          <a:p>
            <a:pPr>
              <a:defRPr/>
            </a:pPr>
            <a:fld id="{90C71E5E-2BB5-4421-B8EA-C452B64348E4}" type="slidenum">
              <a:rPr lang="ru-RU"/>
              <a:t>42</a:t>
            </a:fld>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8" name="Объект 7"/>
          <p:cNvPicPr>
            <a:picLocks noChangeAspect="1" noGrp="1"/>
          </p:cNvPicPr>
          <p:nvPr>
            <p:ph idx="1"/>
          </p:nvPr>
        </p:nvPicPr>
        <p:blipFill>
          <a:blip r:embed="rId2"/>
          <a:srcRect l="4874" t="-10" r="5507" b="53667"/>
          <a:stretch/>
        </p:blipFill>
        <p:spPr bwMode="auto">
          <a:xfrm>
            <a:off x="21100" y="1803226"/>
            <a:ext cx="12149800" cy="4884956"/>
          </a:xfrm>
          <a:prstGeom prst="rect">
            <a:avLst/>
          </a:prstGeom>
        </p:spPr>
      </p:pic>
      <p:sp>
        <p:nvSpPr>
          <p:cNvPr id="4" name="Заголовок 1"/>
          <p:cNvSpPr txBox="1"/>
          <p:nvPr/>
        </p:nvSpPr>
        <p:spPr bwMode="auto">
          <a:xfrm>
            <a:off x="838200" y="122237"/>
            <a:ext cx="10515600" cy="1325563"/>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a:t>Gitlab Pages</a:t>
            </a:r>
            <a:endParaRPr lang="ru-RU"/>
          </a:p>
        </p:txBody>
      </p:sp>
      <p:cxnSp>
        <p:nvCxnSpPr>
          <p:cNvPr id="5" name="Прямая соединительная линия 4"/>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7" name="Дата 6"/>
          <p:cNvSpPr>
            <a:spLocks noGrp="1"/>
          </p:cNvSpPr>
          <p:nvPr>
            <p:ph type="dt" sz="half" idx="10"/>
          </p:nvPr>
        </p:nvSpPr>
        <p:spPr bwMode="auto"/>
        <p:txBody>
          <a:bodyPr/>
          <a:lstStyle/>
          <a:p>
            <a:pPr>
              <a:defRPr/>
            </a:pPr>
            <a:fld id="{7801EFE1-5ED1-4E7B-AFCF-5D041B0E2455}" type="datetime1">
              <a:rPr lang="ru-RU" sz="2000">
                <a:solidFill>
                  <a:srgbClr val="982733"/>
                </a:solidFill>
              </a:rPr>
              <a:t>01.10.2025</a:t>
            </a:fld>
            <a:endParaRPr lang="ru-RU" sz="2000">
              <a:solidFill>
                <a:srgbClr val="982733"/>
              </a:solidFill>
            </a:endParaRPr>
          </a:p>
        </p:txBody>
      </p:sp>
      <p:sp>
        <p:nvSpPr>
          <p:cNvPr id="9" name="Номер слайда 8"/>
          <p:cNvSpPr>
            <a:spLocks noGrp="1"/>
          </p:cNvSpPr>
          <p:nvPr>
            <p:ph type="sldNum" sz="quarter" idx="12"/>
          </p:nvPr>
        </p:nvSpPr>
        <p:spPr bwMode="auto"/>
        <p:txBody>
          <a:bodyPr/>
          <a:lstStyle/>
          <a:p>
            <a:pPr>
              <a:defRPr/>
            </a:pPr>
            <a:fld id="{90C71E5E-2BB5-4421-B8EA-C452B64348E4}" type="slidenum">
              <a:rPr lang="ru-RU" sz="2000">
                <a:solidFill>
                  <a:srgbClr val="982733"/>
                </a:solidFill>
              </a:rPr>
              <a:t>43</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 name="Заголовок 1"/>
          <p:cNvSpPr txBox="1"/>
          <p:nvPr/>
        </p:nvSpPr>
        <p:spPr bwMode="auto">
          <a:xfrm>
            <a:off x="202094" y="667909"/>
            <a:ext cx="3272625" cy="2656588"/>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sz="3600"/>
              <a:t>Сборка проекта внутри сборочного контейнера</a:t>
            </a:r>
            <a:endParaRPr/>
          </a:p>
        </p:txBody>
      </p:sp>
      <p:cxnSp>
        <p:nvCxnSpPr>
          <p:cNvPr id="11" name="Прямая соединительная линия 10"/>
          <p:cNvCxnSpPr>
            <a:cxnSpLocks/>
          </p:cNvCxnSpPr>
          <p:nvPr/>
        </p:nvCxnSpPr>
        <p:spPr bwMode="auto">
          <a:xfrm>
            <a:off x="202094" y="2819400"/>
            <a:ext cx="2965648"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2"/>
          <a:stretch/>
        </p:blipFill>
        <p:spPr bwMode="auto">
          <a:xfrm>
            <a:off x="5740314" y="0"/>
            <a:ext cx="3885646" cy="6858000"/>
          </a:xfrm>
          <a:prstGeom prst="rect">
            <a:avLst/>
          </a:prstGeom>
        </p:spPr>
      </p:pic>
      <p:sp>
        <p:nvSpPr>
          <p:cNvPr id="6" name="Дата 5"/>
          <p:cNvSpPr>
            <a:spLocks noGrp="1"/>
          </p:cNvSpPr>
          <p:nvPr>
            <p:ph type="dt" sz="half" idx="10"/>
          </p:nvPr>
        </p:nvSpPr>
        <p:spPr bwMode="auto"/>
        <p:txBody>
          <a:bodyPr/>
          <a:lstStyle/>
          <a:p>
            <a:pPr>
              <a:defRPr/>
            </a:pPr>
            <a:fld id="{BC61A797-270F-4473-A8EF-3D6F211C9A11}" type="datetime1">
              <a:rPr lang="ru-RU"/>
              <a:t>01.10.2025</a:t>
            </a:fld>
            <a:endParaRPr lang="ru-RU"/>
          </a:p>
        </p:txBody>
      </p:sp>
      <p:sp>
        <p:nvSpPr>
          <p:cNvPr id="7" name="Номер слайда 6"/>
          <p:cNvSpPr>
            <a:spLocks noGrp="1"/>
          </p:cNvSpPr>
          <p:nvPr>
            <p:ph type="sldNum" sz="quarter" idx="12"/>
          </p:nvPr>
        </p:nvSpPr>
        <p:spPr bwMode="auto"/>
        <p:txBody>
          <a:bodyPr/>
          <a:lstStyle/>
          <a:p>
            <a:pPr>
              <a:defRPr/>
            </a:pPr>
            <a:fld id="{90C71E5E-2BB5-4421-B8EA-C452B64348E4}" type="slidenum">
              <a:rPr lang="ru-RU"/>
              <a:t>44</a:t>
            </a:fld>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 name="Заголовок 1"/>
          <p:cNvSpPr txBox="1"/>
          <p:nvPr/>
        </p:nvSpPr>
        <p:spPr bwMode="auto">
          <a:xfrm>
            <a:off x="143312" y="0"/>
            <a:ext cx="3272625" cy="586124"/>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sz="3600"/>
              <a:t>Тестирование</a:t>
            </a:r>
            <a:endParaRPr/>
          </a:p>
        </p:txBody>
      </p:sp>
      <p:cxnSp>
        <p:nvCxnSpPr>
          <p:cNvPr id="11" name="Прямая соединительная линия 10"/>
          <p:cNvCxnSpPr>
            <a:cxnSpLocks/>
          </p:cNvCxnSpPr>
          <p:nvPr/>
        </p:nvCxnSpPr>
        <p:spPr bwMode="auto">
          <a:xfrm>
            <a:off x="215157" y="638375"/>
            <a:ext cx="2965648"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2"/>
          <a:stretch/>
        </p:blipFill>
        <p:spPr bwMode="auto">
          <a:xfrm>
            <a:off x="588591" y="261257"/>
            <a:ext cx="11014818" cy="6596743"/>
          </a:xfrm>
          <a:prstGeom prst="rect">
            <a:avLst/>
          </a:prstGeom>
        </p:spPr>
      </p:pic>
      <p:sp>
        <p:nvSpPr>
          <p:cNvPr id="6" name="Дата 5"/>
          <p:cNvSpPr>
            <a:spLocks noGrp="1"/>
          </p:cNvSpPr>
          <p:nvPr>
            <p:ph type="dt" sz="half" idx="10"/>
          </p:nvPr>
        </p:nvSpPr>
        <p:spPr bwMode="auto"/>
        <p:txBody>
          <a:bodyPr/>
          <a:lstStyle/>
          <a:p>
            <a:pPr>
              <a:defRPr/>
            </a:pPr>
            <a:fld id="{91341C37-90E8-4240-B7F1-223C68326B82}" type="datetime1">
              <a:rPr lang="ru-RU"/>
              <a:t>01.10.2025</a:t>
            </a:fld>
            <a:endParaRPr lang="ru-RU"/>
          </a:p>
        </p:txBody>
      </p:sp>
      <p:sp>
        <p:nvSpPr>
          <p:cNvPr id="7" name="Номер слайда 6"/>
          <p:cNvSpPr>
            <a:spLocks noGrp="1"/>
          </p:cNvSpPr>
          <p:nvPr>
            <p:ph type="sldNum" sz="quarter" idx="12"/>
          </p:nvPr>
        </p:nvSpPr>
        <p:spPr bwMode="auto"/>
        <p:txBody>
          <a:bodyPr/>
          <a:lstStyle/>
          <a:p>
            <a:pPr>
              <a:defRPr/>
            </a:pPr>
            <a:fld id="{90C71E5E-2BB5-4421-B8EA-C452B64348E4}" type="slidenum">
              <a:rPr lang="ru-RU"/>
              <a:t>45</a:t>
            </a:fld>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 name="Заголовок 1"/>
          <p:cNvSpPr txBox="1"/>
          <p:nvPr/>
        </p:nvSpPr>
        <p:spPr bwMode="auto">
          <a:xfrm>
            <a:off x="202094" y="667909"/>
            <a:ext cx="3272625" cy="1219673"/>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sz="3600"/>
              <a:t>Публикация образа</a:t>
            </a:r>
            <a:endParaRPr/>
          </a:p>
        </p:txBody>
      </p:sp>
      <p:cxnSp>
        <p:nvCxnSpPr>
          <p:cNvPr id="11" name="Прямая соединительная линия 10"/>
          <p:cNvCxnSpPr>
            <a:cxnSpLocks/>
          </p:cNvCxnSpPr>
          <p:nvPr/>
        </p:nvCxnSpPr>
        <p:spPr bwMode="auto">
          <a:xfrm>
            <a:off x="202094" y="1852748"/>
            <a:ext cx="2965648"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2"/>
          <a:stretch/>
        </p:blipFill>
        <p:spPr bwMode="auto">
          <a:xfrm>
            <a:off x="6179240" y="0"/>
            <a:ext cx="3177607" cy="6858000"/>
          </a:xfrm>
          <a:prstGeom prst="rect">
            <a:avLst/>
          </a:prstGeom>
        </p:spPr>
      </p:pic>
      <p:sp>
        <p:nvSpPr>
          <p:cNvPr id="6" name="Дата 5"/>
          <p:cNvSpPr>
            <a:spLocks noGrp="1"/>
          </p:cNvSpPr>
          <p:nvPr>
            <p:ph type="dt" sz="half" idx="10"/>
          </p:nvPr>
        </p:nvSpPr>
        <p:spPr bwMode="auto"/>
        <p:txBody>
          <a:bodyPr/>
          <a:lstStyle/>
          <a:p>
            <a:pPr>
              <a:defRPr/>
            </a:pPr>
            <a:fld id="{0D618159-1ED5-4609-B4E4-45A3B0E72C53}" type="datetime1">
              <a:rPr lang="ru-RU"/>
              <a:t>01.10.2025</a:t>
            </a:fld>
            <a:endParaRPr lang="ru-RU"/>
          </a:p>
        </p:txBody>
      </p:sp>
      <p:sp>
        <p:nvSpPr>
          <p:cNvPr id="7" name="Номер слайда 6"/>
          <p:cNvSpPr>
            <a:spLocks noGrp="1"/>
          </p:cNvSpPr>
          <p:nvPr>
            <p:ph type="sldNum" sz="quarter" idx="12"/>
          </p:nvPr>
        </p:nvSpPr>
        <p:spPr bwMode="auto"/>
        <p:txBody>
          <a:bodyPr/>
          <a:lstStyle/>
          <a:p>
            <a:pPr>
              <a:defRPr/>
            </a:pPr>
            <a:fld id="{90C71E5E-2BB5-4421-B8EA-C452B64348E4}" type="slidenum">
              <a:rPr lang="ru-RU"/>
              <a:t>46</a:t>
            </a:fld>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Глоссарий</a:t>
            </a:r>
            <a:endParaRPr/>
          </a:p>
        </p:txBody>
      </p:sp>
      <p:sp>
        <p:nvSpPr>
          <p:cNvPr id="3" name="Объект 2"/>
          <p:cNvSpPr>
            <a:spLocks noGrp="1"/>
          </p:cNvSpPr>
          <p:nvPr>
            <p:ph idx="1"/>
          </p:nvPr>
        </p:nvSpPr>
        <p:spPr bwMode="auto">
          <a:xfrm>
            <a:off x="195943" y="1547952"/>
            <a:ext cx="11848011" cy="5172869"/>
          </a:xfrm>
        </p:spPr>
        <p:txBody>
          <a:bodyPr numCol="3">
            <a:normAutofit lnSpcReduction="10000"/>
          </a:bodyPr>
          <a:lstStyle/>
          <a:p>
            <a:pPr marL="0" indent="0">
              <a:buNone/>
              <a:defRPr/>
            </a:pPr>
            <a:r>
              <a:rPr lang="ru-RU" sz="1100" b="1"/>
              <a:t>Модель AS IS («Как есть) </a:t>
            </a:r>
            <a:r>
              <a:rPr lang="ru-RU" sz="1100"/>
              <a:t>– это модель существующего состояния. Она описывает существующие процессы, то, как они работают и взаимодействуют друг с другом здесь и сейчас. Эта модель позволяет оценить текущее состояние процессов, будь то организационные бизнес-процессы или технологические системные.</a:t>
            </a:r>
            <a:endParaRPr/>
          </a:p>
          <a:p>
            <a:pPr marL="0" indent="0">
              <a:buNone/>
              <a:defRPr/>
            </a:pPr>
            <a:r>
              <a:rPr lang="ru-RU" sz="1100"/>
              <a:t>Модель TO BE («Как должно быть») – это модель для описания процессов. Она помогает описать идеальное или улучшенное состояние системы. Чаще всего эту модель используют в связке с моделью AS IS. С помощью AS IS фиксируют, как устроена работа в системе. А в TO BE отражают, как устранить недостатки, оптимизировать процессы и внедрить улучшения.</a:t>
            </a:r>
            <a:endParaRPr/>
          </a:p>
          <a:p>
            <a:pPr marL="0" indent="0">
              <a:buNone/>
              <a:defRPr/>
            </a:pPr>
            <a:r>
              <a:rPr lang="ru-RU" sz="1100"/>
              <a:t>Docker-образ (Docker Image) – это неизменяемый файл, содержащий исходный код, библиотеки, зависимости, инструменты и другие файлы, необходимые для запуска приложения. Образ — это шаблон, на основе которого создается контейнер, существует отдельно и не может быть изменен. При запуске контейнерной среды внутри контейнера создается копия файловой системы (</a:t>
            </a:r>
            <a:r>
              <a:rPr lang="ru-RU" sz="1100"/>
              <a:t>docker</a:t>
            </a:r>
            <a:r>
              <a:rPr lang="ru-RU" sz="1100"/>
              <a:t> образа) для чтения и записи.</a:t>
            </a:r>
            <a:endParaRPr/>
          </a:p>
          <a:p>
            <a:pPr marL="0" indent="0">
              <a:buNone/>
              <a:defRPr/>
            </a:pPr>
            <a:r>
              <a:rPr lang="ru-RU" sz="1100"/>
              <a:t>Контейнер Docker (Docker </a:t>
            </a:r>
            <a:r>
              <a:rPr lang="ru-RU" sz="1100"/>
              <a:t>Container</a:t>
            </a:r>
            <a:r>
              <a:rPr lang="ru-RU" sz="1100"/>
              <a:t>) – это </a:t>
            </a:r>
            <a:r>
              <a:rPr lang="ru-RU" sz="1100"/>
              <a:t>виртуализированная</a:t>
            </a:r>
            <a:r>
              <a:rPr lang="ru-RU" sz="1100"/>
              <a:t> среда выполнения, в которой пользователи могут изолировать приложения от </a:t>
            </a:r>
            <a:r>
              <a:rPr lang="ru-RU" sz="1100"/>
              <a:t>хостовой</a:t>
            </a:r>
            <a:r>
              <a:rPr lang="ru-RU" sz="1100"/>
              <a:t> системы. Эти контейнеры представляют собой компактные портативные хосты, в которых можно быстро и легко запустить приложение.</a:t>
            </a:r>
            <a:endParaRPr/>
          </a:p>
          <a:p>
            <a:pPr marL="0" indent="0">
              <a:buNone/>
              <a:defRPr/>
            </a:pPr>
            <a:r>
              <a:rPr lang="ru-RU" sz="1100"/>
              <a:t>Базовый </a:t>
            </a:r>
            <a:r>
              <a:rPr lang="ru-RU" sz="1100"/>
              <a:t>Docker</a:t>
            </a:r>
            <a:r>
              <a:rPr lang="ru-RU" sz="1100"/>
              <a:t>-образ – это образ, на основе которого будет создан сборочный </a:t>
            </a:r>
            <a:r>
              <a:rPr lang="ru-RU" sz="1100"/>
              <a:t>Docker</a:t>
            </a:r>
            <a:r>
              <a:rPr lang="ru-RU" sz="1100"/>
              <a:t>-образ.</a:t>
            </a:r>
            <a:endParaRPr/>
          </a:p>
          <a:p>
            <a:pPr marL="0" indent="0">
              <a:buNone/>
              <a:defRPr/>
            </a:pPr>
            <a:r>
              <a:rPr lang="ru-RU" sz="1100"/>
              <a:t>Сборочный </a:t>
            </a:r>
            <a:r>
              <a:rPr lang="ru-RU" sz="1100"/>
              <a:t>Docker</a:t>
            </a:r>
            <a:r>
              <a:rPr lang="ru-RU" sz="1100"/>
              <a:t>-образ – это образ, основанный на Базовом </a:t>
            </a:r>
            <a:r>
              <a:rPr lang="ru-RU" sz="1100"/>
              <a:t>Docker</a:t>
            </a:r>
            <a:r>
              <a:rPr lang="ru-RU" sz="1100"/>
              <a:t>-образе, в котором настроено окружение для разработки приложения (установлены необходимые зависимости, библиотеки, скопирован исходный код) и в котором будет вестись разработка.</a:t>
            </a:r>
            <a:endParaRPr/>
          </a:p>
          <a:p>
            <a:pPr marL="0" indent="0">
              <a:buNone/>
              <a:defRPr/>
            </a:pPr>
            <a:r>
              <a:rPr lang="ru-RU" sz="1100" b="1"/>
              <a:t>Docker</a:t>
            </a:r>
            <a:r>
              <a:rPr lang="ru-RU" sz="1100" b="1"/>
              <a:t>-образ приложения </a:t>
            </a:r>
            <a:r>
              <a:rPr lang="ru-RU" sz="1100"/>
              <a:t>– это образ, основанный на сборочном </a:t>
            </a:r>
            <a:r>
              <a:rPr lang="ru-RU" sz="1100"/>
              <a:t>Docker</a:t>
            </a:r>
            <a:r>
              <a:rPr lang="ru-RU" sz="1100"/>
              <a:t>-образе в котором уже собрано приложение, на основе этого образа можно разворачивать контейнер с приложением.</a:t>
            </a:r>
            <a:endParaRPr/>
          </a:p>
          <a:p>
            <a:pPr marL="0" indent="0">
              <a:buNone/>
              <a:defRPr/>
            </a:pPr>
            <a:r>
              <a:rPr lang="ru-RU" sz="1100" b="1"/>
              <a:t>Приложение (программный продукт)</a:t>
            </a:r>
            <a:r>
              <a:rPr lang="ru-RU" sz="1100"/>
              <a:t> – это разрабатываемое ПО для распределенной вычислительной системы эксперимента SPD.</a:t>
            </a:r>
            <a:endParaRPr/>
          </a:p>
          <a:p>
            <a:pPr marL="0" indent="0">
              <a:buNone/>
              <a:defRPr/>
            </a:pPr>
            <a:r>
              <a:rPr lang="ru-RU" sz="1100" b="1"/>
              <a:t>Платформа контейнеров (Docker </a:t>
            </a:r>
            <a:r>
              <a:rPr lang="ru-RU" sz="1100" b="1"/>
              <a:t>Daemon</a:t>
            </a:r>
            <a:r>
              <a:rPr lang="ru-RU" sz="1100" b="1"/>
              <a:t>) </a:t>
            </a:r>
            <a:r>
              <a:rPr lang="ru-RU" sz="1100"/>
              <a:t>– это набор программ, позволяющих взаимодействовать с Docker-образами и контейнерами: передавать или забирать из дистанционного хранилища, запускать и управлять. Состоит из Docker Engine, Docker Client, Docker Host, Docker </a:t>
            </a:r>
            <a:r>
              <a:rPr lang="ru-RU" sz="1100"/>
              <a:t>Daemon</a:t>
            </a:r>
            <a:r>
              <a:rPr lang="ru-RU" sz="1100"/>
              <a:t>.</a:t>
            </a:r>
            <a:endParaRPr/>
          </a:p>
          <a:p>
            <a:pPr marL="0" indent="0">
              <a:buNone/>
              <a:defRPr/>
            </a:pPr>
            <a:r>
              <a:rPr lang="ru-RU" sz="1100" b="1"/>
              <a:t>Начальный исходный код </a:t>
            </a:r>
            <a:r>
              <a:rPr lang="ru-RU" sz="1100"/>
              <a:t>– это текст разрабатываемого Приложения, который требуется доработать или на основе которого будет вестись дальнейшая разработка.</a:t>
            </a:r>
            <a:endParaRPr/>
          </a:p>
          <a:p>
            <a:pPr marL="0" indent="0">
              <a:buNone/>
              <a:defRPr/>
            </a:pPr>
            <a:r>
              <a:rPr lang="ru-RU" sz="1100" b="1"/>
              <a:t>Исходный код приложения </a:t>
            </a:r>
            <a:r>
              <a:rPr lang="ru-RU" sz="1100"/>
              <a:t>– это разработанный код Приложения.</a:t>
            </a:r>
            <a:endParaRPr/>
          </a:p>
          <a:p>
            <a:pPr marL="0" indent="0">
              <a:buNone/>
              <a:defRPr/>
            </a:pPr>
            <a:r>
              <a:rPr lang="ru-RU" sz="1100"/>
              <a:t>Сторонние функциональные библиотеки (библиотеки) – это набор готовых функций, классов и объектов для решения конкретных задач, написанный третьими лицами или самими разработчиками.</a:t>
            </a:r>
            <a:endParaRPr/>
          </a:p>
          <a:p>
            <a:pPr marL="0" indent="0">
              <a:buNone/>
              <a:defRPr/>
            </a:pPr>
            <a:r>
              <a:rPr lang="ru-RU" sz="1100"/>
              <a:t>Системные зависимости – это зависимость между частями системы, когда систему рассматривают как единое целое, а также библиотеки, которые зависят от других системных библиотек во время компиляции. Например, CUDA, FFMPEG.</a:t>
            </a:r>
            <a:endParaRPr/>
          </a:p>
          <a:p>
            <a:pPr marL="0" indent="0">
              <a:buNone/>
              <a:defRPr/>
            </a:pPr>
            <a:r>
              <a:rPr lang="ru-RU" sz="1100"/>
              <a:t>Тестовые данные – это наборы входных данных или информации, используемые для проверки корректности, производительности и надёжности программных систем.</a:t>
            </a:r>
            <a:endParaRPr/>
          </a:p>
          <a:p>
            <a:pPr marL="0" indent="0">
              <a:buNone/>
              <a:defRPr/>
            </a:pPr>
            <a:r>
              <a:rPr lang="ru-RU" sz="1100"/>
              <a:t>Целевое устройство/среда – это виртуальная и физическая среда и окружение целевого устройства, где планируется развертывание приложения.</a:t>
            </a:r>
            <a:endParaRPr/>
          </a:p>
          <a:p>
            <a:pPr marL="0" indent="0">
              <a:buNone/>
              <a:defRPr/>
            </a:pPr>
            <a:r>
              <a:rPr lang="ru-RU" sz="1100"/>
              <a:t>Система контроля версий (</a:t>
            </a:r>
            <a:r>
              <a:rPr lang="ru-RU" sz="1100"/>
              <a:t>Gitlab</a:t>
            </a:r>
            <a:r>
              <a:rPr lang="ru-RU" sz="1100"/>
              <a:t>) – это веб-платформа для управления проектами и репозиториями программного кода, работа которой основана на системе контроля версий (</a:t>
            </a:r>
            <a:r>
              <a:rPr lang="ru-RU" sz="1100"/>
              <a:t>Git</a:t>
            </a:r>
            <a:r>
              <a:rPr lang="ru-RU" sz="1100"/>
              <a:t>). Все дистанционные репозиторий для разрабатываемых приложений располагаются на экземпляре </a:t>
            </a:r>
            <a:r>
              <a:rPr lang="ru-RU" sz="1100"/>
              <a:t>Gitlab</a:t>
            </a:r>
            <a:r>
              <a:rPr lang="ru-RU" sz="1100"/>
              <a:t> ОИЯИ – git.jinr.ru.</a:t>
            </a:r>
            <a:endParaRPr/>
          </a:p>
          <a:p>
            <a:pPr marL="0" indent="0">
              <a:buNone/>
              <a:defRPr/>
            </a:pPr>
            <a:r>
              <a:rPr lang="ru-RU" sz="1100"/>
              <a:t>Dockerfile</a:t>
            </a:r>
            <a:r>
              <a:rPr lang="ru-RU" sz="1100"/>
              <a:t> – это текстовый документ, содержащий инструкции для генерации образа Docker. Он указывает Docker, как построить образ, который будет использоваться при создании контейнера.</a:t>
            </a:r>
            <a:endParaRPr/>
          </a:p>
          <a:p>
            <a:pPr marL="0" indent="0">
              <a:buNone/>
              <a:defRPr/>
            </a:pPr>
            <a:r>
              <a:rPr lang="ru-RU" sz="1100"/>
              <a:t>Средства тестирования (ПО для тестирования) – вручную прописанные разработчиками приложения или сторонние готовые решения в виде функций, скриптов или ПО для тестирования приложения и </a:t>
            </a:r>
            <a:r>
              <a:rPr lang="ru-RU" sz="1100"/>
              <a:t>Docker</a:t>
            </a:r>
            <a:r>
              <a:rPr lang="ru-RU" sz="1100"/>
              <a:t>-контейнера с приложением.</a:t>
            </a:r>
            <a:endParaRPr/>
          </a:p>
          <a:p>
            <a:pPr marL="0" indent="0">
              <a:buNone/>
              <a:defRPr/>
            </a:pPr>
            <a:r>
              <a:rPr lang="ru-RU" sz="1100"/>
              <a:t>Системы сборки кода – это ПО для компиляции и сборки кода. Например, </a:t>
            </a:r>
            <a:r>
              <a:rPr lang="ru-RU" sz="1100"/>
              <a:t>CCake</a:t>
            </a:r>
            <a:r>
              <a:rPr lang="ru-RU" sz="1100"/>
              <a:t> + </a:t>
            </a:r>
            <a:r>
              <a:rPr lang="ru-RU" sz="1100"/>
              <a:t>Make</a:t>
            </a:r>
            <a:r>
              <a:rPr lang="ru-RU" sz="1100"/>
              <a:t>.</a:t>
            </a:r>
            <a:endParaRPr/>
          </a:p>
          <a:p>
            <a:pPr marL="0" indent="0">
              <a:buNone/>
              <a:defRPr/>
            </a:pPr>
            <a:r>
              <a:rPr lang="ru-RU" sz="1100"/>
              <a:t>Хранилище образов – виртуальное или физическое хранилище данных формата Docker – образов.</a:t>
            </a:r>
            <a:endParaRPr/>
          </a:p>
          <a:p>
            <a:pPr marL="0" indent="0">
              <a:buNone/>
              <a:defRPr/>
            </a:pPr>
            <a:r>
              <a:rPr lang="ru-RU" sz="1100"/>
              <a:t>Разработчик – лицо осуществляющее разработку приложения. </a:t>
            </a:r>
            <a:endParaRPr/>
          </a:p>
          <a:p>
            <a:pPr marL="0" indent="0">
              <a:buNone/>
              <a:defRPr/>
            </a:pPr>
            <a:r>
              <a:rPr lang="ru-RU" sz="1100"/>
              <a:t>Пользователь – физик, другой разработчик.</a:t>
            </a:r>
            <a:endParaRPr lang="en-US" sz="1100"/>
          </a:p>
          <a:p>
            <a:pPr lvl="1">
              <a:defRPr/>
            </a:pPr>
            <a:endParaRPr lang="en-US"/>
          </a:p>
          <a:p>
            <a:pPr lvl="1">
              <a:defRPr/>
            </a:pPr>
            <a:endParaRPr lang="ru-RU"/>
          </a:p>
        </p:txBody>
      </p:sp>
      <p:cxnSp>
        <p:nvCxnSpPr>
          <p:cNvPr id="4" name="Прямая соединительная линия 3"/>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8" name="Дата 7"/>
          <p:cNvSpPr>
            <a:spLocks noGrp="1"/>
          </p:cNvSpPr>
          <p:nvPr>
            <p:ph type="dt" sz="half" idx="10"/>
          </p:nvPr>
        </p:nvSpPr>
        <p:spPr bwMode="auto"/>
        <p:txBody>
          <a:bodyPr/>
          <a:lstStyle/>
          <a:p>
            <a:pPr>
              <a:defRPr/>
            </a:pPr>
            <a:fld id="{110C7421-DE01-4CB1-ABB4-B40BC3F9113D}" type="datetime1">
              <a:rPr lang="ru-RU"/>
              <a:t>01.10.2025</a:t>
            </a:fld>
            <a:endParaRPr lang="ru-RU"/>
          </a:p>
        </p:txBody>
      </p:sp>
      <p:sp>
        <p:nvSpPr>
          <p:cNvPr id="9" name="Номер слайда 8"/>
          <p:cNvSpPr>
            <a:spLocks noGrp="1"/>
          </p:cNvSpPr>
          <p:nvPr>
            <p:ph type="sldNum" sz="quarter" idx="12"/>
          </p:nvPr>
        </p:nvSpPr>
        <p:spPr bwMode="auto"/>
        <p:txBody>
          <a:bodyPr/>
          <a:lstStyle/>
          <a:p>
            <a:pPr>
              <a:defRPr/>
            </a:pPr>
            <a:fld id="{90C71E5E-2BB5-4421-B8EA-C452B64348E4}" type="slidenum">
              <a:rPr lang="ru-RU"/>
              <a:t>47</a:t>
            </a:fld>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122237"/>
            <a:ext cx="10515600" cy="1325563"/>
          </a:xfrm>
        </p:spPr>
        <p:txBody>
          <a:bodyPr/>
          <a:lstStyle/>
          <a:p>
            <a:pPr>
              <a:defRPr/>
            </a:pPr>
            <a:r>
              <a:rPr lang="en-US"/>
              <a:t>SPD Metadata Database</a:t>
            </a:r>
            <a:endParaRPr lang="ru-RU"/>
          </a:p>
        </p:txBody>
      </p:sp>
      <p:cxnSp>
        <p:nvCxnSpPr>
          <p:cNvPr id="4" name="Прямая соединительная линия 3"/>
          <p:cNvCxnSpPr>
            <a:cxnSpLocks/>
          </p:cNvCxnSpPr>
          <p:nvPr/>
        </p:nvCxnSpPr>
        <p:spPr bwMode="auto">
          <a:xfrm>
            <a:off x="838200" y="1447800"/>
            <a:ext cx="6365682"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3" name="Заголовок 1"/>
          <p:cNvSpPr txBox="1"/>
          <p:nvPr/>
        </p:nvSpPr>
        <p:spPr bwMode="auto">
          <a:xfrm>
            <a:off x="838200" y="1588169"/>
            <a:ext cx="10515599" cy="5147594"/>
          </a:xfrm>
          <a:prstGeom prst="rect">
            <a:avLst/>
          </a:prstGeom>
        </p:spPr>
        <p:txBody>
          <a:bodyPr vert="horz" lIns="91440" tIns="45720" rIns="91440" bIns="45720" rtlCol="0" anchor="ctr">
            <a:normAutofit fontScale="92500" lnSpcReduction="10000"/>
          </a:bodyPr>
          <a:lstStyle>
            <a:lvl1pPr algn="l" defTabSz="914400">
              <a:lnSpc>
                <a:spcPct val="90000"/>
              </a:lnSpc>
              <a:spcBef>
                <a:spcPts val="0"/>
              </a:spcBef>
              <a:buNone/>
              <a:defRPr sz="4400">
                <a:solidFill>
                  <a:schemeClr val="tx1"/>
                </a:solidFill>
                <a:latin typeface="+mj-lt"/>
                <a:ea typeface="+mj-ea"/>
                <a:cs typeface="+mj-cs"/>
              </a:defRPr>
            </a:lvl1pPr>
          </a:lstStyle>
          <a:p>
            <a:pPr marL="457200" indent="-457200">
              <a:lnSpc>
                <a:spcPct val="120000"/>
              </a:lnSpc>
              <a:buFont typeface="Arial"/>
              <a:buChar char="•"/>
              <a:defRPr/>
            </a:pPr>
            <a:r>
              <a:rPr lang="ru-RU" sz="2600"/>
              <a:t>Внедрен подход в написании кода, описанный в рамках предложенной методики.</a:t>
            </a:r>
            <a:endParaRPr/>
          </a:p>
          <a:p>
            <a:pPr marL="457200" indent="-457200">
              <a:lnSpc>
                <a:spcPct val="120000"/>
              </a:lnSpc>
              <a:buFont typeface="Arial"/>
              <a:buChar char="•"/>
              <a:defRPr/>
            </a:pPr>
            <a:r>
              <a:rPr lang="ru-RU" sz="2600"/>
              <a:t>Настроен реестр </a:t>
            </a:r>
            <a:r>
              <a:rPr lang="ru-RU" sz="2600"/>
              <a:t>Container</a:t>
            </a:r>
            <a:r>
              <a:rPr lang="ru-RU" sz="2600"/>
              <a:t> </a:t>
            </a:r>
            <a:r>
              <a:rPr lang="ru-RU" sz="2600"/>
              <a:t>Registry</a:t>
            </a:r>
            <a:r>
              <a:rPr lang="ru-RU" sz="2600"/>
              <a:t>.</a:t>
            </a:r>
            <a:endParaRPr/>
          </a:p>
          <a:p>
            <a:pPr marL="457200" indent="-457200">
              <a:lnSpc>
                <a:spcPct val="120000"/>
              </a:lnSpc>
              <a:buFont typeface="Arial"/>
              <a:buChar char="•"/>
              <a:defRPr/>
            </a:pPr>
            <a:r>
              <a:rPr lang="ru-RU" sz="2600"/>
              <a:t>Реализован работающий конвейер на базе </a:t>
            </a:r>
            <a:r>
              <a:rPr lang="ru-RU" sz="2600"/>
              <a:t>Gitlab</a:t>
            </a:r>
            <a:r>
              <a:rPr lang="ru-RU" sz="2600"/>
              <a:t> CI/CD, включающий автоматическую:</a:t>
            </a:r>
            <a:endParaRPr/>
          </a:p>
          <a:p>
            <a:pPr marL="914400" lvl="1" indent="-457200">
              <a:lnSpc>
                <a:spcPct val="120000"/>
              </a:lnSpc>
              <a:buFont typeface="Wingdings"/>
              <a:buChar char="Ø"/>
              <a:defRPr/>
            </a:pPr>
            <a:r>
              <a:rPr lang="ru-RU" sz="2600">
                <a:latin typeface="Calibri Light"/>
              </a:rPr>
              <a:t>сборку </a:t>
            </a:r>
            <a:r>
              <a:rPr lang="ru-RU" sz="2600">
                <a:latin typeface="Calibri Light"/>
              </a:rPr>
              <a:t>Docker</a:t>
            </a:r>
            <a:r>
              <a:rPr lang="ru-RU" sz="2600">
                <a:latin typeface="Calibri Light"/>
              </a:rPr>
              <a:t>-образов </a:t>
            </a:r>
            <a:r>
              <a:rPr lang="ru-RU" sz="2600">
                <a:latin typeface="Calibri Light"/>
              </a:rPr>
              <a:t>микросервисов</a:t>
            </a:r>
            <a:r>
              <a:rPr lang="ru-RU" sz="2600">
                <a:latin typeface="Calibri Light"/>
              </a:rPr>
              <a:t>;</a:t>
            </a:r>
            <a:endParaRPr/>
          </a:p>
          <a:p>
            <a:pPr marL="914400" lvl="1" indent="-457200">
              <a:lnSpc>
                <a:spcPct val="120000"/>
              </a:lnSpc>
              <a:buFont typeface="Wingdings"/>
              <a:buChar char="Ø"/>
              <a:defRPr/>
            </a:pPr>
            <a:r>
              <a:rPr lang="ru-RU" sz="2600">
                <a:latin typeface="Calibri Light"/>
              </a:rPr>
              <a:t>выгрузку образов Docker в реестр </a:t>
            </a:r>
            <a:r>
              <a:rPr lang="ru-RU" sz="2600">
                <a:latin typeface="Calibri Light"/>
              </a:rPr>
              <a:t>Container</a:t>
            </a:r>
            <a:r>
              <a:rPr lang="ru-RU" sz="2600">
                <a:latin typeface="Calibri Light"/>
              </a:rPr>
              <a:t> </a:t>
            </a:r>
            <a:r>
              <a:rPr lang="ru-RU" sz="2600">
                <a:latin typeface="Calibri Light"/>
              </a:rPr>
              <a:t>Registry</a:t>
            </a:r>
            <a:r>
              <a:rPr lang="ru-RU" sz="2600">
                <a:latin typeface="Calibri Light"/>
              </a:rPr>
              <a:t> проекта;</a:t>
            </a:r>
            <a:endParaRPr/>
          </a:p>
          <a:p>
            <a:pPr marL="914400" lvl="1" indent="-457200">
              <a:lnSpc>
                <a:spcPct val="120000"/>
              </a:lnSpc>
              <a:buFont typeface="Wingdings"/>
              <a:buChar char="Ø"/>
              <a:defRPr/>
            </a:pPr>
            <a:r>
              <a:rPr lang="ru-RU" sz="2600">
                <a:latin typeface="Calibri Light"/>
              </a:rPr>
              <a:t>тестирование образов;</a:t>
            </a:r>
            <a:endParaRPr/>
          </a:p>
          <a:p>
            <a:pPr marL="914400" lvl="1" indent="-457200">
              <a:lnSpc>
                <a:spcPct val="120000"/>
              </a:lnSpc>
              <a:buFont typeface="Wingdings"/>
              <a:buChar char="Ø"/>
              <a:defRPr/>
            </a:pPr>
            <a:r>
              <a:rPr lang="ru-RU" sz="2600">
                <a:latin typeface="Calibri Light"/>
              </a:rPr>
              <a:t>развертывание собранных образов из реестра на выделенный сервер;</a:t>
            </a:r>
            <a:endParaRPr/>
          </a:p>
          <a:p>
            <a:pPr marL="914400" lvl="1" indent="-457200">
              <a:lnSpc>
                <a:spcPct val="120000"/>
              </a:lnSpc>
              <a:buFont typeface="Wingdings"/>
              <a:buChar char="Ø"/>
              <a:defRPr/>
            </a:pPr>
            <a:r>
              <a:rPr lang="ru-RU" sz="2600">
                <a:latin typeface="Calibri Light"/>
              </a:rPr>
              <a:t>публикацию документации на проектном домене экземпляра </a:t>
            </a:r>
            <a:r>
              <a:rPr lang="ru-RU" sz="2600">
                <a:latin typeface="Calibri Light"/>
              </a:rPr>
              <a:t>git.jinr</a:t>
            </a:r>
            <a:r>
              <a:rPr lang="ru-RU" sz="2600">
                <a:latin typeface="Calibri Light"/>
              </a:rPr>
              <a:t>.</a:t>
            </a:r>
            <a:endParaRPr/>
          </a:p>
          <a:p>
            <a:pPr marL="457200" indent="-457200">
              <a:lnSpc>
                <a:spcPct val="120000"/>
              </a:lnSpc>
              <a:buFont typeface="Arial"/>
              <a:buChar char="•"/>
              <a:defRPr/>
            </a:pPr>
            <a:r>
              <a:rPr lang="ru-RU" sz="2600"/>
              <a:t>Поднят и актуализируется сайт с документацией на основе </a:t>
            </a:r>
            <a:r>
              <a:rPr lang="ru-RU" sz="2600"/>
              <a:t>Sphinx</a:t>
            </a:r>
            <a:r>
              <a:rPr lang="ru-RU" sz="2600"/>
              <a:t> на тестовом репозитории.</a:t>
            </a:r>
            <a:endParaRPr/>
          </a:p>
        </p:txBody>
      </p:sp>
      <p:sp>
        <p:nvSpPr>
          <p:cNvPr id="8" name="Дата 7"/>
          <p:cNvSpPr>
            <a:spLocks noGrp="1"/>
          </p:cNvSpPr>
          <p:nvPr>
            <p:ph type="dt" sz="half" idx="10"/>
          </p:nvPr>
        </p:nvSpPr>
        <p:spPr bwMode="auto">
          <a:xfrm>
            <a:off x="10656024" y="136525"/>
            <a:ext cx="1395549" cy="365125"/>
          </a:xfrm>
        </p:spPr>
        <p:txBody>
          <a:bodyPr/>
          <a:lstStyle/>
          <a:p>
            <a:pPr>
              <a:defRPr/>
            </a:pPr>
            <a:fld id="{63E27C0C-3E39-4DC4-A56B-CFCAA3BAC47D}" type="datetime1">
              <a:rPr lang="ru-RU" sz="2000">
                <a:solidFill>
                  <a:srgbClr val="982733"/>
                </a:solidFill>
              </a:rPr>
              <a:t>01.10.2025</a:t>
            </a:fld>
            <a:endParaRPr lang="ru-RU" sz="2000">
              <a:solidFill>
                <a:srgbClr val="982733"/>
              </a:solidFill>
            </a:endParaRPr>
          </a:p>
        </p:txBody>
      </p:sp>
      <p:sp>
        <p:nvSpPr>
          <p:cNvPr id="9" name="Номер слайда 8"/>
          <p:cNvSpPr>
            <a:spLocks noGrp="1"/>
          </p:cNvSpPr>
          <p:nvPr>
            <p:ph type="sldNum" sz="quarter" idx="12"/>
          </p:nvPr>
        </p:nvSpPr>
        <p:spPr bwMode="auto"/>
        <p:txBody>
          <a:bodyPr/>
          <a:lstStyle/>
          <a:p>
            <a:pPr>
              <a:defRPr/>
            </a:pPr>
            <a:fld id="{90C71E5E-2BB5-4421-B8EA-C452B64348E4}" type="slidenum">
              <a:rPr lang="ru-RU" sz="2000">
                <a:solidFill>
                  <a:srgbClr val="982733"/>
                </a:solidFill>
              </a:rPr>
              <a:t>48</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 name="Заголовок 1"/>
          <p:cNvSpPr txBox="1"/>
          <p:nvPr/>
        </p:nvSpPr>
        <p:spPr bwMode="auto">
          <a:xfrm>
            <a:off x="202094" y="667909"/>
            <a:ext cx="3272625" cy="2656588"/>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sz="3600"/>
              <a:t>Процесс внесения изменений в код</a:t>
            </a:r>
            <a:endParaRPr/>
          </a:p>
        </p:txBody>
      </p:sp>
      <p:cxnSp>
        <p:nvCxnSpPr>
          <p:cNvPr id="11" name="Прямая соединительная линия 10"/>
          <p:cNvCxnSpPr>
            <a:cxnSpLocks/>
          </p:cNvCxnSpPr>
          <p:nvPr/>
        </p:nvCxnSpPr>
        <p:spPr bwMode="auto">
          <a:xfrm>
            <a:off x="202094" y="2819400"/>
            <a:ext cx="2965648"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2"/>
          <a:srcRect l="0" t="4074" r="0" b="0"/>
          <a:stretch/>
        </p:blipFill>
        <p:spPr bwMode="auto">
          <a:xfrm>
            <a:off x="3660794" y="0"/>
            <a:ext cx="6348243" cy="6858000"/>
          </a:xfrm>
          <a:prstGeom prst="rect">
            <a:avLst/>
          </a:prstGeom>
        </p:spPr>
      </p:pic>
      <p:sp>
        <p:nvSpPr>
          <p:cNvPr id="6" name="Дата 5"/>
          <p:cNvSpPr>
            <a:spLocks noGrp="1"/>
          </p:cNvSpPr>
          <p:nvPr>
            <p:ph type="dt" sz="half" idx="10"/>
          </p:nvPr>
        </p:nvSpPr>
        <p:spPr bwMode="auto"/>
        <p:txBody>
          <a:bodyPr/>
          <a:lstStyle/>
          <a:p>
            <a:pPr>
              <a:defRPr/>
            </a:pPr>
            <a:fld id="{85C228C2-F434-490A-A225-0EA268B5D196}" type="datetime1">
              <a:rPr lang="ru-RU"/>
              <a:t>01.10.2025</a:t>
            </a:fld>
            <a:endParaRPr lang="ru-RU"/>
          </a:p>
        </p:txBody>
      </p:sp>
      <p:sp>
        <p:nvSpPr>
          <p:cNvPr id="7" name="Номер слайда 6"/>
          <p:cNvSpPr>
            <a:spLocks noGrp="1"/>
          </p:cNvSpPr>
          <p:nvPr>
            <p:ph type="sldNum" sz="quarter" idx="12"/>
          </p:nvPr>
        </p:nvSpPr>
        <p:spPr bwMode="auto"/>
        <p:txBody>
          <a:bodyPr/>
          <a:lstStyle/>
          <a:p>
            <a:pPr>
              <a:defRPr/>
            </a:pPr>
            <a:fld id="{90C71E5E-2BB5-4421-B8EA-C452B64348E4}" type="slidenum">
              <a:rPr lang="ru-RU"/>
              <a:t>49</a:t>
            </a:fld>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cxnSp>
        <p:nvCxnSpPr>
          <p:cNvPr id="4" name="Прямая соединительная линия 3"/>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5" name="Заголовок 1"/>
          <p:cNvSpPr txBox="1"/>
          <p:nvPr/>
        </p:nvSpPr>
        <p:spPr bwMode="auto">
          <a:xfrm>
            <a:off x="46261" y="2441754"/>
            <a:ext cx="5485853" cy="4355122"/>
          </a:xfrm>
          <a:prstGeom prst="rect">
            <a:avLst/>
          </a:prstGeom>
        </p:spPr>
        <p:txBody>
          <a:bodyPr vertOverflow="overflow" horzOverflow="overflow" vert="horz" wrap="square" lIns="91440" tIns="45720" rIns="91440" bIns="45720" numCol="1" spcCol="0" rtlCol="0" fromWordArt="0" anchor="ctr" anchorCtr="0" forceAA="0" upright="0" compatLnSpc="0">
            <a:normAutofit fontScale="85000" lnSpcReduction="3000"/>
          </a:bodyPr>
          <a:lstStyle>
            <a:lvl1pPr algn="l" defTabSz="914400">
              <a:lnSpc>
                <a:spcPct val="90000"/>
              </a:lnSpc>
              <a:spcBef>
                <a:spcPts val="0"/>
              </a:spcBef>
              <a:buNone/>
              <a:defRPr sz="4400">
                <a:solidFill>
                  <a:schemeClr val="tx1"/>
                </a:solidFill>
                <a:latin typeface="+mj-lt"/>
                <a:ea typeface="+mj-ea"/>
                <a:cs typeface="+mj-cs"/>
              </a:defRPr>
            </a:lvl1pPr>
          </a:lstStyle>
          <a:p>
            <a:pPr marL="457200" indent="-457200">
              <a:lnSpc>
                <a:spcPct val="120000"/>
              </a:lnSpc>
              <a:spcBef>
                <a:spcPts val="1200"/>
              </a:spcBef>
              <a:buFont typeface="Arial"/>
              <a:buChar char="•"/>
              <a:defRPr/>
            </a:pPr>
            <a:r>
              <a:rPr lang="en-US" sz="2800" b="1">
                <a:latin typeface="Calibri"/>
              </a:rPr>
              <a:t>fix: </a:t>
            </a:r>
            <a:r>
              <a:rPr lang="en-US" sz="2800" b="0">
                <a:latin typeface="Calibri"/>
              </a:rPr>
              <a:t>исправление бага в коде</a:t>
            </a:r>
            <a:endParaRPr b="0"/>
          </a:p>
          <a:p>
            <a:pPr marL="457200" indent="-457200">
              <a:lnSpc>
                <a:spcPct val="120000"/>
              </a:lnSpc>
              <a:spcBef>
                <a:spcPts val="1200"/>
              </a:spcBef>
              <a:buFont typeface="Arial"/>
              <a:buChar char="•"/>
              <a:defRPr/>
            </a:pPr>
            <a:r>
              <a:rPr lang="ru-RU" sz="2800" b="1">
                <a:latin typeface="Calibri"/>
              </a:rPr>
              <a:t>feat</a:t>
            </a:r>
            <a:r>
              <a:rPr lang="ru-RU" sz="2800" b="1">
                <a:latin typeface="Calibri"/>
              </a:rPr>
              <a:t>:</a:t>
            </a:r>
            <a:r>
              <a:rPr lang="ru-RU" sz="2800">
                <a:latin typeface="Calibri"/>
              </a:rPr>
              <a:t> </a:t>
            </a:r>
            <a:r>
              <a:rPr lang="en-US" sz="2800">
                <a:latin typeface="Calibri"/>
              </a:rPr>
              <a:t>коммит этого типа добавляет новый функционал</a:t>
            </a:r>
            <a:endParaRPr/>
          </a:p>
          <a:p>
            <a:pPr marL="457200" indent="-457200">
              <a:lnSpc>
                <a:spcPct val="120000"/>
              </a:lnSpc>
              <a:spcBef>
                <a:spcPts val="1200"/>
              </a:spcBef>
              <a:buFont typeface="Arial"/>
              <a:buChar char="•"/>
              <a:defRPr/>
            </a:pPr>
            <a:r>
              <a:rPr lang="en-US" sz="2800" b="1">
                <a:latin typeface="Calibri"/>
              </a:rPr>
              <a:t>BREAKING CHANGE: </a:t>
            </a:r>
            <a:r>
              <a:rPr lang="en-US" sz="2500" b="0" i="0" u="none" strike="noStrike" cap="none" spc="0">
                <a:solidFill>
                  <a:schemeClr val="tx1"/>
                </a:solidFill>
                <a:latin typeface="Calibri"/>
                <a:ea typeface="Calibri"/>
                <a:cs typeface="Calibri"/>
              </a:rPr>
              <a:t>коммит, который имеет сноску BREAKING CHANGE или коммит, заканчивающийся восклицательным знаком (!) после типа или контекста, вводящий изменение(я), нарушающие обратную совместимость</a:t>
            </a:r>
            <a:endParaRPr lang="ru-RU" sz="2800">
              <a:latin typeface="Calibri"/>
            </a:endParaRPr>
          </a:p>
        </p:txBody>
      </p:sp>
      <p:sp>
        <p:nvSpPr>
          <p:cNvPr id="7" name="Заголовок 1"/>
          <p:cNvSpPr txBox="1"/>
          <p:nvPr/>
        </p:nvSpPr>
        <p:spPr bwMode="auto">
          <a:xfrm>
            <a:off x="6668048" y="2395087"/>
            <a:ext cx="5477691" cy="4232879"/>
          </a:xfrm>
          <a:prstGeom prst="rect">
            <a:avLst/>
          </a:prstGeom>
        </p:spPr>
        <p:txBody>
          <a:bodyPr vertOverflow="overflow" horzOverflow="overflow" vert="horz" wrap="square" lIns="91440" tIns="45720" rIns="91440" bIns="45720" numCol="1" spcCol="0" rtlCol="0" fromWordArt="0" anchor="ctr" anchorCtr="0" forceAA="0" upright="0" compatLnSpc="0">
            <a:normAutofit fontScale="80000" lnSpcReduction="4000"/>
          </a:bodyPr>
          <a:lstStyle>
            <a:lvl1pPr algn="l" defTabSz="914400">
              <a:lnSpc>
                <a:spcPct val="90000"/>
              </a:lnSpc>
              <a:spcBef>
                <a:spcPts val="0"/>
              </a:spcBef>
              <a:buNone/>
              <a:defRPr sz="4400">
                <a:solidFill>
                  <a:schemeClr val="tx1"/>
                </a:solidFill>
                <a:latin typeface="+mj-lt"/>
                <a:ea typeface="+mj-ea"/>
                <a:cs typeface="+mj-cs"/>
              </a:defRPr>
            </a:lvl1pPr>
          </a:lstStyle>
          <a:p>
            <a:pPr marL="457200" indent="-457200">
              <a:lnSpc>
                <a:spcPct val="120000"/>
              </a:lnSpc>
              <a:spcBef>
                <a:spcPts val="1200"/>
              </a:spcBef>
              <a:buFont typeface="Arial"/>
              <a:buChar char="•"/>
              <a:defRPr/>
            </a:pPr>
            <a:r>
              <a:rPr lang="en-US" sz="2600" b="1">
                <a:latin typeface="Calibri"/>
              </a:rPr>
              <a:t>PATCH </a:t>
            </a:r>
            <a:r>
              <a:rPr lang="en-US" sz="2600">
                <a:latin typeface="Calibri"/>
              </a:rPr>
              <a:t>версия когда совершается обратно совместимые исправления багов</a:t>
            </a:r>
            <a:endParaRPr/>
          </a:p>
          <a:p>
            <a:pPr marL="457200" indent="-457200">
              <a:lnSpc>
                <a:spcPct val="120000"/>
              </a:lnSpc>
              <a:spcBef>
                <a:spcPts val="1200"/>
              </a:spcBef>
              <a:buFont typeface="Arial"/>
              <a:buChar char="•"/>
              <a:defRPr/>
            </a:pPr>
            <a:r>
              <a:rPr lang="en-US" sz="2600" b="1">
                <a:latin typeface="Calibri"/>
              </a:rPr>
              <a:t>MINOR </a:t>
            </a:r>
            <a:r>
              <a:rPr lang="en-US" sz="2600">
                <a:latin typeface="Calibri"/>
              </a:rPr>
              <a:t>версия когда добавляется новый обратно совместимый функционал</a:t>
            </a:r>
            <a:endParaRPr lang="en-US" sz="2600">
              <a:latin typeface="Calibri"/>
            </a:endParaRPr>
          </a:p>
          <a:p>
            <a:pPr marL="457200" indent="-457200">
              <a:lnSpc>
                <a:spcPct val="120000"/>
              </a:lnSpc>
              <a:spcBef>
                <a:spcPts val="1200"/>
              </a:spcBef>
              <a:buFont typeface="Arial"/>
              <a:buChar char="•"/>
              <a:defRPr/>
            </a:pPr>
            <a:r>
              <a:rPr lang="en-US" sz="2600" b="1">
                <a:latin typeface="Calibri"/>
              </a:rPr>
              <a:t>MAJOR </a:t>
            </a:r>
            <a:r>
              <a:rPr lang="en-US" sz="2600">
                <a:latin typeface="Calibri"/>
              </a:rPr>
              <a:t>когда совершаются изменения </a:t>
            </a:r>
            <a:r>
              <a:rPr lang="en-US" sz="2600" b="0" i="0" u="none" strike="noStrike" cap="none" spc="0">
                <a:solidFill>
                  <a:schemeClr val="tx1"/>
                </a:solidFill>
                <a:latin typeface="Calibri"/>
                <a:ea typeface="Calibri"/>
                <a:cs typeface="Calibri"/>
              </a:rPr>
              <a:t>нарушающие обратную совместимость</a:t>
            </a:r>
            <a:r>
              <a:rPr lang="en-US" sz="2600">
                <a:latin typeface="Calibri"/>
              </a:rPr>
              <a:t> API</a:t>
            </a:r>
            <a:endParaRPr/>
          </a:p>
          <a:p>
            <a:pPr>
              <a:defRPr/>
            </a:pPr>
            <a:endParaRPr lang="ru-RU" sz="2800"/>
          </a:p>
        </p:txBody>
      </p:sp>
      <p:sp>
        <p:nvSpPr>
          <p:cNvPr id="27" name="Стрелка: влево-вправо 26"/>
          <p:cNvSpPr/>
          <p:nvPr/>
        </p:nvSpPr>
        <p:spPr bwMode="auto">
          <a:xfrm>
            <a:off x="5650773" y="2604035"/>
            <a:ext cx="944879" cy="359216"/>
          </a:xfrm>
          <a:prstGeom prst="leftRightArrow">
            <a:avLst>
              <a:gd name="adj1" fmla="val 50000"/>
              <a:gd name="adj2" fmla="val 31579"/>
            </a:avLst>
          </a:prstGeom>
          <a:solidFill>
            <a:srgbClr val="982733"/>
          </a:solidFill>
          <a:ln>
            <a:solidFill>
              <a:srgbClr val="9827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 name="Стрелка: влево-вправо 2"/>
          <p:cNvSpPr/>
          <p:nvPr/>
        </p:nvSpPr>
        <p:spPr bwMode="auto">
          <a:xfrm>
            <a:off x="5650772" y="3821311"/>
            <a:ext cx="944879" cy="359216"/>
          </a:xfrm>
          <a:prstGeom prst="leftRightArrow">
            <a:avLst>
              <a:gd name="adj1" fmla="val 50000"/>
              <a:gd name="adj2" fmla="val 31579"/>
            </a:avLst>
          </a:prstGeom>
          <a:solidFill>
            <a:srgbClr val="982733"/>
          </a:solidFill>
          <a:ln>
            <a:solidFill>
              <a:srgbClr val="9827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6" name="Стрелка: влево-вправо 5"/>
          <p:cNvSpPr/>
          <p:nvPr/>
        </p:nvSpPr>
        <p:spPr bwMode="auto">
          <a:xfrm>
            <a:off x="5650771" y="5322029"/>
            <a:ext cx="944879" cy="359216"/>
          </a:xfrm>
          <a:prstGeom prst="leftRightArrow">
            <a:avLst>
              <a:gd name="adj1" fmla="val 50000"/>
              <a:gd name="adj2" fmla="val 31579"/>
            </a:avLst>
          </a:prstGeom>
          <a:solidFill>
            <a:srgbClr val="982733"/>
          </a:solidFill>
          <a:ln>
            <a:solidFill>
              <a:srgbClr val="9827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9" name="Рисунок 8"/>
          <p:cNvPicPr>
            <a:picLocks noChangeAspect="1"/>
          </p:cNvPicPr>
          <p:nvPr/>
        </p:nvPicPr>
        <p:blipFill>
          <a:blip r:embed="rId2"/>
          <a:srcRect l="23728" t="13118" r="22012" b="16704"/>
          <a:stretch/>
        </p:blipFill>
        <p:spPr bwMode="auto">
          <a:xfrm>
            <a:off x="8592377" y="349420"/>
            <a:ext cx="3161212" cy="2044328"/>
          </a:xfrm>
          <a:prstGeom prst="rect">
            <a:avLst/>
          </a:prstGeom>
        </p:spPr>
      </p:pic>
      <p:pic>
        <p:nvPicPr>
          <p:cNvPr id="15" name="Рисунок 14"/>
          <p:cNvPicPr>
            <a:picLocks noChangeAspect="1"/>
          </p:cNvPicPr>
          <p:nvPr/>
        </p:nvPicPr>
        <p:blipFill>
          <a:blip r:embed="rId3"/>
          <a:stretch/>
        </p:blipFill>
        <p:spPr bwMode="auto">
          <a:xfrm>
            <a:off x="662967" y="1695630"/>
            <a:ext cx="4252440" cy="660573"/>
          </a:xfrm>
          <a:prstGeom prst="rect">
            <a:avLst/>
          </a:prstGeom>
        </p:spPr>
      </p:pic>
      <p:sp>
        <p:nvSpPr>
          <p:cNvPr id="12" name="Дата 11"/>
          <p:cNvSpPr>
            <a:spLocks noGrp="1"/>
          </p:cNvSpPr>
          <p:nvPr>
            <p:ph type="dt" sz="half" idx="10"/>
          </p:nvPr>
        </p:nvSpPr>
        <p:spPr bwMode="auto">
          <a:xfrm>
            <a:off x="9006570" y="6356350"/>
            <a:ext cx="2743200" cy="365125"/>
          </a:xfrm>
        </p:spPr>
        <p:txBody>
          <a:bodyPr/>
          <a:lstStyle/>
          <a:p>
            <a:pPr>
              <a:defRPr/>
            </a:pPr>
            <a:fld id="{B3F2A5BB-2CB4-4D5E-B6C0-6E0FB1286AC8}" type="datetime1">
              <a:rPr lang="ru-RU" sz="2000">
                <a:solidFill>
                  <a:srgbClr val="982733"/>
                </a:solidFill>
              </a:rPr>
              <a:t>01.10.2025</a:t>
            </a:fld>
            <a:endParaRPr lang="ru-RU" sz="2000">
              <a:solidFill>
                <a:srgbClr val="982733"/>
              </a:solidFill>
            </a:endParaRPr>
          </a:p>
        </p:txBody>
      </p:sp>
      <p:sp>
        <p:nvSpPr>
          <p:cNvPr id="16" name="Номер слайда 15"/>
          <p:cNvSpPr>
            <a:spLocks noGrp="1"/>
          </p:cNvSpPr>
          <p:nvPr>
            <p:ph type="sldNum" sz="quarter" idx="12"/>
          </p:nvPr>
        </p:nvSpPr>
        <p:spPr bwMode="auto"/>
        <p:txBody>
          <a:bodyPr/>
          <a:lstStyle/>
          <a:p>
            <a:pPr>
              <a:defRPr/>
            </a:pPr>
            <a:fld id="{90C71E5E-2BB5-4421-B8EA-C452B64348E4}" type="slidenum">
              <a:rPr lang="ru-RU" sz="2000">
                <a:solidFill>
                  <a:srgbClr val="982733"/>
                </a:solidFill>
              </a:rPr>
              <a:t>5</a:t>
            </a:fld>
            <a:endParaRPr lang="ru-RU" sz="2000">
              <a:solidFill>
                <a:srgbClr val="982733"/>
              </a:solidFill>
            </a:endParaRPr>
          </a:p>
        </p:txBody>
      </p:sp>
      <p:sp>
        <p:nvSpPr>
          <p:cNvPr id="11" name="Заголовок 1"/>
          <p:cNvSpPr>
            <a:spLocks noGrp="1"/>
          </p:cNvSpPr>
          <p:nvPr>
            <p:ph type="title"/>
          </p:nvPr>
        </p:nvSpPr>
        <p:spPr bwMode="auto">
          <a:xfrm>
            <a:off x="838200" y="122237"/>
            <a:ext cx="9742714" cy="1325563"/>
          </a:xfrm>
        </p:spPr>
        <p:txBody>
          <a:bodyPr/>
          <a:lstStyle/>
          <a:p>
            <a:pPr>
              <a:defRPr/>
            </a:pPr>
            <a:r>
              <a:rPr lang="ru-RU"/>
              <a:t>Практики контроля и </a:t>
            </a:r>
            <a:br>
              <a:rPr lang="ru-RU"/>
            </a:br>
            <a:r>
              <a:rPr lang="ru-RU"/>
              <a:t>управления версиями</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Интервьюирование</a:t>
            </a:r>
            <a:endParaRPr/>
          </a:p>
        </p:txBody>
      </p:sp>
      <p:sp>
        <p:nvSpPr>
          <p:cNvPr id="3" name="Объект 2"/>
          <p:cNvSpPr>
            <a:spLocks noGrp="1"/>
          </p:cNvSpPr>
          <p:nvPr>
            <p:ph idx="1"/>
          </p:nvPr>
        </p:nvSpPr>
        <p:spPr bwMode="auto">
          <a:xfrm>
            <a:off x="753978" y="1556085"/>
            <a:ext cx="11438022" cy="5045076"/>
          </a:xfrm>
        </p:spPr>
        <p:txBody>
          <a:bodyPr numCol="2">
            <a:normAutofit/>
          </a:bodyPr>
          <a:lstStyle/>
          <a:p>
            <a:pPr>
              <a:lnSpc>
                <a:spcPct val="100000"/>
              </a:lnSpc>
              <a:defRPr/>
            </a:pPr>
            <a:r>
              <a:rPr lang="ru-RU" sz="2200">
                <a:latin typeface="Calibri Light"/>
              </a:rPr>
              <a:t>Что из себя представляет проект, в котором задействован разработчик, в чем состоит цель проекта, и как давно проект существует?</a:t>
            </a:r>
            <a:endParaRPr/>
          </a:p>
          <a:p>
            <a:pPr>
              <a:lnSpc>
                <a:spcPct val="100000"/>
              </a:lnSpc>
              <a:defRPr/>
            </a:pPr>
            <a:r>
              <a:rPr lang="ru-RU" sz="2200">
                <a:latin typeface="Calibri Light"/>
              </a:rPr>
              <a:t>Какие шаги выполняются разработчиком, когда поступает запрос на внесение изменений в программный код? </a:t>
            </a:r>
            <a:endParaRPr/>
          </a:p>
          <a:p>
            <a:pPr>
              <a:lnSpc>
                <a:spcPct val="100000"/>
              </a:lnSpc>
              <a:defRPr/>
            </a:pPr>
            <a:r>
              <a:rPr lang="ru-RU" sz="2200">
                <a:latin typeface="Calibri Light"/>
              </a:rPr>
              <a:t>Какие технологии при этом задействованы?</a:t>
            </a:r>
            <a:endParaRPr/>
          </a:p>
          <a:p>
            <a:pPr>
              <a:lnSpc>
                <a:spcPct val="100000"/>
              </a:lnSpc>
              <a:defRPr/>
            </a:pPr>
            <a:r>
              <a:rPr lang="ru-RU" sz="2200">
                <a:latin typeface="Calibri Light"/>
              </a:rPr>
              <a:t>Сколько по времени занимают все процессы, кроме непосредственного внесения изменения в программный код?</a:t>
            </a:r>
            <a:endParaRPr/>
          </a:p>
          <a:p>
            <a:pPr>
              <a:lnSpc>
                <a:spcPct val="100000"/>
              </a:lnSpc>
              <a:defRPr/>
            </a:pPr>
            <a:r>
              <a:rPr lang="ru-RU" sz="2200">
                <a:latin typeface="Calibri Light"/>
              </a:rPr>
              <a:t>Какие, по мнению разработчика, существуют проблемы в процессе разработки проекта?</a:t>
            </a:r>
            <a:endParaRPr/>
          </a:p>
          <a:p>
            <a:pPr marL="0" indent="0">
              <a:buNone/>
              <a:defRPr/>
            </a:pPr>
            <a:endParaRPr lang="ru-RU" sz="2200">
              <a:latin typeface="Calibri Light"/>
            </a:endParaRPr>
          </a:p>
          <a:p>
            <a:pPr marL="720000" indent="0">
              <a:buNone/>
              <a:defRPr/>
            </a:pPr>
            <a:r>
              <a:rPr lang="ru-RU" sz="2200">
                <a:latin typeface="Calibri Light"/>
              </a:rPr>
              <a:t>Интервью было проведено с разработчиками:</a:t>
            </a:r>
            <a:endParaRPr/>
          </a:p>
          <a:p>
            <a:pPr marL="720000">
              <a:defRPr/>
            </a:pPr>
            <a:r>
              <a:rPr lang="ru-RU" sz="2200">
                <a:latin typeface="Calibri Light"/>
              </a:rPr>
              <a:t>фреймворка </a:t>
            </a:r>
            <a:r>
              <a:rPr lang="en-US" sz="2200">
                <a:latin typeface="Calibri Light"/>
              </a:rPr>
              <a:t>Gaudi (Sampo);</a:t>
            </a:r>
            <a:endParaRPr/>
          </a:p>
          <a:p>
            <a:pPr marL="720000">
              <a:defRPr/>
            </a:pPr>
            <a:r>
              <a:rPr lang="ru-RU" sz="2200">
                <a:latin typeface="Calibri Light"/>
              </a:rPr>
              <a:t>фреймворка </a:t>
            </a:r>
            <a:r>
              <a:rPr lang="en-US" sz="2200">
                <a:latin typeface="Calibri Light"/>
              </a:rPr>
              <a:t>SPDRoot</a:t>
            </a:r>
            <a:r>
              <a:rPr lang="en-US" sz="2200">
                <a:latin typeface="Calibri Light"/>
              </a:rPr>
              <a:t>;</a:t>
            </a:r>
            <a:endParaRPr/>
          </a:p>
          <a:p>
            <a:pPr marL="720000">
              <a:defRPr/>
            </a:pPr>
            <a:r>
              <a:rPr lang="ru-RU" sz="2200">
                <a:latin typeface="Calibri Light"/>
              </a:rPr>
              <a:t>сервиса </a:t>
            </a:r>
            <a:r>
              <a:rPr lang="en-US" sz="2200">
                <a:latin typeface="Calibri Light"/>
              </a:rPr>
              <a:t>SPD </a:t>
            </a:r>
            <a:r>
              <a:rPr lang="en-US" sz="2200">
                <a:latin typeface="Calibri Light"/>
              </a:rPr>
              <a:t>EventIndex</a:t>
            </a:r>
            <a:r>
              <a:rPr lang="en-US" sz="2200">
                <a:latin typeface="Calibri Light"/>
              </a:rPr>
              <a:t>;</a:t>
            </a:r>
            <a:endParaRPr/>
          </a:p>
          <a:p>
            <a:pPr marL="720000">
              <a:defRPr/>
            </a:pPr>
            <a:r>
              <a:rPr lang="ru-RU" sz="2200">
                <a:latin typeface="Calibri Light"/>
              </a:rPr>
              <a:t>сервиса </a:t>
            </a:r>
            <a:r>
              <a:rPr lang="en-US" sz="2200">
                <a:latin typeface="Calibri Light"/>
              </a:rPr>
              <a:t>SPD Metadata DB;</a:t>
            </a:r>
            <a:endParaRPr/>
          </a:p>
          <a:p>
            <a:pPr marL="720000">
              <a:defRPr/>
            </a:pPr>
            <a:r>
              <a:rPr lang="ru-RU" sz="2200">
                <a:latin typeface="Calibri Light"/>
              </a:rPr>
              <a:t>сервиса </a:t>
            </a:r>
            <a:r>
              <a:rPr lang="en-US" sz="2200">
                <a:latin typeface="Calibri Light"/>
              </a:rPr>
              <a:t>SPD Hardware DB.</a:t>
            </a:r>
            <a:endParaRPr/>
          </a:p>
          <a:p>
            <a:pPr>
              <a:defRPr/>
            </a:pPr>
            <a:endParaRPr lang="ru-RU" sz="2000">
              <a:latin typeface="Calibri Light"/>
            </a:endParaRPr>
          </a:p>
        </p:txBody>
      </p:sp>
      <p:cxnSp>
        <p:nvCxnSpPr>
          <p:cNvPr id="4" name="Прямая соединительная линия 3"/>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8" name="Дата 7"/>
          <p:cNvSpPr>
            <a:spLocks noGrp="1"/>
          </p:cNvSpPr>
          <p:nvPr>
            <p:ph type="dt" sz="half" idx="10"/>
          </p:nvPr>
        </p:nvSpPr>
        <p:spPr bwMode="auto"/>
        <p:txBody>
          <a:bodyPr/>
          <a:lstStyle/>
          <a:p>
            <a:pPr>
              <a:defRPr/>
            </a:pPr>
            <a:fld id="{087D2054-5654-4694-80E7-09D243236BD5}" type="datetime1">
              <a:rPr lang="ru-RU"/>
              <a:t>01.10.2025</a:t>
            </a:fld>
            <a:endParaRPr lang="ru-RU"/>
          </a:p>
        </p:txBody>
      </p:sp>
      <p:sp>
        <p:nvSpPr>
          <p:cNvPr id="9" name="Номер слайда 8"/>
          <p:cNvSpPr>
            <a:spLocks noGrp="1"/>
          </p:cNvSpPr>
          <p:nvPr>
            <p:ph type="sldNum" sz="quarter" idx="12"/>
          </p:nvPr>
        </p:nvSpPr>
        <p:spPr bwMode="auto"/>
        <p:txBody>
          <a:bodyPr/>
          <a:lstStyle/>
          <a:p>
            <a:pPr>
              <a:defRPr/>
            </a:pPr>
            <a:fld id="{90C71E5E-2BB5-4421-B8EA-C452B64348E4}" type="slidenum">
              <a:rPr lang="ru-RU"/>
              <a:t>50</a:t>
            </a:fld>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122237"/>
            <a:ext cx="10515600" cy="1325563"/>
          </a:xfrm>
        </p:spPr>
        <p:txBody>
          <a:bodyPr/>
          <a:lstStyle/>
          <a:p>
            <a:pPr>
              <a:defRPr/>
            </a:pPr>
            <a:r>
              <a:rPr lang="en-US"/>
              <a:t>DevOps</a:t>
            </a:r>
            <a:endParaRPr lang="ru-RU"/>
          </a:p>
        </p:txBody>
      </p:sp>
      <p:cxnSp>
        <p:nvCxnSpPr>
          <p:cNvPr id="4" name="Прямая соединительная линия 3"/>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12" name="Объект 11"/>
          <p:cNvSpPr>
            <a:spLocks noGrp="1"/>
          </p:cNvSpPr>
          <p:nvPr>
            <p:ph idx="1"/>
          </p:nvPr>
        </p:nvSpPr>
        <p:spPr bwMode="auto">
          <a:xfrm>
            <a:off x="838200" y="1520824"/>
            <a:ext cx="10515600" cy="5099049"/>
          </a:xfrm>
        </p:spPr>
        <p:txBody>
          <a:bodyPr>
            <a:normAutofit fontScale="92500" lnSpcReduction="10000"/>
          </a:bodyPr>
          <a:lstStyle/>
          <a:p>
            <a:pPr marL="0" indent="0">
              <a:lnSpc>
                <a:spcPct val="110000"/>
              </a:lnSpc>
              <a:spcBef>
                <a:spcPts val="1200"/>
              </a:spcBef>
              <a:buNone/>
              <a:defRPr/>
            </a:pPr>
            <a:r>
              <a:rPr lang="ru-RU">
                <a:latin typeface="Calibri Light"/>
              </a:rPr>
              <a:t>Методология включает в себя набор </a:t>
            </a:r>
            <a:r>
              <a:rPr lang="ru-RU">
                <a:latin typeface="Calibri Light"/>
              </a:rPr>
              <a:t>best</a:t>
            </a:r>
            <a:r>
              <a:rPr lang="ru-RU">
                <a:latin typeface="Calibri Light"/>
              </a:rPr>
              <a:t> </a:t>
            </a:r>
            <a:r>
              <a:rPr lang="ru-RU">
                <a:latin typeface="Calibri Light"/>
              </a:rPr>
              <a:t>practices</a:t>
            </a:r>
            <a:r>
              <a:rPr lang="ru-RU">
                <a:latin typeface="Calibri Light"/>
              </a:rPr>
              <a:t> – «лучших практик», направленных на ускорение внедрения изменений и выпуска продукта, автоматизацию процессов сборки, тестирования и доставки, улучшение координации между командами разработчиков:</a:t>
            </a:r>
            <a:endParaRPr/>
          </a:p>
          <a:p>
            <a:pPr>
              <a:lnSpc>
                <a:spcPct val="110000"/>
              </a:lnSpc>
              <a:spcBef>
                <a:spcPts val="1200"/>
              </a:spcBef>
              <a:defRPr/>
            </a:pPr>
            <a:r>
              <a:rPr lang="ru-RU">
                <a:latin typeface="Calibri Light"/>
              </a:rPr>
              <a:t>непрерывная интеграция и непрерывная доставка;</a:t>
            </a:r>
            <a:endParaRPr/>
          </a:p>
          <a:p>
            <a:pPr>
              <a:lnSpc>
                <a:spcPct val="110000"/>
              </a:lnSpc>
              <a:spcBef>
                <a:spcPts val="1200"/>
              </a:spcBef>
              <a:defRPr/>
            </a:pPr>
            <a:r>
              <a:rPr lang="ru-RU">
                <a:latin typeface="Calibri Light"/>
              </a:rPr>
              <a:t>управление версиями;</a:t>
            </a:r>
            <a:endParaRPr/>
          </a:p>
          <a:p>
            <a:pPr>
              <a:lnSpc>
                <a:spcPct val="110000"/>
              </a:lnSpc>
              <a:spcBef>
                <a:spcPts val="1200"/>
              </a:spcBef>
              <a:defRPr/>
            </a:pPr>
            <a:r>
              <a:rPr lang="ru-RU">
                <a:latin typeface="Calibri Light"/>
              </a:rPr>
              <a:t>непрерывное тестирование;</a:t>
            </a:r>
            <a:endParaRPr/>
          </a:p>
          <a:p>
            <a:pPr>
              <a:lnSpc>
                <a:spcPct val="110000"/>
              </a:lnSpc>
              <a:spcBef>
                <a:spcPts val="1200"/>
              </a:spcBef>
              <a:defRPr/>
            </a:pPr>
            <a:r>
              <a:rPr lang="ru-RU">
                <a:latin typeface="Calibri Light"/>
              </a:rPr>
              <a:t>непрерывное наблюдение;</a:t>
            </a:r>
            <a:endParaRPr/>
          </a:p>
          <a:p>
            <a:pPr>
              <a:lnSpc>
                <a:spcPct val="110000"/>
              </a:lnSpc>
              <a:spcBef>
                <a:spcPts val="1200"/>
              </a:spcBef>
              <a:defRPr/>
            </a:pPr>
            <a:r>
              <a:rPr lang="ru-RU">
                <a:latin typeface="Calibri Light"/>
              </a:rPr>
              <a:t>инфраструктура как код;</a:t>
            </a:r>
            <a:endParaRPr/>
          </a:p>
          <a:p>
            <a:pPr>
              <a:lnSpc>
                <a:spcPct val="110000"/>
              </a:lnSpc>
              <a:spcBef>
                <a:spcPts val="1200"/>
              </a:spcBef>
              <a:defRPr/>
            </a:pPr>
            <a:r>
              <a:rPr lang="ru-RU">
                <a:latin typeface="Calibri Light"/>
              </a:rPr>
              <a:t>микросервисная</a:t>
            </a:r>
            <a:r>
              <a:rPr lang="ru-RU">
                <a:latin typeface="Calibri Light"/>
              </a:rPr>
              <a:t> архитектура приложений.</a:t>
            </a:r>
            <a:endParaRPr/>
          </a:p>
          <a:p>
            <a:pPr>
              <a:defRPr/>
            </a:pPr>
            <a:endParaRPr lang="ru-RU"/>
          </a:p>
        </p:txBody>
      </p:sp>
      <p:sp>
        <p:nvSpPr>
          <p:cNvPr id="7" name="Дата 6"/>
          <p:cNvSpPr>
            <a:spLocks noGrp="1"/>
          </p:cNvSpPr>
          <p:nvPr>
            <p:ph type="dt" sz="half" idx="10"/>
          </p:nvPr>
        </p:nvSpPr>
        <p:spPr bwMode="auto"/>
        <p:txBody>
          <a:bodyPr/>
          <a:lstStyle/>
          <a:p>
            <a:pPr>
              <a:defRPr/>
            </a:pPr>
            <a:fld id="{39828E61-64C0-4D6E-847C-DBFB980CB34F}" type="datetime1">
              <a:rPr lang="ru-RU"/>
              <a:t>01.10.2025</a:t>
            </a:fld>
            <a:endParaRPr lang="ru-RU"/>
          </a:p>
        </p:txBody>
      </p:sp>
      <p:sp>
        <p:nvSpPr>
          <p:cNvPr id="8" name="Номер слайда 7"/>
          <p:cNvSpPr>
            <a:spLocks noGrp="1"/>
          </p:cNvSpPr>
          <p:nvPr>
            <p:ph type="sldNum" sz="quarter" idx="12"/>
          </p:nvPr>
        </p:nvSpPr>
        <p:spPr bwMode="auto"/>
        <p:txBody>
          <a:bodyPr/>
          <a:lstStyle/>
          <a:p>
            <a:pPr>
              <a:defRPr/>
            </a:pPr>
            <a:fld id="{90C71E5E-2BB5-4421-B8EA-C452B64348E4}" type="slidenum">
              <a:rPr lang="ru-RU"/>
              <a:t>51</a:t>
            </a:fld>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Основные понятия контейнеризации</a:t>
            </a:r>
            <a:endParaRPr/>
          </a:p>
        </p:txBody>
      </p:sp>
      <p:sp>
        <p:nvSpPr>
          <p:cNvPr id="3" name="Объект 2"/>
          <p:cNvSpPr>
            <a:spLocks noGrp="1"/>
          </p:cNvSpPr>
          <p:nvPr>
            <p:ph idx="1"/>
          </p:nvPr>
        </p:nvSpPr>
        <p:spPr bwMode="auto">
          <a:xfrm>
            <a:off x="838200" y="1825625"/>
            <a:ext cx="10515600" cy="4767680"/>
          </a:xfrm>
        </p:spPr>
        <p:txBody>
          <a:bodyPr>
            <a:normAutofit fontScale="85000" lnSpcReduction="10000"/>
          </a:bodyPr>
          <a:lstStyle/>
          <a:p>
            <a:pPr marL="0" indent="0">
              <a:lnSpc>
                <a:spcPct val="120000"/>
              </a:lnSpc>
              <a:buNone/>
              <a:defRPr/>
            </a:pPr>
            <a:r>
              <a:rPr lang="ru-RU" b="1">
                <a:latin typeface="Calibri Light"/>
              </a:rPr>
              <a:t>Docker-образ (Docker Image, Образ) </a:t>
            </a:r>
            <a:r>
              <a:rPr lang="ru-RU">
                <a:latin typeface="Calibri Light"/>
              </a:rPr>
              <a:t>– это неизменяемый файл, содержащий исходный код, библиотеки, зависимости, инструменты и другие файлы, необходимые для запуска приложения. Образ — это шаблон, на основе которого создается контейнер, существует отдельно и не может быть изменен. При запуске контейнерной среды внутри контейнера создается копия файловой системы (</a:t>
            </a:r>
            <a:r>
              <a:rPr lang="ru-RU">
                <a:latin typeface="Calibri Light"/>
              </a:rPr>
              <a:t>docker</a:t>
            </a:r>
            <a:r>
              <a:rPr lang="ru-RU">
                <a:latin typeface="Calibri Light"/>
              </a:rPr>
              <a:t> образа) для чтения и записи.</a:t>
            </a:r>
            <a:endParaRPr/>
          </a:p>
          <a:p>
            <a:pPr marL="0" indent="0">
              <a:lnSpc>
                <a:spcPct val="120000"/>
              </a:lnSpc>
              <a:buNone/>
              <a:defRPr/>
            </a:pPr>
            <a:r>
              <a:rPr lang="ru-RU" b="1">
                <a:latin typeface="Calibri Light"/>
              </a:rPr>
              <a:t>Контейнер Docker (Docker </a:t>
            </a:r>
            <a:r>
              <a:rPr lang="ru-RU" b="1">
                <a:latin typeface="Calibri Light"/>
              </a:rPr>
              <a:t>Container</a:t>
            </a:r>
            <a:r>
              <a:rPr lang="ru-RU" b="1">
                <a:latin typeface="Calibri Light"/>
              </a:rPr>
              <a:t>, Контейнер) </a:t>
            </a:r>
            <a:r>
              <a:rPr lang="ru-RU">
                <a:latin typeface="Calibri Light"/>
              </a:rPr>
              <a:t>– это </a:t>
            </a:r>
            <a:r>
              <a:rPr lang="ru-RU">
                <a:latin typeface="Calibri Light"/>
              </a:rPr>
              <a:t>виртуализированная</a:t>
            </a:r>
            <a:r>
              <a:rPr lang="ru-RU">
                <a:latin typeface="Calibri Light"/>
              </a:rPr>
              <a:t> среда выполнения, в которой пользователи могут изолировать приложения от </a:t>
            </a:r>
            <a:r>
              <a:rPr lang="ru-RU">
                <a:latin typeface="Calibri Light"/>
              </a:rPr>
              <a:t>хост-</a:t>
            </a:r>
            <a:r>
              <a:rPr lang="ru-RU">
                <a:latin typeface="Calibri Light"/>
              </a:rPr>
              <a:t>системы. Эти контейнеры представляют собой компактные портативные хосты, в которых можно быстро и легко запустить приложение.</a:t>
            </a:r>
            <a:endParaRPr/>
          </a:p>
          <a:p>
            <a:pPr marL="0" indent="0">
              <a:buNone/>
              <a:defRPr/>
            </a:pPr>
            <a:endParaRPr lang="ru-RU">
              <a:latin typeface="Calibri Light"/>
            </a:endParaRPr>
          </a:p>
        </p:txBody>
      </p:sp>
      <p:cxnSp>
        <p:nvCxnSpPr>
          <p:cNvPr id="4" name="Прямая соединительная линия 3"/>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8" name="Дата 7"/>
          <p:cNvSpPr>
            <a:spLocks noGrp="1"/>
          </p:cNvSpPr>
          <p:nvPr>
            <p:ph type="dt" sz="half" idx="10"/>
          </p:nvPr>
        </p:nvSpPr>
        <p:spPr bwMode="auto"/>
        <p:txBody>
          <a:bodyPr/>
          <a:lstStyle/>
          <a:p>
            <a:pPr>
              <a:defRPr/>
            </a:pPr>
            <a:fld id="{ADCF50B1-633C-4252-85DC-69060C1F8DF1}" type="datetime1">
              <a:rPr lang="ru-RU"/>
              <a:t>01.10.2025</a:t>
            </a:fld>
            <a:endParaRPr lang="ru-RU"/>
          </a:p>
        </p:txBody>
      </p:sp>
      <p:sp>
        <p:nvSpPr>
          <p:cNvPr id="422754655" name="Номер слайда 7"/>
          <p:cNvSpPr>
            <a:spLocks noGrp="1"/>
          </p:cNvSpPr>
          <p:nvPr>
            <p:ph type="sldNum" sz="quarter" idx="12"/>
          </p:nvPr>
        </p:nvSpPr>
        <p:spPr bwMode="auto">
          <a:xfrm>
            <a:off x="8610599" y="6356349"/>
            <a:ext cx="2743200" cy="365124"/>
          </a:xfrm>
        </p:spPr>
        <p:txBody>
          <a:bodyPr/>
          <a:lstStyle/>
          <a:p>
            <a:pPr>
              <a:defRPr/>
            </a:pPr>
            <a:fld id="{35364BE2-39A0-6D8A-EE82-3E86DF2BB014}" type="slidenum">
              <a:rPr lang="ru-RU" sz="2000">
                <a:solidFill>
                  <a:srgbClr val="982733"/>
                </a:solidFill>
              </a:rPr>
              <a:t>6</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Основные понятия контейнеризации</a:t>
            </a:r>
            <a:endParaRPr/>
          </a:p>
        </p:txBody>
      </p:sp>
      <p:sp>
        <p:nvSpPr>
          <p:cNvPr id="3" name="Объект 2"/>
          <p:cNvSpPr>
            <a:spLocks noGrp="1"/>
          </p:cNvSpPr>
          <p:nvPr>
            <p:ph idx="1"/>
          </p:nvPr>
        </p:nvSpPr>
        <p:spPr bwMode="auto">
          <a:xfrm>
            <a:off x="838200" y="1825625"/>
            <a:ext cx="10515600" cy="4767680"/>
          </a:xfrm>
        </p:spPr>
        <p:txBody>
          <a:bodyPr>
            <a:normAutofit lnSpcReduction="10000"/>
          </a:bodyPr>
          <a:lstStyle/>
          <a:p>
            <a:pPr marL="0" indent="0">
              <a:lnSpc>
                <a:spcPct val="120000"/>
              </a:lnSpc>
              <a:buNone/>
              <a:defRPr/>
            </a:pPr>
            <a:r>
              <a:rPr lang="ru-RU" b="1">
                <a:latin typeface="Calibri Light"/>
              </a:rPr>
              <a:t>Базовый Docker-образ </a:t>
            </a:r>
            <a:r>
              <a:rPr lang="ru-RU">
                <a:latin typeface="Calibri Light"/>
              </a:rPr>
              <a:t>– это образ, на основе которого будет создан Docker-образ приложения.</a:t>
            </a:r>
            <a:endParaRPr/>
          </a:p>
          <a:p>
            <a:pPr marL="0" indent="0">
              <a:lnSpc>
                <a:spcPct val="120000"/>
              </a:lnSpc>
              <a:buNone/>
              <a:defRPr/>
            </a:pPr>
            <a:r>
              <a:rPr lang="ru-RU" b="1">
                <a:latin typeface="Calibri Light"/>
              </a:rPr>
              <a:t>Docker-образ приложения </a:t>
            </a:r>
            <a:r>
              <a:rPr lang="ru-RU">
                <a:latin typeface="Calibri Light"/>
              </a:rPr>
              <a:t>– это образ, основанный на базовом Docker-образе в котором уже собрано приложение, на основе этого образа можно разворачивать контейнер с приложением.</a:t>
            </a:r>
            <a:endParaRPr/>
          </a:p>
          <a:p>
            <a:pPr marL="0" indent="0">
              <a:lnSpc>
                <a:spcPct val="120000"/>
              </a:lnSpc>
              <a:buNone/>
              <a:defRPr/>
            </a:pPr>
            <a:r>
              <a:rPr lang="ru-RU" b="1">
                <a:latin typeface="Calibri Light"/>
              </a:rPr>
              <a:t>Dockerfile</a:t>
            </a:r>
            <a:r>
              <a:rPr lang="ru-RU">
                <a:latin typeface="Calibri Light"/>
              </a:rPr>
              <a:t> – это текстовый документ формата </a:t>
            </a:r>
            <a:r>
              <a:rPr lang="en-US">
                <a:latin typeface="Calibri Light"/>
              </a:rPr>
              <a:t>.</a:t>
            </a:r>
            <a:r>
              <a:rPr lang="en-US">
                <a:latin typeface="Calibri Light"/>
              </a:rPr>
              <a:t>yaml</a:t>
            </a:r>
            <a:r>
              <a:rPr lang="ru-RU">
                <a:latin typeface="Calibri Light"/>
              </a:rPr>
              <a:t>, содержащий инструкции для генерации образа Docker. Он указывает Docker, как построить образ, который будет использоваться при создании контейнера.</a:t>
            </a:r>
            <a:endParaRPr/>
          </a:p>
          <a:p>
            <a:pPr marL="0" indent="0">
              <a:lnSpc>
                <a:spcPct val="120000"/>
              </a:lnSpc>
              <a:buNone/>
              <a:defRPr/>
            </a:pPr>
            <a:endParaRPr lang="ru-RU">
              <a:latin typeface="Calibri Light"/>
            </a:endParaRPr>
          </a:p>
          <a:p>
            <a:pPr marL="0" indent="0">
              <a:lnSpc>
                <a:spcPct val="120000"/>
              </a:lnSpc>
              <a:buNone/>
              <a:defRPr/>
            </a:pPr>
            <a:endParaRPr lang="ru-RU">
              <a:latin typeface="Calibri Light"/>
            </a:endParaRPr>
          </a:p>
          <a:p>
            <a:pPr marL="0" indent="0">
              <a:buNone/>
              <a:defRPr/>
            </a:pPr>
            <a:endParaRPr lang="ru-RU">
              <a:latin typeface="Calibri Light"/>
            </a:endParaRPr>
          </a:p>
        </p:txBody>
      </p:sp>
      <p:cxnSp>
        <p:nvCxnSpPr>
          <p:cNvPr id="4" name="Прямая соединительная линия 3"/>
          <p:cNvCxnSpPr>
            <a:cxnSpLocks/>
          </p:cNvCxnSpPr>
          <p:nvPr/>
        </p:nvCxnSpPr>
        <p:spPr bwMode="auto">
          <a:xfrm>
            <a:off x="838200" y="1447800"/>
            <a:ext cx="7896225"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8" name="Дата 7"/>
          <p:cNvSpPr>
            <a:spLocks noGrp="1"/>
          </p:cNvSpPr>
          <p:nvPr>
            <p:ph type="dt" sz="half" idx="10"/>
          </p:nvPr>
        </p:nvSpPr>
        <p:spPr bwMode="auto"/>
        <p:txBody>
          <a:bodyPr/>
          <a:lstStyle/>
          <a:p>
            <a:pPr>
              <a:defRPr/>
            </a:pPr>
            <a:fld id="{ADCF50B1-633C-4252-85DC-69060C1F8DF1}" type="datetime1">
              <a:rPr lang="ru-RU"/>
              <a:t>01.10.2025</a:t>
            </a:fld>
            <a:endParaRPr lang="ru-RU"/>
          </a:p>
        </p:txBody>
      </p:sp>
      <p:sp>
        <p:nvSpPr>
          <p:cNvPr id="216376045" name="Номер слайда 7"/>
          <p:cNvSpPr>
            <a:spLocks noGrp="1"/>
          </p:cNvSpPr>
          <p:nvPr>
            <p:ph type="sldNum" sz="quarter" idx="12"/>
          </p:nvPr>
        </p:nvSpPr>
        <p:spPr bwMode="auto">
          <a:xfrm>
            <a:off x="8610599" y="6356349"/>
            <a:ext cx="2743200" cy="365124"/>
          </a:xfrm>
        </p:spPr>
        <p:txBody>
          <a:bodyPr/>
          <a:lstStyle/>
          <a:p>
            <a:pPr>
              <a:defRPr/>
            </a:pPr>
            <a:fld id="{81E2F7C8-84CA-FB93-417F-034F4BDD601D}" type="slidenum">
              <a:rPr lang="ru-RU" sz="2000">
                <a:solidFill>
                  <a:srgbClr val="982733"/>
                </a:solidFill>
              </a:rPr>
              <a:t>7</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94144355" name="Заголовок 1"/>
          <p:cNvSpPr>
            <a:spLocks noGrp="1"/>
          </p:cNvSpPr>
          <p:nvPr>
            <p:ph type="title"/>
          </p:nvPr>
        </p:nvSpPr>
        <p:spPr bwMode="auto"/>
        <p:txBody>
          <a:bodyPr/>
          <a:lstStyle/>
          <a:p>
            <a:pPr>
              <a:defRPr/>
            </a:pPr>
            <a:r>
              <a:rPr lang="ru-RU"/>
              <a:t>Основные понятия контейнеризации</a:t>
            </a:r>
            <a:endParaRPr/>
          </a:p>
        </p:txBody>
      </p:sp>
      <p:cxnSp>
        <p:nvCxnSpPr>
          <p:cNvPr id="318077448" name="Прямая соединительная линия 3"/>
          <p:cNvCxnSpPr>
            <a:cxnSpLocks/>
          </p:cNvCxnSpPr>
          <p:nvPr/>
        </p:nvCxnSpPr>
        <p:spPr bwMode="auto">
          <a:xfrm>
            <a:off x="838198" y="1447799"/>
            <a:ext cx="7896224"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sp>
        <p:nvSpPr>
          <p:cNvPr id="855709933" name="Дата 7"/>
          <p:cNvSpPr>
            <a:spLocks noGrp="1"/>
          </p:cNvSpPr>
          <p:nvPr>
            <p:ph type="dt" sz="half" idx="10"/>
          </p:nvPr>
        </p:nvSpPr>
        <p:spPr bwMode="auto"/>
        <p:txBody>
          <a:bodyPr/>
          <a:lstStyle/>
          <a:p>
            <a:pPr>
              <a:defRPr/>
            </a:pPr>
            <a:fld id="{B14BEBB4-9176-F30B-C344-9C43553C32BB}" type="datetime1">
              <a:rPr lang="ru-RU"/>
              <a:t>01.10.2025</a:t>
            </a:fld>
            <a:endParaRPr lang="ru-RU"/>
          </a:p>
        </p:txBody>
      </p:sp>
      <p:pic>
        <p:nvPicPr>
          <p:cNvPr id="826776965" name=""/>
          <p:cNvPicPr>
            <a:picLocks noChangeAspect="1"/>
          </p:cNvPicPr>
          <p:nvPr/>
        </p:nvPicPr>
        <p:blipFill>
          <a:blip r:embed="rId2"/>
          <a:stretch/>
        </p:blipFill>
        <p:spPr bwMode="auto">
          <a:xfrm>
            <a:off x="838198" y="2266949"/>
            <a:ext cx="10277474" cy="3657600"/>
          </a:xfrm>
          <a:prstGeom prst="rect">
            <a:avLst/>
          </a:prstGeom>
        </p:spPr>
      </p:pic>
      <p:sp>
        <p:nvSpPr>
          <p:cNvPr id="1252821503" name="Номер слайда 7"/>
          <p:cNvSpPr>
            <a:spLocks noGrp="1"/>
          </p:cNvSpPr>
          <p:nvPr>
            <p:ph type="sldNum" sz="quarter" idx="12"/>
          </p:nvPr>
        </p:nvSpPr>
        <p:spPr bwMode="auto">
          <a:xfrm>
            <a:off x="8610599" y="6356349"/>
            <a:ext cx="2743200" cy="365124"/>
          </a:xfrm>
        </p:spPr>
        <p:txBody>
          <a:bodyPr/>
          <a:lstStyle/>
          <a:p>
            <a:pPr>
              <a:defRPr/>
            </a:pPr>
            <a:fld id="{0DC8437F-AF37-8AC9-3E14-4E8EEC1346F1}" type="slidenum">
              <a:rPr lang="ru-RU" sz="2000">
                <a:solidFill>
                  <a:srgbClr val="982733"/>
                </a:solidFill>
              </a:rPr>
              <a:t>8</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122237"/>
            <a:ext cx="10515600" cy="1325563"/>
          </a:xfrm>
        </p:spPr>
        <p:txBody>
          <a:bodyPr/>
          <a:lstStyle/>
          <a:p>
            <a:pPr>
              <a:defRPr/>
            </a:pPr>
            <a:r>
              <a:rPr lang="ru-RU"/>
              <a:t>Система контроля версий и жизненного цикла ПО</a:t>
            </a:r>
            <a:endParaRPr/>
          </a:p>
        </p:txBody>
      </p:sp>
      <p:cxnSp>
        <p:nvCxnSpPr>
          <p:cNvPr id="4" name="Прямая соединительная линия 3"/>
          <p:cNvCxnSpPr>
            <a:cxnSpLocks/>
          </p:cNvCxnSpPr>
          <p:nvPr/>
        </p:nvCxnSpPr>
        <p:spPr bwMode="auto">
          <a:xfrm>
            <a:off x="838200" y="1447800"/>
            <a:ext cx="6365682" cy="0"/>
          </a:xfrm>
          <a:prstGeom prst="line">
            <a:avLst/>
          </a:prstGeom>
          <a:ln w="28575">
            <a:solidFill>
              <a:srgbClr val="982733"/>
            </a:solidFill>
          </a:ln>
        </p:spPr>
        <p:style>
          <a:lnRef idx="1">
            <a:schemeClr val="accent1"/>
          </a:lnRef>
          <a:fillRef idx="0">
            <a:schemeClr val="accent1"/>
          </a:fillRef>
          <a:effectRef idx="0">
            <a:schemeClr val="accent1"/>
          </a:effectRef>
          <a:fontRef idx="minor">
            <a:schemeClr val="tx1"/>
          </a:fontRef>
        </p:style>
      </p:cxnSp>
      <p:pic>
        <p:nvPicPr>
          <p:cNvPr id="9" name="Рисунок 8"/>
          <p:cNvPicPr>
            <a:picLocks noChangeAspect="1"/>
          </p:cNvPicPr>
          <p:nvPr/>
        </p:nvPicPr>
        <p:blipFill>
          <a:blip r:embed="rId2"/>
          <a:stretch/>
        </p:blipFill>
        <p:spPr bwMode="auto">
          <a:xfrm>
            <a:off x="8246419" y="972591"/>
            <a:ext cx="3107381" cy="950420"/>
          </a:xfrm>
          <a:prstGeom prst="rect">
            <a:avLst/>
          </a:prstGeom>
        </p:spPr>
      </p:pic>
      <p:sp>
        <p:nvSpPr>
          <p:cNvPr id="15" name="TextBox 14"/>
          <p:cNvSpPr txBox="1"/>
          <p:nvPr/>
        </p:nvSpPr>
        <p:spPr bwMode="auto">
          <a:xfrm>
            <a:off x="838197" y="1791981"/>
            <a:ext cx="9930255" cy="4587599"/>
          </a:xfrm>
          <a:prstGeom prst="rect">
            <a:avLst/>
          </a:prstGeom>
          <a:noFill/>
        </p:spPr>
        <p:txBody>
          <a:bodyPr wrap="square" rtlCol="0">
            <a:spAutoFit/>
          </a:bodyPr>
          <a:lstStyle/>
          <a:p>
            <a:pPr>
              <a:spcBef>
                <a:spcPts val="600"/>
              </a:spcBef>
              <a:defRPr/>
            </a:pPr>
            <a:r>
              <a:rPr lang="ru-RU" sz="2800"/>
              <a:t>Ключевые особенности </a:t>
            </a:r>
            <a:r>
              <a:rPr lang="ru-RU" sz="2800"/>
              <a:t>GitLab</a:t>
            </a:r>
            <a:r>
              <a:rPr lang="ru-RU" sz="2800"/>
              <a:t>:</a:t>
            </a:r>
            <a:endParaRPr/>
          </a:p>
          <a:p>
            <a:pPr marL="285750" indent="-285750">
              <a:spcBef>
                <a:spcPts val="600"/>
              </a:spcBef>
              <a:buFont typeface="Arial"/>
              <a:buChar char="•"/>
              <a:defRPr/>
            </a:pPr>
            <a:r>
              <a:rPr lang="ru-RU" sz="2800"/>
              <a:t>Полностью интегрированные инструменты автоматизации процессов — CI/CD конвейеры (об этом далее...);</a:t>
            </a:r>
            <a:endParaRPr/>
          </a:p>
          <a:p>
            <a:pPr marL="285750" indent="-285750">
              <a:spcBef>
                <a:spcPts val="600"/>
              </a:spcBef>
              <a:buFont typeface="Arial"/>
              <a:buChar char="•"/>
              <a:defRPr/>
            </a:pPr>
            <a:r>
              <a:rPr lang="ru-RU" sz="2800"/>
              <a:t>Тестирование безопасности кода (AST), маскировка переменных окружения (логинов, паролей, конфигурации и другой чувствительной информации) от посторонних лиц, поиск секретов;</a:t>
            </a:r>
            <a:endParaRPr/>
          </a:p>
          <a:p>
            <a:pPr marL="285750" indent="-285750">
              <a:spcBef>
                <a:spcPts val="600"/>
              </a:spcBef>
              <a:buFont typeface="Arial"/>
              <a:buChar char="•"/>
              <a:defRPr/>
            </a:pPr>
            <a:r>
              <a:rPr lang="ru-RU" sz="2800"/>
              <a:t>Настраиваемые права доступа на выполнение </a:t>
            </a:r>
            <a:r>
              <a:rPr lang="en-US" sz="2800"/>
              <a:t>merge (слияния веток)</a:t>
            </a:r>
            <a:r>
              <a:rPr lang="ru-RU" sz="2800"/>
              <a:t>, </a:t>
            </a:r>
            <a:r>
              <a:rPr lang="en-US" sz="2800"/>
              <a:t>push (отправки кода в репозиторий) </a:t>
            </a:r>
            <a:r>
              <a:rPr lang="ru-RU" sz="2800"/>
              <a:t>для отдельных пользователей и групп пользователей;</a:t>
            </a:r>
            <a:endParaRPr/>
          </a:p>
        </p:txBody>
      </p:sp>
      <p:sp>
        <p:nvSpPr>
          <p:cNvPr id="7" name="Дата 6"/>
          <p:cNvSpPr>
            <a:spLocks noGrp="1"/>
          </p:cNvSpPr>
          <p:nvPr>
            <p:ph type="dt" sz="half" idx="10"/>
          </p:nvPr>
        </p:nvSpPr>
        <p:spPr bwMode="auto">
          <a:xfrm>
            <a:off x="10842353" y="31973"/>
            <a:ext cx="1349646" cy="365125"/>
          </a:xfrm>
        </p:spPr>
        <p:txBody>
          <a:bodyPr/>
          <a:lstStyle/>
          <a:p>
            <a:pPr>
              <a:defRPr/>
            </a:pPr>
            <a:fld id="{E571EA3A-5768-465C-9C1F-9FDB9DEA9173}" type="datetime1">
              <a:rPr lang="ru-RU" sz="2000">
                <a:solidFill>
                  <a:srgbClr val="982733"/>
                </a:solidFill>
              </a:rPr>
              <a:t>01.10.2025</a:t>
            </a:fld>
            <a:endParaRPr lang="ru-RU" sz="2000">
              <a:solidFill>
                <a:srgbClr val="982733"/>
              </a:solidFill>
            </a:endParaRPr>
          </a:p>
        </p:txBody>
      </p:sp>
      <p:sp>
        <p:nvSpPr>
          <p:cNvPr id="12" name="Номер слайда 11"/>
          <p:cNvSpPr>
            <a:spLocks noGrp="1"/>
          </p:cNvSpPr>
          <p:nvPr>
            <p:ph type="sldNum" sz="quarter" idx="12"/>
          </p:nvPr>
        </p:nvSpPr>
        <p:spPr bwMode="auto">
          <a:xfrm>
            <a:off x="11639006" y="6419942"/>
            <a:ext cx="461357" cy="365125"/>
          </a:xfrm>
        </p:spPr>
        <p:txBody>
          <a:bodyPr/>
          <a:lstStyle/>
          <a:p>
            <a:pPr>
              <a:defRPr/>
            </a:pPr>
            <a:fld id="{90C71E5E-2BB5-4421-B8EA-C452B64348E4}" type="slidenum">
              <a:rPr lang="ru-RU" sz="2000">
                <a:solidFill>
                  <a:srgbClr val="982733"/>
                </a:solidFill>
              </a:rPr>
              <a:t>9</a:t>
            </a:fld>
            <a:endParaRPr lang="ru-RU" sz="2000">
              <a:solidFill>
                <a:srgbClr val="982733"/>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R7-Office/2024.1.1.375</Application>
  <DocSecurity>0</DocSecurity>
  <PresentationFormat>Широкоэкранный</PresentationFormat>
  <Paragraphs>0</Paragraphs>
  <Slides>51</Slides>
  <Notes>51</Notes>
  <HiddenSlides>0</HiddenSlides>
  <MMClips>2</MMClips>
  <ScaleCrop>0</ScaleCrop>
  <HeadingPairs>
    <vt:vector size="4" baseType="variant">
      <vt:variant>
        <vt:lpstr>Theme</vt:lpstr>
      </vt:variant>
      <vt:variant>
        <vt:i4>1</vt:i4>
      </vt:variant>
      <vt:variant>
        <vt:lpstr>Slide Titles</vt:lpstr>
      </vt:variant>
      <vt:variant>
        <vt:i4>51</vt:i4>
      </vt:variant>
    </vt:vector>
  </HeadingPairs>
  <TitlesOfParts>
    <vt:vector size="52"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Ринат Короткин</dc:creator>
  <cp:keywords/>
  <dc:description/>
  <dc:identifier/>
  <dc:language/>
  <cp:lastModifiedBy>Anonymous</cp:lastModifiedBy>
  <cp:revision>122</cp:revision>
  <dcterms:created xsi:type="dcterms:W3CDTF">2023-06-19T19:57:19Z</dcterms:created>
  <dcterms:modified xsi:type="dcterms:W3CDTF">2025-10-01T08:15:29Z</dcterms:modified>
  <cp:category/>
  <cp:contentStatus/>
  <cp:version/>
</cp:coreProperties>
</file>