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067C5-AB44-4FF5-8A58-577F2BE573CB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E7A51-020F-44CD-ACC4-AB539FBFB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790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769B3-957B-BD6B-3728-742A47883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BA678C-B451-698B-47DD-718745EB1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4D9383-9FB4-F0EC-12CF-562D984F2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464B-B606-4A67-A563-C5BD0F05F03A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5E971A-4101-595D-1F0F-56BB685B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14E94E-0C51-E8AC-6A39-883EAC7AA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99B3-D818-41B4-ADA8-2194D355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02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15D60E-B51F-EC2C-9959-A099CBBD7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A9AA89-5108-93A4-0A8D-415C9E4F1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E61AC3-8DAD-98C6-8A0D-9A4D1808C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464B-B606-4A67-A563-C5BD0F05F03A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D049E9-C1D4-119E-F786-6E059C3ED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49CD99-E42F-F292-CE4C-989DCFCF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99B3-D818-41B4-ADA8-2194D355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10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399CBB-E8D0-B686-1D95-04633E4A11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D196BF-44BF-5DC4-0F96-01F20D577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B92461-1EE9-581D-E1DF-A50E5E58A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464B-B606-4A67-A563-C5BD0F05F03A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4DA9B5-C5F0-9417-95EB-614EFEB78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AC8719-AB41-9ADA-90D4-E5FDA8F7C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99B3-D818-41B4-ADA8-2194D355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704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6FDCF-A2A9-95B1-0B1A-CEBE9CC38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BC83A1-A471-459D-34C6-973B59E98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171CEF-7A77-1DF4-2F63-5652BD599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464B-B606-4A67-A563-C5BD0F05F03A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47A848-5BCE-B030-042D-3F0CC5D22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2B01DA-F80A-1C00-2A3F-24EBED48D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99B3-D818-41B4-ADA8-2194D355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35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C111B-E1D4-B4A9-A41C-8CDBDEE70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5C7918-9635-C74A-AB2C-22E0EDA07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DC7763-FAE8-016E-8661-610B45D5B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464B-B606-4A67-A563-C5BD0F05F03A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89D8A6-99D8-D3DE-B9A4-D6D6122DC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4A2AB3-D4A0-9ED1-A13B-B8FAA5CFD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99B3-D818-41B4-ADA8-2194D355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080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C49D33-D9CB-38F7-CD8F-74E5F2DF1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F37C29-B91B-D86C-5481-221AE95537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DC163C-D660-9FB2-D067-50349C982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1FD871-D111-C45D-73E4-B5E6D8EAF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464B-B606-4A67-A563-C5BD0F05F03A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4BFC2A-B820-77C3-CAC9-888E07361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E271C6-2784-3D29-B1ED-7F5CE3CD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99B3-D818-41B4-ADA8-2194D355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26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968A5-5959-2210-48DC-04004115B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1F3667-0EC3-3E09-7798-DC7B8CA7F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ABDBDB-C64E-D488-9BDF-60EFDC2CB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CE9BCC-E979-56C2-F164-3F5B139AC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9384EA-F86C-2E73-649E-2832B72AA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2857D6-8A8B-450F-CF88-7277C9AC3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464B-B606-4A67-A563-C5BD0F05F03A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887366-ABDE-3D3B-20F8-9353DF78A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EC29258-AC26-AFE7-F81F-5A0D90332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99B3-D818-41B4-ADA8-2194D355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72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6DD9F-722B-C983-01DC-0DA2FD26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BD5C96-078B-70FD-741A-F40D46EBB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464B-B606-4A67-A563-C5BD0F05F03A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D938BC-8EE4-9B6E-8438-8E809E8B4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0AF32A-6FEF-7843-AB13-20D464B5C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99B3-D818-41B4-ADA8-2194D355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64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92C10AB-7532-7B12-53F4-252A97206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464B-B606-4A67-A563-C5BD0F05F03A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38EC74-5980-C2BD-FD77-65299C77C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600853-CFF2-33B7-2AC6-025394795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99B3-D818-41B4-ADA8-2194D355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803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7DCB6F-34C1-FE83-8046-B25E7E888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50309F-6778-E6B6-2D63-B6F51A060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FAB7E6-AF93-6C31-C3CC-F342D5A67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9320BC-8C76-85EE-7A44-4E1A4B6C7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464B-B606-4A67-A563-C5BD0F05F03A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6BDBA3-0EDB-C0A0-FA21-CAB4F9BE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1322A7-4DF4-B525-8BE0-DE5179ED1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99B3-D818-41B4-ADA8-2194D355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910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DB7B5-C225-EF4B-80C6-2A3FCEE5F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98A42A-BEC8-E73D-54E3-38DB1B7D26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BB429D-E133-E161-125E-89EFDF3A7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F36F12-C326-4876-B17F-0D9C378EF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464B-B606-4A67-A563-C5BD0F05F03A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6ED614-2571-F0D6-EB34-EE1C412C4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465958-77DE-E518-F4CB-EF15E7A2B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99B3-D818-41B4-ADA8-2194D355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54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46247E-5C6C-806C-DA73-F4231C176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B47F13-C06E-9370-228F-4FD283DF0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918965-734C-ED42-8406-CE2470165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4464B-B606-4A67-A563-C5BD0F05F03A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A2EFD7-BCAF-93DD-5D79-E96CAA8EF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8CC74C-3A1A-A36F-A867-651D0A5960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499B3-D818-41B4-ADA8-2194D355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18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BA24E-9283-BABA-425E-7CF21FBDA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406" y="2235200"/>
            <a:ext cx="10481187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SIMULATION AND RECONSTRUCTION OF EVENTS IN THE SPD MUON SYSTEM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253BFB-B829-05E8-6B59-51B116324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78423"/>
            <a:ext cx="9144000" cy="566506"/>
          </a:xfrm>
        </p:spPr>
        <p:txBody>
          <a:bodyPr>
            <a:normAutofit/>
          </a:bodyPr>
          <a:lstStyle/>
          <a:p>
            <a:r>
              <a:rPr lang="en-US" sz="2000" dirty="0"/>
              <a:t>Alexander Osetrov</a:t>
            </a:r>
            <a:endParaRPr lang="ru-RU" sz="20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92F900D-8C10-3471-38BE-D2BD3B376F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08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39D7656-4C66-2D84-D1A0-CA74BA047378}"/>
              </a:ext>
            </a:extLst>
          </p:cNvPr>
          <p:cNvCxnSpPr>
            <a:cxnSpLocks/>
          </p:cNvCxnSpPr>
          <p:nvPr/>
        </p:nvCxnSpPr>
        <p:spPr>
          <a:xfrm flipH="1">
            <a:off x="6244590" y="3891669"/>
            <a:ext cx="415351" cy="0"/>
          </a:xfrm>
          <a:prstGeom prst="line">
            <a:avLst/>
          </a:prstGeom>
          <a:ln w="28575">
            <a:solidFill>
              <a:srgbClr val="B122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04D57B-D4CA-FECB-5D35-714FCAF991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50" y="1113154"/>
            <a:ext cx="3790334" cy="50137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165D5D-3974-E4C7-4878-F913BF79CC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17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9"/>
          <a:stretch>
            <a:fillRect/>
          </a:stretch>
        </p:blipFill>
        <p:spPr>
          <a:xfrm>
            <a:off x="269916" y="2776065"/>
            <a:ext cx="6092784" cy="2231208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AE0BD21F-7B85-4E0B-1382-87F02D2C7A9E}"/>
              </a:ext>
            </a:extLst>
          </p:cNvPr>
          <p:cNvSpPr/>
          <p:nvPr/>
        </p:nvSpPr>
        <p:spPr>
          <a:xfrm>
            <a:off x="7833360" y="2065111"/>
            <a:ext cx="1013460" cy="1013460"/>
          </a:xfrm>
          <a:prstGeom prst="ellipse">
            <a:avLst/>
          </a:prstGeom>
          <a:noFill/>
          <a:ln w="28575">
            <a:solidFill>
              <a:srgbClr val="B1221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69515D6-1BDE-C4D4-DE09-D0171D5C3B33}"/>
              </a:ext>
            </a:extLst>
          </p:cNvPr>
          <p:cNvCxnSpPr>
            <a:cxnSpLocks/>
            <a:stCxn id="6" idx="3"/>
          </p:cNvCxnSpPr>
          <p:nvPr/>
        </p:nvCxnSpPr>
        <p:spPr>
          <a:xfrm flipH="1">
            <a:off x="6646606" y="2930153"/>
            <a:ext cx="1335172" cy="963421"/>
          </a:xfrm>
          <a:prstGeom prst="line">
            <a:avLst/>
          </a:prstGeom>
          <a:ln w="28575">
            <a:solidFill>
              <a:srgbClr val="B122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CD240D3-6601-BC24-71F6-BC474091BD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79BE0-48D0-04CC-003C-6027D3F7CA15}"/>
              </a:ext>
            </a:extLst>
          </p:cNvPr>
          <p:cNvSpPr txBox="1"/>
          <p:nvPr/>
        </p:nvSpPr>
        <p:spPr>
          <a:xfrm>
            <a:off x="11663639" y="636940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19478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ED0B96-9FE5-1D64-3781-DB321FDC56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" t="3166" r="1510" b="1900"/>
          <a:stretch>
            <a:fillRect/>
          </a:stretch>
        </p:blipFill>
        <p:spPr bwMode="auto">
          <a:xfrm>
            <a:off x="559572" y="1285944"/>
            <a:ext cx="5188045" cy="4611232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F92F71-BD43-20DD-5E09-01869B60C8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" t="4096" r="1904" b="2170"/>
          <a:stretch>
            <a:fillRect/>
          </a:stretch>
        </p:blipFill>
        <p:spPr bwMode="auto">
          <a:xfrm>
            <a:off x="5968181" y="1285944"/>
            <a:ext cx="5664247" cy="4611232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DCDD0F9-9818-25C3-AE58-4B9EF03147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658D49-B75F-F978-C0AF-AF2F7795FB4C}"/>
              </a:ext>
            </a:extLst>
          </p:cNvPr>
          <p:cNvSpPr txBox="1"/>
          <p:nvPr/>
        </p:nvSpPr>
        <p:spPr>
          <a:xfrm>
            <a:off x="11663639" y="636940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11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0EBCCB4-2C38-0014-C071-4F1D716FE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554"/>
            <a:ext cx="10515600" cy="1325563"/>
          </a:xfrm>
        </p:spPr>
        <p:txBody>
          <a:bodyPr/>
          <a:lstStyle/>
          <a:p>
            <a:r>
              <a:rPr lang="en-US" dirty="0"/>
              <a:t>Confusion matrix and ROC curves for CNN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770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7C77D4-4BC2-7524-8A8C-A6EE790F8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449"/>
            <a:ext cx="10515600" cy="1325563"/>
          </a:xfrm>
        </p:spPr>
        <p:txBody>
          <a:bodyPr/>
          <a:lstStyle/>
          <a:p>
            <a:r>
              <a:rPr lang="en-US" dirty="0"/>
              <a:t>Classification Algorithm: </a:t>
            </a:r>
            <a:r>
              <a:rPr lang="en-US" dirty="0" err="1"/>
              <a:t>XGBoost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3FB514-F2E9-BDC7-157C-EF51F89D0D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" t="3455" r="5682" b="5872"/>
          <a:stretch>
            <a:fillRect/>
          </a:stretch>
        </p:blipFill>
        <p:spPr bwMode="auto">
          <a:xfrm>
            <a:off x="4924064" y="1403012"/>
            <a:ext cx="6726226" cy="44695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DFD9E3-3A5A-CBA0-B4B0-1BBF75460500}"/>
              </a:ext>
            </a:extLst>
          </p:cNvPr>
          <p:cNvSpPr txBox="1"/>
          <p:nvPr/>
        </p:nvSpPr>
        <p:spPr>
          <a:xfrm>
            <a:off x="722454" y="1480461"/>
            <a:ext cx="336341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Classification variables: </a:t>
            </a:r>
            <a:endParaRPr lang="ru-RU" sz="2000" b="0" i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Average number of hits per detector plane </a:t>
            </a:r>
            <a:endParaRPr lang="ru-RU" sz="2000" b="0" i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Maximum number of hits in one plane </a:t>
            </a:r>
            <a:endParaRPr lang="ru-RU" sz="2000" b="0" i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Standard deviation of the angular distribution</a:t>
            </a:r>
            <a:endParaRPr lang="ru-RU" sz="20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84924C-93DF-B7C4-C4F8-A4E25A3687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739FF3-C1DE-6BAC-AC64-F1096B3B57D3}"/>
              </a:ext>
            </a:extLst>
          </p:cNvPr>
          <p:cNvSpPr txBox="1"/>
          <p:nvPr/>
        </p:nvSpPr>
        <p:spPr>
          <a:xfrm>
            <a:off x="11663639" y="636940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810244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F8C236-546B-68BF-A885-6D41F5F3F8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" t="3691" r="3855" b="2513"/>
          <a:stretch>
            <a:fillRect/>
          </a:stretch>
        </p:blipFill>
        <p:spPr bwMode="auto">
          <a:xfrm>
            <a:off x="553853" y="1275784"/>
            <a:ext cx="5188045" cy="4611231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222C0F-FE5F-08C8-F356-AA21DDE8CE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 t="3760" r="2191" b="4028"/>
          <a:stretch>
            <a:fillRect/>
          </a:stretch>
        </p:blipFill>
        <p:spPr bwMode="auto">
          <a:xfrm>
            <a:off x="5968180" y="1275783"/>
            <a:ext cx="5669967" cy="4611231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5DEBBAE-94D3-A35E-9D8E-6E1F8201B0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39DF61-90F6-01AD-8F99-35DF86F98DCC}"/>
              </a:ext>
            </a:extLst>
          </p:cNvPr>
          <p:cNvSpPr txBox="1"/>
          <p:nvPr/>
        </p:nvSpPr>
        <p:spPr>
          <a:xfrm>
            <a:off x="11663639" y="636940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13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58B81F7-5EE0-9259-C379-6607D8C98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554"/>
            <a:ext cx="10515600" cy="1325563"/>
          </a:xfrm>
        </p:spPr>
        <p:txBody>
          <a:bodyPr/>
          <a:lstStyle/>
          <a:p>
            <a:r>
              <a:rPr lang="en-US" dirty="0"/>
              <a:t>Confusion matrix and ROC curve for </a:t>
            </a:r>
            <a:r>
              <a:rPr lang="en-US" dirty="0" err="1"/>
              <a:t>XGBoost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192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440CE-30C0-5574-1B21-7B7989CB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8815"/>
            <a:ext cx="10515600" cy="1325563"/>
          </a:xfrm>
        </p:spPr>
        <p:txBody>
          <a:bodyPr/>
          <a:lstStyle/>
          <a:p>
            <a:r>
              <a:rPr lang="en-US" dirty="0"/>
              <a:t>Comparative analysis of models</a:t>
            </a: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C3A8441-73F5-EB1B-ACC8-8B69ACBC2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413807"/>
              </p:ext>
            </p:extLst>
          </p:nvPr>
        </p:nvGraphicFramePr>
        <p:xfrm>
          <a:off x="2032000" y="2133600"/>
          <a:ext cx="8127999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92676373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09272784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15566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E5E6E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Metrics</a:t>
                      </a:r>
                      <a:endParaRPr lang="ru-RU" sz="2800" dirty="0">
                        <a:solidFill>
                          <a:srgbClr val="E5E6E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solidFill>
                      <a:srgbClr val="0055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E5E6E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CNN</a:t>
                      </a:r>
                      <a:endParaRPr lang="ru-RU" sz="2800" dirty="0">
                        <a:solidFill>
                          <a:srgbClr val="E5E6E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solidFill>
                      <a:srgbClr val="0055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E5E6E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XGBoost</a:t>
                      </a:r>
                      <a:endParaRPr lang="ru-RU" sz="2800" dirty="0">
                        <a:solidFill>
                          <a:srgbClr val="E5E6E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solidFill>
                      <a:srgbClr val="0055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180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Accuracy</a:t>
                      </a:r>
                      <a:endParaRPr lang="ru-RU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0.92</a:t>
                      </a:r>
                      <a:endParaRPr lang="ru-RU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0.93</a:t>
                      </a:r>
                      <a:endParaRPr lang="ru-RU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869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Precision</a:t>
                      </a:r>
                      <a:endParaRPr lang="ru-RU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0.91 </a:t>
                      </a:r>
                      <a:endParaRPr lang="ru-RU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0.91 </a:t>
                      </a:r>
                      <a:endParaRPr lang="ru-RU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982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Recall</a:t>
                      </a:r>
                      <a:endParaRPr lang="ru-RU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0.92</a:t>
                      </a:r>
                      <a:endParaRPr lang="ru-RU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0.96</a:t>
                      </a:r>
                      <a:endParaRPr lang="ru-RU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192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F1-score</a:t>
                      </a:r>
                      <a:endParaRPr lang="ru-RU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0.92</a:t>
                      </a:r>
                      <a:endParaRPr lang="ru-RU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0.93</a:t>
                      </a:r>
                      <a:endParaRPr lang="ru-RU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995057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207D176-A425-B997-9512-E1D26C621A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F8D652-7CA2-4631-F499-EB0F119B797B}"/>
              </a:ext>
            </a:extLst>
          </p:cNvPr>
          <p:cNvSpPr txBox="1"/>
          <p:nvPr/>
        </p:nvSpPr>
        <p:spPr>
          <a:xfrm>
            <a:off x="11663639" y="636940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831360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9536B1-0233-EDB3-5681-EADA5CF3A3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625" y="1050750"/>
            <a:ext cx="2345326" cy="507836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F89EAA6D-0C58-AEC0-5E04-1401F2AD3A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17" y="1050750"/>
            <a:ext cx="7442989" cy="50783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FF8B42-556B-D385-2666-4CD14087AD2A}"/>
              </a:ext>
            </a:extLst>
          </p:cNvPr>
          <p:cNvSpPr txBox="1"/>
          <p:nvPr/>
        </p:nvSpPr>
        <p:spPr>
          <a:xfrm>
            <a:off x="11663639" y="636940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15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C88D588-EB45-FB7C-9F86-829475A373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65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0F144-B134-A88A-6ECA-0C0E515E0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708"/>
            <a:ext cx="10515600" cy="1325563"/>
          </a:xfrm>
        </p:spPr>
        <p:txBody>
          <a:bodyPr/>
          <a:lstStyle/>
          <a:p>
            <a:r>
              <a:rPr lang="en-US" dirty="0"/>
              <a:t>Work accomplished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05C74C-41D6-1D48-0E22-F0DBA719C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prototype simulation</a:t>
            </a:r>
          </a:p>
          <a:p>
            <a:r>
              <a:rPr lang="en-US" dirty="0"/>
              <a:t>Clustering of hits</a:t>
            </a:r>
          </a:p>
          <a:p>
            <a:r>
              <a:rPr lang="en-US" dirty="0"/>
              <a:t>Testing machine learning algorithms</a:t>
            </a:r>
          </a:p>
          <a:p>
            <a:r>
              <a:rPr lang="en-US" dirty="0"/>
              <a:t>Comparative analysis of muon identification algorithms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DC7959A-004D-8C3A-6070-625C494AE6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5E788F-8F16-E794-9D9C-0FDBFD4E7DAB}"/>
              </a:ext>
            </a:extLst>
          </p:cNvPr>
          <p:cNvSpPr txBox="1"/>
          <p:nvPr/>
        </p:nvSpPr>
        <p:spPr>
          <a:xfrm>
            <a:off x="11739839" y="63694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65825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C3787-97AB-0F11-FFA5-ABC2418D7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3339"/>
            <a:ext cx="10515600" cy="1325563"/>
          </a:xfrm>
        </p:spPr>
        <p:txBody>
          <a:bodyPr/>
          <a:lstStyle/>
          <a:p>
            <a:r>
              <a:rPr lang="en-US" dirty="0"/>
              <a:t>Geometric model of the prototype</a:t>
            </a:r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AC17D2DE-7787-6476-F73B-DC062022E4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91" y="1448902"/>
            <a:ext cx="6558983" cy="45595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CFDC10-0A2B-2114-8759-3A1A39E64C03}"/>
                  </a:ext>
                </a:extLst>
              </p:cNvPr>
              <p:cNvSpPr txBox="1"/>
              <p:nvPr/>
            </p:nvSpPr>
            <p:spPr>
              <a:xfrm>
                <a:off x="7580670" y="1307231"/>
                <a:ext cx="3942737" cy="5293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2000" dirty="0"/>
                  <a:t>MDT </a:t>
                </a:r>
                <a:r>
                  <a:rPr lang="ru-RU" sz="2000" dirty="0" err="1"/>
                  <a:t>detector</a:t>
                </a:r>
                <a:r>
                  <a:rPr lang="ru-RU" sz="2000" dirty="0"/>
                  <a:t> </a:t>
                </a:r>
                <a:r>
                  <a:rPr lang="ru-RU" sz="2000" dirty="0" err="1"/>
                  <a:t>of</a:t>
                </a:r>
                <a:r>
                  <a:rPr lang="ru-RU" sz="2000" dirty="0"/>
                  <a:t> </a:t>
                </a:r>
                <a:r>
                  <a:rPr lang="ru-RU" sz="2000" dirty="0" err="1"/>
                  <a:t>eight</a:t>
                </a:r>
                <a:r>
                  <a:rPr lang="ru-RU" sz="2000" dirty="0"/>
                  <a:t> </a:t>
                </a:r>
                <a:r>
                  <a:rPr lang="ru-RU" sz="2000" dirty="0" err="1"/>
                  <a:t>cells</a:t>
                </a:r>
                <a:r>
                  <a:rPr lang="ru-RU" sz="2000" dirty="0"/>
                  <a:t> </a:t>
                </a:r>
                <a:r>
                  <a:rPr lang="ru-RU" sz="2000" dirty="0" err="1"/>
                  <a:t>filled</a:t>
                </a:r>
                <a:r>
                  <a:rPr lang="ru-RU" sz="2000" dirty="0"/>
                  <a:t> </a:t>
                </a:r>
                <a:r>
                  <a:rPr lang="ru-RU" sz="2000" dirty="0" err="1"/>
                  <a:t>with</a:t>
                </a:r>
                <a:r>
                  <a:rPr lang="ru-RU" sz="2000" dirty="0"/>
                  <a:t> </a:t>
                </a:r>
                <a:r>
                  <a:rPr lang="ru-RU" sz="2000" dirty="0" err="1"/>
                  <a:t>gas</a:t>
                </a:r>
                <a:r>
                  <a:rPr lang="ru-RU" sz="2000" dirty="0"/>
                  <a:t> </a:t>
                </a:r>
                <a:r>
                  <a:rPr lang="ru-RU" sz="2000" dirty="0" err="1"/>
                  <a:t>mixture</a:t>
                </a:r>
                <a:r>
                  <a:rPr lang="ru-RU" sz="2000" dirty="0"/>
                  <a:t> Ar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CO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6 MDT combined into one detector plane.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iron case contains 16 detector planes with iron absorbers with a pitch of 35 mm for placing the reading electronics.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Bilayer, consisting of two detector planes, each containing 4 MDT detector. A 60 mm thick iron sheet is behind them.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model was created using the ROOT geometric package and then integrated into </a:t>
                </a:r>
                <a:r>
                  <a:rPr lang="en-US" sz="2000" dirty="0" err="1"/>
                  <a:t>SpdRoot</a:t>
                </a:r>
                <a:r>
                  <a:rPr lang="en-US" sz="2000" dirty="0"/>
                  <a:t>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CFDC10-0A2B-2114-8759-3A1A39E64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670" y="1307231"/>
                <a:ext cx="3942737" cy="5293757"/>
              </a:xfrm>
              <a:prstGeom prst="rect">
                <a:avLst/>
              </a:prstGeom>
              <a:blipFill>
                <a:blip r:embed="rId3"/>
                <a:stretch>
                  <a:fillRect l="-1393" t="-575" r="-12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7ACE71-EBC6-231F-ACB4-CB8466C7E4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A04175-5CFE-EEB9-23D8-BFB7E5AC0677}"/>
              </a:ext>
            </a:extLst>
          </p:cNvPr>
          <p:cNvSpPr txBox="1"/>
          <p:nvPr/>
        </p:nvSpPr>
        <p:spPr>
          <a:xfrm>
            <a:off x="11739839" y="63694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9168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610636A-94F4-71C2-D7FE-3E52866B25D1}"/>
              </a:ext>
            </a:extLst>
          </p:cNvPr>
          <p:cNvGrpSpPr/>
          <p:nvPr/>
        </p:nvGrpSpPr>
        <p:grpSpPr>
          <a:xfrm>
            <a:off x="1378258" y="288217"/>
            <a:ext cx="9577723" cy="5789951"/>
            <a:chOff x="2145478" y="443777"/>
            <a:chExt cx="7870563" cy="5362663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6EEFE090-56A7-334F-ABE0-87596E9C0C3D}"/>
                </a:ext>
              </a:extLst>
            </p:cNvPr>
            <p:cNvGrpSpPr/>
            <p:nvPr/>
          </p:nvGrpSpPr>
          <p:grpSpPr>
            <a:xfrm>
              <a:off x="2145478" y="443777"/>
              <a:ext cx="7870563" cy="5362663"/>
              <a:chOff x="2205181" y="462249"/>
              <a:chExt cx="7870563" cy="5362663"/>
            </a:xfrm>
          </p:grpSpPr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590D1D6E-5C85-DD89-E1EB-50A1A19D7B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26" t="-5858" r="-278"/>
              <a:stretch/>
            </p:blipFill>
            <p:spPr>
              <a:xfrm>
                <a:off x="2205182" y="2955637"/>
                <a:ext cx="3889662" cy="2838054"/>
              </a:xfrm>
              <a:prstGeom prst="rect">
                <a:avLst/>
              </a:prstGeom>
            </p:spPr>
          </p:pic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609EA736-4D76-A8D7-1C25-CF7E458949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094845" y="3124856"/>
                <a:ext cx="3889664" cy="2700056"/>
              </a:xfrm>
              <a:prstGeom prst="rect">
                <a:avLst/>
              </a:prstGeom>
            </p:spPr>
          </p:pic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9887A21C-EBBD-66F9-5843-91F9E4B536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31" r="5241" b="6299"/>
              <a:stretch/>
            </p:blipFill>
            <p:spPr>
              <a:xfrm>
                <a:off x="2205181" y="462249"/>
                <a:ext cx="3889659" cy="2662607"/>
              </a:xfrm>
              <a:prstGeom prst="rect">
                <a:avLst/>
              </a:prstGeom>
            </p:spPr>
          </p:pic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67526DE0-394B-6DCA-211E-CE566DEBFE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4846" y="544945"/>
                <a:ext cx="3980898" cy="2598186"/>
              </a:xfrm>
              <a:prstGeom prst="rect">
                <a:avLst/>
              </a:prstGeom>
            </p:spPr>
          </p:pic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DEC2537B-565A-C734-4FCF-CCA57F5AFCD6}"/>
                  </a:ext>
                </a:extLst>
              </p:cNvPr>
              <p:cNvSpPr/>
              <p:nvPr/>
            </p:nvSpPr>
            <p:spPr>
              <a:xfrm>
                <a:off x="2205182" y="462249"/>
                <a:ext cx="7779327" cy="533144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noFill/>
                </a:endParaRPr>
              </a:p>
            </p:txBody>
          </p:sp>
        </p:grp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7D39AB87-A855-0F32-F486-9426A41E3305}"/>
                </a:ext>
              </a:extLst>
            </p:cNvPr>
            <p:cNvCxnSpPr>
              <a:stCxn id="12" idx="0"/>
              <a:endCxn id="12" idx="2"/>
            </p:cNvCxnSpPr>
            <p:nvPr/>
          </p:nvCxnSpPr>
          <p:spPr>
            <a:xfrm>
              <a:off x="6035143" y="443777"/>
              <a:ext cx="0" cy="533144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19AC08BB-1257-B940-C884-F504612E5742}"/>
                </a:ext>
              </a:extLst>
            </p:cNvPr>
            <p:cNvCxnSpPr>
              <a:stCxn id="12" idx="1"/>
              <a:endCxn id="12" idx="3"/>
            </p:cNvCxnSpPr>
            <p:nvPr/>
          </p:nvCxnSpPr>
          <p:spPr>
            <a:xfrm>
              <a:off x="2145479" y="3109498"/>
              <a:ext cx="7779327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6906F5F-0408-B9DD-2D3F-429C07BE351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29448F-1B9C-3461-C359-18864CE9D850}"/>
              </a:ext>
            </a:extLst>
          </p:cNvPr>
          <p:cNvSpPr txBox="1"/>
          <p:nvPr/>
        </p:nvSpPr>
        <p:spPr>
          <a:xfrm>
            <a:off x="11739839" y="63694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11752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E532D-3C83-2E26-BC90-1A6D80097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540"/>
            <a:ext cx="10515600" cy="1325563"/>
          </a:xfrm>
        </p:spPr>
        <p:txBody>
          <a:bodyPr/>
          <a:lstStyle/>
          <a:p>
            <a:r>
              <a:rPr lang="en-US" dirty="0"/>
              <a:t>DBSCAN Clustering Algorithm</a:t>
            </a:r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E43FD0A-E3EC-8A32-355E-CC91773F9CA1}"/>
              </a:ext>
            </a:extLst>
          </p:cNvPr>
          <p:cNvGrpSpPr/>
          <p:nvPr/>
        </p:nvGrpSpPr>
        <p:grpSpPr>
          <a:xfrm>
            <a:off x="5047799" y="2161523"/>
            <a:ext cx="6412647" cy="3627746"/>
            <a:chOff x="5047799" y="2161523"/>
            <a:chExt cx="6412647" cy="3627746"/>
          </a:xfrm>
        </p:grpSpPr>
        <p:pic>
          <p:nvPicPr>
            <p:cNvPr id="5" name="Google Shape;198;p11">
              <a:extLst>
                <a:ext uri="{FF2B5EF4-FFF2-40B4-BE49-F238E27FC236}">
                  <a16:creationId xmlns:a16="http://schemas.microsoft.com/office/drawing/2014/main" id="{DFDE4F16-5048-5144-D409-124DA10691AE}"/>
                </a:ext>
              </a:extLst>
            </p:cNvPr>
            <p:cNvPicPr preferRelativeResize="0"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9"/>
            <a:stretch>
              <a:fillRect/>
            </a:stretch>
          </p:blipFill>
          <p:spPr>
            <a:xfrm>
              <a:off x="5047799" y="2161523"/>
              <a:ext cx="6412647" cy="362774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8608626-C77F-1B71-7187-7B63924E3C2D}"/>
                </a:ext>
              </a:extLst>
            </p:cNvPr>
            <p:cNvSpPr/>
            <p:nvPr/>
          </p:nvSpPr>
          <p:spPr>
            <a:xfrm>
              <a:off x="5388078" y="2181915"/>
              <a:ext cx="5825612" cy="400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9BE5573-E100-95C0-6206-E47E1779197B}"/>
                </a:ext>
              </a:extLst>
            </p:cNvPr>
            <p:cNvSpPr txBox="1"/>
            <p:nvPr/>
          </p:nvSpPr>
          <p:spPr>
            <a:xfrm>
              <a:off x="5493865" y="2192287"/>
              <a:ext cx="5614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С++ </a:t>
              </a:r>
              <a:r>
                <a:rPr lang="en-US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DBSCAN                              scikit-learn DBSCAN</a:t>
              </a:r>
              <a:endParaRPr lang="ru-RU" sz="20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C08F396-83D2-4F48-F20E-DE87348EF340}"/>
              </a:ext>
            </a:extLst>
          </p:cNvPr>
          <p:cNvSpPr txBox="1"/>
          <p:nvPr/>
        </p:nvSpPr>
        <p:spPr>
          <a:xfrm>
            <a:off x="624908" y="1261582"/>
            <a:ext cx="107288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Since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standard</a:t>
            </a:r>
            <a:r>
              <a:rPr lang="ru-RU" sz="2000" dirty="0"/>
              <a:t> C++ </a:t>
            </a:r>
            <a:r>
              <a:rPr lang="ru-RU" sz="2000" dirty="0" err="1"/>
              <a:t>libraries</a:t>
            </a:r>
            <a:r>
              <a:rPr lang="ru-RU" sz="2000" dirty="0"/>
              <a:t> </a:t>
            </a:r>
            <a:r>
              <a:rPr lang="ru-RU" sz="2000" dirty="0" err="1"/>
              <a:t>do</a:t>
            </a:r>
            <a:r>
              <a:rPr lang="ru-RU" sz="2000" dirty="0"/>
              <a:t> </a:t>
            </a:r>
            <a:r>
              <a:rPr lang="ru-RU" sz="2000" dirty="0" err="1"/>
              <a:t>not</a:t>
            </a:r>
            <a:r>
              <a:rPr lang="ru-RU" sz="2000" dirty="0"/>
              <a:t> </a:t>
            </a:r>
            <a:r>
              <a:rPr lang="ru-RU" sz="2000" dirty="0" err="1"/>
              <a:t>include</a:t>
            </a:r>
            <a:r>
              <a:rPr lang="ru-RU" sz="2000" dirty="0"/>
              <a:t> a </a:t>
            </a:r>
            <a:r>
              <a:rPr lang="ru-RU" sz="2000" dirty="0" err="1"/>
              <a:t>ready-made</a:t>
            </a:r>
            <a:r>
              <a:rPr lang="ru-RU" sz="2000" dirty="0"/>
              <a:t> </a:t>
            </a:r>
            <a:r>
              <a:rPr lang="ru-RU" sz="2000" dirty="0" err="1"/>
              <a:t>implementation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DBSCAN, </a:t>
            </a:r>
            <a:r>
              <a:rPr lang="ru-RU" sz="2000" dirty="0" err="1"/>
              <a:t>this</a:t>
            </a:r>
            <a:r>
              <a:rPr lang="ru-RU" sz="2000" dirty="0"/>
              <a:t> </a:t>
            </a:r>
            <a:r>
              <a:rPr lang="ru-RU" sz="2000" dirty="0" err="1"/>
              <a:t>algorithm</a:t>
            </a:r>
            <a:r>
              <a:rPr lang="ru-RU" sz="2000" dirty="0"/>
              <a:t> </a:t>
            </a:r>
            <a:r>
              <a:rPr lang="ru-RU" sz="2000" dirty="0" err="1"/>
              <a:t>has</a:t>
            </a:r>
            <a:r>
              <a:rPr lang="ru-RU" sz="2000" dirty="0"/>
              <a:t> </a:t>
            </a:r>
            <a:r>
              <a:rPr lang="ru-RU" sz="2000" dirty="0" err="1"/>
              <a:t>been</a:t>
            </a:r>
            <a:r>
              <a:rPr lang="ru-RU" sz="2000" dirty="0"/>
              <a:t> </a:t>
            </a:r>
            <a:r>
              <a:rPr lang="ru-RU" sz="2000" dirty="0" err="1"/>
              <a:t>adapted</a:t>
            </a:r>
            <a:r>
              <a:rPr lang="ru-RU" sz="2000" dirty="0"/>
              <a:t> </a:t>
            </a:r>
            <a:r>
              <a:rPr lang="ru-RU" sz="2000" dirty="0" err="1"/>
              <a:t>from</a:t>
            </a:r>
            <a:r>
              <a:rPr lang="ru-RU" sz="2000" dirty="0"/>
              <a:t> </a:t>
            </a:r>
            <a:r>
              <a:rPr lang="ru-RU" sz="2000" dirty="0" err="1"/>
              <a:t>other</a:t>
            </a:r>
            <a:r>
              <a:rPr lang="ru-RU" sz="2000" dirty="0"/>
              <a:t> </a:t>
            </a:r>
            <a:r>
              <a:rPr lang="ru-RU" sz="2000" dirty="0" err="1"/>
              <a:t>libraries</a:t>
            </a:r>
            <a:r>
              <a:rPr lang="ru-RU" sz="2000" dirty="0"/>
              <a:t> </a:t>
            </a:r>
            <a:r>
              <a:rPr lang="ru-RU" sz="2000" dirty="0" err="1"/>
              <a:t>with</a:t>
            </a:r>
            <a:r>
              <a:rPr lang="ru-RU" sz="2000" dirty="0"/>
              <a:t> </a:t>
            </a:r>
            <a:r>
              <a:rPr lang="ru-RU" sz="2000" dirty="0" err="1"/>
              <a:t>subsequent</a:t>
            </a:r>
            <a:r>
              <a:rPr lang="ru-RU" sz="2000" dirty="0"/>
              <a:t> </a:t>
            </a:r>
            <a:r>
              <a:rPr lang="ru-RU" sz="2000" dirty="0" err="1"/>
              <a:t>integration</a:t>
            </a:r>
            <a:r>
              <a:rPr lang="ru-RU" sz="2000" dirty="0"/>
              <a:t> </a:t>
            </a:r>
            <a:r>
              <a:rPr lang="ru-RU" sz="2000" dirty="0" err="1"/>
              <a:t>into</a:t>
            </a:r>
            <a:r>
              <a:rPr lang="ru-RU" sz="2000" dirty="0"/>
              <a:t> </a:t>
            </a:r>
            <a:r>
              <a:rPr lang="ru-RU" sz="2000" dirty="0" err="1"/>
              <a:t>SpdRoot</a:t>
            </a:r>
            <a:r>
              <a:rPr lang="ru-RU" sz="2000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020935-C8F5-91E3-AB77-6C66854FF5EF}"/>
              </a:ext>
            </a:extLst>
          </p:cNvPr>
          <p:cNvSpPr txBox="1"/>
          <p:nvPr/>
        </p:nvSpPr>
        <p:spPr>
          <a:xfrm>
            <a:off x="624908" y="2036404"/>
            <a:ext cx="41761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The </a:t>
            </a:r>
            <a:r>
              <a:rPr lang="ru-RU" sz="2000" dirty="0" err="1"/>
              <a:t>figure</a:t>
            </a:r>
            <a:r>
              <a:rPr lang="ru-RU" sz="2000" dirty="0"/>
              <a:t> </a:t>
            </a:r>
            <a:r>
              <a:rPr lang="ru-RU" sz="2000" dirty="0" err="1"/>
              <a:t>shows</a:t>
            </a:r>
            <a:r>
              <a:rPr lang="ru-RU" sz="2000" dirty="0"/>
              <a:t> </a:t>
            </a:r>
            <a:r>
              <a:rPr lang="ru-RU" sz="2000" dirty="0" err="1"/>
              <a:t>an</a:t>
            </a:r>
            <a:r>
              <a:rPr lang="ru-RU" sz="2000" dirty="0"/>
              <a:t> </a:t>
            </a:r>
            <a:r>
              <a:rPr lang="ru-RU" sz="2000" dirty="0" err="1"/>
              <a:t>example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comparing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result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DBSCAN </a:t>
            </a:r>
            <a:r>
              <a:rPr lang="ru-RU" sz="2000" dirty="0" err="1"/>
              <a:t>algorithm</a:t>
            </a:r>
            <a:r>
              <a:rPr lang="ru-RU" sz="2000" dirty="0"/>
              <a:t> </a:t>
            </a:r>
            <a:r>
              <a:rPr lang="ru-RU" sz="2000" dirty="0" err="1"/>
              <a:t>implemented</a:t>
            </a:r>
            <a:r>
              <a:rPr lang="ru-RU" sz="2000" dirty="0"/>
              <a:t> </a:t>
            </a:r>
            <a:r>
              <a:rPr lang="ru-RU" sz="2000" dirty="0" err="1"/>
              <a:t>in</a:t>
            </a:r>
            <a:r>
              <a:rPr lang="ru-RU" sz="2000" dirty="0"/>
              <a:t> C++ </a:t>
            </a:r>
            <a:r>
              <a:rPr lang="ru-RU" sz="2000" dirty="0" err="1"/>
              <a:t>with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result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standard</a:t>
            </a:r>
            <a:r>
              <a:rPr lang="ru-RU" sz="2000" dirty="0"/>
              <a:t> </a:t>
            </a:r>
            <a:r>
              <a:rPr lang="ru-RU" sz="2000" dirty="0" err="1"/>
              <a:t>version</a:t>
            </a:r>
            <a:r>
              <a:rPr lang="ru-RU" sz="2000" dirty="0"/>
              <a:t> </a:t>
            </a:r>
            <a:r>
              <a:rPr lang="ru-RU" sz="2000" dirty="0" err="1"/>
              <a:t>from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library</a:t>
            </a:r>
            <a:r>
              <a:rPr lang="ru-RU" sz="2000" dirty="0"/>
              <a:t> </a:t>
            </a:r>
            <a:r>
              <a:rPr lang="ru-RU" sz="2000" dirty="0" err="1"/>
              <a:t>scikit-learn</a:t>
            </a:r>
            <a:r>
              <a:rPr lang="ru-RU" sz="2000" dirty="0"/>
              <a:t> </a:t>
            </a:r>
            <a:r>
              <a:rPr lang="ru-RU" sz="2000" dirty="0" err="1"/>
              <a:t>language</a:t>
            </a:r>
            <a:r>
              <a:rPr lang="ru-RU" sz="2000" dirty="0"/>
              <a:t> Python </a:t>
            </a:r>
            <a:r>
              <a:rPr lang="ru-RU" sz="2000" dirty="0" err="1"/>
              <a:t>for</a:t>
            </a:r>
            <a:r>
              <a:rPr lang="ru-RU" sz="2000" dirty="0"/>
              <a:t> </a:t>
            </a:r>
            <a:r>
              <a:rPr lang="ru-RU" sz="2000" dirty="0" err="1"/>
              <a:t>modeled</a:t>
            </a:r>
            <a:r>
              <a:rPr lang="ru-RU" sz="2000" dirty="0"/>
              <a:t> </a:t>
            </a:r>
            <a:r>
              <a:rPr lang="ru-RU" sz="2000" dirty="0" err="1"/>
              <a:t>event</a:t>
            </a:r>
            <a:r>
              <a:rPr lang="ru-RU" sz="2000" dirty="0"/>
              <a:t> J/ψ.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21EE701-98F0-EE1D-DCEA-1AB1C45392A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AC3609-3B68-E973-D640-B1DAA9202E09}"/>
              </a:ext>
            </a:extLst>
          </p:cNvPr>
          <p:cNvSpPr txBox="1"/>
          <p:nvPr/>
        </p:nvSpPr>
        <p:spPr>
          <a:xfrm>
            <a:off x="11739839" y="63694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26102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783B64F-A01A-039A-7F7B-829A85544E26}"/>
              </a:ext>
            </a:extLst>
          </p:cNvPr>
          <p:cNvGrpSpPr/>
          <p:nvPr/>
        </p:nvGrpSpPr>
        <p:grpSpPr>
          <a:xfrm>
            <a:off x="4265952" y="1138228"/>
            <a:ext cx="7689267" cy="4557003"/>
            <a:chOff x="4163014" y="1138228"/>
            <a:chExt cx="7792206" cy="4618009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050C601-D283-0B8F-BF16-D0F216832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" r="-467"/>
            <a:stretch>
              <a:fillRect/>
            </a:stretch>
          </p:blipFill>
          <p:spPr>
            <a:xfrm>
              <a:off x="4163014" y="1138228"/>
              <a:ext cx="3858768" cy="2297714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B5E48F1-4EAE-D21F-2330-F1E5FDC83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24" r="-224"/>
            <a:stretch>
              <a:fillRect/>
            </a:stretch>
          </p:blipFill>
          <p:spPr>
            <a:xfrm>
              <a:off x="4163014" y="3473790"/>
              <a:ext cx="3858768" cy="2282447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D4D4C3F-253F-BFF1-3152-C5A9CD717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" r="-701"/>
            <a:stretch>
              <a:fillRect/>
            </a:stretch>
          </p:blipFill>
          <p:spPr>
            <a:xfrm>
              <a:off x="8098763" y="1138228"/>
              <a:ext cx="3856457" cy="2297714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E0CCADF-531D-7545-96A8-F5DFE9856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" r="-684"/>
            <a:stretch>
              <a:fillRect/>
            </a:stretch>
          </p:blipFill>
          <p:spPr>
            <a:xfrm>
              <a:off x="8098764" y="3473790"/>
              <a:ext cx="3856456" cy="2282447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</p:grp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B7887503-D688-110C-E0C4-C602D147CDE5}"/>
              </a:ext>
            </a:extLst>
          </p:cNvPr>
          <p:cNvCxnSpPr/>
          <p:nvPr/>
        </p:nvCxnSpPr>
        <p:spPr>
          <a:xfrm>
            <a:off x="4084239" y="5840361"/>
            <a:ext cx="787098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15EB88B1-6303-02D7-2A47-1FE1907CAC33}"/>
              </a:ext>
            </a:extLst>
          </p:cNvPr>
          <p:cNvCxnSpPr/>
          <p:nvPr/>
        </p:nvCxnSpPr>
        <p:spPr>
          <a:xfrm flipV="1">
            <a:off x="4084239" y="1138228"/>
            <a:ext cx="0" cy="470213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D614AA0-655B-414F-FFCE-7FB3ED2C4C00}"/>
              </a:ext>
            </a:extLst>
          </p:cNvPr>
          <p:cNvSpPr txBox="1"/>
          <p:nvPr/>
        </p:nvSpPr>
        <p:spPr>
          <a:xfrm>
            <a:off x="6881821" y="5840361"/>
            <a:ext cx="185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Number of clusters</a:t>
            </a:r>
            <a:endParaRPr lang="ru-RU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B5748-E4E7-62EE-F8E5-08CB1F17EE1E}"/>
              </a:ext>
            </a:extLst>
          </p:cNvPr>
          <p:cNvSpPr txBox="1"/>
          <p:nvPr/>
        </p:nvSpPr>
        <p:spPr>
          <a:xfrm rot="16200000">
            <a:off x="2779009" y="3154164"/>
            <a:ext cx="211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Proportion of events</a:t>
            </a:r>
            <a:endParaRPr lang="ru-RU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B05FD64-73B6-FFFA-4FB7-8E55F6EBC975}"/>
              </a:ext>
            </a:extLst>
          </p:cNvPr>
          <p:cNvGrpSpPr/>
          <p:nvPr/>
        </p:nvGrpSpPr>
        <p:grpSpPr>
          <a:xfrm>
            <a:off x="511733" y="1138228"/>
            <a:ext cx="2868422" cy="723275"/>
            <a:chOff x="559571" y="5830773"/>
            <a:chExt cx="2868422" cy="723275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BE98FB1A-07D0-CD5F-2A8B-1C1E0069876B}"/>
                </a:ext>
              </a:extLst>
            </p:cNvPr>
            <p:cNvSpPr/>
            <p:nvPr/>
          </p:nvSpPr>
          <p:spPr>
            <a:xfrm>
              <a:off x="559572" y="5927590"/>
              <a:ext cx="206477" cy="206477"/>
            </a:xfrm>
            <a:prstGeom prst="rect">
              <a:avLst/>
            </a:prstGeom>
            <a:solidFill>
              <a:srgbClr val="807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439B3991-3E48-40FB-FAFF-096D8F1BD07F}"/>
                </a:ext>
              </a:extLst>
            </p:cNvPr>
            <p:cNvSpPr/>
            <p:nvPr/>
          </p:nvSpPr>
          <p:spPr>
            <a:xfrm>
              <a:off x="559571" y="6250755"/>
              <a:ext cx="206477" cy="206477"/>
            </a:xfrm>
            <a:prstGeom prst="rect">
              <a:avLst/>
            </a:prstGeom>
            <a:solidFill>
              <a:srgbClr val="FFD0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76F3C6-A2A8-B224-81A4-3F6DE1218023}"/>
                </a:ext>
              </a:extLst>
            </p:cNvPr>
            <p:cNvSpPr txBox="1"/>
            <p:nvPr/>
          </p:nvSpPr>
          <p:spPr>
            <a:xfrm>
              <a:off x="766046" y="6153938"/>
              <a:ext cx="22631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DBSCAN clustering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E1EB004-D1F2-E4E1-963B-FDD25AF194AC}"/>
                </a:ext>
              </a:extLst>
            </p:cNvPr>
            <p:cNvSpPr txBox="1"/>
            <p:nvPr/>
          </p:nvSpPr>
          <p:spPr>
            <a:xfrm>
              <a:off x="766046" y="5830773"/>
              <a:ext cx="26619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Monte Carlo clustering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863CF92-0C06-F406-DA2E-4A0D70EEAFF2}"/>
              </a:ext>
            </a:extLst>
          </p:cNvPr>
          <p:cNvSpPr txBox="1"/>
          <p:nvPr/>
        </p:nvSpPr>
        <p:spPr>
          <a:xfrm>
            <a:off x="362951" y="2054709"/>
            <a:ext cx="316598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A comparative analysis of the DBSCAN algorithm adapted for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SpdRoot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was conducted with an existing implementation based on Monte Carlo simulation data. Distributions of the number of clusters per event were constructed for muons and protons with characteristic energies of 2 and 9 GeV.</a:t>
            </a:r>
            <a:endParaRPr lang="ru-RU" sz="200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71CBFC6-F13E-5323-F7F7-078D4D4069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1E13A1-4240-AEA0-C092-CD756ACDFC19}"/>
              </a:ext>
            </a:extLst>
          </p:cNvPr>
          <p:cNvSpPr txBox="1"/>
          <p:nvPr/>
        </p:nvSpPr>
        <p:spPr>
          <a:xfrm>
            <a:off x="11739839" y="63694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29201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574B1EC7-A325-6AC2-67EA-B38E2A1112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7654852"/>
                  </p:ext>
                </p:extLst>
              </p:nvPr>
            </p:nvGraphicFramePr>
            <p:xfrm>
              <a:off x="2237950" y="29458"/>
              <a:ext cx="7716100" cy="679908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43220">
                      <a:extLst>
                        <a:ext uri="{9D8B030D-6E8A-4147-A177-3AD203B41FA5}">
                          <a16:colId xmlns:a16="http://schemas.microsoft.com/office/drawing/2014/main" val="2330760976"/>
                        </a:ext>
                      </a:extLst>
                    </a:gridCol>
                    <a:gridCol w="1543220">
                      <a:extLst>
                        <a:ext uri="{9D8B030D-6E8A-4147-A177-3AD203B41FA5}">
                          <a16:colId xmlns:a16="http://schemas.microsoft.com/office/drawing/2014/main" val="2301149135"/>
                        </a:ext>
                      </a:extLst>
                    </a:gridCol>
                    <a:gridCol w="1543220">
                      <a:extLst>
                        <a:ext uri="{9D8B030D-6E8A-4147-A177-3AD203B41FA5}">
                          <a16:colId xmlns:a16="http://schemas.microsoft.com/office/drawing/2014/main" val="1803134172"/>
                        </a:ext>
                      </a:extLst>
                    </a:gridCol>
                    <a:gridCol w="1543220">
                      <a:extLst>
                        <a:ext uri="{9D8B030D-6E8A-4147-A177-3AD203B41FA5}">
                          <a16:colId xmlns:a16="http://schemas.microsoft.com/office/drawing/2014/main" val="979865631"/>
                        </a:ext>
                      </a:extLst>
                    </a:gridCol>
                    <a:gridCol w="1543220">
                      <a:extLst>
                        <a:ext uri="{9D8B030D-6E8A-4147-A177-3AD203B41FA5}">
                          <a16:colId xmlns:a16="http://schemas.microsoft.com/office/drawing/2014/main" val="318735579"/>
                        </a:ext>
                      </a:extLst>
                    </a:gridCol>
                  </a:tblGrid>
                  <a:tr h="3079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rgbClr val="E5E6E7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Particle</a:t>
                          </a:r>
                          <a:endParaRPr lang="ru-RU" sz="1800" b="0" kern="100" dirty="0">
                            <a:solidFill>
                              <a:srgbClr val="E5E6E7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0055B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rgbClr val="E5E6E7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Energy, GeV</a:t>
                          </a:r>
                          <a:endParaRPr lang="ru-RU" sz="1800" b="0" kern="100" dirty="0">
                            <a:solidFill>
                              <a:srgbClr val="E5E6E7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0055B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ru-RU" sz="1800" b="0" i="1" kern="100" smtClean="0">
                                      <a:solidFill>
                                        <a:srgbClr val="E5E6E7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1800" b="0" i="1" kern="0" smtClean="0">
                                      <a:solidFill>
                                        <a:srgbClr val="E5E6E7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800" b="0" kern="100" baseline="-25000" dirty="0">
                              <a:solidFill>
                                <a:srgbClr val="E5E6E7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DBSCAN</a:t>
                          </a:r>
                          <a:endParaRPr lang="ru-RU" sz="1800" b="0" kern="100" dirty="0">
                            <a:solidFill>
                              <a:srgbClr val="E5E6E7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0055B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ru-RU" sz="1800" b="0" i="1" kern="100" smtClean="0">
                                      <a:solidFill>
                                        <a:srgbClr val="E5E6E7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1800" b="0" i="1" kern="0" smtClean="0">
                                      <a:solidFill>
                                        <a:srgbClr val="E5E6E7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800" b="0" kern="100" baseline="-25000" dirty="0">
                              <a:solidFill>
                                <a:srgbClr val="E5E6E7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MC</a:t>
                          </a:r>
                          <a:endParaRPr lang="ru-RU" sz="1800" b="0" kern="100" dirty="0">
                            <a:solidFill>
                              <a:srgbClr val="E5E6E7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0055B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ru-RU" sz="1800" b="0" i="1" kern="100" smtClean="0">
                                      <a:solidFill>
                                        <a:srgbClr val="E5E6E7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1800" b="0" i="1" kern="0" smtClean="0">
                                      <a:solidFill>
                                        <a:srgbClr val="E5E6E7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800" b="0" kern="100" baseline="-25000" dirty="0">
                              <a:solidFill>
                                <a:srgbClr val="E5E6E7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DBSCAN</a:t>
                          </a:r>
                          <a:r>
                            <a:rPr lang="en-US" sz="1800" b="0" kern="100" dirty="0">
                              <a:solidFill>
                                <a:srgbClr val="E5E6E7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-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ru-RU" sz="1800" b="0" i="1" kern="100">
                                      <a:solidFill>
                                        <a:srgbClr val="E5E6E7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1800" b="0" i="1" kern="0" smtClean="0">
                                      <a:solidFill>
                                        <a:srgbClr val="E5E6E7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800" b="0" kern="100" baseline="-25000" dirty="0">
                              <a:solidFill>
                                <a:srgbClr val="E5E6E7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MC</a:t>
                          </a:r>
                          <a:endParaRPr lang="ru-RU" sz="1800" b="0" kern="100" dirty="0">
                            <a:solidFill>
                              <a:srgbClr val="E5E6E7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0055B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9259707"/>
                      </a:ext>
                    </a:extLst>
                  </a:tr>
                  <a:tr h="2289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ru-RU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μ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1.05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1.00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ru-RU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0.05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3123618"/>
                      </a:ext>
                    </a:extLst>
                  </a:tr>
                  <a:tr h="2289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ru-RU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μ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1.04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1.00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ru-RU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0.04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5265461"/>
                      </a:ext>
                    </a:extLst>
                  </a:tr>
                  <a:tr h="2289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ru-RU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μ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1.05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1.00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ru-RU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.05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3601091"/>
                      </a:ext>
                    </a:extLst>
                  </a:tr>
                  <a:tr h="2289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ru-RU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μ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1.04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1.00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0.04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5766899"/>
                      </a:ext>
                    </a:extLst>
                  </a:tr>
                  <a:tr h="2289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ru-RU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μ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1.03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1.00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0.03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4848048"/>
                      </a:ext>
                    </a:extLst>
                  </a:tr>
                  <a:tr h="2289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ru-RU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μ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1.04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1.00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0.04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9784384"/>
                      </a:ext>
                    </a:extLst>
                  </a:tr>
                  <a:tr h="2289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ru-RU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μ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1.04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1.01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0.03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7785087"/>
                      </a:ext>
                    </a:extLst>
                  </a:tr>
                  <a:tr h="2289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ru-RU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μ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1.03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1.01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0.02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5097068"/>
                      </a:ext>
                    </a:extLst>
                  </a:tr>
                  <a:tr h="2289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ru-RU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μ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1.04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1.01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0.03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8297504"/>
                      </a:ext>
                    </a:extLst>
                  </a:tr>
                  <a:tr h="2289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1.03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1.06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-0.03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0838142"/>
                      </a:ext>
                    </a:extLst>
                  </a:tr>
                  <a:tr h="2289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1.13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1.21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-0.08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5654781"/>
                      </a:ext>
                    </a:extLst>
                  </a:tr>
                  <a:tr h="2289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1.29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1.44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-0.15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2189628"/>
                      </a:ext>
                    </a:extLst>
                  </a:tr>
                  <a:tr h="2289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1.36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1.62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-0.26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7673030"/>
                      </a:ext>
                    </a:extLst>
                  </a:tr>
                  <a:tr h="2289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1.46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1.96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-0.50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313889"/>
                      </a:ext>
                    </a:extLst>
                  </a:tr>
                  <a:tr h="2289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1.60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2.05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-0.45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0187348"/>
                      </a:ext>
                    </a:extLst>
                  </a:tr>
                  <a:tr h="2289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1.68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2.34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-0.66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333630"/>
                      </a:ext>
                    </a:extLst>
                  </a:tr>
                  <a:tr h="2289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1.69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2.48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-0.79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3273297"/>
                      </a:ext>
                    </a:extLst>
                  </a:tr>
                  <a:tr h="2289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1.78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2.83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-1.05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65718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574B1EC7-A325-6AC2-67EA-B38E2A1112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7654852"/>
                  </p:ext>
                </p:extLst>
              </p:nvPr>
            </p:nvGraphicFramePr>
            <p:xfrm>
              <a:off x="2237950" y="29458"/>
              <a:ext cx="7716100" cy="679908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43220">
                      <a:extLst>
                        <a:ext uri="{9D8B030D-6E8A-4147-A177-3AD203B41FA5}">
                          <a16:colId xmlns:a16="http://schemas.microsoft.com/office/drawing/2014/main" val="2330760976"/>
                        </a:ext>
                      </a:extLst>
                    </a:gridCol>
                    <a:gridCol w="1543220">
                      <a:extLst>
                        <a:ext uri="{9D8B030D-6E8A-4147-A177-3AD203B41FA5}">
                          <a16:colId xmlns:a16="http://schemas.microsoft.com/office/drawing/2014/main" val="2301149135"/>
                        </a:ext>
                      </a:extLst>
                    </a:gridCol>
                    <a:gridCol w="1543220">
                      <a:extLst>
                        <a:ext uri="{9D8B030D-6E8A-4147-A177-3AD203B41FA5}">
                          <a16:colId xmlns:a16="http://schemas.microsoft.com/office/drawing/2014/main" val="1803134172"/>
                        </a:ext>
                      </a:extLst>
                    </a:gridCol>
                    <a:gridCol w="1543220">
                      <a:extLst>
                        <a:ext uri="{9D8B030D-6E8A-4147-A177-3AD203B41FA5}">
                          <a16:colId xmlns:a16="http://schemas.microsoft.com/office/drawing/2014/main" val="979865631"/>
                        </a:ext>
                      </a:extLst>
                    </a:gridCol>
                    <a:gridCol w="1543220">
                      <a:extLst>
                        <a:ext uri="{9D8B030D-6E8A-4147-A177-3AD203B41FA5}">
                          <a16:colId xmlns:a16="http://schemas.microsoft.com/office/drawing/2014/main" val="318735579"/>
                        </a:ext>
                      </a:extLst>
                    </a:gridCol>
                  </a:tblGrid>
                  <a:tr h="3079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rgbClr val="E5E6E7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Particle</a:t>
                          </a:r>
                          <a:endParaRPr lang="ru-RU" sz="1800" b="0" kern="100" dirty="0">
                            <a:solidFill>
                              <a:srgbClr val="E5E6E7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0055B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rgbClr val="E5E6E7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Energy, GeV</a:t>
                          </a:r>
                          <a:endParaRPr lang="ru-RU" sz="1800" b="0" kern="100" dirty="0">
                            <a:solidFill>
                              <a:srgbClr val="E5E6E7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0055B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4946" marR="54946" marT="0" marB="0">
                        <a:blipFill>
                          <a:blip r:embed="rId2"/>
                          <a:stretch>
                            <a:fillRect l="-199606" t="-25490" r="-201181" b="-21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4946" marR="54946" marT="0" marB="0">
                        <a:blipFill>
                          <a:blip r:embed="rId2"/>
                          <a:stretch>
                            <a:fillRect l="-300791" t="-25490" r="-101976" b="-21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4946" marR="54946" marT="0" marB="0">
                        <a:blipFill>
                          <a:blip r:embed="rId2"/>
                          <a:stretch>
                            <a:fillRect l="-400791" t="-25490" r="-1976" b="-213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9259707"/>
                      </a:ext>
                    </a:extLst>
                  </a:tr>
                  <a:tr h="3606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ru-RU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μ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1.05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1.00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ru-RU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0.05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3123618"/>
                      </a:ext>
                    </a:extLst>
                  </a:tr>
                  <a:tr h="3606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ru-RU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μ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1.04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1.00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ru-RU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0.04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5265461"/>
                      </a:ext>
                    </a:extLst>
                  </a:tr>
                  <a:tr h="3606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ru-RU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μ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1.05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1.00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ru-RU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.05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3601091"/>
                      </a:ext>
                    </a:extLst>
                  </a:tr>
                  <a:tr h="3606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ru-RU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μ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1.04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1.00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0.04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5766899"/>
                      </a:ext>
                    </a:extLst>
                  </a:tr>
                  <a:tr h="3606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ru-RU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μ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1.03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1.00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0.03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4848048"/>
                      </a:ext>
                    </a:extLst>
                  </a:tr>
                  <a:tr h="3606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ru-RU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μ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1.04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1.00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0.04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9784384"/>
                      </a:ext>
                    </a:extLst>
                  </a:tr>
                  <a:tr h="3606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ru-RU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μ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1.04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1.01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0.03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7785087"/>
                      </a:ext>
                    </a:extLst>
                  </a:tr>
                  <a:tr h="3606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ru-RU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μ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1.03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1.01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0.02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5097068"/>
                      </a:ext>
                    </a:extLst>
                  </a:tr>
                  <a:tr h="3606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ru-RU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μ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1.04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1.01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0.03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8297504"/>
                      </a:ext>
                    </a:extLst>
                  </a:tr>
                  <a:tr h="3606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1.03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1.06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-0.03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0838142"/>
                      </a:ext>
                    </a:extLst>
                  </a:tr>
                  <a:tr h="3606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1.13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1.21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-0.08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5654781"/>
                      </a:ext>
                    </a:extLst>
                  </a:tr>
                  <a:tr h="3606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1.29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1.44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-0.15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2189628"/>
                      </a:ext>
                    </a:extLst>
                  </a:tr>
                  <a:tr h="3606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1.36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1.62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-0.26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7673030"/>
                      </a:ext>
                    </a:extLst>
                  </a:tr>
                  <a:tr h="3606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1.46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1.96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-0.50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313889"/>
                      </a:ext>
                    </a:extLst>
                  </a:tr>
                  <a:tr h="3606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1.60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2.05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-0.45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0187348"/>
                      </a:ext>
                    </a:extLst>
                  </a:tr>
                  <a:tr h="3606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1.68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2.34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-0.66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333630"/>
                      </a:ext>
                    </a:extLst>
                  </a:tr>
                  <a:tr h="3606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1.69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2.48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-0.79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3273297"/>
                      </a:ext>
                    </a:extLst>
                  </a:tr>
                  <a:tr h="3606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1.78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2.83</a:t>
                          </a:r>
                          <a:endParaRPr lang="ru-RU" sz="18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4876800" algn="l"/>
                            </a:tabLst>
                          </a:pPr>
                          <a:r>
                            <a:rPr lang="en-US" sz="1800" b="0" kern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-1.05</a:t>
                          </a:r>
                          <a:endParaRPr lang="ru-RU" sz="1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46" marR="54946" marT="0" marB="0">
                        <a:solidFill>
                          <a:srgbClr val="E8E7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65718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1D5AAED-E6FB-35E3-5369-F748BDDFD6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E635A9-F34C-C2D7-825F-A92DADA9923A}"/>
              </a:ext>
            </a:extLst>
          </p:cNvPr>
          <p:cNvSpPr txBox="1"/>
          <p:nvPr/>
        </p:nvSpPr>
        <p:spPr>
          <a:xfrm>
            <a:off x="11739839" y="63694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25879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A0EA43-BF9D-CEDC-C791-5223289ED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78" y="146240"/>
            <a:ext cx="10515600" cy="1325563"/>
          </a:xfrm>
        </p:spPr>
        <p:txBody>
          <a:bodyPr/>
          <a:lstStyle/>
          <a:p>
            <a:r>
              <a:rPr lang="en-US" dirty="0"/>
              <a:t>Convolutional neural networks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95FC47-83D2-6F9A-F3B5-D2AAB6B1D6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979" y="2259444"/>
            <a:ext cx="5856120" cy="3059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8317B3-B841-8503-C3AE-2582F02EF0EC}"/>
              </a:ext>
            </a:extLst>
          </p:cNvPr>
          <p:cNvSpPr txBox="1"/>
          <p:nvPr/>
        </p:nvSpPr>
        <p:spPr>
          <a:xfrm>
            <a:off x="598901" y="1400562"/>
            <a:ext cx="109941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Convolutional</a:t>
            </a:r>
            <a:r>
              <a:rPr lang="ru-RU" sz="2000" dirty="0"/>
              <a:t> </a:t>
            </a:r>
            <a:r>
              <a:rPr lang="ru-RU" sz="2000" dirty="0" err="1"/>
              <a:t>neural</a:t>
            </a:r>
            <a:r>
              <a:rPr lang="ru-RU" sz="2000" dirty="0"/>
              <a:t> </a:t>
            </a:r>
            <a:r>
              <a:rPr lang="ru-RU" sz="2000" dirty="0" err="1"/>
              <a:t>networks</a:t>
            </a:r>
            <a:r>
              <a:rPr lang="ru-RU" sz="2000" dirty="0"/>
              <a:t> (</a:t>
            </a:r>
            <a:r>
              <a:rPr lang="ru-RU" sz="2000" dirty="0" err="1"/>
              <a:t>CNNs</a:t>
            </a:r>
            <a:r>
              <a:rPr lang="ru-RU" sz="2000" dirty="0"/>
              <a:t>) </a:t>
            </a:r>
            <a:r>
              <a:rPr lang="ru-RU" sz="2000" dirty="0" err="1"/>
              <a:t>are</a:t>
            </a:r>
            <a:r>
              <a:rPr lang="ru-RU" sz="2000" dirty="0"/>
              <a:t> a </a:t>
            </a:r>
            <a:r>
              <a:rPr lang="ru-RU" sz="2000" dirty="0" err="1"/>
              <a:t>specialized</a:t>
            </a:r>
            <a:r>
              <a:rPr lang="ru-RU" sz="2000" dirty="0"/>
              <a:t> </a:t>
            </a:r>
            <a:r>
              <a:rPr lang="ru-RU" sz="2000" dirty="0" err="1"/>
              <a:t>artificial</a:t>
            </a:r>
            <a:r>
              <a:rPr lang="ru-RU" sz="2000" dirty="0"/>
              <a:t> </a:t>
            </a:r>
            <a:r>
              <a:rPr lang="ru-RU" sz="2000" dirty="0" err="1"/>
              <a:t>neural</a:t>
            </a:r>
            <a:r>
              <a:rPr lang="ru-RU" sz="2000" dirty="0"/>
              <a:t> </a:t>
            </a:r>
            <a:r>
              <a:rPr lang="ru-RU" sz="2000" dirty="0" err="1"/>
              <a:t>network</a:t>
            </a:r>
            <a:r>
              <a:rPr lang="ru-RU" sz="2000" dirty="0"/>
              <a:t> </a:t>
            </a:r>
            <a:r>
              <a:rPr lang="ru-RU" sz="2000" dirty="0" err="1"/>
              <a:t>architecture</a:t>
            </a:r>
            <a:r>
              <a:rPr lang="ru-RU" sz="2000" dirty="0"/>
              <a:t> </a:t>
            </a:r>
            <a:r>
              <a:rPr lang="ru-RU" sz="2000" dirty="0" err="1"/>
              <a:t>designed</a:t>
            </a:r>
            <a:r>
              <a:rPr lang="ru-RU" sz="2000" dirty="0"/>
              <a:t> </a:t>
            </a:r>
            <a:r>
              <a:rPr lang="ru-RU" sz="2000" dirty="0" err="1"/>
              <a:t>to</a:t>
            </a:r>
            <a:r>
              <a:rPr lang="ru-RU" sz="2000" dirty="0"/>
              <a:t> </a:t>
            </a:r>
            <a:r>
              <a:rPr lang="ru-RU" sz="2000" dirty="0" err="1"/>
              <a:t>efficiently</a:t>
            </a:r>
            <a:r>
              <a:rPr lang="ru-RU" sz="2000" dirty="0"/>
              <a:t> </a:t>
            </a:r>
            <a:r>
              <a:rPr lang="ru-RU" sz="2000" dirty="0" err="1"/>
              <a:t>recognize</a:t>
            </a:r>
            <a:r>
              <a:rPr lang="ru-RU" sz="2000" dirty="0"/>
              <a:t> </a:t>
            </a:r>
            <a:r>
              <a:rPr lang="ru-RU" sz="2000" dirty="0" err="1"/>
              <a:t>and</a:t>
            </a:r>
            <a:r>
              <a:rPr lang="ru-RU" sz="2000" dirty="0"/>
              <a:t> </a:t>
            </a:r>
            <a:r>
              <a:rPr lang="ru-RU" sz="2000" dirty="0" err="1"/>
              <a:t>process</a:t>
            </a:r>
            <a:r>
              <a:rPr lang="ru-RU" sz="2000" dirty="0"/>
              <a:t> </a:t>
            </a:r>
            <a:r>
              <a:rPr lang="ru-RU" sz="2000" dirty="0" err="1"/>
              <a:t>data</a:t>
            </a:r>
            <a:r>
              <a:rPr lang="ru-RU" sz="2000" dirty="0"/>
              <a:t> </a:t>
            </a:r>
            <a:r>
              <a:rPr lang="ru-RU" sz="2000" dirty="0" err="1"/>
              <a:t>with</a:t>
            </a:r>
            <a:r>
              <a:rPr lang="ru-RU" sz="2000" dirty="0"/>
              <a:t> a </a:t>
            </a:r>
            <a:r>
              <a:rPr lang="ru-RU" sz="2000" dirty="0" err="1"/>
              <a:t>grid</a:t>
            </a:r>
            <a:r>
              <a:rPr lang="ru-RU" sz="2000" dirty="0"/>
              <a:t> </a:t>
            </a:r>
            <a:r>
              <a:rPr lang="ru-RU" sz="2000" dirty="0" err="1"/>
              <a:t>structure</a:t>
            </a:r>
            <a:r>
              <a:rPr lang="ru-RU" sz="2000" dirty="0"/>
              <a:t>, </a:t>
            </a:r>
            <a:r>
              <a:rPr lang="ru-RU" sz="2000" dirty="0" err="1"/>
              <a:t>such</a:t>
            </a:r>
            <a:r>
              <a:rPr lang="ru-RU" sz="2000" dirty="0"/>
              <a:t> </a:t>
            </a:r>
            <a:r>
              <a:rPr lang="ru-RU" sz="2000" dirty="0" err="1"/>
              <a:t>as</a:t>
            </a:r>
            <a:r>
              <a:rPr lang="ru-RU" sz="2000" dirty="0"/>
              <a:t> </a:t>
            </a:r>
            <a:r>
              <a:rPr lang="ru-RU" sz="2000" dirty="0" err="1"/>
              <a:t>images</a:t>
            </a:r>
            <a:r>
              <a:rPr lang="ru-RU" sz="2000" dirty="0"/>
              <a:t>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9406E40-AC03-6FB1-5BD1-4EC0B70DC7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C3EEF638-321A-E27A-71C8-9E47DF268A57}"/>
              </a:ext>
            </a:extLst>
          </p:cNvPr>
          <p:cNvGrpSpPr/>
          <p:nvPr/>
        </p:nvGrpSpPr>
        <p:grpSpPr>
          <a:xfrm>
            <a:off x="598901" y="2259444"/>
            <a:ext cx="4919296" cy="3059808"/>
            <a:chOff x="598901" y="2259444"/>
            <a:chExt cx="4919296" cy="3059808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54ADA0A-0A8C-B7D3-5223-E2291A69B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901" y="2259444"/>
              <a:ext cx="4919296" cy="30598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15D5B2CD-6445-0DCB-01B0-22CDCEE0BC90}"/>
                </a:ext>
              </a:extLst>
            </p:cNvPr>
            <p:cNvSpPr/>
            <p:nvPr/>
          </p:nvSpPr>
          <p:spPr>
            <a:xfrm>
              <a:off x="650240" y="2326640"/>
              <a:ext cx="1849120" cy="264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1D3A61CC-0E91-6A50-8686-78F68BB6BC1E}"/>
                </a:ext>
              </a:extLst>
            </p:cNvPr>
            <p:cNvSpPr/>
            <p:nvPr/>
          </p:nvSpPr>
          <p:spPr>
            <a:xfrm>
              <a:off x="650240" y="2571869"/>
              <a:ext cx="782320" cy="264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4823B38-61B6-F2E7-E67C-03C182FCA241}"/>
                </a:ext>
              </a:extLst>
            </p:cNvPr>
            <p:cNvSpPr txBox="1"/>
            <p:nvPr/>
          </p:nvSpPr>
          <p:spPr>
            <a:xfrm>
              <a:off x="837661" y="2293046"/>
              <a:ext cx="215392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dirty="0" err="1"/>
                <a:t>Convolution</a:t>
              </a:r>
              <a:r>
                <a:rPr lang="ru-RU" sz="1600" dirty="0"/>
                <a:t> </a:t>
              </a:r>
              <a:r>
                <a:rPr lang="ru-RU" sz="1600" dirty="0" err="1"/>
                <a:t>application</a:t>
              </a:r>
              <a:r>
                <a:rPr lang="ru-RU" sz="1600" dirty="0"/>
                <a:t> </a:t>
              </a:r>
              <a:r>
                <a:rPr lang="ru-RU" sz="1600" dirty="0" err="1"/>
                <a:t>point</a:t>
              </a:r>
              <a:endParaRPr lang="ru-RU" sz="1600" dirty="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7C58B978-1642-A587-BC1F-BA903C2771E2}"/>
                </a:ext>
              </a:extLst>
            </p:cNvPr>
            <p:cNvSpPr/>
            <p:nvPr/>
          </p:nvSpPr>
          <p:spPr>
            <a:xfrm>
              <a:off x="1767840" y="4521200"/>
              <a:ext cx="1386840" cy="2960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5935DF7-7AB9-09FD-7072-6DBF7BE8511E}"/>
                </a:ext>
              </a:extLst>
            </p:cNvPr>
            <p:cNvSpPr txBox="1"/>
            <p:nvPr/>
          </p:nvSpPr>
          <p:spPr>
            <a:xfrm>
              <a:off x="1502410" y="4425005"/>
              <a:ext cx="181483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dirty="0" err="1"/>
                <a:t>Convolution</a:t>
              </a:r>
              <a:r>
                <a:rPr lang="ru-RU" sz="1600" dirty="0"/>
                <a:t> </a:t>
              </a:r>
              <a:r>
                <a:rPr lang="ru-RU" sz="1600" dirty="0" err="1"/>
                <a:t>kernel</a:t>
              </a:r>
              <a:endParaRPr lang="ru-RU" sz="1600" dirty="0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6769F2E-C5A8-E2E9-CA45-11B6CFFF56A0}"/>
                </a:ext>
              </a:extLst>
            </p:cNvPr>
            <p:cNvSpPr/>
            <p:nvPr/>
          </p:nvSpPr>
          <p:spPr>
            <a:xfrm>
              <a:off x="1801591" y="4895367"/>
              <a:ext cx="1814830" cy="2960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900718A-2F04-6DE7-EBF9-EBEA1D656BC5}"/>
                </a:ext>
              </a:extLst>
            </p:cNvPr>
            <p:cNvSpPr txBox="1"/>
            <p:nvPr/>
          </p:nvSpPr>
          <p:spPr>
            <a:xfrm>
              <a:off x="1879403" y="4836775"/>
              <a:ext cx="19558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dirty="0" err="1"/>
                <a:t>Result</a:t>
              </a:r>
              <a:r>
                <a:rPr lang="ru-RU" sz="1600" dirty="0"/>
                <a:t> </a:t>
              </a:r>
              <a:r>
                <a:rPr lang="ru-RU" sz="1600" dirty="0" err="1"/>
                <a:t>of</a:t>
              </a:r>
              <a:r>
                <a:rPr lang="ru-RU" sz="1600" dirty="0"/>
                <a:t> </a:t>
              </a:r>
              <a:r>
                <a:rPr lang="ru-RU" sz="1600" dirty="0" err="1"/>
                <a:t>convolution</a:t>
              </a:r>
              <a:endParaRPr lang="ru-RU" sz="16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12D7A37-59BD-4B0D-EE85-5ADBDCCF5C73}"/>
              </a:ext>
            </a:extLst>
          </p:cNvPr>
          <p:cNvSpPr txBox="1"/>
          <p:nvPr/>
        </p:nvSpPr>
        <p:spPr>
          <a:xfrm>
            <a:off x="11739839" y="63694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982320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5EDB4-46AD-4A38-FF10-981F548A0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554"/>
            <a:ext cx="10515600" cy="1325563"/>
          </a:xfrm>
        </p:spPr>
        <p:txBody>
          <a:bodyPr/>
          <a:lstStyle/>
          <a:p>
            <a:r>
              <a:rPr lang="en-US" dirty="0"/>
              <a:t>Classification Algorithm: CNN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0582A0-E95B-7E4E-20B3-D631431A37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17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43" y="1484671"/>
            <a:ext cx="10887311" cy="397785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FD68F10-D0DC-1945-5F96-362AD7E222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F97A0F-0BAD-4D17-215C-DE2E3B0DB3F3}"/>
              </a:ext>
            </a:extLst>
          </p:cNvPr>
          <p:cNvSpPr txBox="1"/>
          <p:nvPr/>
        </p:nvSpPr>
        <p:spPr>
          <a:xfrm>
            <a:off x="11739839" y="63694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2697726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477</Words>
  <Application>Microsoft Office PowerPoint</Application>
  <PresentationFormat>Широкоэкранный</PresentationFormat>
  <Paragraphs>160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Тема Office</vt:lpstr>
      <vt:lpstr>SIMULATION AND RECONSTRUCTION OF EVENTS IN THE SPD MUON SYSTEM</vt:lpstr>
      <vt:lpstr>Work accomplished</vt:lpstr>
      <vt:lpstr>Geometric model of the prototype</vt:lpstr>
      <vt:lpstr>Презентация PowerPoint</vt:lpstr>
      <vt:lpstr>DBSCAN Clustering Algorithm</vt:lpstr>
      <vt:lpstr>Презентация PowerPoint</vt:lpstr>
      <vt:lpstr>Презентация PowerPoint</vt:lpstr>
      <vt:lpstr>Convolutional neural networks</vt:lpstr>
      <vt:lpstr>Classification Algorithm: CNN</vt:lpstr>
      <vt:lpstr>Презентация PowerPoint</vt:lpstr>
      <vt:lpstr>Confusion matrix and ROC curves for CNN</vt:lpstr>
      <vt:lpstr>Classification Algorithm: XGBoost</vt:lpstr>
      <vt:lpstr>Confusion matrix and ROC curve for XGBoost</vt:lpstr>
      <vt:lpstr>Comparative analysis of models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Александр Осетров</dc:creator>
  <cp:lastModifiedBy>Александр Осетров</cp:lastModifiedBy>
  <cp:revision>19</cp:revision>
  <dcterms:created xsi:type="dcterms:W3CDTF">2025-09-28T21:51:57Z</dcterms:created>
  <dcterms:modified xsi:type="dcterms:W3CDTF">2025-10-01T09:51:55Z</dcterms:modified>
</cp:coreProperties>
</file>