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sldIdLst>
    <p:sldId id="323" r:id="rId2"/>
    <p:sldId id="301" r:id="rId3"/>
    <p:sldId id="327" r:id="rId4"/>
    <p:sldId id="324" r:id="rId5"/>
    <p:sldId id="316" r:id="rId6"/>
    <p:sldId id="310" r:id="rId7"/>
    <p:sldId id="332" r:id="rId8"/>
    <p:sldId id="331" r:id="rId9"/>
    <p:sldId id="320" r:id="rId10"/>
    <p:sldId id="315" r:id="rId11"/>
    <p:sldId id="325" r:id="rId12"/>
  </p:sldIdLst>
  <p:sldSz cx="12192000" cy="6858000"/>
  <p:notesSz cx="679767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DEDE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51" autoAdjust="0"/>
    <p:restoredTop sz="99511" autoAdjust="0"/>
  </p:normalViewPr>
  <p:slideViewPr>
    <p:cSldViewPr>
      <p:cViewPr varScale="1">
        <p:scale>
          <a:sx n="89" d="100"/>
          <a:sy n="89" d="100"/>
        </p:scale>
        <p:origin x="619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684"/>
    </p:cViewPr>
  </p:outlineViewPr>
  <p:notesTextViewPr>
    <p:cViewPr>
      <p:scale>
        <a:sx n="1" d="1"/>
        <a:sy n="1" d="1"/>
      </p:scale>
      <p:origin x="0" y="0"/>
    </p:cViewPr>
  </p:notesText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DFD1A8-8164-4FC4-B983-0173FA50662C}" type="datetimeFigureOut">
              <a:rPr lang="ru-RU" smtClean="0"/>
              <a:t>14.10.2025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50D884-A86A-4803-A222-38451753A8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3723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7840005-7399-5C57-BFD9-88E1D80EC7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4EE0CEDE-188B-D746-F78C-D142F8153A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04D67C7-56FA-B012-35E9-3AB419ABD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26A9C-F571-46E5-B3A5-717B47ADA1F7}" type="datetime1">
              <a:rPr lang="ru-RU" smtClean="0"/>
              <a:t>14.10.2025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5DA9298-CE55-7791-A749-A995C68CF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FD27C1F-2065-BC7A-6C84-B9D14D816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212A7-3784-4A7A-9D35-53C7AB74F5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197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30042DE-8732-8B1D-2306-2A0121BD9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BB14C166-66B4-42C7-BAD1-FB8E9E4E58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E04F50D-CE51-D7DB-F6A7-C6E703EF3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4DD35-9D65-44E3-9DFE-CAF0B577BB39}" type="datetime1">
              <a:rPr lang="ru-RU" smtClean="0"/>
              <a:t>14.10.2025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9E3E084-BB18-BDF5-65C0-344879CBF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069252F-E458-66AF-9255-87C9531B6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212A7-3784-4A7A-9D35-53C7AB74F5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3467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D8FA1CDF-91E4-4B04-AC69-219A947E3E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8EB10132-8725-F500-DDC8-4DDD9EF0FF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F047A6F-7CE4-74F2-E2B2-767A0CA2A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62442-8920-417A-B6A4-C197AF762D5F}" type="datetime1">
              <a:rPr lang="ru-RU" smtClean="0"/>
              <a:t>14.10.2025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356FE46-EDD4-3C47-F232-99DB14B8F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501939B-42EF-440E-0463-EDEF0E8CF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212A7-3784-4A7A-9D35-53C7AB74F5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0306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4D8C53A-2CCC-7A7E-F6DE-AC1BFA1F2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CE32613-2505-A0D7-170A-6039AC0F46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1484308-B2A4-9DDA-C391-69EB677BA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B28B4-B80F-4EB2-8700-1D64B95023CF}" type="datetime1">
              <a:rPr lang="ru-RU" smtClean="0"/>
              <a:t>14.10.2025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D35E3E9-460B-0D0D-C36D-B9CEFE4F0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BAD64DD-A398-1294-DE1A-EEC0745E6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212A7-3784-4A7A-9D35-53C7AB74F5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329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6DB095A-A3F6-90BE-38BC-71906357C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27E978A4-6E00-7D40-EEFE-CBFB524617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7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7FEB24F-2670-38FE-AB81-30A78D0F0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D791E-B99D-477E-B144-69B72D069A41}" type="datetime1">
              <a:rPr lang="ru-RU" smtClean="0"/>
              <a:t>14.10.2025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3CDC760-51E7-CA05-BBD3-B7023F81F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54BF3E6-DFE3-80F5-C9CF-607CD9508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212A7-3784-4A7A-9D35-53C7AB74F5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1695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C571326-8F18-29E4-0A68-B9D9283E2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A4B8222-3E77-F1DA-5A3D-7DD6131CAD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D5C0A2C6-CCC5-A60E-C8B2-AF9C802C5D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7FEC2EDF-72CF-B03E-5A0F-19F6C7B66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E6F12-C8FC-46D3-B9B0-CF958C5E7088}" type="datetime1">
              <a:rPr lang="ru-RU" smtClean="0"/>
              <a:t>14.10.2025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DA24E572-1CAC-8498-249C-56E10C3B8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1DF06324-3459-5AEB-B353-BCBC5DD65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212A7-3784-4A7A-9D35-53C7AB74F5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5922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E8A0DEB-1C19-4B48-BA1F-9FF941621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546703BE-520E-413C-7E4A-3E0999CFBE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64E1F672-FCE6-80AF-DE77-8B4805DD1B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F3FE0740-99C1-3A43-9ACF-D6F7CE3AAB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C4C7EF58-5EB2-F5FA-37D6-BC10445691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F2059FAF-FC44-F972-863D-99568834D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D8B41-16AD-4C61-BB75-2D4F154D4379}" type="datetime1">
              <a:rPr lang="ru-RU" smtClean="0"/>
              <a:t>14.10.2025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58E762B7-C481-4416-4BA9-194090F32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BCA023A0-14D5-75A9-13A2-5E7293075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212A7-3784-4A7A-9D35-53C7AB74F5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0556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EE8E79A-A869-55DC-D6B0-C9D1FC0D4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BDA0E7FB-2371-0268-7EAC-4241D1DBC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1D8FA-06DC-4671-B0EC-47714FE1F626}" type="datetime1">
              <a:rPr lang="ru-RU" smtClean="0"/>
              <a:t>14.10.2025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D0E82267-5A4C-B941-78F3-6FB0B9B20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3F31CEFE-F567-0282-ADF3-CD54365B4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212A7-3784-4A7A-9D35-53C7AB74F5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8939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55260645-E94D-DAEE-85BF-CF381CE3D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3DDFB-7D36-4291-AC40-9CB558E5CC36}" type="datetime1">
              <a:rPr lang="ru-RU" smtClean="0"/>
              <a:t>14.10.2025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B765921E-A063-4127-5CCE-C3AC8856D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7BAA11BE-7AB3-067A-33FE-C0BFDADE7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212A7-3784-4A7A-9D35-53C7AB74F5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1210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FABD4EF-1FD2-DF2C-28EB-456E260FE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D2732A7-2F1C-BE38-C149-D3D59AD278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3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FC3F250B-2652-ABDD-44A2-9C74030456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C56C9D7F-957E-AE25-C39B-EAC0BEA40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122E3-6B47-4AC2-A810-5EE787824A8C}" type="datetime1">
              <a:rPr lang="ru-RU" smtClean="0"/>
              <a:t>14.10.2025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09BF292F-755F-4728-2B7B-267CF1E3F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570A3B70-D744-3DDE-EF3C-628A2E3A9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212A7-3784-4A7A-9D35-53C7AB74F5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377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4C3CDCD-A3A3-25EC-071F-9D05B748A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A3C3B533-06A9-05AC-EA32-08BFA30467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33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835A6740-BF06-0934-64A1-5DFB0DC35A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113F9164-FD3A-C170-E007-47ADD3754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8C17E-2C1D-4AE7-B95D-F3AC51E511A3}" type="datetime1">
              <a:rPr lang="ru-RU" smtClean="0"/>
              <a:t>14.10.2025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DC5B87DF-E941-E626-526B-5600D7048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82A9A721-A7F4-1D07-82F0-C2AE2CA62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212A7-3784-4A7A-9D35-53C7AB74F5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937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6697F0A-9D86-0C51-BB74-E85C64B68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AAAEA633-D0EF-055E-CE5C-5A5DA0284C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71F35DD-9EAE-D124-009F-953CF4B086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9288B0-CE8F-4A03-B05E-BF06B01AEB63}" type="datetime1">
              <a:rPr lang="ru-RU" smtClean="0"/>
              <a:t>14.10.2025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79706C8-3890-F45C-3980-75DE52082F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0255B69-76AC-0D5A-C555-97992819B6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4212A7-3784-4A7A-9D35-53C7AB74F5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0952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1820525" y="1538790"/>
                <a:ext cx="8775975" cy="12072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b="1" dirty="0"/>
                  <a:t>Dependence of the angular coefficients of </a:t>
                </a:r>
                <a:r>
                  <a:rPr lang="en-US" sz="2400" b="1" i="1" dirty="0"/>
                  <a:t>J/ψ </a:t>
                </a:r>
                <a:r>
                  <a:rPr lang="en-US" sz="2400" b="1" dirty="0"/>
                  <a:t>mesons </a:t>
                </a:r>
                <a:r>
                  <a:rPr lang="en-US" sz="2400" b="1" i="1" dirty="0"/>
                  <a:t>A</a:t>
                </a:r>
                <a:r>
                  <a:rPr lang="en-US" sz="2400" b="1" i="1" baseline="-25000" dirty="0"/>
                  <a:t>i </a:t>
                </a:r>
                <a:r>
                  <a:rPr lang="en-US" sz="2400" b="1" dirty="0"/>
                  <a:t>on the transverse momentum in pp collisions at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ru-RU" sz="2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𝒔</m:t>
                            </m:r>
                          </m:e>
                          <m:sub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𝑵𝑵</m:t>
                            </m:r>
                          </m:sub>
                        </m:sSub>
                      </m:e>
                    </m:rad>
                  </m:oMath>
                </a14:m>
                <a:r>
                  <a:rPr lang="en-US" sz="2400" b="1" dirty="0"/>
                  <a:t> = 10 GeV </a:t>
                </a:r>
                <a:endParaRPr lang="en-US" sz="2400" b="1" dirty="0" smtClean="0"/>
              </a:p>
              <a:p>
                <a:pPr algn="ctr"/>
                <a:r>
                  <a:rPr lang="en-US" sz="2400" b="1" dirty="0" smtClean="0"/>
                  <a:t>using </a:t>
                </a:r>
                <a:r>
                  <a:rPr lang="en-US" sz="2400" b="1" dirty="0"/>
                  <a:t>the Pythia model</a:t>
                </a:r>
                <a:endParaRPr lang="ru-RU" sz="2400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0525" y="1538790"/>
                <a:ext cx="8775975" cy="1207254"/>
              </a:xfrm>
              <a:prstGeom prst="rect">
                <a:avLst/>
              </a:prstGeom>
              <a:blipFill rotWithShape="0">
                <a:blip r:embed="rId2"/>
                <a:stretch>
                  <a:fillRect t="-4040" b="-106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7581165" y="3924055"/>
            <a:ext cx="4140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entury Gothic" panose="020B0502020202020204" pitchFamily="34" charset="0"/>
              </a:rPr>
              <a:t>M. </a:t>
            </a:r>
            <a:r>
              <a:rPr lang="en-US" sz="2400" b="1" dirty="0" err="1" smtClean="0">
                <a:latin typeface="Century Gothic" panose="020B0502020202020204" pitchFamily="34" charset="0"/>
              </a:rPr>
              <a:t>Bykovskii</a:t>
            </a:r>
            <a:r>
              <a:rPr lang="en-US" sz="2400" b="1" dirty="0" smtClean="0">
                <a:latin typeface="Century Gothic" panose="020B0502020202020204" pitchFamily="34" charset="0"/>
              </a:rPr>
              <a:t>, O. </a:t>
            </a:r>
            <a:r>
              <a:rPr lang="en-US" sz="2400" b="1" dirty="0" err="1" smtClean="0">
                <a:latin typeface="Century Gothic" panose="020B0502020202020204" pitchFamily="34" charset="0"/>
              </a:rPr>
              <a:t>Bulekov</a:t>
            </a:r>
            <a:endParaRPr lang="ru-RU" sz="2400" b="1" dirty="0">
              <a:latin typeface="Century Gothic" panose="020B0502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83187" y="5743751"/>
            <a:ext cx="58506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entury Gothic" panose="020B0502020202020204" pitchFamily="34" charset="0"/>
              </a:rPr>
              <a:t>SPD Physics Weekly meeting #63, 14.10.2025</a:t>
            </a:r>
            <a:endParaRPr lang="ru-RU" sz="20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3830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AFD7409-C88B-A337-96E5-6C2778DDBC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0485" y="1718810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9600" dirty="0"/>
              <a:t>BACKUP SLIDES</a:t>
            </a:r>
            <a:endParaRPr lang="ru-RU" sz="96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23B50104-6C43-4EBF-BD97-D25092F0C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212A7-3784-4A7A-9D35-53C7AB74F525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23846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212A7-3784-4A7A-9D35-53C7AB74F525}" type="slidenum">
              <a:rPr lang="ru-RU" smtClean="0"/>
              <a:t>11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100444" y="1358770"/>
            <a:ext cx="882098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Pythia 8 instructions for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J/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ψ →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μμ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/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P8gen-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SetParameters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("Charmonium:gg2ccbar(3S1)[3S1(1)]g =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on,off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");    </a:t>
            </a:r>
          </a:p>
          <a:p>
            <a:pPr lvl="0"/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P8gen-&gt;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SetParameters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("Charmonium:gg2ccbar(3S1)[3S1(8)]g =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on,off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");    </a:t>
            </a:r>
          </a:p>
          <a:p>
            <a:pPr lvl="0"/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P8gen-&gt;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SetParameters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("Charmonium:qg2ccbar(3S1)[3S1(8)]q =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on,off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");    </a:t>
            </a:r>
          </a:p>
          <a:p>
            <a:pPr lvl="0"/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P8gen-&gt;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SetParameters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("Charmonium:qqbar2ccbar(3S1)[3S1(8)]g =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on,off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");    </a:t>
            </a:r>
          </a:p>
          <a:p>
            <a:pPr lvl="0"/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P8gen-&gt;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SetParameters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("Charmonium:gg2ccbar(3S1)[1S0(8)]g =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on,off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");    </a:t>
            </a:r>
          </a:p>
          <a:p>
            <a:pPr lvl="0"/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P8gen-&gt;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SetParameters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("Charmonium:qg2ccbar(3S1)[1S0(8)]q =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on,off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");    </a:t>
            </a:r>
          </a:p>
          <a:p>
            <a:pPr lvl="0"/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P8gen-&gt;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SetParameters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("Charmonium:qqbar2ccbar(3S1)[1S0(8)]g =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on,off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");    </a:t>
            </a:r>
          </a:p>
          <a:p>
            <a:pPr lvl="0"/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P8gen-&gt;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SetParameters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("Charmonium:gg2ccbar(3S1)[3PJ(8)]g =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on,off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");    </a:t>
            </a:r>
          </a:p>
          <a:p>
            <a:pPr lvl="0"/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P8gen-&gt;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SetParameters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("Charmonium:qg2ccbar(3S1)[3PJ(8)]q =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on,off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");    </a:t>
            </a:r>
          </a:p>
          <a:p>
            <a:pPr lvl="0"/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P8gen-&gt;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SetParameters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("Charmonium:qqbar2ccbar(3S1)[3PJ(8)]g =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on,off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");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0375" y="278650"/>
            <a:ext cx="44521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Calibri Light" panose="020F0302020204030204"/>
                <a:ea typeface="+mj-ea"/>
                <a:cs typeface="+mj-cs"/>
              </a:rPr>
              <a:t>Dataset and Production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9379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30" y="4089394"/>
            <a:ext cx="4950550" cy="263208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360" y="76003"/>
            <a:ext cx="11611290" cy="681358"/>
          </a:xfrm>
        </p:spPr>
        <p:txBody>
          <a:bodyPr>
            <a:normAutofit fontScale="90000"/>
          </a:bodyPr>
          <a:lstStyle/>
          <a:p>
            <a:pPr algn="just"/>
            <a:r>
              <a:rPr lang="en-US" sz="28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Measurement of the angular coefficients in </a:t>
            </a:r>
            <a:r>
              <a:rPr lang="en-US" sz="28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J/</a:t>
            </a:r>
            <a:r>
              <a:rPr lang="el-GR" sz="28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ψ</a:t>
            </a:r>
            <a:r>
              <a:rPr lang="en-US" sz="28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 </a:t>
            </a:r>
            <a:r>
              <a:rPr lang="en-US" sz="28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events using muon pairs</a:t>
            </a:r>
            <a:endParaRPr lang="ru-RU" sz="28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212A7-3784-4A7A-9D35-53C7AB74F525}" type="slidenum">
              <a:rPr lang="ru-RU" smtClean="0"/>
              <a:t>2</a:t>
            </a:fld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99549" y="929062"/>
            <a:ext cx="3190251" cy="251861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041105" y="1178750"/>
            <a:ext cx="3825425" cy="405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195900" y="694429"/>
            <a:ext cx="52655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aseline="30000" dirty="0"/>
          </a:p>
          <a:p>
            <a:r>
              <a:rPr lang="ru-RU" baseline="30000" dirty="0"/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J/ψ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 μ</a:t>
            </a:r>
            <a:r>
              <a:rPr lang="ru-RU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μ</a:t>
            </a:r>
            <a:r>
              <a:rPr lang="ru-RU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; BF = 5.96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0.03%,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 =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keV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aseline="30000" dirty="0"/>
          </a:p>
          <a:p>
            <a:r>
              <a:rPr lang="ru-RU" baseline="30000" dirty="0"/>
              <a:t>                                             </a:t>
            </a:r>
            <a:r>
              <a:rPr lang="en-US" baseline="30000" dirty="0"/>
              <a:t>	  </a:t>
            </a:r>
            <a:br>
              <a:rPr lang="en-US" baseline="30000" dirty="0"/>
            </a:br>
            <a:r>
              <a:rPr lang="en-US" baseline="30000" dirty="0"/>
              <a:t> </a:t>
            </a:r>
            <a:r>
              <a:rPr lang="en-US" dirty="0"/>
              <a:t>           </a:t>
            </a:r>
            <a:r>
              <a:rPr lang="ru-RU" dirty="0"/>
              <a:t> </a:t>
            </a:r>
            <a:r>
              <a:rPr lang="en-US" dirty="0"/>
              <a:t>     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015880" y="1342323"/>
                <a:ext cx="6840759" cy="20618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𝜎</m:t>
                        </m:r>
                      </m:num>
                      <m:den>
                        <m:sSub>
                          <m:sSubPr>
                            <m:ctrlPr>
                              <a:rPr lang="ru-RU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𝑑𝑝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𝑑𝑚</m:t>
                        </m:r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𝑑𝑐𝑜𝑠</m:t>
                        </m:r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𝜑</m:t>
                        </m:r>
                      </m:den>
                    </m:f>
                  </m:oMath>
                </a14:m>
                <a:r>
                  <a:rPr lang="en-US" sz="2000" dirty="0"/>
                  <a:t>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16</m:t>
                        </m:r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𝜋</m:t>
                        </m:r>
                      </m:den>
                    </m:f>
                    <m:f>
                      <m:f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20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ru-RU" sz="20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ru-RU" sz="2000" i="1">
                                <a:latin typeface="Cambria Math" panose="02040503050406030204" pitchFamily="18" charset="0"/>
                              </a:rPr>
                              <m:t>𝑈</m:t>
                            </m:r>
                            <m:r>
                              <a:rPr lang="ru-RU" sz="20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ru-RU" sz="2000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p>
                        </m:sSup>
                      </m:num>
                      <m:den>
                        <m:sSub>
                          <m:sSubPr>
                            <m:ctrlPr>
                              <a:rPr lang="ru-RU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𝑑𝑝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𝑑𝑚</m:t>
                        </m:r>
                      </m:den>
                    </m:f>
                    <m:r>
                      <a:rPr lang="ru-RU" sz="2000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ru-RU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ru-RU" sz="2000" i="1">
                                <a:latin typeface="Cambria Math" panose="02040503050406030204" pitchFamily="18" charset="0"/>
                              </a:rPr>
                              <m:t>1 + </m:t>
                            </m:r>
                            <m:sSup>
                              <m:sSupPr>
                                <m:ctrlPr>
                                  <a:rPr lang="ru-RU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ru-RU" sz="2000" i="1"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</m:e>
                              <m:sup>
                                <m:r>
                                  <a:rPr lang="ru-RU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sz="20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ru-RU" sz="20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+ </m:t>
                        </m:r>
                        <m:f>
                          <m:fPr>
                            <m:ctrlPr>
                              <a:rPr lang="ru-RU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ru-RU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sSub>
                          <m:sSubPr>
                            <m:ctrlPr>
                              <a:rPr lang="ru-RU" sz="20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ru-RU" sz="2000" i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A</m:t>
                            </m:r>
                            <m:r>
                              <a:rPr lang="ru-RU" sz="2000" i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  <m:sub>
                            <m:r>
                              <a:rPr lang="ru-RU" sz="2000" i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d>
                          <m:dPr>
                            <m:ctrlPr>
                              <a:rPr lang="ru-RU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ru-RU" sz="2000" i="1">
                                <a:latin typeface="Cambria Math" panose="02040503050406030204" pitchFamily="18" charset="0"/>
                              </a:rPr>
                              <m:t>1 − 3 </m:t>
                            </m:r>
                            <m:sSup>
                              <m:sSupPr>
                                <m:ctrlPr>
                                  <a:rPr lang="ru-RU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ru-RU" sz="2000" i="1"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</m:e>
                              <m:sup>
                                <m:r>
                                  <a:rPr lang="ru-RU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sz="20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ru-RU" sz="200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ru-RU" sz="20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А</m:t>
                            </m:r>
                          </m:e>
                          <m:sub>
                            <m:r>
                              <a:rPr lang="ru-RU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ru-RU" sz="2000" i="1">
                            <a:latin typeface="Cambria Math" panose="02040503050406030204" pitchFamily="18" charset="0"/>
                          </a:rPr>
                          <m:t>sin</m:t>
                        </m:r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⁡2</m:t>
                        </m:r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ru-RU" sz="2000" i="1">
                            <a:latin typeface="Cambria Math" panose="02040503050406030204" pitchFamily="18" charset="0"/>
                          </a:rPr>
                          <m:t>cos</m:t>
                        </m:r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⁡</m:t>
                        </m:r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𝜑</m:t>
                        </m:r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ru-RU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ru-RU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sSub>
                          <m:sSubPr>
                            <m:ctrlPr>
                              <a:rPr lang="ru-RU" sz="20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ru-RU" sz="2000" i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A</m:t>
                            </m:r>
                          </m:e>
                          <m:sub>
                            <m:r>
                              <a:rPr lang="ru-RU" sz="2000" i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ru-RU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ru-RU" sz="2000" i="1">
                                <a:latin typeface="Cambria Math" panose="02040503050406030204" pitchFamily="18" charset="0"/>
                              </a:rPr>
                              <m:t>sin</m:t>
                            </m:r>
                          </m:e>
                          <m:sup>
                            <m:r>
                              <a:rPr lang="ru-RU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ru-RU" sz="2000" i="1">
                            <a:latin typeface="Cambria Math" panose="02040503050406030204" pitchFamily="18" charset="0"/>
                          </a:rPr>
                          <m:t>cos</m:t>
                        </m:r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⁡2</m:t>
                        </m:r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</m:d>
                  </m:oMath>
                </a14:m>
                <a:endParaRPr lang="en-US" sz="2000" dirty="0">
                  <a:latin typeface="Cambria Math" panose="02040503050406030204" pitchFamily="18" charset="0"/>
                </a:endParaRPr>
              </a:p>
              <a:p>
                <a:endParaRPr lang="en-US" sz="1600" dirty="0">
                  <a:latin typeface="Cambria Math" panose="02040503050406030204" pitchFamily="18" charset="0"/>
                </a:endParaRPr>
              </a:p>
              <a:p>
                <a:r>
                  <a:rPr lang="el-GR" sz="1600" dirty="0"/>
                  <a:t/>
                </a:r>
                <a:br>
                  <a:rPr lang="el-GR" sz="1600" dirty="0"/>
                </a:br>
                <a:endParaRPr lang="en-US" sz="1600" dirty="0">
                  <a:latin typeface="Cambria Math" panose="02040503050406030204" pitchFamily="18" charset="0"/>
                </a:endParaRPr>
              </a:p>
              <a:p>
                <a:r>
                  <a:rPr lang="en-US" sz="1600" dirty="0"/>
                  <a:t> </a:t>
                </a:r>
                <a:endParaRPr lang="ru-RU" sz="16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5880" y="1342323"/>
                <a:ext cx="6840759" cy="2061846"/>
              </a:xfrm>
              <a:prstGeom prst="rect">
                <a:avLst/>
              </a:prstGeom>
              <a:blipFill>
                <a:blip r:embed="rId4"/>
                <a:stretch>
                  <a:fillRect t="-21302" b="-198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40405" y="3619382"/>
                <a:ext cx="387467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The Collins-Soper (CS) reference frame</a:t>
                </a:r>
                <a:r>
                  <a:rPr lang="ru-RU" dirty="0"/>
                  <a:t>:</a:t>
                </a:r>
                <a:r>
                  <a:rPr lang="en-US" dirty="0"/>
                  <a:t> 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𝜃</m:t>
                    </m:r>
                    <m:r>
                      <a:rPr lang="ru-RU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ru-RU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𝐶𝑆</m:t>
                        </m:r>
                      </m:sub>
                    </m:sSub>
                  </m:oMath>
                </a14:m>
                <a:r>
                  <a:rPr lang="en-US" dirty="0"/>
                  <a:t>,</a:t>
                </a:r>
                <a:r>
                  <a:rPr lang="ru-RU" dirty="0"/>
                  <a:t>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𝐶𝑆</m:t>
                        </m:r>
                      </m:sub>
                    </m:sSub>
                  </m:oMath>
                </a14:m>
                <a:r>
                  <a:rPr lang="ru-RU" dirty="0"/>
                  <a:t> 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405" y="3619382"/>
                <a:ext cx="3874679" cy="646331"/>
              </a:xfrm>
              <a:prstGeom prst="rect">
                <a:avLst/>
              </a:prstGeom>
              <a:blipFill>
                <a:blip r:embed="rId5"/>
                <a:stretch>
                  <a:fillRect l="-1258" t="-5660" r="-157" b="-141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Прямоугольник 5"/>
          <p:cNvSpPr/>
          <p:nvPr/>
        </p:nvSpPr>
        <p:spPr>
          <a:xfrm>
            <a:off x="5330915" y="5524121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Mirkes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E., Kim C. S. J/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Ψ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decay lepton distribution in </a:t>
            </a:r>
            <a:r>
              <a:rPr lang="en-US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hadronic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collisions //Physics Letters B. – 1995. –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Т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. 346. – №. 1-2. –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С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. 124-128.</a:t>
            </a:r>
            <a:endParaRPr lang="ru-RU" sz="2000" dirty="0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8EF3C931-6017-D3E4-1338-49D684AE04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50103" y="2758497"/>
            <a:ext cx="5792789" cy="61907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43DC60E5-0526-C13C-A8D9-2D41A70AE610}"/>
              </a:ext>
            </a:extLst>
          </p:cNvPr>
          <p:cNvSpPr txBox="1"/>
          <p:nvPr/>
        </p:nvSpPr>
        <p:spPr>
          <a:xfrm>
            <a:off x="5195900" y="3643831"/>
            <a:ext cx="69961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000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000" baseline="30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000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the longitudinal, the transverse and the longitudinal-transverse interference cross 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sections</a:t>
            </a:r>
          </a:p>
          <a:p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000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U+L 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the unpolarized production cross section</a:t>
            </a:r>
            <a:endParaRPr lang="ru-RU" sz="20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5286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EEBE083-C473-6A21-20E6-5717305C0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18255"/>
            <a:ext cx="10515600" cy="800455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Dataset and Production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170BAD2E-E1BD-AA10-D0C0-95A8D45B2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212A7-3784-4A7A-9D35-53C7AB74F525}" type="slidenum">
              <a:rPr lang="ru-RU" smtClean="0"/>
              <a:t>3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650394" y="1088740"/>
            <a:ext cx="1070340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Monte-Carlo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signal 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ample’s features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 :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Generator: 	Pythia 8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Beams:		UU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pp at 10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GeV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PDF:		NNPDF2.3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QCD+QED LO alpha_s(M_Z) =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0.130 (Pythia default PDF)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Process: 		J/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ψ →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μμ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Subdetectors: 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Micromegas, TS, ECal, RS, BBC, ZDC (sketch) (TOF/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Aeg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FaRICH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not added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this analysis 100 000 events (our estimation of the signal for 1 year First Phase) were produced using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SPDROOT 4.1.7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(development branch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1857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EEBE083-C473-6A21-20E6-5717305C0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18255"/>
            <a:ext cx="10515600" cy="800455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Kinematic distributions for muons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170BAD2E-E1BD-AA10-D0C0-95A8D45B2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212A7-3784-4A7A-9D35-53C7AB74F525}" type="slidenum">
              <a:rPr lang="ru-RU" smtClean="0"/>
              <a:t>4</a:t>
            </a:fld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7AB3D3E7-F265-5AD7-D212-3CE521EEA816}"/>
              </a:ext>
            </a:extLst>
          </p:cNvPr>
          <p:cNvSpPr txBox="1"/>
          <p:nvPr/>
        </p:nvSpPr>
        <p:spPr>
          <a:xfrm>
            <a:off x="335360" y="683695"/>
            <a:ext cx="609600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Currently, no RS info implemented into the analysis. 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Muon tracks were selected (SpdTrackMC).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track: FinalState, if it’s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available;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 – extrapolation to PV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SpdTrackPropagatorGF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	particle PDG and mother PDG were checked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	N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(B + EC) &gt; 12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	χ</a:t>
            </a:r>
            <a:r>
              <a:rPr lang="en-US" sz="2000" baseline="30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/</a:t>
            </a:r>
            <a:r>
              <a:rPr lang="en-US" sz="20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ndf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&lt; 3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	P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0.25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	|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| &lt; 3.3  </a:t>
            </a:r>
          </a:p>
          <a:p>
            <a:endParaRPr lang="en-US" sz="2000" dirty="0"/>
          </a:p>
          <a:p>
            <a:r>
              <a:rPr lang="ru-RU" sz="2000" dirty="0" smtClean="0"/>
              <a:t>  </a:t>
            </a: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375" y="3972063"/>
            <a:ext cx="5175575" cy="274126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5215" y="3565634"/>
            <a:ext cx="5380020" cy="2841803"/>
          </a:xfrm>
          <a:prstGeom prst="rect">
            <a:avLst/>
          </a:prstGeom>
        </p:spPr>
      </p:pic>
      <p:pic>
        <p:nvPicPr>
          <p:cNvPr id="13" name="Объект 12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663298" y="729194"/>
            <a:ext cx="5263240" cy="2836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11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D9E4E136-E458-D4DB-2443-57C743D7DE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DF6C72BE-726C-0C36-F3FA-7FD33FC38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212A7-3784-4A7A-9D35-53C7AB74F525}" type="slidenum">
              <a:rPr lang="ru-RU" smtClean="0"/>
              <a:t>5</a:t>
            </a:fld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59FD905A-294C-1462-4BAA-1DB51B8F4181}"/>
              </a:ext>
            </a:extLst>
          </p:cNvPr>
          <p:cNvSpPr/>
          <p:nvPr/>
        </p:nvSpPr>
        <p:spPr>
          <a:xfrm>
            <a:off x="343054" y="87145"/>
            <a:ext cx="55510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J/ψ </a:t>
            </a:r>
            <a:r>
              <a:rPr lang="en-US" sz="3600" dirty="0">
                <a:solidFill>
                  <a:srgbClr val="C00000"/>
                </a:solidFill>
              </a:rPr>
              <a:t>kinematical distributions</a:t>
            </a:r>
            <a:endParaRPr lang="ru-RU" sz="3600" dirty="0">
              <a:solidFill>
                <a:srgbClr val="C0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86" y="4153122"/>
            <a:ext cx="4908640" cy="26049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1025" y="1633611"/>
            <a:ext cx="4764504" cy="260805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870" y="1633611"/>
            <a:ext cx="4698471" cy="252315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43054" y="818077"/>
            <a:ext cx="11333566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J/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ψ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was constructed by its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000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pair. Only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J/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ψ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from invariant mass window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3.097 –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3*σ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  M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J/ψ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 3.097 +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3*σ were accepted. (σ = 40 MeV from 2 Gauss functions fit).   </a:t>
            </a:r>
          </a:p>
          <a:p>
            <a:endParaRPr lang="en-US" dirty="0"/>
          </a:p>
          <a:p>
            <a:endParaRPr lang="en-US" dirty="0" smtClean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2732" y="4232255"/>
            <a:ext cx="4795736" cy="2525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1262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79A9B7EB-3489-778B-E94B-16DCC2DD07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345" y="2665399"/>
            <a:ext cx="7245805" cy="274969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5907808-499C-7269-9627-CA41D96B7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0685" y="-452"/>
            <a:ext cx="606789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C82506"/>
                </a:solidFill>
              </a:rPr>
              <a:t>Methodology overview</a:t>
            </a:r>
            <a:br>
              <a:rPr lang="en-US" sz="4000" b="1" dirty="0">
                <a:solidFill>
                  <a:srgbClr val="C82506"/>
                </a:solidFill>
              </a:rPr>
            </a:br>
            <a:endParaRPr lang="ru-RU" sz="4000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F3D9F81-8219-7491-527D-93BD5ACEB3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345" y="789714"/>
            <a:ext cx="9580684" cy="2665261"/>
          </a:xfrm>
        </p:spPr>
        <p:txBody>
          <a:bodyPr>
            <a:normAutofit/>
          </a:bodyPr>
          <a:lstStyle/>
          <a:p>
            <a:r>
              <a:rPr lang="en-US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Build reference coefficients </a:t>
            </a:r>
            <a:r>
              <a:rPr lang="en-US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Ai</a:t>
            </a:r>
            <a:r>
              <a:rPr lang="en-US" sz="14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ref</a:t>
            </a:r>
            <a:r>
              <a:rPr lang="en-US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with moments method from MC predictions</a:t>
            </a:r>
          </a:p>
          <a:p>
            <a:r>
              <a:rPr lang="en-US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Fold signal templates using </a:t>
            </a:r>
            <a:r>
              <a:rPr lang="en-US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Ai</a:t>
            </a:r>
            <a:r>
              <a:rPr lang="en-US" sz="2000" b="0" baseline="-25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ref</a:t>
            </a:r>
            <a:r>
              <a:rPr lang="en-US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and MC simulation </a:t>
            </a:r>
            <a:r>
              <a:rPr lang="en-US" sz="16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  <a:p>
            <a:r>
              <a:rPr lang="en-US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Build background, data templates </a:t>
            </a:r>
            <a:r>
              <a:rPr lang="en-US" sz="16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  <a:p>
            <a:r>
              <a:rPr lang="en-US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Make workspace (containing likelihood, data, parameters) </a:t>
            </a:r>
          </a:p>
          <a:p>
            <a:r>
              <a:rPr lang="en-US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Fit Ais, σ, NPs </a:t>
            </a:r>
            <a:r>
              <a:rPr lang="en-US" sz="16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ru-RU" sz="20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32F4DDD5-3203-D8B9-0FB4-FEE39CA31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212A7-3784-4A7A-9D35-53C7AB74F525}" type="slidenum">
              <a:rPr lang="ru-RU" smtClean="0"/>
              <a:t>6</a:t>
            </a:fld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BF5AA9F4-AE15-D2C2-4824-1B52E0D985EF}"/>
              </a:ext>
            </a:extLst>
          </p:cNvPr>
          <p:cNvSpPr txBox="1"/>
          <p:nvPr/>
        </p:nvSpPr>
        <p:spPr>
          <a:xfrm>
            <a:off x="7654960" y="1637651"/>
            <a:ext cx="465448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0365C0"/>
                </a:solidFill>
                <a:latin typeface="Times New Roman" panose="02020603050405020304" pitchFamily="18" charset="0"/>
              </a:rPr>
              <a:t>Folded polynomial templates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are used to build a likelihood 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  <a:p>
            <a:endParaRPr lang="en-US" sz="1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Variational templates also present to take into account systematic uncertainties </a:t>
            </a:r>
          </a:p>
          <a:p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773F9B"/>
                </a:solidFill>
                <a:latin typeface="Times New Roman" panose="02020603050405020304" pitchFamily="18" charset="0"/>
              </a:rPr>
              <a:t>Angular coefficients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are parameters that normalize the polynomial templates 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  <a:p>
            <a:endParaRPr lang="en-US" sz="1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2000" dirty="0">
                <a:solidFill>
                  <a:srgbClr val="00882B"/>
                </a:solidFill>
                <a:latin typeface="Times New Roman" panose="02020603050405020304" pitchFamily="18" charset="0"/>
              </a:rPr>
              <a:t>Cross-section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scales all signal templates independently in each measurement bin</a:t>
            </a:r>
          </a:p>
          <a:p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2000" dirty="0">
                <a:solidFill>
                  <a:srgbClr val="C3971A"/>
                </a:solidFill>
                <a:latin typeface="Times New Roman" panose="02020603050405020304" pitchFamily="18" charset="0"/>
              </a:rPr>
              <a:t>Background templates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are added to likelihood 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  <a:p>
            <a:endParaRPr lang="ru-RU" sz="2000" dirty="0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0CBB54C9-7D3B-9EB1-9EE7-08D5CA675A3E}"/>
              </a:ext>
            </a:extLst>
          </p:cNvPr>
          <p:cNvSpPr txBox="1"/>
          <p:nvPr/>
        </p:nvSpPr>
        <p:spPr>
          <a:xfrm>
            <a:off x="290355" y="5840289"/>
            <a:ext cx="1081985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Maximum likelihood fit is performed to the </a:t>
            </a:r>
            <a:r>
              <a:rPr lang="en-US" sz="2000" b="1" dirty="0">
                <a:solidFill>
                  <a:srgbClr val="53585F"/>
                </a:solidFill>
                <a:latin typeface="Times New Roman" panose="02020603050405020304" pitchFamily="18" charset="0"/>
              </a:rPr>
              <a:t>reconstructed data</a:t>
            </a:r>
            <a:r>
              <a:rPr lang="en-US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to determine the coefficients and cross-sections in full phase space of leptons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8160544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212A7-3784-4A7A-9D35-53C7AB74F525}" type="slidenum">
              <a:rPr lang="ru-RU" smtClean="0"/>
              <a:t>7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67818" y="29973"/>
            <a:ext cx="59259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Calibri Light" panose="020F0302020204030204"/>
                <a:ea typeface="+mj-ea"/>
                <a:cs typeface="+mj-cs"/>
              </a:rPr>
              <a:t>Templates: </a:t>
            </a:r>
            <a:r>
              <a:rPr lang="en-US" sz="3600" b="1" dirty="0" err="1">
                <a:solidFill>
                  <a:srgbClr val="C00000"/>
                </a:solidFill>
                <a:latin typeface="Calibri Light" panose="020F0302020204030204"/>
                <a:ea typeface="+mj-ea"/>
                <a:cs typeface="+mj-cs"/>
              </a:rPr>
              <a:t>cosThetaCS</a:t>
            </a:r>
            <a:r>
              <a:rPr lang="en-US" sz="3600" b="1" dirty="0">
                <a:solidFill>
                  <a:srgbClr val="C00000"/>
                </a:solidFill>
                <a:latin typeface="Calibri Light" panose="020F0302020204030204"/>
                <a:ea typeface="+mj-ea"/>
                <a:cs typeface="+mj-cs"/>
              </a:rPr>
              <a:t> vs </a:t>
            </a:r>
            <a:r>
              <a:rPr lang="en-US" sz="3600" b="1" dirty="0" err="1">
                <a:solidFill>
                  <a:srgbClr val="C00000"/>
                </a:solidFill>
                <a:latin typeface="Calibri Light" panose="020F0302020204030204"/>
                <a:ea typeface="+mj-ea"/>
                <a:cs typeface="+mj-cs"/>
              </a:rPr>
              <a:t>phiCS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504" y="697599"/>
            <a:ext cx="2798307" cy="512108"/>
          </a:xfrm>
          <a:prstGeom prst="rect">
            <a:avLst/>
          </a:prstGeom>
        </p:spPr>
      </p:pic>
      <p:pic>
        <p:nvPicPr>
          <p:cNvPr id="9" name="Объект 9">
            <a:extLst>
              <a:ext uri="{FF2B5EF4-FFF2-40B4-BE49-F238E27FC236}">
                <a16:creationId xmlns:a16="http://schemas.microsoft.com/office/drawing/2014/main" xmlns="" id="{7B1B1293-392B-BBF6-D382-DBD55815D0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1581" y="1276603"/>
            <a:ext cx="3854154" cy="245847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FA2D3794-327C-C7D9-C99C-AC7957D6AE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9417" y="1259797"/>
            <a:ext cx="3839094" cy="247527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00987" y="1238502"/>
            <a:ext cx="3883489" cy="251786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4010" y="3756368"/>
            <a:ext cx="2798307" cy="51210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1581" y="4228003"/>
            <a:ext cx="11784589" cy="249348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311135" y="97434"/>
            <a:ext cx="4680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9 PT bins are [</a:t>
            </a:r>
            <a:r>
              <a:rPr lang="ru-RU" dirty="0" smtClean="0"/>
              <a:t>0</a:t>
            </a:r>
            <a:r>
              <a:rPr lang="en-US" dirty="0"/>
              <a:t>;</a:t>
            </a:r>
            <a:r>
              <a:rPr lang="ru-RU" dirty="0" smtClean="0"/>
              <a:t> 0.6</a:t>
            </a:r>
            <a:r>
              <a:rPr lang="en-US" dirty="0" smtClean="0"/>
              <a:t>], [0.6; </a:t>
            </a:r>
            <a:r>
              <a:rPr lang="ru-RU" dirty="0" smtClean="0"/>
              <a:t>0.84</a:t>
            </a:r>
            <a:r>
              <a:rPr lang="en-US" dirty="0" smtClean="0"/>
              <a:t>],</a:t>
            </a:r>
            <a:r>
              <a:rPr lang="ru-RU" dirty="0" smtClean="0"/>
              <a:t> </a:t>
            </a:r>
            <a:r>
              <a:rPr lang="en-US" dirty="0" smtClean="0"/>
              <a:t>[0.84; </a:t>
            </a:r>
            <a:r>
              <a:rPr lang="ru-RU" dirty="0" smtClean="0"/>
              <a:t>1.1</a:t>
            </a:r>
            <a:r>
              <a:rPr lang="en-US" dirty="0" smtClean="0"/>
              <a:t>],</a:t>
            </a:r>
            <a:r>
              <a:rPr lang="ru-RU" dirty="0" smtClean="0"/>
              <a:t> </a:t>
            </a:r>
            <a:r>
              <a:rPr lang="en-US" dirty="0" smtClean="0"/>
              <a:t>[1.1; </a:t>
            </a:r>
            <a:r>
              <a:rPr lang="ru-RU" dirty="0" smtClean="0"/>
              <a:t>1.32</a:t>
            </a:r>
            <a:r>
              <a:rPr lang="en-US" dirty="0" smtClean="0"/>
              <a:t>],</a:t>
            </a:r>
            <a:r>
              <a:rPr lang="ru-RU" dirty="0" smtClean="0"/>
              <a:t> </a:t>
            </a:r>
            <a:r>
              <a:rPr lang="en-US" dirty="0" smtClean="0"/>
              <a:t>[1.32; </a:t>
            </a:r>
            <a:r>
              <a:rPr lang="ru-RU" dirty="0" smtClean="0"/>
              <a:t>1.51</a:t>
            </a:r>
            <a:r>
              <a:rPr lang="en-US" dirty="0" smtClean="0"/>
              <a:t>],</a:t>
            </a:r>
            <a:r>
              <a:rPr lang="ru-RU" dirty="0" smtClean="0"/>
              <a:t> </a:t>
            </a:r>
            <a:r>
              <a:rPr lang="en-US" dirty="0" smtClean="0"/>
              <a:t>[1.51; </a:t>
            </a:r>
            <a:r>
              <a:rPr lang="ru-RU" dirty="0" smtClean="0"/>
              <a:t>1.75</a:t>
            </a:r>
            <a:r>
              <a:rPr lang="en-US" dirty="0" smtClean="0"/>
              <a:t>],</a:t>
            </a:r>
            <a:r>
              <a:rPr lang="ru-RU" dirty="0" smtClean="0"/>
              <a:t> </a:t>
            </a:r>
            <a:r>
              <a:rPr lang="en-US" dirty="0" smtClean="0"/>
              <a:t>[1.75; </a:t>
            </a:r>
            <a:r>
              <a:rPr lang="ru-RU" dirty="0" smtClean="0"/>
              <a:t>2.0</a:t>
            </a:r>
            <a:r>
              <a:rPr lang="en-US" dirty="0" smtClean="0"/>
              <a:t>],</a:t>
            </a:r>
            <a:r>
              <a:rPr lang="ru-RU" dirty="0" smtClean="0"/>
              <a:t> </a:t>
            </a:r>
            <a:r>
              <a:rPr lang="en-US" dirty="0" smtClean="0"/>
              <a:t>[2.0; </a:t>
            </a:r>
            <a:r>
              <a:rPr lang="ru-RU" dirty="0" smtClean="0"/>
              <a:t>2.6</a:t>
            </a:r>
            <a:r>
              <a:rPr lang="en-US" dirty="0" smtClean="0"/>
              <a:t>],</a:t>
            </a:r>
            <a:r>
              <a:rPr lang="ru-RU" dirty="0" smtClean="0"/>
              <a:t> </a:t>
            </a:r>
            <a:r>
              <a:rPr lang="en-US" dirty="0" smtClean="0"/>
              <a:t>[2.6; </a:t>
            </a:r>
            <a:r>
              <a:rPr lang="ru-RU" dirty="0" smtClean="0"/>
              <a:t>4.0</a:t>
            </a:r>
            <a:r>
              <a:rPr lang="en-US" dirty="0" smtClean="0"/>
              <a:t>]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26084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D9E4E136-E458-D4DB-2443-57C743D7DE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DF6C72BE-726C-0C36-F3FA-7FD33FC38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212A7-3784-4A7A-9D35-53C7AB74F525}" type="slidenum">
              <a:rPr lang="ru-RU" smtClean="0"/>
              <a:t>8</a:t>
            </a:fld>
            <a:endParaRPr lang="ru-RU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59FD905A-294C-1462-4BAA-1DB51B8F4181}"/>
              </a:ext>
            </a:extLst>
          </p:cNvPr>
          <p:cNvSpPr/>
          <p:nvPr/>
        </p:nvSpPr>
        <p:spPr>
          <a:xfrm>
            <a:off x="470374" y="37438"/>
            <a:ext cx="88562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smtClean="0">
                <a:solidFill>
                  <a:srgbClr val="C00000"/>
                </a:solidFill>
              </a:rPr>
              <a:t>The PT-dependence of angular coefficients Ai</a:t>
            </a:r>
            <a:endParaRPr lang="ru-RU" sz="3600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463" y="765355"/>
            <a:ext cx="3803704" cy="28222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72466" y="765355"/>
            <a:ext cx="738664" cy="40504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dirty="0" smtClean="0"/>
              <a:t>A</a:t>
            </a:r>
            <a:r>
              <a:rPr lang="en-US" baseline="-25000" dirty="0" smtClean="0"/>
              <a:t>0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481898" y="3437467"/>
            <a:ext cx="407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P</a:t>
            </a:r>
            <a:r>
              <a:rPr lang="en-US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T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752" y="3904549"/>
            <a:ext cx="3760235" cy="2634623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4299333" y="6296880"/>
            <a:ext cx="407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</a:t>
            </a:r>
            <a:r>
              <a:rPr lang="en-US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52051" y="3904549"/>
            <a:ext cx="461665" cy="303929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pPr lvl="0"/>
            <a:r>
              <a:rPr lang="en-US" dirty="0" smtClean="0">
                <a:solidFill>
                  <a:prstClr val="black"/>
                </a:solidFill>
              </a:rPr>
              <a:t>A</a:t>
            </a:r>
            <a:r>
              <a:rPr lang="en-US" baseline="-25000" dirty="0" smtClean="0">
                <a:solidFill>
                  <a:prstClr val="black"/>
                </a:solidFill>
              </a:rPr>
              <a:t>1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0744" y="3840924"/>
            <a:ext cx="3825425" cy="2694386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9502501" y="6424608"/>
            <a:ext cx="407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</a:t>
            </a:r>
            <a:r>
              <a:rPr lang="en-US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653798" y="3853134"/>
            <a:ext cx="461665" cy="303929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pPr lvl="0"/>
            <a:r>
              <a:rPr lang="en-US" dirty="0" smtClean="0">
                <a:solidFill>
                  <a:prstClr val="black"/>
                </a:solidFill>
              </a:rPr>
              <a:t>A</a:t>
            </a:r>
            <a:r>
              <a:rPr lang="en-US" baseline="-25000" dirty="0" smtClean="0">
                <a:solidFill>
                  <a:prstClr val="black"/>
                </a:solidFill>
              </a:rPr>
              <a:t>2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0374" y="683769"/>
            <a:ext cx="4725525" cy="3688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were obtained  using the Asimov pseudo data.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2000" baseline="-25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0-2 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must be equal to zero at LO.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Lam – Tung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relation (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must be valid as well.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2000" baseline="-25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differs 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from the expected 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value.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Trying to figure out the reason.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69564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D9E4E136-E458-D4DB-2443-57C743D7DE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DF6C72BE-726C-0C36-F3FA-7FD33FC38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212A7-3784-4A7A-9D35-53C7AB74F525}" type="slidenum">
              <a:rPr lang="ru-RU" smtClean="0"/>
              <a:t>9</a:t>
            </a:fld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59FD905A-294C-1462-4BAA-1DB51B8F4181}"/>
              </a:ext>
            </a:extLst>
          </p:cNvPr>
          <p:cNvSpPr/>
          <p:nvPr/>
        </p:nvSpPr>
        <p:spPr>
          <a:xfrm>
            <a:off x="470375" y="127540"/>
            <a:ext cx="16240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Results</a:t>
            </a:r>
            <a:r>
              <a:rPr lang="en-US" sz="3600" dirty="0" smtClean="0">
                <a:solidFill>
                  <a:srgbClr val="C00000"/>
                </a:solidFill>
              </a:rPr>
              <a:t> 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7876" y="1133745"/>
            <a:ext cx="11153739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 the moment we have: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methodology was implemented,  the expected values of the A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were obtained  using the Asimov pseudo data.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statistical errors for 1 year of the First Phase SPD number of events were estimated.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1-2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in agreement with the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theoretical predictions.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20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differs from the expected value.</a:t>
            </a:r>
          </a:p>
          <a:p>
            <a:r>
              <a:rPr lang="en-US" sz="2000" dirty="0" smtClean="0"/>
              <a:t> </a:t>
            </a:r>
            <a:endParaRPr lang="ru-R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plan: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estimation of the coefficients using PID info and background.     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98902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8734</TotalTime>
  <Words>684</Words>
  <Application>Microsoft Office PowerPoint</Application>
  <PresentationFormat>Широкоэкранный</PresentationFormat>
  <Paragraphs>119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Cambria Math</vt:lpstr>
      <vt:lpstr>Century Gothic</vt:lpstr>
      <vt:lpstr>Times New Roman</vt:lpstr>
      <vt:lpstr>Тема Office</vt:lpstr>
      <vt:lpstr>Презентация PowerPoint</vt:lpstr>
      <vt:lpstr>Measurement of the angular coefficients in J/ψ events using muon pairs</vt:lpstr>
      <vt:lpstr>Dataset and Production</vt:lpstr>
      <vt:lpstr>Kinematic distributions for muons</vt:lpstr>
      <vt:lpstr>Презентация PowerPoint</vt:lpstr>
      <vt:lpstr>Methodology overview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Вероника Димитрева</dc:creator>
  <cp:lastModifiedBy>Учетная запись Майкрософт</cp:lastModifiedBy>
  <cp:revision>468</cp:revision>
  <cp:lastPrinted>2023-03-29T10:58:01Z</cp:lastPrinted>
  <dcterms:created xsi:type="dcterms:W3CDTF">2022-06-12T19:32:20Z</dcterms:created>
  <dcterms:modified xsi:type="dcterms:W3CDTF">2025-10-14T12:03:49Z</dcterms:modified>
</cp:coreProperties>
</file>