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23" r:id="rId2"/>
    <p:sldId id="301" r:id="rId3"/>
    <p:sldId id="327" r:id="rId4"/>
    <p:sldId id="324" r:id="rId5"/>
    <p:sldId id="316" r:id="rId6"/>
    <p:sldId id="310" r:id="rId7"/>
    <p:sldId id="335" r:id="rId8"/>
    <p:sldId id="332" r:id="rId9"/>
    <p:sldId id="334" r:id="rId10"/>
    <p:sldId id="320" r:id="rId11"/>
    <p:sldId id="315" r:id="rId12"/>
    <p:sldId id="325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9511" autoAdjust="0"/>
  </p:normalViewPr>
  <p:slideViewPr>
    <p:cSldViewPr>
      <p:cViewPr varScale="1">
        <p:scale>
          <a:sx n="85" d="100"/>
          <a:sy n="85" d="100"/>
        </p:scale>
        <p:origin x="6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D1A8-8164-4FC4-B983-0173FA50662C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D884-A86A-4803-A222-38451753A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40005-7399-5C57-BFD9-88E1D80EC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E0CEDE-188B-D746-F78C-D142F8153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4D67C7-56FA-B012-35E9-3AB419AB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A9C-F571-46E5-B3A5-717B47ADA1F7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DA9298-CE55-7791-A749-A995C68C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D27C1F-2065-BC7A-6C84-B9D14D81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042DE-8732-8B1D-2306-2A0121BD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14C166-66B4-42C7-BAD1-FB8E9E4E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04F50D-CE51-D7DB-F6A7-C6E703EF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DD35-9D65-44E3-9DFE-CAF0B577BB39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E3E084-BB18-BDF5-65C0-344879CB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69252F-E458-66AF-9255-87C9531B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8FA1CDF-91E4-4B04-AC69-219A947E3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B10132-8725-F500-DDC8-4DDD9EF0F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047A6F-7CE4-74F2-E2B2-767A0CA2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442-8920-417A-B6A4-C197AF762D5F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56FE46-EDD4-3C47-F232-99DB14B8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01939B-42EF-440E-0463-EDEF0E8C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D8C53A-2CCC-7A7E-F6DE-AC1BFA1F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E32613-2505-A0D7-170A-6039AC0F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484308-B2A4-9DDA-C391-69EB677B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28B4-B80F-4EB2-8700-1D64B95023CF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35E3E9-460B-0D0D-C36D-B9CEFE4F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AD64DD-A398-1294-DE1A-EEC0745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B095A-A3F6-90BE-38BC-71906357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E978A4-6E00-7D40-EEFE-CBFB52461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FEB24F-2670-38FE-AB81-30A78D0F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91E-B99D-477E-B144-69B72D069A41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CDC760-51E7-CA05-BBD3-B7023F81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4BF3E6-DFE3-80F5-C9CF-607CD950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71326-8F18-29E4-0A68-B9D9283E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4B8222-3E77-F1DA-5A3D-7DD6131CA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5C0A2C6-CCC5-A60E-C8B2-AF9C802C5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EC2EDF-72CF-B03E-5A0F-19F6C7B6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F12-C8FC-46D3-B9B0-CF958C5E7088}" type="datetime1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24E572-1CAC-8498-249C-56E10C3B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F06324-3459-5AEB-B353-BCBC5DD6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A0DEB-1C19-4B48-BA1F-9FF94162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6703BE-520E-413C-7E4A-3E0999CF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E1F672-FCE6-80AF-DE77-8B4805DD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FE0740-99C1-3A43-9ACF-D6F7CE3AA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C7EF58-5EB2-F5FA-37D6-BC104456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059FAF-FC44-F972-863D-99568834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8B41-16AD-4C61-BB75-2D4F154D4379}" type="datetime1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E762B7-C481-4416-4BA9-194090F3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CA023A0-14D5-75A9-13A2-5E72930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8E79A-A869-55DC-D6B0-C9D1FC0D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A0E7FB-2371-0268-7EAC-4241D1DB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D8FA-06DC-4671-B0EC-47714FE1F626}" type="datetime1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E82267-5A4C-B941-78F3-6FB0B9B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1CEFE-F567-0282-ADF3-CD54365B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260645-E94D-DAEE-85BF-CF381CE3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DDFB-7D36-4291-AC40-9CB558E5CC36}" type="datetime1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65921E-A063-4127-5CCE-C3AC885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AA11BE-7AB3-067A-33FE-C0BFDADE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BD4EF-1FD2-DF2C-28EB-456E260F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2732A7-2F1C-BE38-C149-D3D59AD2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3F250B-2652-ABDD-44A2-9C740304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6C9D7F-957E-AE25-C39B-EAC0BEA4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22E3-6B47-4AC2-A810-5EE787824A8C}" type="datetime1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BF292F-755F-4728-2B7B-267CF1E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0A3B70-D744-3DDE-EF3C-628A2E3A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3CDCD-A3A3-25EC-071F-9D05B748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3C3B533-06A9-05AC-EA32-08BFA3046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5A6740-BF06-0934-64A1-5DFB0DC35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3F9164-FD3A-C170-E007-47ADD375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17E-2C1D-4AE7-B95D-F3AC51E511A3}" type="datetime1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5B87DF-E941-E626-526B-5600D704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A9A721-A7F4-1D07-82F0-C2AE2CA6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3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97F0A-9D86-0C51-BB74-E85C64B6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AEA633-D0EF-055E-CE5C-5A5DA028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1F35DD-9EAE-D124-009F-953CF4B0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88B0-CE8F-4A03-B05E-BF06B01AEB63}" type="datetime1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9706C8-3890-F45C-3980-75DE52082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255B69-76AC-0D5A-C555-97992819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20525" y="1538790"/>
                <a:ext cx="8775975" cy="120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Dependence of the angular coefficients of </a:t>
                </a:r>
                <a:r>
                  <a:rPr lang="en-US" sz="2400" b="1" i="1" dirty="0"/>
                  <a:t>J/ψ </a:t>
                </a:r>
                <a:r>
                  <a:rPr lang="en-US" sz="2400" b="1" dirty="0"/>
                  <a:t>mesons </a:t>
                </a:r>
                <a:r>
                  <a:rPr lang="en-US" sz="2400" b="1" i="1" dirty="0"/>
                  <a:t>A</a:t>
                </a:r>
                <a:r>
                  <a:rPr lang="en-US" sz="2400" b="1" i="1" baseline="-25000" dirty="0"/>
                  <a:t>i </a:t>
                </a:r>
                <a:r>
                  <a:rPr lang="en-US" sz="2400" b="1" dirty="0"/>
                  <a:t>on the transverse momentum in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b="1" dirty="0"/>
                  <a:t> = 10 GeV </a:t>
                </a:r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using </a:t>
                </a:r>
                <a:r>
                  <a:rPr lang="en-US" sz="2400" b="1" dirty="0"/>
                  <a:t>the Pythia model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25" y="1538790"/>
                <a:ext cx="8775975" cy="1207254"/>
              </a:xfrm>
              <a:prstGeom prst="rect">
                <a:avLst/>
              </a:prstGeom>
              <a:blipFill rotWithShape="0">
                <a:blip r:embed="rId2"/>
                <a:stretch>
                  <a:fillRect t="-4040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81165" y="3924055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M.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Bykovskii</a:t>
            </a:r>
            <a:r>
              <a:rPr lang="en-US" sz="2400" b="1" dirty="0" smtClean="0">
                <a:latin typeface="Century Gothic" panose="020B0502020202020204" pitchFamily="34" charset="0"/>
              </a:rPr>
              <a:t>, O.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Bulekov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187" y="5743751"/>
            <a:ext cx="585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SPD Physics Weekly meeting #63, 14.10.2025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8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10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470375" y="127540"/>
            <a:ext cx="1624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Results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876" y="1133745"/>
            <a:ext cx="11153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moment we have: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methodology was implemented,  the expected values of the 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obtained using the Asimov pseudo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agreement with the expected values on mc-truth 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errors for 1 year of the First Phase SPD number of events were estimated.</a:t>
            </a:r>
          </a:p>
          <a:p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/>
              <a:t>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plan: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estimation of the coefficients using PID info and background.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FD7409-C88B-A337-96E5-6C2778DD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485" y="17188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BACKUP SLIDES</a:t>
            </a:r>
            <a:endParaRPr lang="ru-RU" sz="9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B50104-6C43-4EBF-BD97-D25092F0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8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0444" y="1358770"/>
            <a:ext cx="8820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Pythia 8 instructions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→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("Charmonium:gg2ccbar(3S1)[3S1(1)]g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("Charmonium:gg2ccbar(3S1)[3S1(8)]g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("Charmonium:qg2ccbar(3S1)[3S1(8)]q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("Charmonium:qqbar2ccbar(3S1)[3S1(8)]g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("Charmonium:gg2ccbar(3S1)[1S0(8)]g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("Charmonium:qg2ccbar(3S1)[1S0(8)]q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("Charmonium:qqbar2ccbar(3S1)[1S0(8)]g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("Charmonium:gg2ccbar(3S1)[3PJ(8)]g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("Charmonium:qg2ccbar(3S1)[3PJ(8)]q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("Charmonium:qqbar2ccbar(3S1)[3PJ(8)]g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375" y="278650"/>
            <a:ext cx="445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Dataset and Production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" y="4089394"/>
            <a:ext cx="4950550" cy="26320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76003"/>
            <a:ext cx="11611290" cy="68135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Measurement of the angular coefficients in J/</a:t>
            </a:r>
            <a:r>
              <a:rPr lang="el-G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ψ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events using muon pairs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549" y="929062"/>
            <a:ext cx="3190251" cy="2518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1105" y="1178750"/>
            <a:ext cx="3825425" cy="40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95900" y="694429"/>
            <a:ext cx="526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/>
          </a:p>
          <a:p>
            <a:r>
              <a:rPr lang="ru-RU" baseline="300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BF = 5.96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0.03%,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/>
          </a:p>
          <a:p>
            <a:r>
              <a:rPr lang="ru-RU" baseline="30000" dirty="0"/>
              <a:t>                                             </a:t>
            </a:r>
            <a:r>
              <a:rPr lang="en-US" baseline="30000" dirty="0"/>
              <a:t>	  </a:t>
            </a:r>
            <a:br>
              <a:rPr lang="en-US" baseline="30000" dirty="0"/>
            </a:br>
            <a:r>
              <a:rPr lang="en-US" baseline="30000" dirty="0"/>
              <a:t> </a:t>
            </a:r>
            <a:r>
              <a:rPr lang="en-US" dirty="0"/>
              <a:t>           </a:t>
            </a:r>
            <a:r>
              <a:rPr lang="ru-RU" dirty="0"/>
              <a:t> </a:t>
            </a:r>
            <a:r>
              <a:rPr lang="en-US" dirty="0"/>
              <a:t>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5880" y="1342323"/>
                <a:ext cx="6840759" cy="206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𝑑𝑐𝑜𝑠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 + 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1 − 3 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0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000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n-US" sz="1600" dirty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1342323"/>
                <a:ext cx="6840759" cy="2061846"/>
              </a:xfrm>
              <a:prstGeom prst="rect">
                <a:avLst/>
              </a:prstGeom>
              <a:blipFill rotWithShape="0">
                <a:blip r:embed="rId4"/>
                <a:stretch>
                  <a:fillRect t="-22189" b="-18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0405" y="3619382"/>
                <a:ext cx="3874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Collins-Soper (CS) reference frame</a:t>
                </a:r>
                <a:r>
                  <a:rPr lang="ru-RU" dirty="0"/>
                  <a:t>: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5" y="3619382"/>
                <a:ext cx="3874679" cy="646331"/>
              </a:xfrm>
              <a:prstGeom prst="rect">
                <a:avLst/>
              </a:prstGeom>
              <a:blipFill>
                <a:blip r:embed="rId5"/>
                <a:stretch>
                  <a:fillRect l="-1258" t="-5660" r="-15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330915" y="55241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Mirkes E., Kim C. S. J/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Ψ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decay lepton distribution in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hadronic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collisions //Physics Letters B. – 1995.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346. – №. 1-2.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124-128.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EF3C931-6017-D3E4-1338-49D684AE0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103" y="2758497"/>
            <a:ext cx="5792789" cy="619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DC60E5-0526-C13C-A8D9-2D41A70AE610}"/>
              </a:ext>
            </a:extLst>
          </p:cNvPr>
          <p:cNvSpPr txBox="1"/>
          <p:nvPr/>
        </p:nvSpPr>
        <p:spPr>
          <a:xfrm>
            <a:off x="5195900" y="3643831"/>
            <a:ext cx="699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 longitudinal, the transverse and the longitudinal-transverse interference cross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U+L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 unpolarized production cross section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BE083-C473-6A21-20E6-5717305C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255"/>
            <a:ext cx="10515600" cy="80045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Dataset and Production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0BAD2E-E1BD-AA10-D0C0-95A8D45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0394" y="1088740"/>
            <a:ext cx="107034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sample’s features are 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Generator: 	Pythia 8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Beams:		UU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at 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PDF:		NNPDF2.3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QCD+QED LO alpha_s(M_Z)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0.130 (Pythia default PDF)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Process: 		J/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→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Subdetectors: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Micromegas, TS, ECal, RS, BBC, ZDC (sketch) (TOF/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added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analysis 100 000 events (our estimation of the signal for 1 year First Phase) were produced using SPDROOT 4.1.7 (development branch).</a:t>
            </a:r>
          </a:p>
        </p:txBody>
      </p:sp>
    </p:spTree>
    <p:extLst>
      <p:ext uri="{BB962C8B-B14F-4D97-AF65-F5344CB8AC3E}">
        <p14:creationId xmlns:p14="http://schemas.microsoft.com/office/powerpoint/2010/main" val="17018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BE083-C473-6A21-20E6-5717305C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255"/>
            <a:ext cx="10515600" cy="80045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Kinematic distributions for muons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0BAD2E-E1BD-AA10-D0C0-95A8D45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B3D3E7-F265-5AD7-D212-3CE521EEA816}"/>
              </a:ext>
            </a:extLst>
          </p:cNvPr>
          <p:cNvSpPr txBox="1"/>
          <p:nvPr/>
        </p:nvSpPr>
        <p:spPr>
          <a:xfrm>
            <a:off x="335360" y="68369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no RS info implemented into the analysis.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 tracks were selected (SpdTrackMC).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track: FinalState, if it’s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– extrapolation to PV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SpdTrackPropagatorGF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particle PDG and mother PDG were checked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 + EC) &gt; 12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χ</a:t>
            </a:r>
            <a:r>
              <a:rPr lang="en-US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ndf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&lt;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|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&lt; 3.3  </a:t>
            </a:r>
          </a:p>
          <a:p>
            <a:endParaRPr lang="en-US" sz="2000" dirty="0"/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5" y="3972063"/>
            <a:ext cx="5175575" cy="2741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15" y="3565634"/>
            <a:ext cx="5380020" cy="2841803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3298" y="729194"/>
            <a:ext cx="5263240" cy="28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343054" y="87145"/>
            <a:ext cx="5551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J/ψ </a:t>
            </a:r>
            <a:r>
              <a:rPr lang="en-US" sz="3600" dirty="0">
                <a:solidFill>
                  <a:srgbClr val="C00000"/>
                </a:solidFill>
              </a:rPr>
              <a:t>kinematical distributions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25" y="1633611"/>
            <a:ext cx="4764504" cy="2608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0" y="1633611"/>
            <a:ext cx="4698471" cy="2523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054" y="818077"/>
            <a:ext cx="113335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constructed by its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 Only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invariant mass window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3.097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3*σ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 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3.097 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3*σ were accepted. (σ = 40 MeV from 2 Gauss functions fit).   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32" y="4232255"/>
            <a:ext cx="4795736" cy="2525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71" y="4241669"/>
            <a:ext cx="392006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A9B7EB-3489-778B-E94B-16DCC2DD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5" y="2665399"/>
            <a:ext cx="7245805" cy="27496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07808-499C-7269-9627-CA41D96B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85" y="-452"/>
            <a:ext cx="6067890" cy="135922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82506"/>
                </a:solidFill>
              </a:rPr>
              <a:t>Methodology overview</a:t>
            </a:r>
            <a:br>
              <a:rPr lang="en-US" sz="4000" b="1" dirty="0">
                <a:solidFill>
                  <a:srgbClr val="C82506"/>
                </a:solidFill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3D9F81-8219-7491-527D-93BD5ACE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5" y="789714"/>
            <a:ext cx="9580684" cy="2665261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Build reference coefficients Ai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ref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with moments method from MC predictions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Fold signal templates using Ai</a:t>
            </a:r>
            <a:r>
              <a:rPr lang="en-US" sz="2000" b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ref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MC simulation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Build background, data templates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Make workspace (containing likelihood, data, parameters)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Fit Ais, σ, NPs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F4DDD5-3203-D8B9-0FB4-FEE39CA3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5AA9F4-AE15-D2C2-4824-1B52E0D985EF}"/>
              </a:ext>
            </a:extLst>
          </p:cNvPr>
          <p:cNvSpPr txBox="1"/>
          <p:nvPr/>
        </p:nvSpPr>
        <p:spPr>
          <a:xfrm>
            <a:off x="7654960" y="1637651"/>
            <a:ext cx="4654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365C0"/>
                </a:solidFill>
                <a:latin typeface="Times New Roman" panose="02020603050405020304" pitchFamily="18" charset="0"/>
              </a:rPr>
              <a:t>Folded polynomial templates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used to build a likelihood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Variational templates also present to take into account systematic uncertainties 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73F9B"/>
                </a:solidFill>
                <a:latin typeface="Times New Roman" panose="02020603050405020304" pitchFamily="18" charset="0"/>
              </a:rPr>
              <a:t>Angular coefficients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parameters that normalize the polynomial templates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882B"/>
                </a:solidFill>
                <a:latin typeface="Times New Roman" panose="02020603050405020304" pitchFamily="18" charset="0"/>
              </a:rPr>
              <a:t>Cross-section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scales all signal templates independently in each measurement bin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C3971A"/>
                </a:solidFill>
                <a:latin typeface="Times New Roman" panose="02020603050405020304" pitchFamily="18" charset="0"/>
              </a:rPr>
              <a:t>Background templates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added to likelihood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BB54C9-7D3B-9EB1-9EE7-08D5CA675A3E}"/>
              </a:ext>
            </a:extLst>
          </p:cNvPr>
          <p:cNvSpPr txBox="1"/>
          <p:nvPr/>
        </p:nvSpPr>
        <p:spPr>
          <a:xfrm>
            <a:off x="290355" y="5840289"/>
            <a:ext cx="10819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Maximum likelihood fit is performed to the </a:t>
            </a:r>
            <a:r>
              <a:rPr lang="en-US" sz="2000" b="1" dirty="0">
                <a:solidFill>
                  <a:srgbClr val="53585F"/>
                </a:solidFill>
                <a:latin typeface="Times New Roman" panose="02020603050405020304" pitchFamily="18" charset="0"/>
              </a:rPr>
              <a:t>reconstructed data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determine the coefficients and cross-sections in full phase space of leptons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0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440" y="98630"/>
            <a:ext cx="10298360" cy="1706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C00000"/>
                </a:solidFill>
              </a:rPr>
              <a:t>Building reference coefficients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iref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folding polynomials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1440" y="683695"/>
                <a:ext cx="11160205" cy="5823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moment of a polynomial P(cos θ; φ) over a specific range of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y,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defined to be: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ru-RU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𝑑𝑐𝑜𝑠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nary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𝑑𝑐𝑜𝑠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Owing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to the orthogonality of the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polynomials we have*:</a:t>
                </a:r>
              </a:p>
              <a:p>
                <a:pPr lvl="0"/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dirty="0" smtClean="0"/>
                  <a:t>&lt;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1−3·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/>
                      <m:t>&gt; =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&gt;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ru-RU" dirty="0"/>
              </a:p>
              <a:p>
                <a:pPr algn="ctr"/>
                <a:r>
                  <a:rPr lang="en-US" dirty="0" smtClean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&gt;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en-US" dirty="0" smtClean="0"/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A</a:t>
                </a:r>
                <a:r>
                  <a:rPr lang="en-US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iref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calculate the decomposition function (on slide 2) in each [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y,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m] bin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average value of this function in each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 is weighting factor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our MC – sample with 1/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w.factor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so polarization is removed,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“flat” angular distributions with only acceptance effects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these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“flat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distributions by average value of the polynomial in 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result: folded polynomials in 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y, m]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bin, accounting analytical polynomial form and acceptance effects (so called “templates”)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them in likelihood.   						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40" y="683695"/>
                <a:ext cx="11160205" cy="5823646"/>
              </a:xfrm>
              <a:prstGeom prst="rect">
                <a:avLst/>
              </a:prstGeom>
              <a:blipFill rotWithShape="0">
                <a:blip r:embed="rId2"/>
                <a:stretch>
                  <a:fillRect l="-492" t="-524" r="-383" b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46050" y="5922566"/>
            <a:ext cx="57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- Mirkes </a:t>
            </a:r>
            <a:r>
              <a:rPr lang="en-US" sz="1600" dirty="0"/>
              <a:t>E., </a:t>
            </a:r>
            <a:r>
              <a:rPr lang="en-US" sz="1600" dirty="0" err="1"/>
              <a:t>Ohnemus</a:t>
            </a:r>
            <a:r>
              <a:rPr lang="en-US" sz="1600" dirty="0"/>
              <a:t> J. W and Z polarization effects in </a:t>
            </a:r>
            <a:r>
              <a:rPr lang="en-US" sz="1600" dirty="0" err="1"/>
              <a:t>hadronic</a:t>
            </a:r>
            <a:r>
              <a:rPr lang="en-US" sz="1600" dirty="0"/>
              <a:t> collisions //Physical Review D. – 1994. – Т. 50. – №. 9. – С. 5692.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687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818" y="29973"/>
            <a:ext cx="5925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Templates: </a:t>
            </a:r>
            <a:r>
              <a:rPr lang="en-US" sz="36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cosThetaCS</a:t>
            </a:r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vs </a:t>
            </a:r>
            <a:r>
              <a:rPr lang="en-US" sz="36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phiCS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4" y="697599"/>
            <a:ext cx="2798307" cy="512108"/>
          </a:xfrm>
          <a:prstGeom prst="rect">
            <a:avLst/>
          </a:prstGeom>
        </p:spPr>
      </p:pic>
      <p:pic>
        <p:nvPicPr>
          <p:cNvPr id="9" name="Объект 9">
            <a:extLst>
              <a:ext uri="{FF2B5EF4-FFF2-40B4-BE49-F238E27FC236}">
                <a16:creationId xmlns:a16="http://schemas.microsoft.com/office/drawing/2014/main" xmlns="" id="{7B1B1293-392B-BBF6-D382-DBD55815D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81" y="1276603"/>
            <a:ext cx="3854154" cy="2458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2D3794-327C-C7D9-C99C-AC7957D6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417" y="1259797"/>
            <a:ext cx="3839094" cy="2475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987" y="1238502"/>
            <a:ext cx="3883489" cy="25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10" y="3756368"/>
            <a:ext cx="2798307" cy="512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81" y="4228003"/>
            <a:ext cx="11784589" cy="2493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1135" y="9743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9 PT bins are [</a:t>
            </a:r>
            <a:r>
              <a:rPr lang="ru-RU" dirty="0" smtClean="0"/>
              <a:t>0</a:t>
            </a:r>
            <a:r>
              <a:rPr lang="en-US" dirty="0"/>
              <a:t>;</a:t>
            </a:r>
            <a:r>
              <a:rPr lang="ru-RU" dirty="0" smtClean="0"/>
              <a:t> 0.6</a:t>
            </a:r>
            <a:r>
              <a:rPr lang="en-US" dirty="0" smtClean="0"/>
              <a:t>], [0.6; </a:t>
            </a:r>
            <a:r>
              <a:rPr lang="ru-RU" dirty="0" smtClean="0"/>
              <a:t>0.84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[0.84; </a:t>
            </a:r>
            <a:r>
              <a:rPr lang="ru-RU" dirty="0" smtClean="0"/>
              <a:t>1.1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[1.1; </a:t>
            </a:r>
            <a:r>
              <a:rPr lang="ru-RU" dirty="0" smtClean="0"/>
              <a:t>1.32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[1.32; </a:t>
            </a:r>
            <a:r>
              <a:rPr lang="ru-RU" dirty="0" smtClean="0"/>
              <a:t>1.51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[1.51; </a:t>
            </a:r>
            <a:r>
              <a:rPr lang="ru-RU" dirty="0" smtClean="0"/>
              <a:t>1.75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[1.75; </a:t>
            </a:r>
            <a:r>
              <a:rPr lang="ru-RU" dirty="0" smtClean="0"/>
              <a:t>2.0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[2.0; </a:t>
            </a:r>
            <a:r>
              <a:rPr lang="ru-RU" dirty="0" smtClean="0"/>
              <a:t>2.6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[2.6; </a:t>
            </a:r>
            <a:r>
              <a:rPr lang="ru-RU" dirty="0" smtClean="0"/>
              <a:t>4.0</a:t>
            </a:r>
            <a:r>
              <a:rPr lang="en-US" dirty="0" smtClean="0"/>
              <a:t>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0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9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452051" y="46567"/>
            <a:ext cx="8856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The PT-dependence of angular coefficients Ai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63" y="765355"/>
            <a:ext cx="3803704" cy="2822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466" y="765355"/>
            <a:ext cx="738664" cy="4050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1898" y="343746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52" y="3904549"/>
            <a:ext cx="3760235" cy="26346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9333" y="629688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051" y="3904549"/>
            <a:ext cx="461665" cy="3039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44" y="3840924"/>
            <a:ext cx="3825425" cy="26943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502501" y="642460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3798" y="3853134"/>
            <a:ext cx="461665" cy="3039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359" y="766018"/>
                <a:ext cx="5985665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were obtained  using the Asimov pseudo data.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 generator with no polarization (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Pythia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we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mc-truth level: nice agreement with the expectations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level: pretty good agreement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Statistical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errors for 1 year of the First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statistics were estimated.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9" y="766018"/>
                <a:ext cx="5985665" cy="3278526"/>
              </a:xfrm>
              <a:prstGeom prst="rect">
                <a:avLst/>
              </a:prstGeom>
              <a:blipFill rotWithShape="0">
                <a:blip r:embed="rId5"/>
                <a:stretch>
                  <a:fillRect l="-1018" t="-1117" r="-407" b="-2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782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10010</TotalTime>
  <Words>721</Words>
  <Application>Microsoft Office PowerPoint</Application>
  <PresentationFormat>Широкоэкранный</PresentationFormat>
  <Paragraphs>137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Times New Roman</vt:lpstr>
      <vt:lpstr>Тема Office</vt:lpstr>
      <vt:lpstr>Презентация PowerPoint</vt:lpstr>
      <vt:lpstr>Measurement of the angular coefficients in J/ψ events using muon pairs</vt:lpstr>
      <vt:lpstr>Dataset and Production</vt:lpstr>
      <vt:lpstr>Kinematic distributions for muons</vt:lpstr>
      <vt:lpstr>Презентация PowerPoint</vt:lpstr>
      <vt:lpstr>Methodology overview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Димитрева</dc:creator>
  <cp:lastModifiedBy>Учетная запись Майкрософт</cp:lastModifiedBy>
  <cp:revision>512</cp:revision>
  <cp:lastPrinted>2023-03-29T10:58:01Z</cp:lastPrinted>
  <dcterms:created xsi:type="dcterms:W3CDTF">2022-06-12T19:32:20Z</dcterms:created>
  <dcterms:modified xsi:type="dcterms:W3CDTF">2025-11-07T07:43:18Z</dcterms:modified>
</cp:coreProperties>
</file>