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3"/>
  </p:notesMasterIdLst>
  <p:sldIdLst>
    <p:sldId id="288" r:id="rId3"/>
    <p:sldId id="257" r:id="rId4"/>
    <p:sldId id="276" r:id="rId5"/>
    <p:sldId id="258" r:id="rId6"/>
    <p:sldId id="271" r:id="rId7"/>
    <p:sldId id="273" r:id="rId8"/>
    <p:sldId id="269" r:id="rId9"/>
    <p:sldId id="261" r:id="rId10"/>
    <p:sldId id="262" r:id="rId11"/>
    <p:sldId id="270" r:id="rId12"/>
    <p:sldId id="263" r:id="rId13"/>
    <p:sldId id="264" r:id="rId14"/>
    <p:sldId id="265" r:id="rId15"/>
    <p:sldId id="266" r:id="rId16"/>
    <p:sldId id="272" r:id="rId17"/>
    <p:sldId id="275" r:id="rId18"/>
    <p:sldId id="274" r:id="rId19"/>
    <p:sldId id="259" r:id="rId20"/>
    <p:sldId id="289" r:id="rId21"/>
    <p:sldId id="291" r:id="rId22"/>
    <p:sldId id="292" r:id="rId24"/>
    <p:sldId id="293" r:id="rId25"/>
    <p:sldId id="294" r:id="rId26"/>
    <p:sldId id="290" r:id="rId27"/>
    <p:sldId id="295" r:id="rId28"/>
    <p:sldId id="296" r:id="rId29"/>
    <p:sldId id="297" r:id="rId30"/>
    <p:sldId id="260" r:id="rId31"/>
    <p:sldId id="298" r:id="rId32"/>
    <p:sldId id="268" r:id="rId33"/>
    <p:sldId id="287" r:id="rId34"/>
  </p:sldIdLst>
  <p:sldSz cx="12188825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 showGuides="1">
      <p:cViewPr varScale="1">
        <p:scale>
          <a:sx n="86" d="100"/>
          <a:sy n="86" d="100"/>
        </p:scale>
        <p:origin x="288" y="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E1FCFD-FFF4-4218-B913-795E10D4CC5D}" type="datetimeFigureOut">
              <a:rPr lang="en-GB" smtClean="0"/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FFA1A6-9539-4974-A979-CDED4610452A}" type="slidenum">
              <a:rPr lang="en-GB" smtClean="0"/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130585-CDD9-46FE-97AC-CA537B6A1B25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162" y="2569135"/>
            <a:ext cx="10360501" cy="5538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rgbClr val="5B9BD4"/>
                </a:solidFill>
                <a:latin typeface="Times New Roman" panose="02020603050405020304"/>
                <a:cs typeface="Times New Roman" panose="02020603050405020304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324" y="3840480"/>
            <a:ext cx="8532178" cy="2768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tx1"/>
                </a:solidFill>
                <a:latin typeface="Calibri" panose="020F0502020204030204"/>
                <a:cs typeface="Calibri" panose="020F0502020204030204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.png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png"/><Relationship Id="rId8" Type="http://schemas.microsoft.com/office/2007/relationships/media" Target="../media/media3.mp4"/><Relationship Id="rId7" Type="http://schemas.openxmlformats.org/officeDocument/2006/relationships/video" Target="../media/media3.mp4"/><Relationship Id="rId6" Type="http://schemas.openxmlformats.org/officeDocument/2006/relationships/image" Target="../media/image19.png"/><Relationship Id="rId5" Type="http://schemas.microsoft.com/office/2007/relationships/media" Target="../media/media2.mp4"/><Relationship Id="rId4" Type="http://schemas.openxmlformats.org/officeDocument/2006/relationships/video" Target="../media/media2.mp4"/><Relationship Id="rId3" Type="http://schemas.openxmlformats.org/officeDocument/2006/relationships/image" Target="../media/image18.png"/><Relationship Id="rId2" Type="http://schemas.microsoft.com/office/2007/relationships/media" Target="../media/media1.mp4"/><Relationship Id="rId14" Type="http://schemas.openxmlformats.org/officeDocument/2006/relationships/slideLayout" Target="../slideLayouts/slideLayout6.xml"/><Relationship Id="rId13" Type="http://schemas.openxmlformats.org/officeDocument/2006/relationships/image" Target="../media/image1.png"/><Relationship Id="rId12" Type="http://schemas.openxmlformats.org/officeDocument/2006/relationships/image" Target="../media/image21.png"/><Relationship Id="rId11" Type="http://schemas.microsoft.com/office/2007/relationships/media" Target="../media/media4.mp4"/><Relationship Id="rId10" Type="http://schemas.openxmlformats.org/officeDocument/2006/relationships/video" Target="../media/media4.mp4"/><Relationship Id="rId1" Type="http://schemas.openxmlformats.org/officeDocument/2006/relationships/video" Target="../media/media1.mp4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png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1.png"/><Relationship Id="rId1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1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4.png"/><Relationship Id="rId1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.png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37.jpeg"/><Relationship Id="rId3" Type="http://schemas.openxmlformats.org/officeDocument/2006/relationships/image" Target="../media/image1.png"/><Relationship Id="rId2" Type="http://schemas.openxmlformats.org/officeDocument/2006/relationships/hyperlink" Target="mailto:Ghoneym@tpu.ru" TargetMode="External"/><Relationship Id="rId1" Type="http://schemas.openxmlformats.org/officeDocument/2006/relationships/hyperlink" Target="mailto:youmnasami24@gmail.Com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.png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26194" y="1612591"/>
            <a:ext cx="9582702" cy="2837180"/>
          </a:xfrm>
          <a:prstGeom prst="rect">
            <a:avLst/>
          </a:prstGeom>
        </p:spPr>
        <p:txBody>
          <a:bodyPr vert="horz" wrap="square" lIns="0" tIns="67927" rIns="0" bIns="0" rtlCol="0" anchor="ctr">
            <a:spAutoFit/>
          </a:bodyPr>
          <a:lstStyle/>
          <a:p>
            <a:r>
              <a:rPr lang="en-US" altLang="en-US" sz="3600" b="1" dirty="0"/>
              <a:t>Integration of the Cooling System into the TPC Slow Control and Development of Control and Monitoring Functions for the Cyclone V FPGA Starter Kit</a:t>
            </a:r>
            <a:br>
              <a:rPr lang="en-GB" sz="3600" b="1" dirty="0"/>
            </a:br>
            <a:endParaRPr lang="en-GB" sz="3600" b="1" dirty="0"/>
          </a:p>
        </p:txBody>
      </p:sp>
      <p:pic>
        <p:nvPicPr>
          <p:cNvPr id="5" name="object 5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121888" y="366557"/>
            <a:ext cx="1889268" cy="105281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609880" y="894"/>
            <a:ext cx="3578944" cy="685621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94677" y="5061739"/>
            <a:ext cx="70085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Youmna Ghoneim, Joint Institute for Nuclear Research. </a:t>
            </a:r>
            <a:endParaRPr lang="en-US" sz="2000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1136" y="198277"/>
            <a:ext cx="8229600" cy="1143000"/>
          </a:xfrm>
        </p:spPr>
        <p:txBody>
          <a:bodyPr>
            <a:normAutofit/>
          </a:bodyPr>
          <a:lstStyle/>
          <a:p>
            <a:r>
              <a:rPr sz="3600" b="1" dirty="0">
                <a:solidFill>
                  <a:schemeClr val="tx2"/>
                </a:solidFill>
              </a:rPr>
              <a:t>LED &amp; Switch Logic Overview</a:t>
            </a:r>
            <a:endParaRPr sz="3600" b="1" dirty="0">
              <a:solidFill>
                <a:schemeClr val="tx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316" y="1478367"/>
            <a:ext cx="2614944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  <a:defRPr sz="1600"/>
            </a:pPr>
            <a:r>
              <a:rPr lang="en-US" sz="2000" dirty="0"/>
              <a:t>SW[9:8] select mode (00–11)</a:t>
            </a: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  <a:defRPr sz="1600"/>
            </a:pPr>
            <a:r>
              <a:rPr lang="en-US" sz="2000" dirty="0"/>
              <a:t>SW[3:0] control blink speed</a:t>
            </a: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  <a:defRPr sz="1600"/>
            </a:pPr>
            <a:r>
              <a:rPr lang="en-US" sz="2000" dirty="0"/>
              <a:t>KEY[0] = reset (active low)</a:t>
            </a: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  <a:defRPr sz="1600"/>
            </a:pPr>
            <a:r>
              <a:rPr lang="en-US" sz="2000" dirty="0"/>
              <a:t>All inputs synchronized to 50 MHz clock</a:t>
            </a:r>
            <a:endParaRPr lang="en-US" sz="20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2794260" y="1569748"/>
          <a:ext cx="5029200" cy="2956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6400"/>
                <a:gridCol w="1676400"/>
                <a:gridCol w="1676400"/>
              </a:tblGrid>
              <a:tr h="365760">
                <a:tc>
                  <a:txBody>
                    <a:bodyPr/>
                    <a:lstStyle/>
                    <a:p>
                      <a:pPr algn="ctr">
                        <a:defRPr sz="1400" b="1"/>
                      </a:pPr>
                      <a:r>
                        <a:rPr sz="2000" dirty="0"/>
                        <a:t>Mode</a:t>
                      </a:r>
                      <a:endParaRPr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/>
                      </a:pPr>
                      <a:r>
                        <a:rPr sz="2000"/>
                        <a:t>Pattern Type</a:t>
                      </a:r>
                      <a:endParaRPr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/>
                      </a:pPr>
                      <a:r>
                        <a:rPr sz="2000"/>
                        <a:t>Description</a:t>
                      </a:r>
                      <a:endParaRPr sz="2000"/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rPr sz="1800" dirty="0"/>
                        <a:t>00</a:t>
                      </a:r>
                      <a:endParaRPr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rPr sz="1800"/>
                        <a:t>Synchronous</a:t>
                      </a:r>
                      <a:endParaRPr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rPr sz="1800"/>
                        <a:t>All LEDs blink together</a:t>
                      </a:r>
                      <a:endParaRPr sz="1800"/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rPr sz="1800" dirty="0"/>
                        <a:t>01</a:t>
                      </a:r>
                      <a:endParaRPr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rPr sz="1800"/>
                        <a:t>Alternating</a:t>
                      </a:r>
                      <a:endParaRPr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rPr sz="1800"/>
                        <a:t>Red vs Green alternating</a:t>
                      </a:r>
                      <a:endParaRPr sz="1800"/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rPr sz="1800"/>
                        <a:t>10</a:t>
                      </a:r>
                      <a:endParaRPr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rPr sz="1800" dirty="0"/>
                        <a:t>Wave</a:t>
                      </a:r>
                      <a:endParaRPr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rPr sz="1800"/>
                        <a:t>Rotating one-hot pattern</a:t>
                      </a:r>
                      <a:endParaRPr sz="1800"/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rPr sz="1800"/>
                        <a:t>11</a:t>
                      </a:r>
                      <a:endParaRPr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rPr sz="1800" dirty="0"/>
                        <a:t>Random</a:t>
                      </a:r>
                      <a:endParaRPr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rPr sz="1800" dirty="0"/>
                        <a:t>Pseudo-random blink via LFSR</a:t>
                      </a:r>
                      <a:endParaRPr sz="1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330536" y="1417638"/>
            <a:ext cx="320040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>
                <a:solidFill>
                  <a:srgbClr val="00468C"/>
                </a:solidFill>
                <a:latin typeface="Consolas" panose="020B0609020204030204"/>
              </a:defRPr>
            </a:pPr>
            <a:r>
              <a:rPr lang="en-GB" sz="1600" b="1" dirty="0">
                <a:solidFill>
                  <a:schemeClr val="accent1"/>
                </a:solidFill>
              </a:rPr>
              <a:t>Code Snippet</a:t>
            </a:r>
            <a:endParaRPr lang="en-GB" sz="1600" b="1" dirty="0">
              <a:solidFill>
                <a:schemeClr val="accent1"/>
              </a:solidFill>
            </a:endParaRPr>
          </a:p>
          <a:p>
            <a:pPr algn="ctr">
              <a:defRPr sz="1100">
                <a:solidFill>
                  <a:srgbClr val="00468C"/>
                </a:solidFill>
                <a:latin typeface="Consolas" panose="020B0609020204030204"/>
              </a:defRPr>
            </a:pPr>
            <a:endParaRPr lang="en-GB" sz="1600" b="1" dirty="0">
              <a:solidFill>
                <a:schemeClr val="accent1"/>
              </a:solidFill>
            </a:endParaRPr>
          </a:p>
          <a:p>
            <a:pPr algn="just">
              <a:defRPr sz="1100">
                <a:solidFill>
                  <a:srgbClr val="00468C"/>
                </a:solidFill>
                <a:latin typeface="Consolas" panose="020B0609020204030204"/>
              </a:defRPr>
            </a:pPr>
            <a:r>
              <a:rPr sz="1600" dirty="0"/>
              <a:t>always @* begin</a:t>
            </a:r>
            <a:endParaRPr sz="1600" dirty="0"/>
          </a:p>
          <a:p>
            <a:pPr algn="just">
              <a:defRPr sz="1100">
                <a:solidFill>
                  <a:srgbClr val="00468C"/>
                </a:solidFill>
                <a:latin typeface="Consolas" panose="020B0609020204030204"/>
              </a:defRPr>
            </a:pPr>
            <a:r>
              <a:rPr sz="1600" dirty="0"/>
              <a:t>    case (</a:t>
            </a:r>
            <a:r>
              <a:rPr sz="1600" dirty="0" err="1"/>
              <a:t>mode_sel</a:t>
            </a:r>
            <a:r>
              <a:rPr sz="1600" dirty="0"/>
              <a:t>)</a:t>
            </a:r>
            <a:endParaRPr sz="1600" dirty="0"/>
          </a:p>
          <a:p>
            <a:pPr algn="just">
              <a:defRPr sz="1100">
                <a:solidFill>
                  <a:srgbClr val="00468C"/>
                </a:solidFill>
                <a:latin typeface="Consolas" panose="020B0609020204030204"/>
              </a:defRPr>
            </a:pPr>
            <a:r>
              <a:rPr sz="1600" dirty="0"/>
              <a:t>        2'b00: begin LEDR={10{blink}}; LEDG={8{blink}}; end</a:t>
            </a:r>
            <a:endParaRPr sz="1600" dirty="0"/>
          </a:p>
          <a:p>
            <a:pPr algn="just">
              <a:defRPr sz="1100">
                <a:solidFill>
                  <a:srgbClr val="00468C"/>
                </a:solidFill>
                <a:latin typeface="Consolas" panose="020B0609020204030204"/>
              </a:defRPr>
            </a:pPr>
            <a:r>
              <a:rPr sz="1600" dirty="0"/>
              <a:t>        2'b01: begin LEDR={10{blink}}; LEDG={8{~blink}}; end</a:t>
            </a:r>
            <a:endParaRPr sz="1600" dirty="0"/>
          </a:p>
          <a:p>
            <a:pPr algn="just">
              <a:defRPr sz="1100">
                <a:solidFill>
                  <a:srgbClr val="00468C"/>
                </a:solidFill>
                <a:latin typeface="Consolas" panose="020B0609020204030204"/>
              </a:defRPr>
            </a:pPr>
            <a:r>
              <a:rPr sz="1600" dirty="0"/>
              <a:t>        2'b10: begin LEDR=</a:t>
            </a:r>
            <a:r>
              <a:rPr sz="1600" dirty="0" err="1"/>
              <a:t>wave_r</a:t>
            </a:r>
            <a:r>
              <a:rPr sz="1600" dirty="0"/>
              <a:t>; LEDG=</a:t>
            </a:r>
            <a:r>
              <a:rPr sz="1600" dirty="0" err="1"/>
              <a:t>wave_g</a:t>
            </a:r>
            <a:r>
              <a:rPr sz="1600" dirty="0"/>
              <a:t>; end</a:t>
            </a:r>
            <a:endParaRPr sz="1600" dirty="0"/>
          </a:p>
          <a:p>
            <a:pPr algn="just">
              <a:defRPr sz="1100">
                <a:solidFill>
                  <a:srgbClr val="00468C"/>
                </a:solidFill>
                <a:latin typeface="Consolas" panose="020B0609020204030204"/>
              </a:defRPr>
            </a:pPr>
            <a:r>
              <a:rPr sz="1600" dirty="0"/>
              <a:t>        2'b11: begin LEDR=lfsr16[9:0]; LEDG=lfsr16[15:8]; end</a:t>
            </a:r>
            <a:endParaRPr sz="1600" dirty="0"/>
          </a:p>
          <a:p>
            <a:pPr algn="just">
              <a:defRPr sz="1100">
                <a:solidFill>
                  <a:srgbClr val="00468C"/>
                </a:solidFill>
                <a:latin typeface="Consolas" panose="020B0609020204030204"/>
              </a:defRPr>
            </a:pPr>
            <a:r>
              <a:rPr sz="1600" dirty="0"/>
              <a:t>    </a:t>
            </a:r>
            <a:r>
              <a:rPr sz="1600" dirty="0" err="1"/>
              <a:t>endcase</a:t>
            </a:r>
            <a:endParaRPr sz="1600" dirty="0"/>
          </a:p>
          <a:p>
            <a:pPr algn="just">
              <a:defRPr sz="1100">
                <a:solidFill>
                  <a:srgbClr val="00468C"/>
                </a:solidFill>
                <a:latin typeface="Consolas" panose="020B0609020204030204"/>
              </a:defRPr>
            </a:pPr>
            <a:r>
              <a:rPr sz="1600" dirty="0"/>
              <a:t>end</a:t>
            </a:r>
            <a:endParaRPr sz="16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"/>
          <a:srcRect l="11187" r="7783"/>
          <a:stretch>
            <a:fillRect/>
          </a:stretch>
        </p:blipFill>
        <p:spPr>
          <a:xfrm>
            <a:off x="179316" y="4549599"/>
            <a:ext cx="7747462" cy="2240312"/>
          </a:xfrm>
          <a:prstGeom prst="rect">
            <a:avLst/>
          </a:prstGeom>
        </p:spPr>
      </p:pic>
      <p:pic>
        <p:nvPicPr>
          <p:cNvPr id="8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9118" y="136494"/>
            <a:ext cx="1493131" cy="92753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61045" y="125287"/>
            <a:ext cx="646673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dirty="0"/>
          </a:p>
          <a:p>
            <a:pPr>
              <a:defRPr sz="3600" b="1">
                <a:solidFill>
                  <a:srgbClr val="003399"/>
                </a:solidFill>
              </a:defRPr>
            </a:pPr>
            <a:r>
              <a:rPr dirty="0">
                <a:solidFill>
                  <a:schemeClr val="tx2">
                    <a:lumMod val="75000"/>
                  </a:schemeClr>
                </a:solidFill>
              </a:rPr>
              <a:t>Mode 0: Synchronous Blink</a:t>
            </a:r>
            <a:endParaRPr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7747" y="1161011"/>
            <a:ext cx="3995329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2000">
                <a:solidFill>
                  <a:srgbClr val="000000"/>
                </a:solidFill>
              </a:defRPr>
            </a:pP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r>
              <a:rPr lang="en-GB" dirty="0"/>
              <a:t>Selector: SW[9:8]=00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r>
              <a:rPr lang="en-GB" dirty="0" err="1"/>
              <a:t>Behavior</a:t>
            </a:r>
            <a:r>
              <a:rPr lang="en-GB" dirty="0"/>
              <a:t>: All RED and GREEN LEDs toggle in-phase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r>
              <a:rPr lang="en-GB" dirty="0"/>
              <a:t>Speed: SW[3:0] (each +1 ≈ 2× faster)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r>
              <a:rPr lang="en-GB" dirty="0"/>
              <a:t>Use cases: Basic heartbeat/“alive” indicator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r>
              <a:rPr lang="en-GB" dirty="0"/>
              <a:t>From code (</a:t>
            </a:r>
            <a:r>
              <a:rPr lang="en-GB" dirty="0" err="1"/>
              <a:t>scan_top.v</a:t>
            </a:r>
            <a:r>
              <a:rPr lang="en-GB" dirty="0"/>
              <a:t>):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endParaRPr lang="en-GB" dirty="0"/>
          </a:p>
          <a:p>
            <a:pPr>
              <a:defRPr sz="2000">
                <a:solidFill>
                  <a:srgbClr val="000000"/>
                </a:solidFill>
              </a:defRPr>
            </a:pPr>
            <a:r>
              <a:rPr lang="en-GB" dirty="0" err="1"/>
              <a:t>led_r_raw</a:t>
            </a:r>
            <a:r>
              <a:rPr lang="en-GB" dirty="0"/>
              <a:t> = {10{blink}};</a:t>
            </a:r>
            <a:endParaRPr lang="en-GB" dirty="0"/>
          </a:p>
          <a:p>
            <a:pPr>
              <a:defRPr sz="2000">
                <a:solidFill>
                  <a:srgbClr val="000000"/>
                </a:solidFill>
              </a:defRPr>
            </a:pPr>
            <a:r>
              <a:rPr lang="en-GB" dirty="0" err="1"/>
              <a:t>led_g_raw</a:t>
            </a:r>
            <a:r>
              <a:rPr lang="en-GB" dirty="0"/>
              <a:t> = { 8{blink}};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r>
              <a:rPr lang="en-GB" dirty="0"/>
              <a:t>Demo script: run_mode0.do</a:t>
            </a:r>
            <a:endParaRPr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3402" y="1385799"/>
            <a:ext cx="8164695" cy="5412566"/>
          </a:xfrm>
          <a:prstGeom prst="rect">
            <a:avLst/>
          </a:prstGeom>
        </p:spPr>
      </p:pic>
      <p:pic>
        <p:nvPicPr>
          <p:cNvPr id="7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9118" y="136495"/>
            <a:ext cx="1493131" cy="92333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168048" y="104732"/>
            <a:ext cx="5852728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dirty="0"/>
          </a:p>
          <a:p>
            <a:pPr>
              <a:defRPr sz="3600" b="1">
                <a:solidFill>
                  <a:srgbClr val="003399"/>
                </a:solidFill>
              </a:defRPr>
            </a:pPr>
            <a:r>
              <a:rPr dirty="0">
                <a:solidFill>
                  <a:schemeClr val="tx2">
                    <a:lumMod val="75000"/>
                  </a:schemeClr>
                </a:solidFill>
              </a:rPr>
              <a:t>Mode 1: Alternating Blink</a:t>
            </a:r>
            <a:endParaRPr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9494" y="1397158"/>
            <a:ext cx="4311877" cy="5293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dirty="0"/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r>
              <a:rPr lang="en-GB" dirty="0"/>
              <a:t>Selector: SW[9:8]=01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r>
              <a:rPr lang="en-GB" dirty="0" err="1"/>
              <a:t>Behavior</a:t>
            </a:r>
            <a:r>
              <a:rPr lang="en-GB" dirty="0"/>
              <a:t>: RED ↔ GREEN toggle in opposite phase (180°)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r>
              <a:rPr lang="en-GB" dirty="0"/>
              <a:t>Speed: SW[3:0]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r>
              <a:rPr lang="en-GB" dirty="0"/>
              <a:t>From code: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endParaRPr lang="en-GB" dirty="0"/>
          </a:p>
          <a:p>
            <a:pPr>
              <a:defRPr sz="2000">
                <a:solidFill>
                  <a:srgbClr val="000000"/>
                </a:solidFill>
              </a:defRPr>
            </a:pPr>
            <a:r>
              <a:rPr lang="en-GB" dirty="0" err="1"/>
              <a:t>led_r_raw</a:t>
            </a:r>
            <a:r>
              <a:rPr lang="en-GB" dirty="0"/>
              <a:t> = {10{ blink }};</a:t>
            </a:r>
            <a:endParaRPr lang="en-GB" dirty="0"/>
          </a:p>
          <a:p>
            <a:pPr>
              <a:defRPr sz="2000">
                <a:solidFill>
                  <a:srgbClr val="000000"/>
                </a:solidFill>
              </a:defRPr>
            </a:pPr>
            <a:r>
              <a:rPr lang="en-GB" dirty="0" err="1"/>
              <a:t>led_g_raw</a:t>
            </a:r>
            <a:r>
              <a:rPr lang="en-GB" dirty="0"/>
              <a:t> = { 8{~blink }};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r>
              <a:rPr lang="en-GB" dirty="0"/>
              <a:t>Use cases: Quick visual differentiation between two states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r>
              <a:rPr lang="en-GB" dirty="0"/>
              <a:t>Demo script: run_mode1.do</a:t>
            </a:r>
            <a:endParaRPr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0358" y="1397158"/>
            <a:ext cx="7918973" cy="5460842"/>
          </a:xfrm>
          <a:prstGeom prst="rect">
            <a:avLst/>
          </a:prstGeom>
        </p:spPr>
      </p:pic>
      <p:pic>
        <p:nvPicPr>
          <p:cNvPr id="7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9118" y="136495"/>
            <a:ext cx="1493131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349791" y="134478"/>
            <a:ext cx="509167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dirty="0"/>
          </a:p>
          <a:p>
            <a:pPr>
              <a:defRPr sz="3600" b="1">
                <a:solidFill>
                  <a:srgbClr val="003399"/>
                </a:solidFill>
              </a:defRPr>
            </a:pPr>
            <a:r>
              <a:rPr dirty="0">
                <a:solidFill>
                  <a:schemeClr val="tx2">
                    <a:lumMod val="75000"/>
                  </a:schemeClr>
                </a:solidFill>
              </a:rPr>
              <a:t>Mode 2: Wave Mode</a:t>
            </a:r>
            <a:endParaRPr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" y="1344621"/>
            <a:ext cx="3771190" cy="5324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2000">
                <a:solidFill>
                  <a:srgbClr val="000000"/>
                </a:solidFill>
              </a:defRPr>
            </a:pPr>
            <a:r>
              <a:rPr lang="en-GB" dirty="0"/>
              <a:t>Selector: SW[9:8]=10</a:t>
            </a:r>
            <a:endParaRPr lang="en-GB" dirty="0"/>
          </a:p>
          <a:p>
            <a:pPr>
              <a:defRPr sz="2000">
                <a:solidFill>
                  <a:srgbClr val="000000"/>
                </a:solidFill>
              </a:defRPr>
            </a:pPr>
            <a:endParaRPr lang="en-GB" dirty="0"/>
          </a:p>
          <a:p>
            <a:pPr>
              <a:defRPr sz="2000">
                <a:solidFill>
                  <a:srgbClr val="000000"/>
                </a:solidFill>
              </a:defRPr>
            </a:pPr>
            <a:r>
              <a:rPr lang="en-GB" dirty="0" err="1"/>
              <a:t>Behavior</a:t>
            </a:r>
            <a:r>
              <a:rPr lang="en-GB" dirty="0"/>
              <a:t>: One-hot bit rotates across reds and greens (two rings)</a:t>
            </a:r>
            <a:endParaRPr lang="en-GB" dirty="0"/>
          </a:p>
          <a:p>
            <a:pPr>
              <a:defRPr sz="2000">
                <a:solidFill>
                  <a:srgbClr val="000000"/>
                </a:solidFill>
              </a:defRPr>
            </a:pPr>
            <a:endParaRPr lang="en-GB" dirty="0"/>
          </a:p>
          <a:p>
            <a:pPr>
              <a:defRPr sz="2000">
                <a:solidFill>
                  <a:srgbClr val="000000"/>
                </a:solidFill>
              </a:defRPr>
            </a:pPr>
            <a:r>
              <a:rPr lang="en-GB" dirty="0"/>
              <a:t>Speed: SW[3:0] </a:t>
            </a:r>
            <a:endParaRPr lang="en-GB" dirty="0"/>
          </a:p>
          <a:p>
            <a:pPr>
              <a:defRPr sz="2000">
                <a:solidFill>
                  <a:srgbClr val="000000"/>
                </a:solidFill>
              </a:defRPr>
            </a:pPr>
            <a:r>
              <a:rPr lang="en-GB" dirty="0"/>
              <a:t>controls shift period (tick)</a:t>
            </a:r>
            <a:endParaRPr lang="en-GB" dirty="0"/>
          </a:p>
          <a:p>
            <a:pPr>
              <a:defRPr sz="2000">
                <a:solidFill>
                  <a:srgbClr val="000000"/>
                </a:solidFill>
              </a:defRPr>
            </a:pPr>
            <a:endParaRPr lang="en-GB" dirty="0"/>
          </a:p>
          <a:p>
            <a:pPr>
              <a:defRPr sz="2000">
                <a:solidFill>
                  <a:srgbClr val="000000"/>
                </a:solidFill>
              </a:defRPr>
            </a:pPr>
            <a:r>
              <a:rPr lang="en-GB" dirty="0"/>
              <a:t>From code:</a:t>
            </a:r>
            <a:endParaRPr lang="en-GB" dirty="0"/>
          </a:p>
          <a:p>
            <a:pPr>
              <a:defRPr sz="2000">
                <a:solidFill>
                  <a:srgbClr val="000000"/>
                </a:solidFill>
              </a:defRPr>
            </a:pPr>
            <a:r>
              <a:rPr lang="en-GB" dirty="0" err="1"/>
              <a:t>wave_r</a:t>
            </a:r>
            <a:r>
              <a:rPr lang="en-GB" dirty="0"/>
              <a:t> &lt;= {</a:t>
            </a:r>
            <a:r>
              <a:rPr lang="en-GB" dirty="0" err="1"/>
              <a:t>wave_r</a:t>
            </a:r>
            <a:r>
              <a:rPr lang="en-GB" dirty="0"/>
              <a:t>[8:0], </a:t>
            </a:r>
            <a:endParaRPr lang="en-GB" dirty="0"/>
          </a:p>
          <a:p>
            <a:pPr>
              <a:defRPr sz="2000">
                <a:solidFill>
                  <a:srgbClr val="000000"/>
                </a:solidFill>
              </a:defRPr>
            </a:pPr>
            <a:r>
              <a:rPr lang="en-GB" dirty="0" err="1"/>
              <a:t>wave_r</a:t>
            </a:r>
            <a:r>
              <a:rPr lang="en-GB" dirty="0"/>
              <a:t>[9]};</a:t>
            </a:r>
            <a:endParaRPr lang="en-GB" dirty="0"/>
          </a:p>
          <a:p>
            <a:pPr>
              <a:defRPr sz="2000">
                <a:solidFill>
                  <a:srgbClr val="000000"/>
                </a:solidFill>
              </a:defRPr>
            </a:pPr>
            <a:r>
              <a:rPr lang="en-GB" dirty="0" err="1"/>
              <a:t>wave_g</a:t>
            </a:r>
            <a:r>
              <a:rPr lang="en-GB" dirty="0"/>
              <a:t> &lt;= {</a:t>
            </a:r>
            <a:r>
              <a:rPr lang="en-GB" dirty="0" err="1"/>
              <a:t>wave_g</a:t>
            </a:r>
            <a:r>
              <a:rPr lang="en-GB" dirty="0"/>
              <a:t>[6:0],</a:t>
            </a:r>
            <a:endParaRPr lang="en-GB" dirty="0"/>
          </a:p>
          <a:p>
            <a:pPr>
              <a:defRPr sz="2000">
                <a:solidFill>
                  <a:srgbClr val="000000"/>
                </a:solidFill>
              </a:defRPr>
            </a:pPr>
            <a:r>
              <a:rPr lang="en-GB" dirty="0"/>
              <a:t> </a:t>
            </a:r>
            <a:r>
              <a:rPr lang="en-GB" dirty="0" err="1"/>
              <a:t>wave_g</a:t>
            </a:r>
            <a:r>
              <a:rPr lang="en-GB" dirty="0"/>
              <a:t>[7]};</a:t>
            </a:r>
            <a:endParaRPr lang="en-GB" dirty="0"/>
          </a:p>
          <a:p>
            <a:pPr>
              <a:defRPr sz="2000">
                <a:solidFill>
                  <a:srgbClr val="000000"/>
                </a:solidFill>
              </a:defRPr>
            </a:pPr>
            <a:endParaRPr lang="en-GB" dirty="0"/>
          </a:p>
          <a:p>
            <a:pPr>
              <a:defRPr sz="2000">
                <a:solidFill>
                  <a:srgbClr val="000000"/>
                </a:solidFill>
              </a:defRPr>
            </a:pPr>
            <a:r>
              <a:rPr lang="en-GB" dirty="0"/>
              <a:t>For clearer rotation, use moderate speed (e.g., SW[3:0]=0010)</a:t>
            </a:r>
            <a:endParaRPr lang="en-GB" dirty="0"/>
          </a:p>
          <a:p>
            <a:pPr>
              <a:defRPr sz="2000">
                <a:solidFill>
                  <a:srgbClr val="000000"/>
                </a:solidFill>
              </a:defRPr>
            </a:pPr>
            <a:r>
              <a:rPr lang="en-GB" dirty="0"/>
              <a:t>Demo script: run_mode2.do</a:t>
            </a:r>
            <a:endParaRPr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1190" y="1204055"/>
            <a:ext cx="8375607" cy="5605668"/>
          </a:xfrm>
          <a:prstGeom prst="rect">
            <a:avLst/>
          </a:prstGeom>
        </p:spPr>
      </p:pic>
      <p:pic>
        <p:nvPicPr>
          <p:cNvPr id="7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9118" y="136495"/>
            <a:ext cx="1493131" cy="96078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710247" y="-44335"/>
            <a:ext cx="7611687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dirty="0"/>
          </a:p>
          <a:p>
            <a:pPr>
              <a:defRPr sz="3600" b="1">
                <a:solidFill>
                  <a:srgbClr val="003399"/>
                </a:solidFill>
              </a:defRPr>
            </a:pPr>
            <a:r>
              <a:rPr dirty="0">
                <a:solidFill>
                  <a:schemeClr val="tx2">
                    <a:lumMod val="75000"/>
                  </a:schemeClr>
                </a:solidFill>
              </a:rPr>
              <a:t>Mode 3: Random</a:t>
            </a:r>
            <a:endParaRPr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1798" y="1599760"/>
            <a:ext cx="3812770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Selector: SW[9:8]=11</a:t>
            </a:r>
            <a:endParaRPr lang="en-GB" dirty="0"/>
          </a:p>
          <a:p>
            <a:endParaRPr lang="en-GB" dirty="0"/>
          </a:p>
          <a:p>
            <a:r>
              <a:rPr lang="en-GB" dirty="0" err="1"/>
              <a:t>Behavior</a:t>
            </a:r>
            <a:r>
              <a:rPr lang="en-GB" dirty="0"/>
              <a:t>: Pseudo-random LED </a:t>
            </a:r>
            <a:endParaRPr lang="en-GB" dirty="0"/>
          </a:p>
          <a:p>
            <a:endParaRPr lang="en-GB" dirty="0"/>
          </a:p>
          <a:p>
            <a:r>
              <a:rPr lang="en-GB" dirty="0"/>
              <a:t>patterns per tick LFSR: x^16 + x^14 + x^13 + x^11 + 1, seed 16'hACE1</a:t>
            </a:r>
            <a:endParaRPr lang="en-GB" dirty="0"/>
          </a:p>
          <a:p>
            <a:endParaRPr lang="en-GB" dirty="0"/>
          </a:p>
          <a:p>
            <a:r>
              <a:rPr lang="en-GB" dirty="0"/>
              <a:t>Mapping: LEDR = LFSR[9:0], LEDG = LFSR[15:8]</a:t>
            </a:r>
            <a:endParaRPr lang="en-GB" dirty="0"/>
          </a:p>
          <a:p>
            <a:endParaRPr lang="en-GB" dirty="0"/>
          </a:p>
          <a:p>
            <a:r>
              <a:rPr lang="en-GB" dirty="0"/>
              <a:t>Speed: SW[3:0] (faster = more changes)</a:t>
            </a:r>
            <a:endParaRPr lang="en-GB" dirty="0"/>
          </a:p>
          <a:p>
            <a:endParaRPr lang="en-GB" dirty="0"/>
          </a:p>
          <a:p>
            <a:r>
              <a:rPr lang="en-GB" dirty="0"/>
              <a:t>run_mode3.do</a:t>
            </a:r>
            <a:endParaRPr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3825" y="1003069"/>
            <a:ext cx="7844648" cy="5854930"/>
          </a:xfrm>
          <a:prstGeom prst="rect">
            <a:avLst/>
          </a:prstGeom>
        </p:spPr>
      </p:pic>
      <p:pic>
        <p:nvPicPr>
          <p:cNvPr id="7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9118" y="136495"/>
            <a:ext cx="1493131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98195" y="445715"/>
            <a:ext cx="5870518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2800"/>
            </a:pPr>
            <a:r>
              <a:rPr sz="3200" b="1" dirty="0">
                <a:solidFill>
                  <a:schemeClr val="tx2"/>
                </a:solidFill>
              </a:rPr>
              <a:t>LED Operation Mode Comparison</a:t>
            </a:r>
            <a:endParaRPr sz="3200" b="1" dirty="0">
              <a:solidFill>
                <a:schemeClr val="tx2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03316" y="1302327"/>
            <a:ext cx="4733896" cy="229985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400"/>
            </a:pPr>
            <a:r>
              <a:rPr sz="1400" dirty="0"/>
              <a:t>Insert Video: Mode 0 – Synchronous Blink</a:t>
            </a:r>
            <a:endParaRPr lang="en-GB" sz="1400" dirty="0"/>
          </a:p>
          <a:p>
            <a:pPr algn="ctr">
              <a:defRPr sz="1400"/>
            </a:pPr>
            <a:endParaRPr lang="en-GB" sz="1400" dirty="0"/>
          </a:p>
          <a:p>
            <a:pPr algn="ctr">
              <a:defRPr sz="1400"/>
            </a:pPr>
            <a:endParaRPr lang="en-GB" sz="1400" dirty="0"/>
          </a:p>
          <a:p>
            <a:pPr algn="ctr">
              <a:defRPr sz="1400"/>
            </a:pPr>
            <a:endParaRPr lang="en-GB" sz="1400" dirty="0"/>
          </a:p>
          <a:p>
            <a:pPr algn="ctr">
              <a:defRPr sz="1400"/>
            </a:pPr>
            <a:endParaRPr lang="en-GB" sz="1400" dirty="0"/>
          </a:p>
          <a:p>
            <a:pPr algn="ctr">
              <a:defRPr sz="1400"/>
            </a:pPr>
            <a:endParaRPr lang="en-GB" sz="1400" dirty="0"/>
          </a:p>
          <a:p>
            <a:pPr algn="ctr">
              <a:defRPr sz="1400"/>
            </a:pPr>
            <a:endParaRPr sz="1400" dirty="0"/>
          </a:p>
        </p:txBody>
      </p:sp>
      <p:sp>
        <p:nvSpPr>
          <p:cNvPr id="5" name="Rectangle 4"/>
          <p:cNvSpPr/>
          <p:nvPr/>
        </p:nvSpPr>
        <p:spPr>
          <a:xfrm>
            <a:off x="6094411" y="1302327"/>
            <a:ext cx="4961515" cy="229985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400"/>
            </a:pPr>
            <a:r>
              <a:rPr sz="1400" dirty="0"/>
              <a:t>Insert Video: Mode 1 – Alternating Blink</a:t>
            </a:r>
            <a:endParaRPr lang="en-GB" sz="1400" dirty="0"/>
          </a:p>
          <a:p>
            <a:pPr algn="ctr">
              <a:defRPr sz="1400"/>
            </a:pPr>
            <a:endParaRPr lang="en-GB" sz="1400" dirty="0"/>
          </a:p>
          <a:p>
            <a:pPr algn="ctr">
              <a:defRPr sz="1400"/>
            </a:pPr>
            <a:endParaRPr lang="en-GB" sz="1400" dirty="0"/>
          </a:p>
          <a:p>
            <a:pPr algn="ctr">
              <a:defRPr sz="1400"/>
            </a:pPr>
            <a:endParaRPr lang="en-GB" sz="1400" dirty="0"/>
          </a:p>
          <a:p>
            <a:pPr algn="ctr">
              <a:defRPr sz="1400"/>
            </a:pPr>
            <a:endParaRPr lang="en-GB" sz="1400" dirty="0"/>
          </a:p>
          <a:p>
            <a:pPr algn="ctr">
              <a:defRPr sz="1400"/>
            </a:pPr>
            <a:endParaRPr lang="en-GB" sz="1400" dirty="0"/>
          </a:p>
          <a:p>
            <a:pPr algn="ctr">
              <a:defRPr sz="1400"/>
            </a:pPr>
            <a:endParaRPr sz="1400" dirty="0"/>
          </a:p>
        </p:txBody>
      </p:sp>
      <p:sp>
        <p:nvSpPr>
          <p:cNvPr id="6" name="Rectangle 5"/>
          <p:cNvSpPr/>
          <p:nvPr/>
        </p:nvSpPr>
        <p:spPr>
          <a:xfrm>
            <a:off x="903316" y="3895897"/>
            <a:ext cx="4733896" cy="235527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400"/>
            </a:pPr>
            <a:r>
              <a:rPr sz="1400" dirty="0"/>
              <a:t>Insert Video: Mode 2 – Wave Rotation</a:t>
            </a:r>
            <a:endParaRPr lang="en-GB" sz="1400" dirty="0"/>
          </a:p>
          <a:p>
            <a:pPr algn="ctr">
              <a:defRPr sz="1400"/>
            </a:pPr>
            <a:endParaRPr lang="en-GB" sz="1400" dirty="0"/>
          </a:p>
          <a:p>
            <a:pPr algn="ctr">
              <a:defRPr sz="1400"/>
            </a:pPr>
            <a:endParaRPr lang="en-GB" sz="1400" dirty="0"/>
          </a:p>
          <a:p>
            <a:pPr algn="ctr">
              <a:defRPr sz="1400"/>
            </a:pPr>
            <a:endParaRPr lang="en-GB" sz="1400" dirty="0"/>
          </a:p>
          <a:p>
            <a:pPr algn="ctr">
              <a:defRPr sz="1400"/>
            </a:pPr>
            <a:endParaRPr lang="en-GB" sz="1400" dirty="0"/>
          </a:p>
          <a:p>
            <a:pPr algn="ctr">
              <a:defRPr sz="1400"/>
            </a:pPr>
            <a:endParaRPr lang="en-GB" sz="1400" dirty="0"/>
          </a:p>
          <a:p>
            <a:pPr algn="ctr">
              <a:defRPr sz="1400"/>
            </a:pPr>
            <a:endParaRPr sz="1400" dirty="0"/>
          </a:p>
        </p:txBody>
      </p:sp>
      <p:sp>
        <p:nvSpPr>
          <p:cNvPr id="7" name="Rectangle 6"/>
          <p:cNvSpPr/>
          <p:nvPr/>
        </p:nvSpPr>
        <p:spPr>
          <a:xfrm>
            <a:off x="6094412" y="3895898"/>
            <a:ext cx="4961514" cy="23552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400"/>
            </a:pPr>
            <a:r>
              <a:rPr sz="1400" dirty="0"/>
              <a:t>Insert Video: Mode 3 – Random Blink</a:t>
            </a:r>
            <a:endParaRPr lang="en-GB" sz="1400" dirty="0"/>
          </a:p>
          <a:p>
            <a:pPr algn="ctr">
              <a:defRPr sz="1400"/>
            </a:pPr>
            <a:endParaRPr lang="en-GB" sz="1400" dirty="0"/>
          </a:p>
          <a:p>
            <a:pPr algn="ctr">
              <a:defRPr sz="1400"/>
            </a:pPr>
            <a:endParaRPr lang="en-GB" sz="1400" dirty="0"/>
          </a:p>
          <a:p>
            <a:pPr algn="ctr">
              <a:defRPr sz="1400"/>
            </a:pPr>
            <a:endParaRPr lang="en-GB" sz="1400" dirty="0"/>
          </a:p>
          <a:p>
            <a:pPr algn="ctr">
              <a:defRPr sz="1400"/>
            </a:pPr>
            <a:endParaRPr lang="en-GB" sz="1400" dirty="0"/>
          </a:p>
          <a:p>
            <a:pPr algn="ctr">
              <a:defRPr sz="1400"/>
            </a:pPr>
            <a:endParaRPr lang="en-GB" sz="1400" dirty="0"/>
          </a:p>
          <a:p>
            <a:pPr algn="ctr">
              <a:defRPr sz="1400"/>
            </a:pPr>
            <a:endParaRPr lang="en-GB" sz="1400" dirty="0"/>
          </a:p>
        </p:txBody>
      </p:sp>
      <p:pic>
        <p:nvPicPr>
          <p:cNvPr id="2" name="WhatsApp Video 2025-10-22 at 15.29.15 (1)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 rot="16200000">
            <a:off x="2461159" y="426127"/>
            <a:ext cx="1618211" cy="4733896"/>
          </a:xfrm>
          <a:prstGeom prst="rect">
            <a:avLst/>
          </a:prstGeom>
        </p:spPr>
      </p:pic>
      <p:pic>
        <p:nvPicPr>
          <p:cNvPr id="8" name="WhatsApp Video 2025-10-22 at 15.29.40 (1)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 rot="16200000">
            <a:off x="7766061" y="312316"/>
            <a:ext cx="1618215" cy="4961515"/>
          </a:xfrm>
          <a:prstGeom prst="rect">
            <a:avLst/>
          </a:prstGeom>
        </p:spPr>
      </p:pic>
      <p:pic>
        <p:nvPicPr>
          <p:cNvPr id="9" name="WhatsApp Video 2025-10-22 at 15.29.49 (1)">
            <a:hlinkClick r:id="" action="ppaction://media"/>
          </p:cNvPr>
          <p:cNvPicPr>
            <a:picLocks noChangeAspect="1"/>
          </p:cNvPicPr>
          <p:nvPr>
            <a:vide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 rot="16200000">
            <a:off x="2425138" y="3039093"/>
            <a:ext cx="1690254" cy="4733898"/>
          </a:xfrm>
          <a:prstGeom prst="rect">
            <a:avLst/>
          </a:prstGeom>
        </p:spPr>
      </p:pic>
      <p:pic>
        <p:nvPicPr>
          <p:cNvPr id="10" name="WhatsApp Video 2025-10-22 at 15.30.08 (1)">
            <a:hlinkClick r:id="" action="ppaction://media"/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2"/>
          <a:stretch>
            <a:fillRect/>
          </a:stretch>
        </p:blipFill>
        <p:spPr>
          <a:xfrm rot="16200000">
            <a:off x="7727435" y="2927892"/>
            <a:ext cx="1695470" cy="4961512"/>
          </a:xfrm>
          <a:prstGeom prst="rect">
            <a:avLst/>
          </a:prstGeom>
        </p:spPr>
      </p:pic>
      <p:pic>
        <p:nvPicPr>
          <p:cNvPr id="11" name="object 4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169118" y="136494"/>
            <a:ext cx="1493131" cy="8324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19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894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629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19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 mute="1">
                <p:cTn id="25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 mute="1">
                <p:cTn id="31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 mute="1">
                <p:cTn id="3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7331" y="174568"/>
            <a:ext cx="8229600" cy="1143000"/>
          </a:xfrm>
        </p:spPr>
        <p:txBody>
          <a:bodyPr>
            <a:noAutofit/>
          </a:bodyPr>
          <a:lstStyle/>
          <a:p>
            <a:r>
              <a:rPr sz="3200" b="1" dirty="0">
                <a:solidFill>
                  <a:schemeClr val="tx2"/>
                </a:solidFill>
                <a:latin typeface="+mn-lt"/>
              </a:rPr>
              <a:t>Integrated FPGA–SCADA Control Chain</a:t>
            </a:r>
            <a:endParaRPr sz="3200" b="1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761" y="1317568"/>
            <a:ext cx="11877302" cy="114300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b="1" i="1" dirty="0"/>
              <a:t>Quartus Prime → Model</a:t>
            </a:r>
            <a:r>
              <a:rPr lang="en-GB" b="1" i="1" dirty="0"/>
              <a:t> </a:t>
            </a:r>
            <a:r>
              <a:rPr b="1" i="1" dirty="0"/>
              <a:t>Sim Intel FPGA Edition → Cyclone V FPGA (Board) → OPC-UA Server → Master</a:t>
            </a:r>
            <a:r>
              <a:rPr lang="en-GB" b="1" i="1" dirty="0"/>
              <a:t> </a:t>
            </a:r>
            <a:r>
              <a:rPr b="1" i="1" dirty="0"/>
              <a:t>SCADA</a:t>
            </a:r>
            <a:endParaRPr b="1" i="1" dirty="0"/>
          </a:p>
          <a:p>
            <a:pPr marL="0" indent="0">
              <a:buNone/>
            </a:pPr>
            <a:endParaRPr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55761" y="2532612"/>
          <a:ext cx="7772400" cy="376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/>
                <a:gridCol w="2286000"/>
                <a:gridCol w="3657600"/>
              </a:tblGrid>
              <a:tr h="381000">
                <a:tc>
                  <a:txBody>
                    <a:bodyPr/>
                    <a:lstStyle/>
                    <a:p>
                      <a:pPr>
                        <a:defRPr b="1"/>
                      </a:pPr>
                      <a:r>
                        <a:rPr dirty="0"/>
                        <a:t>Tool / System</a:t>
                      </a:r>
                      <a:endParaRPr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/>
                      </a:pPr>
                      <a:r>
                        <a:rPr dirty="0"/>
                        <a:t>Primary Role</a:t>
                      </a:r>
                      <a:endParaRPr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/>
                      </a:pPr>
                      <a:r>
                        <a:t>Description</a:t>
                      </a: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defRPr sz="1100"/>
                      </a:pPr>
                      <a:r>
                        <a:rPr sz="1600"/>
                        <a:t>Quartus Prime Lite</a:t>
                      </a:r>
                      <a:endParaRPr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100"/>
                      </a:pPr>
                      <a:r>
                        <a:rPr sz="1600"/>
                        <a:t>Design &amp; Configuration</a:t>
                      </a:r>
                      <a:endParaRPr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100"/>
                      </a:pPr>
                      <a:r>
                        <a:rPr sz="1600"/>
                        <a:t>Develops HDL logic (Verilog modules), generates bitstream for Cyclone V GX board.</a:t>
                      </a:r>
                      <a:endParaRPr sz="1600"/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defRPr sz="1100"/>
                      </a:pPr>
                      <a:r>
                        <a:rPr sz="1600"/>
                        <a:t>ModelSim</a:t>
                      </a:r>
                      <a:endParaRPr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100"/>
                      </a:pPr>
                      <a:r>
                        <a:rPr sz="1600"/>
                        <a:t>Simulation &amp; Verification</a:t>
                      </a:r>
                      <a:endParaRPr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100"/>
                      </a:pPr>
                      <a:r>
                        <a:rPr sz="1600"/>
                        <a:t>Verifies timing, LED logic, UART behavior using .do testbench automation.</a:t>
                      </a:r>
                      <a:endParaRPr sz="1600"/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defRPr sz="1100"/>
                      </a:pPr>
                      <a:r>
                        <a:rPr sz="1600"/>
                        <a:t>Cyclone V FPGA</a:t>
                      </a:r>
                      <a:endParaRPr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100"/>
                      </a:pPr>
                      <a:r>
                        <a:rPr sz="1600"/>
                        <a:t>Hardware Execution Layer</a:t>
                      </a:r>
                      <a:endParaRPr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100"/>
                      </a:pPr>
                      <a:r>
                        <a:rPr sz="1600"/>
                        <a:t>Runs synthesized design; communicates through UART and GPIO.</a:t>
                      </a:r>
                      <a:endParaRPr sz="1600"/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defRPr sz="1100"/>
                      </a:pPr>
                      <a:r>
                        <a:rPr sz="1600"/>
                        <a:t>OPC-UA Server</a:t>
                      </a:r>
                      <a:endParaRPr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100"/>
                      </a:pPr>
                      <a:r>
                        <a:rPr sz="1600"/>
                        <a:t>Communication Bridge</a:t>
                      </a:r>
                      <a:endParaRPr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100"/>
                      </a:pPr>
                      <a:r>
                        <a:rPr sz="1600"/>
                        <a:t>Exchanges live data between FPGA system and supervisory platform.</a:t>
                      </a:r>
                      <a:endParaRPr sz="1600"/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defRPr sz="1100"/>
                      </a:pPr>
                      <a:r>
                        <a:rPr sz="1600"/>
                        <a:t>MasterSCADA 4D</a:t>
                      </a:r>
                      <a:endParaRPr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100"/>
                      </a:pPr>
                      <a:r>
                        <a:rPr sz="1600"/>
                        <a:t>Visualization &amp; Control</a:t>
                      </a:r>
                      <a:endParaRPr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100"/>
                      </a:pPr>
                      <a:r>
                        <a:rPr sz="1600" dirty="0"/>
                        <a:t>Displays sensor/LED status, allows remote commands, and logs TPC slow-control variables.</a:t>
                      </a:r>
                      <a:endParaRPr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8068887" y="3214423"/>
            <a:ext cx="3998812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Implements real-time slow-control logic for TPC readout electronics at JINR.</a:t>
            </a: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The chain supports future expansion to temperature sensors, HV modules, and environmental monitoring.</a:t>
            </a:r>
            <a:endParaRPr lang="en-US" sz="2000" dirty="0"/>
          </a:p>
        </p:txBody>
      </p:sp>
      <p:pic>
        <p:nvPicPr>
          <p:cNvPr id="7" name="object 4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169118" y="136494"/>
            <a:ext cx="1493131" cy="1052809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60618" y="130233"/>
            <a:ext cx="4862085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dirty="0"/>
          </a:p>
          <a:p>
            <a:pPr>
              <a:defRPr sz="3600" b="1">
                <a:solidFill>
                  <a:srgbClr val="003399"/>
                </a:solidFill>
              </a:defRPr>
            </a:pPr>
            <a:r>
              <a:rPr dirty="0">
                <a:solidFill>
                  <a:schemeClr val="tx2">
                    <a:lumMod val="75000"/>
                  </a:schemeClr>
                </a:solidFill>
              </a:rPr>
              <a:t>Results &amp; Observations</a:t>
            </a:r>
            <a:endParaRPr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9118" y="2549526"/>
            <a:ext cx="3312048" cy="28315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dirty="0"/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r>
              <a:rPr dirty="0"/>
              <a:t>Simulation verified correct LED toggling patterns for all 4 modes.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r>
              <a:rPr dirty="0"/>
              <a:t>SW[3:0] adjusts blink frequency. SW3=1 ensured all LEDs active.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r>
              <a:rPr dirty="0"/>
              <a:t>UART RX/TX remained idle-high and functional.</a:t>
            </a:r>
            <a:endParaRPr dirty="0"/>
          </a:p>
        </p:txBody>
      </p:sp>
      <p:pic>
        <p:nvPicPr>
          <p:cNvPr id="2" name="object 4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169118" y="136494"/>
            <a:ext cx="1493131" cy="1052809"/>
          </a:xfrm>
          <a:prstGeom prst="rect">
            <a:avLst/>
          </a:prstGeom>
        </p:spPr>
      </p:pic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690852" y="2366357"/>
          <a:ext cx="8229600" cy="4084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512064">
                <a:tc>
                  <a:txBody>
                    <a:bodyPr/>
                    <a:lstStyle/>
                    <a:p>
                      <a:pPr>
                        <a:defRPr sz="1400" b="1">
                          <a:solidFill>
                            <a:srgbClr val="FFFFFF"/>
                          </a:solidFill>
                        </a:defRPr>
                      </a:pPr>
                      <a:r>
                        <a:rPr sz="2000" dirty="0"/>
                        <a:t>Mode</a:t>
                      </a:r>
                      <a:endParaRPr sz="2000" dirty="0"/>
                    </a:p>
                  </a:txBody>
                  <a:tcPr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400" b="1">
                          <a:solidFill>
                            <a:srgbClr val="FFFFFF"/>
                          </a:solidFill>
                        </a:defRPr>
                      </a:pPr>
                      <a:r>
                        <a:rPr sz="2000"/>
                        <a:t>Description</a:t>
                      </a:r>
                      <a:endParaRPr sz="2000"/>
                    </a:p>
                  </a:txBody>
                  <a:tcPr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400" b="1">
                          <a:solidFill>
                            <a:srgbClr val="FFFFFF"/>
                          </a:solidFill>
                        </a:defRPr>
                      </a:pPr>
                      <a:r>
                        <a:rPr sz="2000"/>
                        <a:t>Observable Behavior</a:t>
                      </a:r>
                      <a:endParaRPr sz="2000"/>
                    </a:p>
                  </a:txBody>
                  <a:tcPr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400" b="1">
                          <a:solidFill>
                            <a:srgbClr val="FFFFFF"/>
                          </a:solidFill>
                        </a:defRPr>
                      </a:pPr>
                      <a:r>
                        <a:rPr sz="2000"/>
                        <a:t>Application</a:t>
                      </a:r>
                      <a:endParaRPr sz="2000"/>
                    </a:p>
                  </a:txBody>
                  <a:tcPr>
                    <a:solidFill>
                      <a:srgbClr val="003366"/>
                    </a:solidFill>
                  </a:tcPr>
                </a:tc>
              </a:tr>
              <a:tr h="512064"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rPr sz="1800"/>
                        <a:t>0</a:t>
                      </a:r>
                      <a:endParaRPr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rPr sz="1800"/>
                        <a:t>Synchronous Blink</a:t>
                      </a:r>
                      <a:endParaRPr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rPr sz="1800"/>
                        <a:t>All LEDs blink together at adjustable frequency</a:t>
                      </a:r>
                      <a:endParaRPr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rPr sz="1800"/>
                        <a:t>Clock/reset verification</a:t>
                      </a:r>
                      <a:endParaRPr sz="1800"/>
                    </a:p>
                  </a:txBody>
                  <a:tcPr/>
                </a:tc>
              </a:tr>
              <a:tr h="512064"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rPr sz="1800"/>
                        <a:t>1</a:t>
                      </a:r>
                      <a:endParaRPr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rPr sz="1800"/>
                        <a:t>Alternating Blink</a:t>
                      </a:r>
                      <a:endParaRPr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rPr sz="1800"/>
                        <a:t>Red and Green LEDs alternate</a:t>
                      </a:r>
                      <a:endParaRPr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rPr sz="1800"/>
                        <a:t>Logic toggling and diagnostics</a:t>
                      </a:r>
                      <a:endParaRPr sz="1800"/>
                    </a:p>
                  </a:txBody>
                  <a:tcPr/>
                </a:tc>
              </a:tr>
              <a:tr h="512064"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rPr sz="1800"/>
                        <a:t>2</a:t>
                      </a:r>
                      <a:endParaRPr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rPr sz="1800"/>
                        <a:t>Wave Rotation</a:t>
                      </a:r>
                      <a:endParaRPr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rPr sz="1800"/>
                        <a:t>Sequential LED rotation pattern</a:t>
                      </a:r>
                      <a:endParaRPr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rPr sz="1800"/>
                        <a:t>Timing &amp; shift-register validation</a:t>
                      </a:r>
                      <a:endParaRPr sz="1800"/>
                    </a:p>
                  </a:txBody>
                  <a:tcPr/>
                </a:tc>
              </a:tr>
              <a:tr h="512064"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rPr sz="1800"/>
                        <a:t>3</a:t>
                      </a:r>
                      <a:endParaRPr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rPr sz="1800"/>
                        <a:t>Random Blink</a:t>
                      </a:r>
                      <a:endParaRPr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rPr sz="1800"/>
                        <a:t>Pseudo-random LED pattern from LFSR</a:t>
                      </a:r>
                      <a:endParaRPr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200"/>
                      </a:pPr>
                      <a:r>
                        <a:rPr sz="1800" dirty="0"/>
                        <a:t>Noise/immunity and randomness testing</a:t>
                      </a:r>
                      <a:endParaRPr sz="1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50767" y="1348495"/>
            <a:ext cx="1160318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/>
            </a:pPr>
            <a:r>
              <a:rPr lang="en-US" dirty="0"/>
              <a:t>Functional simulations confirmed successful LED control and UART communication across all four operational modes. Each mode displayed distinct blinking or data patterns corresponding to the logic implemented in </a:t>
            </a:r>
            <a:r>
              <a:rPr lang="en-US" dirty="0" err="1"/>
              <a:t>scan_top.v</a:t>
            </a:r>
            <a:r>
              <a:rPr lang="en-US" dirty="0"/>
              <a:t>. The results verified the correctness of mode selection via switches and synchronization of clock-driven signals.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437764" y="413408"/>
            <a:ext cx="7160935" cy="1166938"/>
          </a:xfrm>
          <a:prstGeom prst="rect">
            <a:avLst/>
          </a:prstGeom>
        </p:spPr>
        <p:txBody>
          <a:bodyPr vert="horz" wrap="square" lIns="0" tIns="180292" rIns="0" bIns="0" rtlCol="0" anchor="ctr">
            <a:spAutoFit/>
          </a:bodyPr>
          <a:lstStyle/>
          <a:p>
            <a:pPr algn="ctr"/>
            <a:r>
              <a:rPr lang="en-US" sz="3200" b="1" dirty="0">
                <a:solidFill>
                  <a:schemeClr val="tx2">
                    <a:lumMod val="75000"/>
                  </a:schemeClr>
                </a:solidFill>
              </a:rPr>
              <a:t>Cooling System – Time Projection Chamber (TPC)</a:t>
            </a:r>
            <a:endParaRPr lang="en-US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05581" y="2227639"/>
            <a:ext cx="7012434" cy="4043789"/>
          </a:xfrm>
          <a:prstGeom prst="rect">
            <a:avLst/>
          </a:prstGeom>
        </p:spPr>
        <p:txBody>
          <a:bodyPr vert="horz" wrap="square" lIns="0" tIns="39995" rIns="0" bIns="0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000" dirty="0"/>
              <a:t>The system includes </a:t>
            </a:r>
            <a:r>
              <a:rPr lang="en-US" sz="2000" b="1" dirty="0"/>
              <a:t>~110 channels</a:t>
            </a:r>
            <a:r>
              <a:rPr lang="en-US" sz="2000" dirty="0"/>
              <a:t>, with </a:t>
            </a:r>
            <a:r>
              <a:rPr lang="en-US" sz="2000" b="1" dirty="0"/>
              <a:t>76 dedicated to thermal stabilization</a:t>
            </a:r>
            <a:r>
              <a:rPr lang="en-US" sz="2000" dirty="0"/>
              <a:t>.</a:t>
            </a:r>
            <a:endParaRPr lang="en-US" sz="2000" dirty="0"/>
          </a:p>
          <a:p>
            <a:pPr algn="just"/>
            <a:endParaRPr lang="en-US" sz="20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000" dirty="0"/>
              <a:t>Each channel comprises:</a:t>
            </a:r>
            <a:endParaRPr lang="en-US" sz="2000" dirty="0"/>
          </a:p>
          <a:p>
            <a:pPr marL="742950" lvl="1" indent="-285750" algn="just">
              <a:buFont typeface="Wingdings" panose="05000000000000000000" pitchFamily="2" charset="2"/>
              <a:buChar char="§"/>
            </a:pPr>
            <a:r>
              <a:rPr lang="en-US" sz="2000" dirty="0"/>
              <a:t>A </a:t>
            </a:r>
            <a:r>
              <a:rPr lang="en-US" sz="2000" b="1" dirty="0"/>
              <a:t>water pressure reducer</a:t>
            </a:r>
            <a:endParaRPr lang="en-US" sz="2000" dirty="0"/>
          </a:p>
          <a:p>
            <a:pPr marL="742950" lvl="1" indent="-285750" algn="just">
              <a:buFont typeface="Wingdings" panose="05000000000000000000" pitchFamily="2" charset="2"/>
              <a:buChar char="§"/>
            </a:pPr>
            <a:r>
              <a:rPr lang="en-US" sz="2000" dirty="0"/>
              <a:t>An </a:t>
            </a:r>
            <a:r>
              <a:rPr lang="en-US" sz="2000" b="1" dirty="0"/>
              <a:t>electric heater</a:t>
            </a:r>
            <a:endParaRPr lang="en-US" sz="2000" dirty="0"/>
          </a:p>
          <a:p>
            <a:pPr marL="742950" lvl="1" indent="-285750" algn="just">
              <a:buFont typeface="Wingdings" panose="05000000000000000000" pitchFamily="2" charset="2"/>
              <a:buChar char="§"/>
            </a:pPr>
            <a:r>
              <a:rPr lang="en-US" sz="2000" b="1" dirty="0"/>
              <a:t>Temperature and pressure sensors</a:t>
            </a:r>
            <a:endParaRPr lang="en-US" sz="2000" dirty="0"/>
          </a:p>
          <a:p>
            <a:pPr marL="742950" lvl="1" indent="-285750" algn="just">
              <a:buFont typeface="Wingdings" panose="05000000000000000000" pitchFamily="2" charset="2"/>
              <a:buChar char="§"/>
            </a:pPr>
            <a:r>
              <a:rPr lang="en-US" sz="2000" dirty="0"/>
              <a:t>A </a:t>
            </a:r>
            <a:r>
              <a:rPr lang="en-US" sz="2000" b="1" dirty="0"/>
              <a:t>flow meter</a:t>
            </a:r>
            <a:endParaRPr lang="en-US" sz="2000" b="1" dirty="0"/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000" dirty="0"/>
              <a:t>A network of </a:t>
            </a:r>
            <a:r>
              <a:rPr lang="en-US" sz="2000" b="1" dirty="0"/>
              <a:t>250 temperature sensors</a:t>
            </a:r>
            <a:r>
              <a:rPr lang="en-US" sz="2000" dirty="0"/>
              <a:t> on the TPC enables </a:t>
            </a:r>
            <a:r>
              <a:rPr lang="en-US" sz="2000" b="1" dirty="0"/>
              <a:t>multi-zone PLC-based temperature control</a:t>
            </a:r>
            <a:r>
              <a:rPr lang="en-US" sz="2000" dirty="0"/>
              <a:t> across all channels.</a:t>
            </a:r>
            <a:endParaRPr lang="en-US" sz="2000" dirty="0"/>
          </a:p>
          <a:p>
            <a:pPr>
              <a:lnSpc>
                <a:spcPct val="100000"/>
              </a:lnSpc>
            </a:pPr>
            <a:endParaRPr sz="1800" dirty="0">
              <a:latin typeface="Times New Roman" panose="02020603050405020304"/>
              <a:cs typeface="Times New Roman" panose="02020603050405020304"/>
            </a:endParaRPr>
          </a:p>
          <a:p>
            <a:pPr>
              <a:spcBef>
                <a:spcPts val="525"/>
              </a:spcBef>
            </a:pPr>
            <a:endParaRPr sz="1800" dirty="0">
              <a:latin typeface="Times New Roman" panose="02020603050405020304"/>
              <a:cs typeface="Times New Roman" panose="02020603050405020304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54320" y="1563720"/>
            <a:ext cx="3829784" cy="5293386"/>
          </a:xfrm>
          <a:prstGeom prst="rect">
            <a:avLst/>
          </a:prstGeom>
        </p:spPr>
      </p:pic>
      <p:pic>
        <p:nvPicPr>
          <p:cNvPr id="5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9118" y="136494"/>
            <a:ext cx="1493131" cy="1052809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xfrm>
            <a:off x="457081" y="157361"/>
            <a:ext cx="10360501" cy="601226"/>
          </a:xfrm>
          <a:prstGeom prst="rect">
            <a:avLst/>
          </a:prstGeom>
        </p:spPr>
        <p:txBody>
          <a:bodyPr vert="horz" wrap="square" lIns="0" tIns="81259" rIns="0" bIns="0" rtlCol="0" anchor="ctr">
            <a:spAutoFit/>
          </a:bodyPr>
          <a:lstStyle/>
          <a:p>
            <a:pPr marL="12700" marR="5080" indent="2422525">
              <a:lnSpc>
                <a:spcPts val="4320"/>
              </a:lnSpc>
              <a:spcBef>
                <a:spcPts val="640"/>
              </a:spcBef>
            </a:pPr>
            <a:r>
              <a:rPr lang="en-GB" sz="2800" dirty="0">
                <a:solidFill>
                  <a:schemeClr val="tx2">
                    <a:lumMod val="75000"/>
                  </a:schemeClr>
                </a:solidFill>
              </a:rPr>
              <a:t>PLC Simulator &amp; TIA Portal Integration</a:t>
            </a:r>
            <a:endParaRPr sz="4800" dirty="0">
              <a:solidFill>
                <a:schemeClr val="tx2">
                  <a:lumMod val="75000"/>
                </a:schemeClr>
              </a:solidFill>
              <a:latin typeface="Calibri Light" panose="020F0302020204030204"/>
              <a:cs typeface="Calibri Light" panose="020F0302020204030204"/>
            </a:endParaRPr>
          </a:p>
        </p:txBody>
      </p:sp>
      <p:pic>
        <p:nvPicPr>
          <p:cNvPr id="55" name="object 55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169119" y="136495"/>
            <a:ext cx="1278304" cy="854741"/>
          </a:xfrm>
          <a:prstGeom prst="rect">
            <a:avLst/>
          </a:prstGeom>
        </p:spPr>
      </p:pic>
      <p:sp>
        <p:nvSpPr>
          <p:cNvPr id="60" name="Rectangle 3"/>
          <p:cNvSpPr>
            <a:spLocks noGrp="1" noChangeArrowheads="1"/>
          </p:cNvSpPr>
          <p:nvPr>
            <p:ph type="subTitle" idx="4"/>
          </p:nvPr>
        </p:nvSpPr>
        <p:spPr bwMode="auto">
          <a:xfrm>
            <a:off x="313655" y="991235"/>
            <a:ext cx="7237115" cy="1287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16" tIns="45708" rIns="91416" bIns="45708" numCol="1" rtlCol="0" anchor="ctr" anchorCtr="0" compatLnSpc="1">
            <a:spAutoFit/>
          </a:bodyPr>
          <a:lstStyle/>
          <a:p>
            <a:pPr algn="l" rt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/>
              <a:t>PLC-SIM allows virtual testing of PLC programs in TIA Portal, enabling real-time logic simulation, HMI interaction, and system verification—</a:t>
            </a:r>
            <a:r>
              <a:rPr lang="en-US" b="1" dirty="0"/>
              <a:t>without physical hardware</a:t>
            </a:r>
            <a:r>
              <a:rPr lang="en-US" dirty="0"/>
              <a:t>.</a:t>
            </a:r>
            <a:endParaRPr lang="en-US" dirty="0"/>
          </a:p>
          <a:p>
            <a:pPr marL="0" indent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en-US" dirty="0">
              <a:latin typeface="Arial" panose="020B0604020202020204" pitchFamily="34" charset="0"/>
            </a:endParaRPr>
          </a:p>
        </p:txBody>
      </p:sp>
      <p:pic>
        <p:nvPicPr>
          <p:cNvPr id="62" name="Picture 6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3295" y="1143595"/>
            <a:ext cx="4675939" cy="5713512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541" y="2057758"/>
            <a:ext cx="6919928" cy="4799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19712" y="675025"/>
            <a:ext cx="974940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pPr>
              <a:defRPr sz="3600" b="1">
                <a:solidFill>
                  <a:srgbClr val="003399"/>
                </a:solidFill>
              </a:defRPr>
            </a:pPr>
            <a:r>
              <a:rPr lang="en-GB" dirty="0">
                <a:solidFill>
                  <a:schemeClr val="tx2">
                    <a:lumMod val="75000"/>
                  </a:schemeClr>
                </a:solidFill>
              </a:rPr>
              <a:t>Project Objectives and Development Environment</a:t>
            </a:r>
            <a:endParaRPr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199" y="1838498"/>
            <a:ext cx="10920153" cy="4525963"/>
          </a:xfrm>
        </p:spPr>
        <p:txBody>
          <a:bodyPr>
            <a:normAutofit fontScale="70000" lnSpcReduction="20000"/>
          </a:bodyPr>
          <a:lstStyle/>
          <a:p>
            <a:r>
              <a:rPr lang="en-GB" dirty="0"/>
              <a:t>Implement and simulate FPGA-based control logic for LED indicators and UART communication.</a:t>
            </a:r>
            <a:endParaRPr lang="en-GB" dirty="0"/>
          </a:p>
          <a:p>
            <a:endParaRPr lang="en-GB" dirty="0"/>
          </a:p>
          <a:p>
            <a:r>
              <a:rPr lang="en-GB" dirty="0"/>
              <a:t>Utilize the </a:t>
            </a:r>
            <a:r>
              <a:rPr lang="en-GB" dirty="0" err="1"/>
              <a:t>Terasic</a:t>
            </a:r>
            <a:r>
              <a:rPr lang="en-GB" dirty="0"/>
              <a:t> Cyclone V GX Starter Kit (5CGXFC5C6F27C7) as the experimental platform.</a:t>
            </a:r>
            <a:endParaRPr lang="en-GB" dirty="0"/>
          </a:p>
          <a:p>
            <a:endParaRPr lang="en-GB" dirty="0"/>
          </a:p>
          <a:p>
            <a:r>
              <a:rPr lang="en-GB" dirty="0"/>
              <a:t>Perform synthesis and waveform verification using Intel Quartus Prime Lite and </a:t>
            </a:r>
            <a:r>
              <a:rPr lang="en-GB" dirty="0" err="1"/>
              <a:t>ModelSim</a:t>
            </a:r>
            <a:r>
              <a:rPr lang="en-GB" dirty="0"/>
              <a:t> Intel FPGA Starter Edition.</a:t>
            </a:r>
            <a:endParaRPr lang="en-GB" dirty="0"/>
          </a:p>
          <a:p>
            <a:endParaRPr lang="en-GB" dirty="0"/>
          </a:p>
          <a:p>
            <a:r>
              <a:rPr lang="en-GB" dirty="0"/>
              <a:t>Develop scalable slow-control logic applicable to the TPC readout electronics of the MPD experiment at NICA (JINR).</a:t>
            </a:r>
            <a:endParaRPr lang="en-GB" dirty="0"/>
          </a:p>
          <a:p>
            <a:endParaRPr lang="en-GB" dirty="0"/>
          </a:p>
          <a:p>
            <a:r>
              <a:rPr lang="en-GB" dirty="0"/>
              <a:t>Prepare integration with </a:t>
            </a:r>
            <a:r>
              <a:rPr lang="en-GB" dirty="0" err="1"/>
              <a:t>MasterSCADA</a:t>
            </a:r>
            <a:r>
              <a:rPr lang="en-GB" dirty="0"/>
              <a:t> 4D + OPC UA for unified monitoring, data archiving, and fault diagnostics.</a:t>
            </a:r>
            <a:endParaRPr lang="en-GB" dirty="0"/>
          </a:p>
        </p:txBody>
      </p:sp>
      <p:pic>
        <p:nvPicPr>
          <p:cNvPr id="7" name="object 4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169118" y="136494"/>
            <a:ext cx="1493131" cy="92753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xfrm>
            <a:off x="369659" y="136495"/>
            <a:ext cx="9979600" cy="1152516"/>
          </a:xfrm>
          <a:prstGeom prst="rect">
            <a:avLst/>
          </a:prstGeom>
        </p:spPr>
        <p:txBody>
          <a:bodyPr vert="horz" wrap="square" lIns="0" tIns="81259" rIns="0" bIns="0" rtlCol="0" anchor="ctr">
            <a:spAutoFit/>
          </a:bodyPr>
          <a:lstStyle/>
          <a:p>
            <a:pPr marL="12700" marR="5080" indent="2422525">
              <a:lnSpc>
                <a:spcPts val="4320"/>
              </a:lnSpc>
              <a:spcBef>
                <a:spcPts val="640"/>
              </a:spcBef>
            </a:pPr>
            <a:r>
              <a:rPr lang="en-GB" sz="2800" dirty="0">
                <a:solidFill>
                  <a:schemeClr val="tx2">
                    <a:lumMod val="75000"/>
                  </a:schemeClr>
                </a:solidFill>
              </a:rPr>
              <a:t>PLC Simulator &amp; TIA Portal Integration “Device &amp;Networks”</a:t>
            </a:r>
            <a:endParaRPr sz="4800" dirty="0">
              <a:solidFill>
                <a:schemeClr val="tx2">
                  <a:lumMod val="75000"/>
                </a:schemeClr>
              </a:solidFill>
              <a:latin typeface="Calibri Light" panose="020F0302020204030204"/>
              <a:cs typeface="Calibri Light" panose="020F0302020204030204"/>
            </a:endParaRPr>
          </a:p>
        </p:txBody>
      </p:sp>
      <p:pic>
        <p:nvPicPr>
          <p:cNvPr id="55" name="object 55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169119" y="136495"/>
            <a:ext cx="1278304" cy="85474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rcRect t="822" r="21550"/>
          <a:stretch>
            <a:fillRect/>
          </a:stretch>
        </p:blipFill>
        <p:spPr>
          <a:xfrm>
            <a:off x="148996" y="1676856"/>
            <a:ext cx="4325510" cy="441844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6990" y="1372135"/>
            <a:ext cx="7408075" cy="5402474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971026" y="320094"/>
            <a:ext cx="7541835" cy="1243927"/>
          </a:xfrm>
          <a:prstGeom prst="rect">
            <a:avLst/>
          </a:prstGeom>
        </p:spPr>
        <p:txBody>
          <a:bodyPr vert="horz" wrap="square" lIns="0" tIns="12697" rIns="0" bIns="0" rtlCol="0" anchor="ctr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en-GB" sz="3600" b="1" dirty="0">
                <a:solidFill>
                  <a:schemeClr val="tx2">
                    <a:lumMod val="75000"/>
                  </a:schemeClr>
                </a:solidFill>
                <a:effectLst/>
              </a:rPr>
              <a:t>Copper Thermal </a:t>
            </a:r>
            <a:r>
              <a:rPr lang="en-GB" sz="3600" b="1" dirty="0">
                <a:solidFill>
                  <a:schemeClr val="tx2">
                    <a:lumMod val="75000"/>
                  </a:schemeClr>
                </a:solidFill>
              </a:rPr>
              <a:t>S</a:t>
            </a:r>
            <a:r>
              <a:rPr lang="en-GB" sz="3600" b="1" dirty="0">
                <a:solidFill>
                  <a:schemeClr val="tx2">
                    <a:lumMod val="75000"/>
                  </a:schemeClr>
                </a:solidFill>
                <a:effectLst/>
              </a:rPr>
              <a:t>tabilization </a:t>
            </a:r>
            <a:r>
              <a:rPr lang="en-GB" sz="3600" b="1" dirty="0">
                <a:solidFill>
                  <a:schemeClr val="tx2">
                    <a:lumMod val="75000"/>
                  </a:schemeClr>
                </a:solidFill>
              </a:rPr>
              <a:t>S</a:t>
            </a:r>
            <a:r>
              <a:rPr lang="en-GB" sz="3600" b="1" dirty="0">
                <a:solidFill>
                  <a:schemeClr val="tx2">
                    <a:lumMod val="75000"/>
                  </a:schemeClr>
                </a:solidFill>
                <a:effectLst/>
              </a:rPr>
              <a:t>cheme</a:t>
            </a:r>
            <a:br>
              <a:rPr lang="en-GB" dirty="0">
                <a:effectLst/>
              </a:rPr>
            </a:br>
            <a:endParaRPr spc="-10" dirty="0">
              <a:latin typeface="Calibri" panose="020F0502020204030204"/>
              <a:cs typeface="Calibri" panose="020F0502020204030204"/>
            </a:endParaRPr>
          </a:p>
        </p:txBody>
      </p:sp>
      <p:pic>
        <p:nvPicPr>
          <p:cNvPr id="4" name="object 4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149313" y="278189"/>
            <a:ext cx="1890790" cy="105433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422" y="1372136"/>
            <a:ext cx="10055781" cy="5256431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76180" y="153199"/>
            <a:ext cx="1889268" cy="1052810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383929" y="540083"/>
            <a:ext cx="7614207" cy="514109"/>
          </a:xfrm>
          <a:prstGeom prst="rect">
            <a:avLst/>
          </a:prstGeom>
        </p:spPr>
        <p:txBody>
          <a:bodyPr vert="horz" wrap="square" lIns="0" tIns="82529" rIns="0" bIns="0" rtlCol="0" anchor="ctr">
            <a:spAutoFit/>
          </a:bodyPr>
          <a:lstStyle/>
          <a:p>
            <a:pPr marL="589915">
              <a:spcBef>
                <a:spcPts val="650"/>
              </a:spcBef>
            </a:pPr>
            <a:r>
              <a:rPr lang="en-US" sz="2800" b="1" dirty="0">
                <a:solidFill>
                  <a:schemeClr val="tx2">
                    <a:lumMod val="75000"/>
                  </a:schemeClr>
                </a:solidFill>
              </a:rPr>
              <a:t>GUI Interface screen using TIA Portal</a:t>
            </a:r>
            <a:endParaRPr sz="5400" b="1" spc="-1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219775"/>
            <a:ext cx="12188825" cy="5637332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76180" y="153199"/>
            <a:ext cx="1889268" cy="1052810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383929" y="540083"/>
            <a:ext cx="7614207" cy="514109"/>
          </a:xfrm>
          <a:prstGeom prst="rect">
            <a:avLst/>
          </a:prstGeom>
        </p:spPr>
        <p:txBody>
          <a:bodyPr vert="horz" wrap="square" lIns="0" tIns="82529" rIns="0" bIns="0" rtlCol="0" anchor="ctr">
            <a:spAutoFit/>
          </a:bodyPr>
          <a:lstStyle/>
          <a:p>
            <a:pPr marL="589915">
              <a:spcBef>
                <a:spcPts val="650"/>
              </a:spcBef>
            </a:pPr>
            <a:r>
              <a:rPr lang="en-US" sz="2800" b="1" dirty="0">
                <a:solidFill>
                  <a:schemeClr val="tx2">
                    <a:lumMod val="75000"/>
                  </a:schemeClr>
                </a:solidFill>
              </a:rPr>
              <a:t>GUI Interface screen using TIA Portal</a:t>
            </a:r>
            <a:endParaRPr sz="5400" b="1" spc="-1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372136"/>
            <a:ext cx="12188825" cy="5484971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76180" y="153200"/>
            <a:ext cx="1889268" cy="900992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383929" y="540083"/>
            <a:ext cx="7614207" cy="514109"/>
          </a:xfrm>
          <a:prstGeom prst="rect">
            <a:avLst/>
          </a:prstGeom>
        </p:spPr>
        <p:txBody>
          <a:bodyPr vert="horz" wrap="square" lIns="0" tIns="82529" rIns="0" bIns="0" rtlCol="0" anchor="ctr">
            <a:spAutoFit/>
          </a:bodyPr>
          <a:lstStyle/>
          <a:p>
            <a:pPr marL="589915">
              <a:spcBef>
                <a:spcPts val="650"/>
              </a:spcBef>
            </a:pPr>
            <a:r>
              <a:rPr lang="en-US" sz="2800" b="1" dirty="0">
                <a:solidFill>
                  <a:schemeClr val="tx2">
                    <a:lumMod val="75000"/>
                  </a:schemeClr>
                </a:solidFill>
              </a:rPr>
              <a:t>GUI Interface screen using TIA Portal</a:t>
            </a:r>
            <a:endParaRPr sz="5400" b="1" spc="-1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72136"/>
            <a:ext cx="12188824" cy="5484971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76180" y="153200"/>
            <a:ext cx="1889268" cy="900992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383929" y="540083"/>
            <a:ext cx="7614207" cy="514109"/>
          </a:xfrm>
          <a:prstGeom prst="rect">
            <a:avLst/>
          </a:prstGeom>
        </p:spPr>
        <p:txBody>
          <a:bodyPr vert="horz" wrap="square" lIns="0" tIns="82529" rIns="0" bIns="0" rtlCol="0" anchor="ctr">
            <a:spAutoFit/>
          </a:bodyPr>
          <a:lstStyle/>
          <a:p>
            <a:pPr marL="589915">
              <a:spcBef>
                <a:spcPts val="650"/>
              </a:spcBef>
            </a:pPr>
            <a:r>
              <a:rPr lang="en-US" sz="2800" b="1" dirty="0">
                <a:solidFill>
                  <a:schemeClr val="tx2">
                    <a:lumMod val="75000"/>
                  </a:schemeClr>
                </a:solidFill>
              </a:rPr>
              <a:t>GUI Interface screen using TIA Portal</a:t>
            </a:r>
            <a:endParaRPr sz="5400" b="1" spc="-1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80" y="1219775"/>
            <a:ext cx="12054860" cy="5637332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48666" y="478238"/>
            <a:ext cx="9784706" cy="504494"/>
          </a:xfrm>
          <a:prstGeom prst="rect">
            <a:avLst/>
          </a:prstGeom>
        </p:spPr>
        <p:txBody>
          <a:bodyPr vert="horz" wrap="square" lIns="0" tIns="12062" rIns="0" bIns="0" rtlCol="0" anchor="ctr">
            <a:spAutoFit/>
          </a:bodyPr>
          <a:lstStyle/>
          <a:p>
            <a:pPr marL="12700">
              <a:spcBef>
                <a:spcPts val="95"/>
              </a:spcBef>
            </a:pPr>
            <a:r>
              <a:rPr lang="en-GB" sz="3200" b="1" i="1" dirty="0">
                <a:solidFill>
                  <a:schemeClr val="tx2"/>
                </a:solidFill>
              </a:rPr>
              <a:t>Integration of TIA Portal SCADA into Master SCADA</a:t>
            </a:r>
            <a:endParaRPr sz="5400" i="1" dirty="0">
              <a:solidFill>
                <a:schemeClr val="tx2"/>
              </a:solidFill>
              <a:latin typeface="Calibri" panose="020F0502020204030204"/>
              <a:cs typeface="Calibri" panose="020F0502020204030204"/>
            </a:endParaRPr>
          </a:p>
        </p:txBody>
      </p:sp>
      <p:pic>
        <p:nvPicPr>
          <p:cNvPr id="4" name="object 4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169118" y="136494"/>
            <a:ext cx="1493131" cy="105280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04720" y="1448316"/>
            <a:ext cx="5408791" cy="50257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en-US" sz="1800" dirty="0">
                <a:latin typeface="Arial" panose="020B0604020202020204" pitchFamily="34" charset="0"/>
              </a:rPr>
              <a:t>Utilize </a:t>
            </a:r>
            <a:r>
              <a:rPr lang="en-US" altLang="en-US" sz="1800" b="1" dirty="0">
                <a:latin typeface="Arial" panose="020B0604020202020204" pitchFamily="34" charset="0"/>
              </a:rPr>
              <a:t>OPC UA or Modbus TCP</a:t>
            </a:r>
            <a:r>
              <a:rPr lang="en-US" altLang="en-US" sz="1800" dirty="0">
                <a:latin typeface="Arial" panose="020B0604020202020204" pitchFamily="34" charset="0"/>
              </a:rPr>
              <a:t> for seamless communication.</a:t>
            </a:r>
            <a:endParaRPr lang="en-US" altLang="en-US" sz="1800" dirty="0">
              <a:latin typeface="Arial" panose="020B0604020202020204" pitchFamily="34" charset="0"/>
            </a:endParaRPr>
          </a:p>
          <a:p>
            <a:pPr algn="just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en-US" sz="1800" dirty="0">
                <a:latin typeface="Arial" panose="020B0604020202020204" pitchFamily="34" charset="0"/>
              </a:rPr>
              <a:t>Configure </a:t>
            </a:r>
            <a:r>
              <a:rPr lang="en-US" altLang="en-US" sz="1800" b="1" dirty="0">
                <a:latin typeface="Arial" panose="020B0604020202020204" pitchFamily="34" charset="0"/>
              </a:rPr>
              <a:t>WinCC (TIA Portal)</a:t>
            </a:r>
            <a:r>
              <a:rPr lang="en-US" altLang="en-US" sz="1800" dirty="0">
                <a:latin typeface="Arial" panose="020B0604020202020204" pitchFamily="34" charset="0"/>
              </a:rPr>
              <a:t> as an OPC UA Server.</a:t>
            </a:r>
            <a:endParaRPr lang="en-US" altLang="en-US" sz="1800" dirty="0">
              <a:latin typeface="Arial" panose="020B0604020202020204" pitchFamily="34" charset="0"/>
            </a:endParaRPr>
          </a:p>
          <a:p>
            <a:pPr algn="just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en-US" sz="1800" dirty="0">
                <a:latin typeface="Arial" panose="020B0604020202020204" pitchFamily="34" charset="0"/>
              </a:rPr>
              <a:t>Master SCADA connects as an OPC UA Client to read/write data.</a:t>
            </a:r>
            <a:endParaRPr lang="en-US" altLang="en-US" sz="1800" dirty="0">
              <a:latin typeface="Arial" panose="020B0604020202020204" pitchFamily="34" charset="0"/>
            </a:endParaRPr>
          </a:p>
          <a:p>
            <a:pPr algn="just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en-US" sz="1800" dirty="0">
                <a:latin typeface="Arial" panose="020B0604020202020204" pitchFamily="34" charset="0"/>
              </a:rPr>
              <a:t>Share and map </a:t>
            </a:r>
            <a:r>
              <a:rPr lang="en-US" altLang="en-US" sz="1800" b="1" dirty="0">
                <a:latin typeface="Arial" panose="020B0604020202020204" pitchFamily="34" charset="0"/>
              </a:rPr>
              <a:t>key process tags</a:t>
            </a:r>
            <a:r>
              <a:rPr lang="en-US" altLang="en-US" sz="1800" dirty="0">
                <a:latin typeface="Arial" panose="020B0604020202020204" pitchFamily="34" charset="0"/>
              </a:rPr>
              <a:t> (e.g., alarms, setpoints, status).</a:t>
            </a:r>
            <a:endParaRPr lang="en-US" altLang="en-US" sz="1800" dirty="0">
              <a:latin typeface="Arial" panose="020B0604020202020204" pitchFamily="34" charset="0"/>
            </a:endParaRPr>
          </a:p>
          <a:p>
            <a:pPr algn="just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en-US" sz="1800" dirty="0">
                <a:latin typeface="Arial" panose="020B0604020202020204" pitchFamily="34" charset="0"/>
              </a:rPr>
              <a:t>Implement </a:t>
            </a:r>
            <a:r>
              <a:rPr lang="en-US" altLang="en-US" sz="1800" b="1" dirty="0">
                <a:latin typeface="Arial" panose="020B0604020202020204" pitchFamily="34" charset="0"/>
              </a:rPr>
              <a:t>security settings</a:t>
            </a:r>
            <a:r>
              <a:rPr lang="en-US" altLang="en-US" sz="1800" dirty="0">
                <a:latin typeface="Arial" panose="020B0604020202020204" pitchFamily="34" charset="0"/>
              </a:rPr>
              <a:t>: authentication, access control, encryption.</a:t>
            </a:r>
            <a:endParaRPr lang="en-US" altLang="en-US" sz="1800" dirty="0">
              <a:latin typeface="Arial" panose="020B0604020202020204" pitchFamily="34" charset="0"/>
            </a:endParaRPr>
          </a:p>
          <a:p>
            <a:pPr algn="just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en-US" sz="1800" dirty="0">
                <a:latin typeface="Arial" panose="020B0604020202020204" pitchFamily="34" charset="0"/>
              </a:rPr>
              <a:t>Perform real-time </a:t>
            </a:r>
            <a:r>
              <a:rPr lang="en-US" altLang="en-US" sz="1800" b="1" dirty="0">
                <a:latin typeface="Arial" panose="020B0604020202020204" pitchFamily="34" charset="0"/>
              </a:rPr>
              <a:t>testing and validation</a:t>
            </a:r>
            <a:r>
              <a:rPr lang="en-US" altLang="en-US" sz="1800" dirty="0">
                <a:latin typeface="Arial" panose="020B0604020202020204" pitchFamily="34" charset="0"/>
              </a:rPr>
              <a:t> to ensure proper integration.</a:t>
            </a:r>
            <a:endParaRPr lang="en-US" altLang="en-US" sz="1800" dirty="0">
              <a:latin typeface="Arial" panose="020B0604020202020204" pitchFamily="34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9692" y="1600676"/>
            <a:ext cx="6277938" cy="4494629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6458" y="508341"/>
            <a:ext cx="9001955" cy="553854"/>
          </a:xfrm>
        </p:spPr>
        <p:txBody>
          <a:bodyPr>
            <a:normAutofit fontScale="90000"/>
          </a:bodyPr>
          <a:lstStyle/>
          <a:p>
            <a:r>
              <a:rPr b="1" dirty="0">
                <a:solidFill>
                  <a:schemeClr val="tx2">
                    <a:lumMod val="75000"/>
                  </a:schemeClr>
                </a:solidFill>
              </a:rPr>
              <a:t>Integration Strategy Overview</a:t>
            </a:r>
            <a:endParaRPr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859" y="1829217"/>
            <a:ext cx="5079115" cy="2282865"/>
          </a:xfrm>
        </p:spPr>
        <p:txBody>
          <a:bodyPr>
            <a:normAutofit fontScale="25000" lnSpcReduction="20000"/>
          </a:bodyPr>
          <a:lstStyle/>
          <a:p>
            <a:pPr marL="0" indent="0" algn="l">
              <a:buNone/>
            </a:pPr>
            <a:r>
              <a:rPr sz="8000" b="1" dirty="0"/>
              <a:t>Goal</a:t>
            </a:r>
            <a:r>
              <a:rPr sz="8000" dirty="0"/>
              <a:t>: Connect Siemens SCADA (WinCC/PCS 7) to a Master SCADA system </a:t>
            </a:r>
            <a:endParaRPr lang="en-US" sz="8000" dirty="0"/>
          </a:p>
          <a:p>
            <a:pPr marL="0" indent="0" algn="l">
              <a:buNone/>
            </a:pPr>
            <a:endParaRPr lang="en-US" sz="8000" dirty="0"/>
          </a:p>
          <a:p>
            <a:pPr marL="0" indent="0" algn="l">
              <a:buNone/>
            </a:pPr>
            <a:r>
              <a:rPr sz="8000" b="1" dirty="0"/>
              <a:t>Key Protocols:</a:t>
            </a:r>
            <a:endParaRPr lang="en-US" sz="8000" b="1" dirty="0"/>
          </a:p>
          <a:p>
            <a:pPr marL="0" indent="0" algn="l">
              <a:buNone/>
            </a:pPr>
            <a:endParaRPr sz="8000" dirty="0"/>
          </a:p>
          <a:p>
            <a:pPr marL="0" indent="0" algn="l">
              <a:buNone/>
            </a:pPr>
            <a:r>
              <a:rPr sz="8000" dirty="0"/>
              <a:t>- OPC UA / DA: Standard for SCADA integration</a:t>
            </a:r>
            <a:endParaRPr sz="8000" dirty="0"/>
          </a:p>
          <a:p>
            <a:pPr marL="0" indent="0" algn="l">
              <a:buNone/>
            </a:pPr>
            <a:r>
              <a:rPr sz="8000" dirty="0"/>
              <a:t>- Modbus TCP: Lightweight and widely used</a:t>
            </a:r>
            <a:endParaRPr sz="8000" dirty="0"/>
          </a:p>
          <a:p>
            <a:pPr marL="0" indent="0" algn="l">
              <a:buNone/>
            </a:pPr>
            <a:r>
              <a:rPr sz="8000" dirty="0"/>
              <a:t>- MQTT / REST: For IoT or cloud-based systems</a:t>
            </a:r>
            <a:endParaRPr sz="8000" dirty="0"/>
          </a:p>
          <a:p>
            <a:pPr algn="l"/>
            <a:endParaRPr sz="8000" i="1" u="sng" dirty="0"/>
          </a:p>
          <a:p>
            <a:pPr algn="l"/>
            <a:r>
              <a:rPr sz="8000" b="1" i="1" u="sng" dirty="0"/>
              <a:t>Use Siemens SCADA as a Data Server</a:t>
            </a:r>
            <a:endParaRPr sz="8000" b="1" i="1" u="sng" dirty="0"/>
          </a:p>
          <a:p>
            <a:pPr algn="l"/>
            <a:endParaRPr lang="en-US" sz="8000" b="1" i="1" u="sng" dirty="0"/>
          </a:p>
          <a:p>
            <a:pPr algn="l"/>
            <a:r>
              <a:rPr sz="8000" b="1" i="1" u="sng" dirty="0"/>
              <a:t>Use </a:t>
            </a:r>
            <a:r>
              <a:rPr sz="8000" b="1" i="1" u="sng" dirty="0" err="1"/>
              <a:t>MasterSCADA</a:t>
            </a:r>
            <a:r>
              <a:rPr sz="8000" b="1" i="1" u="sng" dirty="0"/>
              <a:t> as the OPC UA Client</a:t>
            </a:r>
            <a:endParaRPr lang="en-US" sz="8000" b="1" i="1" u="sng" dirty="0"/>
          </a:p>
          <a:p>
            <a:pPr algn="l"/>
            <a:endParaRPr lang="en-GB" sz="8000" dirty="0"/>
          </a:p>
          <a:p>
            <a:endParaRPr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4070" y="1829217"/>
            <a:ext cx="7084755" cy="4266089"/>
          </a:xfrm>
          <a:prstGeom prst="rect">
            <a:avLst/>
          </a:prstGeom>
        </p:spPr>
      </p:pic>
      <p:pic>
        <p:nvPicPr>
          <p:cNvPr id="6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9118" y="136494"/>
            <a:ext cx="1493131" cy="1052809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6864" y="610334"/>
            <a:ext cx="9808195" cy="553854"/>
          </a:xfrm>
        </p:spPr>
        <p:txBody>
          <a:bodyPr>
            <a:normAutofit fontScale="90000"/>
          </a:bodyPr>
          <a:lstStyle/>
          <a:p>
            <a:r>
              <a:rPr b="1" dirty="0">
                <a:solidFill>
                  <a:schemeClr val="tx2">
                    <a:lumMod val="75000"/>
                  </a:schemeClr>
                </a:solidFill>
              </a:rPr>
              <a:t>GUI-Level Integration Methods</a:t>
            </a:r>
            <a:endParaRPr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5482" y="2194898"/>
            <a:ext cx="4266089" cy="2831532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1800" dirty="0"/>
              <a:t>- Remote Desktop / VNC: Directly launch Siemens SCADA interface</a:t>
            </a:r>
            <a:endParaRPr sz="1800" dirty="0"/>
          </a:p>
          <a:p>
            <a:pPr marL="0" indent="0">
              <a:lnSpc>
                <a:spcPct val="150000"/>
              </a:lnSpc>
              <a:buNone/>
            </a:pPr>
            <a:r>
              <a:rPr sz="1800" dirty="0"/>
              <a:t>- Hyperlink Launcher: Button in </a:t>
            </a:r>
            <a:r>
              <a:rPr sz="1800" dirty="0" err="1"/>
              <a:t>MasterSCADA</a:t>
            </a:r>
            <a:r>
              <a:rPr sz="1800" dirty="0"/>
              <a:t> opens Siemens HMI</a:t>
            </a:r>
            <a:endParaRPr sz="1800" dirty="0"/>
          </a:p>
          <a:p>
            <a:pPr marL="0" indent="0">
              <a:lnSpc>
                <a:spcPct val="150000"/>
              </a:lnSpc>
              <a:buNone/>
            </a:pPr>
            <a:r>
              <a:rPr sz="1800" dirty="0"/>
              <a:t>- Thin Client: Host Siemens SCADA on terminal server for browser access</a:t>
            </a:r>
            <a:endParaRPr sz="1800" dirty="0"/>
          </a:p>
          <a:p>
            <a:pPr marL="0" indent="0">
              <a:lnSpc>
                <a:spcPct val="150000"/>
              </a:lnSpc>
              <a:buNone/>
            </a:pPr>
            <a:r>
              <a:rPr sz="1800" dirty="0"/>
              <a:t>- Embedded HMI Web Page: Use </a:t>
            </a:r>
            <a:r>
              <a:rPr sz="1800" dirty="0" err="1"/>
              <a:t>iframe</a:t>
            </a:r>
            <a:r>
              <a:rPr sz="1800" dirty="0"/>
              <a:t> if web-enabled HMI is available</a:t>
            </a:r>
            <a:endParaRPr sz="1800" dirty="0"/>
          </a:p>
        </p:txBody>
      </p:sp>
      <p:pic>
        <p:nvPicPr>
          <p:cNvPr id="4" name="object 4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169118" y="136494"/>
            <a:ext cx="1493131" cy="105280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209" y="1769571"/>
            <a:ext cx="7465655" cy="429794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64067" y="431749"/>
            <a:ext cx="8773415" cy="553854"/>
          </a:xfrm>
        </p:spPr>
        <p:txBody>
          <a:bodyPr>
            <a:normAutofit fontScale="90000"/>
          </a:bodyPr>
          <a:lstStyle/>
          <a:p>
            <a:r>
              <a:rPr b="1" dirty="0">
                <a:solidFill>
                  <a:schemeClr val="tx2">
                    <a:lumMod val="75000"/>
                  </a:schemeClr>
                </a:solidFill>
              </a:rPr>
              <a:t>Integration Layers Overview</a:t>
            </a:r>
            <a:endParaRPr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720" y="1905440"/>
            <a:ext cx="8224917" cy="1336941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000" dirty="0"/>
              <a:t>1. Real-Time Control: OPC UA Read/Write</a:t>
            </a:r>
            <a:r>
              <a:rPr lang="en-US" sz="2000" dirty="0"/>
              <a:t> </a:t>
            </a:r>
            <a:endParaRPr sz="2000" dirty="0"/>
          </a:p>
          <a:p>
            <a:pPr marL="0" indent="0">
              <a:lnSpc>
                <a:spcPct val="150000"/>
              </a:lnSpc>
              <a:buNone/>
            </a:pPr>
            <a:r>
              <a:rPr sz="2000" dirty="0"/>
              <a:t>2. Monitoring: OPC UA Read-only / Modbus TCP</a:t>
            </a:r>
            <a:endParaRPr sz="2000" dirty="0"/>
          </a:p>
          <a:p>
            <a:pPr marL="0" indent="0">
              <a:lnSpc>
                <a:spcPct val="150000"/>
              </a:lnSpc>
              <a:buNone/>
            </a:pPr>
            <a:r>
              <a:rPr sz="2000" dirty="0"/>
              <a:t>3. GUI Integration: RDP, VNC, Thin Clients</a:t>
            </a:r>
            <a:endParaRPr sz="2000" dirty="0"/>
          </a:p>
        </p:txBody>
      </p:sp>
      <p:pic>
        <p:nvPicPr>
          <p:cNvPr id="4" name="Picture 3" descr="A_diagram_illustrates_the_integration_between_Siem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02942" y="1237006"/>
            <a:ext cx="5484971" cy="38995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25" y="3493784"/>
            <a:ext cx="7675207" cy="2152105"/>
          </a:xfrm>
          <a:prstGeom prst="rect">
            <a:avLst/>
          </a:prstGeom>
        </p:spPr>
      </p:pic>
      <p:pic>
        <p:nvPicPr>
          <p:cNvPr id="7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69118" y="136494"/>
            <a:ext cx="1493131" cy="105280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121888" y="366557"/>
            <a:ext cx="1745705" cy="763974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09441" y="604903"/>
            <a:ext cx="10283051" cy="598278"/>
          </a:xfrm>
          <a:prstGeom prst="rect">
            <a:avLst/>
          </a:prstGeom>
        </p:spPr>
        <p:txBody>
          <a:bodyPr vert="horz" wrap="square" lIns="0" tIns="73641" rIns="0" bIns="0" rtlCol="0" anchor="ctr">
            <a:spAutoFit/>
          </a:bodyPr>
          <a:lstStyle/>
          <a:p>
            <a:pPr marL="1766570" marR="518795">
              <a:lnSpc>
                <a:spcPts val="3900"/>
              </a:lnSpc>
              <a:spcBef>
                <a:spcPts val="580"/>
              </a:spcBef>
              <a:tabLst>
                <a:tab pos="2840355" algn="l"/>
              </a:tabLst>
            </a:pPr>
            <a:r>
              <a:rPr lang="en-US" sz="4000" b="1" spc="-10" dirty="0">
                <a:solidFill>
                  <a:schemeClr val="tx2">
                    <a:lumMod val="75000"/>
                  </a:schemeClr>
                </a:solidFill>
                <a:latin typeface="+mn-lt"/>
                <a:cs typeface="Calibri" panose="020F0502020204030204"/>
              </a:rPr>
              <a:t>Introduction</a:t>
            </a:r>
            <a:endParaRPr sz="4000" b="1" spc="-10" dirty="0">
              <a:solidFill>
                <a:schemeClr val="tx2">
                  <a:lumMod val="75000"/>
                </a:schemeClr>
              </a:solidFill>
              <a:latin typeface="+mn-lt"/>
              <a:cs typeface="Calibri" panose="020F050202020403020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6860" y="1441450"/>
            <a:ext cx="11513185" cy="4554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</a:t>
            </a:r>
            <a:r>
              <a:rPr lang="en-US" b="1" dirty="0"/>
              <a:t>Time Projection Chamber (TPC)</a:t>
            </a:r>
            <a:r>
              <a:rPr lang="en-US" dirty="0"/>
              <a:t> is the main tracking detector in the </a:t>
            </a:r>
            <a:r>
              <a:rPr lang="en-US" b="1" dirty="0"/>
              <a:t>Multi-Purpose Detector (MPD)</a:t>
            </a:r>
            <a:r>
              <a:rPr lang="en-US" dirty="0"/>
              <a:t> at the </a:t>
            </a:r>
            <a:r>
              <a:rPr lang="en-US" b="1" dirty="0"/>
              <a:t>NICA collider</a:t>
            </a:r>
            <a:r>
              <a:rPr lang="en-US" dirty="0"/>
              <a:t>.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It tracks </a:t>
            </a:r>
            <a:r>
              <a:rPr lang="en-US" b="1" dirty="0"/>
              <a:t>charged particles</a:t>
            </a:r>
            <a:r>
              <a:rPr lang="en-US" dirty="0"/>
              <a:t> from </a:t>
            </a:r>
            <a:r>
              <a:rPr lang="en-US" b="1" dirty="0"/>
              <a:t>nucleus-nucleus collisions</a:t>
            </a:r>
            <a:r>
              <a:rPr lang="en-US" dirty="0"/>
              <a:t>.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Momentum</a:t>
            </a:r>
            <a:r>
              <a:rPr lang="en-US" dirty="0"/>
              <a:t> and </a:t>
            </a:r>
            <a:r>
              <a:rPr lang="en-US" b="1" dirty="0"/>
              <a:t>energy resolution</a:t>
            </a:r>
            <a:r>
              <a:rPr lang="en-US" dirty="0"/>
              <a:t> are defined by the TPC’s design and the applied magnetic field.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baseline readout system uses a </a:t>
            </a:r>
            <a:r>
              <a:rPr lang="en-US" b="1" dirty="0"/>
              <a:t>Multi-Wire Proportional Chamber (MWPC)</a:t>
            </a:r>
            <a:r>
              <a:rPr lang="en-US" dirty="0"/>
              <a:t> with </a:t>
            </a:r>
            <a:r>
              <a:rPr lang="en-US" b="1" dirty="0"/>
              <a:t>cathode pad readout</a:t>
            </a:r>
            <a:r>
              <a:rPr lang="en-US" dirty="0"/>
              <a:t>.</a:t>
            </a:r>
            <a:endParaRPr lang="en-US" dirty="0"/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2000" b="1" dirty="0"/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b="1" dirty="0"/>
              <a:t>FPGA Functions:</a:t>
            </a:r>
            <a:endParaRPr lang="en-US" altLang="en-US" dirty="0"/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en-US" dirty="0"/>
              <a:t>Synchronizes SAMPA links</a:t>
            </a:r>
            <a:endParaRPr lang="en-US" altLang="en-US" dirty="0"/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en-US" dirty="0"/>
              <a:t>Initializes channels</a:t>
            </a:r>
            <a:endParaRPr lang="en-US" altLang="en-US" dirty="0"/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en-US" dirty="0"/>
              <a:t>Reformats data to 32-bit</a:t>
            </a:r>
            <a:endParaRPr lang="en-US" altLang="en-US" b="1" dirty="0"/>
          </a:p>
          <a:p>
            <a:endParaRPr lang="en-US" sz="1800" dirty="0"/>
          </a:p>
          <a:p>
            <a:pPr algn="just"/>
            <a:endParaRPr lang="en-US" sz="18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96938" y="355071"/>
            <a:ext cx="4308764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dirty="0"/>
          </a:p>
          <a:p>
            <a:pPr>
              <a:defRPr sz="3600" b="1">
                <a:solidFill>
                  <a:srgbClr val="003399"/>
                </a:solidFill>
              </a:defRPr>
            </a:pPr>
            <a:r>
              <a:rPr dirty="0">
                <a:solidFill>
                  <a:schemeClr val="tx2">
                    <a:lumMod val="75000"/>
                  </a:schemeClr>
                </a:solidFill>
              </a:rPr>
              <a:t>Conclusion</a:t>
            </a:r>
            <a:endParaRPr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70313" y="1748443"/>
            <a:ext cx="10418618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dirty="0"/>
              <a:t>The FPGA logic was implemented and simulated on the Cyclone V GX Starter Kit, demonstrating four LED modes and UART communication via Quartus Prime Lite and </a:t>
            </a:r>
            <a:r>
              <a:rPr lang="en-GB" sz="2000" dirty="0" err="1"/>
              <a:t>ModelSim</a:t>
            </a:r>
            <a:r>
              <a:rPr lang="en-GB" sz="2000" dirty="0"/>
              <a:t>.</a:t>
            </a:r>
            <a:endParaRPr lang="en-GB" sz="2000" dirty="0"/>
          </a:p>
          <a:p>
            <a:endParaRPr lang="en-GB" sz="2000" dirty="0"/>
          </a:p>
          <a:p>
            <a:r>
              <a:rPr lang="en-GB" sz="2000" dirty="0"/>
              <a:t>This design establishes a reliable base for slow-control of the MPD TPC readout electronics.</a:t>
            </a:r>
            <a:endParaRPr lang="en-GB" sz="2000" dirty="0"/>
          </a:p>
          <a:p>
            <a:endParaRPr lang="en-GB" sz="2000" dirty="0"/>
          </a:p>
          <a:p>
            <a:r>
              <a:rPr lang="en-GB" sz="2000" dirty="0"/>
              <a:t>A </a:t>
            </a:r>
            <a:r>
              <a:rPr lang="en-GB" sz="2000" dirty="0" err="1"/>
              <a:t>MasterSCADA</a:t>
            </a:r>
            <a:r>
              <a:rPr lang="en-GB" sz="2000" dirty="0"/>
              <a:t> 4D and TIA Portal interface enables full monitoring of the leakless cooling system (110 channels, 76 for thermal stabilization) under sub-atmospheric pressure.</a:t>
            </a:r>
            <a:endParaRPr lang="en-GB" sz="2000" dirty="0"/>
          </a:p>
          <a:p>
            <a:endParaRPr lang="en-GB" sz="2000" dirty="0"/>
          </a:p>
          <a:p>
            <a:r>
              <a:rPr lang="en-GB" sz="2000" dirty="0"/>
              <a:t>Real-time control and diagnostics are achieved through PLCs and OPC UA communication.</a:t>
            </a:r>
            <a:endParaRPr lang="en-GB" sz="2000" dirty="0"/>
          </a:p>
          <a:p>
            <a:endParaRPr lang="en-GB" sz="2000" dirty="0"/>
          </a:p>
          <a:p>
            <a:r>
              <a:rPr lang="en-GB" sz="2000" dirty="0"/>
              <a:t>Next steps:</a:t>
            </a:r>
            <a:endParaRPr lang="en-GB" sz="2000" dirty="0"/>
          </a:p>
          <a:p>
            <a:r>
              <a:rPr lang="en-GB" sz="2000" dirty="0"/>
              <a:t>• Configure OPC UA server and client</a:t>
            </a:r>
            <a:endParaRPr lang="en-GB" sz="2000" dirty="0"/>
          </a:p>
          <a:p>
            <a:r>
              <a:rPr lang="en-GB" sz="2000" dirty="0"/>
              <a:t>• Validate  communication</a:t>
            </a:r>
            <a:endParaRPr lang="en-GB" sz="2000" dirty="0"/>
          </a:p>
          <a:p>
            <a:r>
              <a:rPr lang="en-GB" sz="2000" dirty="0"/>
              <a:t>• Test and document unified FPGA–Master SCADA operation</a:t>
            </a:r>
            <a:endParaRPr sz="2000" dirty="0"/>
          </a:p>
        </p:txBody>
      </p:sp>
      <p:pic>
        <p:nvPicPr>
          <p:cNvPr id="5" name="object 4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169118" y="136494"/>
            <a:ext cx="1493131" cy="1052809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20513" y="2309396"/>
            <a:ext cx="6993973" cy="696414"/>
          </a:xfrm>
          <a:prstGeom prst="rect">
            <a:avLst/>
          </a:prstGeom>
        </p:spPr>
        <p:txBody>
          <a:bodyPr vert="horz" wrap="square" lIns="0" tIns="13332" rIns="0" bIns="0" rtlCol="0" anchor="ctr">
            <a:spAutoFit/>
          </a:bodyPr>
          <a:lstStyle/>
          <a:p>
            <a:pPr marL="12700">
              <a:spcBef>
                <a:spcPts val="105"/>
              </a:spcBef>
              <a:tabLst>
                <a:tab pos="2280285" algn="l"/>
              </a:tabLst>
            </a:pPr>
            <a:r>
              <a:rPr sz="4400" spc="-10" dirty="0">
                <a:solidFill>
                  <a:srgbClr val="000000"/>
                </a:solidFill>
                <a:latin typeface="Arial" panose="020B0604020202020204"/>
                <a:cs typeface="Arial" panose="020B0604020202020204"/>
              </a:rPr>
              <a:t>Thanks</a:t>
            </a:r>
            <a:r>
              <a:rPr sz="4400" dirty="0">
                <a:solidFill>
                  <a:srgbClr val="000000"/>
                </a:solidFill>
                <a:latin typeface="Arial" panose="020B0604020202020204"/>
                <a:cs typeface="Arial" panose="020B0604020202020204"/>
              </a:rPr>
              <a:t>	for</a:t>
            </a:r>
            <a:r>
              <a:rPr sz="4400" spc="-15" dirty="0">
                <a:solidFill>
                  <a:srgbClr val="000000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4400" dirty="0">
                <a:solidFill>
                  <a:srgbClr val="000000"/>
                </a:solidFill>
                <a:latin typeface="Arial" panose="020B0604020202020204"/>
                <a:cs typeface="Arial" panose="020B0604020202020204"/>
              </a:rPr>
              <a:t>your</a:t>
            </a:r>
            <a:r>
              <a:rPr sz="4400" spc="-185" dirty="0">
                <a:solidFill>
                  <a:srgbClr val="000000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4400" spc="-10" dirty="0">
                <a:solidFill>
                  <a:srgbClr val="000000"/>
                </a:solidFill>
                <a:latin typeface="Arial" panose="020B0604020202020204"/>
                <a:cs typeface="Arial" panose="020B0604020202020204"/>
              </a:rPr>
              <a:t>Attention</a:t>
            </a:r>
            <a:endParaRPr sz="4400" dirty="0">
              <a:latin typeface="Arial" panose="020B0604020202020204"/>
              <a:cs typeface="Arial" panose="020B0604020202020204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06443" y="5103821"/>
            <a:ext cx="4463522" cy="1187776"/>
          </a:xfrm>
          <a:prstGeom prst="rect">
            <a:avLst/>
          </a:prstGeom>
        </p:spPr>
        <p:txBody>
          <a:bodyPr vert="horz" wrap="square" lIns="0" tIns="13966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1450" spc="-20" dirty="0">
                <a:latin typeface="Arial MT"/>
                <a:cs typeface="Arial MT"/>
              </a:rPr>
              <a:t>Tel.:</a:t>
            </a:r>
            <a:r>
              <a:rPr sz="1450" spc="-10" dirty="0">
                <a:latin typeface="Arial MT"/>
                <a:cs typeface="Arial MT"/>
              </a:rPr>
              <a:t> </a:t>
            </a:r>
            <a:r>
              <a:rPr sz="1450" dirty="0">
                <a:latin typeface="Arial MT"/>
                <a:cs typeface="Arial MT"/>
              </a:rPr>
              <a:t>+7</a:t>
            </a:r>
            <a:r>
              <a:rPr sz="1450" spc="-10" dirty="0">
                <a:latin typeface="Arial MT"/>
                <a:cs typeface="Arial MT"/>
              </a:rPr>
              <a:t> </a:t>
            </a:r>
            <a:r>
              <a:rPr sz="1450" dirty="0">
                <a:latin typeface="Arial MT"/>
                <a:cs typeface="Arial MT"/>
              </a:rPr>
              <a:t>(923)</a:t>
            </a:r>
            <a:r>
              <a:rPr sz="1450" spc="-15" dirty="0">
                <a:latin typeface="Arial MT"/>
                <a:cs typeface="Arial MT"/>
              </a:rPr>
              <a:t> </a:t>
            </a:r>
            <a:r>
              <a:rPr sz="1450" dirty="0">
                <a:latin typeface="Arial MT"/>
                <a:cs typeface="Arial MT"/>
              </a:rPr>
              <a:t>40</a:t>
            </a:r>
            <a:r>
              <a:rPr sz="1450" spc="-5" dirty="0">
                <a:latin typeface="Arial MT"/>
                <a:cs typeface="Arial MT"/>
              </a:rPr>
              <a:t> </a:t>
            </a:r>
            <a:r>
              <a:rPr sz="1450" dirty="0">
                <a:latin typeface="Arial MT"/>
                <a:cs typeface="Arial MT"/>
              </a:rPr>
              <a:t>80</a:t>
            </a:r>
            <a:r>
              <a:rPr sz="1450" spc="-5" dirty="0">
                <a:latin typeface="Arial MT"/>
                <a:cs typeface="Arial MT"/>
              </a:rPr>
              <a:t> </a:t>
            </a:r>
            <a:r>
              <a:rPr sz="1450" spc="-25" dirty="0">
                <a:latin typeface="Arial MT"/>
                <a:cs typeface="Arial MT"/>
              </a:rPr>
              <a:t>895</a:t>
            </a:r>
            <a:endParaRPr sz="1450" dirty="0">
              <a:latin typeface="Arial MT"/>
              <a:cs typeface="Arial MT"/>
            </a:endParaRPr>
          </a:p>
          <a:p>
            <a:pPr marL="12700">
              <a:spcBef>
                <a:spcPts val="15"/>
              </a:spcBef>
            </a:pPr>
            <a:r>
              <a:rPr sz="1450" dirty="0">
                <a:latin typeface="Arial MT"/>
                <a:cs typeface="Arial MT"/>
              </a:rPr>
              <a:t>E-mail:</a:t>
            </a:r>
            <a:r>
              <a:rPr sz="1450" spc="5" dirty="0">
                <a:latin typeface="Arial MT"/>
                <a:cs typeface="Arial MT"/>
              </a:rPr>
              <a:t> </a:t>
            </a:r>
            <a:r>
              <a:rPr sz="1450" u="sng" dirty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Arial MT"/>
                <a:cs typeface="Arial MT"/>
                <a:hlinkClick r:id="rId1"/>
              </a:rPr>
              <a:t>youmnasami24@gmail.com</a:t>
            </a:r>
            <a:r>
              <a:rPr sz="1450" dirty="0">
                <a:latin typeface="Arial MT"/>
                <a:cs typeface="Arial MT"/>
              </a:rPr>
              <a:t>,</a:t>
            </a:r>
            <a:r>
              <a:rPr sz="1450" spc="20" dirty="0">
                <a:latin typeface="Arial MT"/>
                <a:cs typeface="Arial MT"/>
              </a:rPr>
              <a:t> </a:t>
            </a:r>
            <a:r>
              <a:rPr sz="1450" u="sng" spc="-10" dirty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Arial MT"/>
                <a:cs typeface="Arial MT"/>
                <a:hlinkClick r:id="rId2"/>
              </a:rPr>
              <a:t>Ghoneim@jinr.ru</a:t>
            </a:r>
            <a:endParaRPr sz="1450" dirty="0">
              <a:latin typeface="Arial MT"/>
              <a:cs typeface="Arial MT"/>
            </a:endParaRPr>
          </a:p>
          <a:p>
            <a:pPr>
              <a:lnSpc>
                <a:spcPct val="100000"/>
              </a:lnSpc>
            </a:pPr>
            <a:endParaRPr sz="1450" dirty="0">
              <a:latin typeface="Arial MT"/>
              <a:cs typeface="Arial MT"/>
            </a:endParaRPr>
          </a:p>
          <a:p>
            <a:pPr>
              <a:spcBef>
                <a:spcPts val="630"/>
              </a:spcBef>
            </a:pPr>
            <a:endParaRPr sz="1450" dirty="0">
              <a:latin typeface="Arial MT"/>
              <a:cs typeface="Arial MT"/>
            </a:endParaRPr>
          </a:p>
          <a:p>
            <a:pPr marL="12700"/>
            <a:r>
              <a:rPr lang="en-US" sz="1400" b="1" spc="-10" dirty="0">
                <a:latin typeface="Arial" panose="020B0604020202020204"/>
                <a:cs typeface="Arial" panose="020B0604020202020204"/>
              </a:rPr>
              <a:t>23</a:t>
            </a:r>
            <a:r>
              <a:rPr sz="1400" b="1" spc="-10" dirty="0">
                <a:latin typeface="Arial" panose="020B0604020202020204"/>
                <a:cs typeface="Arial" panose="020B0604020202020204"/>
              </a:rPr>
              <a:t>.</a:t>
            </a:r>
            <a:r>
              <a:rPr lang="en-GB" sz="1400" b="1" spc="-10" dirty="0">
                <a:latin typeface="Arial" panose="020B0604020202020204"/>
                <a:cs typeface="Arial" panose="020B0604020202020204"/>
              </a:rPr>
              <a:t>10</a:t>
            </a:r>
            <a:r>
              <a:rPr sz="1400" b="1" spc="-10" dirty="0">
                <a:latin typeface="Arial" panose="020B0604020202020204"/>
                <a:cs typeface="Arial" panose="020B0604020202020204"/>
              </a:rPr>
              <a:t>.202</a:t>
            </a:r>
            <a:r>
              <a:rPr lang="en-US" sz="1400" b="1" spc="-10" dirty="0">
                <a:latin typeface="Arial" panose="020B0604020202020204"/>
                <a:cs typeface="Arial" panose="020B0604020202020204"/>
              </a:rPr>
              <a:t>5</a:t>
            </a:r>
            <a:endParaRPr sz="1400" dirty="0">
              <a:latin typeface="Arial" panose="020B0604020202020204"/>
              <a:cs typeface="Arial" panose="020B0604020202020204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76276" y="3668840"/>
            <a:ext cx="1908948" cy="813223"/>
          </a:xfrm>
          <a:prstGeom prst="rect">
            <a:avLst/>
          </a:prstGeom>
        </p:spPr>
        <p:txBody>
          <a:bodyPr vert="horz" wrap="square" lIns="0" tIns="124428" rIns="0" bIns="0" rtlCol="0">
            <a:spAutoFit/>
          </a:bodyPr>
          <a:lstStyle/>
          <a:p>
            <a:pPr marL="19050">
              <a:spcBef>
                <a:spcPts val="980"/>
              </a:spcBef>
            </a:pPr>
            <a:r>
              <a:rPr sz="1850" b="1" dirty="0">
                <a:latin typeface="Arial" panose="020B0604020202020204"/>
                <a:cs typeface="Arial" panose="020B0604020202020204"/>
              </a:rPr>
              <a:t>Full</a:t>
            </a:r>
            <a:r>
              <a:rPr sz="1850" b="1" spc="10" dirty="0">
                <a:latin typeface="Arial" panose="020B0604020202020204"/>
                <a:cs typeface="Arial" panose="020B0604020202020204"/>
              </a:rPr>
              <a:t> </a:t>
            </a:r>
            <a:r>
              <a:rPr sz="1850" b="1" spc="-20" dirty="0">
                <a:latin typeface="Arial" panose="020B0604020202020204"/>
                <a:cs typeface="Arial" panose="020B0604020202020204"/>
              </a:rPr>
              <a:t>Name</a:t>
            </a:r>
            <a:endParaRPr sz="1850">
              <a:latin typeface="Arial" panose="020B0604020202020204"/>
              <a:cs typeface="Arial" panose="020B0604020202020204"/>
            </a:endParaRPr>
          </a:p>
          <a:p>
            <a:pPr marL="12700">
              <a:spcBef>
                <a:spcPts val="880"/>
              </a:spcBef>
            </a:pPr>
            <a:r>
              <a:rPr sz="1850" spc="-10" dirty="0">
                <a:latin typeface="Arial MT"/>
                <a:cs typeface="Arial MT"/>
              </a:rPr>
              <a:t>Youmna</a:t>
            </a:r>
            <a:r>
              <a:rPr sz="1850" spc="-100" dirty="0">
                <a:latin typeface="Arial MT"/>
                <a:cs typeface="Arial MT"/>
              </a:rPr>
              <a:t> </a:t>
            </a:r>
            <a:r>
              <a:rPr sz="1850" spc="-10" dirty="0">
                <a:latin typeface="Arial MT"/>
                <a:cs typeface="Arial MT"/>
              </a:rPr>
              <a:t>Ghoneim</a:t>
            </a:r>
            <a:endParaRPr sz="1850">
              <a:latin typeface="Arial MT"/>
              <a:cs typeface="Arial MT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248532" y="4369445"/>
            <a:ext cx="1708340" cy="309164"/>
          </a:xfrm>
          <a:prstGeom prst="rect">
            <a:avLst/>
          </a:prstGeom>
        </p:spPr>
        <p:txBody>
          <a:bodyPr vert="horz" wrap="square" lIns="0" tIns="13966" rIns="0" bIns="0" rtlCol="0">
            <a:spAutoFit/>
          </a:bodyPr>
          <a:lstStyle/>
          <a:p>
            <a:pPr marL="12700">
              <a:spcBef>
                <a:spcPts val="110"/>
              </a:spcBef>
            </a:pPr>
            <a:r>
              <a:rPr sz="1850" spc="-10" dirty="0">
                <a:latin typeface="Times New Roman" panose="02020603050405020304"/>
                <a:cs typeface="Times New Roman" panose="02020603050405020304"/>
              </a:rPr>
              <a:t>Telegram</a:t>
            </a:r>
            <a:r>
              <a:rPr sz="1850" spc="-7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sz="1850" spc="-10" dirty="0">
                <a:latin typeface="Times New Roman" panose="02020603050405020304"/>
                <a:cs typeface="Times New Roman" panose="02020603050405020304"/>
              </a:rPr>
              <a:t>Contact</a:t>
            </a:r>
            <a:endParaRPr sz="1850">
              <a:latin typeface="Times New Roman" panose="02020603050405020304"/>
              <a:cs typeface="Times New Roman" panose="02020603050405020304"/>
            </a:endParaRP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20513" y="506729"/>
            <a:ext cx="1889268" cy="1054333"/>
          </a:xfrm>
          <a:prstGeom prst="rect">
            <a:avLst/>
          </a:prstGeom>
        </p:spPr>
      </p:pic>
      <p:grpSp>
        <p:nvGrpSpPr>
          <p:cNvPr id="7" name="object 7"/>
          <p:cNvGrpSpPr/>
          <p:nvPr/>
        </p:nvGrpSpPr>
        <p:grpSpPr>
          <a:xfrm>
            <a:off x="8227456" y="894"/>
            <a:ext cx="3961351" cy="6856213"/>
            <a:chOff x="8354568" y="0"/>
            <a:chExt cx="3837432" cy="6857999"/>
          </a:xfrm>
        </p:grpSpPr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354568" y="4802123"/>
              <a:ext cx="1620012" cy="132892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845296" y="0"/>
              <a:ext cx="3346704" cy="685799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135775"/>
            <a:ext cx="9919703" cy="141577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pPr algn="ctr">
              <a:defRPr sz="3600" b="1">
                <a:solidFill>
                  <a:srgbClr val="003399"/>
                </a:solidFill>
              </a:defRPr>
            </a:pPr>
            <a:r>
              <a:rPr lang="en-GB" sz="3200" dirty="0">
                <a:solidFill>
                  <a:schemeClr val="tx2">
                    <a:lumMod val="75000"/>
                  </a:schemeClr>
                </a:solidFill>
              </a:rPr>
              <a:t>Cyclone V GX Starter Kit (Board Overview &amp; Architecture)</a:t>
            </a:r>
            <a:endParaRPr lang="en-GB" sz="3200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defRPr sz="3600" b="1">
                <a:solidFill>
                  <a:srgbClr val="003399"/>
                </a:solidFill>
              </a:defRPr>
            </a:pPr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277091" y="1244139"/>
            <a:ext cx="4777046" cy="51552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u="sng" dirty="0"/>
              <a:t>Key Board Features</a:t>
            </a:r>
            <a:endParaRPr lang="en-GB" b="1" u="sng" dirty="0"/>
          </a:p>
          <a:p>
            <a:pPr>
              <a:spcBef>
                <a:spcPts val="600"/>
              </a:spcBef>
            </a:pPr>
            <a:endParaRPr lang="en-GB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dirty="0"/>
              <a:t>FPGA Device : Intel Cyclone V GX (5CGXFC5C6F27C7, C7 package)</a:t>
            </a:r>
            <a:endParaRPr lang="en-GB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dirty="0"/>
              <a:t>Clock Sources : Four 50 MHz oscillators (B5B, B6A, B7A, B8A) and 125 MHz LVDS</a:t>
            </a:r>
            <a:endParaRPr lang="en-GB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dirty="0"/>
              <a:t>I/O Voltage Levels : 3.3 V LVTTL and 2.5 V for user I/O</a:t>
            </a:r>
            <a:endParaRPr lang="en-GB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dirty="0"/>
              <a:t>On-board interfaces : LEDs, switches, keys, UART, I²C, SDRAM, HSMC, audio codec</a:t>
            </a:r>
            <a:endParaRPr lang="en-GB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dirty="0"/>
              <a:t>Power Supply : +12 V DC external input</a:t>
            </a:r>
            <a:endParaRPr lang="en-GB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dirty="0"/>
              <a:t>Board is used as the control and monitoring module within the TPC readout chain.</a:t>
            </a:r>
            <a:endParaRPr lang="en-GB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dirty="0"/>
              <a:t>FPGA firmware written in Verilog implements multi-mode LED logic and UART communication.</a:t>
            </a:r>
            <a:endParaRPr lang="en-GB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dirty="0"/>
              <a:t>Simulation and debugging done with Quartus Prime Lite 20.1.1 + Model Sim-Altera.</a:t>
            </a:r>
            <a:endParaRPr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54137" y="1388226"/>
            <a:ext cx="6857595" cy="493422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66552" y="151783"/>
            <a:ext cx="1016041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pPr algn="ctr">
              <a:defRPr sz="3600" b="1">
                <a:solidFill>
                  <a:srgbClr val="003399"/>
                </a:solidFill>
              </a:defRPr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FPGA Pin Mapping and Quartus Functional Interface</a:t>
            </a:r>
            <a:endParaRPr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2" name="tabl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7642" y="1831572"/>
            <a:ext cx="5209138" cy="415359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285702"/>
            <a:ext cx="6833062" cy="557229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81446" y="245995"/>
            <a:ext cx="7933197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sz="3200" b="1" dirty="0">
                <a:solidFill>
                  <a:schemeClr val="tx2">
                    <a:lumMod val="75000"/>
                  </a:schemeClr>
                </a:solidFill>
              </a:rPr>
              <a:t>Quartus Prime Project Setup and Compilation</a:t>
            </a:r>
            <a:endParaRPr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46" y="908356"/>
            <a:ext cx="10562478" cy="432323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309" y="2676698"/>
            <a:ext cx="4644044" cy="411203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5678" y="2238894"/>
            <a:ext cx="6657501" cy="454983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37854" y="119149"/>
            <a:ext cx="869045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endParaRPr dirty="0"/>
          </a:p>
          <a:p>
            <a:pPr algn="ctr">
              <a:defRPr sz="3600" b="1">
                <a:solidFill>
                  <a:srgbClr val="003399"/>
                </a:solidFill>
              </a:defRPr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FPGA Pin Mapping and Functional Interfaces</a:t>
            </a:r>
            <a:endParaRPr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80357" y="1377142"/>
            <a:ext cx="4929448" cy="536170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2000" b="1" dirty="0"/>
              <a:t>Component	Signal	Pin	Voltage	Description</a:t>
            </a:r>
            <a:endParaRPr lang="en-GB" sz="2000" b="1" dirty="0"/>
          </a:p>
          <a:p>
            <a:pPr algn="just"/>
            <a:r>
              <a:rPr lang="en-GB" sz="2000" dirty="0"/>
              <a:t>Clock (50 MHz)	CLOCK_50_B5B	R20	3.3V	Main system clock</a:t>
            </a:r>
            <a:endParaRPr lang="en-GB" sz="2000" dirty="0"/>
          </a:p>
          <a:p>
            <a:pPr algn="just"/>
            <a:r>
              <a:rPr lang="en-GB" sz="2000" dirty="0"/>
              <a:t>Reset	</a:t>
            </a:r>
            <a:r>
              <a:rPr lang="en-GB" sz="2000" dirty="0" err="1"/>
              <a:t>CPU_RESET_n</a:t>
            </a:r>
            <a:r>
              <a:rPr lang="en-GB" sz="2000" dirty="0"/>
              <a:t>	AB24	3.3V	Active-high global reset</a:t>
            </a:r>
            <a:endParaRPr lang="en-GB" sz="2000" dirty="0"/>
          </a:p>
          <a:p>
            <a:pPr algn="just"/>
            <a:r>
              <a:rPr lang="en-GB" sz="2000" dirty="0"/>
              <a:t>Red LEDs	LEDR[9:0]	F7…J10	2.5V	Visual output indicators</a:t>
            </a:r>
            <a:endParaRPr lang="en-GB" sz="2000" dirty="0"/>
          </a:p>
          <a:p>
            <a:pPr algn="just"/>
            <a:r>
              <a:rPr lang="en-GB" sz="2000" dirty="0"/>
              <a:t>Green LEDs	LEDG[7:0]	L7…H9	2.5V	Visual output indicators</a:t>
            </a:r>
            <a:endParaRPr lang="en-GB" sz="2000" dirty="0"/>
          </a:p>
          <a:p>
            <a:pPr algn="just"/>
            <a:r>
              <a:rPr lang="en-GB" sz="2000" dirty="0"/>
              <a:t>Switches	SW[9:0]	AC9…AE19	3.3V	Mode and speed selection</a:t>
            </a:r>
            <a:endParaRPr lang="en-GB" sz="2000" dirty="0"/>
          </a:p>
          <a:p>
            <a:pPr algn="just"/>
            <a:r>
              <a:rPr lang="en-GB" sz="2000" dirty="0"/>
              <a:t>Push-keys	KEY[3:0]	P11…Y16	3.3V	Manual reset and control</a:t>
            </a:r>
            <a:endParaRPr lang="en-GB" sz="2000" dirty="0"/>
          </a:p>
          <a:p>
            <a:pPr algn="just"/>
            <a:r>
              <a:rPr lang="en-GB" sz="2000" dirty="0"/>
              <a:t>UART TX/RX	L9 / M9	2.5 V	Serial communication interface</a:t>
            </a:r>
            <a:endParaRPr lang="en-GB" sz="20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25935" y="1438256"/>
            <a:ext cx="6962890" cy="520068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44595" y="518440"/>
            <a:ext cx="974382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chemeClr val="tx2"/>
                </a:solidFill>
              </a:rPr>
              <a:t>Integration of HDL Design with Quartus Prime Lite</a:t>
            </a:r>
            <a:endParaRPr sz="3600" b="1" dirty="0">
              <a:solidFill>
                <a:schemeClr val="tx2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5171" y="2225041"/>
            <a:ext cx="3260517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tx2"/>
                </a:solidFill>
              </a:rPr>
              <a:t>Inputs (Switches and Key Reset) control visual modes and speed of the LED patterns inside </a:t>
            </a:r>
            <a:r>
              <a:rPr lang="en-US" sz="2000" dirty="0" err="1">
                <a:solidFill>
                  <a:schemeClr val="tx2"/>
                </a:solidFill>
              </a:rPr>
              <a:t>scan_top.v</a:t>
            </a:r>
            <a:r>
              <a:rPr lang="en-US" sz="2000" dirty="0">
                <a:solidFill>
                  <a:schemeClr val="tx2"/>
                </a:solidFill>
              </a:rPr>
              <a:t>.</a:t>
            </a:r>
            <a:endParaRPr lang="en-US" sz="2000" dirty="0">
              <a:solidFill>
                <a:schemeClr val="tx2"/>
              </a:solidFill>
            </a:endParaRPr>
          </a:p>
          <a:p>
            <a:endParaRPr lang="en-US" sz="2000" dirty="0">
              <a:solidFill>
                <a:schemeClr val="tx2"/>
              </a:solidFill>
            </a:endParaRPr>
          </a:p>
          <a:p>
            <a:r>
              <a:rPr lang="en-GB" sz="2000" dirty="0"/>
              <a:t>SW[9:8]  →  Mode Select  ┐SW[3:0]  →  Blink Speed  ├──►  </a:t>
            </a:r>
            <a:r>
              <a:rPr lang="en-GB" sz="2000" dirty="0" err="1"/>
              <a:t>scan_top.v</a:t>
            </a:r>
            <a:r>
              <a:rPr lang="en-GB" sz="2000" dirty="0"/>
              <a:t>  (FPGA Logic)KEY[0]   →  Reset        │                        │LEDR[9:0] ←─────────────┘LEDG[7:0] </a:t>
            </a:r>
            <a:endParaRPr sz="2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15688" y="1228896"/>
            <a:ext cx="8700383" cy="5629103"/>
          </a:xfrm>
          <a:prstGeom prst="rect">
            <a:avLst/>
          </a:prstGeom>
        </p:spPr>
      </p:pic>
      <p:pic>
        <p:nvPicPr>
          <p:cNvPr id="9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9118" y="136494"/>
            <a:ext cx="1493131" cy="87765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45077" y="408683"/>
            <a:ext cx="8258479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</a:rPr>
              <a:t>Quartus Prime Lite – Compilation and Simulation Flow</a:t>
            </a:r>
            <a:endParaRPr sz="28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8671" y="837631"/>
            <a:ext cx="5702529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 sz="2000">
                <a:solidFill>
                  <a:srgbClr val="000000"/>
                </a:solidFill>
              </a:defRPr>
            </a:pPr>
            <a:br>
              <a:rPr dirty="0"/>
            </a:br>
            <a:r>
              <a:rPr lang="en-GB" dirty="0"/>
              <a:t>The project targeting the Cyclone V GX Starter Kit (5CGXFC5C6F27C7) was compiled in Quartus Prime Lite v20.1.1.Stages of the compilation flow:</a:t>
            </a:r>
            <a:endParaRPr lang="en-GB" dirty="0"/>
          </a:p>
          <a:p>
            <a:pPr algn="just">
              <a:defRPr sz="2000">
                <a:solidFill>
                  <a:srgbClr val="000000"/>
                </a:solidFill>
              </a:defRPr>
            </a:pPr>
            <a:endParaRPr lang="en-GB" dirty="0"/>
          </a:p>
          <a:p>
            <a:pPr marL="457200" indent="-457200" algn="just">
              <a:buAutoNum type="arabicPeriod"/>
              <a:defRPr sz="2000">
                <a:solidFill>
                  <a:srgbClr val="000000"/>
                </a:solidFill>
              </a:defRPr>
            </a:pPr>
            <a:r>
              <a:rPr lang="en-GB" dirty="0"/>
              <a:t>Analysis &amp; Elaboration – verifies Verilog syntax and hierarchy.</a:t>
            </a:r>
            <a:endParaRPr lang="en-GB" dirty="0"/>
          </a:p>
          <a:p>
            <a:pPr marL="457200" indent="-457200" algn="just">
              <a:buAutoNum type="arabicPeriod"/>
              <a:defRPr sz="2000">
                <a:solidFill>
                  <a:srgbClr val="000000"/>
                </a:solidFill>
              </a:defRPr>
            </a:pPr>
            <a:r>
              <a:rPr lang="en-GB" dirty="0"/>
              <a:t>Fitter – places and routes design logic and assigns I/O pins per .</a:t>
            </a:r>
            <a:r>
              <a:rPr lang="en-GB" dirty="0" err="1"/>
              <a:t>qsf</a:t>
            </a:r>
            <a:r>
              <a:rPr lang="en-GB" dirty="0"/>
              <a:t>.</a:t>
            </a:r>
            <a:endParaRPr lang="en-GB" dirty="0"/>
          </a:p>
          <a:p>
            <a:pPr marL="457200" indent="-457200" algn="just">
              <a:buAutoNum type="arabicPeriod"/>
              <a:defRPr sz="2000">
                <a:solidFill>
                  <a:srgbClr val="000000"/>
                </a:solidFill>
              </a:defRPr>
            </a:pPr>
            <a:r>
              <a:rPr lang="en-GB" dirty="0"/>
              <a:t> Assembler – generates the programming .</a:t>
            </a:r>
            <a:r>
              <a:rPr lang="en-GB" dirty="0" err="1"/>
              <a:t>sof</a:t>
            </a:r>
            <a:r>
              <a:rPr lang="en-GB" dirty="0"/>
              <a:t> file.</a:t>
            </a:r>
            <a:endParaRPr lang="en-GB" dirty="0"/>
          </a:p>
          <a:p>
            <a:pPr marL="457200" indent="-457200" algn="just">
              <a:buAutoNum type="arabicPeriod"/>
              <a:defRPr sz="2000">
                <a:solidFill>
                  <a:srgbClr val="000000"/>
                </a:solidFill>
              </a:defRPr>
            </a:pPr>
            <a:r>
              <a:rPr lang="en-GB" dirty="0"/>
              <a:t> Timing Analyzer – checks all timing constraints from </a:t>
            </a:r>
            <a:r>
              <a:rPr lang="en-GB" dirty="0" err="1"/>
              <a:t>scan_top.sdc</a:t>
            </a:r>
            <a:endParaRPr dirty="0"/>
          </a:p>
        </p:txBody>
      </p:sp>
      <p:sp>
        <p:nvSpPr>
          <p:cNvPr id="7" name="TextBox 6"/>
          <p:cNvSpPr txBox="1"/>
          <p:nvPr/>
        </p:nvSpPr>
        <p:spPr>
          <a:xfrm>
            <a:off x="0" y="4931059"/>
            <a:ext cx="609322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b="1" dirty="0">
                <a:solidFill>
                  <a:schemeClr val="tx2"/>
                </a:solidFill>
              </a:rPr>
              <a:t>Compilation Results :</a:t>
            </a:r>
            <a:endParaRPr lang="en-GB" b="1" dirty="0">
              <a:solidFill>
                <a:schemeClr val="tx2"/>
              </a:solidFill>
            </a:endParaRPr>
          </a:p>
          <a:p>
            <a:pPr algn="ctr"/>
            <a:r>
              <a:rPr lang="en-GB" dirty="0">
                <a:solidFill>
                  <a:schemeClr val="accent1"/>
                </a:solidFill>
              </a:rPr>
              <a:t>✓ HDL compilation completed</a:t>
            </a:r>
            <a:endParaRPr lang="en-GB" dirty="0">
              <a:solidFill>
                <a:schemeClr val="accent1"/>
              </a:solidFill>
            </a:endParaRPr>
          </a:p>
          <a:p>
            <a:pPr algn="ctr"/>
            <a:r>
              <a:rPr lang="en-GB" dirty="0">
                <a:solidFill>
                  <a:schemeClr val="accent1"/>
                </a:solidFill>
              </a:rPr>
              <a:t>✓ 0 errors, 11 warnings✓ Successful pin-assignment verification✓ Peak virtual memory ≈ 4.8 GB✓ Total CPU time ≈ 14 s After successful build, the .</a:t>
            </a:r>
            <a:r>
              <a:rPr lang="en-GB" dirty="0" err="1">
                <a:solidFill>
                  <a:schemeClr val="accent1"/>
                </a:solidFill>
              </a:rPr>
              <a:t>sof</a:t>
            </a:r>
            <a:r>
              <a:rPr lang="en-GB" dirty="0">
                <a:solidFill>
                  <a:schemeClr val="accent1"/>
                </a:solidFill>
              </a:rPr>
              <a:t> bit stream is ready for download to the FPGA using USB-Blaster II.</a:t>
            </a:r>
            <a:endParaRPr lang="en-GB" dirty="0">
              <a:solidFill>
                <a:schemeClr val="accent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"/>
          <a:srcRect l="2146" t="12076" r="9170" b="15899"/>
          <a:stretch>
            <a:fillRect/>
          </a:stretch>
        </p:blipFill>
        <p:spPr>
          <a:xfrm>
            <a:off x="5974420" y="5297978"/>
            <a:ext cx="6192578" cy="150243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1200" y="1102822"/>
            <a:ext cx="6256990" cy="4422370"/>
          </a:xfrm>
          <a:prstGeom prst="rect">
            <a:avLst/>
          </a:prstGeom>
        </p:spPr>
      </p:pic>
      <p:pic>
        <p:nvPicPr>
          <p:cNvPr id="12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69118" y="136494"/>
            <a:ext cx="1493131" cy="861033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9880</Words>
  <Application>WPS Presentation</Application>
  <PresentationFormat>Custom</PresentationFormat>
  <Paragraphs>418</Paragraphs>
  <Slides>31</Slides>
  <Notes>1</Notes>
  <HiddenSlides>0</HiddenSlides>
  <MMClips>4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5" baseType="lpstr">
      <vt:lpstr>Arial</vt:lpstr>
      <vt:lpstr>SimSun</vt:lpstr>
      <vt:lpstr>Wingdings</vt:lpstr>
      <vt:lpstr>Arial</vt:lpstr>
      <vt:lpstr>Times New Roman</vt:lpstr>
      <vt:lpstr>Calibri</vt:lpstr>
      <vt:lpstr>Times New Roman</vt:lpstr>
      <vt:lpstr>Consolas</vt:lpstr>
      <vt:lpstr>Microsoft YaHei</vt:lpstr>
      <vt:lpstr>Arial Unicode MS</vt:lpstr>
      <vt:lpstr>Calibri Light</vt:lpstr>
      <vt:lpstr>Arial MT</vt:lpstr>
      <vt:lpstr>Calibri</vt:lpstr>
      <vt:lpstr>Office Theme</vt:lpstr>
      <vt:lpstr>Integration of Cooling Systems and FPGA Readout Boards into a Unified MasterSCADA-Based Slow-Control Platform for the MPD at NICA </vt:lpstr>
      <vt:lpstr>PowerPoint 演示文稿</vt:lpstr>
      <vt:lpstr>Introduction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LED &amp; Switch Logic Overview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Integrated FPGA–SCADA Control Chain</vt:lpstr>
      <vt:lpstr>PowerPoint 演示文稿</vt:lpstr>
      <vt:lpstr>Cooling System – Time Projection Chamber (TPC)</vt:lpstr>
      <vt:lpstr>PLC Simulator &amp; TIA Portal Integration</vt:lpstr>
      <vt:lpstr>PLC Simulator &amp; TIA Portal Integration “Device &amp;Networks”</vt:lpstr>
      <vt:lpstr>Copper Thermal Stabilization Scheme </vt:lpstr>
      <vt:lpstr>GUI Interface screen using TIA Portal</vt:lpstr>
      <vt:lpstr>GUI Interface screen using TIA Portal</vt:lpstr>
      <vt:lpstr>GUI Interface screen using TIA Portal</vt:lpstr>
      <vt:lpstr>GUI Interface screen using TIA Portal</vt:lpstr>
      <vt:lpstr>Integration of TIA Portal SCADA into Master SCADA</vt:lpstr>
      <vt:lpstr>Integration Strategy Overview</vt:lpstr>
      <vt:lpstr>GUI-Level Integration Methods</vt:lpstr>
      <vt:lpstr>Integration Layers Overview</vt:lpstr>
      <vt:lpstr>PowerPoint 演示文稿</vt:lpstr>
      <vt:lpstr>Thanks	for your Attention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Youmna ghoneim</dc:creator>
  <dc:description>generated using python-pptx</dc:description>
  <cp:lastModifiedBy>Youmna Sami</cp:lastModifiedBy>
  <cp:revision>14</cp:revision>
  <dcterms:created xsi:type="dcterms:W3CDTF">2013-01-27T09:14:00Z</dcterms:created>
  <dcterms:modified xsi:type="dcterms:W3CDTF">2025-10-23T13:40:33Z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E66110F97DE3417793978154F5FB8230_13</vt:lpwstr>
  </property>
  <property fmtid="{D5CDD505-2E9C-101B-9397-08002B2CF9AE}" pid="3" name="KSOProductBuildVer">
    <vt:lpwstr>1033-12.2.0.23131</vt:lpwstr>
  </property>
</Properties>
</file>