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9" r:id="rId2"/>
    <p:sldId id="291" r:id="rId3"/>
    <p:sldId id="292" r:id="rId4"/>
    <p:sldId id="293" r:id="rId5"/>
    <p:sldId id="294" r:id="rId6"/>
    <p:sldId id="295" r:id="rId7"/>
    <p:sldId id="339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5" r:id="rId16"/>
    <p:sldId id="304" r:id="rId17"/>
    <p:sldId id="342" r:id="rId18"/>
    <p:sldId id="343" r:id="rId19"/>
    <p:sldId id="307" r:id="rId20"/>
    <p:sldId id="310" r:id="rId21"/>
    <p:sldId id="311" r:id="rId22"/>
    <p:sldId id="312" r:id="rId23"/>
    <p:sldId id="336" r:id="rId24"/>
    <p:sldId id="314" r:id="rId25"/>
    <p:sldId id="315" r:id="rId26"/>
    <p:sldId id="316" r:id="rId27"/>
    <p:sldId id="317" r:id="rId28"/>
    <p:sldId id="318" r:id="rId29"/>
    <p:sldId id="26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34" r:id="rId39"/>
    <p:sldId id="327" r:id="rId40"/>
    <p:sldId id="328" r:id="rId41"/>
    <p:sldId id="329" r:id="rId42"/>
    <p:sldId id="333" r:id="rId43"/>
    <p:sldId id="330" r:id="rId44"/>
    <p:sldId id="331" r:id="rId45"/>
    <p:sldId id="337" r:id="rId46"/>
    <p:sldId id="338" r:id="rId47"/>
    <p:sldId id="264" r:id="rId48"/>
    <p:sldId id="274" r:id="rId49"/>
    <p:sldId id="28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40AA96-E7A3-40DD-B28E-FD278AEA5CE7}">
          <p14:sldIdLst>
            <p14:sldId id="289"/>
            <p14:sldId id="291"/>
            <p14:sldId id="292"/>
            <p14:sldId id="293"/>
            <p14:sldId id="294"/>
            <p14:sldId id="295"/>
            <p14:sldId id="339"/>
            <p14:sldId id="296"/>
            <p14:sldId id="297"/>
            <p14:sldId id="298"/>
            <p14:sldId id="300"/>
            <p14:sldId id="301"/>
            <p14:sldId id="302"/>
            <p14:sldId id="303"/>
            <p14:sldId id="305"/>
            <p14:sldId id="304"/>
            <p14:sldId id="342"/>
            <p14:sldId id="343"/>
            <p14:sldId id="307"/>
            <p14:sldId id="310"/>
            <p14:sldId id="311"/>
            <p14:sldId id="312"/>
            <p14:sldId id="336"/>
            <p14:sldId id="314"/>
            <p14:sldId id="315"/>
            <p14:sldId id="316"/>
            <p14:sldId id="317"/>
            <p14:sldId id="318"/>
            <p14:sldId id="26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34"/>
            <p14:sldId id="327"/>
            <p14:sldId id="328"/>
            <p14:sldId id="329"/>
            <p14:sldId id="333"/>
            <p14:sldId id="330"/>
            <p14:sldId id="331"/>
            <p14:sldId id="337"/>
            <p14:sldId id="338"/>
            <p14:sldId id="264"/>
            <p14:sldId id="274"/>
          </p14:sldIdLst>
        </p14:section>
        <p14:section name="Раздел без заголовка" id="{2B68A98D-B3B5-40B5-9FBD-5D320C6ED834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ма" initials="д" lastIdx="1" clrIdx="0">
    <p:extLst>
      <p:ext uri="{19B8F6BF-5375-455C-9EA6-DF929625EA0E}">
        <p15:presenceInfo xmlns:p15="http://schemas.microsoft.com/office/powerpoint/2012/main" userId="дим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F48F0-3835-4AA9-B75F-9FC0394F70D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66F80-1A5F-4BB4-A32E-718AED2DC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4383-F2CF-4C24-8343-1B59644E9DDA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BA6F-4D0B-41E1-94FE-2C6D3293858B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E0D-67F0-41E2-B381-D77CEB4E7BE2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CB90-D35E-453B-87F7-80BD1D0C17BF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9362-B3BC-448E-BEBA-9DC29320766B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0501-A107-418B-B51B-9968BC830ECA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6310-B79F-426D-98E4-0DF395C5A661}" type="datetime1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9F2E-2BA9-41EC-BD12-57ADD2A08148}" type="datetime1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89D3-AFB5-46A1-8B21-6A0A173228ED}" type="datetime1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A2C7-C1F6-4D60-B9ED-10020A4AE8A1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FD6D-B589-4560-AED7-148FDC9A5556}" type="datetime1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CCB0-E2A7-47EA-88C5-C3B9CC79894E}" type="datetime1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7BCF-07B1-471C-8EDF-8B7F144A2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oi.org/10.1063/1.169151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63/1.169151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34/S1547477124701255" TargetMode="External"/><Relationship Id="rId2" Type="http://schemas.openxmlformats.org/officeDocument/2006/relationships/hyperlink" Target="https://doi.org/10.1134/S1547477124700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eeexplore.ieee.org/stamp/stamp.jsp?tp=&amp;arnumber=11096888&amp;isnumber=11096632" TargetMode="External"/><Relationship Id="rId4" Type="http://schemas.openxmlformats.org/officeDocument/2006/relationships/hyperlink" Target="https://doi.org/10.1134/S15474771247012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85BF0C-62A1-4F32-9F3D-9594D517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6524"/>
            <a:ext cx="9011344" cy="6604843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ЛАБОРАТОРИЯ ФИЗИКИ ВЫСОКИХ ЭНЕРГИЙ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В. И. ВЕКСЛЕРА И А. М. БАЛДИНА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27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Рассадов</a:t>
            </a:r>
            <a:r>
              <a:rPr kumimoji="0" lang="ru-RU" altLang="ru-RU" sz="2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Дмитрий Николаевич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endParaRPr kumimoji="0" lang="ru-RU" altLang="ru-RU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Многократная экстракция ионов из электронно-струнного источника «Крион-6Т»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01.3.18 – «Физика пучков заряженных частиц и ускорительная техника»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диссертации на соискание ученой степени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кандидата технических наук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endParaRPr kumimoji="0" lang="ru-RU" alt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54563" algn="l"/>
              </a:tabLst>
            </a:pPr>
            <a:r>
              <a:rPr kumimoji="0" lang="ru-RU" alt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Дубна – 2025</a:t>
            </a:r>
            <a:endParaRPr kumimoji="0" lang="ru-RU" altLang="ru-R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E92130-1AFE-4E17-A00A-04F31087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4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6E198E-4F13-4DB5-866E-7391AA1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624"/>
            <a:ext cx="9036496" cy="6624736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диссертационной работы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введении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представлены основные цели проекта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важность и актуальность задач, решаемых в диссертации в рамках реализации проекта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достоверность полученных результатов, приводятся цели работы, положения, выносимые на защиту, личный вклад автора, научная новизна и практическая ценность работы.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Основное содержание работы изложено в 4 главах.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первой главе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приводится описание и принцип работы ионных источников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Крион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 второй главе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приводятся способы вывода ионов из ионной ловушки и описание системы вывода ионов.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третьей главе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представлены результаты работы многократного вывода ионов из источника ионов «Крион-6Т».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четвертой главе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представлено устройство и результаты работы системы инжекции висмута.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заключении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представлены основные результаты диссертации.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Цитируемая литература.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C451FA-95CD-4B86-BCC2-0DB6534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0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017DC-BFBC-436E-A828-27470BF7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39" y="180889"/>
            <a:ext cx="8229600" cy="418058"/>
          </a:xfrm>
        </p:spPr>
        <p:txBody>
          <a:bodyPr>
            <a:no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Источник «Крион-6Т» (разрез)</a:t>
            </a:r>
            <a:endParaRPr lang="ru-RU" sz="2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A9F2F3-B4B1-4CF9-A0CE-62DE8E670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496944" cy="378131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8B6ED2-0CB5-47DF-84ED-B21F23EB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603CBF7-7D4A-4C6F-AB22-B5426B74199E}"/>
              </a:ext>
            </a:extLst>
          </p:cNvPr>
          <p:cNvSpPr txBox="1">
            <a:spLocks/>
          </p:cNvSpPr>
          <p:nvPr/>
        </p:nvSpPr>
        <p:spPr>
          <a:xfrm>
            <a:off x="10097" y="4293404"/>
            <a:ext cx="9133903" cy="256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ионов «Крион-6Т» представляет собой электронно-струнный источник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включающий в себя основные составные части: 1 - Сверхпроводящий соленоид,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работающий в режиме замкнутого тока, магнитное поле 5 Т при 95 А, 2, 3 - Гелиевый и азотный криостаты, 4 - Структуру дрейфа ионов – набор соосно установленных трубок с системой подвода управляющих потенциалов, 5 - Электронную пушку. 6 - Электронный отражатель. Вакуумную систему.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(Вакуум на тёплых стенках 2-6х10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Вакуум внутри трубок дрейфа менее 1х10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Систему синхронизации., Высоковольтную систему управления ионной ловушкой и выводом ионов. Выводные корректирующие линзы ионной оптики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310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7DD66-17EF-4CEB-B50C-E09CC5EB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Линия транспорта пучка ионов от источника до ускоряющей трубки ЛУТИ.</a:t>
            </a:r>
            <a:endParaRPr lang="ru-RU" sz="2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A19148-58EB-4976-BF42-E0C5ECCE8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965382" cy="452596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7F413E-3280-4902-9D9F-06A26D8C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A1FAC73-3153-446B-A978-FC1B3F1D5C41}"/>
              </a:ext>
            </a:extLst>
          </p:cNvPr>
          <p:cNvSpPr txBox="1">
            <a:spLocks/>
          </p:cNvSpPr>
          <p:nvPr/>
        </p:nvSpPr>
        <p:spPr>
          <a:xfrm>
            <a:off x="107504" y="5296345"/>
            <a:ext cx="9133903" cy="1425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транспорта ионов из источника Крион-6Т в ЛУТИ.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длина линии от отражателя до ускорительной трубки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950 мм.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дефлектора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 используются 2 коллектора-профилометра, (Электроника Д.О.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Понкин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59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D757D8-2BF2-43A6-BCC5-3769AD42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99644E4-9E02-4DCA-B859-80A94CBE76AE}"/>
              </a:ext>
            </a:extLst>
          </p:cNvPr>
          <p:cNvSpPr txBox="1">
            <a:spLocks/>
          </p:cNvSpPr>
          <p:nvPr/>
        </p:nvSpPr>
        <p:spPr>
          <a:xfrm>
            <a:off x="93133" y="221126"/>
            <a:ext cx="8957733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Инжекция ионов в ЛУТИ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CEE2B7C-8E17-433B-9EBD-98267DC255FA}"/>
              </a:ext>
            </a:extLst>
          </p:cNvPr>
          <p:cNvSpPr txBox="1">
            <a:spLocks/>
          </p:cNvSpPr>
          <p:nvPr/>
        </p:nvSpPr>
        <p:spPr>
          <a:xfrm>
            <a:off x="971600" y="5476197"/>
            <a:ext cx="3930850" cy="124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12 + 64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26+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импульсных трансформатора</a:t>
            </a:r>
          </a:p>
          <a:p>
            <a:pPr marL="0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разделительных трансформатора</a:t>
            </a:r>
          </a:p>
          <a:p>
            <a:pPr marL="0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Ускорительная трубка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8" name="Объект 5">
            <a:extLst>
              <a:ext uri="{FF2B5EF4-FFF2-40B4-BE49-F238E27FC236}">
                <a16:creationId xmlns:a16="http://schemas.microsoft.com/office/drawing/2014/main" id="{74C402B2-5AA6-4F95-8A11-C7EDAAC47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0" y="809179"/>
            <a:ext cx="6120680" cy="4667018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9155FA36-7BC6-4A5C-AAA6-AE9BF1BAC1BA}"/>
              </a:ext>
            </a:extLst>
          </p:cNvPr>
          <p:cNvSpPr txBox="1">
            <a:spLocks/>
          </p:cNvSpPr>
          <p:nvPr/>
        </p:nvSpPr>
        <p:spPr>
          <a:xfrm>
            <a:off x="6847162" y="2780928"/>
            <a:ext cx="1839638" cy="10115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ЛУТИ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5970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5F604-8EC1-4B9D-8375-2967710D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6525"/>
            <a:ext cx="8229600" cy="79695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ионов в источнике «Крион6-Т»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C9E39-61E1-4E66-9F34-530F1B65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34310"/>
            <a:ext cx="8229600" cy="5303002"/>
          </a:xfrm>
        </p:spPr>
        <p:txBody>
          <a:bodyPr>
            <a:normAutofit fontScale="25000" lnSpcReduction="20000"/>
          </a:bodyPr>
          <a:lstStyle/>
          <a:p>
            <a:pPr indent="540385" algn="just">
              <a:lnSpc>
                <a:spcPct val="140000"/>
              </a:lnSpc>
              <a:spcAft>
                <a:spcPts val="800"/>
              </a:spcAft>
            </a:pPr>
            <a:r>
              <a:rPr lang="ru-RU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 этапы получения ионов 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40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получения ионов высокой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зарядности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предложенный в 1967 году Е.Д. Донцом [10, 11]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носит импульсный характер и предполагает последовательное выполнение следующих основных операций: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достаточно протяженного электронного пучка заданной энергии и плотности;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ловушечной конфигурации электрического потенциала вдоль пучка;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инжекция определенного (заданного) количества ионов в ловушку за определенный период времени;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удержание ионов в объеме электронного пучка в течение времени, достаточного для достижения ионами заданной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зарядности</a:t>
            </a: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 ионов из ловушки вдоль электронного пучка и подготовка к следующему циклу.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E32FDA-B743-41CF-93CF-7A9BB79A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1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96F746-343E-4124-B77B-F7F60C45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95DECC6-2F6F-444D-B565-8DD310E3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581"/>
            <a:ext cx="8229600" cy="67854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Схема работы ионного источника Крион-6Т</a:t>
            </a:r>
          </a:p>
        </p:txBody>
      </p:sp>
      <p:pic>
        <p:nvPicPr>
          <p:cNvPr id="6" name="Содержимое 3" descr="Схема источника.jpg">
            <a:extLst>
              <a:ext uri="{FF2B5EF4-FFF2-40B4-BE49-F238E27FC236}">
                <a16:creationId xmlns:a16="http://schemas.microsoft.com/office/drawing/2014/main" id="{156DA651-68F5-45E6-99D1-BD31495C4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23123"/>
            <a:ext cx="7704856" cy="5923800"/>
          </a:xfrm>
        </p:spPr>
      </p:pic>
    </p:spTree>
    <p:extLst>
      <p:ext uri="{BB962C8B-B14F-4D97-AF65-F5344CB8AC3E}">
        <p14:creationId xmlns:p14="http://schemas.microsoft.com/office/powerpoint/2010/main" val="369454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49FEF3-1D3E-4D06-85E6-50BFB04BC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608" y="698200"/>
            <a:ext cx="8980095" cy="381092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получению ионов в источниках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рассмотрены в публикациях Е.Д. Донца и коллег начиная с 1967 года. Начиная с 2018 года есть публикации по этому вопросу и с моим участием.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даны лишь краткий сведения по основам и особенностям работы ионного источника, основное внимание уделено новым системам, созданных в нашем секторе за последние 3-4 года.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ионного источника «Крион6-Т» обеспечена работа ускорительного с  октября 2022 до настоящего времени.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настройка инжекционного комплекса «Крион6-Т» - ЛУТИ  на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настройка ускорительного комплекса Бустер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Нуклотрон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измерение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ЛУТИ.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работа на потребителей (Эксперимент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станция СОЧИ).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2B61E-C7A6-4965-AAAD-DB3B201D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4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D4A12-703D-4CEA-9B9C-807136E7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83" y="119947"/>
            <a:ext cx="8229600" cy="796950"/>
          </a:xfrm>
        </p:spPr>
        <p:txBody>
          <a:bodyPr>
            <a:noAutofit/>
          </a:bodyPr>
          <a:lstStyle/>
          <a:p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второй главе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приводятся способы вывода ионов из ионной ловушки и описание созданной системы вывода ионов.</a:t>
            </a:r>
            <a:endParaRPr lang="ru-RU" sz="2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FA66F-06ED-43F9-84BB-BA2C2EEE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5590"/>
            <a:ext cx="8784976" cy="1296144"/>
          </a:xfrm>
        </p:spPr>
        <p:txBody>
          <a:bodyPr>
            <a:noAutofit/>
          </a:bodyPr>
          <a:lstStyle/>
          <a:p>
            <a:pPr indent="450215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общем случае, для того чтобы вывести ионы из ловушки в аксиальном направлении, достаточно убрать запирающий потенциал на запирающей секции структуры дрейфа ионов.  Выход ионов из ловушки в этом случае будет происходить естественно за счет имеющейся у ионов кинетической энергии.</a:t>
            </a:r>
          </a:p>
          <a:p>
            <a:pPr indent="450215" algn="just"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74F85A-E990-4D83-863E-CAEE7A36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6E7938-6804-45EE-AA72-A0EF3DCAC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5627"/>
            <a:ext cx="6230112" cy="21701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962B3B-C57A-41E5-B128-98F94237A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44" y="4305803"/>
            <a:ext cx="6254496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4FA66F-06ED-43F9-84BB-BA2C2EEE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8784976" cy="3096344"/>
          </a:xfrm>
        </p:spPr>
        <p:txBody>
          <a:bodyPr>
            <a:noAutofit/>
          </a:bodyPr>
          <a:lstStyle/>
          <a:p>
            <a:pPr indent="450215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Энергетический разброс ионов на выходе ловушки может быть сделан сколь угодно малым, если в процессе экстракции ионов потенциал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застабилизировать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при этом увеличивать потенциалы секций трубок дрейфа, формирующих дно ловушки, т.е. совершить переход от распределения б к б’ на рисунке ниже. При этом, если этот переход производить достаточно медленно в сравнении с периодом аксиальных колебаний находящихся в ловушке ионов, то в начале ловушку будут покидать наиболее энергичные ионы, а далее остальным ионам будет сообщаться дополнительная потенциальная энергия и новая порция ионов окажется при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т.д. То есть, медленный подъем потенциала трубок дрейфа до величины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собой экстракцию ионов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монохроматизацией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74F85A-E990-4D83-863E-CAEE7A36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6B380C-10B8-4FC7-8AD6-6DDAAF20B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03862"/>
            <a:ext cx="7164685" cy="24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5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E4FA66F-06ED-43F9-84BB-BA2C2EEE8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40" y="278677"/>
                <a:ext cx="8784976" cy="2160240"/>
              </a:xfrm>
            </p:spPr>
            <p:txBody>
              <a:bodyPr>
                <a:noAutofit/>
              </a:bodyPr>
              <a:lstStyle/>
              <a:p>
                <a:pPr indent="450215" algn="just">
                  <a:spcBef>
                    <a:spcPts val="0"/>
                  </a:spcBef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необходимо быстро извлечь ионы из ловушки, то нужно создать на длине ловушки аксиальный градиент потенциала путём соответствующего распределения потенциалов на секциях дрейфа. При этом </a:t>
                </a:r>
              </a:p>
              <a:p>
                <a:pPr indent="450215" algn="just">
                  <a:spcBef>
                    <a:spcPts val="0"/>
                  </a:spcBef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выв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dU</m:t>
                            </m:r>
                            <m:r>
                              <a:rPr lang="ru-RU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dx</m:t>
                            </m:r>
                          </m:den>
                        </m:f>
                      </m:e>
                    </m:rad>
                  </m:oMath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Bef>
                    <a:spcPts val="0"/>
                  </a:spcBef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Разность потенциалов на концах ловушки, приложенная мгновенно, вызовет соответствующую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немонохроматичность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ионного пучка.</a:t>
                </a:r>
              </a:p>
              <a:p>
                <a:pPr indent="450215" algn="just">
                  <a:spcAft>
                    <a:spcPts val="800"/>
                  </a:spcAft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E4FA66F-06ED-43F9-84BB-BA2C2EEE8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40" y="278677"/>
                <a:ext cx="8784976" cy="2160240"/>
              </a:xfrm>
              <a:blipFill>
                <a:blip r:embed="rId2"/>
                <a:stretch>
                  <a:fillRect t="-1695" r="-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74F85A-E990-4D83-863E-CAEE7A36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5B47B-49D1-440E-9873-162FA3E4D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2514384"/>
            <a:ext cx="6230112" cy="224332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F8EA68DB-0E56-46D2-AE8B-68BAC3A67BC4}"/>
              </a:ext>
            </a:extLst>
          </p:cNvPr>
          <p:cNvSpPr txBox="1">
            <a:spLocks/>
          </p:cNvSpPr>
          <p:nvPr/>
        </p:nvSpPr>
        <p:spPr>
          <a:xfrm>
            <a:off x="189856" y="4965291"/>
            <a:ext cx="849694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реализации систем вывода пучка ионов с помощью резистивных делителей и особенности использования элементной базы электронных компонентов достаточно полно проанализированы и описаны в работе [Диссертация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Понкин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Здесь же, забегая вперед, можно отметить, что представленная в данной работе система вывода ионов позволяет реализовать практически </a:t>
            </a:r>
            <a:r>
              <a:rPr 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любую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конфигурацию ловушки и вывода ионов из нее.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9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CFCEE-A336-4DBC-B3E3-A33F68D3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624"/>
            <a:ext cx="9108504" cy="65527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работы.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Опыт работы с ионным источником электронно-струнного типа – «Крион-6Т» показал, что при получении стабильно максимальных параметров пучка ионов – длительности выведенного импульса и интенсивности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обеспечение проектной светимости коллайдера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- 10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∙ с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Таким образом, для повышения интенсивности и уменьшения длительности выведенного ионного пучка потребовалась модернизация системы вывода ионов – как «механической» (определяющейся геометрической конфигурацией трубок структуры дрейфа), так и электрической – принципиально иным подходом для вывода ионов - подачи выводных потенциалов и их временн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параметрами, определяющихся новой дополнительной системой синхронизации, а также использование системы многократного экстракции (вывода) ионов из источника для последующей многократной инжекции в Бустер.  </a:t>
            </a:r>
          </a:p>
          <a:p>
            <a:pPr marL="0" indent="0" algn="just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получения ионов висмута, наиболее тяжёлого иона из стабильных элементов, необходимого для исследований на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коллайдере, требуется создать простую и эффективную систему инжекции паров висмута в источник ионов.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DE753A-D29E-4993-9D38-76128D40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61502-B5A2-4E20-BB49-8C606AD2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Электрическая схема резистивного делителя ионного источника «Крион-6Т»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087CD2-1E69-4B12-BB1E-AFDCBBB2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D5657D-A5B8-4138-BDCD-6913A71EE5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84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3055B-80E1-44F9-8C51-E0D8CC7E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новой системы вывода ионов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31980-2E6A-48D6-A4C3-7E3DE3C6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7"/>
            <a:ext cx="8568952" cy="57407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Для обеспечения многократной инжекции в Бустер потребовалось создать новую систему вывода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высокозарядных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тяжёлых ионов из электронно-струнного источника «Крион-6Т». В отличие от хорошо зарекомендовавшей себя системы вывода ионов, основанной на резистивном делителе напряжений, не позволяющей, к сожалению, сократить время вывода ионов при достижимых напряжениях выводного импульса, новая система основана на принципе «персональной» подачи потенциалов на отдельные трубки дрейфа системы вывода ионов.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Здесь также необходимо отметить, что создание импульсного источника высокого напряжения выше, чем в работе отходит на второй план, т.к. принципиально сложно обеспечить подключение высоких потенциалов к структуре дрейфа с точки зрения электрической изоляции, вакуумных высоковольтных вводов и т.д. Кроме того, структура дрейфа находится при температуре жидкого гелия и подвести порядка 20 электрических проводов с хорошей электрической изоляцией составляет трудную инженерную задачу как со стороны подбора соответствующих материалов по теплопроводности, так и с той точки зрения, что существующая конструкция ионного источника «Крион-6Т» имеет свои особенности и ограничения просто по механическим размерам.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28301A-C9C2-4E89-A60D-1F29238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6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7A06E-9420-4A99-BAA8-FB2BD5E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44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новой системы трубок дрейфа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D1AEE-D84F-4711-A1CD-7EBCAC7C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08" y="548680"/>
            <a:ext cx="8424936" cy="28803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создания новой системы потребовалось создать принципиально новую механическую систему структуры дрейфа.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Аналогичный подход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представлен в [статья H.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Höltermann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Becker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M.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Kleinod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Müller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75, 1554–1556 (2004) </a:t>
            </a: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https://doi.org/10.1063/1.1691517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Предварительно же нами были проведены расчёты распределения потенциалов по длине трубок и рассмотрены возможности изготовления новых трубок дрейфа, т.к. изготовить такие секции оказалось весьма непростой задачей даже на фрезерных станках с ЧПУ.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Выбранная конфигурация трубки дрейфа и распределение потенциала по длине трубок представлены на рисунке.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8EAD94-F6C1-4550-8D12-E1E162BF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A59CA6-F385-4E41-B44E-87C8F544C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" y="3972665"/>
            <a:ext cx="890154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E6A4A-7E71-4E5C-932D-AB7CFFF8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82" y="365165"/>
            <a:ext cx="8770683" cy="428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структура дрейфа ионов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D13A2-FA4E-460C-A913-DA94C82D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6980"/>
            <a:ext cx="9018165" cy="352844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трубок дрейфа для новой структуры был изготовлен из титана и механически трубки дрейфа смонтированы на шину соосно и к ним подведены провода от блоков высокого напряжения. Изоляция между несущей шиной и каждой трубкой осуществлялась с помощью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каптонового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скотча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каптон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(полиимид) характеризуется высокой прочностью на разрыв, хорошей адгезией к различным поверхностям и способностью выдерживать экстремальные температуры, от –269 °C до +400 °C). Также скотч использовался для коррекции высоты и соосности трубок.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каждой трубке дрейфа подведен манганиновый проводник для подачи высокого напряжения. Далее провода прижимаются на азотный терминал для уменьшения подводимого тепла с комнатной температуры и подсоединяются к вакуумному высоковольтному 32-пиновому разъёму типа ШР.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85513A-10EA-43EF-AF75-6338C9AFC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565905"/>
            <a:ext cx="5301841" cy="2009291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6CD01C0-BA50-4AB6-8997-7EC527E726D1}"/>
              </a:ext>
            </a:extLst>
          </p:cNvPr>
          <p:cNvCxnSpPr>
            <a:cxnSpLocks/>
          </p:cNvCxnSpPr>
          <p:nvPr/>
        </p:nvCxnSpPr>
        <p:spPr>
          <a:xfrm>
            <a:off x="3733102" y="4975195"/>
            <a:ext cx="1182847" cy="1190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C1589DA-ADC2-48B7-9946-F2111CE4B39B}"/>
              </a:ext>
            </a:extLst>
          </p:cNvPr>
          <p:cNvCxnSpPr>
            <a:cxnSpLocks/>
          </p:cNvCxnSpPr>
          <p:nvPr/>
        </p:nvCxnSpPr>
        <p:spPr>
          <a:xfrm>
            <a:off x="3657602" y="5381538"/>
            <a:ext cx="865461" cy="784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6719A8C-246F-4D95-9E26-7258FD51D142}"/>
              </a:ext>
            </a:extLst>
          </p:cNvPr>
          <p:cNvCxnSpPr>
            <a:cxnSpLocks/>
          </p:cNvCxnSpPr>
          <p:nvPr/>
        </p:nvCxnSpPr>
        <p:spPr>
          <a:xfrm>
            <a:off x="2702653" y="5730418"/>
            <a:ext cx="1653323" cy="76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B847C49A-AB3B-466A-BE14-44AAA75EE8FC}"/>
              </a:ext>
            </a:extLst>
          </p:cNvPr>
          <p:cNvSpPr txBox="1">
            <a:spLocks/>
          </p:cNvSpPr>
          <p:nvPr/>
        </p:nvSpPr>
        <p:spPr>
          <a:xfrm>
            <a:off x="2038526" y="4805229"/>
            <a:ext cx="1694576" cy="200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Трубка дрейфа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Прижим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Несущая шина</a:t>
            </a:r>
            <a:endParaRPr lang="ru-RU" sz="16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D29CD2B-E4A7-4303-9092-845335282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" y="4548424"/>
            <a:ext cx="1851867" cy="2048928"/>
          </a:xfrm>
          <a:prstGeom prst="rect">
            <a:avLst/>
          </a:prstGeom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B77FFA3-A405-4277-8340-BB363201AE01}"/>
              </a:ext>
            </a:extLst>
          </p:cNvPr>
          <p:cNvCxnSpPr>
            <a:cxnSpLocks/>
          </p:cNvCxnSpPr>
          <p:nvPr/>
        </p:nvCxnSpPr>
        <p:spPr>
          <a:xfrm flipH="1">
            <a:off x="953200" y="5018471"/>
            <a:ext cx="1135661" cy="363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D93BB671-9A75-45B0-B620-7B38FDB32DF4}"/>
              </a:ext>
            </a:extLst>
          </p:cNvPr>
          <p:cNvCxnSpPr>
            <a:cxnSpLocks/>
          </p:cNvCxnSpPr>
          <p:nvPr/>
        </p:nvCxnSpPr>
        <p:spPr>
          <a:xfrm flipH="1">
            <a:off x="1436968" y="5295034"/>
            <a:ext cx="953894" cy="187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7EA8F57-CE49-4668-8EC8-2F6404758517}"/>
              </a:ext>
            </a:extLst>
          </p:cNvPr>
          <p:cNvCxnSpPr>
            <a:cxnSpLocks/>
          </p:cNvCxnSpPr>
          <p:nvPr/>
        </p:nvCxnSpPr>
        <p:spPr>
          <a:xfrm flipH="1">
            <a:off x="1166070" y="5730418"/>
            <a:ext cx="1461083" cy="703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7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E4783-1957-44B3-BAA9-62F378FC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52" y="1004381"/>
            <a:ext cx="8784976" cy="1697779"/>
          </a:xfrm>
        </p:spPr>
        <p:txBody>
          <a:bodyPr>
            <a:no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подачи потенциалов была создана новая система вывода ионов.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этой системы потребовалось собрать воедино 24 импульсных высоковольтных блока (+ 3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24-х канальную систему синхронизации, управляющее программное обеспечение [3].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Блок-схема новой системы вывода представлена на рисунке.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8C972-7E53-4A25-BB60-B19838BC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738B0-8505-42C5-9884-9325789C78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96855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0E0BB5-D4E9-478E-81D9-735F327521B7}"/>
              </a:ext>
            </a:extLst>
          </p:cNvPr>
          <p:cNvSpPr txBox="1">
            <a:spLocks/>
          </p:cNvSpPr>
          <p:nvPr/>
        </p:nvSpPr>
        <p:spPr>
          <a:xfrm>
            <a:off x="474340" y="170315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новой системы вывода ионов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173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010F3-7617-4356-B1C2-53EA0717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новой системы вывода ионов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5A35C-CB78-46B1-9FDE-17BE274E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05179"/>
            <a:ext cx="8229600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основу высоковольтной системы вывода были взяты блоки формирования высоковольтных барьеров (БФПБ), разработанные при создании резистивной системой управления ионной ловушкой. Данные блоки отлично зарекомендовали себя в ходе работы источника «Крион-6Т» на сеансах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Нуклотрона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дополнительные требования к ним возникли из-за того, что оказалось необходимым в начальный период настройки обеспечить «одновременный» старт блоков в составе новой системы.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7B805-C047-474B-A33F-03C2C31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0CF91-C5C2-4EBD-8A7E-6FB08D1E46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2821403"/>
            <a:ext cx="5976664" cy="40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6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44052-85B7-429F-A774-2D6D7AE0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Калибровка времени формирования высоковольтных импульсов для быстрого вывода ионов из источника КРИОН-6Т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1250A-1D6E-45E1-9EE5-8A4EC463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980728"/>
            <a:ext cx="8856984" cy="2880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 составе системы быстрого вывода ионов имеется 24 БФПБ, объединенных в единую систему управления. Количество блоков определяется, вообще говоря, количеством секций дрейфа структуры вывода ионов, однако стандартные блоки системы синхронизации выполнены в 12 канальном стандарте, поэтому было выбрано 2 блока синхронизации, а некоторые секции дрейфа были электрически замкнуты друг с другом, что в общем случае не оказывает сильного влияния на вывод ионов. 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Для начала работы с системой требовалось обеспечить синхронный запуск БФПБ с максимально возможной точностью. Для обеспечения синхронного временн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 запуска высоковольтных импульсов выполнена калибровка всех БФПБ, схема калибровки показана на рисунке.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75C7DC-DE89-46C1-8E51-6FB97679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23B96-89E6-4F7F-BBCA-444CDBE115C3}"/>
              </a:ext>
            </a:extLst>
          </p:cNvPr>
          <p:cNvPicPr/>
          <p:nvPr/>
        </p:nvPicPr>
        <p:blipFill rotWithShape="1">
          <a:blip r:embed="rId2"/>
          <a:srcRect t="9613"/>
          <a:stretch/>
        </p:blipFill>
        <p:spPr bwMode="auto">
          <a:xfrm>
            <a:off x="1705807" y="3933056"/>
            <a:ext cx="5940425" cy="288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03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5E65A-7724-483D-82A6-4D58CFF0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6525"/>
            <a:ext cx="8568952" cy="940966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Калибровка сводилась к установлению единства времен формирования выходных импульсов в блоках БФПБ при единстве времен старта внешних управляющих импульсов из системы синхронизации.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DA434F-F942-4785-A5D9-8A32FC02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5E90E6-8EFD-4E41-8C6E-63123B28E8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490"/>
            <a:ext cx="4176464" cy="2567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3EE4D8C0-D4ED-4A63-9F7A-61D168380B07}"/>
              </a:ext>
            </a:extLst>
          </p:cNvPr>
          <p:cNvSpPr txBox="1">
            <a:spLocks/>
          </p:cNvSpPr>
          <p:nvPr/>
        </p:nvSpPr>
        <p:spPr>
          <a:xfrm>
            <a:off x="4284948" y="1092888"/>
            <a:ext cx="4536504" cy="2264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Осциллограмма процесса калибровки времени запуска выходного импульса напряжения БФПБ (развертка по времени 200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</a:p>
          <a:p>
            <a:pPr marL="0" lvl="0" indent="-342900" algn="just">
              <a:spcBef>
                <a:spcPts val="0"/>
              </a:spcBef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сигнал запуска от системы синхронизации;</a:t>
            </a:r>
          </a:p>
          <a:p>
            <a:pPr marL="0" lvl="0" indent="-342900" algn="just">
              <a:spcBef>
                <a:spcPts val="0"/>
              </a:spcBef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передний фронт выходного высоковольтного импульса БФПБ.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3">
            <a:extLst>
              <a:ext uri="{FF2B5EF4-FFF2-40B4-BE49-F238E27FC236}">
                <a16:creationId xmlns:a16="http://schemas.microsoft.com/office/drawing/2014/main" id="{0C621BF9-00F2-4013-AEA8-26DD28EA2E90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306705" cy="34861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3">
            <a:extLst>
              <a:ext uri="{FF2B5EF4-FFF2-40B4-BE49-F238E27FC236}">
                <a16:creationId xmlns:a16="http://schemas.microsoft.com/office/drawing/2014/main" id="{8099D30F-F464-478D-ABB2-B13803433693}"/>
              </a:ext>
            </a:extLst>
          </p:cNvPr>
          <p:cNvSpPr txBox="1">
            <a:spLocks/>
          </p:cNvSpPr>
          <p:nvPr/>
        </p:nvSpPr>
        <p:spPr>
          <a:xfrm>
            <a:off x="1547664" y="1628800"/>
            <a:ext cx="306705" cy="20459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8824BC-EC07-4888-9C5D-092A83DE27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3717032"/>
            <a:ext cx="4140461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754F6B48-4022-474A-B4EB-28E4C4165402}"/>
              </a:ext>
            </a:extLst>
          </p:cNvPr>
          <p:cNvSpPr txBox="1">
            <a:spLocks/>
          </p:cNvSpPr>
          <p:nvPr/>
        </p:nvSpPr>
        <p:spPr>
          <a:xfrm>
            <a:off x="4391981" y="3789040"/>
            <a:ext cx="4536504" cy="2264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Осциллограмма передних фронтов выходных импульсов двух БФПБ с единым временем запуска (развертка по времени 100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17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B2015-2727-4D92-A29D-86E31CA7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Программная часть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DA3FC-33D7-43AE-9CAA-75A32555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298807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Для управления напряжениями на трубках структуры дрейфа была создана программа управления на языке программирования Python, с использованием реализации протокола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Pymodbus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modbus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]. Интерфейс программы представлен на рисунке. Программа управления позволяет устанавливать рабочие напряжения на трубках структуры дрейфа с точностью 1 В, включать подачу напряжения на трубки как вместе, так и по раздельности. Для безопасного и контролируемого включения напряжения после введения значения в поле установки или движением бегунка, необходимо нажимать кнопку «Уст.». Окно рабочей программы установки напряжения на трубках дрейфа представлен. Показано рабочее распределение потенциалов в ходе сеанса 02.2025 – 07.2025 г.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7D3815-CC2D-462F-AC46-8170502D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B3E2ED-45BF-49DB-A83A-758E6DE80C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5025"/>
            <a:ext cx="7848872" cy="3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440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30A1A-3EDF-4932-8B54-5A982334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9" y="310485"/>
            <a:ext cx="8770683" cy="47433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новой системы вывода ионов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518EC-574A-4C90-A801-69B1ADC1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1"/>
            <a:ext cx="9085277" cy="792087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было разработано устройство коммутации для подсоединения высоковольтных блоков и разъема для подключения к ионному источнику и окончательно собрана вся стойка.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736CDC-7E27-4927-95AC-45779CFE0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5534" y="2578691"/>
            <a:ext cx="4718807" cy="3539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83D35A-5534-4065-8085-C0360F6D4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" y="2928685"/>
            <a:ext cx="3938135" cy="37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40B4EB-9D14-45C4-90BD-60968960D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264696"/>
          </a:xfrm>
        </p:spPr>
        <p:txBody>
          <a:bodyPr/>
          <a:lstStyle/>
          <a:p>
            <a:pPr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работы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многократный вывод (экстракцию) ионов из источника ионов «Крион-6Т» (до 10 импульсов пачке) со временем между импульсами в диапазоне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100÷500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новую систему вывода ионов из источника с длительностью ионного импульса ~ 4 мкс, что соответствует половине времени одного оборота пучка в Бустере на энергии инжекции.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систему инжекция твердых веществ и получить ионы висмута со средней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зарядностью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Bi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957E31-E27B-400F-A770-280ABCF1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74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49B9-5398-4522-90F5-110CE9C6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измерений длительности импульсов ионов Хе на ионном коллекторе источника «Крион-6Т»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CF04AB-0F70-4CB7-A6C3-6613E819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C5291-9B6E-4A38-9841-363280DAE0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6825"/>
            <a:ext cx="4752528" cy="31702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00544D4-60A0-4930-83F7-1C44A0CACABF}"/>
              </a:ext>
            </a:extLst>
          </p:cNvPr>
          <p:cNvSpPr txBox="1">
            <a:spLocks/>
          </p:cNvSpPr>
          <p:nvPr/>
        </p:nvSpPr>
        <p:spPr>
          <a:xfrm>
            <a:off x="5076056" y="1266825"/>
            <a:ext cx="3888432" cy="216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Наводки от высоковольтной системы выводов ионов при одинаковом (установленном с нулевой задержкой) времени старта каждого высоковольтного блока.</a:t>
            </a:r>
          </a:p>
        </p:txBody>
      </p:sp>
    </p:spTree>
    <p:extLst>
      <p:ext uri="{BB962C8B-B14F-4D97-AF65-F5344CB8AC3E}">
        <p14:creationId xmlns:p14="http://schemas.microsoft.com/office/powerpoint/2010/main" val="1966820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5AC80-7192-4436-9FE5-7E49D3AE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работы системы вывода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5C3F66-8B30-487D-91C3-CFB3E041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7808DB-B9C3-4A15-B25D-33A00732B7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7824"/>
            <a:ext cx="4104456" cy="25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D3EA7A-1AB0-4D68-8107-5383A1797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3" y="3552121"/>
            <a:ext cx="4104456" cy="30028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FD0EE4F-CE04-420E-9583-EAA16E8CA978}"/>
              </a:ext>
            </a:extLst>
          </p:cNvPr>
          <p:cNvSpPr txBox="1">
            <a:spLocks/>
          </p:cNvSpPr>
          <p:nvPr/>
        </p:nvSpPr>
        <p:spPr>
          <a:xfrm>
            <a:off x="4427984" y="859567"/>
            <a:ext cx="4608512" cy="5861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215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проведено несколько измерений для определения характеристик и возможностей новой системы вывода. На рисунках 1 и 2 показаны вывод ионов из одной и из трёх трубок дрейфа на несколько мкс раньше остальных трубок. Данные режимы, по видимому, не имеют практического значения, но наглядно показывают возможности новой системы вывода. Кроме того, вывод ионов перед и после основного импульса и его влияние на общую величину заряда выведенных ионов, возможно, позволит создать набор экспериментальных данных для проверки правильности математической модели электронной струны. Также данные режимы, возможно, позволят осуществлять калибровку системы в целом и проверки работоспособности системы в различных режимах.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97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1617-F232-44C1-A66C-D6457A93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ионов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2E33F-6475-48F8-8AA8-B3C5F8D0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327B43-4B7F-4038-A9E0-3C195CAE46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0" y="828636"/>
            <a:ext cx="8738628" cy="38683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B86EC2E-59BB-4D12-A2C2-55CAA0713750}"/>
              </a:ext>
            </a:extLst>
          </p:cNvPr>
          <p:cNvSpPr txBox="1">
            <a:spLocks/>
          </p:cNvSpPr>
          <p:nvPr/>
        </p:nvSpPr>
        <p:spPr>
          <a:xfrm>
            <a:off x="225860" y="4889669"/>
            <a:ext cx="8568952" cy="1693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Измеренные формы импульсов для двух настроек вывода. Измерения проводились на нагрузке 50 Ом. Слева – форма импульса для случая штатных напряжений системы вывода от 850 до 2500 В. Справа – измерение для случая с напряжениями 1000 В на каждой трубке и подбором времени вывода. Таблицы соответствующих параметров представлены в приложении к диссертации.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51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F98DE-E2F4-46CF-84ED-58BE22AC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22" y="15501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работы новой системы вывода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ходе сеанса Крион-6Т-ЛУТИ-Бустер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1131D-01A5-42E3-B317-33D20E27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30" y="657445"/>
            <a:ext cx="8856984" cy="2996952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источника ионов Крион-6Т с новой системой была отлажена и готова к работе в составе инжекционного комплекса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началу 2025 г.</a:t>
            </a:r>
          </a:p>
          <a:p>
            <a:pPr marL="0" indent="457200" algn="just"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сеанса Крион-6Т-ЛУТИ-Бустер 02.2025 – 07.2025 г. пучок ионов ксенона со средней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зарядностью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ускорен на ЛУТИ и проведены измерения длины ионного импульса на входе в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RFQ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ЛУТИ. На рисунке видно, что длина импульса составляет ~ 4 мкс вместо ~ 12 мкс в 2023 году.</a:t>
            </a:r>
          </a:p>
          <a:p>
            <a:pPr marL="0" indent="45720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большой сигнал на обоих картинках это все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ксенона (~ 5-6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зарядностей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на входе в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RFQ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ЛУТИ, меньший сигнал перед ускорительными танками ЛУТИ и самый маленький ускоренный в ЛУТИ после поворотного магнита перед входом в Бустер.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C9CCB8-1962-48B1-BC2B-7217654B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712333-D471-4E2B-8ED3-D871EF2963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4396"/>
            <a:ext cx="6821234" cy="313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01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F7485-E42C-4A78-842D-D52277D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2515"/>
            <a:ext cx="8435280" cy="940966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третьей главе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представлены результаты работы многократного вывода ионов из источника ионов «Крион-6Т».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38D07-54DA-4460-86FE-DF7169BB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определения возможности получения многократной инжекции в 2023 году была предложена и реализована схема многократной инжекции с использование внешнего генератора в качестве задающей триггерной «надстройки» над системой синхронизации источника «Крион-6Т». Это было обусловлено тем, что система синхронизации комплекса в то время не могла обеспечить режим многократной инжекции и была доработана коллегами позже [3, 4].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с генератором.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Стендовые испытания показали, что 10 импульсов достижимы и все системы источника работают штатно. Были опасения, что дополнительный нагрев структуры дрейфа ионов, находящейся при гелиевой температуре, из-за ухудшения вакуума внутри структуры дрейфа не позволит получать необходимое количество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зарядность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ионов. Однако температура структуры поднималась до 11 К (вместо штатных 6 – 7  К) и ее влияние на количество ионов отсутствовало, что видно из рисунков измеренной интенсивности для 1, 5 и 7 импульсов.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8229B1-755D-45CC-BC0E-868B2190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16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9F918-9390-445B-8883-840012B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Стендовые эксперименты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EC410-CEA6-4239-AF14-778833E6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Стендовые эксперименты показали, что ионный источник «Крион-6Т» может обеспечить многократную инжекцию до 10 ионных импульсов с интервалом 100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без потери интенсивности в каждом из серии ионных импульсов (в сравнении с одиночным выведенным импульсом). Тем не менее работа ионного источника в таком режиме потребовала определенных технологических изменений.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A464A9-E044-4308-98A8-2A498B48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0C1C7C-4D57-40D5-BD67-CCD89EE2A7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963"/>
            <a:ext cx="9144000" cy="309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4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30566-FEC1-4F3F-A1DD-178E8A47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043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уменьшения накала эмиттера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48285-71CB-45E0-8F80-6E99CBF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2" y="779857"/>
            <a:ext cx="8792289" cy="3153199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разогрев эмиттера быстрыми электронами в течение времени ионизации — известное явление в электронно-струнных источниках. Быстрые электроны, энергия которых превышает потенциал электронной пушки, возникают в результате незатухающей неустойчивости, которая обеспечивает поддержание электронной струны с определенным распределением электронов по скоростям [6]. Дополнительный нагрев эмиттера ведет к росту эмиссии электронов и срыву устойчивого режима. Для преодоления этого эффекта было осуществлено динамическое уменьшение накала эмиттера в течение серии импульсов. На рисунке показана принципиальная схема работы системы уменьшения накала эмиттера в рабочем режиме получения серии ионных импульсов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интервалом 100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импульсами.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82BF3B-729C-4312-ABA4-956248E1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60776-5098-417D-9015-D40864C886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82" y="3645024"/>
            <a:ext cx="5010822" cy="315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967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E81AC-0623-45BB-A3EC-E7616F94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21"/>
          </a:xfrm>
        </p:spPr>
        <p:txBody>
          <a:bodyPr/>
          <a:lstStyle/>
          <a:p>
            <a:r>
              <a:rPr lang="ru-RU" dirty="0"/>
              <a:t>Стендовые измерения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B26AD-668D-473F-9D0F-FB4965844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360242"/>
            <a:ext cx="8856984" cy="19961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ионного импульса и полный заряд (в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нКл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 каждом импульсе серии из 10 ионных импульсов </a:t>
            </a:r>
            <a:r>
              <a:rPr lang="ru-RU" sz="7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Xe, последовательно выведенных из «Крион-6Т» через каждые 100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вертикальной оси показан ионный заряд в относительных единицах, по горизонтальной оси — время в мкс.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слева показан полный измеренный заряд в каждом из 10 ионных импульсов в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нКл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8B732C-A6AF-4FEC-A04B-5FF811C9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FA90B1-954D-4995-9535-8A4179D3E3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68760"/>
            <a:ext cx="8856984" cy="295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609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8C623-9356-4037-A673-C48325BD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46037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с ЛУТИ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24E46BD-8A0A-47B9-89C1-638B2517F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31836"/>
            <a:ext cx="4464496" cy="305443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6B57A8-662A-49BD-8999-9380B7F0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2E9F4-F825-4E67-8345-3099A98D2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26" y="731837"/>
            <a:ext cx="4731273" cy="30544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DF16A9-6FB8-47C3-A4D2-B2923E9C6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6267"/>
            <a:ext cx="4546251" cy="3071733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6B5093E-8AC4-4289-920F-C4EC0D594FFA}"/>
              </a:ext>
            </a:extLst>
          </p:cNvPr>
          <p:cNvSpPr txBox="1">
            <a:spLocks/>
          </p:cNvSpPr>
          <p:nvPr/>
        </p:nvSpPr>
        <p:spPr>
          <a:xfrm>
            <a:off x="4572000" y="3819676"/>
            <a:ext cx="4546251" cy="303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1 – начало работы, видно «штатный» вакуумный пробой.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в ходе работы «недосмотр» - остыл катод, потребовалась регулировка накала.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режим нормальной работы,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часа, параметры источника вышли на рабочие значения.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40548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A193C-20E6-443E-B90A-F8208046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713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весенне-летнего сеанса 2025 года «Крион-6Т»-ЛУТИ-Бустер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4C761-2C48-4F62-AC02-293C9DD17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79701"/>
            <a:ext cx="8928992" cy="2118976"/>
          </a:xfrm>
        </p:spPr>
        <p:txBody>
          <a:bodyPr>
            <a:noAutofit/>
          </a:bodyPr>
          <a:lstStyle/>
          <a:p>
            <a:pPr marL="0" indent="450215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видно 5 «ступеней» накопления ионов в бустере в Бустер с интервалом в 200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рост количества накопленных ионов. Среднее количество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входе в бустер составляло ~2.5*10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частиц в одном импульсе, после 5 кратной инжекции накоплено ~7.5*10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частиц.</a:t>
            </a:r>
          </a:p>
          <a:p>
            <a:pPr marL="0" indent="450215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Представленный рисунок является результатом работы коллектива Ускорительного отделения ЛФВЭ и всей Лаборатории в части подготовки инжекционного комплекса для запуска коллайдера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настоящей работе представлена часть, касающаяся вклада сотрудников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Сектора №3 электронно-лучевого источника ионов НЭОИКН Ускорительного отделения ЛФВЭ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личный вклад автора в общий результат работы практически всего коллектива Лаборатории.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154F4A-2E4F-4CB8-B4DE-0FE3B93E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63D6EC-B4F6-4651-858C-15E078AA2B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79" y="659323"/>
            <a:ext cx="5989857" cy="3489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76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4920FF-64AC-42DD-8D4B-E568B073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4624"/>
            <a:ext cx="8856984" cy="6696744"/>
          </a:xfrm>
        </p:spPr>
        <p:txBody>
          <a:bodyPr>
            <a:noAutofit/>
          </a:bodyPr>
          <a:lstStyle/>
          <a:p>
            <a:pPr marL="0" indent="0" algn="ctr">
              <a:lnSpc>
                <a:spcPts val="27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поставленных целей потребовалось решить следующие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новую концепцию вывода ионов с использованием дополнительной системы временн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синхронизации и формированием ловушки, потенциальных барьеров и «выводного» потенциала на основе персональной подачи напряжения в заданное время для каждой секции трубки дрейфа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(выводной потенциал в данном случае взят в кавычки, так как в этом случае он формируется динамически и является, вообще говоря, набором потенциалов индивидуальным для каждой трубки дрейфа);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создать и испытать прототип многократного вывода ионов при существующей системе вывода и синхронизации;</a:t>
            </a:r>
          </a:p>
          <a:p>
            <a:pPr marL="0" indent="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сеансы совместной работы «Крион-6Т» - ЛУТИ и проверить возможность многократной экстракции пучка ионов из источника и их инжекции в линейный ускоритель, ускорить ионы до энергии 3,2 МэВ/н провести подготовку для инжекции ионов в Бустер;</a:t>
            </a:r>
          </a:p>
          <a:p>
            <a:pPr marL="0" indent="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устройство для инжекции твердых веществ и получения ионов висмута.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446164-5373-4812-B661-AA7BC7F3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27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38EA-F92A-452C-92C4-EBECB588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четвертой главе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представлено устройство и результаты работы системы инжекции висмута.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F1A18-222E-4F1B-A8D5-060523DA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5" y="723991"/>
            <a:ext cx="8640960" cy="2592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висмута была выбрана тигельная система подачи рабочего вещества в ионный источник. При этом необходимо отметить, что использование тигельной системы в источниках «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Крион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достаточно сложно из-за гелиевой температуры сверхпроводящего соленоида и магнитного поля до 5 Тесла в области инжекции.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Температура ячейки, где происходит испарение висмута порядка 550 </a:t>
            </a:r>
            <a:r>
              <a:rPr lang="ru-RU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(давление паров висмута при этой температуре ~10</a:t>
            </a:r>
            <a:r>
              <a:rPr lang="ru-RU" sz="1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Па). Так как ячейка находится внутри азотной структуры источника и соответственно внутри сверхпроводящего соленоида, имеющего температуру жидкого гелия, реализовать подобную схему с более высокими температурами тигля было бы затруднительно.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B8827B-6F3E-4405-ABA4-3CC70F45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6" name="Содержимое 3" descr="20230718_103003.jpg">
            <a:extLst>
              <a:ext uri="{FF2B5EF4-FFF2-40B4-BE49-F238E27FC236}">
                <a16:creationId xmlns:a16="http://schemas.microsoft.com/office/drawing/2014/main" id="{30674511-E398-4A06-8B94-0ABF1F714D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935" y="3684737"/>
            <a:ext cx="3602545" cy="2160240"/>
          </a:xfrm>
          <a:prstGeom prst="rect">
            <a:avLst/>
          </a:prstGeom>
        </p:spPr>
      </p:pic>
      <p:pic>
        <p:nvPicPr>
          <p:cNvPr id="7" name="Объект 7">
            <a:extLst>
              <a:ext uri="{FF2B5EF4-FFF2-40B4-BE49-F238E27FC236}">
                <a16:creationId xmlns:a16="http://schemas.microsoft.com/office/drawing/2014/main" id="{2D7C7410-B940-4A58-A008-8D08903D0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9" y="3049802"/>
            <a:ext cx="4248472" cy="38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8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9C8F1-8735-4FAD-ADD2-B0B1C2F1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 управления нагревом ячейки висмута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7D848-1CFD-407B-8C18-38F5D57E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052736"/>
            <a:ext cx="8610128" cy="1324744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Нагрев ячейки осуществляется от «плавающего» источника питания (размещенного на потенциале структуры дрейфа), который управляется по оптоволоконной связи. Мощность нагрева при работе составляла ~ 10 Вт. Блок схема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управления нагревом ячейкой висмута представлена на рисунке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F62A6-E693-4748-BFD8-2F850727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666B92-DFEF-4767-B26D-F8CCE3DA4B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52766"/>
            <a:ext cx="6552728" cy="406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871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A9080-0C8C-4400-8C3C-B5492B22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31226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 нагрева висмута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6B72D-0494-45B5-9E37-32008767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9001000" cy="62373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находится внутри сверхпроводящего соленоида, который в свою очередь имеет температуру 4.2 К, что потребовало создать систему азотных экранов тепловых развязок.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Нагреваемая трубка с висмутом, являющаяся в данном случае секцией инжекции, находится под потенциалом структуры дрейфа (1,5 – 3,0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требует электрической изоляции и подведения соответствующего высоковольтного провода для подведения потенциала структуры.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 для блока нагрева потребовалось обеспечить электропитание через дополнительный разделительный трансформатор, а также создать систему дистанционного управления блоком нагрева по оптоволоконной связи.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испытаний оказалось, что реализовать тигельную подачу различных веществ в ионный источник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Крион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данной конфигурации возможно при рабочих температурах нагревателя до 600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С, для реализации более высоких температур теплосъёма недостаточно и создать дополнительные экраны или теплопроводящие шины практически невозможно, что определяется размерами источника ионов и непосредственно соленоида. Тем не менее, возможно получение интересных с точки зрения экспериментов по тензорной поляризации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Yb, Eu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а также ионов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Sn124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Возможно, в будущем, размещение нагревателя висмута удастся осуществить на «теплом» терминале источника, но при этом встанет вопрос о защите непосредственно катода от газовыделения с нагревателя и «теплых» секций, которые в настоящее время находятся на азотной температуре, а это потребует тщательной конструкторской проработки и создания азотных перехватов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2C411-D825-4987-97B1-6A312CE3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36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0CBE32-C9CD-442D-AB85-10E33FDC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5040560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стендовых экспериментов получено ~4 </a:t>
            </a:r>
            <a:r>
              <a:rPr lang="ru-RU" sz="1800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нКл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висмута, основная </a:t>
            </a:r>
            <a:r>
              <a:rPr lang="ru-RU" sz="1800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зарядность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этом в спектре </a:t>
            </a:r>
            <a:r>
              <a:rPr lang="ru-RU" sz="1800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времяпролётного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масс анализатора определена как Bi</a:t>
            </a:r>
            <a:r>
              <a:rPr lang="ru-RU" sz="1800" kern="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37+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(~7*10</a:t>
            </a:r>
            <a:r>
              <a:rPr lang="ru-RU" sz="1800" kern="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ионов), при этом время инжекции составляло 3,9 </a:t>
            </a:r>
            <a:r>
              <a:rPr lang="ru-RU" sz="1800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мс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время ионизации 30 </a:t>
            </a:r>
            <a:r>
              <a:rPr lang="ru-RU" sz="1800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мс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энергия электронов 4 кэВ, отражательное напряжение - 9,9</a:t>
            </a:r>
            <a:r>
              <a:rPr lang="en-US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кВ.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Плотность тока </a:t>
            </a:r>
            <a:r>
              <a:rPr lang="en-US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~400 А/см</a:t>
            </a:r>
            <a:r>
              <a:rPr lang="ru-RU" sz="1800" kern="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отметить, что полученная в этих экспериментах интенсивность в одном импульсе не достаточна для получения требуемых по Техническому проекту </a:t>
            </a:r>
            <a:r>
              <a:rPr lang="en-US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NICA</a:t>
            </a:r>
            <a:r>
              <a:rPr lang="ru-RU" sz="1800" kern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тем не менее, с использованием многократной инжекции мы рассчитываем выйти на необходимые параметры.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Созданное устройство позволяет осуществить инжекцию атомов висмута и получать ионы висмута требуемой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зарядности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последующей ионизации и ускорения.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E1FFA9-EEDF-47AA-BED5-3E9CBA47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36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0C78FD-E065-4F02-AD96-4C368D5D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44623"/>
            <a:ext cx="9046840" cy="6676851"/>
          </a:xfrm>
        </p:spPr>
        <p:txBody>
          <a:bodyPr>
            <a:noAutofit/>
          </a:bodyPr>
          <a:lstStyle/>
          <a:p>
            <a:pPr marL="0" indent="450215"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представлены основные результаты диссертации.</a:t>
            </a:r>
          </a:p>
          <a:p>
            <a:pPr marL="0" indent="450215" algn="just"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новая концепция вывода ионов – формирование ионной ловушки, потенциальных барьеров и «выводного» потенциала на основе персональной подачи напряжения в заданное время для каждой секции трубки дрейфа.</a:t>
            </a:r>
          </a:p>
          <a:p>
            <a:pPr marL="0" indent="450215" algn="just"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и испытана высоковольтная (до 3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система вывода ионов из источника «Крион-6Т» для инжекции в ЛУТИ и далее в Бустер, позволившая сократить длительность ионного импульса до ~ 4 мкс.</a:t>
            </a:r>
          </a:p>
          <a:p>
            <a:pPr marL="0" indent="450215" algn="just"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сеансы совместной работы «Крион-6Т» - ЛУТИ и проверена возможность многократной инжекции пучка ионов из источника в линейный ускоритель, ионы ускорены до энергии 3,2 МэВ/н проведена многократная (5, 7, 10 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пачке) инжекция ионов в Бустер для последующего их накопления.</a:t>
            </a:r>
          </a:p>
          <a:p>
            <a:pPr marL="0" indent="450215" algn="just"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Показано, что с использованием многократной инжекции накопление ионов в Бустере при 5 кратной инжекции позволяет увеличить интенсивность ионов ксенона в ~3 раза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~7.5*10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до 7 раз при 10 кратной, дальнейшее увеличение количества импульсов при инжекции в Бустере является отдельной темой для исследований. Определение необходимого количества инжекций с целью достижения оптимального накопления ионов в Бустере выходит за рамки данного исследования и будет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осуществляться в ходе текущего (2025 г.) и новых сеансов на комплексе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Разработано устройство для инжекции паров твердых веществ и получено ~7х10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ионов Bi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импульсе, что меньше, чем требуется по Техническо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проекту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с использованием многократной инжекции позволит приблизиться к расчетным параметрам.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4F718F-3368-4C1B-8E0D-A2C86F6B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07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9C5083-7772-4994-B90F-170842476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656" y="-7491"/>
            <a:ext cx="9036496" cy="6820867"/>
          </a:xfrm>
        </p:spPr>
        <p:txBody>
          <a:bodyPr>
            <a:noAutofit/>
          </a:bodyPr>
          <a:lstStyle/>
          <a:p>
            <a:pPr marL="0" indent="342900" algn="ctr">
              <a:lnSpc>
                <a:spcPts val="14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Цитируемая литература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проект ускорительного комплекса NICA: [В 4 т.] / Объединенный институт ядерных исследований ; Общ. ред.: И.Н.Мешков,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Г.В.Трубников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Науч.рук.проекта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И.Н.Мешков; Рук. проекта: Г.В.Трубников;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Зам.рук.проекта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А.В.Бутенко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А.О.Сидорин, Г.Г.Ходжибагиян [и др.]. – Дубна : ОИЯИ, 2015. – ISBN 978-5-9530-0416-9. С345а. 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Понкин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О. Системы управления и диагностики пучков для источников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высокозарядных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ионов "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Крион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: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канд. техн. наук: 1.3.18 / Дмитрий Олегович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Понкин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Объединенный институт ядерных исследований. Лаборатория физики высоких энергий имени В.И. Векслера и А.М. Балдина. – Дубна : ОИЯИ, 2024. – 151 с. :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ил. – URL: https://dissertations.jinr.ru/ru/Dissertations/Announcement/283. –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с. 139-147. – Место защиты: Объединенный институт ядерных исследований.</a:t>
            </a: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Шириков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И.В., Донец Д.Е., Жабин И.Н., Козловский А.А,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Красняков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А.С., Пешков В.В.,  Модернизация системы синхронизации начальной части ускорительного комплекса </a:t>
            </a:r>
            <a:r>
              <a:rPr lang="en-US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целью реализации режима многократной инжекции.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ХХ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Международная конференция «Российская конференция по ускорителям заряженных частиц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RuPAC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'2025», 15-19 сентября 2025 года: Сборник тезисов международной конференции (Санкт-Петербург, 15-19 сентября 2025 г.). — СПб.: АО «НИИЭФА», 2025. – 262 с.</a:t>
            </a: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Козловский А.А., Бухарин А.П., Жабин И.Н.,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Шириков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И.В., Разработка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микроядерной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архитектуры по управления разнородной аппаратурой физических установок на примере системы синхронизации инжектора ускорителя бустер.,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ХХ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Международная конференция «Российская конференция по ускорителям заряженных частиц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RuPAC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'2025», 15-19 сентября 2025 года: Сборник тезисов международной конференции (Санкт-Петербург, 15-19 сентября 2025 г.). — СПб.: АО «НИИЭФА», 2025. – 262 с.</a:t>
            </a: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Донец Е.Д., Донец Е.Е.,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Сыресин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Е.М.,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Дубинов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А.Е., Макаров И.В. , Садовой С.А., Сайков С.К., Тараканов В.П., Нелинейная динамика продольных структур в электронном облаке коаксиального электронно-струнного ионного источника., Журнал технической физики, 2011, том 81,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5, с. 103-110.</a:t>
            </a: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Neutralisation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LEAR electron-cooling beam: experimental results, Conference: Particle Accelerator Conference, 1995., Proceedings of the 1995Volume: 5, DOI:10.1109/PAC.1995.505745/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investigation of electron cooling and stacking of lead ions in a low energy accumulation ring,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Bosser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Broere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Carli, M. Chanel, C. Hill, R.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Maccaferri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Maury, D.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Möhl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Molinari, S. Rossi, E.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Tanke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Tranquille, M.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Vretenar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Particle Accelerators, Vol. 63, pp. 171-210. 1999/01/01/ PS Division, CERN, CH-1211 Geneva 23, Switzerland.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https://www.researchgate.net/publication/41586511_Results_on_lead_ion_accumulation_in_LEAR_for_the_LHC. January 1998/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D. Donets , D. E. Donets , E. E. Donets , V. V.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Salnikov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V. B.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Shutov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S. V. Gudkov , Yu. A.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Tumanova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V. P.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Vadeev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Laboratory of High Energies, Joint Institute for Nuclear Research, 141980 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Dubna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Russia Rev. Sci. </a:t>
            </a:r>
            <a:r>
              <a:rPr lang="en-US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75, 1543–1545 (2004), </a:t>
            </a:r>
            <a:r>
              <a:rPr lang="en-US" sz="13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https://doi.org/10.1063/1.1691510</a:t>
            </a:r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Е.Д. Донец, В.И. Илющенко, В.А.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Альперт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лучевой источник многозарядных ионов, Препринт ОИЯИ Р7-4124, Дубна 1968.</a:t>
            </a:r>
            <a:endParaRPr lang="en-US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Е.Д. Донец, В.И. Илющенко, Последовательная ионизация положительных ионов углерода и азота электронным ударом., Препринт ОИЯИ Р7-8310, Дубна 1974.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F3556F-77A1-48C8-BC1D-1DD2C565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26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B54C16-5009-4CDE-8FDC-27B14EB1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DC8A0A-EB9C-4B63-BBB6-D3B241F1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96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02338"/>
            <a:ext cx="8229600" cy="795034"/>
          </a:xfrm>
        </p:spPr>
        <p:txBody>
          <a:bodyPr/>
          <a:lstStyle/>
          <a:p>
            <a:r>
              <a:rPr lang="ru-RU" dirty="0"/>
              <a:t>«Крион-6Т» в зале ЛУТИ</a:t>
            </a:r>
          </a:p>
        </p:txBody>
      </p:sp>
      <p:pic>
        <p:nvPicPr>
          <p:cNvPr id="4" name="Содержимое 3" descr="20230719_115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77940"/>
            <a:ext cx="8352928" cy="626393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20119A-AAAE-43EF-851D-E689A0A3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DA6C9-B46E-41E0-890B-597F2A20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7" y="116632"/>
            <a:ext cx="8229600" cy="620688"/>
          </a:xfrm>
        </p:spPr>
        <p:txBody>
          <a:bodyPr>
            <a:noAutofit/>
          </a:bodyPr>
          <a:lstStyle/>
          <a:p>
            <a:r>
              <a:rPr lang="ru-RU" sz="3200" dirty="0"/>
              <a:t>Управляющая электроника источника ионов «Крион-6Т»</a:t>
            </a:r>
            <a:r>
              <a:rPr lang="en-US" sz="3200" dirty="0"/>
              <a:t> </a:t>
            </a:r>
            <a:r>
              <a:rPr lang="ru-RU" sz="3200" dirty="0"/>
              <a:t>в зале ЛУТИ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9FAC6B-0E55-4604-BD95-17871D943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7" y="882961"/>
            <a:ext cx="8003231" cy="6002423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C89FECE-5521-4E9A-88FF-1FF5270C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33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191B-6FF2-4A82-99FC-70321D4A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Измеренные </a:t>
            </a:r>
            <a:r>
              <a:rPr lang="ru-RU" dirty="0" err="1"/>
              <a:t>зарядности</a:t>
            </a:r>
            <a:r>
              <a:rPr lang="ru-RU" dirty="0"/>
              <a:t> ионов </a:t>
            </a:r>
            <a:r>
              <a:rPr lang="ru-RU" baseline="30000" dirty="0"/>
              <a:t>124</a:t>
            </a:r>
            <a:r>
              <a:rPr lang="ru-RU" dirty="0"/>
              <a:t>Хе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437C320-57A4-4A2A-AFEB-475A7590E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" y="1600200"/>
            <a:ext cx="9105223" cy="52578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C28DDF-A65E-4715-A93B-16E585EA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B7C96-1DFB-463C-9D8E-3226BA2FDBB0}"/>
              </a:ext>
            </a:extLst>
          </p:cNvPr>
          <p:cNvSpPr txBox="1"/>
          <p:nvPr/>
        </p:nvSpPr>
        <p:spPr>
          <a:xfrm>
            <a:off x="395536" y="2015189"/>
            <a:ext cx="4824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5,1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эмисс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4-6 мА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20-25%</a:t>
            </a:r>
          </a:p>
          <a:p>
            <a:r>
              <a:rPr lang="en-GB" sz="2800" kern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ru-RU" sz="2800" kern="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28+</a:t>
            </a:r>
            <a:r>
              <a:rPr lang="ru-RU" sz="2800" kern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~1</a:t>
            </a:r>
            <a:r>
              <a:rPr lang="ru-RU" sz="2800" kern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*10</a:t>
            </a:r>
            <a:r>
              <a:rPr lang="ru-RU" sz="2800" kern="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kern="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ионов. </a:t>
            </a:r>
            <a:endParaRPr lang="ru-RU" sz="2800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5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605606-3213-4ED5-BE26-C3773866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6526"/>
            <a:ext cx="8856984" cy="6172794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значимость работы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выполнения данной работы разработаны, испытаны и готовы к использованию система вывода ионов и многократной инжекции для настройки инжекционного комплекса «Крион-6Т»-ЛУТИ-Бустер-Нуклотрон и запуска коллайдера.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данной работы показано, что при использовании многократной инжекции ионов из источника «Крион-6Т», достигнуто повышение интенсивности ионов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Бустере в несколько раз – до 3 раз при 5 кратной инжекции и до 7 раз при 10 кратной.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Создано устройство для инжекции твердых веществ и получения ионов висмута Bi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37+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позволит в будущем получать и ускорять ионы висмута в физических экспериментах при столкновениях на коллайдере NICA.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7B04E7-A19E-458B-A1EA-2067A688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2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DC94F2-7025-4336-B44A-E33F480D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" y="44624"/>
            <a:ext cx="8856984" cy="6768752"/>
          </a:xfrm>
        </p:spPr>
        <p:txBody>
          <a:bodyPr>
            <a:noAutofit/>
          </a:bodyPr>
          <a:lstStyle/>
          <a:p>
            <a:pPr indent="457200" algn="ctr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Положения, выносимые на защиту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новая концепция вывода ионов – формирование ловушки, потенциальных барьеров и «выводного» потенциала на основе персональной подачи напряжения в заданное время для каждой секции трубки дрейфа [А2-А.5];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высоковольтная импульсная система вывода ионов из источника «Крион-6Т» и ее настройка в части подбора потенциалов и времён для вывода ионов [А.3-А.6];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динамического уменьшения накала катода в течение серии импульсов, что позволило избежать его дополнительного разогрева и добиться устойчивого многократного режима ионизации [А.1];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результаты сеанс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«Крион-6Т» - ЛУТИ и получение многократной инжекции ионов,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ускоренние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энергии 3,2 МэВ/н для подготовки инжекции в Бустер и результаты накопления ионов после многократной (5, 7, 10 штук в пачке) инжекции в ходе сеанса ПНР № 1 комплекса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части, касающейся источника ионов «Крион-6Т») [А.6];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 устройство для инжекции паров твердых веществ и получения ионов висмута [А.1].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4CA8E1-F673-4ECA-B194-CB14DFA6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8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3F7552-9865-450D-A779-FB6D3FBB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Достоверность результатов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Ключевым фактором достоверности полученных результатов являются результаты ускорительных сеансов 2025 г., в ходе которых был осуществлен многократный вывод ионов из источника ионов «Крион-6Т», ионы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26+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ускорены до энергии 3,2 МэВ/н и проведена многократная инжекция ионов и осуществлено накопление ионов в Бустере и получено увеличение интенсивности ионов ~ 7 раз при 10 кратной инжекции.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6B1B0-B03A-44D7-80A3-D47FBD2F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6E198E-4F13-4DB5-866E-7391AA1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624"/>
            <a:ext cx="9036496" cy="6624736"/>
          </a:xfrm>
        </p:spPr>
        <p:txBody>
          <a:bodyPr>
            <a:noAutofit/>
          </a:bodyPr>
          <a:lstStyle/>
          <a:p>
            <a:pPr marL="28800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Апробация работы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Результаты, вошедшие в диссертационную работу, докладывались автором на:</a:t>
            </a:r>
          </a:p>
          <a:p>
            <a:pPr marL="288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XXVIII International Conference "Russian Particle Accelerators Conference RuPAC'23, September 11 - 15, 2023 at the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Budker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of Nuclear Physics SB RAS, Novosibirsk;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ХХ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Международная конференция «Российская конференция по ускорителям заряженных частиц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RuPAC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'2025», 15-19 сентября 2025 года;</a:t>
            </a:r>
          </a:p>
          <a:p>
            <a:pPr marL="288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Работа коллектива сектора №3 НЭОИКН «Разработка, создание и апробация системы быстрого вывода пучков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высокозарядных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ионов из источника «Крион-6Т» в режиме многократной инжекции в Бустер» отмечена Первой премией на конкурсе работ Лаборатории физики высоких энергий ОИЯИ в 2024 году.</a:t>
            </a:r>
          </a:p>
          <a:p>
            <a:pPr marL="288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Публикации. </a:t>
            </a:r>
          </a:p>
          <a:p>
            <a:pPr marL="288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диссертации опубликованы в 5-ти печатных работах: из них 4 статьи в рецензируемых журналах [А1–А4], 1 статья [А5] в сборнике трудов конференции и 2 публикации в тезисах докладов, непосредственно статьи находятся в печати.</a:t>
            </a:r>
          </a:p>
          <a:p>
            <a:pPr marL="288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C451FA-95CD-4B86-BCC2-0DB6534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7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6E198E-4F13-4DB5-866E-7391AA1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624"/>
            <a:ext cx="9036496" cy="6624736"/>
          </a:xfrm>
        </p:spPr>
        <p:txBody>
          <a:bodyPr>
            <a:noAutofit/>
          </a:bodyPr>
          <a:lstStyle/>
          <a:p>
            <a:pPr marL="288000" indent="450215" algn="just">
              <a:spcBef>
                <a:spcPts val="0"/>
              </a:spcBef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работ, опубликованных автором по теме диссертации: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450215" algn="just">
              <a:spcBef>
                <a:spcPts val="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.1] D. N.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Rassadov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Yu. Boytsov, E. 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Butenko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V. Gudkov, D. E. Donets, E. D. Donets,   E. E. Donets, N. A. Malyshev, D. O.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Ponkin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Yu.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Ramzdorf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 V.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Salnikov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 B.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Shutov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Prospects for Using the Source of Krion-6T Multicharged Ions on the NICA Injection Complex: The Multiple Injection of Heavy Element Ions PHYSICS AND TECHNIQUE OF ACCELERATORS, Published: 07 June 2024, Volume 21, pages 236–240, (2024)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https://doi.org/10.1134/S1547477124700055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450215" algn="just">
              <a:spcBef>
                <a:spcPts val="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.2] E.A.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Butenko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D.N.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Rassadov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1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 String Ion Source (ESIS) Ion Trap Control System Development PHYSICS AND TECHNIQUE OF ACCELERATORS Published: 14 August 2024 Volume 21, pages 750–752, (2024).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https://doi.org/10.1134/S1547477124701255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450215" algn="just"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[A.3]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Butenko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E.A.,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Rassadov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D.N. </a:t>
            </a:r>
            <a:r>
              <a:rPr lang="en-US" sz="1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Electron String Ion Sources (ESIS) Electronics Development. </a:t>
            </a:r>
            <a:r>
              <a:rPr lang="en-US" sz="1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Phys. Part. Nuclei Lett.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753–756 (2024).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https://doi.org/10.1134/S1547477124701267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450215" algn="just">
              <a:spcBef>
                <a:spcPts val="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.4] A. Yu. Boytsov, E. 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Butenko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E. Donets, D. E. Donets, N. A. Malyshev, D. O.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Ponkin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Yu.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Ramzdorf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N.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Rassadov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V. B.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Shutov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Cathode Assembly Electronics Development for Electron String Ion Sources (ESIS). ISSN 1547-4771, Physics of Particles and Nuclei Letters, 2023, Vol. 20, No. 6, pp. 1519–1522. © Pleiades Publishing, Ltd., 2023.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450215" algn="just">
              <a:spcBef>
                <a:spcPts val="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.5] M.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Dzugaev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Ponkin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Butenko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Malyshev, D.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Rassadov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E.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Matyuhkanov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"Fast Ion Extraction Control System for ESIS,"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 IEEE 26th International Conference of Young Professionals in Electron Devices and Materials (EDM)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Altai, Russian Federation, 2025, pp. 410-413,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10.1109/EDM65517.2025.11096888. URL: 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https://ieeexplore.ieee.org/stamp/stamp.jsp?tp=&amp;arnumber=11096888&amp;isnumber=11096632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450215" algn="just"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[А.6]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Рассадов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Д.Н., Бойцов А.Ю., Бутенко Е.А., Гудков С.В.,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Дзугаев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М.Г., Донец Д.Е., Донец Е.Е., Малышев Н.А.,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Понкин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Д.О.,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Рамздорф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А.Ю., Сальников В.В., Шутов В.Б. Статус источника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высокозарядных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ионов «Крион-6Т» и получение многократной инжекции ионов для ускорительного комплекса “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ХХ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Международная конференция «Российская конференция по ускорителям заряженных частиц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RuPAC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'2025», Сборник тезисов международной конференции (Санкт-Петербург, 15-19 сентября 2025 г.). — СПб.: АО «НИИЭФА», 2025. – 262 с.</a:t>
            </a:r>
          </a:p>
          <a:p>
            <a:pPr marL="288000"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[А.7]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Тамашевич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Е.С.,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Левтеров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К.А.,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Головенский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Б.В.,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Мончинский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Мялковский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В.В., Донец Е.Е., Донец Д.Е.,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Рамздорф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А.Ю., Бойцов А.Ю.,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Понкин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Д.О.,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Рассадов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Д.Н., Елкин В.Г.,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Сыресин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Е.М., Лебедев В.А., Бутенко А.В. Получение многократной инжекции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высокозарядных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ионов от источника «Крион-6Т» в Бустере ускорительного комплекса “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Двадцать девятая международная конференция «Российская конференция по ускорителям заряженных частиц RuPAC'2025»: Сборник тезисов международной конференции (Санкт-Петербург, 15-19 сентября 2025 г.). — СПб.: АО «НИИЭФА», 2025. – 262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C451FA-95CD-4B86-BCC2-0DB6534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7BCF-07B1-471C-8EDF-8B7F144A23A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33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6931</TotalTime>
  <Words>5832</Words>
  <Application>Microsoft Office PowerPoint</Application>
  <PresentationFormat>Экран (4:3)</PresentationFormat>
  <Paragraphs>254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«Крион-6Т» (разрез)</vt:lpstr>
      <vt:lpstr>Линия транспорта пучка ионов от источника до ускоряющей трубки ЛУТИ.</vt:lpstr>
      <vt:lpstr>Презентация PowerPoint</vt:lpstr>
      <vt:lpstr>Получение ионов в источнике «Крион6-Т»</vt:lpstr>
      <vt:lpstr>Схема работы ионного источника Крион-6Т</vt:lpstr>
      <vt:lpstr>Презентация PowerPoint</vt:lpstr>
      <vt:lpstr>Во второй главе приводятся способы вывода ионов из ионной ловушки и описание созданной системы вывода ионов.</vt:lpstr>
      <vt:lpstr>Презентация PowerPoint</vt:lpstr>
      <vt:lpstr>Презентация PowerPoint</vt:lpstr>
      <vt:lpstr>Электрическая схема резистивного делителя ионного источника «Крион-6Т»</vt:lpstr>
      <vt:lpstr>Концепция новой системы вывода ионов</vt:lpstr>
      <vt:lpstr>Создание новой системы трубок дрейфа</vt:lpstr>
      <vt:lpstr>Новая структура дрейфа ионов</vt:lpstr>
      <vt:lpstr>Для подачи потенциалов была создана новая система вывода ионов. Для создания этой системы потребовалось собрать воедино 24 импульсных высоковольтных блока (+ 3 кВ), 24-х канальную систему синхронизации, управляющее программное обеспечение [3]. Блок-схема новой системы вывода представлена на рисунке.</vt:lpstr>
      <vt:lpstr>Создание новой системы вывода ионов</vt:lpstr>
      <vt:lpstr>Калибровка времени формирования высоковольтных импульсов для быстрого вывода ионов из источника КРИОН-6Т</vt:lpstr>
      <vt:lpstr>Калибровка сводилась к установлению единства времен формирования выходных импульсов в блоках БФПБ при единстве времен старта внешних управляющих импульсов из системы синхронизации. </vt:lpstr>
      <vt:lpstr>Программная часть</vt:lpstr>
      <vt:lpstr>Создание новой системы вывода ионов</vt:lpstr>
      <vt:lpstr>Результаты измерений длительности импульсов ионов Хе на ионном коллекторе источника «Крион-6Т»</vt:lpstr>
      <vt:lpstr>Исследование работы системы вывода</vt:lpstr>
      <vt:lpstr>Вывод ионов</vt:lpstr>
      <vt:lpstr>Результаты работы новой системы вывода в ходе сеанса Крион-6Т-ЛУТИ-Бустер</vt:lpstr>
      <vt:lpstr>В третьей главе представлены результаты работы многократного вывода ионов из источника ионов «Крион-6Т».</vt:lpstr>
      <vt:lpstr>Стендовые эксперименты</vt:lpstr>
      <vt:lpstr>Системы уменьшения накала эмиттера</vt:lpstr>
      <vt:lpstr>Стендовые измерения</vt:lpstr>
      <vt:lpstr>Измерения с ЛУТИ</vt:lpstr>
      <vt:lpstr>Результаты весенне-летнего сеанса 2025 года «Крион-6Т»-ЛУТИ-Бустер</vt:lpstr>
      <vt:lpstr>В четвертой главе представлено устройство и результаты работы системы инжекции висмута.</vt:lpstr>
      <vt:lpstr>Система управления нагревом ячейки висмута</vt:lpstr>
      <vt:lpstr>Секция  нагрева висмута</vt:lpstr>
      <vt:lpstr>Презентация PowerPoint</vt:lpstr>
      <vt:lpstr>Презентация PowerPoint</vt:lpstr>
      <vt:lpstr>Презентация PowerPoint</vt:lpstr>
      <vt:lpstr>Презентация PowerPoint</vt:lpstr>
      <vt:lpstr>«Крион-6Т» в зале ЛУТИ</vt:lpstr>
      <vt:lpstr>Управляющая электроника источника ионов «Крион-6Т» в зале ЛУТИ</vt:lpstr>
      <vt:lpstr>Измеренные зарядности ионов 124Хе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rassdmit@gmail.com</cp:lastModifiedBy>
  <cp:revision>209</cp:revision>
  <dcterms:created xsi:type="dcterms:W3CDTF">2023-07-18T07:54:57Z</dcterms:created>
  <dcterms:modified xsi:type="dcterms:W3CDTF">2025-11-06T06:32:22Z</dcterms:modified>
</cp:coreProperties>
</file>