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29" r:id="rId2"/>
    <p:sldId id="342" r:id="rId3"/>
    <p:sldId id="362" r:id="rId4"/>
    <p:sldId id="353" r:id="rId5"/>
    <p:sldId id="361" r:id="rId6"/>
    <p:sldId id="354" r:id="rId7"/>
    <p:sldId id="351" r:id="rId8"/>
    <p:sldId id="355" r:id="rId9"/>
    <p:sldId id="349" r:id="rId10"/>
    <p:sldId id="359" r:id="rId11"/>
    <p:sldId id="348" r:id="rId12"/>
    <p:sldId id="360" r:id="rId13"/>
    <p:sldId id="356" r:id="rId14"/>
    <p:sldId id="357" r:id="rId15"/>
    <p:sldId id="350"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4660"/>
  </p:normalViewPr>
  <p:slideViewPr>
    <p:cSldViewPr snapToGrid="0">
      <p:cViewPr>
        <p:scale>
          <a:sx n="100" d="100"/>
          <a:sy n="100" d="100"/>
        </p:scale>
        <p:origin x="18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96D4A-5627-4137-8871-2DEC2416013D}" type="datetimeFigureOut">
              <a:rPr lang="ru-RU" smtClean="0"/>
              <a:t>ср 12.11.25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C0CD6-19A9-4B6E-ADF1-1064611A0795}" type="slidenum">
              <a:rPr lang="ru-RU" smtClean="0"/>
              <a:t>‹#›</a:t>
            </a:fld>
            <a:endParaRPr lang="ru-RU"/>
          </a:p>
        </p:txBody>
      </p:sp>
    </p:spTree>
    <p:extLst>
      <p:ext uri="{BB962C8B-B14F-4D97-AF65-F5344CB8AC3E}">
        <p14:creationId xmlns:p14="http://schemas.microsoft.com/office/powerpoint/2010/main" val="43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E629A0-E0F1-49E7-AC65-37DAF7894C9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C91FBDD-0760-4F89-888E-27C5F3E9F3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5511BFE-48A3-43AE-BB9D-CC1AC1040FFD}"/>
              </a:ext>
            </a:extLst>
          </p:cNvPr>
          <p:cNvSpPr>
            <a:spLocks noGrp="1"/>
          </p:cNvSpPr>
          <p:nvPr>
            <p:ph type="dt" sz="half" idx="10"/>
          </p:nvPr>
        </p:nvSpPr>
        <p:spPr/>
        <p:txBody>
          <a:bodyPr/>
          <a:lstStyle/>
          <a:p>
            <a:fld id="{AF5C8262-CD3B-49B8-BA9E-8CF2732726A7}" type="datetime1">
              <a:rPr lang="ru-RU" smtClean="0"/>
              <a:t>ср 12.11.25</a:t>
            </a:fld>
            <a:endParaRPr lang="ru-RU"/>
          </a:p>
        </p:txBody>
      </p:sp>
      <p:sp>
        <p:nvSpPr>
          <p:cNvPr id="5" name="Нижний колонтитул 4">
            <a:extLst>
              <a:ext uri="{FF2B5EF4-FFF2-40B4-BE49-F238E27FC236}">
                <a16:creationId xmlns:a16="http://schemas.microsoft.com/office/drawing/2014/main" id="{B9460476-8A55-4CE3-9A1E-8B1E0D221C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D244D83-9DF3-4968-8769-D4EFA9FA2DFE}"/>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1761912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4AD273-0994-4269-9B4F-8DE313146CD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7D8701D-474A-4382-B14C-B3E88BA3C2F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F99EE02-C818-424E-B906-1A8F67518ED3}"/>
              </a:ext>
            </a:extLst>
          </p:cNvPr>
          <p:cNvSpPr>
            <a:spLocks noGrp="1"/>
          </p:cNvSpPr>
          <p:nvPr>
            <p:ph type="dt" sz="half" idx="10"/>
          </p:nvPr>
        </p:nvSpPr>
        <p:spPr/>
        <p:txBody>
          <a:bodyPr/>
          <a:lstStyle/>
          <a:p>
            <a:fld id="{973B2D5E-0C02-4694-B5EC-BF62B611F3AA}" type="datetime1">
              <a:rPr lang="ru-RU" smtClean="0"/>
              <a:t>ср 12.11.25</a:t>
            </a:fld>
            <a:endParaRPr lang="ru-RU"/>
          </a:p>
        </p:txBody>
      </p:sp>
      <p:sp>
        <p:nvSpPr>
          <p:cNvPr id="5" name="Нижний колонтитул 4">
            <a:extLst>
              <a:ext uri="{FF2B5EF4-FFF2-40B4-BE49-F238E27FC236}">
                <a16:creationId xmlns:a16="http://schemas.microsoft.com/office/drawing/2014/main" id="{90474164-FA15-46B4-B3E1-D3BD5C355DB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E26BD53-F8C5-4F2D-B43A-D412257C1D82}"/>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512559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244FB97-2188-47D9-A8B1-D5543866640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E829F60-90F9-4CE0-AAE7-5E6A7813F95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20F891-4DFA-4AFB-88BC-2887EBEAF06F}"/>
              </a:ext>
            </a:extLst>
          </p:cNvPr>
          <p:cNvSpPr>
            <a:spLocks noGrp="1"/>
          </p:cNvSpPr>
          <p:nvPr>
            <p:ph type="dt" sz="half" idx="10"/>
          </p:nvPr>
        </p:nvSpPr>
        <p:spPr/>
        <p:txBody>
          <a:bodyPr/>
          <a:lstStyle/>
          <a:p>
            <a:fld id="{FDDBAC59-60AA-4CC5-A52D-6BA468AE29B6}" type="datetime1">
              <a:rPr lang="ru-RU" smtClean="0"/>
              <a:t>ср 12.11.25</a:t>
            </a:fld>
            <a:endParaRPr lang="ru-RU"/>
          </a:p>
        </p:txBody>
      </p:sp>
      <p:sp>
        <p:nvSpPr>
          <p:cNvPr id="5" name="Нижний колонтитул 4">
            <a:extLst>
              <a:ext uri="{FF2B5EF4-FFF2-40B4-BE49-F238E27FC236}">
                <a16:creationId xmlns:a16="http://schemas.microsoft.com/office/drawing/2014/main" id="{873D0C50-B132-4180-9B2E-A807C29A12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526486A-0AFE-45F1-B2D5-4323819C010C}"/>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402141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96E8B-4977-461D-856C-AFBFDA73406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2B2227B-C80B-4ABC-BE70-9C439218800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0752287-7B14-421C-A1F3-966BAAF37A93}"/>
              </a:ext>
            </a:extLst>
          </p:cNvPr>
          <p:cNvSpPr>
            <a:spLocks noGrp="1"/>
          </p:cNvSpPr>
          <p:nvPr>
            <p:ph type="dt" sz="half" idx="10"/>
          </p:nvPr>
        </p:nvSpPr>
        <p:spPr/>
        <p:txBody>
          <a:bodyPr/>
          <a:lstStyle/>
          <a:p>
            <a:fld id="{374F4DBD-78DA-4E23-B3C4-4AE87E454015}" type="datetime1">
              <a:rPr lang="ru-RU" smtClean="0"/>
              <a:t>ср 12.11.25</a:t>
            </a:fld>
            <a:endParaRPr lang="ru-RU"/>
          </a:p>
        </p:txBody>
      </p:sp>
      <p:sp>
        <p:nvSpPr>
          <p:cNvPr id="5" name="Нижний колонтитул 4">
            <a:extLst>
              <a:ext uri="{FF2B5EF4-FFF2-40B4-BE49-F238E27FC236}">
                <a16:creationId xmlns:a16="http://schemas.microsoft.com/office/drawing/2014/main" id="{922DBC4F-975D-4937-B684-7435ACEC38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5835DBF-F40B-4098-94A1-0B7138FB1CF2}"/>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44022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5E858E-0E9F-4FF9-99C6-2D15ECDD2F1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D0D0DBE-ADAB-4613-BB85-098EA32F6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83DB3B9-EF1E-4C4C-B0EA-73F1B8378A3E}"/>
              </a:ext>
            </a:extLst>
          </p:cNvPr>
          <p:cNvSpPr>
            <a:spLocks noGrp="1"/>
          </p:cNvSpPr>
          <p:nvPr>
            <p:ph type="dt" sz="half" idx="10"/>
          </p:nvPr>
        </p:nvSpPr>
        <p:spPr/>
        <p:txBody>
          <a:bodyPr/>
          <a:lstStyle/>
          <a:p>
            <a:fld id="{D11170B2-C565-4D57-BE0C-745EA38AF0A0}" type="datetime1">
              <a:rPr lang="ru-RU" smtClean="0"/>
              <a:t>ср 12.11.25</a:t>
            </a:fld>
            <a:endParaRPr lang="ru-RU"/>
          </a:p>
        </p:txBody>
      </p:sp>
      <p:sp>
        <p:nvSpPr>
          <p:cNvPr id="5" name="Нижний колонтитул 4">
            <a:extLst>
              <a:ext uri="{FF2B5EF4-FFF2-40B4-BE49-F238E27FC236}">
                <a16:creationId xmlns:a16="http://schemas.microsoft.com/office/drawing/2014/main" id="{3F3BB9E8-977A-4466-B98F-50A1212AFB9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4522152-8D0F-4D9C-B785-5581F8FC1326}"/>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162192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CE4F5B-8768-4FA7-8929-025520C61B2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ECFD864-F916-4761-8038-0673B04696B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CEDCF38-5B02-4960-A8D3-87210244A6E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183B8EE-64E7-427B-B0C6-37883B58AE7C}"/>
              </a:ext>
            </a:extLst>
          </p:cNvPr>
          <p:cNvSpPr>
            <a:spLocks noGrp="1"/>
          </p:cNvSpPr>
          <p:nvPr>
            <p:ph type="dt" sz="half" idx="10"/>
          </p:nvPr>
        </p:nvSpPr>
        <p:spPr/>
        <p:txBody>
          <a:bodyPr/>
          <a:lstStyle/>
          <a:p>
            <a:fld id="{6A90F61B-D490-40B7-8C90-F2EF8109A2E0}" type="datetime1">
              <a:rPr lang="ru-RU" smtClean="0"/>
              <a:t>ср 12.11.25</a:t>
            </a:fld>
            <a:endParaRPr lang="ru-RU"/>
          </a:p>
        </p:txBody>
      </p:sp>
      <p:sp>
        <p:nvSpPr>
          <p:cNvPr id="6" name="Нижний колонтитул 5">
            <a:extLst>
              <a:ext uri="{FF2B5EF4-FFF2-40B4-BE49-F238E27FC236}">
                <a16:creationId xmlns:a16="http://schemas.microsoft.com/office/drawing/2014/main" id="{FF23E689-1E22-4BA4-9F1D-826C1D6F848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37B2D10-8086-4450-A6DB-18FCBB65B89D}"/>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76188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8A56F9-668F-4C04-AC39-47FC1931CA2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7138B13-4961-4BF8-B73B-D5382026A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9B101DC-8D3A-48EE-92C2-6293D7E2252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0EFE02A-12CF-457F-A458-368E182191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1D154E8-4C23-4036-9721-BA2434849F2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E1CE227-9F49-47A6-8F02-45792B500877}"/>
              </a:ext>
            </a:extLst>
          </p:cNvPr>
          <p:cNvSpPr>
            <a:spLocks noGrp="1"/>
          </p:cNvSpPr>
          <p:nvPr>
            <p:ph type="dt" sz="half" idx="10"/>
          </p:nvPr>
        </p:nvSpPr>
        <p:spPr/>
        <p:txBody>
          <a:bodyPr/>
          <a:lstStyle/>
          <a:p>
            <a:fld id="{FC558584-888A-4274-93AB-3FA265B40DFC}" type="datetime1">
              <a:rPr lang="ru-RU" smtClean="0"/>
              <a:t>ср 12.11.25</a:t>
            </a:fld>
            <a:endParaRPr lang="ru-RU"/>
          </a:p>
        </p:txBody>
      </p:sp>
      <p:sp>
        <p:nvSpPr>
          <p:cNvPr id="8" name="Нижний колонтитул 7">
            <a:extLst>
              <a:ext uri="{FF2B5EF4-FFF2-40B4-BE49-F238E27FC236}">
                <a16:creationId xmlns:a16="http://schemas.microsoft.com/office/drawing/2014/main" id="{9395CDC8-25CE-49D7-93C5-588C9C166F7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9137E7C-4FE2-41C0-B4F1-BCEE05EE9B9E}"/>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193958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379849-F2FD-44E3-94CB-B53DF58BE07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9FE6A07-38DD-4539-A875-94B59A12C159}"/>
              </a:ext>
            </a:extLst>
          </p:cNvPr>
          <p:cNvSpPr>
            <a:spLocks noGrp="1"/>
          </p:cNvSpPr>
          <p:nvPr>
            <p:ph type="dt" sz="half" idx="10"/>
          </p:nvPr>
        </p:nvSpPr>
        <p:spPr/>
        <p:txBody>
          <a:bodyPr/>
          <a:lstStyle/>
          <a:p>
            <a:fld id="{26024003-9FF0-4056-806C-A82C9BBBE429}" type="datetime1">
              <a:rPr lang="ru-RU" smtClean="0"/>
              <a:t>ср 12.11.25</a:t>
            </a:fld>
            <a:endParaRPr lang="ru-RU"/>
          </a:p>
        </p:txBody>
      </p:sp>
      <p:sp>
        <p:nvSpPr>
          <p:cNvPr id="4" name="Нижний колонтитул 3">
            <a:extLst>
              <a:ext uri="{FF2B5EF4-FFF2-40B4-BE49-F238E27FC236}">
                <a16:creationId xmlns:a16="http://schemas.microsoft.com/office/drawing/2014/main" id="{6E5CECDA-A526-4014-9F22-C4712BD90FF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C438CCC-437C-4DD5-85C8-6C30972A5FDF}"/>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265821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021BB67-5600-45DA-92C5-37F39AFA0449}"/>
              </a:ext>
            </a:extLst>
          </p:cNvPr>
          <p:cNvSpPr>
            <a:spLocks noGrp="1"/>
          </p:cNvSpPr>
          <p:nvPr>
            <p:ph type="dt" sz="half" idx="10"/>
          </p:nvPr>
        </p:nvSpPr>
        <p:spPr/>
        <p:txBody>
          <a:bodyPr/>
          <a:lstStyle/>
          <a:p>
            <a:fld id="{3D2EF305-9137-4D05-ABC2-64EF90EDA4DB}" type="datetime1">
              <a:rPr lang="ru-RU" smtClean="0"/>
              <a:t>ср 12.11.25</a:t>
            </a:fld>
            <a:endParaRPr lang="ru-RU"/>
          </a:p>
        </p:txBody>
      </p:sp>
      <p:sp>
        <p:nvSpPr>
          <p:cNvPr id="3" name="Нижний колонтитул 2">
            <a:extLst>
              <a:ext uri="{FF2B5EF4-FFF2-40B4-BE49-F238E27FC236}">
                <a16:creationId xmlns:a16="http://schemas.microsoft.com/office/drawing/2014/main" id="{71A13549-AA17-40E8-9B49-7C36F8F777F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C6D6247-CCAA-4224-98D6-A9A30819289F}"/>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215319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C3C708-568D-48E8-8509-3064DC6C30A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DCEFE48-F04C-4D75-8527-1AAA708A67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9B2BD67-6B3E-4014-B170-4EC88EFF9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F6918F6-C7B2-4925-B048-A1D0CB429D07}"/>
              </a:ext>
            </a:extLst>
          </p:cNvPr>
          <p:cNvSpPr>
            <a:spLocks noGrp="1"/>
          </p:cNvSpPr>
          <p:nvPr>
            <p:ph type="dt" sz="half" idx="10"/>
          </p:nvPr>
        </p:nvSpPr>
        <p:spPr/>
        <p:txBody>
          <a:bodyPr/>
          <a:lstStyle/>
          <a:p>
            <a:fld id="{B72D8321-C92F-4E12-8CA6-9717FD5674C1}" type="datetime1">
              <a:rPr lang="ru-RU" smtClean="0"/>
              <a:t>ср 12.11.25</a:t>
            </a:fld>
            <a:endParaRPr lang="ru-RU"/>
          </a:p>
        </p:txBody>
      </p:sp>
      <p:sp>
        <p:nvSpPr>
          <p:cNvPr id="6" name="Нижний колонтитул 5">
            <a:extLst>
              <a:ext uri="{FF2B5EF4-FFF2-40B4-BE49-F238E27FC236}">
                <a16:creationId xmlns:a16="http://schemas.microsoft.com/office/drawing/2014/main" id="{2C385968-9FD1-40FD-9632-09F5AD38D16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1B44ACE-3350-4A4B-847B-F95CF0B13019}"/>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4146717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801DF3-D742-4FBB-9530-E30F8FF72A9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8F2A58E-1F31-4EE1-B753-3BCCCBA9C5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425E659-8A8F-4D6E-AE14-5AEB8189E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AF45865-6998-41E1-B1A0-15DC76DAA690}"/>
              </a:ext>
            </a:extLst>
          </p:cNvPr>
          <p:cNvSpPr>
            <a:spLocks noGrp="1"/>
          </p:cNvSpPr>
          <p:nvPr>
            <p:ph type="dt" sz="half" idx="10"/>
          </p:nvPr>
        </p:nvSpPr>
        <p:spPr/>
        <p:txBody>
          <a:bodyPr/>
          <a:lstStyle/>
          <a:p>
            <a:fld id="{9A6C3BEC-BD79-44A5-857A-C7C604EC2698}" type="datetime1">
              <a:rPr lang="ru-RU" smtClean="0"/>
              <a:t>ср 12.11.25</a:t>
            </a:fld>
            <a:endParaRPr lang="ru-RU"/>
          </a:p>
        </p:txBody>
      </p:sp>
      <p:sp>
        <p:nvSpPr>
          <p:cNvPr id="6" name="Нижний колонтитул 5">
            <a:extLst>
              <a:ext uri="{FF2B5EF4-FFF2-40B4-BE49-F238E27FC236}">
                <a16:creationId xmlns:a16="http://schemas.microsoft.com/office/drawing/2014/main" id="{1EFC8857-B31C-41F8-B48F-59847B9C99C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7BC2F42-BD40-4FC3-8117-5FC9C0EBAAE5}"/>
              </a:ext>
            </a:extLst>
          </p:cNvPr>
          <p:cNvSpPr>
            <a:spLocks noGrp="1"/>
          </p:cNvSpPr>
          <p:nvPr>
            <p:ph type="sldNum" sz="quarter" idx="12"/>
          </p:nvPr>
        </p:nvSpPr>
        <p:spPr/>
        <p:txBody>
          <a:bodyPr/>
          <a:lstStyle/>
          <a:p>
            <a:fld id="{4835C974-A361-44E5-A8CF-E0E5E553D412}" type="slidenum">
              <a:rPr lang="ru-RU" smtClean="0"/>
              <a:t>‹#›</a:t>
            </a:fld>
            <a:endParaRPr lang="ru-RU"/>
          </a:p>
        </p:txBody>
      </p:sp>
    </p:spTree>
    <p:extLst>
      <p:ext uri="{BB962C8B-B14F-4D97-AF65-F5344CB8AC3E}">
        <p14:creationId xmlns:p14="http://schemas.microsoft.com/office/powerpoint/2010/main" val="219463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EEC93A-BF5F-4338-998A-F804727CC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8FE884F-85E8-4DCC-A62A-2A8964BB3A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FF6A752-716D-4A9B-973E-AF1A17DE4E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8932A-AB13-4534-8118-405683852813}" type="datetime1">
              <a:rPr lang="ru-RU" smtClean="0"/>
              <a:t>ср 12.11.25</a:t>
            </a:fld>
            <a:endParaRPr lang="ru-RU"/>
          </a:p>
        </p:txBody>
      </p:sp>
      <p:sp>
        <p:nvSpPr>
          <p:cNvPr id="5" name="Нижний колонтитул 4">
            <a:extLst>
              <a:ext uri="{FF2B5EF4-FFF2-40B4-BE49-F238E27FC236}">
                <a16:creationId xmlns:a16="http://schemas.microsoft.com/office/drawing/2014/main" id="{9E37AFF9-58BC-4437-A6A3-7AF4C024E1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D04C93D-40ED-4640-AD91-C4AAD91337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5C974-A361-44E5-A8CF-E0E5E553D412}" type="slidenum">
              <a:rPr lang="ru-RU" smtClean="0"/>
              <a:t>‹#›</a:t>
            </a:fld>
            <a:endParaRPr lang="ru-RU"/>
          </a:p>
        </p:txBody>
      </p:sp>
    </p:spTree>
    <p:extLst>
      <p:ext uri="{BB962C8B-B14F-4D97-AF65-F5344CB8AC3E}">
        <p14:creationId xmlns:p14="http://schemas.microsoft.com/office/powerpoint/2010/main" val="1889802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B290F7-C70F-4A64-AA61-A29AFCD148C8}"/>
              </a:ext>
            </a:extLst>
          </p:cNvPr>
          <p:cNvSpPr txBox="1"/>
          <p:nvPr/>
        </p:nvSpPr>
        <p:spPr>
          <a:xfrm>
            <a:off x="1463596" y="285748"/>
            <a:ext cx="6384825" cy="461665"/>
          </a:xfrm>
          <a:prstGeom prst="rect">
            <a:avLst/>
          </a:prstGeom>
          <a:noFill/>
        </p:spPr>
        <p:txBody>
          <a:bodyPr wrap="none" rtlCol="0">
            <a:spAutoFit/>
          </a:bodyPr>
          <a:lstStyle/>
          <a:p>
            <a:r>
              <a:rPr lang="ru-RU" sz="2400" dirty="0"/>
              <a:t>Семинар Ускорительного отделения 12.11.2025</a:t>
            </a:r>
          </a:p>
        </p:txBody>
      </p:sp>
      <p:sp>
        <p:nvSpPr>
          <p:cNvPr id="5" name="TextBox 4">
            <a:extLst>
              <a:ext uri="{FF2B5EF4-FFF2-40B4-BE49-F238E27FC236}">
                <a16:creationId xmlns:a16="http://schemas.microsoft.com/office/drawing/2014/main" id="{9AF9507F-E4AA-4EBE-A723-494A2C973A2A}"/>
              </a:ext>
            </a:extLst>
          </p:cNvPr>
          <p:cNvSpPr txBox="1"/>
          <p:nvPr/>
        </p:nvSpPr>
        <p:spPr>
          <a:xfrm>
            <a:off x="298866" y="1169222"/>
            <a:ext cx="8991564" cy="1708160"/>
          </a:xfrm>
          <a:prstGeom prst="rect">
            <a:avLst/>
          </a:prstGeom>
          <a:noFill/>
        </p:spPr>
        <p:txBody>
          <a:bodyPr wrap="square" rtlCol="0">
            <a:spAutoFit/>
          </a:bodyPr>
          <a:lstStyle/>
          <a:p>
            <a:pPr>
              <a:spcAft>
                <a:spcPts val="1800"/>
              </a:spcAft>
            </a:pPr>
            <a:r>
              <a:rPr lang="ru-RU" b="1" dirty="0">
                <a:latin typeface="+mj-lt"/>
              </a:rPr>
              <a:t>План выступления:</a:t>
            </a:r>
          </a:p>
          <a:p>
            <a:pPr marL="342900" indent="-342900">
              <a:buAutoNum type="arabicPeriod"/>
            </a:pPr>
            <a:r>
              <a:rPr lang="ru-RU" dirty="0">
                <a:latin typeface="+mj-lt"/>
              </a:rPr>
              <a:t>Устройство и назначение гелиевого турбодетандера; </a:t>
            </a:r>
          </a:p>
          <a:p>
            <a:pPr marL="342900" indent="-342900">
              <a:buFontTx/>
              <a:buAutoNum type="arabicPeriod"/>
            </a:pPr>
            <a:r>
              <a:rPr lang="ru-RU" dirty="0">
                <a:latin typeface="+mj-lt"/>
              </a:rPr>
              <a:t>составляющие потерь холода в турбодетандерах;</a:t>
            </a:r>
          </a:p>
          <a:p>
            <a:pPr marL="342900" indent="-342900">
              <a:buFontTx/>
              <a:buAutoNum type="arabicPeriod"/>
            </a:pPr>
            <a:r>
              <a:rPr lang="ru-RU" dirty="0">
                <a:latin typeface="+mj-lt"/>
              </a:rPr>
              <a:t>способы снижения потерь в парожидкостных турбодетандерах;</a:t>
            </a:r>
          </a:p>
          <a:p>
            <a:pPr marL="342900" indent="-342900">
              <a:buFontTx/>
              <a:buAutoNum type="arabicPeriod"/>
            </a:pPr>
            <a:r>
              <a:rPr lang="ru-RU" dirty="0">
                <a:latin typeface="+mj-lt"/>
              </a:rPr>
              <a:t>выводы.</a:t>
            </a:r>
          </a:p>
        </p:txBody>
      </p:sp>
      <p:cxnSp>
        <p:nvCxnSpPr>
          <p:cNvPr id="7" name="Straight Connector 6">
            <a:extLst>
              <a:ext uri="{FF2B5EF4-FFF2-40B4-BE49-F238E27FC236}">
                <a16:creationId xmlns:a16="http://schemas.microsoft.com/office/drawing/2014/main" id="{5537B7F9-0FC2-4397-A1AA-6A2D4E2AAD77}"/>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6">
            <a:extLst>
              <a:ext uri="{FF2B5EF4-FFF2-40B4-BE49-F238E27FC236}">
                <a16:creationId xmlns:a16="http://schemas.microsoft.com/office/drawing/2014/main" id="{50F6DE1A-F253-44BC-9CD2-85213B8D2AE8}"/>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03A7165-6140-4D16-A50C-9030704B35B0}"/>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sp>
        <p:nvSpPr>
          <p:cNvPr id="2" name="Номер слайда 1">
            <a:extLst>
              <a:ext uri="{FF2B5EF4-FFF2-40B4-BE49-F238E27FC236}">
                <a16:creationId xmlns:a16="http://schemas.microsoft.com/office/drawing/2014/main" id="{07B83A5B-B3D5-49EE-A15D-94BDAFD33349}"/>
              </a:ext>
            </a:extLst>
          </p:cNvPr>
          <p:cNvSpPr>
            <a:spLocks noGrp="1"/>
          </p:cNvSpPr>
          <p:nvPr>
            <p:ph type="sldNum" sz="quarter" idx="12"/>
          </p:nvPr>
        </p:nvSpPr>
        <p:spPr>
          <a:xfrm>
            <a:off x="9448800" y="6536027"/>
            <a:ext cx="2743200" cy="365125"/>
          </a:xfrm>
        </p:spPr>
        <p:txBody>
          <a:bodyPr/>
          <a:lstStyle/>
          <a:p>
            <a:r>
              <a:rPr lang="en-US" dirty="0"/>
              <a:t>1/</a:t>
            </a:r>
            <a:fld id="{4835C974-A361-44E5-A8CF-E0E5E553D412}" type="slidenum">
              <a:rPr lang="ru-RU" smtClean="0"/>
              <a:t>1</a:t>
            </a:fld>
            <a:r>
              <a:rPr lang="ru-RU" dirty="0"/>
              <a:t>5</a:t>
            </a:r>
          </a:p>
        </p:txBody>
      </p:sp>
      <p:sp>
        <p:nvSpPr>
          <p:cNvPr id="6" name="Прямоугольник 5">
            <a:extLst>
              <a:ext uri="{FF2B5EF4-FFF2-40B4-BE49-F238E27FC236}">
                <a16:creationId xmlns:a16="http://schemas.microsoft.com/office/drawing/2014/main" id="{4C34DB64-FDD8-4E64-8581-8E8C34BDF31A}"/>
              </a:ext>
            </a:extLst>
          </p:cNvPr>
          <p:cNvSpPr/>
          <p:nvPr/>
        </p:nvSpPr>
        <p:spPr>
          <a:xfrm>
            <a:off x="1976761" y="6000530"/>
            <a:ext cx="8238478" cy="369332"/>
          </a:xfrm>
          <a:prstGeom prst="rect">
            <a:avLst/>
          </a:prstGeom>
        </p:spPr>
        <p:txBody>
          <a:bodyPr wrap="square">
            <a:spAutoFit/>
          </a:bodyPr>
          <a:lstStyle/>
          <a:p>
            <a:pPr algn="ctr">
              <a:spcBef>
                <a:spcPts val="600"/>
              </a:spcBef>
              <a:spcAft>
                <a:spcPts val="1200"/>
              </a:spcAft>
            </a:pPr>
            <a:r>
              <a:rPr lang="ru-RU" i="1" dirty="0">
                <a:latin typeface="Times New Roman" panose="02020603050405020304" pitchFamily="18" charset="0"/>
                <a:ea typeface="Times New Roman" panose="02020603050405020304" pitchFamily="18" charset="0"/>
              </a:rPr>
              <a:t>Агапов Н.Н., Гудков С.В., </a:t>
            </a:r>
            <a:r>
              <a:rPr lang="ru-RU" i="1" u="sng" dirty="0">
                <a:latin typeface="Times New Roman" panose="02020603050405020304" pitchFamily="18" charset="0"/>
                <a:ea typeface="Times New Roman" panose="02020603050405020304" pitchFamily="18" charset="0"/>
              </a:rPr>
              <a:t>Константинов А.В.</a:t>
            </a:r>
            <a:r>
              <a:rPr lang="ru-RU" i="1" dirty="0">
                <a:latin typeface="Times New Roman" panose="02020603050405020304" pitchFamily="18" charset="0"/>
                <a:ea typeface="Times New Roman" panose="02020603050405020304" pitchFamily="18" charset="0"/>
              </a:rPr>
              <a:t>, Митрофанова Ю.А., Швидкий Д.С.</a:t>
            </a:r>
            <a:endParaRPr lang="ru-RU" sz="1600" dirty="0">
              <a:effectLst/>
              <a:latin typeface="Times New Roman" panose="02020603050405020304" pitchFamily="18" charset="0"/>
              <a:ea typeface="Times New Roman" panose="02020603050405020304" pitchFamily="18" charset="0"/>
            </a:endParaRPr>
          </a:p>
        </p:txBody>
      </p:sp>
      <p:pic>
        <p:nvPicPr>
          <p:cNvPr id="11" name="Рисунок 10">
            <a:extLst>
              <a:ext uri="{FF2B5EF4-FFF2-40B4-BE49-F238E27FC236}">
                <a16:creationId xmlns:a16="http://schemas.microsoft.com/office/drawing/2014/main" id="{198CD4EE-C720-42D5-8288-667304679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2" name="Рисунок 11">
            <a:extLst>
              <a:ext uri="{FF2B5EF4-FFF2-40B4-BE49-F238E27FC236}">
                <a16:creationId xmlns:a16="http://schemas.microsoft.com/office/drawing/2014/main" id="{5A633879-88C4-4E9B-A016-1A6C8D129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178943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9" name="Номер слайда 1">
            <a:extLst>
              <a:ext uri="{FF2B5EF4-FFF2-40B4-BE49-F238E27FC236}">
                <a16:creationId xmlns:a16="http://schemas.microsoft.com/office/drawing/2014/main" id="{818F8A34-0447-404A-BBC9-C067DF2A72B0}"/>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10</a:t>
            </a:fld>
            <a:r>
              <a:rPr lang="en-US" dirty="0"/>
              <a:t>/1</a:t>
            </a:r>
            <a:r>
              <a:rPr lang="ru-RU" dirty="0"/>
              <a:t>5</a:t>
            </a:r>
          </a:p>
        </p:txBody>
      </p:sp>
      <p:sp>
        <p:nvSpPr>
          <p:cNvPr id="11" name="TextBox 10">
            <a:extLst>
              <a:ext uri="{FF2B5EF4-FFF2-40B4-BE49-F238E27FC236}">
                <a16:creationId xmlns:a16="http://schemas.microsoft.com/office/drawing/2014/main" id="{4BE5CB6C-1342-45AA-AF82-E419381E7105}"/>
              </a:ext>
            </a:extLst>
          </p:cNvPr>
          <p:cNvSpPr txBox="1"/>
          <p:nvPr/>
        </p:nvSpPr>
        <p:spPr>
          <a:xfrm>
            <a:off x="1463596" y="285748"/>
            <a:ext cx="8470267" cy="461665"/>
          </a:xfrm>
          <a:prstGeom prst="rect">
            <a:avLst/>
          </a:prstGeom>
          <a:noFill/>
        </p:spPr>
        <p:txBody>
          <a:bodyPr wrap="none" rtlCol="0">
            <a:spAutoFit/>
          </a:bodyPr>
          <a:lstStyle/>
          <a:p>
            <a:r>
              <a:rPr lang="ru-RU" sz="2400" dirty="0"/>
              <a:t>Способы снижения потерь в парожидкостных турбодетандерах</a:t>
            </a:r>
            <a:endParaRPr lang="ru-RU" sz="2400" dirty="0">
              <a:latin typeface="+mj-lt"/>
            </a:endParaRPr>
          </a:p>
        </p:txBody>
      </p:sp>
      <p:pic>
        <p:nvPicPr>
          <p:cNvPr id="14" name="Рисунок 13">
            <a:extLst>
              <a:ext uri="{FF2B5EF4-FFF2-40B4-BE49-F238E27FC236}">
                <a16:creationId xmlns:a16="http://schemas.microsoft.com/office/drawing/2014/main" id="{CF59EAE0-4E17-4505-B652-3E7303A5C9F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257" y="1307998"/>
            <a:ext cx="4857115" cy="4591685"/>
          </a:xfrm>
          <a:prstGeom prst="rect">
            <a:avLst/>
          </a:prstGeom>
          <a:noFill/>
          <a:ln>
            <a:noFill/>
          </a:ln>
        </p:spPr>
      </p:pic>
      <p:sp>
        <p:nvSpPr>
          <p:cNvPr id="2" name="Прямоугольник 1">
            <a:extLst>
              <a:ext uri="{FF2B5EF4-FFF2-40B4-BE49-F238E27FC236}">
                <a16:creationId xmlns:a16="http://schemas.microsoft.com/office/drawing/2014/main" id="{D76DC119-8289-4618-B5B9-E94EFE7E76F5}"/>
              </a:ext>
            </a:extLst>
          </p:cNvPr>
          <p:cNvSpPr/>
          <p:nvPr/>
        </p:nvSpPr>
        <p:spPr>
          <a:xfrm>
            <a:off x="5535743" y="1187860"/>
            <a:ext cx="6096000" cy="923330"/>
          </a:xfrm>
          <a:prstGeom prst="rect">
            <a:avLst/>
          </a:prstGeom>
        </p:spPr>
        <p:txBody>
          <a:bodyPr>
            <a:spAutoFit/>
          </a:bodyPr>
          <a:lstStyle/>
          <a:p>
            <a:pPr algn="just"/>
            <a:r>
              <a:rPr lang="ru-RU" dirty="0">
                <a:solidFill>
                  <a:srgbClr val="000000"/>
                </a:solidFill>
                <a:latin typeface="+mj-lt"/>
                <a:ea typeface="Times New Roman" panose="02020603050405020304" pitchFamily="18" charset="0"/>
              </a:rPr>
              <a:t>В ходе обслуживания турбодетандеров, сотрудниками криогенного отдела было замечено наличие кольцевого зазора между корпусом турбины и криостатом.</a:t>
            </a:r>
            <a:endParaRPr lang="ru-RU" dirty="0">
              <a:latin typeface="+mj-lt"/>
            </a:endParaRPr>
          </a:p>
        </p:txBody>
      </p:sp>
      <p:sp>
        <p:nvSpPr>
          <p:cNvPr id="3" name="Прямоугольник 2">
            <a:extLst>
              <a:ext uri="{FF2B5EF4-FFF2-40B4-BE49-F238E27FC236}">
                <a16:creationId xmlns:a16="http://schemas.microsoft.com/office/drawing/2014/main" id="{26CE95CA-0732-4849-8988-535CF3C4D4FA}"/>
              </a:ext>
            </a:extLst>
          </p:cNvPr>
          <p:cNvSpPr/>
          <p:nvPr/>
        </p:nvSpPr>
        <p:spPr>
          <a:xfrm>
            <a:off x="5535743" y="2340732"/>
            <a:ext cx="6096000" cy="1958228"/>
          </a:xfrm>
          <a:prstGeom prst="rect">
            <a:avLst/>
          </a:prstGeom>
        </p:spPr>
        <p:txBody>
          <a:bodyPr>
            <a:spAutoFit/>
          </a:bodyPr>
          <a:lstStyle/>
          <a:p>
            <a:pPr algn="just">
              <a:lnSpc>
                <a:spcPct val="109000"/>
              </a:lnSpc>
              <a:spcAft>
                <a:spcPts val="0"/>
              </a:spcAft>
              <a:tabLst>
                <a:tab pos="450215" algn="l"/>
                <a:tab pos="891540" algn="l"/>
              </a:tabLst>
            </a:pPr>
            <a:r>
              <a:rPr lang="ru-RU" sz="1600" dirty="0">
                <a:solidFill>
                  <a:srgbClr val="000000"/>
                </a:solidFill>
                <a:latin typeface="+mj-lt"/>
                <a:ea typeface="Times New Roman" panose="02020603050405020304" pitchFamily="18" charset="0"/>
                <a:cs typeface="Times New Roman" panose="02020603050405020304" pitchFamily="18" charset="0"/>
              </a:rPr>
              <a:t>Данный зазор при работе установки заполняется холодным гелием и здесь происходил активный конвективный теплообмен в силу большого перепада температур </a:t>
            </a:r>
            <a:r>
              <a:rPr lang="ru-RU" sz="1600" dirty="0">
                <a:solidFill>
                  <a:srgbClr val="000000"/>
                </a:solidFill>
                <a:latin typeface="+mj-lt"/>
                <a:ea typeface="Times New Roman" panose="02020603050405020304" pitchFamily="18" charset="0"/>
              </a:rPr>
              <a:t>между нижним фланцем турбины, находящимся при комнатной температуре, и газообразным гелием с температурой 7…10 К. Помимо теплопритока к проточной части турбины, перемешивание гелия приводило ухудшению условий работы направляющего аппарата, снижая расход гелия через него.</a:t>
            </a:r>
            <a:endParaRPr lang="ru-RU" sz="1600" dirty="0">
              <a:latin typeface="+mj-lt"/>
            </a:endParaRPr>
          </a:p>
        </p:txBody>
      </p:sp>
      <p:sp>
        <p:nvSpPr>
          <p:cNvPr id="15" name="Прямоугольник 14">
            <a:extLst>
              <a:ext uri="{FF2B5EF4-FFF2-40B4-BE49-F238E27FC236}">
                <a16:creationId xmlns:a16="http://schemas.microsoft.com/office/drawing/2014/main" id="{F2D5AD6F-B02E-4634-A48F-D868391D6EA6}"/>
              </a:ext>
            </a:extLst>
          </p:cNvPr>
          <p:cNvSpPr/>
          <p:nvPr/>
        </p:nvSpPr>
        <p:spPr>
          <a:xfrm>
            <a:off x="5535743" y="4709906"/>
            <a:ext cx="6096000" cy="1077218"/>
          </a:xfrm>
          <a:prstGeom prst="rect">
            <a:avLst/>
          </a:prstGeom>
        </p:spPr>
        <p:txBody>
          <a:bodyPr>
            <a:spAutoFit/>
          </a:bodyPr>
          <a:lstStyle/>
          <a:p>
            <a:pPr algn="just"/>
            <a:r>
              <a:rPr lang="ru-RU" sz="1600" dirty="0">
                <a:solidFill>
                  <a:srgbClr val="000000"/>
                </a:solidFill>
                <a:latin typeface="+mj-lt"/>
                <a:ea typeface="Times New Roman" panose="02020603050405020304" pitchFamily="18" charset="0"/>
              </a:rPr>
              <a:t>Для устранения вышеуказанных недостатков, был изготовлен фторопластовый вытеснитель, который опробован на парожидкостной турбине рефрижератора Бустера РСГ №1 в ходе </a:t>
            </a:r>
            <a:r>
              <a:rPr lang="en-US" sz="1600" dirty="0">
                <a:solidFill>
                  <a:srgbClr val="000000"/>
                </a:solidFill>
                <a:latin typeface="+mj-lt"/>
                <a:ea typeface="Times New Roman" panose="02020603050405020304" pitchFamily="18" charset="0"/>
              </a:rPr>
              <a:t>I</a:t>
            </a:r>
            <a:r>
              <a:rPr lang="ru-RU" sz="1600" dirty="0">
                <a:solidFill>
                  <a:srgbClr val="000000"/>
                </a:solidFill>
                <a:latin typeface="+mj-lt"/>
                <a:ea typeface="Times New Roman" panose="02020603050405020304" pitchFamily="18" charset="0"/>
              </a:rPr>
              <a:t> цикла ПНР комплекса </a:t>
            </a:r>
            <a:r>
              <a:rPr lang="en-US" sz="1600" dirty="0">
                <a:solidFill>
                  <a:srgbClr val="000000"/>
                </a:solidFill>
                <a:latin typeface="+mj-lt"/>
                <a:ea typeface="Times New Roman" panose="02020603050405020304" pitchFamily="18" charset="0"/>
              </a:rPr>
              <a:t>NICA</a:t>
            </a:r>
            <a:endParaRPr lang="ru-RU" sz="1600" dirty="0">
              <a:latin typeface="+mj-lt"/>
            </a:endParaRPr>
          </a:p>
        </p:txBody>
      </p:sp>
      <p:sp>
        <p:nvSpPr>
          <p:cNvPr id="16" name="TextBox 15">
            <a:extLst>
              <a:ext uri="{FF2B5EF4-FFF2-40B4-BE49-F238E27FC236}">
                <a16:creationId xmlns:a16="http://schemas.microsoft.com/office/drawing/2014/main" id="{625B6499-D5DB-4A84-AE8C-EE4A2EB82939}"/>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pic>
        <p:nvPicPr>
          <p:cNvPr id="12" name="Рисунок 11">
            <a:extLst>
              <a:ext uri="{FF2B5EF4-FFF2-40B4-BE49-F238E27FC236}">
                <a16:creationId xmlns:a16="http://schemas.microsoft.com/office/drawing/2014/main" id="{3C7D8DC6-0AB9-4F4F-A2BB-98305B848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3" name="Рисунок 12">
            <a:extLst>
              <a:ext uri="{FF2B5EF4-FFF2-40B4-BE49-F238E27FC236}">
                <a16:creationId xmlns:a16="http://schemas.microsoft.com/office/drawing/2014/main" id="{1F486220-38FC-46C2-808B-28BB5D800A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287054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005E60C-68E9-497A-A61D-17AE46FE1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317" y="1242873"/>
            <a:ext cx="4059154" cy="4842384"/>
          </a:xfrm>
          <a:prstGeom prst="rect">
            <a:avLst/>
          </a:prstGeom>
        </p:spPr>
      </p:pic>
      <p:pic>
        <p:nvPicPr>
          <p:cNvPr id="6" name="Рисунок 5">
            <a:extLst>
              <a:ext uri="{FF2B5EF4-FFF2-40B4-BE49-F238E27FC236}">
                <a16:creationId xmlns:a16="http://schemas.microsoft.com/office/drawing/2014/main" id="{BD1F7174-B58F-46B2-86C5-DACD2B990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61" y="1242873"/>
            <a:ext cx="4242676" cy="4846489"/>
          </a:xfrm>
          <a:prstGeom prst="rect">
            <a:avLst/>
          </a:prstGeom>
        </p:spPr>
      </p:pic>
      <p:cxnSp>
        <p:nvCxnSpPr>
          <p:cNvPr id="9" name="Straight Connector 6">
            <a:extLst>
              <a:ext uri="{FF2B5EF4-FFF2-40B4-BE49-F238E27FC236}">
                <a16:creationId xmlns:a16="http://schemas.microsoft.com/office/drawing/2014/main" id="{5DB124CF-82FA-461D-9933-83263CD8A8B1}"/>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6">
            <a:extLst>
              <a:ext uri="{FF2B5EF4-FFF2-40B4-BE49-F238E27FC236}">
                <a16:creationId xmlns:a16="http://schemas.microsoft.com/office/drawing/2014/main" id="{9A765FA5-4B99-4616-8C9F-070DEBAA1D59}"/>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3" name="Номер слайда 1">
            <a:extLst>
              <a:ext uri="{FF2B5EF4-FFF2-40B4-BE49-F238E27FC236}">
                <a16:creationId xmlns:a16="http://schemas.microsoft.com/office/drawing/2014/main" id="{453DB0A4-069E-4FC0-802C-45865BD5539C}"/>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11</a:t>
            </a:fld>
            <a:r>
              <a:rPr lang="en-US" dirty="0"/>
              <a:t>/1</a:t>
            </a:r>
            <a:r>
              <a:rPr lang="ru-RU" dirty="0"/>
              <a:t>5</a:t>
            </a:r>
          </a:p>
        </p:txBody>
      </p:sp>
      <p:sp>
        <p:nvSpPr>
          <p:cNvPr id="14" name="TextBox 13">
            <a:extLst>
              <a:ext uri="{FF2B5EF4-FFF2-40B4-BE49-F238E27FC236}">
                <a16:creationId xmlns:a16="http://schemas.microsoft.com/office/drawing/2014/main" id="{ABF15F0A-E874-423F-B6FF-FAC9E7A25DF7}"/>
              </a:ext>
            </a:extLst>
          </p:cNvPr>
          <p:cNvSpPr txBox="1"/>
          <p:nvPr/>
        </p:nvSpPr>
        <p:spPr>
          <a:xfrm>
            <a:off x="1463596" y="285748"/>
            <a:ext cx="8470267" cy="461665"/>
          </a:xfrm>
          <a:prstGeom prst="rect">
            <a:avLst/>
          </a:prstGeom>
          <a:noFill/>
        </p:spPr>
        <p:txBody>
          <a:bodyPr wrap="none" rtlCol="0">
            <a:spAutoFit/>
          </a:bodyPr>
          <a:lstStyle/>
          <a:p>
            <a:r>
              <a:rPr lang="ru-RU" sz="2400" dirty="0"/>
              <a:t>Способы снижения потерь в парожидкостных турбодетандерах</a:t>
            </a:r>
            <a:endParaRPr lang="ru-RU" sz="2400" dirty="0">
              <a:latin typeface="+mj-lt"/>
            </a:endParaRPr>
          </a:p>
        </p:txBody>
      </p:sp>
      <p:sp>
        <p:nvSpPr>
          <p:cNvPr id="15" name="TextBox 14">
            <a:extLst>
              <a:ext uri="{FF2B5EF4-FFF2-40B4-BE49-F238E27FC236}">
                <a16:creationId xmlns:a16="http://schemas.microsoft.com/office/drawing/2014/main" id="{F5F653BF-5ACC-4073-8771-89F8674E2ED6}"/>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pic>
        <p:nvPicPr>
          <p:cNvPr id="11" name="Рисунок 10">
            <a:extLst>
              <a:ext uri="{FF2B5EF4-FFF2-40B4-BE49-F238E27FC236}">
                <a16:creationId xmlns:a16="http://schemas.microsoft.com/office/drawing/2014/main" id="{2204B287-DBC7-4CBA-BB0B-A21A3E40E5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2" name="Рисунок 11">
            <a:extLst>
              <a:ext uri="{FF2B5EF4-FFF2-40B4-BE49-F238E27FC236}">
                <a16:creationId xmlns:a16="http://schemas.microsoft.com/office/drawing/2014/main" id="{BC57BB85-16C5-4326-9304-364DB40D42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90911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9" name="Номер слайда 1">
            <a:extLst>
              <a:ext uri="{FF2B5EF4-FFF2-40B4-BE49-F238E27FC236}">
                <a16:creationId xmlns:a16="http://schemas.microsoft.com/office/drawing/2014/main" id="{818F8A34-0447-404A-BBC9-C067DF2A72B0}"/>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12</a:t>
            </a:fld>
            <a:r>
              <a:rPr lang="en-US" dirty="0"/>
              <a:t>/1</a:t>
            </a:r>
            <a:r>
              <a:rPr lang="ru-RU" dirty="0"/>
              <a:t>5</a:t>
            </a:r>
          </a:p>
        </p:txBody>
      </p:sp>
      <p:sp>
        <p:nvSpPr>
          <p:cNvPr id="12" name="TextBox 11">
            <a:extLst>
              <a:ext uri="{FF2B5EF4-FFF2-40B4-BE49-F238E27FC236}">
                <a16:creationId xmlns:a16="http://schemas.microsoft.com/office/drawing/2014/main" id="{F6B8196E-E5B1-4374-980D-A29E2F793295}"/>
              </a:ext>
            </a:extLst>
          </p:cNvPr>
          <p:cNvSpPr txBox="1"/>
          <p:nvPr/>
        </p:nvSpPr>
        <p:spPr>
          <a:xfrm>
            <a:off x="1463596" y="285748"/>
            <a:ext cx="8470267" cy="461665"/>
          </a:xfrm>
          <a:prstGeom prst="rect">
            <a:avLst/>
          </a:prstGeom>
          <a:noFill/>
        </p:spPr>
        <p:txBody>
          <a:bodyPr wrap="none" rtlCol="0">
            <a:spAutoFit/>
          </a:bodyPr>
          <a:lstStyle/>
          <a:p>
            <a:r>
              <a:rPr lang="ru-RU" sz="2400" dirty="0"/>
              <a:t>Способы снижения потерь в парожидкостных турбодетандерах</a:t>
            </a:r>
            <a:endParaRPr lang="ru-RU" sz="2400" dirty="0">
              <a:latin typeface="+mj-lt"/>
            </a:endParaRPr>
          </a:p>
        </p:txBody>
      </p:sp>
      <p:graphicFrame>
        <p:nvGraphicFramePr>
          <p:cNvPr id="2" name="Объект 1">
            <a:extLst>
              <a:ext uri="{FF2B5EF4-FFF2-40B4-BE49-F238E27FC236}">
                <a16:creationId xmlns:a16="http://schemas.microsoft.com/office/drawing/2014/main" id="{756FBBF4-276B-4BE0-8E2F-CAB83BAA1803}"/>
              </a:ext>
            </a:extLst>
          </p:cNvPr>
          <p:cNvGraphicFramePr>
            <a:graphicFrameLocks noChangeAspect="1"/>
          </p:cNvGraphicFramePr>
          <p:nvPr>
            <p:extLst>
              <p:ext uri="{D42A27DB-BD31-4B8C-83A1-F6EECF244321}">
                <p14:modId xmlns:p14="http://schemas.microsoft.com/office/powerpoint/2010/main" val="1864471334"/>
              </p:ext>
            </p:extLst>
          </p:nvPr>
        </p:nvGraphicFramePr>
        <p:xfrm>
          <a:off x="298866" y="1193226"/>
          <a:ext cx="7673282" cy="3805948"/>
        </p:xfrm>
        <a:graphic>
          <a:graphicData uri="http://schemas.openxmlformats.org/presentationml/2006/ole">
            <mc:AlternateContent xmlns:mc="http://schemas.openxmlformats.org/markup-compatibility/2006">
              <mc:Choice xmlns:v="urn:schemas-microsoft-com:vml" Requires="v">
                <p:oleObj spid="_x0000_s3086" name="Image" r:id="rId3" imgW="14285714" imgH="7149206" progId="Photoshop.Image.22">
                  <p:embed/>
                </p:oleObj>
              </mc:Choice>
              <mc:Fallback>
                <p:oleObj name="Image" r:id="rId3" imgW="14285714" imgH="7149206" progId="Photoshop.Image.2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66" y="1193226"/>
                        <a:ext cx="7673282" cy="3805948"/>
                      </a:xfrm>
                      <a:prstGeom prst="rect">
                        <a:avLst/>
                      </a:prstGeom>
                      <a:noFill/>
                    </p:spPr>
                  </p:pic>
                </p:oleObj>
              </mc:Fallback>
            </mc:AlternateContent>
          </a:graphicData>
        </a:graphic>
      </p:graphicFrame>
      <p:sp>
        <p:nvSpPr>
          <p:cNvPr id="3" name="Прямоугольник 2">
            <a:extLst>
              <a:ext uri="{FF2B5EF4-FFF2-40B4-BE49-F238E27FC236}">
                <a16:creationId xmlns:a16="http://schemas.microsoft.com/office/drawing/2014/main" id="{A2D73151-948C-4010-A994-AEEAA558BA08}"/>
              </a:ext>
            </a:extLst>
          </p:cNvPr>
          <p:cNvSpPr/>
          <p:nvPr/>
        </p:nvSpPr>
        <p:spPr>
          <a:xfrm>
            <a:off x="1391313" y="5007500"/>
            <a:ext cx="5488388" cy="307777"/>
          </a:xfrm>
          <a:prstGeom prst="rect">
            <a:avLst/>
          </a:prstGeom>
        </p:spPr>
        <p:txBody>
          <a:bodyPr wrap="square">
            <a:spAutoFit/>
          </a:bodyPr>
          <a:lstStyle/>
          <a:p>
            <a:r>
              <a:rPr lang="ru-RU" sz="1400" dirty="0">
                <a:solidFill>
                  <a:srgbClr val="000000"/>
                </a:solidFill>
                <a:latin typeface="+mj-lt"/>
                <a:ea typeface="Times New Roman" panose="02020603050405020304" pitchFamily="18" charset="0"/>
              </a:rPr>
              <a:t>Уменьшение обмерзания ПЖТД РСГ №1 после установки вытеснителя</a:t>
            </a:r>
            <a:endParaRPr lang="ru-RU" sz="1400" dirty="0">
              <a:latin typeface="+mj-lt"/>
            </a:endParaRPr>
          </a:p>
        </p:txBody>
      </p:sp>
      <p:sp>
        <p:nvSpPr>
          <p:cNvPr id="14" name="Прямоугольник 13">
            <a:extLst>
              <a:ext uri="{FF2B5EF4-FFF2-40B4-BE49-F238E27FC236}">
                <a16:creationId xmlns:a16="http://schemas.microsoft.com/office/drawing/2014/main" id="{46E6A23A-0254-47B1-94C0-868DBDF00FC9}"/>
              </a:ext>
            </a:extLst>
          </p:cNvPr>
          <p:cNvSpPr/>
          <p:nvPr/>
        </p:nvSpPr>
        <p:spPr>
          <a:xfrm>
            <a:off x="288516" y="5448986"/>
            <a:ext cx="11614967" cy="923330"/>
          </a:xfrm>
          <a:prstGeom prst="rect">
            <a:avLst/>
          </a:prstGeom>
        </p:spPr>
        <p:txBody>
          <a:bodyPr wrap="square">
            <a:spAutoFit/>
          </a:bodyPr>
          <a:lstStyle/>
          <a:p>
            <a:pPr algn="just"/>
            <a:r>
              <a:rPr lang="ru-RU" dirty="0">
                <a:solidFill>
                  <a:srgbClr val="000000"/>
                </a:solidFill>
                <a:latin typeface="+mj-lt"/>
                <a:ea typeface="Times New Roman" panose="02020603050405020304" pitchFamily="18" charset="0"/>
              </a:rPr>
              <a:t>Недорекуперация на первом теплообменнике рефрижератора уменьшилась на 5 ⁰С, а необходимый расход гелия через ускоритель Бустер был достигнут при меньшем проценте открытия входного вентиля турбины, что свидетельствует о улучшении расходной характеристики направляющего аппарата.</a:t>
            </a:r>
            <a:endParaRPr lang="ru-RU" dirty="0">
              <a:latin typeface="+mj-lt"/>
            </a:endParaRPr>
          </a:p>
        </p:txBody>
      </p:sp>
      <p:sp>
        <p:nvSpPr>
          <p:cNvPr id="15" name="TextBox 14">
            <a:extLst>
              <a:ext uri="{FF2B5EF4-FFF2-40B4-BE49-F238E27FC236}">
                <a16:creationId xmlns:a16="http://schemas.microsoft.com/office/drawing/2014/main" id="{FD843BF9-9583-45F6-A09A-78F5E4EE86CC}"/>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pic>
        <p:nvPicPr>
          <p:cNvPr id="11" name="Рисунок 10">
            <a:extLst>
              <a:ext uri="{FF2B5EF4-FFF2-40B4-BE49-F238E27FC236}">
                <a16:creationId xmlns:a16="http://schemas.microsoft.com/office/drawing/2014/main" id="{FEC67EE1-3D14-4BCE-92F0-7747484760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3" name="Рисунок 12">
            <a:extLst>
              <a:ext uri="{FF2B5EF4-FFF2-40B4-BE49-F238E27FC236}">
                <a16:creationId xmlns:a16="http://schemas.microsoft.com/office/drawing/2014/main" id="{10569A3D-5A47-420A-A9E5-5E2226851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56432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0" name="Номер слайда 1">
            <a:extLst>
              <a:ext uri="{FF2B5EF4-FFF2-40B4-BE49-F238E27FC236}">
                <a16:creationId xmlns:a16="http://schemas.microsoft.com/office/drawing/2014/main" id="{3B029382-F46A-4606-9ACA-50A8CA8B5112}"/>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13</a:t>
            </a:fld>
            <a:r>
              <a:rPr lang="en-US" dirty="0"/>
              <a:t>/1</a:t>
            </a:r>
            <a:r>
              <a:rPr lang="ru-RU" dirty="0"/>
              <a:t>5</a:t>
            </a:r>
          </a:p>
        </p:txBody>
      </p:sp>
      <p:sp>
        <p:nvSpPr>
          <p:cNvPr id="11" name="TextBox 10">
            <a:extLst>
              <a:ext uri="{FF2B5EF4-FFF2-40B4-BE49-F238E27FC236}">
                <a16:creationId xmlns:a16="http://schemas.microsoft.com/office/drawing/2014/main" id="{120E603F-472A-4431-A2A0-CF438E9925AE}"/>
              </a:ext>
            </a:extLst>
          </p:cNvPr>
          <p:cNvSpPr txBox="1"/>
          <p:nvPr/>
        </p:nvSpPr>
        <p:spPr>
          <a:xfrm>
            <a:off x="1463596" y="285748"/>
            <a:ext cx="8470267" cy="461665"/>
          </a:xfrm>
          <a:prstGeom prst="rect">
            <a:avLst/>
          </a:prstGeom>
          <a:noFill/>
        </p:spPr>
        <p:txBody>
          <a:bodyPr wrap="none" rtlCol="0">
            <a:spAutoFit/>
          </a:bodyPr>
          <a:lstStyle/>
          <a:p>
            <a:r>
              <a:rPr lang="ru-RU" sz="2400" dirty="0"/>
              <a:t>Способы снижения потерь в парожидкостных турбодетандерах</a:t>
            </a:r>
            <a:endParaRPr lang="ru-RU" sz="2400" dirty="0">
              <a:latin typeface="+mj-lt"/>
            </a:endParaRPr>
          </a:p>
        </p:txBody>
      </p:sp>
      <p:sp>
        <p:nvSpPr>
          <p:cNvPr id="3" name="Прямоугольник 2">
            <a:extLst>
              <a:ext uri="{FF2B5EF4-FFF2-40B4-BE49-F238E27FC236}">
                <a16:creationId xmlns:a16="http://schemas.microsoft.com/office/drawing/2014/main" id="{8E18D278-ACB1-4744-910E-06980284C16E}"/>
              </a:ext>
            </a:extLst>
          </p:cNvPr>
          <p:cNvSpPr/>
          <p:nvPr/>
        </p:nvSpPr>
        <p:spPr>
          <a:xfrm>
            <a:off x="242657" y="5181822"/>
            <a:ext cx="11650478" cy="923330"/>
          </a:xfrm>
          <a:prstGeom prst="rect">
            <a:avLst/>
          </a:prstGeom>
        </p:spPr>
        <p:txBody>
          <a:bodyPr wrap="square">
            <a:spAutoFit/>
          </a:bodyPr>
          <a:lstStyle/>
          <a:p>
            <a:r>
              <a:rPr lang="ru-RU" dirty="0">
                <a:solidFill>
                  <a:srgbClr val="000000"/>
                </a:solidFill>
                <a:latin typeface="+mj-lt"/>
                <a:ea typeface="Times New Roman" panose="02020603050405020304" pitchFamily="18" charset="0"/>
              </a:rPr>
              <a:t>Дальнейшее снижение теплопритока к турбодетандеру возможно путем охлаждения гелия, подаваемого на газовый подшипник. Конструкция криостата турбины имеет цилиндрическую поверхность, на которой возможно установить небольшой теплообменный аппарат. Он представляет собой медное кольцо, на которое припаяна медная трубка. </a:t>
            </a:r>
            <a:endParaRPr lang="ru-RU" dirty="0">
              <a:latin typeface="+mj-lt"/>
            </a:endParaRPr>
          </a:p>
        </p:txBody>
      </p:sp>
      <p:graphicFrame>
        <p:nvGraphicFramePr>
          <p:cNvPr id="5" name="Объект 4">
            <a:extLst>
              <a:ext uri="{FF2B5EF4-FFF2-40B4-BE49-F238E27FC236}">
                <a16:creationId xmlns:a16="http://schemas.microsoft.com/office/drawing/2014/main" id="{4CF259C3-8CEA-4B5B-A1D6-B9FB94D50337}"/>
              </a:ext>
            </a:extLst>
          </p:cNvPr>
          <p:cNvGraphicFramePr>
            <a:graphicFrameLocks noChangeAspect="1"/>
          </p:cNvGraphicFramePr>
          <p:nvPr>
            <p:extLst>
              <p:ext uri="{D42A27DB-BD31-4B8C-83A1-F6EECF244321}">
                <p14:modId xmlns:p14="http://schemas.microsoft.com/office/powerpoint/2010/main" val="3689296913"/>
              </p:ext>
            </p:extLst>
          </p:nvPr>
        </p:nvGraphicFramePr>
        <p:xfrm>
          <a:off x="298865" y="1392391"/>
          <a:ext cx="7263473" cy="3596853"/>
        </p:xfrm>
        <a:graphic>
          <a:graphicData uri="http://schemas.openxmlformats.org/presentationml/2006/ole">
            <mc:AlternateContent xmlns:mc="http://schemas.openxmlformats.org/markup-compatibility/2006">
              <mc:Choice xmlns:v="urn:schemas-microsoft-com:vml" Requires="v">
                <p:oleObj spid="_x0000_s4109" name="Image" r:id="rId3" imgW="14285714" imgH="7149206" progId="Photoshop.Image.22">
                  <p:embed/>
                </p:oleObj>
              </mc:Choice>
              <mc:Fallback>
                <p:oleObj name="Image" r:id="rId3" imgW="14285714" imgH="7149206" progId="Photoshop.Image.2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65" y="1392391"/>
                        <a:ext cx="7263473" cy="3596853"/>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694905BF-5D76-46BE-A248-49F5E4681637}"/>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pic>
        <p:nvPicPr>
          <p:cNvPr id="13" name="Рисунок 12">
            <a:extLst>
              <a:ext uri="{FF2B5EF4-FFF2-40B4-BE49-F238E27FC236}">
                <a16:creationId xmlns:a16="http://schemas.microsoft.com/office/drawing/2014/main" id="{C75C0FC5-59E6-4BBD-A531-DDE54DBD70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4" name="Рисунок 13">
            <a:extLst>
              <a:ext uri="{FF2B5EF4-FFF2-40B4-BE49-F238E27FC236}">
                <a16:creationId xmlns:a16="http://schemas.microsoft.com/office/drawing/2014/main" id="{849CC042-E41F-4305-B171-865700691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2611264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2" name="Номер слайда 1">
            <a:extLst>
              <a:ext uri="{FF2B5EF4-FFF2-40B4-BE49-F238E27FC236}">
                <a16:creationId xmlns:a16="http://schemas.microsoft.com/office/drawing/2014/main" id="{2333B610-607C-48EA-8BB3-58DF04A8C840}"/>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14</a:t>
            </a:fld>
            <a:r>
              <a:rPr lang="en-US" dirty="0"/>
              <a:t>/1</a:t>
            </a:r>
            <a:r>
              <a:rPr lang="ru-RU" dirty="0"/>
              <a:t>5</a:t>
            </a:r>
          </a:p>
        </p:txBody>
      </p:sp>
      <p:sp>
        <p:nvSpPr>
          <p:cNvPr id="13" name="TextBox 12">
            <a:extLst>
              <a:ext uri="{FF2B5EF4-FFF2-40B4-BE49-F238E27FC236}">
                <a16:creationId xmlns:a16="http://schemas.microsoft.com/office/drawing/2014/main" id="{A1E9D96C-B0EE-4609-9117-69B02B5348D0}"/>
              </a:ext>
            </a:extLst>
          </p:cNvPr>
          <p:cNvSpPr txBox="1"/>
          <p:nvPr/>
        </p:nvSpPr>
        <p:spPr>
          <a:xfrm>
            <a:off x="1463596" y="285748"/>
            <a:ext cx="1234056" cy="461665"/>
          </a:xfrm>
          <a:prstGeom prst="rect">
            <a:avLst/>
          </a:prstGeom>
          <a:noFill/>
        </p:spPr>
        <p:txBody>
          <a:bodyPr wrap="none" rtlCol="0">
            <a:spAutoFit/>
          </a:bodyPr>
          <a:lstStyle/>
          <a:p>
            <a:r>
              <a:rPr lang="ru-RU" sz="2400" dirty="0"/>
              <a:t>Выводы</a:t>
            </a:r>
            <a:endParaRPr lang="ru-RU" sz="2400" dirty="0">
              <a:latin typeface="+mj-lt"/>
            </a:endParaRPr>
          </a:p>
        </p:txBody>
      </p:sp>
      <p:sp>
        <p:nvSpPr>
          <p:cNvPr id="3" name="Прямоугольник 2">
            <a:extLst>
              <a:ext uri="{FF2B5EF4-FFF2-40B4-BE49-F238E27FC236}">
                <a16:creationId xmlns:a16="http://schemas.microsoft.com/office/drawing/2014/main" id="{3637CBB3-23D3-47A9-A472-848844815AF2}"/>
              </a:ext>
            </a:extLst>
          </p:cNvPr>
          <p:cNvSpPr/>
          <p:nvPr/>
        </p:nvSpPr>
        <p:spPr>
          <a:xfrm>
            <a:off x="5628441" y="3965347"/>
            <a:ext cx="6178857" cy="2308324"/>
          </a:xfrm>
          <a:prstGeom prst="rect">
            <a:avLst/>
          </a:prstGeom>
        </p:spPr>
        <p:txBody>
          <a:bodyPr wrap="square">
            <a:spAutoFit/>
          </a:bodyPr>
          <a:lstStyle/>
          <a:p>
            <a:pPr algn="just"/>
            <a:r>
              <a:rPr lang="ru-RU" sz="1600" dirty="0">
                <a:solidFill>
                  <a:srgbClr val="000000"/>
                </a:solidFill>
                <a:latin typeface="+mj-lt"/>
                <a:ea typeface="Times New Roman" panose="02020603050405020304" pitchFamily="18" charset="0"/>
              </a:rPr>
              <a:t>Итогом выполненной работы стало уменьшение недорекуперации на первом теплообменнике рефрижератора Бустера на 15,5 °</a:t>
            </a:r>
            <a:r>
              <a:rPr lang="en-US" sz="1600" dirty="0">
                <a:solidFill>
                  <a:srgbClr val="000000"/>
                </a:solidFill>
                <a:latin typeface="+mj-lt"/>
                <a:ea typeface="Times New Roman" panose="02020603050405020304" pitchFamily="18" charset="0"/>
              </a:rPr>
              <a:t>C</a:t>
            </a:r>
            <a:r>
              <a:rPr lang="ru-RU" sz="1600" dirty="0">
                <a:solidFill>
                  <a:srgbClr val="000000"/>
                </a:solidFill>
                <a:latin typeface="+mj-lt"/>
                <a:ea typeface="Times New Roman" panose="02020603050405020304" pitchFamily="18" charset="0"/>
              </a:rPr>
              <a:t> и снижение количества подливаемого в сборник установки жидкого гелия на 80-100 л. Полученные в ходе работы результаты будут применены на всех установках комплекса. На текущий момент фторопластовые вытеснители установлены на все парожидкостные турбины установок криогенного комплекса.</a:t>
            </a:r>
          </a:p>
          <a:p>
            <a:pPr algn="just"/>
            <a:r>
              <a:rPr lang="ru-RU" sz="1600" dirty="0">
                <a:solidFill>
                  <a:srgbClr val="000000"/>
                </a:solidFill>
                <a:latin typeface="+mj-lt"/>
                <a:ea typeface="Times New Roman" panose="02020603050405020304" pitchFamily="18" charset="0"/>
              </a:rPr>
              <a:t>Предложения по улучшению и доработке конструкции турбин направлены производителю в НПО «ГЕЛИЙМАШ».</a:t>
            </a:r>
            <a:endParaRPr lang="ru-RU" sz="1600" dirty="0">
              <a:latin typeface="+mj-lt"/>
            </a:endParaRPr>
          </a:p>
        </p:txBody>
      </p:sp>
      <p:sp>
        <p:nvSpPr>
          <p:cNvPr id="14" name="TextBox 13">
            <a:extLst>
              <a:ext uri="{FF2B5EF4-FFF2-40B4-BE49-F238E27FC236}">
                <a16:creationId xmlns:a16="http://schemas.microsoft.com/office/drawing/2014/main" id="{E5353F1E-E442-4468-9DD7-2BF90AB357CB}"/>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pic>
        <p:nvPicPr>
          <p:cNvPr id="15" name="Рисунок 14">
            <a:extLst>
              <a:ext uri="{FF2B5EF4-FFF2-40B4-BE49-F238E27FC236}">
                <a16:creationId xmlns:a16="http://schemas.microsoft.com/office/drawing/2014/main" id="{F3D62756-7181-4CD4-A4BF-621AE4D6C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25" y="1206833"/>
            <a:ext cx="5053516" cy="2437268"/>
          </a:xfrm>
          <a:prstGeom prst="rect">
            <a:avLst/>
          </a:prstGeom>
        </p:spPr>
      </p:pic>
      <p:pic>
        <p:nvPicPr>
          <p:cNvPr id="17" name="Рисунок 16">
            <a:extLst>
              <a:ext uri="{FF2B5EF4-FFF2-40B4-BE49-F238E27FC236}">
                <a16:creationId xmlns:a16="http://schemas.microsoft.com/office/drawing/2014/main" id="{B4DF92C6-6A85-41B8-A9A7-A57DC96B7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441" y="1200599"/>
            <a:ext cx="5053515" cy="2437268"/>
          </a:xfrm>
          <a:prstGeom prst="rect">
            <a:avLst/>
          </a:prstGeom>
        </p:spPr>
      </p:pic>
      <p:pic>
        <p:nvPicPr>
          <p:cNvPr id="5" name="Рисунок 4">
            <a:extLst>
              <a:ext uri="{FF2B5EF4-FFF2-40B4-BE49-F238E27FC236}">
                <a16:creationId xmlns:a16="http://schemas.microsoft.com/office/drawing/2014/main" id="{B5A78EEE-5020-4E2B-AA88-DD28F86A4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25" y="3870041"/>
            <a:ext cx="5053515" cy="2437268"/>
          </a:xfrm>
          <a:prstGeom prst="rect">
            <a:avLst/>
          </a:prstGeom>
          <a:scene3d>
            <a:camera prst="orthographicFront"/>
            <a:lightRig rig="threePt" dir="t"/>
          </a:scene3d>
          <a:sp3d contourW="6350">
            <a:contourClr>
              <a:srgbClr val="00B0F0"/>
            </a:contourClr>
          </a:sp3d>
        </p:spPr>
      </p:pic>
      <p:pic>
        <p:nvPicPr>
          <p:cNvPr id="16" name="Рисунок 15">
            <a:extLst>
              <a:ext uri="{FF2B5EF4-FFF2-40B4-BE49-F238E27FC236}">
                <a16:creationId xmlns:a16="http://schemas.microsoft.com/office/drawing/2014/main" id="{CBEC417E-95A5-4A89-9F6B-01B4C234A5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8" name="Рисунок 17">
            <a:extLst>
              <a:ext uri="{FF2B5EF4-FFF2-40B4-BE49-F238E27FC236}">
                <a16:creationId xmlns:a16="http://schemas.microsoft.com/office/drawing/2014/main" id="{D5547E07-D86C-4E62-B4A8-185B8E660F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312088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2D60490-F85C-4E1D-B9B7-3CF668F1F715}"/>
              </a:ext>
            </a:extLst>
          </p:cNvPr>
          <p:cNvSpPr txBox="1"/>
          <p:nvPr/>
        </p:nvSpPr>
        <p:spPr>
          <a:xfrm>
            <a:off x="3531611" y="3105834"/>
            <a:ext cx="5220147" cy="646331"/>
          </a:xfrm>
          <a:prstGeom prst="rect">
            <a:avLst/>
          </a:prstGeom>
          <a:noFill/>
        </p:spPr>
        <p:txBody>
          <a:bodyPr wrap="none" rtlCol="0">
            <a:spAutoFit/>
          </a:bodyPr>
          <a:lstStyle/>
          <a:p>
            <a:r>
              <a:rPr lang="ru-RU" sz="3600" dirty="0">
                <a:solidFill>
                  <a:schemeClr val="accent1"/>
                </a:solidFill>
              </a:rPr>
              <a:t>СПАСИБО ЗА ВНИМАНИЕ!</a:t>
            </a:r>
          </a:p>
        </p:txBody>
      </p:sp>
      <p:sp>
        <p:nvSpPr>
          <p:cNvPr id="9" name="Номер слайда 1">
            <a:extLst>
              <a:ext uri="{FF2B5EF4-FFF2-40B4-BE49-F238E27FC236}">
                <a16:creationId xmlns:a16="http://schemas.microsoft.com/office/drawing/2014/main" id="{818F8A34-0447-404A-BBC9-C067DF2A72B0}"/>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15</a:t>
            </a:fld>
            <a:r>
              <a:rPr lang="en-US" dirty="0"/>
              <a:t>/1</a:t>
            </a:r>
            <a:r>
              <a:rPr lang="ru-RU" dirty="0"/>
              <a:t>5</a:t>
            </a:r>
          </a:p>
        </p:txBody>
      </p:sp>
      <p:sp>
        <p:nvSpPr>
          <p:cNvPr id="10" name="TextBox 9">
            <a:extLst>
              <a:ext uri="{FF2B5EF4-FFF2-40B4-BE49-F238E27FC236}">
                <a16:creationId xmlns:a16="http://schemas.microsoft.com/office/drawing/2014/main" id="{D2E9C51E-7F14-4BEC-BA81-BEEB0BCAAC7D}"/>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sp>
        <p:nvSpPr>
          <p:cNvPr id="11" name="TextBox 10">
            <a:extLst>
              <a:ext uri="{FF2B5EF4-FFF2-40B4-BE49-F238E27FC236}">
                <a16:creationId xmlns:a16="http://schemas.microsoft.com/office/drawing/2014/main" id="{A38BCCB7-9730-443A-98A2-0F4F27944D57}"/>
              </a:ext>
            </a:extLst>
          </p:cNvPr>
          <p:cNvSpPr txBox="1"/>
          <p:nvPr/>
        </p:nvSpPr>
        <p:spPr>
          <a:xfrm>
            <a:off x="1463596" y="285748"/>
            <a:ext cx="6384825" cy="461665"/>
          </a:xfrm>
          <a:prstGeom prst="rect">
            <a:avLst/>
          </a:prstGeom>
          <a:noFill/>
        </p:spPr>
        <p:txBody>
          <a:bodyPr wrap="none" rtlCol="0">
            <a:spAutoFit/>
          </a:bodyPr>
          <a:lstStyle/>
          <a:p>
            <a:r>
              <a:rPr lang="ru-RU" sz="2400" dirty="0"/>
              <a:t>Семинар Ускорительного отделения 12.11.2025</a:t>
            </a:r>
          </a:p>
        </p:txBody>
      </p:sp>
      <p:pic>
        <p:nvPicPr>
          <p:cNvPr id="12" name="Рисунок 11">
            <a:extLst>
              <a:ext uri="{FF2B5EF4-FFF2-40B4-BE49-F238E27FC236}">
                <a16:creationId xmlns:a16="http://schemas.microsoft.com/office/drawing/2014/main" id="{A1B709BB-16B3-40A1-8692-1743D96FF3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3" name="Рисунок 12">
            <a:extLst>
              <a:ext uri="{FF2B5EF4-FFF2-40B4-BE49-F238E27FC236}">
                <a16:creationId xmlns:a16="http://schemas.microsoft.com/office/drawing/2014/main" id="{3ADB2AE5-6F91-4960-8D5A-371F86024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1401663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8B115ACC-3FF6-4B36-AC51-298D063B1FC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94228AF-CF6F-43AD-B328-D2B88F12D349}"/>
              </a:ext>
            </a:extLst>
          </p:cNvPr>
          <p:cNvSpPr txBox="1"/>
          <p:nvPr/>
        </p:nvSpPr>
        <p:spPr>
          <a:xfrm>
            <a:off x="1463596" y="285748"/>
            <a:ext cx="7031348" cy="461665"/>
          </a:xfrm>
          <a:prstGeom prst="rect">
            <a:avLst/>
          </a:prstGeom>
          <a:noFill/>
        </p:spPr>
        <p:txBody>
          <a:bodyPr wrap="none" rtlCol="0">
            <a:spAutoFit/>
          </a:bodyPr>
          <a:lstStyle/>
          <a:p>
            <a:r>
              <a:rPr lang="ru-RU" sz="2400" dirty="0"/>
              <a:t>Устройство и назначение гелиевого турбодетандера</a:t>
            </a:r>
            <a:endParaRPr lang="ru-RU" sz="2400" dirty="0">
              <a:latin typeface="+mj-lt"/>
            </a:endParaRPr>
          </a:p>
        </p:txBody>
      </p:sp>
      <p:cxnSp>
        <p:nvCxnSpPr>
          <p:cNvPr id="28" name="Straight Connector 6">
            <a:extLst>
              <a:ext uri="{FF2B5EF4-FFF2-40B4-BE49-F238E27FC236}">
                <a16:creationId xmlns:a16="http://schemas.microsoft.com/office/drawing/2014/main" id="{31ED5624-4B84-45FA-82A0-9EE07173B0CE}"/>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26" name="Номер слайда 1">
            <a:extLst>
              <a:ext uri="{FF2B5EF4-FFF2-40B4-BE49-F238E27FC236}">
                <a16:creationId xmlns:a16="http://schemas.microsoft.com/office/drawing/2014/main" id="{0FE5B717-A893-41EF-ADCD-351E23EF1125}"/>
              </a:ext>
            </a:extLst>
          </p:cNvPr>
          <p:cNvSpPr>
            <a:spLocks noGrp="1"/>
          </p:cNvSpPr>
          <p:nvPr>
            <p:ph type="sldNum" sz="quarter" idx="12"/>
          </p:nvPr>
        </p:nvSpPr>
        <p:spPr>
          <a:xfrm>
            <a:off x="9448800" y="6536027"/>
            <a:ext cx="2743200" cy="365125"/>
          </a:xfrm>
        </p:spPr>
        <p:txBody>
          <a:bodyPr/>
          <a:lstStyle/>
          <a:p>
            <a:r>
              <a:rPr lang="en-US" dirty="0"/>
              <a:t>2/1</a:t>
            </a:r>
            <a:r>
              <a:rPr lang="ru-RU" dirty="0"/>
              <a:t>5</a:t>
            </a:r>
          </a:p>
        </p:txBody>
      </p:sp>
      <p:pic>
        <p:nvPicPr>
          <p:cNvPr id="27" name="Рисунок 26">
            <a:extLst>
              <a:ext uri="{FF2B5EF4-FFF2-40B4-BE49-F238E27FC236}">
                <a16:creationId xmlns:a16="http://schemas.microsoft.com/office/drawing/2014/main" id="{D832735F-5815-4094-889E-E4AF42275880}"/>
              </a:ext>
            </a:extLst>
          </p:cNvPr>
          <p:cNvPicPr>
            <a:picLocks noChangeAspect="1"/>
          </p:cNvPicPr>
          <p:nvPr/>
        </p:nvPicPr>
        <p:blipFill>
          <a:blip r:embed="rId2" cstate="print"/>
          <a:stretch>
            <a:fillRect/>
          </a:stretch>
        </p:blipFill>
        <p:spPr>
          <a:xfrm>
            <a:off x="181170" y="1351860"/>
            <a:ext cx="5914830" cy="5056753"/>
          </a:xfrm>
          <a:prstGeom prst="rect">
            <a:avLst/>
          </a:prstGeom>
        </p:spPr>
      </p:pic>
      <p:sp>
        <p:nvSpPr>
          <p:cNvPr id="2" name="TextBox 1">
            <a:extLst>
              <a:ext uri="{FF2B5EF4-FFF2-40B4-BE49-F238E27FC236}">
                <a16:creationId xmlns:a16="http://schemas.microsoft.com/office/drawing/2014/main" id="{5366B90B-48A0-4923-A14E-0F066CF6813B}"/>
              </a:ext>
            </a:extLst>
          </p:cNvPr>
          <p:cNvSpPr txBox="1"/>
          <p:nvPr/>
        </p:nvSpPr>
        <p:spPr>
          <a:xfrm>
            <a:off x="5752730" y="1082793"/>
            <a:ext cx="6258100" cy="1754326"/>
          </a:xfrm>
          <a:prstGeom prst="rect">
            <a:avLst/>
          </a:prstGeom>
          <a:noFill/>
        </p:spPr>
        <p:txBody>
          <a:bodyPr wrap="square" rtlCol="0">
            <a:spAutoFit/>
          </a:bodyPr>
          <a:lstStyle/>
          <a:p>
            <a:pPr algn="just"/>
            <a:r>
              <a:rPr lang="ru-RU" dirty="0">
                <a:latin typeface="+mj-lt"/>
              </a:rPr>
              <a:t>Турбодетандер – устройство, предназначенное для получения холода на различных температурных уровнях. В данном устройстве гелий, сжатый до давления 20-25 атм. приводит во вращение колесо турбины, совершая внешнюю работу, что сопровождается снижением его внутренней энергии и температуры.</a:t>
            </a:r>
          </a:p>
        </p:txBody>
      </p:sp>
      <p:pic>
        <p:nvPicPr>
          <p:cNvPr id="29" name="Picture 2" descr="C:\Users\Anton.PC\Desktop\Новый точечный рисунок (2).jpg">
            <a:extLst>
              <a:ext uri="{FF2B5EF4-FFF2-40B4-BE49-F238E27FC236}">
                <a16:creationId xmlns:a16="http://schemas.microsoft.com/office/drawing/2014/main" id="{3E38597B-C44D-4549-8159-85D0B99EA7FD}"/>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377493" y="2636681"/>
            <a:ext cx="3813419" cy="372543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CAC1F34-7B3A-4053-BA4C-F8BABA65C286}"/>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pic>
        <p:nvPicPr>
          <p:cNvPr id="11" name="Рисунок 10">
            <a:extLst>
              <a:ext uri="{FF2B5EF4-FFF2-40B4-BE49-F238E27FC236}">
                <a16:creationId xmlns:a16="http://schemas.microsoft.com/office/drawing/2014/main" id="{C5BF8B1E-B2FA-4B97-B9D0-77C1041EAF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2" name="Рисунок 11">
            <a:extLst>
              <a:ext uri="{FF2B5EF4-FFF2-40B4-BE49-F238E27FC236}">
                <a16:creationId xmlns:a16="http://schemas.microsoft.com/office/drawing/2014/main" id="{BCEEDFC5-E540-4AA3-A432-D6EBA5EFF5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130021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E5FF307A-5D6C-437B-8DB5-DD9B79FF2175}"/>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5FFE6DB-C3ED-4669-B680-8C6E2F7DC072}"/>
              </a:ext>
            </a:extLst>
          </p:cNvPr>
          <p:cNvSpPr txBox="1"/>
          <p:nvPr/>
        </p:nvSpPr>
        <p:spPr>
          <a:xfrm>
            <a:off x="1463596" y="285748"/>
            <a:ext cx="7031348" cy="461665"/>
          </a:xfrm>
          <a:prstGeom prst="rect">
            <a:avLst/>
          </a:prstGeom>
          <a:noFill/>
        </p:spPr>
        <p:txBody>
          <a:bodyPr wrap="none" rtlCol="0">
            <a:spAutoFit/>
          </a:bodyPr>
          <a:lstStyle/>
          <a:p>
            <a:r>
              <a:rPr lang="ru-RU" sz="2400" dirty="0"/>
              <a:t>Устройство и назначение гелиевого турбодетандера</a:t>
            </a:r>
            <a:endParaRPr lang="ru-RU" sz="2400" dirty="0">
              <a:latin typeface="+mj-lt"/>
            </a:endParaRPr>
          </a:p>
        </p:txBody>
      </p:sp>
      <p:cxnSp>
        <p:nvCxnSpPr>
          <p:cNvPr id="9" name="Straight Connector 6">
            <a:extLst>
              <a:ext uri="{FF2B5EF4-FFF2-40B4-BE49-F238E27FC236}">
                <a16:creationId xmlns:a16="http://schemas.microsoft.com/office/drawing/2014/main" id="{54AF0113-29B9-4B9D-B8ED-91B88FB53551}"/>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0" name="Номер слайда 1">
            <a:extLst>
              <a:ext uri="{FF2B5EF4-FFF2-40B4-BE49-F238E27FC236}">
                <a16:creationId xmlns:a16="http://schemas.microsoft.com/office/drawing/2014/main" id="{97743113-4B56-4A93-A7EF-425DD46DA4E1}"/>
              </a:ext>
            </a:extLst>
          </p:cNvPr>
          <p:cNvSpPr>
            <a:spLocks noGrp="1"/>
          </p:cNvSpPr>
          <p:nvPr>
            <p:ph type="sldNum" sz="quarter" idx="12"/>
          </p:nvPr>
        </p:nvSpPr>
        <p:spPr>
          <a:xfrm>
            <a:off x="9448800" y="6536027"/>
            <a:ext cx="2743200" cy="365125"/>
          </a:xfrm>
        </p:spPr>
        <p:txBody>
          <a:bodyPr/>
          <a:lstStyle/>
          <a:p>
            <a:r>
              <a:rPr lang="ru-RU" dirty="0"/>
              <a:t>3</a:t>
            </a:r>
            <a:r>
              <a:rPr lang="en-US" dirty="0"/>
              <a:t>/1</a:t>
            </a:r>
            <a:r>
              <a:rPr lang="ru-RU" dirty="0"/>
              <a:t>5</a:t>
            </a:r>
          </a:p>
        </p:txBody>
      </p:sp>
      <p:sp>
        <p:nvSpPr>
          <p:cNvPr id="11" name="TextBox 10">
            <a:extLst>
              <a:ext uri="{FF2B5EF4-FFF2-40B4-BE49-F238E27FC236}">
                <a16:creationId xmlns:a16="http://schemas.microsoft.com/office/drawing/2014/main" id="{43DB2D56-5275-42E4-A829-04B999426286}"/>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pic>
        <p:nvPicPr>
          <p:cNvPr id="13" name="Рисунок 12">
            <a:extLst>
              <a:ext uri="{FF2B5EF4-FFF2-40B4-BE49-F238E27FC236}">
                <a16:creationId xmlns:a16="http://schemas.microsoft.com/office/drawing/2014/main" id="{5F92A776-EEE3-4526-9F7F-779151385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797" y="1131080"/>
            <a:ext cx="5428571" cy="5371429"/>
          </a:xfrm>
          <a:prstGeom prst="rect">
            <a:avLst/>
          </a:prstGeom>
        </p:spPr>
      </p:pic>
      <p:pic>
        <p:nvPicPr>
          <p:cNvPr id="25" name="Рисунок 24">
            <a:extLst>
              <a:ext uri="{FF2B5EF4-FFF2-40B4-BE49-F238E27FC236}">
                <a16:creationId xmlns:a16="http://schemas.microsoft.com/office/drawing/2014/main" id="{1EC35671-C746-4BB5-A46F-E9635E13BA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26" name="Рисунок 25">
            <a:extLst>
              <a:ext uri="{FF2B5EF4-FFF2-40B4-BE49-F238E27FC236}">
                <a16:creationId xmlns:a16="http://schemas.microsoft.com/office/drawing/2014/main" id="{45A9CAEB-5E48-4B23-A416-A8A020C27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3819844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2" name="Номер слайда 1">
            <a:extLst>
              <a:ext uri="{FF2B5EF4-FFF2-40B4-BE49-F238E27FC236}">
                <a16:creationId xmlns:a16="http://schemas.microsoft.com/office/drawing/2014/main" id="{7CE211C8-6F79-4873-B3BC-E6B08D7E70CA}"/>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4</a:t>
            </a:fld>
            <a:r>
              <a:rPr lang="en-US" dirty="0"/>
              <a:t>/1</a:t>
            </a:r>
            <a:r>
              <a:rPr lang="ru-RU" dirty="0"/>
              <a:t>5</a:t>
            </a:r>
          </a:p>
        </p:txBody>
      </p:sp>
      <p:sp>
        <p:nvSpPr>
          <p:cNvPr id="13" name="TextBox 12">
            <a:extLst>
              <a:ext uri="{FF2B5EF4-FFF2-40B4-BE49-F238E27FC236}">
                <a16:creationId xmlns:a16="http://schemas.microsoft.com/office/drawing/2014/main" id="{AF524500-79AD-4B9B-9C00-C83B0BA93E42}"/>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pic>
        <p:nvPicPr>
          <p:cNvPr id="2" name="Рисунок 1">
            <a:extLst>
              <a:ext uri="{FF2B5EF4-FFF2-40B4-BE49-F238E27FC236}">
                <a16:creationId xmlns:a16="http://schemas.microsoft.com/office/drawing/2014/main" id="{72187314-7A0E-4CBF-9629-94246F0C5E93}"/>
              </a:ext>
            </a:extLst>
          </p:cNvPr>
          <p:cNvPicPr>
            <a:picLocks noChangeAspect="1"/>
          </p:cNvPicPr>
          <p:nvPr/>
        </p:nvPicPr>
        <p:blipFill>
          <a:blip r:embed="rId2"/>
          <a:stretch>
            <a:fillRect/>
          </a:stretch>
        </p:blipFill>
        <p:spPr>
          <a:xfrm>
            <a:off x="298866" y="1286858"/>
            <a:ext cx="6472431" cy="4696683"/>
          </a:xfrm>
          <a:prstGeom prst="rect">
            <a:avLst/>
          </a:prstGeom>
        </p:spPr>
      </p:pic>
      <p:sp>
        <p:nvSpPr>
          <p:cNvPr id="3" name="TextBox 2">
            <a:extLst>
              <a:ext uri="{FF2B5EF4-FFF2-40B4-BE49-F238E27FC236}">
                <a16:creationId xmlns:a16="http://schemas.microsoft.com/office/drawing/2014/main" id="{C19B8433-B875-4B1C-838D-38E40FC055C8}"/>
              </a:ext>
            </a:extLst>
          </p:cNvPr>
          <p:cNvSpPr txBox="1"/>
          <p:nvPr/>
        </p:nvSpPr>
        <p:spPr>
          <a:xfrm>
            <a:off x="6693764" y="1225689"/>
            <a:ext cx="5397623" cy="4524315"/>
          </a:xfrm>
          <a:prstGeom prst="rect">
            <a:avLst/>
          </a:prstGeom>
          <a:noFill/>
        </p:spPr>
        <p:txBody>
          <a:bodyPr wrap="square" rtlCol="0">
            <a:spAutoFit/>
          </a:bodyPr>
          <a:lstStyle/>
          <a:p>
            <a:pPr algn="just"/>
            <a:r>
              <a:rPr lang="ru-RU" dirty="0">
                <a:latin typeface="+mj-lt"/>
              </a:rPr>
              <a:t>Парожидкостный турбодетандер - расширительная машина, которая используется в гелиевых установках вместо дроссельного вентиля. Это позволяет повысить коэффициент ожижения и холодопроизводительность системы. По сравнению с дросселированием, использование детандера в ступени ожижения снижает затраты энергии на получение холода при Т=4,5 К на величину до 50%.</a:t>
            </a:r>
          </a:p>
          <a:p>
            <a:pPr algn="just"/>
            <a:endParaRPr lang="ru-RU" dirty="0">
              <a:latin typeface="+mj-lt"/>
            </a:endParaRPr>
          </a:p>
          <a:p>
            <a:pPr algn="just"/>
            <a:r>
              <a:rPr lang="ru-RU" dirty="0">
                <a:latin typeface="+mj-lt"/>
              </a:rPr>
              <a:t>Высокая частота оборотов машины достигается путем использования комбинированных газовых и масляных гидростатических подшипников. Масляные подшипники выполняют также роль тормоза, преобразуя механическую энергию вращения турбины в тепловую.</a:t>
            </a:r>
          </a:p>
          <a:p>
            <a:pPr algn="just"/>
            <a:endParaRPr lang="ru-RU" dirty="0"/>
          </a:p>
        </p:txBody>
      </p:sp>
      <p:sp>
        <p:nvSpPr>
          <p:cNvPr id="17" name="TextBox 16">
            <a:extLst>
              <a:ext uri="{FF2B5EF4-FFF2-40B4-BE49-F238E27FC236}">
                <a16:creationId xmlns:a16="http://schemas.microsoft.com/office/drawing/2014/main" id="{989312CB-927D-4671-93D1-F8734C2CF141}"/>
              </a:ext>
            </a:extLst>
          </p:cNvPr>
          <p:cNvSpPr txBox="1"/>
          <p:nvPr/>
        </p:nvSpPr>
        <p:spPr>
          <a:xfrm>
            <a:off x="1463596" y="285748"/>
            <a:ext cx="7031348" cy="461665"/>
          </a:xfrm>
          <a:prstGeom prst="rect">
            <a:avLst/>
          </a:prstGeom>
          <a:noFill/>
        </p:spPr>
        <p:txBody>
          <a:bodyPr wrap="none" rtlCol="0">
            <a:spAutoFit/>
          </a:bodyPr>
          <a:lstStyle/>
          <a:p>
            <a:r>
              <a:rPr lang="ru-RU" sz="2400" dirty="0"/>
              <a:t>Устройство и назначение гелиевого турбодетандера</a:t>
            </a:r>
            <a:endParaRPr lang="ru-RU" sz="2400" dirty="0">
              <a:latin typeface="+mj-lt"/>
            </a:endParaRPr>
          </a:p>
        </p:txBody>
      </p:sp>
      <p:pic>
        <p:nvPicPr>
          <p:cNvPr id="10" name="Рисунок 9">
            <a:extLst>
              <a:ext uri="{FF2B5EF4-FFF2-40B4-BE49-F238E27FC236}">
                <a16:creationId xmlns:a16="http://schemas.microsoft.com/office/drawing/2014/main" id="{E301FBAB-354A-4A8C-87CB-BA6374BDDC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1" name="Рисунок 10">
            <a:extLst>
              <a:ext uri="{FF2B5EF4-FFF2-40B4-BE49-F238E27FC236}">
                <a16:creationId xmlns:a16="http://schemas.microsoft.com/office/drawing/2014/main" id="{576BFAC7-6C71-42E9-A640-71D919636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43143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01CD118-9C62-4C7F-A983-BB28AF30C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16" y="1096890"/>
            <a:ext cx="4015866" cy="5354488"/>
          </a:xfrm>
          <a:prstGeom prst="rect">
            <a:avLst/>
          </a:prstGeom>
          <a:scene3d>
            <a:camera prst="orthographicFront"/>
            <a:lightRig rig="threePt" dir="t"/>
          </a:scene3d>
          <a:sp3d contourW="6350">
            <a:contourClr>
              <a:srgbClr val="00B0F0"/>
            </a:contourClr>
          </a:sp3d>
        </p:spPr>
      </p:pic>
      <p:cxnSp>
        <p:nvCxnSpPr>
          <p:cNvPr id="8" name="Straight Connector 6">
            <a:extLst>
              <a:ext uri="{FF2B5EF4-FFF2-40B4-BE49-F238E27FC236}">
                <a16:creationId xmlns:a16="http://schemas.microsoft.com/office/drawing/2014/main" id="{9B6CD3D3-D7BA-4FE4-85B6-43CD6502FEB0}"/>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6">
            <a:extLst>
              <a:ext uri="{FF2B5EF4-FFF2-40B4-BE49-F238E27FC236}">
                <a16:creationId xmlns:a16="http://schemas.microsoft.com/office/drawing/2014/main" id="{E9DC877E-DA39-40CE-A471-F1FDF1AAD3D2}"/>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0" name="Номер слайда 1">
            <a:extLst>
              <a:ext uri="{FF2B5EF4-FFF2-40B4-BE49-F238E27FC236}">
                <a16:creationId xmlns:a16="http://schemas.microsoft.com/office/drawing/2014/main" id="{224E0BCF-9FB5-4A5F-B639-F4923938E63B}"/>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5</a:t>
            </a:fld>
            <a:r>
              <a:rPr lang="en-US" dirty="0"/>
              <a:t>/1</a:t>
            </a:r>
            <a:r>
              <a:rPr lang="ru-RU" dirty="0"/>
              <a:t>5</a:t>
            </a:r>
          </a:p>
        </p:txBody>
      </p:sp>
      <p:sp>
        <p:nvSpPr>
          <p:cNvPr id="11" name="TextBox 10">
            <a:extLst>
              <a:ext uri="{FF2B5EF4-FFF2-40B4-BE49-F238E27FC236}">
                <a16:creationId xmlns:a16="http://schemas.microsoft.com/office/drawing/2014/main" id="{87E57BB0-1EB2-4F9E-A51A-7FA8AEFACD51}"/>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sp>
        <p:nvSpPr>
          <p:cNvPr id="12" name="TextBox 11">
            <a:extLst>
              <a:ext uri="{FF2B5EF4-FFF2-40B4-BE49-F238E27FC236}">
                <a16:creationId xmlns:a16="http://schemas.microsoft.com/office/drawing/2014/main" id="{63B9BC95-5548-471A-82EB-B76E38BA85E7}"/>
              </a:ext>
            </a:extLst>
          </p:cNvPr>
          <p:cNvSpPr txBox="1"/>
          <p:nvPr/>
        </p:nvSpPr>
        <p:spPr>
          <a:xfrm>
            <a:off x="1463596" y="285748"/>
            <a:ext cx="7031348" cy="461665"/>
          </a:xfrm>
          <a:prstGeom prst="rect">
            <a:avLst/>
          </a:prstGeom>
          <a:noFill/>
        </p:spPr>
        <p:txBody>
          <a:bodyPr wrap="none" rtlCol="0">
            <a:spAutoFit/>
          </a:bodyPr>
          <a:lstStyle/>
          <a:p>
            <a:r>
              <a:rPr lang="ru-RU" sz="2400" dirty="0"/>
              <a:t>Устройство и назначение гелиевого турбодетандера</a:t>
            </a:r>
            <a:endParaRPr lang="ru-RU" sz="2400" dirty="0">
              <a:latin typeface="+mj-lt"/>
            </a:endParaRPr>
          </a:p>
        </p:txBody>
      </p:sp>
      <p:sp>
        <p:nvSpPr>
          <p:cNvPr id="13" name="TextBox 12">
            <a:extLst>
              <a:ext uri="{FF2B5EF4-FFF2-40B4-BE49-F238E27FC236}">
                <a16:creationId xmlns:a16="http://schemas.microsoft.com/office/drawing/2014/main" id="{808EEA38-D8B7-49EF-B26A-1586D160E344}"/>
              </a:ext>
            </a:extLst>
          </p:cNvPr>
          <p:cNvSpPr txBox="1"/>
          <p:nvPr/>
        </p:nvSpPr>
        <p:spPr>
          <a:xfrm>
            <a:off x="4333875" y="1036751"/>
            <a:ext cx="7383000" cy="1323439"/>
          </a:xfrm>
          <a:prstGeom prst="rect">
            <a:avLst/>
          </a:prstGeom>
          <a:noFill/>
        </p:spPr>
        <p:txBody>
          <a:bodyPr wrap="square" rtlCol="0">
            <a:spAutoFit/>
          </a:bodyPr>
          <a:lstStyle/>
          <a:p>
            <a:pPr algn="just"/>
            <a:r>
              <a:rPr lang="ru-RU" sz="2000" dirty="0">
                <a:latin typeface="+mj-lt"/>
              </a:rPr>
              <a:t>Для удобства обслуживания и замены, турбодетандеры размещены в отдельном вакуумном кожухе. Это дает возможность в случае его выхода из строя, произвести замену турбины без остановки криостатирования ускорителя.</a:t>
            </a:r>
          </a:p>
        </p:txBody>
      </p:sp>
      <p:pic>
        <p:nvPicPr>
          <p:cNvPr id="14" name="Рисунок 13">
            <a:extLst>
              <a:ext uri="{FF2B5EF4-FFF2-40B4-BE49-F238E27FC236}">
                <a16:creationId xmlns:a16="http://schemas.microsoft.com/office/drawing/2014/main" id="{CE753DAB-A788-4155-8B52-26F6216190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5" name="Рисунок 14">
            <a:extLst>
              <a:ext uri="{FF2B5EF4-FFF2-40B4-BE49-F238E27FC236}">
                <a16:creationId xmlns:a16="http://schemas.microsoft.com/office/drawing/2014/main" id="{7D2E8E43-F6BC-4F7A-A670-C9DEB19EF6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210420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1" name="Номер слайда 1">
            <a:extLst>
              <a:ext uri="{FF2B5EF4-FFF2-40B4-BE49-F238E27FC236}">
                <a16:creationId xmlns:a16="http://schemas.microsoft.com/office/drawing/2014/main" id="{9537E6EF-616B-44AE-B387-FCD2FBA2D5CC}"/>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6</a:t>
            </a:fld>
            <a:r>
              <a:rPr lang="en-US" dirty="0"/>
              <a:t>/</a:t>
            </a:r>
            <a:r>
              <a:rPr lang="ru-RU" dirty="0"/>
              <a:t>15</a:t>
            </a:r>
          </a:p>
        </p:txBody>
      </p:sp>
      <p:pic>
        <p:nvPicPr>
          <p:cNvPr id="12" name="Рисунок 11">
            <a:extLst>
              <a:ext uri="{FF2B5EF4-FFF2-40B4-BE49-F238E27FC236}">
                <a16:creationId xmlns:a16="http://schemas.microsoft.com/office/drawing/2014/main" id="{333C0C52-A132-4903-B95B-4CA7E09EF701}"/>
              </a:ext>
            </a:extLst>
          </p:cNvPr>
          <p:cNvPicPr>
            <a:picLocks noChangeAspect="1"/>
          </p:cNvPicPr>
          <p:nvPr/>
        </p:nvPicPr>
        <p:blipFill>
          <a:blip r:embed="rId2"/>
          <a:stretch>
            <a:fillRect/>
          </a:stretch>
        </p:blipFill>
        <p:spPr>
          <a:xfrm>
            <a:off x="298866" y="1286858"/>
            <a:ext cx="6472431" cy="4696683"/>
          </a:xfrm>
          <a:prstGeom prst="rect">
            <a:avLst/>
          </a:prstGeom>
        </p:spPr>
      </p:pic>
      <p:sp>
        <p:nvSpPr>
          <p:cNvPr id="14" name="TextBox 13">
            <a:extLst>
              <a:ext uri="{FF2B5EF4-FFF2-40B4-BE49-F238E27FC236}">
                <a16:creationId xmlns:a16="http://schemas.microsoft.com/office/drawing/2014/main" id="{FC98C92F-E5AD-4548-A5E1-095E2D1E4FD0}"/>
              </a:ext>
            </a:extLst>
          </p:cNvPr>
          <p:cNvSpPr txBox="1"/>
          <p:nvPr/>
        </p:nvSpPr>
        <p:spPr>
          <a:xfrm>
            <a:off x="1463596" y="285748"/>
            <a:ext cx="6580584" cy="461665"/>
          </a:xfrm>
          <a:prstGeom prst="rect">
            <a:avLst/>
          </a:prstGeom>
          <a:noFill/>
        </p:spPr>
        <p:txBody>
          <a:bodyPr wrap="none" rtlCol="0">
            <a:spAutoFit/>
          </a:bodyPr>
          <a:lstStyle/>
          <a:p>
            <a:r>
              <a:rPr lang="ru-RU" sz="2400" dirty="0"/>
              <a:t>Составляющие потерь холода в турбодетандерах</a:t>
            </a:r>
            <a:endParaRPr lang="ru-RU" sz="2400" dirty="0">
              <a:latin typeface="+mj-lt"/>
            </a:endParaRPr>
          </a:p>
        </p:txBody>
      </p:sp>
      <p:sp>
        <p:nvSpPr>
          <p:cNvPr id="15" name="TextBox 14">
            <a:extLst>
              <a:ext uri="{FF2B5EF4-FFF2-40B4-BE49-F238E27FC236}">
                <a16:creationId xmlns:a16="http://schemas.microsoft.com/office/drawing/2014/main" id="{780785E9-7994-4E26-834C-B6B100AC7884}"/>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sp>
        <p:nvSpPr>
          <p:cNvPr id="5" name="Прямоугольник 4">
            <a:extLst>
              <a:ext uri="{FF2B5EF4-FFF2-40B4-BE49-F238E27FC236}">
                <a16:creationId xmlns:a16="http://schemas.microsoft.com/office/drawing/2014/main" id="{CA2C1BCC-FD13-4D03-A861-648B6F5604A5}"/>
              </a:ext>
            </a:extLst>
          </p:cNvPr>
          <p:cNvSpPr/>
          <p:nvPr/>
        </p:nvSpPr>
        <p:spPr>
          <a:xfrm>
            <a:off x="6715666" y="1286858"/>
            <a:ext cx="5286944" cy="3556223"/>
          </a:xfrm>
          <a:prstGeom prst="rect">
            <a:avLst/>
          </a:prstGeom>
        </p:spPr>
        <p:txBody>
          <a:bodyPr wrap="square">
            <a:spAutoFit/>
          </a:bodyPr>
          <a:lstStyle/>
          <a:p>
            <a:pPr algn="just">
              <a:lnSpc>
                <a:spcPct val="109000"/>
              </a:lnSpc>
              <a:spcAft>
                <a:spcPts val="600"/>
              </a:spcAft>
              <a:tabLst>
                <a:tab pos="450215" algn="l"/>
                <a:tab pos="891540" algn="l"/>
              </a:tabLst>
            </a:pPr>
            <a:r>
              <a:rPr lang="ru-RU" sz="1600" dirty="0">
                <a:solidFill>
                  <a:srgbClr val="000000"/>
                </a:solidFill>
                <a:latin typeface="+mj-lt"/>
                <a:ea typeface="Times New Roman" panose="02020603050405020304" pitchFamily="18" charset="0"/>
              </a:rPr>
              <a:t>Потери холода в турбине можно разделить на три составляющие:</a:t>
            </a:r>
            <a:endParaRPr lang="ru-RU" sz="1600" dirty="0">
              <a:latin typeface="+mj-lt"/>
              <a:ea typeface="Times New Roman" panose="02020603050405020304" pitchFamily="18" charset="0"/>
            </a:endParaRPr>
          </a:p>
          <a:p>
            <a:pPr marL="342900" lvl="0" indent="-342900" algn="just">
              <a:lnSpc>
                <a:spcPct val="109000"/>
              </a:lnSpc>
              <a:spcAft>
                <a:spcPts val="600"/>
              </a:spcAft>
              <a:buFont typeface="+mj-lt"/>
              <a:buAutoNum type="arabicPeriod"/>
              <a:tabLst>
                <a:tab pos="450215" algn="l"/>
                <a:tab pos="891540" algn="l"/>
              </a:tabLst>
            </a:pPr>
            <a:r>
              <a:rPr lang="ru-RU" sz="1600" dirty="0">
                <a:solidFill>
                  <a:srgbClr val="000000"/>
                </a:solidFill>
                <a:latin typeface="+mj-lt"/>
                <a:ea typeface="Times New Roman" panose="02020603050405020304" pitchFamily="18" charset="0"/>
              </a:rPr>
              <a:t>потери от теплопритока из окружающей среды, вносимые теплым газом поддува, газом радиального подшипника и конвективным теплообменом в кольцевом зазоре между корпусом турбины и криостатом;</a:t>
            </a:r>
            <a:endParaRPr lang="ru-RU" sz="1600" dirty="0">
              <a:latin typeface="+mj-lt"/>
              <a:ea typeface="Times New Roman" panose="02020603050405020304" pitchFamily="18" charset="0"/>
            </a:endParaRPr>
          </a:p>
          <a:p>
            <a:pPr marL="342900" lvl="0" indent="-342900" algn="just">
              <a:lnSpc>
                <a:spcPct val="109000"/>
              </a:lnSpc>
              <a:spcAft>
                <a:spcPts val="600"/>
              </a:spcAft>
              <a:buFont typeface="+mj-lt"/>
              <a:buAutoNum type="arabicPeriod"/>
              <a:tabLst>
                <a:tab pos="450215" algn="l"/>
                <a:tab pos="891540" algn="l"/>
              </a:tabLst>
            </a:pPr>
            <a:r>
              <a:rPr lang="ru-RU" sz="1600" dirty="0">
                <a:solidFill>
                  <a:srgbClr val="000000"/>
                </a:solidFill>
                <a:latin typeface="+mj-lt"/>
                <a:ea typeface="Times New Roman" panose="02020603050405020304" pitchFamily="18" charset="0"/>
              </a:rPr>
              <a:t>непосредственно потери холодного газа (холодная утечка), перетекающего по валу турбины из объема на входе в рабочее колесо через зазоры уплотнений в область низкого давления - в линию утечек;</a:t>
            </a:r>
            <a:endParaRPr lang="ru-RU" sz="1600" dirty="0">
              <a:latin typeface="+mj-lt"/>
              <a:ea typeface="Times New Roman" panose="02020603050405020304" pitchFamily="18" charset="0"/>
            </a:endParaRPr>
          </a:p>
          <a:p>
            <a:pPr marL="342900" lvl="0" indent="-342900" algn="just">
              <a:lnSpc>
                <a:spcPct val="109000"/>
              </a:lnSpc>
              <a:spcAft>
                <a:spcPts val="600"/>
              </a:spcAft>
              <a:buFont typeface="+mj-lt"/>
              <a:buAutoNum type="arabicPeriod"/>
              <a:tabLst>
                <a:tab pos="450215" algn="l"/>
                <a:tab pos="891540" algn="l"/>
              </a:tabLst>
            </a:pPr>
            <a:r>
              <a:rPr lang="ru-RU" sz="1600" dirty="0">
                <a:solidFill>
                  <a:srgbClr val="000000"/>
                </a:solidFill>
                <a:latin typeface="+mj-lt"/>
                <a:ea typeface="Times New Roman" panose="02020603050405020304" pitchFamily="18" charset="0"/>
              </a:rPr>
              <a:t>потери от теплопритока по тепловым мостам.</a:t>
            </a:r>
            <a:endParaRPr lang="ru-RU" sz="1600" dirty="0">
              <a:effectLst/>
              <a:latin typeface="+mj-lt"/>
              <a:ea typeface="Times New Roman" panose="02020603050405020304" pitchFamily="18" charset="0"/>
            </a:endParaRPr>
          </a:p>
        </p:txBody>
      </p:sp>
      <p:sp>
        <p:nvSpPr>
          <p:cNvPr id="16" name="TextBox 15">
            <a:extLst>
              <a:ext uri="{FF2B5EF4-FFF2-40B4-BE49-F238E27FC236}">
                <a16:creationId xmlns:a16="http://schemas.microsoft.com/office/drawing/2014/main" id="{FF5F6A9F-9BBF-45B0-A250-FDD6712FC79E}"/>
              </a:ext>
            </a:extLst>
          </p:cNvPr>
          <p:cNvSpPr txBox="1"/>
          <p:nvPr/>
        </p:nvSpPr>
        <p:spPr>
          <a:xfrm>
            <a:off x="7052916" y="5260866"/>
            <a:ext cx="4949693" cy="1077218"/>
          </a:xfrm>
          <a:prstGeom prst="rect">
            <a:avLst/>
          </a:prstGeom>
          <a:noFill/>
        </p:spPr>
        <p:txBody>
          <a:bodyPr wrap="square" rtlCol="0">
            <a:spAutoFit/>
          </a:bodyPr>
          <a:lstStyle/>
          <a:p>
            <a:pPr algn="just"/>
            <a:r>
              <a:rPr lang="ru-RU" sz="1600" b="1" dirty="0">
                <a:latin typeface="+mj-lt"/>
              </a:rPr>
              <a:t>Потери холода необходимо снижать в первую очередь в парожидкостной турбине, поскольку она работает при температуре, близкой к жидкому гелию и именно здесь теряется самый «дорогой» холод.</a:t>
            </a:r>
          </a:p>
        </p:txBody>
      </p:sp>
      <p:pic>
        <p:nvPicPr>
          <p:cNvPr id="13" name="Рисунок 12">
            <a:extLst>
              <a:ext uri="{FF2B5EF4-FFF2-40B4-BE49-F238E27FC236}">
                <a16:creationId xmlns:a16="http://schemas.microsoft.com/office/drawing/2014/main" id="{477B483B-B6DE-4BF9-B715-01F441D180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7" name="Рисунок 16">
            <a:extLst>
              <a:ext uri="{FF2B5EF4-FFF2-40B4-BE49-F238E27FC236}">
                <a16:creationId xmlns:a16="http://schemas.microsoft.com/office/drawing/2014/main" id="{F7D6D126-5596-46C4-972D-FABBB3BD6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153431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C0AC08F-5F3C-4983-95F1-910D572353C8}"/>
              </a:ext>
            </a:extLst>
          </p:cNvPr>
          <p:cNvSpPr txBox="1"/>
          <p:nvPr/>
        </p:nvSpPr>
        <p:spPr>
          <a:xfrm>
            <a:off x="1463596" y="285748"/>
            <a:ext cx="8470267" cy="461665"/>
          </a:xfrm>
          <a:prstGeom prst="rect">
            <a:avLst/>
          </a:prstGeom>
          <a:noFill/>
        </p:spPr>
        <p:txBody>
          <a:bodyPr wrap="none" rtlCol="0">
            <a:spAutoFit/>
          </a:bodyPr>
          <a:lstStyle/>
          <a:p>
            <a:r>
              <a:rPr lang="ru-RU" sz="2400" dirty="0"/>
              <a:t>Способы снижения потерь в парожидкостных турбодетандерах</a:t>
            </a:r>
            <a:endParaRPr lang="ru-RU" sz="2400" dirty="0">
              <a:latin typeface="+mj-lt"/>
            </a:endParaRPr>
          </a:p>
        </p:txBody>
      </p:sp>
      <p:sp>
        <p:nvSpPr>
          <p:cNvPr id="11" name="Номер слайда 1">
            <a:extLst>
              <a:ext uri="{FF2B5EF4-FFF2-40B4-BE49-F238E27FC236}">
                <a16:creationId xmlns:a16="http://schemas.microsoft.com/office/drawing/2014/main" id="{8014830F-5C81-4B30-89AB-A30ED2FA1018}"/>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7</a:t>
            </a:fld>
            <a:r>
              <a:rPr lang="en-US" dirty="0"/>
              <a:t>/</a:t>
            </a:r>
            <a:r>
              <a:rPr lang="ru-RU" dirty="0"/>
              <a:t>15</a:t>
            </a:r>
          </a:p>
        </p:txBody>
      </p:sp>
      <p:pic>
        <p:nvPicPr>
          <p:cNvPr id="10" name="Рисунок 9">
            <a:extLst>
              <a:ext uri="{FF2B5EF4-FFF2-40B4-BE49-F238E27FC236}">
                <a16:creationId xmlns:a16="http://schemas.microsoft.com/office/drawing/2014/main" id="{14972D91-A5FE-4CCF-A482-13F8FDC800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128" y="1206952"/>
            <a:ext cx="5465313" cy="3615973"/>
          </a:xfrm>
          <a:prstGeom prst="rect">
            <a:avLst/>
          </a:prstGeom>
          <a:noFill/>
          <a:ln>
            <a:noFill/>
          </a:ln>
          <a:scene3d>
            <a:camera prst="orthographicFront"/>
            <a:lightRig rig="threePt" dir="t"/>
          </a:scene3d>
          <a:sp3d contourW="6350">
            <a:contourClr>
              <a:srgbClr val="00B0F0"/>
            </a:contourClr>
          </a:sp3d>
        </p:spPr>
      </p:pic>
      <p:sp>
        <p:nvSpPr>
          <p:cNvPr id="5" name="TextBox 4">
            <a:extLst>
              <a:ext uri="{FF2B5EF4-FFF2-40B4-BE49-F238E27FC236}">
                <a16:creationId xmlns:a16="http://schemas.microsoft.com/office/drawing/2014/main" id="{DCCA2E32-76BB-4085-82A4-2EE58AEA003E}"/>
              </a:ext>
            </a:extLst>
          </p:cNvPr>
          <p:cNvSpPr txBox="1"/>
          <p:nvPr/>
        </p:nvSpPr>
        <p:spPr>
          <a:xfrm>
            <a:off x="5903292" y="1194498"/>
            <a:ext cx="6027938" cy="1569660"/>
          </a:xfrm>
          <a:prstGeom prst="rect">
            <a:avLst/>
          </a:prstGeom>
          <a:noFill/>
        </p:spPr>
        <p:txBody>
          <a:bodyPr wrap="square" rtlCol="0">
            <a:spAutoFit/>
          </a:bodyPr>
          <a:lstStyle/>
          <a:p>
            <a:pPr algn="just" defTabSz="450000">
              <a:tabLst>
                <a:tab pos="450000" algn="l"/>
              </a:tabLst>
            </a:pPr>
            <a:r>
              <a:rPr lang="ru-RU" sz="1600" dirty="0">
                <a:latin typeface="+mj-lt"/>
              </a:rPr>
              <a:t>	Работы по минимизации потерь холода были начаты с определения влияния величины теплого поддува на работу турбины. По линии теплого поддува сжатый гелий при Т=300 К подается на вал турбины между радиальным газовым и радиально-упорным масляным подшипником для защиты последнего от замерзания масла.</a:t>
            </a:r>
          </a:p>
        </p:txBody>
      </p:sp>
      <p:sp>
        <p:nvSpPr>
          <p:cNvPr id="12" name="TextBox 11">
            <a:extLst>
              <a:ext uri="{FF2B5EF4-FFF2-40B4-BE49-F238E27FC236}">
                <a16:creationId xmlns:a16="http://schemas.microsoft.com/office/drawing/2014/main" id="{D7A6AB77-B4B0-4498-8FE2-C389D663A18F}"/>
              </a:ext>
            </a:extLst>
          </p:cNvPr>
          <p:cNvSpPr txBox="1"/>
          <p:nvPr/>
        </p:nvSpPr>
        <p:spPr>
          <a:xfrm>
            <a:off x="298866" y="4820051"/>
            <a:ext cx="5502575" cy="523220"/>
          </a:xfrm>
          <a:prstGeom prst="rect">
            <a:avLst/>
          </a:prstGeom>
          <a:noFill/>
        </p:spPr>
        <p:txBody>
          <a:bodyPr wrap="square" rtlCol="0">
            <a:spAutoFit/>
          </a:bodyPr>
          <a:lstStyle/>
          <a:p>
            <a:pPr algn="just"/>
            <a:r>
              <a:rPr lang="ru-RU" sz="1400" dirty="0">
                <a:latin typeface="+mj-lt"/>
              </a:rPr>
              <a:t>Рост температуры гелия (кривая 1, °</a:t>
            </a:r>
            <a:r>
              <a:rPr lang="en-US" sz="1400" dirty="0">
                <a:latin typeface="+mj-lt"/>
              </a:rPr>
              <a:t>C</a:t>
            </a:r>
            <a:r>
              <a:rPr lang="ru-RU" sz="1400" dirty="0">
                <a:latin typeface="+mj-lt"/>
              </a:rPr>
              <a:t>) на выходе из </a:t>
            </a:r>
            <a:r>
              <a:rPr lang="en-US" sz="1400" dirty="0">
                <a:latin typeface="+mj-lt"/>
              </a:rPr>
              <a:t>I </a:t>
            </a:r>
            <a:r>
              <a:rPr lang="ru-RU" sz="1400" dirty="0">
                <a:latin typeface="+mj-lt"/>
              </a:rPr>
              <a:t>теплообменника РСГ по мере уменьшения давления газа поддува (кривая 2, МПа)</a:t>
            </a:r>
          </a:p>
        </p:txBody>
      </p:sp>
      <p:sp>
        <p:nvSpPr>
          <p:cNvPr id="13" name="TextBox 12">
            <a:extLst>
              <a:ext uri="{FF2B5EF4-FFF2-40B4-BE49-F238E27FC236}">
                <a16:creationId xmlns:a16="http://schemas.microsoft.com/office/drawing/2014/main" id="{BBAFA866-B650-409E-AC56-90BE378A5F94}"/>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sp>
        <p:nvSpPr>
          <p:cNvPr id="14" name="Прямоугольник 13">
            <a:extLst>
              <a:ext uri="{FF2B5EF4-FFF2-40B4-BE49-F238E27FC236}">
                <a16:creationId xmlns:a16="http://schemas.microsoft.com/office/drawing/2014/main" id="{BD3A746F-DF12-4EF2-B5B0-F90452B26A12}"/>
              </a:ext>
            </a:extLst>
          </p:cNvPr>
          <p:cNvSpPr/>
          <p:nvPr/>
        </p:nvSpPr>
        <p:spPr>
          <a:xfrm>
            <a:off x="5903292" y="2765785"/>
            <a:ext cx="6096000" cy="2062103"/>
          </a:xfrm>
          <a:prstGeom prst="rect">
            <a:avLst/>
          </a:prstGeom>
        </p:spPr>
        <p:txBody>
          <a:bodyPr>
            <a:spAutoFit/>
          </a:bodyPr>
          <a:lstStyle/>
          <a:p>
            <a:pPr algn="just">
              <a:tabLst>
                <a:tab pos="450000" algn="l"/>
              </a:tabLst>
            </a:pPr>
            <a:r>
              <a:rPr lang="ru-RU" sz="1600" dirty="0">
                <a:solidFill>
                  <a:srgbClr val="000000"/>
                </a:solidFill>
                <a:latin typeface="+mj-lt"/>
                <a:ea typeface="Times New Roman" panose="02020603050405020304" pitchFamily="18" charset="0"/>
              </a:rPr>
              <a:t>	Количественной мерой для определения влияния теплого поддува, может служить недорекуперация рефрижератора: разница температур между входящим и выходящим </a:t>
            </a:r>
            <a:r>
              <a:rPr lang="ru-RU" sz="1600" dirty="0">
                <a:latin typeface="+mj-lt"/>
              </a:rPr>
              <a:t>потоками гелия на входе в первый теплообменник РСГ.</a:t>
            </a:r>
          </a:p>
          <a:p>
            <a:pPr algn="just" defTabSz="450000"/>
            <a:r>
              <a:rPr lang="ru-RU" sz="1600" dirty="0">
                <a:latin typeface="+mj-lt"/>
              </a:rPr>
              <a:t>	Первые же измерения показали значимое влияние давления газа поддува на турбину: после уменьшения давления поддува с 16 до 8 атм., недорекуперация на верхнем теплообменнике уменьшилась на 6° </a:t>
            </a:r>
            <a:r>
              <a:rPr lang="en-US" sz="1600" dirty="0">
                <a:latin typeface="+mj-lt"/>
              </a:rPr>
              <a:t>C</a:t>
            </a:r>
            <a:r>
              <a:rPr lang="ru-RU" sz="1600" dirty="0">
                <a:latin typeface="+mj-lt"/>
              </a:rPr>
              <a:t>.</a:t>
            </a:r>
            <a:endParaRPr lang="ru-RU" sz="1400" dirty="0">
              <a:latin typeface="+mj-lt"/>
            </a:endParaRPr>
          </a:p>
        </p:txBody>
      </p:sp>
      <p:pic>
        <p:nvPicPr>
          <p:cNvPr id="15" name="Рисунок 14">
            <a:extLst>
              <a:ext uri="{FF2B5EF4-FFF2-40B4-BE49-F238E27FC236}">
                <a16:creationId xmlns:a16="http://schemas.microsoft.com/office/drawing/2014/main" id="{78081069-83FF-4603-B5E9-4E757BEC4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6" name="Рисунок 15">
            <a:extLst>
              <a:ext uri="{FF2B5EF4-FFF2-40B4-BE49-F238E27FC236}">
                <a16:creationId xmlns:a16="http://schemas.microsoft.com/office/drawing/2014/main" id="{14029C8C-5DCA-4580-BEBD-1B38E7617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154221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1" name="Номер слайда 1">
            <a:extLst>
              <a:ext uri="{FF2B5EF4-FFF2-40B4-BE49-F238E27FC236}">
                <a16:creationId xmlns:a16="http://schemas.microsoft.com/office/drawing/2014/main" id="{FE118B97-41C2-4AAD-9DA4-F6A28DB01743}"/>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8</a:t>
            </a:fld>
            <a:r>
              <a:rPr lang="en-US" dirty="0"/>
              <a:t>/1</a:t>
            </a:r>
            <a:r>
              <a:rPr lang="ru-RU" dirty="0"/>
              <a:t>5</a:t>
            </a:r>
          </a:p>
        </p:txBody>
      </p:sp>
      <p:sp>
        <p:nvSpPr>
          <p:cNvPr id="12" name="TextBox 11">
            <a:extLst>
              <a:ext uri="{FF2B5EF4-FFF2-40B4-BE49-F238E27FC236}">
                <a16:creationId xmlns:a16="http://schemas.microsoft.com/office/drawing/2014/main" id="{2AFB841C-1744-4574-A10C-5DB6354B0DA6}"/>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sp>
        <p:nvSpPr>
          <p:cNvPr id="13" name="TextBox 12">
            <a:extLst>
              <a:ext uri="{FF2B5EF4-FFF2-40B4-BE49-F238E27FC236}">
                <a16:creationId xmlns:a16="http://schemas.microsoft.com/office/drawing/2014/main" id="{4AB2DB99-ED17-4146-A80B-88C54D0ED203}"/>
              </a:ext>
            </a:extLst>
          </p:cNvPr>
          <p:cNvSpPr txBox="1"/>
          <p:nvPr/>
        </p:nvSpPr>
        <p:spPr>
          <a:xfrm>
            <a:off x="1463596" y="285748"/>
            <a:ext cx="8470267" cy="461665"/>
          </a:xfrm>
          <a:prstGeom prst="rect">
            <a:avLst/>
          </a:prstGeom>
          <a:noFill/>
        </p:spPr>
        <p:txBody>
          <a:bodyPr wrap="none" rtlCol="0">
            <a:spAutoFit/>
          </a:bodyPr>
          <a:lstStyle/>
          <a:p>
            <a:r>
              <a:rPr lang="ru-RU" sz="2400" dirty="0"/>
              <a:t>Способы снижения потерь в парожидкостных турбодетандерах</a:t>
            </a:r>
            <a:endParaRPr lang="ru-RU" sz="2400" dirty="0">
              <a:latin typeface="+mj-lt"/>
            </a:endParaRPr>
          </a:p>
        </p:txBody>
      </p:sp>
      <p:sp>
        <p:nvSpPr>
          <p:cNvPr id="5" name="Прямоугольник 4">
            <a:extLst>
              <a:ext uri="{FF2B5EF4-FFF2-40B4-BE49-F238E27FC236}">
                <a16:creationId xmlns:a16="http://schemas.microsoft.com/office/drawing/2014/main" id="{4BE57B06-54E1-4CD6-9937-635CE8EACB22}"/>
              </a:ext>
            </a:extLst>
          </p:cNvPr>
          <p:cNvSpPr/>
          <p:nvPr/>
        </p:nvSpPr>
        <p:spPr>
          <a:xfrm>
            <a:off x="6410325" y="1238248"/>
            <a:ext cx="5539019" cy="1569660"/>
          </a:xfrm>
          <a:prstGeom prst="rect">
            <a:avLst/>
          </a:prstGeom>
        </p:spPr>
        <p:txBody>
          <a:bodyPr wrap="square">
            <a:spAutoFit/>
          </a:bodyPr>
          <a:lstStyle/>
          <a:p>
            <a:pPr algn="just"/>
            <a:r>
              <a:rPr lang="ru-RU" sz="16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Для уменьшения потерь холода также была проведена работа по минимизации утечки холодного гелия, перетекающего по валу турбины из объема на входе в рабочее колесо в область низкого давления. Во время работы установки, величину холодной утечки можно уменьшать путем повышения противодавления в линии утечек</a:t>
            </a:r>
            <a:endParaRPr lang="ru-RU" sz="1600" dirty="0">
              <a:latin typeface="Calibri Light" panose="020F0302020204030204" pitchFamily="34" charset="0"/>
              <a:cs typeface="Calibri Light" panose="020F0302020204030204" pitchFamily="34" charset="0"/>
            </a:endParaRPr>
          </a:p>
        </p:txBody>
      </p:sp>
      <p:pic>
        <p:nvPicPr>
          <p:cNvPr id="17" name="Рисунок 16">
            <a:extLst>
              <a:ext uri="{FF2B5EF4-FFF2-40B4-BE49-F238E27FC236}">
                <a16:creationId xmlns:a16="http://schemas.microsoft.com/office/drawing/2014/main" id="{9FFE170C-01FE-4D11-A162-63620D25F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56" y="1238248"/>
            <a:ext cx="6645692" cy="4840979"/>
          </a:xfrm>
          <a:prstGeom prst="rect">
            <a:avLst/>
          </a:prstGeom>
        </p:spPr>
      </p:pic>
      <p:pic>
        <p:nvPicPr>
          <p:cNvPr id="10" name="Рисунок 9">
            <a:extLst>
              <a:ext uri="{FF2B5EF4-FFF2-40B4-BE49-F238E27FC236}">
                <a16:creationId xmlns:a16="http://schemas.microsoft.com/office/drawing/2014/main" id="{C5296166-E533-4A55-B996-ACEF3BA357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4" name="Рисунок 13">
            <a:extLst>
              <a:ext uri="{FF2B5EF4-FFF2-40B4-BE49-F238E27FC236}">
                <a16:creationId xmlns:a16="http://schemas.microsoft.com/office/drawing/2014/main" id="{2E0F8124-000D-4987-9B34-1DBE335815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423738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AA403DA-6A35-4ABE-8EBF-DBF19763BB1A}"/>
              </a:ext>
            </a:extLst>
          </p:cNvPr>
          <p:cNvCxnSpPr/>
          <p:nvPr/>
        </p:nvCxnSpPr>
        <p:spPr>
          <a:xfrm>
            <a:off x="0" y="958317"/>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D7B141-F24C-4932-BBCF-B4EC1944E144}"/>
              </a:ext>
            </a:extLst>
          </p:cNvPr>
          <p:cNvCxnSpPr/>
          <p:nvPr/>
        </p:nvCxnSpPr>
        <p:spPr>
          <a:xfrm>
            <a:off x="0" y="6573028"/>
            <a:ext cx="12192000" cy="0"/>
          </a:xfrm>
          <a:prstGeom prst="line">
            <a:avLst/>
          </a:prstGeom>
          <a:ln w="15875" cap="flat">
            <a:gradFill flip="none" rotWithShape="1">
              <a:gsLst>
                <a:gs pos="0">
                  <a:srgbClr val="3366FF"/>
                </a:gs>
                <a:gs pos="100000">
                  <a:srgbClr val="FFFFFF"/>
                </a:gs>
              </a:gsLst>
              <a:path path="rect">
                <a:fillToRect l="100000" t="100000"/>
              </a:path>
              <a:tileRect r="-100000" b="-100000"/>
            </a:gradFill>
            <a:prstDash val="solid"/>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2" name="Прямоугольник 1">
            <a:extLst>
              <a:ext uri="{FF2B5EF4-FFF2-40B4-BE49-F238E27FC236}">
                <a16:creationId xmlns:a16="http://schemas.microsoft.com/office/drawing/2014/main" id="{615E9CD9-48E5-4566-9AEC-782267576892}"/>
              </a:ext>
            </a:extLst>
          </p:cNvPr>
          <p:cNvSpPr/>
          <p:nvPr/>
        </p:nvSpPr>
        <p:spPr>
          <a:xfrm>
            <a:off x="129004" y="5500532"/>
            <a:ext cx="10789344" cy="369332"/>
          </a:xfrm>
          <a:prstGeom prst="rect">
            <a:avLst/>
          </a:prstGeom>
        </p:spPr>
        <p:txBody>
          <a:bodyPr wrap="square">
            <a:spAutoFit/>
          </a:bodyPr>
          <a:lstStyle/>
          <a:p>
            <a:r>
              <a:rPr lang="ru-RU" dirty="0">
                <a:latin typeface="+mj-lt"/>
                <a:cs typeface="Courier New" panose="02070309020205020404" pitchFamily="49" charset="0"/>
              </a:rPr>
              <a:t>Давление в линии утечек необходимо держать на 0,5-1 атм. ниже половины от входного давления в турбину. </a:t>
            </a:r>
            <a:endParaRPr lang="ru-RU" dirty="0">
              <a:latin typeface="+mj-lt"/>
            </a:endParaRPr>
          </a:p>
        </p:txBody>
      </p:sp>
      <p:sp>
        <p:nvSpPr>
          <p:cNvPr id="12" name="Номер слайда 1">
            <a:extLst>
              <a:ext uri="{FF2B5EF4-FFF2-40B4-BE49-F238E27FC236}">
                <a16:creationId xmlns:a16="http://schemas.microsoft.com/office/drawing/2014/main" id="{230D0877-E1E5-4E91-9939-9EF794E077BD}"/>
              </a:ext>
            </a:extLst>
          </p:cNvPr>
          <p:cNvSpPr>
            <a:spLocks noGrp="1"/>
          </p:cNvSpPr>
          <p:nvPr>
            <p:ph type="sldNum" sz="quarter" idx="12"/>
          </p:nvPr>
        </p:nvSpPr>
        <p:spPr>
          <a:xfrm>
            <a:off x="9448800" y="6536027"/>
            <a:ext cx="2743200" cy="365125"/>
          </a:xfrm>
        </p:spPr>
        <p:txBody>
          <a:bodyPr/>
          <a:lstStyle/>
          <a:p>
            <a:fld id="{4835C974-A361-44E5-A8CF-E0E5E553D412}" type="slidenum">
              <a:rPr lang="ru-RU" smtClean="0"/>
              <a:t>9</a:t>
            </a:fld>
            <a:r>
              <a:rPr lang="en-US" dirty="0"/>
              <a:t>/1</a:t>
            </a:r>
            <a:r>
              <a:rPr lang="ru-RU" dirty="0"/>
              <a:t>5</a:t>
            </a:r>
          </a:p>
        </p:txBody>
      </p:sp>
      <p:sp>
        <p:nvSpPr>
          <p:cNvPr id="10" name="TextBox 9">
            <a:extLst>
              <a:ext uri="{FF2B5EF4-FFF2-40B4-BE49-F238E27FC236}">
                <a16:creationId xmlns:a16="http://schemas.microsoft.com/office/drawing/2014/main" id="{07EDB1DC-7B00-434A-A6EB-DB5397130B06}"/>
              </a:ext>
            </a:extLst>
          </p:cNvPr>
          <p:cNvSpPr txBox="1"/>
          <p:nvPr/>
        </p:nvSpPr>
        <p:spPr>
          <a:xfrm>
            <a:off x="4455967" y="6564702"/>
            <a:ext cx="3796232" cy="307777"/>
          </a:xfrm>
          <a:prstGeom prst="rect">
            <a:avLst/>
          </a:prstGeom>
          <a:noFill/>
        </p:spPr>
        <p:txBody>
          <a:bodyPr wrap="none" rtlCol="0">
            <a:spAutoFit/>
          </a:bodyPr>
          <a:lstStyle/>
          <a:p>
            <a:r>
              <a:rPr lang="ru-RU" sz="1400" dirty="0">
                <a:latin typeface="+mj-lt"/>
              </a:rPr>
              <a:t>Семинар Ускорительного отделения 12.11.2025</a:t>
            </a:r>
          </a:p>
        </p:txBody>
      </p:sp>
      <p:graphicFrame>
        <p:nvGraphicFramePr>
          <p:cNvPr id="13" name="Объект 12">
            <a:extLst>
              <a:ext uri="{FF2B5EF4-FFF2-40B4-BE49-F238E27FC236}">
                <a16:creationId xmlns:a16="http://schemas.microsoft.com/office/drawing/2014/main" id="{F5F8EA54-F130-4693-BA7F-6AE14AC35058}"/>
              </a:ext>
            </a:extLst>
          </p:cNvPr>
          <p:cNvGraphicFramePr>
            <a:graphicFrameLocks noChangeAspect="1"/>
          </p:cNvGraphicFramePr>
          <p:nvPr>
            <p:extLst>
              <p:ext uri="{D42A27DB-BD31-4B8C-83A1-F6EECF244321}">
                <p14:modId xmlns:p14="http://schemas.microsoft.com/office/powerpoint/2010/main" val="686090800"/>
              </p:ext>
            </p:extLst>
          </p:nvPr>
        </p:nvGraphicFramePr>
        <p:xfrm>
          <a:off x="298866" y="1186743"/>
          <a:ext cx="7749043" cy="3696715"/>
        </p:xfrm>
        <a:graphic>
          <a:graphicData uri="http://schemas.openxmlformats.org/presentationml/2006/ole">
            <mc:AlternateContent xmlns:mc="http://schemas.openxmlformats.org/markup-compatibility/2006">
              <mc:Choice xmlns:v="urn:schemas-microsoft-com:vml" Requires="v">
                <p:oleObj spid="_x0000_s2062" name="Image" r:id="rId3" imgW="14285714" imgH="7149206" progId="Photoshop.Image.22">
                  <p:embed/>
                </p:oleObj>
              </mc:Choice>
              <mc:Fallback>
                <p:oleObj name="Image" r:id="rId3" imgW="14285714" imgH="7149206" progId="Photoshop.Image.22">
                  <p:embed/>
                  <p:pic>
                    <p:nvPicPr>
                      <p:cNvPr id="2" name="Объект 1">
                        <a:extLst>
                          <a:ext uri="{FF2B5EF4-FFF2-40B4-BE49-F238E27FC236}">
                            <a16:creationId xmlns:a16="http://schemas.microsoft.com/office/drawing/2014/main" id="{374B94F4-9558-40C9-9498-A2A3CBC16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66" y="1186743"/>
                        <a:ext cx="7749043" cy="3696715"/>
                      </a:xfrm>
                      <a:prstGeom prst="rect">
                        <a:avLst/>
                      </a:prstGeom>
                      <a:noFill/>
                    </p:spPr>
                  </p:pic>
                </p:oleObj>
              </mc:Fallback>
            </mc:AlternateContent>
          </a:graphicData>
        </a:graphic>
      </p:graphicFrame>
      <p:sp>
        <p:nvSpPr>
          <p:cNvPr id="14" name="TextBox 13">
            <a:extLst>
              <a:ext uri="{FF2B5EF4-FFF2-40B4-BE49-F238E27FC236}">
                <a16:creationId xmlns:a16="http://schemas.microsoft.com/office/drawing/2014/main" id="{1E66FDB8-6C6C-455B-BC3B-0226833367C0}"/>
              </a:ext>
            </a:extLst>
          </p:cNvPr>
          <p:cNvSpPr txBox="1"/>
          <p:nvPr/>
        </p:nvSpPr>
        <p:spPr>
          <a:xfrm>
            <a:off x="129004" y="4875575"/>
            <a:ext cx="8018420" cy="307777"/>
          </a:xfrm>
          <a:prstGeom prst="rect">
            <a:avLst/>
          </a:prstGeom>
          <a:noFill/>
        </p:spPr>
        <p:txBody>
          <a:bodyPr wrap="square" rtlCol="0">
            <a:spAutoFit/>
          </a:bodyPr>
          <a:lstStyle/>
          <a:p>
            <a:pPr algn="ctr"/>
            <a:r>
              <a:rPr lang="ru-RU" sz="1400" dirty="0">
                <a:latin typeface="+mj-lt"/>
              </a:rPr>
              <a:t>Уменьшение холодной утечки на ПЖТД РСГ №1 при увеличении давления в линии утечек с 4 до 9 атм.</a:t>
            </a:r>
          </a:p>
        </p:txBody>
      </p:sp>
      <p:sp>
        <p:nvSpPr>
          <p:cNvPr id="11" name="TextBox 10">
            <a:extLst>
              <a:ext uri="{FF2B5EF4-FFF2-40B4-BE49-F238E27FC236}">
                <a16:creationId xmlns:a16="http://schemas.microsoft.com/office/drawing/2014/main" id="{8FC25694-C8FF-4C57-9E5E-D69582B4DE4D}"/>
              </a:ext>
            </a:extLst>
          </p:cNvPr>
          <p:cNvSpPr txBox="1"/>
          <p:nvPr/>
        </p:nvSpPr>
        <p:spPr>
          <a:xfrm>
            <a:off x="1463596" y="285748"/>
            <a:ext cx="8470267" cy="461665"/>
          </a:xfrm>
          <a:prstGeom prst="rect">
            <a:avLst/>
          </a:prstGeom>
          <a:noFill/>
        </p:spPr>
        <p:txBody>
          <a:bodyPr wrap="none" rtlCol="0">
            <a:spAutoFit/>
          </a:bodyPr>
          <a:lstStyle/>
          <a:p>
            <a:r>
              <a:rPr lang="ru-RU" sz="2400" dirty="0"/>
              <a:t>Способы снижения потерь в парожидкостных турбодетандерах</a:t>
            </a:r>
            <a:endParaRPr lang="ru-RU" sz="2400" dirty="0">
              <a:latin typeface="+mj-lt"/>
            </a:endParaRPr>
          </a:p>
        </p:txBody>
      </p:sp>
      <p:pic>
        <p:nvPicPr>
          <p:cNvPr id="15" name="Рисунок 14">
            <a:extLst>
              <a:ext uri="{FF2B5EF4-FFF2-40B4-BE49-F238E27FC236}">
                <a16:creationId xmlns:a16="http://schemas.microsoft.com/office/drawing/2014/main" id="{3FC68ED6-27BE-42AE-96D4-5B626B8577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74" r="6823" b="15666"/>
          <a:stretch/>
        </p:blipFill>
        <p:spPr bwMode="auto">
          <a:xfrm>
            <a:off x="11229975" y="81833"/>
            <a:ext cx="798849" cy="798632"/>
          </a:xfrm>
          <a:prstGeom prst="rect">
            <a:avLst/>
          </a:prstGeom>
          <a:noFill/>
          <a:ln>
            <a:noFill/>
          </a:ln>
          <a:extLst>
            <a:ext uri="{53640926-AAD7-44D8-BBD7-CCE9431645EC}">
              <a14:shadowObscured xmlns:a14="http://schemas.microsoft.com/office/drawing/2010/main"/>
            </a:ext>
          </a:extLst>
        </p:spPr>
      </p:pic>
      <p:pic>
        <p:nvPicPr>
          <p:cNvPr id="16" name="Рисунок 15">
            <a:extLst>
              <a:ext uri="{FF2B5EF4-FFF2-40B4-BE49-F238E27FC236}">
                <a16:creationId xmlns:a16="http://schemas.microsoft.com/office/drawing/2014/main" id="{8E775864-11CC-4824-A81F-BC766C4521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866" y="177789"/>
            <a:ext cx="926025" cy="615841"/>
          </a:xfrm>
          <a:prstGeom prst="rect">
            <a:avLst/>
          </a:prstGeom>
        </p:spPr>
      </p:pic>
    </p:spTree>
    <p:extLst>
      <p:ext uri="{BB962C8B-B14F-4D97-AF65-F5344CB8AC3E}">
        <p14:creationId xmlns:p14="http://schemas.microsoft.com/office/powerpoint/2010/main" val="5554996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2898</TotalTime>
  <Words>864</Words>
  <Application>Microsoft Office PowerPoint</Application>
  <PresentationFormat>Широкоэкранный</PresentationFormat>
  <Paragraphs>77</Paragraphs>
  <Slides>15</Slides>
  <Notes>0</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21" baseType="lpstr">
      <vt:lpstr>Arial</vt:lpstr>
      <vt:lpstr>Calibri</vt:lpstr>
      <vt:lpstr>Calibri Light</vt:lpstr>
      <vt:lpstr>Times New Roman</vt:lpstr>
      <vt:lpstr>Тема Office</vt:lpstr>
      <vt:lpstr>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Anton</dc:creator>
  <cp:lastModifiedBy>Anton</cp:lastModifiedBy>
  <cp:revision>124</cp:revision>
  <dcterms:created xsi:type="dcterms:W3CDTF">2025-03-25T12:53:28Z</dcterms:created>
  <dcterms:modified xsi:type="dcterms:W3CDTF">2025-11-12T07:39:09Z</dcterms:modified>
</cp:coreProperties>
</file>