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8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9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20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21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22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theme/theme24.xml" ContentType="application/vnd.openxmlformats-officedocument.theme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heme/theme25.xml" ContentType="application/vnd.openxmlformats-officedocument.theme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0" r:id="rId2"/>
    <p:sldMasterId id="2147483655" r:id="rId3"/>
    <p:sldMasterId id="2147483657" r:id="rId4"/>
    <p:sldMasterId id="2147483664" r:id="rId5"/>
    <p:sldMasterId id="2147483666" r:id="rId6"/>
    <p:sldMasterId id="2147483668" r:id="rId7"/>
    <p:sldMasterId id="2147483671" r:id="rId8"/>
    <p:sldMasterId id="2147484141" r:id="rId9"/>
    <p:sldMasterId id="2147484165" r:id="rId10"/>
    <p:sldMasterId id="2147484201" r:id="rId11"/>
    <p:sldMasterId id="2147484309" r:id="rId12"/>
    <p:sldMasterId id="2147484369" r:id="rId13"/>
    <p:sldMasterId id="2147486270" r:id="rId14"/>
    <p:sldMasterId id="2147489501" r:id="rId15"/>
    <p:sldMasterId id="2147489525" r:id="rId16"/>
    <p:sldMasterId id="2147489602" r:id="rId17"/>
    <p:sldMasterId id="2147489639" r:id="rId18"/>
    <p:sldMasterId id="2147489653" r:id="rId19"/>
    <p:sldMasterId id="2147489666" r:id="rId20"/>
    <p:sldMasterId id="2147489703" r:id="rId21"/>
    <p:sldMasterId id="2147489727" r:id="rId22"/>
    <p:sldMasterId id="2147489752" r:id="rId23"/>
    <p:sldMasterId id="2147489766" r:id="rId24"/>
    <p:sldMasterId id="2147489777" r:id="rId25"/>
    <p:sldMasterId id="2147489790" r:id="rId26"/>
  </p:sldMasterIdLst>
  <p:notesMasterIdLst>
    <p:notesMasterId r:id="rId95"/>
  </p:notesMasterIdLst>
  <p:sldIdLst>
    <p:sldId id="2385" r:id="rId27"/>
    <p:sldId id="504" r:id="rId28"/>
    <p:sldId id="2373" r:id="rId29"/>
    <p:sldId id="2334" r:id="rId30"/>
    <p:sldId id="401" r:id="rId31"/>
    <p:sldId id="367" r:id="rId32"/>
    <p:sldId id="2486" r:id="rId33"/>
    <p:sldId id="338" r:id="rId34"/>
    <p:sldId id="2465" r:id="rId35"/>
    <p:sldId id="2466" r:id="rId36"/>
    <p:sldId id="2472" r:id="rId37"/>
    <p:sldId id="2352" r:id="rId38"/>
    <p:sldId id="2353" r:id="rId39"/>
    <p:sldId id="386" r:id="rId40"/>
    <p:sldId id="2473" r:id="rId41"/>
    <p:sldId id="553" r:id="rId42"/>
    <p:sldId id="2474" r:id="rId43"/>
    <p:sldId id="2479" r:id="rId44"/>
    <p:sldId id="2481" r:id="rId45"/>
    <p:sldId id="2490" r:id="rId46"/>
    <p:sldId id="2489" r:id="rId47"/>
    <p:sldId id="2476" r:id="rId48"/>
    <p:sldId id="2480" r:id="rId49"/>
    <p:sldId id="2496" r:id="rId50"/>
    <p:sldId id="2487" r:id="rId51"/>
    <p:sldId id="508" r:id="rId52"/>
    <p:sldId id="688" r:id="rId53"/>
    <p:sldId id="2497" r:id="rId54"/>
    <p:sldId id="2428" r:id="rId55"/>
    <p:sldId id="380" r:id="rId56"/>
    <p:sldId id="385" r:id="rId57"/>
    <p:sldId id="2469" r:id="rId58"/>
    <p:sldId id="507" r:id="rId59"/>
    <p:sldId id="689" r:id="rId60"/>
    <p:sldId id="513" r:id="rId61"/>
    <p:sldId id="2495" r:id="rId62"/>
    <p:sldId id="340" r:id="rId63"/>
    <p:sldId id="2488" r:id="rId64"/>
    <p:sldId id="372" r:id="rId65"/>
    <p:sldId id="465" r:id="rId66"/>
    <p:sldId id="342" r:id="rId67"/>
    <p:sldId id="460" r:id="rId68"/>
    <p:sldId id="389" r:id="rId69"/>
    <p:sldId id="897" r:id="rId70"/>
    <p:sldId id="392" r:id="rId71"/>
    <p:sldId id="2408" r:id="rId72"/>
    <p:sldId id="449" r:id="rId73"/>
    <p:sldId id="684" r:id="rId74"/>
    <p:sldId id="446" r:id="rId75"/>
    <p:sldId id="490" r:id="rId76"/>
    <p:sldId id="272" r:id="rId77"/>
    <p:sldId id="444" r:id="rId78"/>
    <p:sldId id="2491" r:id="rId79"/>
    <p:sldId id="2494" r:id="rId80"/>
    <p:sldId id="2492" r:id="rId81"/>
    <p:sldId id="447" r:id="rId82"/>
    <p:sldId id="381" r:id="rId83"/>
    <p:sldId id="395" r:id="rId84"/>
    <p:sldId id="2485" r:id="rId85"/>
    <p:sldId id="424" r:id="rId86"/>
    <p:sldId id="2470" r:id="rId87"/>
    <p:sldId id="2468" r:id="rId88"/>
    <p:sldId id="2477" r:id="rId89"/>
    <p:sldId id="2478" r:id="rId90"/>
    <p:sldId id="2493" r:id="rId91"/>
    <p:sldId id="2467" r:id="rId92"/>
    <p:sldId id="2475" r:id="rId93"/>
    <p:sldId id="2484" r:id="rId94"/>
  </p:sldIdLst>
  <p:sldSz cx="9144000" cy="6858000" type="screen4x3"/>
  <p:notesSz cx="6858000" cy="9294813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0000"/>
    <a:srgbClr val="000066"/>
    <a:srgbClr val="0000FF"/>
    <a:srgbClr val="FF00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96247" autoAdjust="0"/>
  </p:normalViewPr>
  <p:slideViewPr>
    <p:cSldViewPr>
      <p:cViewPr varScale="1">
        <p:scale>
          <a:sx n="122" d="100"/>
          <a:sy n="122" d="100"/>
        </p:scale>
        <p:origin x="1158" y="6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57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8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50" Type="http://schemas.openxmlformats.org/officeDocument/2006/relationships/slide" Target="slides/slide24.xml"/><Relationship Id="rId55" Type="http://schemas.openxmlformats.org/officeDocument/2006/relationships/slide" Target="slides/slide29.xml"/><Relationship Id="rId63" Type="http://schemas.openxmlformats.org/officeDocument/2006/relationships/slide" Target="slides/slide37.xml"/><Relationship Id="rId68" Type="http://schemas.openxmlformats.org/officeDocument/2006/relationships/slide" Target="slides/slide42.xml"/><Relationship Id="rId76" Type="http://schemas.openxmlformats.org/officeDocument/2006/relationships/slide" Target="slides/slide50.xml"/><Relationship Id="rId84" Type="http://schemas.openxmlformats.org/officeDocument/2006/relationships/slide" Target="slides/slide58.xml"/><Relationship Id="rId89" Type="http://schemas.openxmlformats.org/officeDocument/2006/relationships/slide" Target="slides/slide63.xml"/><Relationship Id="rId9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5.xml"/><Relationship Id="rId92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53" Type="http://schemas.openxmlformats.org/officeDocument/2006/relationships/slide" Target="slides/slide27.xml"/><Relationship Id="rId58" Type="http://schemas.openxmlformats.org/officeDocument/2006/relationships/slide" Target="slides/slide32.xml"/><Relationship Id="rId66" Type="http://schemas.openxmlformats.org/officeDocument/2006/relationships/slide" Target="slides/slide40.xml"/><Relationship Id="rId74" Type="http://schemas.openxmlformats.org/officeDocument/2006/relationships/slide" Target="slides/slide48.xml"/><Relationship Id="rId79" Type="http://schemas.openxmlformats.org/officeDocument/2006/relationships/slide" Target="slides/slide53.xml"/><Relationship Id="rId87" Type="http://schemas.openxmlformats.org/officeDocument/2006/relationships/slide" Target="slides/slide6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5.xml"/><Relationship Id="rId82" Type="http://schemas.openxmlformats.org/officeDocument/2006/relationships/slide" Target="slides/slide56.xml"/><Relationship Id="rId90" Type="http://schemas.openxmlformats.org/officeDocument/2006/relationships/slide" Target="slides/slide64.xml"/><Relationship Id="rId95" Type="http://schemas.openxmlformats.org/officeDocument/2006/relationships/notesMaster" Target="notesMasters/notesMaster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56" Type="http://schemas.openxmlformats.org/officeDocument/2006/relationships/slide" Target="slides/slide30.xml"/><Relationship Id="rId64" Type="http://schemas.openxmlformats.org/officeDocument/2006/relationships/slide" Target="slides/slide38.xml"/><Relationship Id="rId69" Type="http://schemas.openxmlformats.org/officeDocument/2006/relationships/slide" Target="slides/slide43.xml"/><Relationship Id="rId77" Type="http://schemas.openxmlformats.org/officeDocument/2006/relationships/slide" Target="slides/slide5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5.xml"/><Relationship Id="rId72" Type="http://schemas.openxmlformats.org/officeDocument/2006/relationships/slide" Target="slides/slide46.xml"/><Relationship Id="rId80" Type="http://schemas.openxmlformats.org/officeDocument/2006/relationships/slide" Target="slides/slide54.xml"/><Relationship Id="rId85" Type="http://schemas.openxmlformats.org/officeDocument/2006/relationships/slide" Target="slides/slide59.xml"/><Relationship Id="rId93" Type="http://schemas.openxmlformats.org/officeDocument/2006/relationships/slide" Target="slides/slide67.xml"/><Relationship Id="rId9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slide" Target="slides/slide20.xml"/><Relationship Id="rId59" Type="http://schemas.openxmlformats.org/officeDocument/2006/relationships/slide" Target="slides/slide33.xml"/><Relationship Id="rId67" Type="http://schemas.openxmlformats.org/officeDocument/2006/relationships/slide" Target="slides/slide4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5.xml"/><Relationship Id="rId54" Type="http://schemas.openxmlformats.org/officeDocument/2006/relationships/slide" Target="slides/slide28.xml"/><Relationship Id="rId62" Type="http://schemas.openxmlformats.org/officeDocument/2006/relationships/slide" Target="slides/slide36.xml"/><Relationship Id="rId70" Type="http://schemas.openxmlformats.org/officeDocument/2006/relationships/slide" Target="slides/slide44.xml"/><Relationship Id="rId75" Type="http://schemas.openxmlformats.org/officeDocument/2006/relationships/slide" Target="slides/slide49.xml"/><Relationship Id="rId83" Type="http://schemas.openxmlformats.org/officeDocument/2006/relationships/slide" Target="slides/slide57.xml"/><Relationship Id="rId88" Type="http://schemas.openxmlformats.org/officeDocument/2006/relationships/slide" Target="slides/slide62.xml"/><Relationship Id="rId91" Type="http://schemas.openxmlformats.org/officeDocument/2006/relationships/slide" Target="slides/slide65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slide" Target="slides/slide23.xml"/><Relationship Id="rId57" Type="http://schemas.openxmlformats.org/officeDocument/2006/relationships/slide" Target="slides/slide3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5.xml"/><Relationship Id="rId44" Type="http://schemas.openxmlformats.org/officeDocument/2006/relationships/slide" Target="slides/slide18.xml"/><Relationship Id="rId52" Type="http://schemas.openxmlformats.org/officeDocument/2006/relationships/slide" Target="slides/slide26.xml"/><Relationship Id="rId60" Type="http://schemas.openxmlformats.org/officeDocument/2006/relationships/slide" Target="slides/slide34.xml"/><Relationship Id="rId65" Type="http://schemas.openxmlformats.org/officeDocument/2006/relationships/slide" Target="slides/slide39.xml"/><Relationship Id="rId73" Type="http://schemas.openxmlformats.org/officeDocument/2006/relationships/slide" Target="slides/slide47.xml"/><Relationship Id="rId78" Type="http://schemas.openxmlformats.org/officeDocument/2006/relationships/slide" Target="slides/slide52.xml"/><Relationship Id="rId81" Type="http://schemas.openxmlformats.org/officeDocument/2006/relationships/slide" Target="slides/slide55.xml"/><Relationship Id="rId86" Type="http://schemas.openxmlformats.org/officeDocument/2006/relationships/slide" Target="slides/slide60.xml"/><Relationship Id="rId94" Type="http://schemas.openxmlformats.org/officeDocument/2006/relationships/slide" Target="slides/slide68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AutoShape 1"/>
          <p:cNvSpPr>
            <a:spLocks noChangeArrowheads="1"/>
          </p:cNvSpPr>
          <p:nvPr/>
        </p:nvSpPr>
        <p:spPr bwMode="auto">
          <a:xfrm>
            <a:off x="0" y="0"/>
            <a:ext cx="6858000" cy="92948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33155" name="AutoShape 2"/>
          <p:cNvSpPr>
            <a:spLocks noChangeArrowheads="1"/>
          </p:cNvSpPr>
          <p:nvPr/>
        </p:nvSpPr>
        <p:spPr bwMode="auto">
          <a:xfrm>
            <a:off x="0" y="0"/>
            <a:ext cx="6858000" cy="92948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33156" name="AutoShape 3"/>
          <p:cNvSpPr>
            <a:spLocks noChangeArrowheads="1"/>
          </p:cNvSpPr>
          <p:nvPr/>
        </p:nvSpPr>
        <p:spPr bwMode="auto">
          <a:xfrm>
            <a:off x="0" y="0"/>
            <a:ext cx="6858000" cy="92948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33157" name="AutoShape 4"/>
          <p:cNvSpPr>
            <a:spLocks noChangeArrowheads="1"/>
          </p:cNvSpPr>
          <p:nvPr/>
        </p:nvSpPr>
        <p:spPr bwMode="auto">
          <a:xfrm>
            <a:off x="0" y="0"/>
            <a:ext cx="6858000" cy="92948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545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6545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33160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4900" y="696913"/>
            <a:ext cx="4641850" cy="34798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6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416425"/>
            <a:ext cx="5480050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0" y="8829675"/>
            <a:ext cx="296545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829675"/>
            <a:ext cx="296545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BFD47D9-358F-4FE3-B31F-DC2E8EB2E9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81408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1725" y="695325"/>
            <a:ext cx="4651375" cy="3489325"/>
          </a:xfrm>
          <a:ln/>
        </p:spPr>
      </p:sp>
      <p:sp>
        <p:nvSpPr>
          <p:cNvPr id="1005571" name="Notes Placeholder 2"/>
          <p:cNvSpPr>
            <a:spLocks noGrp="1"/>
          </p:cNvSpPr>
          <p:nvPr>
            <p:ph type="body" idx="1"/>
          </p:nvPr>
        </p:nvSpPr>
        <p:spPr>
          <a:xfrm>
            <a:off x="686108" y="4415746"/>
            <a:ext cx="5485785" cy="4184085"/>
          </a:xfrm>
          <a:noFill/>
        </p:spPr>
        <p:txBody>
          <a:bodyPr lIns="90807" tIns="45403" rIns="90807" bIns="45403"/>
          <a:lstStyle/>
          <a:p>
            <a:endParaRPr lang="en-US" altLang="en-US"/>
          </a:p>
        </p:txBody>
      </p:sp>
      <p:sp>
        <p:nvSpPr>
          <p:cNvPr id="1005572" name="Slide Number Placeholder 3"/>
          <p:cNvSpPr txBox="1">
            <a:spLocks noGrp="1"/>
          </p:cNvSpPr>
          <p:nvPr/>
        </p:nvSpPr>
        <p:spPr bwMode="auto">
          <a:xfrm>
            <a:off x="3884354" y="8828339"/>
            <a:ext cx="2972108" cy="46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07" tIns="45403" rIns="90807" bIns="45403" anchor="b"/>
          <a:lstStyle>
            <a:lvl1pPr defTabSz="9001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0250" indent="-280988" defTabSz="9001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23950" indent="-223838" defTabSz="9001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74800" indent="-225425" defTabSz="9001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24063" indent="-225425" defTabSz="9001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481263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38463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395663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52863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D6236999-2AFC-42FB-8F39-D1417FFD604C}" type="slidenum">
              <a:rPr lang="en-US" altLang="en-US">
                <a:solidFill>
                  <a:prstClr val="black"/>
                </a:solidFill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n-US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2D99403-2567-4874-9D64-CDD5A02FD61D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37</a:t>
            </a:fld>
            <a:endParaRPr lang="en-US" altLang="en-US">
              <a:latin typeface="Arial" charset="0"/>
            </a:endParaRPr>
          </a:p>
        </p:txBody>
      </p:sp>
      <p:sp>
        <p:nvSpPr>
          <p:cNvPr id="46592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ln/>
        </p:spPr>
      </p:sp>
      <p:sp>
        <p:nvSpPr>
          <p:cNvPr id="465924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14838"/>
            <a:ext cx="5486400" cy="41830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defTabSz="914400" eaLnBrk="1" hangingPunct="1"/>
            <a:endParaRPr lang="en-US" altLang="en-US">
              <a:latin typeface="Arial" charset="0"/>
            </a:endParaRPr>
          </a:p>
        </p:txBody>
      </p:sp>
      <p:sp>
        <p:nvSpPr>
          <p:cNvPr id="465925" name="Slide Number Placeholder 3"/>
          <p:cNvSpPr txBox="1">
            <a:spLocks noGrp="1"/>
          </p:cNvSpPr>
          <p:nvPr/>
        </p:nvSpPr>
        <p:spPr bwMode="auto">
          <a:xfrm>
            <a:off x="3884613" y="8828088"/>
            <a:ext cx="29718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fld id="{B0EEA914-CEA3-4E3C-BF6A-07F96F7CE3D0}" type="slidenum">
              <a:rPr lang="en-US" altLang="en-US">
                <a:solidFill>
                  <a:schemeClr val="tx1"/>
                </a:solidFill>
              </a:rPr>
              <a:pPr algn="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en-US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B85A80D-0108-4BFA-AEE2-E421C4D9B6AE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39</a:t>
            </a:fld>
            <a:endParaRPr lang="en-US" altLang="en-US">
              <a:latin typeface="Arial" charset="0"/>
            </a:endParaRPr>
          </a:p>
        </p:txBody>
      </p:sp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3884613" y="8828088"/>
            <a:ext cx="2971800" cy="4651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defTabSz="914400">
              <a:buClrTx/>
              <a:buSzTx/>
              <a:buFontTx/>
              <a:buNone/>
              <a:defRPr/>
            </a:pPr>
            <a:fld id="{5FF3C4DC-3396-4E26-A56E-9987E2A9E25A}" type="slidenum">
              <a:rPr lang="en-US" altLang="ja-JP" sz="1200">
                <a:solidFill>
                  <a:schemeClr val="tx1"/>
                </a:solidFill>
                <a:latin typeface="Arial" pitchFamily="34" charset="0"/>
                <a:cs typeface="+mn-cs"/>
              </a:rPr>
              <a:pPr algn="r" defTabSz="914400">
                <a:buClrTx/>
                <a:buSzTx/>
                <a:buFontTx/>
                <a:buNone/>
                <a:defRPr/>
              </a:pPr>
              <a:t>39</a:t>
            </a:fld>
            <a:endParaRPr lang="en-US" altLang="ja-JP" sz="1200">
              <a:solidFill>
                <a:schemeClr val="tx1"/>
              </a:solidFill>
              <a:latin typeface="Arial" pitchFamily="34" charset="0"/>
              <a:cs typeface="+mn-cs"/>
            </a:endParaRPr>
          </a:p>
        </p:txBody>
      </p:sp>
      <p:sp>
        <p:nvSpPr>
          <p:cNvPr id="459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ln/>
        </p:spPr>
      </p:sp>
      <p:sp>
        <p:nvSpPr>
          <p:cNvPr id="4597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4838"/>
            <a:ext cx="5486400" cy="41830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defTabSz="914400" eaLnBrk="1" hangingPunct="1"/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649C11E-E21F-4C39-8262-0A10417A6EDE}" type="slidenum">
              <a:rPr lang="en-US" altLang="en-US" smtClean="0">
                <a:solidFill>
                  <a:srgbClr val="FFFFFF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40</a:t>
            </a:fld>
            <a:endParaRPr lang="en-US" alt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7923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ln/>
        </p:spPr>
      </p:sp>
      <p:sp>
        <p:nvSpPr>
          <p:cNvPr id="479236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16425"/>
            <a:ext cx="5486400" cy="41814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92" tIns="46146" rIns="92292" bIns="46146"/>
          <a:lstStyle/>
          <a:p>
            <a:pPr defTabSz="914400">
              <a:spcBef>
                <a:spcPct val="0"/>
              </a:spcBef>
            </a:pPr>
            <a:endParaRPr lang="en-US" altLang="en-US"/>
          </a:p>
        </p:txBody>
      </p:sp>
      <p:sp>
        <p:nvSpPr>
          <p:cNvPr id="479237" name="Slide Number Placeholder 3"/>
          <p:cNvSpPr txBox="1">
            <a:spLocks noGrp="1"/>
          </p:cNvSpPr>
          <p:nvPr/>
        </p:nvSpPr>
        <p:spPr bwMode="auto">
          <a:xfrm>
            <a:off x="3884613" y="8828088"/>
            <a:ext cx="29718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92" tIns="46146" rIns="92292" bIns="46146" anchor="b"/>
          <a:lstStyle>
            <a:lvl1pPr defTabSz="906463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36600" indent="-284163" defTabSz="906463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31888" indent="-225425" defTabSz="906463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584325" indent="-225425" defTabSz="906463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38350" indent="-227013" defTabSz="906463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495550" indent="-227013" defTabSz="9064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52750" indent="-227013" defTabSz="9064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09950" indent="-227013" defTabSz="9064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67150" indent="-227013" defTabSz="9064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ADF1BAF8-9F48-4541-81E9-F00B7762D01A}" type="slidenum">
              <a:rPr lang="en-US" altLang="en-US">
                <a:latin typeface="Calibri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en-US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8A9902C-073D-4062-B009-A56B8C40764A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41</a:t>
            </a:fld>
            <a:endParaRPr lang="en-US" altLang="en-US">
              <a:latin typeface="Arial" charset="0"/>
            </a:endParaRPr>
          </a:p>
        </p:txBody>
      </p:sp>
      <p:sp>
        <p:nvSpPr>
          <p:cNvPr id="47411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ln/>
        </p:spPr>
      </p:sp>
      <p:sp>
        <p:nvSpPr>
          <p:cNvPr id="474116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14838"/>
            <a:ext cx="5486400" cy="41830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defTabSz="914400"/>
            <a:endParaRPr lang="en-US" altLang="en-US"/>
          </a:p>
        </p:txBody>
      </p:sp>
      <p:sp>
        <p:nvSpPr>
          <p:cNvPr id="80900" name="Slide Number Placeholder 3"/>
          <p:cNvSpPr txBox="1">
            <a:spLocks noGrp="1"/>
          </p:cNvSpPr>
          <p:nvPr/>
        </p:nvSpPr>
        <p:spPr bwMode="auto">
          <a:xfrm>
            <a:off x="3884613" y="8828088"/>
            <a:ext cx="2971800" cy="4651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defTabSz="914400">
              <a:buClrTx/>
              <a:buSzTx/>
              <a:buFontTx/>
              <a:buNone/>
              <a:defRPr/>
            </a:pPr>
            <a:fld id="{B2C70B74-5AA8-48F5-AA0C-D6483C6C87D3}" type="slidenum">
              <a:rPr lang="en-US" sz="1200">
                <a:solidFill>
                  <a:schemeClr val="tx1"/>
                </a:solidFill>
                <a:latin typeface="Times New Roman" pitchFamily="18" charset="0"/>
                <a:cs typeface="+mn-cs"/>
              </a:rPr>
              <a:pPr algn="r" defTabSz="914400">
                <a:buClrTx/>
                <a:buSzTx/>
                <a:buFontTx/>
                <a:buNone/>
                <a:defRPr/>
              </a:pPr>
              <a:t>41</a:t>
            </a:fld>
            <a:endParaRPr lang="en-US" sz="1200">
              <a:solidFill>
                <a:schemeClr val="tx1"/>
              </a:solidFill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F2CDE5-A219-4A4C-AB6D-A57AA5CF7D30}" type="slidenum">
              <a:rPr lang="en-US" altLang="en-US" smtClean="0">
                <a:solidFill>
                  <a:srgbClr val="FFFFFF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42</a:t>
            </a:fld>
            <a:endParaRPr lang="en-US" alt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7513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ln/>
        </p:spPr>
      </p:sp>
      <p:sp>
        <p:nvSpPr>
          <p:cNvPr id="475140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14838"/>
            <a:ext cx="5486400" cy="4183062"/>
          </a:xfrm>
          <a:noFill/>
          <a:ln>
            <a:solidFill>
              <a:srgbClr val="000000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914400" eaLnBrk="1" hangingPunct="1"/>
            <a:endParaRPr lang="en-US" altLang="en-US">
              <a:latin typeface="Arial" charset="0"/>
            </a:endParaRPr>
          </a:p>
        </p:txBody>
      </p:sp>
      <p:sp>
        <p:nvSpPr>
          <p:cNvPr id="475141" name="Slide Number Placeholder 3"/>
          <p:cNvSpPr txBox="1">
            <a:spLocks noGrp="1"/>
          </p:cNvSpPr>
          <p:nvPr/>
        </p:nvSpPr>
        <p:spPr bwMode="auto">
          <a:xfrm>
            <a:off x="3884613" y="8828088"/>
            <a:ext cx="29718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fld id="{3F301816-AB3A-4ACA-A062-0EFD2CA273A3}" type="slidenum">
              <a:rPr lang="en-US" altLang="en-US">
                <a:solidFill>
                  <a:srgbClr val="A50021"/>
                </a:solidFill>
                <a:cs typeface="Tahoma" pitchFamily="34" charset="0"/>
              </a:rPr>
              <a:pPr algn="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en-US" altLang="en-US">
              <a:solidFill>
                <a:srgbClr val="A50021"/>
              </a:solidFill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4671103-3852-4903-8C6D-EF223E1BEC6B}" type="slidenum">
              <a:rPr lang="en-US" altLang="en-US" smtClean="0">
                <a:solidFill>
                  <a:srgbClr val="FFFFFF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49</a:t>
            </a:fld>
            <a:endParaRPr lang="en-US" alt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8537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ln/>
        </p:spPr>
      </p:sp>
      <p:sp>
        <p:nvSpPr>
          <p:cNvPr id="485380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16425"/>
            <a:ext cx="5486400" cy="41814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92" tIns="46146" rIns="92292" bIns="46146"/>
          <a:lstStyle/>
          <a:p>
            <a:pPr defTabSz="914400">
              <a:spcBef>
                <a:spcPct val="0"/>
              </a:spcBef>
            </a:pPr>
            <a:endParaRPr lang="en-US" altLang="en-US"/>
          </a:p>
        </p:txBody>
      </p:sp>
      <p:sp>
        <p:nvSpPr>
          <p:cNvPr id="485381" name="Slide Number Placeholder 3"/>
          <p:cNvSpPr txBox="1">
            <a:spLocks noGrp="1"/>
          </p:cNvSpPr>
          <p:nvPr/>
        </p:nvSpPr>
        <p:spPr bwMode="auto">
          <a:xfrm>
            <a:off x="3884613" y="8828088"/>
            <a:ext cx="29718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92" tIns="46146" rIns="92292" bIns="46146" anchor="b"/>
          <a:lstStyle>
            <a:lvl1pPr defTabSz="906463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36600" indent="-284163" defTabSz="906463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31888" indent="-225425" defTabSz="906463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584325" indent="-225425" defTabSz="906463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38350" indent="-227013" defTabSz="906463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495550" indent="-227013" defTabSz="9064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52750" indent="-227013" defTabSz="9064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09950" indent="-227013" defTabSz="9064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67150" indent="-227013" defTabSz="9064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FF7C5B55-11DB-424C-8A7A-16B253184A42}" type="slidenum">
              <a:rPr lang="en-US" altLang="en-US">
                <a:latin typeface="Calibri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49</a:t>
            </a:fld>
            <a:endParaRPr lang="en-US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D3DE71-E6F0-41C3-8CFF-F3A9890492EE}" type="slidenum">
              <a:rPr lang="en-US" altLang="en-US" smtClean="0">
                <a:solidFill>
                  <a:srgbClr val="FFFFFF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52</a:t>
            </a:fld>
            <a:endParaRPr lang="en-US" alt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8640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ln/>
        </p:spPr>
      </p:sp>
      <p:sp>
        <p:nvSpPr>
          <p:cNvPr id="486404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14838"/>
            <a:ext cx="5486400" cy="41830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defTabSz="914400"/>
            <a:endParaRPr lang="en-US" altLang="en-US"/>
          </a:p>
        </p:txBody>
      </p:sp>
      <p:sp>
        <p:nvSpPr>
          <p:cNvPr id="93188" name="Slide Number Placeholder 3"/>
          <p:cNvSpPr txBox="1">
            <a:spLocks noGrp="1"/>
          </p:cNvSpPr>
          <p:nvPr/>
        </p:nvSpPr>
        <p:spPr bwMode="auto">
          <a:xfrm>
            <a:off x="3884613" y="8828088"/>
            <a:ext cx="2971800" cy="4651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defTabSz="914400">
              <a:buClrTx/>
              <a:buSzTx/>
              <a:buFontTx/>
              <a:buNone/>
              <a:defRPr/>
            </a:pPr>
            <a:fld id="{65FD1F58-BE4F-4A62-8FF9-B75CADDCDF54}" type="slidenum">
              <a:rPr lang="en-US" sz="1200">
                <a:solidFill>
                  <a:prstClr val="black"/>
                </a:solidFill>
                <a:latin typeface="Times New Roman" pitchFamily="18" charset="0"/>
                <a:cs typeface="+mn-cs"/>
              </a:rPr>
              <a:pPr algn="r" defTabSz="914400">
                <a:buClrTx/>
                <a:buSzTx/>
                <a:buFontTx/>
                <a:buNone/>
                <a:defRPr/>
              </a:pPr>
              <a:t>52</a:t>
            </a:fld>
            <a:endParaRPr lang="en-US" sz="120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BE0825C-1843-4798-89A0-91B1B35BF581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60</a:t>
            </a:fld>
            <a:endParaRPr lang="en-US" altLang="en-US">
              <a:latin typeface="Arial" charset="0"/>
            </a:endParaRPr>
          </a:p>
        </p:txBody>
      </p:sp>
      <p:sp>
        <p:nvSpPr>
          <p:cNvPr id="4700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ln/>
        </p:spPr>
      </p:sp>
      <p:sp>
        <p:nvSpPr>
          <p:cNvPr id="470020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14838"/>
            <a:ext cx="5486400" cy="41830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defTabSz="914400" eaLnBrk="1" hangingPunct="1"/>
            <a:endParaRPr lang="en-US" altLang="en-US">
              <a:latin typeface="Arial" charset="0"/>
            </a:endParaRPr>
          </a:p>
        </p:txBody>
      </p:sp>
      <p:sp>
        <p:nvSpPr>
          <p:cNvPr id="470021" name="Slide Number Placeholder 3"/>
          <p:cNvSpPr txBox="1">
            <a:spLocks noGrp="1"/>
          </p:cNvSpPr>
          <p:nvPr/>
        </p:nvSpPr>
        <p:spPr bwMode="auto">
          <a:xfrm>
            <a:off x="3884613" y="8828088"/>
            <a:ext cx="29718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fld id="{B8CF8576-A228-4401-BF2C-93FAC111B31D}" type="slidenum">
              <a:rPr lang="en-US" altLang="en-US">
                <a:solidFill>
                  <a:schemeClr val="tx1"/>
                </a:solidFill>
              </a:rPr>
              <a:pPr algn="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60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245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696913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EBFD47D9-358F-4FE3-B31F-DC2E8EB2E9A5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645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2D6709-0CFB-4B43-91AE-180CCDAA52C5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en-US">
              <a:latin typeface="Arial" charset="0"/>
            </a:endParaRPr>
          </a:p>
        </p:txBody>
      </p:sp>
      <p:sp>
        <p:nvSpPr>
          <p:cNvPr id="45875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ln/>
        </p:spPr>
      </p:sp>
      <p:sp>
        <p:nvSpPr>
          <p:cNvPr id="458756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14838"/>
            <a:ext cx="5486400" cy="41830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defTabSz="914400" eaLnBrk="1" hangingPunct="1"/>
            <a:endParaRPr lang="en-US" altLang="en-US"/>
          </a:p>
        </p:txBody>
      </p:sp>
      <p:sp>
        <p:nvSpPr>
          <p:cNvPr id="458757" name="Slide Number Placeholder 3"/>
          <p:cNvSpPr txBox="1">
            <a:spLocks noGrp="1"/>
          </p:cNvSpPr>
          <p:nvPr/>
        </p:nvSpPr>
        <p:spPr bwMode="auto">
          <a:xfrm>
            <a:off x="3884613" y="8828088"/>
            <a:ext cx="29718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fld id="{9C511CB8-1A81-4C35-9A71-14AC7D63ECE4}" type="slidenum">
              <a:rPr lang="en-US" altLang="en-US">
                <a:solidFill>
                  <a:schemeClr val="tx1"/>
                </a:solidFill>
                <a:cs typeface="Tahoma" pitchFamily="34" charset="0"/>
              </a:rPr>
              <a:pPr algn="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en-US" altLang="en-US">
              <a:solidFill>
                <a:schemeClr val="tx1"/>
              </a:solidFill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9B9C338-BCBB-4852-9C2D-634BBB3CCACB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en-US">
              <a:latin typeface="Arial" charset="0"/>
            </a:endParaRPr>
          </a:p>
        </p:txBody>
      </p:sp>
      <p:sp>
        <p:nvSpPr>
          <p:cNvPr id="47309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ln/>
        </p:spPr>
      </p:sp>
      <p:sp>
        <p:nvSpPr>
          <p:cNvPr id="473092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14838"/>
            <a:ext cx="5486400" cy="41830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defTabSz="914400"/>
            <a:endParaRPr lang="en-US" altLang="en-US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3884613" y="8828088"/>
            <a:ext cx="2971800" cy="4651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defTabSz="914400">
              <a:buClrTx/>
              <a:buSzTx/>
              <a:buFontTx/>
              <a:buNone/>
              <a:defRPr/>
            </a:pPr>
            <a:fld id="{8C6DD728-A6FF-49E2-861B-F1BAE8677BEF}" type="slidenum">
              <a:rPr lang="en-US" sz="1200">
                <a:solidFill>
                  <a:schemeClr val="tx1"/>
                </a:solidFill>
                <a:latin typeface="Times New Roman" pitchFamily="18" charset="0"/>
                <a:cs typeface="+mn-cs"/>
              </a:rPr>
              <a:pPr algn="r" defTabSz="914400">
                <a:buClrTx/>
                <a:buSzTx/>
                <a:buFontTx/>
                <a:buNone/>
                <a:defRPr/>
              </a:pPr>
              <a:t>8</a:t>
            </a:fld>
            <a:endParaRPr lang="en-US" sz="1200">
              <a:solidFill>
                <a:schemeClr val="tx1"/>
              </a:solidFill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9A9730F-EF4C-4060-94E5-B3485FEF66B6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en-US" altLang="en-US">
              <a:latin typeface="Arial" charset="0"/>
            </a:endParaRPr>
          </a:p>
        </p:txBody>
      </p:sp>
      <p:sp>
        <p:nvSpPr>
          <p:cNvPr id="457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ln/>
        </p:spPr>
      </p:sp>
      <p:sp>
        <p:nvSpPr>
          <p:cNvPr id="457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4838"/>
            <a:ext cx="5029200" cy="41830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041DF-14D2-DEFB-D14E-D7F8D108F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10">
            <a:extLst>
              <a:ext uri="{FF2B5EF4-FFF2-40B4-BE49-F238E27FC236}">
                <a16:creationId xmlns:a16="http://schemas.microsoft.com/office/drawing/2014/main" id="{9B442C18-3FA6-ADD0-1F95-4F10F2CE965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99B9C338-BCBB-4852-9C2D-634BBB3CCA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73091" name="Slide Image Placeholder 1">
            <a:extLst>
              <a:ext uri="{FF2B5EF4-FFF2-40B4-BE49-F238E27FC236}">
                <a16:creationId xmlns:a16="http://schemas.microsoft.com/office/drawing/2014/main" id="{4AFDB6BC-93B0-FC35-B470-FBEE9A54D1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ln/>
        </p:spPr>
      </p:sp>
      <p:sp>
        <p:nvSpPr>
          <p:cNvPr id="473092" name="Notes Placeholder 2">
            <a:extLst>
              <a:ext uri="{FF2B5EF4-FFF2-40B4-BE49-F238E27FC236}">
                <a16:creationId xmlns:a16="http://schemas.microsoft.com/office/drawing/2014/main" id="{C87396B6-3FD7-AC2A-A622-88F3E037C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14838"/>
            <a:ext cx="5486400" cy="41830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defTabSz="914400"/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EAFDF-5B39-C0D1-CB7D-C296811FFA18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828088"/>
            <a:ext cx="2971800" cy="4651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6DD728-A6FF-49E2-861B-F1BAE8677BE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3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F7E81E5-D423-431B-BB93-B5B134334089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lang="en-US" altLang="en-US">
              <a:latin typeface="Arial" charset="0"/>
            </a:endParaRPr>
          </a:p>
        </p:txBody>
      </p:sp>
      <p:sp>
        <p:nvSpPr>
          <p:cNvPr id="46182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ln/>
        </p:spPr>
      </p:sp>
      <p:sp>
        <p:nvSpPr>
          <p:cNvPr id="461828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14838"/>
            <a:ext cx="5486400" cy="41830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defTabSz="914400"/>
            <a:endParaRPr lang="en-US" altLang="en-US"/>
          </a:p>
        </p:txBody>
      </p:sp>
      <p:sp>
        <p:nvSpPr>
          <p:cNvPr id="461829" name="Slide Number Placeholder 3"/>
          <p:cNvSpPr txBox="1">
            <a:spLocks noGrp="1"/>
          </p:cNvSpPr>
          <p:nvPr/>
        </p:nvSpPr>
        <p:spPr bwMode="auto">
          <a:xfrm>
            <a:off x="3884613" y="8828088"/>
            <a:ext cx="29718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fld id="{A67AA450-C68C-4D8B-B130-398732AB6B0D}" type="slidenum">
              <a:rPr lang="en-US" altLang="en-US">
                <a:solidFill>
                  <a:schemeClr val="tx1"/>
                </a:solidFill>
                <a:latin typeface="Arial" charset="0"/>
              </a:rPr>
              <a:pPr algn="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en-US" altLang="en-US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363C5E9-BC04-452E-9C4D-D4AE8AF7183C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31</a:t>
            </a:fld>
            <a:endParaRPr lang="en-US" altLang="en-US">
              <a:latin typeface="Arial" charset="0"/>
            </a:endParaRPr>
          </a:p>
        </p:txBody>
      </p:sp>
      <p:sp>
        <p:nvSpPr>
          <p:cNvPr id="462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ln/>
        </p:spPr>
      </p:sp>
      <p:sp>
        <p:nvSpPr>
          <p:cNvPr id="462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4838"/>
            <a:ext cx="5029200" cy="41830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650" name="Rectangle 10"/>
          <p:cNvSpPr txBox="1">
            <a:spLocks noGrp="1" noChangeArrowheads="1"/>
          </p:cNvSpPr>
          <p:nvPr/>
        </p:nvSpPr>
        <p:spPr bwMode="auto">
          <a:xfrm>
            <a:off x="3884355" y="8829915"/>
            <a:ext cx="2965954" cy="45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836" tIns="47235" rIns="90836" bIns="47235" anchor="b"/>
          <a:lstStyle>
            <a:lvl1pPr defTabSz="468313" eaLnBrk="0" hangingPunct="0">
              <a:tabLst>
                <a:tab pos="0" algn="l"/>
                <a:tab pos="468313" algn="l"/>
                <a:tab pos="939800" algn="l"/>
                <a:tab pos="1408113" algn="l"/>
                <a:tab pos="1878013" algn="l"/>
                <a:tab pos="2347913" algn="l"/>
                <a:tab pos="2817813" algn="l"/>
                <a:tab pos="3286125" algn="l"/>
                <a:tab pos="3756025" algn="l"/>
                <a:tab pos="4227513" algn="l"/>
                <a:tab pos="4697413" algn="l"/>
                <a:tab pos="5165725" algn="l"/>
                <a:tab pos="5637213" algn="l"/>
                <a:tab pos="6105525" algn="l"/>
                <a:tab pos="6575425" algn="l"/>
                <a:tab pos="7045325" algn="l"/>
                <a:tab pos="7515225" algn="l"/>
                <a:tab pos="7983538" algn="l"/>
                <a:tab pos="8455025" algn="l"/>
                <a:tab pos="8923338" algn="l"/>
                <a:tab pos="9393238" algn="l"/>
              </a:tabLst>
              <a:defRPr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63588" indent="-295275" defTabSz="468313" eaLnBrk="0" hangingPunct="0">
              <a:tabLst>
                <a:tab pos="0" algn="l"/>
                <a:tab pos="468313" algn="l"/>
                <a:tab pos="939800" algn="l"/>
                <a:tab pos="1408113" algn="l"/>
                <a:tab pos="1878013" algn="l"/>
                <a:tab pos="2347913" algn="l"/>
                <a:tab pos="2817813" algn="l"/>
                <a:tab pos="3286125" algn="l"/>
                <a:tab pos="3756025" algn="l"/>
                <a:tab pos="4227513" algn="l"/>
                <a:tab pos="4697413" algn="l"/>
                <a:tab pos="5165725" algn="l"/>
                <a:tab pos="5637213" algn="l"/>
                <a:tab pos="6105525" algn="l"/>
                <a:tab pos="6575425" algn="l"/>
                <a:tab pos="7045325" algn="l"/>
                <a:tab pos="7515225" algn="l"/>
                <a:tab pos="7983538" algn="l"/>
                <a:tab pos="8455025" algn="l"/>
                <a:tab pos="8923338" algn="l"/>
                <a:tab pos="9393238" algn="l"/>
              </a:tabLst>
              <a:defRPr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74750" indent="-234950" defTabSz="468313" eaLnBrk="0" hangingPunct="0">
              <a:tabLst>
                <a:tab pos="0" algn="l"/>
                <a:tab pos="468313" algn="l"/>
                <a:tab pos="939800" algn="l"/>
                <a:tab pos="1408113" algn="l"/>
                <a:tab pos="1878013" algn="l"/>
                <a:tab pos="2347913" algn="l"/>
                <a:tab pos="2817813" algn="l"/>
                <a:tab pos="3286125" algn="l"/>
                <a:tab pos="3756025" algn="l"/>
                <a:tab pos="4227513" algn="l"/>
                <a:tab pos="4697413" algn="l"/>
                <a:tab pos="5165725" algn="l"/>
                <a:tab pos="5637213" algn="l"/>
                <a:tab pos="6105525" algn="l"/>
                <a:tab pos="6575425" algn="l"/>
                <a:tab pos="7045325" algn="l"/>
                <a:tab pos="7515225" algn="l"/>
                <a:tab pos="7983538" algn="l"/>
                <a:tab pos="8455025" algn="l"/>
                <a:tab pos="8923338" algn="l"/>
                <a:tab pos="9393238" algn="l"/>
              </a:tabLst>
              <a:defRPr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44650" indent="-236538" defTabSz="468313" eaLnBrk="0" hangingPunct="0">
              <a:tabLst>
                <a:tab pos="0" algn="l"/>
                <a:tab pos="468313" algn="l"/>
                <a:tab pos="939800" algn="l"/>
                <a:tab pos="1408113" algn="l"/>
                <a:tab pos="1878013" algn="l"/>
                <a:tab pos="2347913" algn="l"/>
                <a:tab pos="2817813" algn="l"/>
                <a:tab pos="3286125" algn="l"/>
                <a:tab pos="3756025" algn="l"/>
                <a:tab pos="4227513" algn="l"/>
                <a:tab pos="4697413" algn="l"/>
                <a:tab pos="5165725" algn="l"/>
                <a:tab pos="5637213" algn="l"/>
                <a:tab pos="6105525" algn="l"/>
                <a:tab pos="6575425" algn="l"/>
                <a:tab pos="7045325" algn="l"/>
                <a:tab pos="7515225" algn="l"/>
                <a:tab pos="7983538" algn="l"/>
                <a:tab pos="8455025" algn="l"/>
                <a:tab pos="8923338" algn="l"/>
                <a:tab pos="9393238" algn="l"/>
              </a:tabLst>
              <a:defRPr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114550" indent="-236538" defTabSz="468313" eaLnBrk="0" hangingPunct="0">
              <a:tabLst>
                <a:tab pos="0" algn="l"/>
                <a:tab pos="468313" algn="l"/>
                <a:tab pos="939800" algn="l"/>
                <a:tab pos="1408113" algn="l"/>
                <a:tab pos="1878013" algn="l"/>
                <a:tab pos="2347913" algn="l"/>
                <a:tab pos="2817813" algn="l"/>
                <a:tab pos="3286125" algn="l"/>
                <a:tab pos="3756025" algn="l"/>
                <a:tab pos="4227513" algn="l"/>
                <a:tab pos="4697413" algn="l"/>
                <a:tab pos="5165725" algn="l"/>
                <a:tab pos="5637213" algn="l"/>
                <a:tab pos="6105525" algn="l"/>
                <a:tab pos="6575425" algn="l"/>
                <a:tab pos="7045325" algn="l"/>
                <a:tab pos="7515225" algn="l"/>
                <a:tab pos="7983538" algn="l"/>
                <a:tab pos="8455025" algn="l"/>
                <a:tab pos="8923338" algn="l"/>
                <a:tab pos="9393238" algn="l"/>
              </a:tabLst>
              <a:defRPr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71750" indent="-236538" defTabSz="4683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8313" algn="l"/>
                <a:tab pos="939800" algn="l"/>
                <a:tab pos="1408113" algn="l"/>
                <a:tab pos="1878013" algn="l"/>
                <a:tab pos="2347913" algn="l"/>
                <a:tab pos="2817813" algn="l"/>
                <a:tab pos="3286125" algn="l"/>
                <a:tab pos="3756025" algn="l"/>
                <a:tab pos="4227513" algn="l"/>
                <a:tab pos="4697413" algn="l"/>
                <a:tab pos="5165725" algn="l"/>
                <a:tab pos="5637213" algn="l"/>
                <a:tab pos="6105525" algn="l"/>
                <a:tab pos="6575425" algn="l"/>
                <a:tab pos="7045325" algn="l"/>
                <a:tab pos="7515225" algn="l"/>
                <a:tab pos="7983538" algn="l"/>
                <a:tab pos="8455025" algn="l"/>
                <a:tab pos="8923338" algn="l"/>
                <a:tab pos="9393238" algn="l"/>
              </a:tabLst>
              <a:defRPr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3028950" indent="-236538" defTabSz="4683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8313" algn="l"/>
                <a:tab pos="939800" algn="l"/>
                <a:tab pos="1408113" algn="l"/>
                <a:tab pos="1878013" algn="l"/>
                <a:tab pos="2347913" algn="l"/>
                <a:tab pos="2817813" algn="l"/>
                <a:tab pos="3286125" algn="l"/>
                <a:tab pos="3756025" algn="l"/>
                <a:tab pos="4227513" algn="l"/>
                <a:tab pos="4697413" algn="l"/>
                <a:tab pos="5165725" algn="l"/>
                <a:tab pos="5637213" algn="l"/>
                <a:tab pos="6105525" algn="l"/>
                <a:tab pos="6575425" algn="l"/>
                <a:tab pos="7045325" algn="l"/>
                <a:tab pos="7515225" algn="l"/>
                <a:tab pos="7983538" algn="l"/>
                <a:tab pos="8455025" algn="l"/>
                <a:tab pos="8923338" algn="l"/>
                <a:tab pos="9393238" algn="l"/>
              </a:tabLst>
              <a:defRPr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86150" indent="-236538" defTabSz="4683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8313" algn="l"/>
                <a:tab pos="939800" algn="l"/>
                <a:tab pos="1408113" algn="l"/>
                <a:tab pos="1878013" algn="l"/>
                <a:tab pos="2347913" algn="l"/>
                <a:tab pos="2817813" algn="l"/>
                <a:tab pos="3286125" algn="l"/>
                <a:tab pos="3756025" algn="l"/>
                <a:tab pos="4227513" algn="l"/>
                <a:tab pos="4697413" algn="l"/>
                <a:tab pos="5165725" algn="l"/>
                <a:tab pos="5637213" algn="l"/>
                <a:tab pos="6105525" algn="l"/>
                <a:tab pos="6575425" algn="l"/>
                <a:tab pos="7045325" algn="l"/>
                <a:tab pos="7515225" algn="l"/>
                <a:tab pos="7983538" algn="l"/>
                <a:tab pos="8455025" algn="l"/>
                <a:tab pos="8923338" algn="l"/>
                <a:tab pos="9393238" algn="l"/>
              </a:tabLst>
              <a:defRPr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943350" indent="-236538" defTabSz="4683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8313" algn="l"/>
                <a:tab pos="939800" algn="l"/>
                <a:tab pos="1408113" algn="l"/>
                <a:tab pos="1878013" algn="l"/>
                <a:tab pos="2347913" algn="l"/>
                <a:tab pos="2817813" algn="l"/>
                <a:tab pos="3286125" algn="l"/>
                <a:tab pos="3756025" algn="l"/>
                <a:tab pos="4227513" algn="l"/>
                <a:tab pos="4697413" algn="l"/>
                <a:tab pos="5165725" algn="l"/>
                <a:tab pos="5637213" algn="l"/>
                <a:tab pos="6105525" algn="l"/>
                <a:tab pos="6575425" algn="l"/>
                <a:tab pos="7045325" algn="l"/>
                <a:tab pos="7515225" algn="l"/>
                <a:tab pos="7983538" algn="l"/>
                <a:tab pos="8455025" algn="l"/>
                <a:tab pos="8923338" algn="l"/>
                <a:tab pos="9393238" algn="l"/>
              </a:tabLst>
              <a:defRPr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r" eaLnBrk="1" hangingPunct="1"/>
            <a:fld id="{0D413A3A-47A9-4E7B-BCF8-7066C88A276D}" type="slidenum">
              <a:rPr lang="en-US" altLang="en-US" sz="1200">
                <a:solidFill>
                  <a:srgbClr val="000000"/>
                </a:solidFill>
                <a:latin typeface="Arial" pitchFamily="34" charset="0"/>
              </a:rPr>
              <a:pPr algn="r" eaLnBrk="1" hangingPunct="1"/>
              <a:t>33</a:t>
            </a:fld>
            <a:endParaRPr lang="en-US" alt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5165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6488" y="696913"/>
            <a:ext cx="4638675" cy="3479800"/>
          </a:xfrm>
          <a:ln/>
        </p:spPr>
      </p:sp>
      <p:sp>
        <p:nvSpPr>
          <p:cNvPr id="105165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2289" tIns="46145" rIns="92289" bIns="46145"/>
          <a:lstStyle/>
          <a:p>
            <a:endParaRPr lang="en-US" altLang="en-US"/>
          </a:p>
        </p:txBody>
      </p:sp>
      <p:sp>
        <p:nvSpPr>
          <p:cNvPr id="1051653" name="Slide Number Placeholder 3"/>
          <p:cNvSpPr txBox="1">
            <a:spLocks noGrp="1"/>
          </p:cNvSpPr>
          <p:nvPr/>
        </p:nvSpPr>
        <p:spPr bwMode="auto">
          <a:xfrm>
            <a:off x="3884354" y="8828339"/>
            <a:ext cx="2972108" cy="46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89" tIns="46145" rIns="92289" bIns="46145" anchor="b"/>
          <a:lstStyle>
            <a:lvl1pPr defTabSz="9398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63588" indent="-295275" defTabSz="9398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74750" indent="-234950" defTabSz="9398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44650" indent="-236538" defTabSz="9398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114550" indent="-236538" defTabSz="9398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71750" indent="-236538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3028950" indent="-236538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86150" indent="-236538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943350" indent="-236538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r" eaLnBrk="1" hangingPunct="1">
              <a:buClrTx/>
              <a:buSzTx/>
              <a:buFontTx/>
              <a:buNone/>
            </a:pPr>
            <a:fld id="{8527998C-24BC-44E3-A41D-B4A24FBAD307}" type="slidenum">
              <a:rPr lang="en-US" altLang="en-US" sz="1200">
                <a:solidFill>
                  <a:prstClr val="black"/>
                </a:solidFill>
                <a:latin typeface="Arial" pitchFamily="34" charset="0"/>
              </a:rPr>
              <a:pPr algn="r" eaLnBrk="1" hangingPunct="1">
                <a:buClrTx/>
                <a:buSzTx/>
                <a:buFontTx/>
                <a:buNone/>
              </a:pPr>
              <a:t>33</a:t>
            </a:fld>
            <a:endParaRPr lang="en-US" altLang="en-US" sz="120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1B92D-82C4-4D2F-9A24-99C1A7748C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346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647E6-E0E3-45B3-8CB8-019F8D3997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6253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4B4A5-696B-4DEE-95E1-6F29315900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934479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5533A-AFC5-4A83-8CB4-59A983760C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479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7EA67-C297-4729-AE76-25EB8A1D26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22886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5624F-CBB5-4152-B6DA-51AD827A5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41784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7F02E-8BB8-406A-9652-826990EB76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7242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ED6E3-E61C-4DDB-BE1F-9509CBCD21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173763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13D9B-C6C9-4D95-B109-722129737D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3858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C1C64-5B74-4B00-BA05-D251E5771F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07243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24590-02BE-45FA-B9B6-44617C9D42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1034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D21BC-9681-4B66-AF6F-A3B408F1C7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1170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274638"/>
            <a:ext cx="2055812" cy="58451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5038" cy="58451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F3B25-4070-4165-AAAA-C72FFA383D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592395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D9048-0800-48C8-A788-2284BA4F4D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37274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4EB28-BE5C-4BA6-9D36-EBD4D1D301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892527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7D42F-8C14-4625-A52A-D954543809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00864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5A393-DEA8-43F9-8993-EC3A6CC822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439576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A7253-AB91-428A-AF0D-813F527382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59982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34E35-91A7-4863-BBD4-9BF6BC519B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585691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38832-B801-44A4-B0D1-1449125F31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2282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20B2F-92BB-495D-A7AE-C983B31CE4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202491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D129B-35C1-4F5A-8825-4FBCFC4964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21049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0D1D9-7AE3-4D66-A776-621E945A6D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1017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BAE71-DEC7-4BF2-A22B-491AB19504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73269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AD72B-6BF8-4FF1-B3EB-33134A3E9D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929319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F5567-7067-4B92-AF31-C13812CB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370855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78739-04EE-49B8-A297-0661C762F0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07998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856F0-76CE-4433-8F0E-DC626115DE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866156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7F84F-25A6-4FF3-A3B8-EB19FCA393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362520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  <a:p>
            <a:pPr>
              <a:defRPr/>
            </a:pPr>
            <a:r>
              <a:rPr lang="en-GB" altLang="en-US"/>
              <a:t>October 6-10,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  <a:p>
            <a:pPr>
              <a:defRPr/>
            </a:pPr>
            <a:endParaRPr lang="en-GB" altLang="en-US"/>
          </a:p>
          <a:p>
            <a:pPr>
              <a:defRPr/>
            </a:pPr>
            <a:r>
              <a:rPr lang="en-GB" altLang="en-US"/>
              <a:t>A.S. Belov, </a:t>
            </a:r>
            <a:r>
              <a:rPr lang="en-US" altLang="en-US"/>
              <a:t>A. N. Zelenski, </a:t>
            </a:r>
            <a:r>
              <a:rPr lang="en-GB" altLang="en-US"/>
              <a:t> SPIN2008, USA</a:t>
            </a:r>
          </a:p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7A2DD99-A73F-4121-88DB-33956A047D6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4121442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  <a:p>
            <a:pPr>
              <a:defRPr/>
            </a:pPr>
            <a:r>
              <a:rPr lang="en-GB" altLang="en-US"/>
              <a:t>October 6-10,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  <a:p>
            <a:pPr>
              <a:defRPr/>
            </a:pPr>
            <a:endParaRPr lang="en-GB" altLang="en-US"/>
          </a:p>
          <a:p>
            <a:pPr>
              <a:defRPr/>
            </a:pPr>
            <a:r>
              <a:rPr lang="en-GB" altLang="en-US"/>
              <a:t>A.S. Belov, </a:t>
            </a:r>
            <a:r>
              <a:rPr lang="en-US" altLang="en-US"/>
              <a:t>A. N. Zelenski, </a:t>
            </a:r>
            <a:r>
              <a:rPr lang="en-GB" altLang="en-US"/>
              <a:t> SPIN2008, USA</a:t>
            </a:r>
          </a:p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5D8C0E9-834C-4195-A573-9859EA8912D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1892904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  <a:p>
            <a:pPr>
              <a:defRPr/>
            </a:pPr>
            <a:r>
              <a:rPr lang="en-GB" altLang="en-US"/>
              <a:t>October 6-10,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  <a:p>
            <a:pPr>
              <a:defRPr/>
            </a:pPr>
            <a:endParaRPr lang="en-GB" altLang="en-US"/>
          </a:p>
          <a:p>
            <a:pPr>
              <a:defRPr/>
            </a:pPr>
            <a:r>
              <a:rPr lang="en-GB" altLang="en-US"/>
              <a:t>A.S. Belov, </a:t>
            </a:r>
            <a:r>
              <a:rPr lang="en-US" altLang="en-US"/>
              <a:t>A. N. Zelenski, </a:t>
            </a:r>
            <a:r>
              <a:rPr lang="en-GB" altLang="en-US"/>
              <a:t> SPIN2008, USA</a:t>
            </a:r>
          </a:p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2B95191-2C68-43B5-9E02-EB2113628FF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4899158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  <a:p>
            <a:pPr>
              <a:defRPr/>
            </a:pPr>
            <a:r>
              <a:rPr lang="en-GB" altLang="en-US"/>
              <a:t>October 6-10, 2008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  <a:p>
            <a:pPr>
              <a:defRPr/>
            </a:pPr>
            <a:endParaRPr lang="en-GB" altLang="en-US"/>
          </a:p>
          <a:p>
            <a:pPr>
              <a:defRPr/>
            </a:pPr>
            <a:r>
              <a:rPr lang="en-GB" altLang="en-US"/>
              <a:t>A.S. Belov, </a:t>
            </a:r>
            <a:r>
              <a:rPr lang="en-US" altLang="en-US"/>
              <a:t>A. N. Zelenski, </a:t>
            </a:r>
            <a:r>
              <a:rPr lang="en-GB" altLang="en-US"/>
              <a:t> SPIN2008, USA</a:t>
            </a:r>
          </a:p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2AB2F9E-F96F-44BA-8C75-F497A6B3DF0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3635528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  <a:p>
            <a:pPr>
              <a:defRPr/>
            </a:pPr>
            <a:r>
              <a:rPr lang="en-GB" altLang="en-US"/>
              <a:t>October 6-10, 2008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  <a:p>
            <a:pPr>
              <a:defRPr/>
            </a:pPr>
            <a:endParaRPr lang="en-GB" altLang="en-US"/>
          </a:p>
          <a:p>
            <a:pPr>
              <a:defRPr/>
            </a:pPr>
            <a:r>
              <a:rPr lang="en-GB" altLang="en-US"/>
              <a:t>A.S. Belov, </a:t>
            </a:r>
            <a:r>
              <a:rPr lang="en-US" altLang="en-US"/>
              <a:t>A. N. Zelenski, </a:t>
            </a:r>
            <a:r>
              <a:rPr lang="en-GB" altLang="en-US"/>
              <a:t> SPIN2008, USA</a:t>
            </a:r>
          </a:p>
          <a:p>
            <a:pPr>
              <a:defRPr/>
            </a:pPr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CD29956-D601-455D-B59D-09E2C04C29B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5925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035CC-1A16-4ED2-B52F-9B2BF4DEDB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197369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  <a:p>
            <a:pPr>
              <a:defRPr/>
            </a:pPr>
            <a:r>
              <a:rPr lang="en-GB" altLang="en-US"/>
              <a:t>October 6-10, 2008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  <a:p>
            <a:pPr>
              <a:defRPr/>
            </a:pPr>
            <a:endParaRPr lang="en-GB" altLang="en-US"/>
          </a:p>
          <a:p>
            <a:pPr>
              <a:defRPr/>
            </a:pPr>
            <a:r>
              <a:rPr lang="en-GB" altLang="en-US"/>
              <a:t>A.S. Belov, </a:t>
            </a:r>
            <a:r>
              <a:rPr lang="en-US" altLang="en-US"/>
              <a:t>A. N. Zelenski, </a:t>
            </a:r>
            <a:r>
              <a:rPr lang="en-GB" altLang="en-US"/>
              <a:t> SPIN2008, USA</a:t>
            </a:r>
          </a:p>
          <a:p>
            <a:pPr>
              <a:defRPr/>
            </a:pPr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E8FA434-60E8-492E-A3C2-F8C2940ED16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7338799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  <a:p>
            <a:pPr>
              <a:defRPr/>
            </a:pPr>
            <a:r>
              <a:rPr lang="en-GB" altLang="en-US"/>
              <a:t>October 6-10, 2008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  <a:p>
            <a:pPr>
              <a:defRPr/>
            </a:pPr>
            <a:endParaRPr lang="en-GB" altLang="en-US"/>
          </a:p>
          <a:p>
            <a:pPr>
              <a:defRPr/>
            </a:pPr>
            <a:r>
              <a:rPr lang="en-GB" altLang="en-US"/>
              <a:t>A.S. Belov, </a:t>
            </a:r>
            <a:r>
              <a:rPr lang="en-US" altLang="en-US"/>
              <a:t>A. N. Zelenski, </a:t>
            </a:r>
            <a:r>
              <a:rPr lang="en-GB" altLang="en-US"/>
              <a:t> SPIN2008, USA</a:t>
            </a:r>
          </a:p>
          <a:p>
            <a:pPr>
              <a:defRPr/>
            </a:pPr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82EBDA7-CB81-4427-8E5A-9AD13EF5F49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1044366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  <a:p>
            <a:pPr>
              <a:defRPr/>
            </a:pPr>
            <a:r>
              <a:rPr lang="en-GB" altLang="en-US"/>
              <a:t>October 6-10, 2008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  <a:p>
            <a:pPr>
              <a:defRPr/>
            </a:pPr>
            <a:endParaRPr lang="en-GB" altLang="en-US"/>
          </a:p>
          <a:p>
            <a:pPr>
              <a:defRPr/>
            </a:pPr>
            <a:r>
              <a:rPr lang="en-GB" altLang="en-US"/>
              <a:t>A.S. Belov, </a:t>
            </a:r>
            <a:r>
              <a:rPr lang="en-US" altLang="en-US"/>
              <a:t>A. N. Zelenski, </a:t>
            </a:r>
            <a:r>
              <a:rPr lang="en-GB" altLang="en-US"/>
              <a:t> SPIN2008, USA</a:t>
            </a:r>
          </a:p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E9A9DCA-1D8E-4BFC-B3CC-7646336608C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2173423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  <a:p>
            <a:pPr>
              <a:defRPr/>
            </a:pPr>
            <a:r>
              <a:rPr lang="en-GB" altLang="en-US"/>
              <a:t>October 6-10, 2008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  <a:p>
            <a:pPr>
              <a:defRPr/>
            </a:pPr>
            <a:endParaRPr lang="en-GB" altLang="en-US"/>
          </a:p>
          <a:p>
            <a:pPr>
              <a:defRPr/>
            </a:pPr>
            <a:r>
              <a:rPr lang="en-GB" altLang="en-US"/>
              <a:t>A.S. Belov, </a:t>
            </a:r>
            <a:r>
              <a:rPr lang="en-US" altLang="en-US"/>
              <a:t>A. N. Zelenski, </a:t>
            </a:r>
            <a:r>
              <a:rPr lang="en-GB" altLang="en-US"/>
              <a:t> SPIN2008, USA</a:t>
            </a:r>
          </a:p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3A5D153-15BB-42DB-BF9D-FCFC27CA0B6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3855162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  <a:p>
            <a:pPr>
              <a:defRPr/>
            </a:pPr>
            <a:r>
              <a:rPr lang="en-GB" altLang="en-US"/>
              <a:t>October 6-10,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  <a:p>
            <a:pPr>
              <a:defRPr/>
            </a:pPr>
            <a:endParaRPr lang="en-GB" altLang="en-US"/>
          </a:p>
          <a:p>
            <a:pPr>
              <a:defRPr/>
            </a:pPr>
            <a:r>
              <a:rPr lang="en-GB" altLang="en-US"/>
              <a:t>A.S. Belov, </a:t>
            </a:r>
            <a:r>
              <a:rPr lang="en-US" altLang="en-US"/>
              <a:t>A. N. Zelenski, </a:t>
            </a:r>
            <a:r>
              <a:rPr lang="en-GB" altLang="en-US"/>
              <a:t> SPIN2008, USA</a:t>
            </a:r>
          </a:p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A944F1F-4FF8-4F8F-ACD5-C6469E0D6C7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5777040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  <a:p>
            <a:pPr>
              <a:defRPr/>
            </a:pPr>
            <a:r>
              <a:rPr lang="en-GB" altLang="en-US"/>
              <a:t>October 6-10,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  <a:p>
            <a:pPr>
              <a:defRPr/>
            </a:pPr>
            <a:endParaRPr lang="en-GB" altLang="en-US"/>
          </a:p>
          <a:p>
            <a:pPr>
              <a:defRPr/>
            </a:pPr>
            <a:r>
              <a:rPr lang="en-GB" altLang="en-US"/>
              <a:t>A.S. Belov, </a:t>
            </a:r>
            <a:r>
              <a:rPr lang="en-US" altLang="en-US"/>
              <a:t>A. N. Zelenski, </a:t>
            </a:r>
            <a:r>
              <a:rPr lang="en-GB" altLang="en-US"/>
              <a:t> SPIN2008, USA</a:t>
            </a:r>
          </a:p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2096045-B03F-43CB-BD5A-F89292976CA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3956191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C83BE-A33F-4062-B6D4-A7D6DF9782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172249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F0621-694F-48E5-86BD-05EE5CF8C2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330825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37A24-B3D0-4755-85F7-8DCEEA5846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80074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4A5CE-BFA2-4162-9676-80BF3786DB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9025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1B253-4E55-4A47-A048-3E9B100164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765687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AD60-7A35-43BA-A633-F4A140C71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81422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D8799-4CAD-42E0-B162-33C4FB0754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020148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69991-6E6D-4099-94A9-E6948A7000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878640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EF136-4945-42A2-ABA2-2E7A3DA566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528803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388A6-09DB-4452-BC89-53B102B7DA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307482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449AD-ABE8-4C55-B46C-33E517E91A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442280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B8DF1-EFC8-4E89-9AF6-1C445D3816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413341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473CB-2E6E-4ED2-BB33-22C92477B5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41056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3E22B-C98F-4E90-B4D2-1453E5B9CB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906869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4F82E-D9F8-4F05-A6D9-A003F84432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1847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FBCAD-1BB0-46F6-BACC-36AB2821FB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99177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2611C-C2DC-4E9F-9069-40CBB72469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114160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CF584-EB7F-4B6F-9EDF-A8EEC571A0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332819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5D007-9D16-4591-896B-290F72A922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334358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3204F-8972-44A4-BC55-4FBAB3D39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358078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D9E49-87D9-49D6-AD99-DD04BAF32A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046390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57C1E-83DA-4F1D-BD1B-F84BCF64B0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763286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76A4E-BBB4-49E9-A637-A06A8BCADC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566574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03845-8ECD-442A-AB60-452CCAC9AF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18000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FA122-E5FD-4F7C-AC27-DB2380A32D2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02558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9086A-21B7-4F27-B59B-3AF75E0D5CD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640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94BB4-50E8-4982-9F5C-8EF266C2A0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54556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63AC4-4CD9-43AF-938E-915C8050709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5800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533B4-D8E8-4526-99D9-5076DEFD0A1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84249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A9A03-5395-40C3-8C3D-1FF72749A9F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19974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7C6E6-277D-4AE1-B92A-E68DDD1E7D7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62689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1C90D-87BC-4BD8-A6DF-6E424179F6B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0030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50EDB-47BE-43B6-8F92-07BEC606B28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6330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4FDF5-E556-45CE-89B2-FC64E7205E0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8688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BEC40-0A75-419C-9DD0-CD983878FAE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1189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2D037-7BE1-4532-8A30-9B7C1596CE2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56692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AA34A-3D0C-42D7-A8BF-C7CC5998665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8011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D91A6-E763-4852-9AB1-0CDD540454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920491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3CF8B-64D5-4F0D-8224-DB38F93BAD5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91413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AD9FB-08DD-461A-9BCC-7CD7DA0BA48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61976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282EA-B451-49EE-9536-E9FBA6C35BB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6443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B51A3-BEA2-47FA-BE58-A56AB1EA260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18813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BE256-84BE-43A9-BA8B-3D5379AC4B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00135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912AD-ED41-408E-B5B2-F87BB021704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30201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ED62D-E9A2-44B0-BC8D-760FE8532B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88456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B57EF-353B-4707-9E7C-30AC3AA6B9B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97909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56646-C01C-4452-B968-709F37CDF68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65312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5D4E0-B483-4EEB-9A40-D4D92E6F897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485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3AC2A-6F23-46EB-BAAB-98B1B78996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526756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58333-DCD9-43F3-890A-BA21870B366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36018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30863-97F4-8336-7CB6-D3AE43AA4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2456E3-72F1-3F13-205C-1EFC53DD9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4BEB4-5D69-71CA-652C-4486D3D35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08CA0-0394-833D-1FAE-553F8082A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333957-5EC6-6E20-AB08-6D9A340A2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3E464A-36F6-4591-976A-799643EB13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08181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C05AD-284F-453C-3ABD-AA063D2C5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6C197-F689-C472-2B7E-91AF47871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F69D1-6625-7499-F59A-974AB066B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8DBFE-EDD4-FEF6-A59D-A77F6D89A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0F45F-1B1B-9326-5449-5CE2FC947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70A036-F2FC-4C30-BEF7-3C0D7FD0B5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927360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7BC33-F30F-0760-0614-4BCD2FB6C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6240B-0F9A-D6D9-92EA-21E86CAF7F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BA770-492B-867C-2649-2A54DFC19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67FA1-8B9B-41AC-A484-EDEEEE30A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9A2F3-BEF8-0653-E935-F71C612D5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17B523-2806-4425-9C53-D303C26F10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185733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1A6D8-A84C-26F6-1D42-45973A199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E26FB-EAAE-277E-9039-B8788FCB48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361B82-CABA-05E0-A174-FB1FEC821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85A87D-5253-73C1-AC2E-AA1A78449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D5474-587F-26D9-3133-B9E8D751D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6D32A6-F1B4-7912-34B3-404831F66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91C2D9-05CE-4D00-B5B8-C0DD128A07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8584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15181-3042-FB07-7668-660A9BC28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DF5B5-8183-93BB-70DD-FA5E0CF3B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76E9E3-32AF-FF2D-E6BF-FB0561010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C38540-709C-3873-16AB-6724DFE415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AD8743-3428-5FE3-C443-29CB18A513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676BA1-081A-2ECB-CF20-2576B283D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47BF24-C4D7-A13D-B1C5-3895879B7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416AEB-AD31-48A0-CE5A-B2124A4C3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B1026-8DED-4E35-A498-364CEB4906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978130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54B6-D144-FA74-E2E4-141F54DFF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2F06D8-3A56-D262-282A-5CA9E3C56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D51700-995A-4840-6DCB-65AF4439A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35A48B-2CEE-2575-A21B-209D43828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394A7D-DFF6-4D73-A7F1-7F6AA9CBEC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101328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D59682-4707-B164-4156-F29FBD25A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A9B5A9-42EC-412E-532D-91FA8BD0C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5C03D4-5A84-D83C-E4FC-6ECC4408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BB52BA-B4BD-4229-9B33-0B219848ED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104017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DD280-8077-8DD9-D151-BAFFB8F0F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1680C-5EA5-F28E-D244-8308FE019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3165F9-93B8-E376-6F7F-352D889A0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1B9147-56CC-6FC2-6261-660FA836D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026050-E599-9ADF-6E50-B2022B4DC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A0CCC2-A48E-68E1-B67A-267BB9CE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3BC89B-345C-4D10-B187-ECA43E4FF8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93804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44F1B-D71B-6E04-4A00-FDD39882A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DB29E5-D0E7-1645-EE22-F955D3916F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EB077-991F-3F92-94D6-F836FD5942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871781-1A4E-4F88-56E6-8026EEDF3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ADCD5A-A9C4-7023-FB09-998FBED61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179FE-2792-0ADA-4F78-ECF9FFE7D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552D01-B95F-401D-9B66-D2B0D3DF93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0594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BCB97-BB43-4491-BE18-5815B06034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332342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00781-C508-27A3-430F-41E5AEC25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B203AE-3D53-1ACF-3CB5-C584D31537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86E3A-5BD5-D65F-89CF-114E6C9DA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717A7-CF90-E081-7C7F-D016A7778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EFDAE-47AF-4244-F3B3-49161D3F6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702C5C-A448-4BA7-93A7-B2A26062AE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429392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4E32B8-AFFB-813C-3CFD-3554428DF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12A89E-DCC1-9F12-2D4A-68242A8E2C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98093-D090-7E68-EF44-056B928B7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AF0C6-B192-17DD-4D31-C7B8E3ADD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9F695-B6A9-D90B-2975-193C97951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54B5C6-97EC-4BD6-BBB9-D0F1A3AA47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463562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B3DD13D-9E19-7CDE-EBC5-9E9F37298D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7C1AAB-396E-B709-F0EF-3EF6AC24A8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FD6F17-4F7C-4156-2D0D-8C8B44A357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636ADA-79F1-4B69-8AB5-BD2B2EAEA0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00812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131878-8155-8A94-0358-76A2056293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026FED-B7AB-61BB-DF7D-9E3B843D2F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C11E6D-13A8-93ED-170F-2F0DE6372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67E6AE-6494-4EED-B4D3-2CFF6FBFEC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007833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DE3675-E042-11EF-BE8A-AD0A085B14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F9D79C-53A2-64AB-DD26-B304B4737A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EC189A-DEF8-BB18-9394-94EC9AF087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612CA8-3A94-480F-BFBB-D93E45B388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221919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7F1C83-7BAF-B9FF-4BDE-BCBA28A107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923CA5-57E0-8B9E-5208-042F635489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6292A1-EB5F-EE2B-7C0D-F1E91CA741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FDF5BD-9134-4C6F-9040-E9ABFD4ED0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64949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5D21241-12D6-785B-A3CD-7405EB3CC9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2335000-A2E5-44BD-45BC-B2A663365D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BA8B8FE-E286-2FA5-44B4-DFD61379F9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8A9C54-FEE2-4E1B-A368-E0B460498F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93841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2DF787B-A675-3584-12C6-2D40937F03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E858D68-C13F-0462-FB76-F4B6002139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3E6BCB8-F7CA-BAF8-AEE2-86FD46750A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251B31-898C-4274-A32B-50636AD410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772609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601A50C-B685-555A-D5A3-9F478B9E82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3E4837A-B0A2-0514-66F6-A323CD827A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56501BC-092B-4A8B-CAF3-0E7B498613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D3A1B5-B551-4E70-9D62-22E71F9B02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773315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2D02DF-4F95-1DC6-C6E7-14649168C4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21A921-030B-9E26-6E3A-D643EF4ACF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943E55-35A6-7AA1-50BB-3C4957CB2E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873944-0D1D-43DB-B66C-826C0B930E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1343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40854-C42B-4D71-A267-806F04F88B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14840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E16CD-A5EA-4219-AF68-6D4C96D547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538904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76A6DF-C875-D109-8883-CA65B95708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93969F-7DE4-2182-A6E8-6C60B9EFF3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017977-2049-B3D0-B17B-737C911BC8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C64463-DB9B-402F-B6E9-7294465A51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404981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1CFA31-994D-6F92-A2F2-F333A1ACC8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7785557-699C-D789-A042-CE2919BA03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99F276-5A0E-E694-FB3C-DE410E8434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91A8C5-5109-41CF-AD09-11AA8F3FE9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391799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2363D7-6E54-3A74-67DF-025F0E3B54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A35378-9AAC-CB3D-669C-E4B4823973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6F3464-6620-A6D6-0A79-5FD3DA4DC0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41C7BD-27BF-44BE-A78D-84DA8795FB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583073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CFC9878-11B7-0FCB-2409-138AD054F5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F29C6F8-5BCF-9623-70B7-6F72983A7C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173F5BE-CC85-3A88-EB4F-21EC9573CB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14E3FB-D6CF-411E-B9E7-41A7D4BB97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327959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A0CD39-0F3C-E6EA-A231-1CAC8A8EB7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179CCB-F26C-4F03-5A0C-E90BCA84FE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A307E0-68E9-B103-2233-1F64826345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EE8188-52CD-420E-8483-AAFF34AEA3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647008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D71F64-4448-CE94-0E48-4BBBD35778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D65827-1748-69FD-CDC5-52263ABB46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074D2D-E7DA-870A-44F4-D991D63879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9C79A8-DD13-4DBF-B749-4DF3000FDB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462759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F04021-FF28-C6FC-BB7D-CA13E60A8A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71F414-5DCB-F639-85E0-DB0BF122F5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25CEB99-8B73-23C4-91AD-09D0F81CAA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A1F2FB-DE83-4D49-830F-0764A26F10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604921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426703-5E21-474F-366E-A9F2BAD950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2046CB-CAEA-4751-D4B8-46C09B7CA2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452877-E1D2-0BC8-6A7E-6E26C56D3F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FD92A-653B-439E-9A76-89F4A8353B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27852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303B2A-BE28-9C6F-F41A-C9E54345CD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0A789A-5B03-4546-3E86-D4A8EE9D63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8341A6-1D96-0A55-0D2B-FBC44D5C8C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204B51-E846-4BD3-B634-C287F2BF38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952607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7D23556-1EAA-B625-1359-8F571207FE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AA1F6BB-34B7-0E83-736A-2E98673D80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54F8200-2B6A-E60F-1A3B-35091B42E3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6ED3A0-1146-42AD-8E53-1C4246CE18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61956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FE636-35DD-4803-855E-BBD5B93E88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101079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E61A044-BE28-473F-5825-91DE3069AD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7F35489-8A76-F045-A307-5EF2536188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2834165-A2D5-3BD6-0A0C-9C58F35052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8CBF13-C2B4-4B54-9F53-0F11C3376D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001656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BCB1D9C-13EE-0B1B-F951-D2148F5ED2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A938B92-700C-C655-10C6-E820922EAD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74B3674-B82D-1720-184E-F3F252F6D5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E65133-C7E8-4739-974B-19BEED9E6B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479805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89D30C-8B9F-764D-E6DF-8F383E7143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B5641B-C97D-36AC-79F3-D5FA57ACD5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EEF2C1-8BD6-602C-E685-0AB9F440FA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F8560D-B377-4EEB-86EC-38E9C3904B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938993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62B000-50DA-FFD3-A791-F1D983DF16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DB17C0-8A5A-A2A9-8065-A84E2E13C1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3B3F00-E212-0BCD-83BD-0218271966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219E3F-54D1-448B-974A-634AC85679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999039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0ECBAD0-ADDE-AF2C-A648-0F02D0FA5A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E97784-C6A3-CE0F-B081-E1D47B581E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31740F-B5BD-34DE-1104-6974D335E6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2D68F1-A2E6-496A-8A93-6ECC81A8A6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453893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ECD94B-6009-F920-0AB1-E33011B41B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9CD521-BC2C-80E0-91BB-6E57832071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D819F4-1460-9598-7BF9-E6238B756F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A4C2E9-6EF2-430D-BE74-6B36AF86C5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731827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C562EE-7470-0676-2135-F1DB96C0A9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D94830-3FFA-0A10-B8B1-532FD14432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AF8D68-4AE4-9A89-7CFA-897B1C45C3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8247B7-706C-43E4-B22A-78DBADDB5D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01879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1252D-84AC-FA2F-A3A3-71A706B413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50BDE-CB4B-4C0A-0278-6B04BAD79F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2412B-318E-ADF8-D44C-0A5E6096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3B3CE-C9F8-F5FA-569E-BEC7AE167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64783-7715-4E15-463D-033863E57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6CB795-2959-4485-8CEE-AE5696C5D2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415378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5313F-3920-AA37-8299-C68D666E8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9D0AA-D4CF-9EAF-2226-8B88C5907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00F43-98B6-A0F9-F789-87010DAB2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47908-5D64-BB8A-E219-4F075AC88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C0BDE-ACEE-FC7A-D568-3A77B8B3A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92E32A-DB01-4FFE-B93B-D8D3FCAF70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817854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B1F7A-998C-EEC9-A8B4-BD74A5D2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5136F-8142-BBAD-FD29-30831EE0B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D37ED-DEE2-E765-671C-F3C84B358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C1C58-CE81-7DCA-0139-2DE3D411C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159EA-AF71-5915-54E0-5D1B1494D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6A40C-9112-40B6-ACB5-4CDC785C15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00952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A1F1C-4F9C-4663-A507-337E0F78EE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036003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B0F50-9DD8-D466-329E-F87A754DD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C7F58-BE85-C3E0-9DFD-4548D4F1C7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2D14F9-B510-1E02-0916-BFA3FE0AA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B83F23-486A-F037-98DF-7F8AD22A3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6AD08F-0A88-386A-5FAC-E14B4F39D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47B6E8-9D30-8A0B-FDB1-E256BA1A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5B0B82-EBF9-4351-A387-4E88F05C23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318508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4F91B-069E-C9A2-AC33-441D67650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74CFD-F113-F785-1514-D8259A128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E0D819-E8CC-BDE8-9BF9-492A82E9C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666B98-8B1D-DF24-ED4B-51531F350E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FF3846-A9C5-E17B-7760-AAC2549A59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CDF92C-9F63-FA11-F171-B690B1033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59E4E2-4E28-38C3-C5F0-F840CB941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1B94C4-1496-8764-DA04-4ED9211A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27B95-43B7-4E96-8480-92BB6D067B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727091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D135-E0D3-0A3D-9CF2-D03B2ADFF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19862D-2452-0275-0106-EA52E2C60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B3252A-9016-7276-F486-1777D0262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16DEB7-D94E-9A4B-8EED-ACB722D07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D1375B-88EA-453F-936F-56E33C42BC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7093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58B62-8D67-2251-5F67-9B2D537DB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58084A-EEA9-FC7F-8D69-51F533E25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DED6F-3949-79AA-774B-EE538A123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388378-968A-4A9D-9771-14FB466301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923380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7B64A-A4A7-5F1D-16E2-10CA8E090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A92F7-B6AC-B614-2EF0-002686CC7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99F778-54CC-C172-97F3-57D8E34776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89B490-DFBF-A10E-516D-874D79B52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B392B-259C-FC65-3531-B1FAD62C2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3FF467-E155-F7A2-7B02-D3662D8FE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F28C8-5076-49F1-ADDF-D3ADEF16E0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638993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AB445-F0A7-213D-7199-4D3181FB9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DC1422-BDEF-2DA3-E2F3-73AAC91A84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922CFD-E7FB-EC7B-E8A7-4FFFAA69E2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68FA9F-9276-D44A-BC8C-A77ABD1E4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05077C-315D-E368-723E-BF7DD657D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6CF606-34A2-7860-B941-1B779AB6D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69C59F-B64B-4EA4-8DBF-F488F9E2B1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55650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704A3-862B-F63D-AE3C-B65B95552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A76E0C-0F9E-E879-58DC-710C0629CF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59148-F121-4884-2083-2EABE49B7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F1639-72D1-DF52-FFCB-C8853D8D5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C3C2B-8761-D5EB-694A-9DC134DA8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E4D52-DDC6-4EEF-A4D7-A340142436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254515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AC0C3B-B581-1420-591A-B6CCD11340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690CCF-C048-A998-E99A-63DA29B6C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C9A09-5A2B-6F6B-4363-15ED4BE7E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23397-B3A5-1599-357E-32181FAD0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EBF23-D90A-9DC7-638C-FF9782650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8A39DE-23AA-4698-A3D2-9CCCD1AE75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230466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6629B-E8C3-43E4-BDF0-3C0E7F184E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81175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E8738-4CEB-4C60-848D-C38A1E89D6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627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2CD6E-DC14-4010-B8ED-43C442CF2B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995680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57820-113F-4948-AEB6-E6A05EF5BC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008621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36DE2-1AB6-432D-A7A9-C3243C209E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971161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5F3A7-EC85-447B-A3CB-936A359C54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279530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BFB17-C209-4330-888D-D6A3233BF0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169869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0A39D-EFD1-4FEB-9337-0879E1ABC1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466662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CC694-C1BC-4DDC-945C-CD69C84BC5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347015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B49F5-3DA0-4988-9479-A4D3F4DE20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499258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35CB9-2FAE-437E-B647-5616B5CA08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467751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14F95-D373-440D-B4F0-E6583FB637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962611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1EEF4-39CA-4AA5-8AB3-2766E7B185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3693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79186-8FD6-417F-9ABD-D6BC1EECBA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5036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6FD06-7AD3-460E-9634-E0981786ED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54205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1CF82-B5A1-4F70-9B45-4A4D91229D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1255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EE3AF-F6EA-43DD-8503-E26F15AAEC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073804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22704-1636-4E99-A718-280CBF7A6E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665931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4CE46-B6BB-411B-B799-17D338C9BF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453307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D4754-2D69-4B52-B794-AF91753DF8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0432158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90289-8B61-4711-B5B5-AF36C1B8B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50182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42D53-86C2-4B18-AC20-BEA16DD745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820061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6805F-6D73-4531-862C-22B5752911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539591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CEE4A-D445-48F1-973E-76287AFFD3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27613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0046F-E647-41B4-A6F2-58E81D2A93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482855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7B9CC7-A325-734B-1A7C-AE478EC4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41603-40EF-44A4-AB29-F55B8CBD4475}" type="datetime1">
              <a:rPr lang="ru-RU"/>
              <a:pPr>
                <a:defRPr/>
              </a:pPr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6FC85C-9D85-AE40-2A1D-13BF27DA2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4C4C5B-6694-B21F-AAD6-55AA9F486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2DB6C-EF3A-4575-B48F-67AA8BABB0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29279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0AE824-31D4-10A3-1CF0-B9F5E571A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7A644-7D44-47FF-81F9-B2FF5093A52D}" type="datetime1">
              <a:rPr lang="ru-RU"/>
              <a:pPr>
                <a:defRPr/>
              </a:pPr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E54D57-D6B6-318D-1281-D98151D6B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FBEFDF-427F-41B7-4CD9-83BFFF46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2AC12-CD55-4E5D-97A6-7934BF168C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157838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D20A0E-6EF3-29EF-F73E-6F79D0913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5D35B-5630-4DC8-8CB7-3CB6D60CEF11}" type="datetime1">
              <a:rPr lang="ru-RU"/>
              <a:pPr>
                <a:defRPr/>
              </a:pPr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483825-B627-69F3-EC83-EE1A88543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C918BD-9143-4387-93D4-FECE00DAB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FA139-1682-45D3-ABB5-9283B40EFCC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699518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01C840D8-1A1E-3796-0348-F1E222B3F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5A2E5-46B9-4035-A1C2-77BC5A7A949B}" type="datetime1">
              <a:rPr lang="ru-RU"/>
              <a:pPr>
                <a:defRPr/>
              </a:pPr>
              <a:t>12.11.2025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95514E25-4C07-99CA-56B3-BC6572D8D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C70E8AB5-E80B-1334-E11E-0C92D33C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8491B-E31E-487F-9DC0-DFE208BD6E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507900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9612B3C4-CE15-C5E0-4AF1-61EFA53BE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BEE01-21C3-498E-BCAF-C81A6B9566F1}" type="datetime1">
              <a:rPr lang="ru-RU"/>
              <a:pPr>
                <a:defRPr/>
              </a:pPr>
              <a:t>12.11.2025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6F570DA1-6A61-B7E2-A9CB-45AA83178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C42A49D4-9E8B-17B7-3D31-C469DEEB4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D2ABC-22FE-4DB2-86D6-6FB63951B5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759051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B546297E-48FB-CC19-7496-341D8AC67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AB651-074F-4607-A989-C174DBCF7965}" type="datetime1">
              <a:rPr lang="ru-RU"/>
              <a:pPr>
                <a:defRPr/>
              </a:pPr>
              <a:t>12.11.2025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8339C245-FAD6-27D1-5621-066E9829F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98F3D9AF-E206-5799-D8DF-897AB21E2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B3D00-87A1-4395-B720-C767EBD0095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536457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4229171C-7848-7FDA-3495-73F286B71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31B01-4F58-4533-8BF2-32D405D5908D}" type="datetime1">
              <a:rPr lang="ru-RU"/>
              <a:pPr>
                <a:defRPr/>
              </a:pPr>
              <a:t>12.11.2025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B86216A2-1010-5657-EFDB-C063153FE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6321CED6-0E6D-DCB9-8B4A-2CC46B888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D722E-A2DB-44F8-AF70-4048D83184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2280743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6FB76D3C-5D92-A6D5-5E2A-31AC36680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5B935-0CA0-47D5-B411-9D944EA8A0EB}" type="datetime1">
              <a:rPr lang="ru-RU"/>
              <a:pPr>
                <a:defRPr/>
              </a:pPr>
              <a:t>12.11.2025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7EE90011-6654-1D1A-57F6-B1A0080C8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27867335-FB59-1483-F135-ED489DA0B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439EB-6158-4F04-ADCD-D8DB5ADF58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182395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4CF85C49-5CCB-BADD-3429-C0E083B5A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A9432-51CA-46F6-A2AF-25FA6D1CDC8F}" type="datetime1">
              <a:rPr lang="ru-RU"/>
              <a:pPr>
                <a:defRPr/>
              </a:pPr>
              <a:t>12.11.2025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9A10324A-D473-57F2-E6A4-A162A314E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A3C13960-FED9-FB6C-E63C-F0A67C9A0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5AFA3-B7BF-4EE3-88C3-042ABD46166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758076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58661D-A47A-2F92-BD46-3577405FB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6A074-B6C9-40F1-9034-23DFDAB59884}" type="datetime1">
              <a:rPr lang="ru-RU"/>
              <a:pPr>
                <a:defRPr/>
              </a:pPr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5DE6AF-CBCD-A7A6-56B8-7F038A3BA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300702-2680-1E6B-D142-006848F98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FC2E9-CBA2-4B42-8077-8403FD7337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41593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06E89-22C7-42EA-A463-72281CE3DA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228030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6CF528-D857-9F19-367F-6F873408C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F6DC5-6B28-4B3B-87E3-40F8857E8CE5}" type="datetime1">
              <a:rPr lang="ru-RU"/>
              <a:pPr>
                <a:defRPr/>
              </a:pPr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7C863C-5CE7-1979-BD5B-27ADC6632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F46C49-9FAC-7071-F702-8C15FF9C5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490CD-7048-4F7A-B57A-958A0285F0C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816300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CD1F61B-AF8C-1858-6CF3-8A4C561886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592E8CA-F932-1544-33C0-6D3672F3DB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C3C6A540-65C0-7D2B-B0C0-5E288307E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579FF4D-03CE-44D8-B8DC-A2927531DCE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37550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129606" y="446485"/>
            <a:ext cx="6875859" cy="4161234"/>
          </a:xfrm>
          <a:prstGeom prst="rect">
            <a:avLst/>
          </a:prstGeom>
        </p:spPr>
        <p:txBody>
          <a:bodyPr lIns="64291" tIns="32145" rIns="64291" bIns="32145">
            <a:noAutofit/>
          </a:bodyPr>
          <a:lstStyle/>
          <a:p>
            <a:pPr lvl="0"/>
            <a:endParaRPr noProof="0"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" name="Shape 23">
            <a:extLst>
              <a:ext uri="{FF2B5EF4-FFF2-40B4-BE49-F238E27FC236}">
                <a16:creationId xmlns:a16="http://schemas.microsoft.com/office/drawing/2014/main" id="{F76C3265-EAA3-57E0-5052-0314C20266B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438650" y="6500813"/>
            <a:ext cx="258763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2AF2F92-6389-4A04-9864-DF64CFCCB5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4435580"/>
      </p:ext>
    </p:extLst>
  </p:cSld>
  <p:clrMapOvr>
    <a:masterClrMapping/>
  </p:clrMapOvr>
  <p:transition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500" y="1632155"/>
            <a:ext cx="8775000" cy="2035124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4500" y="3759354"/>
            <a:ext cx="8775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23FD6-C4FF-44B2-9D19-A13410A30F04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0B03-675D-4F6C-A4AC-DA865D8138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25348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23FD6-C4FF-44B2-9D19-A13410A30F04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0B03-675D-4F6C-A4AC-DA865D813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72081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500" y="1494503"/>
            <a:ext cx="8775000" cy="2820628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4500" y="4581832"/>
            <a:ext cx="8775000" cy="150781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23FD6-C4FF-44B2-9D19-A13410A30F04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0B03-675D-4F6C-A4AC-DA865D813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82859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4499" y="2477729"/>
            <a:ext cx="4144152" cy="369923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2504" y="2477729"/>
            <a:ext cx="4416997" cy="369923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23FD6-C4FF-44B2-9D19-A13410A30F04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0B03-675D-4F6C-A4AC-DA865D813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73650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340261"/>
            <a:ext cx="7886700" cy="100243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423704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3409643"/>
            <a:ext cx="3868340" cy="27846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2423704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409643"/>
            <a:ext cx="3887391" cy="27846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23FD6-C4FF-44B2-9D19-A13410A30F04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0B03-675D-4F6C-A4AC-DA865D813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8117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23FD6-C4FF-44B2-9D19-A13410A30F04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0B03-675D-4F6C-A4AC-DA865D813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062419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23FD6-C4FF-44B2-9D19-A13410A30F04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0B03-675D-4F6C-A4AC-DA865D813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6762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D6789-1F1E-4446-88A3-7DE4741B7B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404110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500" y="1425677"/>
            <a:ext cx="3495223" cy="117249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425677"/>
            <a:ext cx="5072109" cy="4435374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4500" y="2746185"/>
            <a:ext cx="3495223" cy="312280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23FD6-C4FF-44B2-9D19-A13410A30F04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0B03-675D-4F6C-A4AC-DA865D813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23311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23FD6-C4FF-44B2-9D19-A13410A30F04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0B03-675D-4F6C-A4AC-DA865D813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20998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8426A-A26C-4B45-8E4C-73804D6818C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4320812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64558-65C5-4369-9E16-BEE90C1784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33656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084B0-B57D-442A-8B75-5E52925E5B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559457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BE6FC-B7B6-4FF7-A680-27BBDFE77D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87294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19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5425" cy="4519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77968-46C6-41E8-8C4B-270CA5B4A6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112704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D63FB-6831-4017-8038-2BCEB0BA7F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78416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5F6EF-0D7E-4659-95DC-1295962AA6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8846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A4448-D232-49A6-9EC7-FECB43AF80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02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D7D74-DFFE-4F0E-8AAC-9686AAEEF8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485642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96E33-7680-4021-A5D3-204C497C4B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795482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47A85-A862-49B1-AFC3-72FACDAF1F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43754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14A3B-90E9-4995-B5A9-04F6737673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3376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274638"/>
            <a:ext cx="2055812" cy="58451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5038" cy="58451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57C6E-258C-469F-9CAD-50FA1D091A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16615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3250" cy="11366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E3404-A507-4033-A3A7-59EA011258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62844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64D40-A50C-4F76-A9AB-99C9805ACA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526848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92824-FB0D-477B-8EEA-5CCB0D8B17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55169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B75E6-21D5-40AF-A4A3-68B80CC9EB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954140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7F2B5-C4C0-472D-B983-72D3F311DD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6614272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55DEC-239F-44C1-9232-3A53754B26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5748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8B434-FA92-42DA-ACBD-790CD89226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723727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09B08-C6A6-4E3C-8D49-15B0719A56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4881437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B646F-2055-4391-988F-CDD82C4F79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36255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47A50-66D1-426E-8F5F-B0855E7DF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0407140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073F-39F6-4472-A176-EF52A1E0D6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126322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A12C4-04A0-4D5C-B75D-E85EB2FE85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87149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96435-1C18-4AEB-BFA1-50A850D2E4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372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69F64-B2F4-4581-9460-415CCB6DAA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18898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4D737-2AC1-413E-AAE3-5326CBFB41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25422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47CA5-03EA-4D52-B1F3-F2E21D2BDF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57237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B7C97-DDFE-4D6E-8379-748E8BAA08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79683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76436-0130-4F9F-8889-C291C1DC47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34174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95483-AB7B-472F-AD3D-B07B27C4D2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390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6341B-CB82-4E12-9213-C0E34426CE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99601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6711E-67B2-4019-9F73-7AA3255142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29618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A4B78-64AC-4B5D-9C69-8E4BE83E71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43849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59590-9308-4860-AD67-3BABC3DB03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5358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8EF4C-C017-413D-962F-77B8C90FBD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2897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19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5425" cy="4519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D267C-29E0-4AEE-9824-E44D2EAD1B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96380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BA893-7262-4869-B835-5575B9FE50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32131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90BED-B245-402D-BCAF-EEC9B00430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70068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D9F0C6-1594-4AAF-9CFA-817F0A3154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18188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E7DBA-7286-496D-973A-6426F57618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68800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36338-248F-47AD-97A7-B1165F57D0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61744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ja-JP" altLang="en-US" noProof="0"/>
              <a:t>マスタ タイトルの書式設定</a:t>
            </a:r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ja-JP" altLang="en-US" noProof="0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F352A-C7B2-4165-B8B2-C6AEA9A050C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918519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F8AA3-8BBC-4EA4-B66C-601DF6ACC0E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199229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314F5-B71B-4747-AC4F-9761451CD71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733878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A7380-5E33-4724-AD07-E97083E55EF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081938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D8873-237E-4571-A842-7102E92A6C3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07317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7BCB1-D542-48FD-B1FD-7012AAF6CE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97715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1F0E1-1013-453B-B3CF-FFFDAA6412E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87618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0F239-7548-4166-88D0-B3AA522A8FC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852328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8320A-2F21-4544-9398-6F8D95CEE67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841693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701B5-7368-40B8-8DE3-A551753BF9D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781458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EF4E4-5103-4E0D-87F8-965CA3B37FB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23046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51276-121A-4FF4-B5D4-4789B623FB4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476844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2464C-3935-426E-A73E-7FF86582198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810064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2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ja-JP" altLang="en-US" noProof="0"/>
              <a:t>マスタ タイトルの書式設定</a:t>
            </a:r>
          </a:p>
        </p:txBody>
      </p:sp>
      <p:sp>
        <p:nvSpPr>
          <p:cNvPr id="272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ja-JP" altLang="en-US" noProof="0"/>
              <a:t>マスタ サブタイトルの書式設定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546CD-0E53-4699-A994-F0807FBC423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411391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C041F-A0D3-4FB6-9967-510E906FEC5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786804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BE8BB-CF49-40B4-8617-0BF64E81770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80723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117F7-215C-4067-8D91-08D271269C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47997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3B3C7-1497-482C-AD4A-43FBD18E6AD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061208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D9531-C5F9-403F-AC5C-C58916D08D6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881945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AE68B-9922-4701-B68F-C306DF36E5E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679916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21EC3-E4B8-4DB2-9CAB-7F124805549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509038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AFFE1-ABAB-4543-B117-8FCC71E7DB4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545013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F627E-C8E5-44DF-A1B6-3A84ACCA92B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621137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70622-2F3C-4539-9AD1-F78352C5317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954810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E8A9B-253F-4F29-8C8F-48D0F2987DD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190558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8426A-A26C-4B45-8E4C-73804D6818C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701275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66738" y="1752600"/>
            <a:ext cx="39243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3438" y="1752600"/>
            <a:ext cx="39243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66738" y="3962400"/>
            <a:ext cx="39243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8" y="3962400"/>
            <a:ext cx="39243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8841D-57F2-4940-B109-7F876B2CC77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39505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0EF9C-5233-4668-A74A-08476A9458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99028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EED5D-E6AD-4DE2-9FBD-0E3D9BADD27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049304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A92B7-7B30-4E44-A9F4-0994DCA4E3E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311614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6D707-C9CE-4F64-9B26-555896BDCAA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252793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506D9-2B73-445E-B956-00DD707B401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66278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6DAF6-68EE-40A5-8EB3-3C2D5E7F027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768774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6B01C-CE57-48F1-8ED5-9D55205A17C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064550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177CB-3BFD-4671-B147-58527EF0E49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440813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53713-6CA2-43BB-9ADF-CCD4E0E8559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925240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2ADF3-BA53-4B39-AE35-C04B3D2F217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890734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E187E-8711-480E-91EA-B25ACE732BA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63443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EC53E-6599-4649-A79E-80C83C0CD6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3819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AD2EE-6040-4281-A20A-12FEC6F16FC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162271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F948E-9BEC-48DB-8D28-B0CFDCBFE0F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0932503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F8BFB-0875-441B-A2C6-D1E1C3E2F8E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568973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0DE5C-0652-4269-908C-13FA5C07454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499337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302F8-AD2E-4007-BD27-50101219799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464722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0F2B1-06FC-48C8-A01C-55C337ADEB8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910912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1D858-464B-4242-B1FF-FC5FD34CD09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089762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A9BD1-48C6-490E-B580-B1C572640F8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854326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79195-D993-4887-9A3D-863D7B04F8F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493431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CE10F-92F1-4FE5-A6D2-E8CB42AF7ED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06627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F8297-0553-4EAB-AEAB-F9CCBAA7B7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8569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692F3-ABBA-4785-8240-58B1E169439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721087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95FB6-7E02-4F1A-B182-74262B0B597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671173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92782-1A56-414F-B3CD-2A8D6EE0EA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09483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BF26C-AAEA-49B2-870E-F4B973F2BC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43008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5EFA1-4254-48E8-9F17-F3A301E54D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56980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F7304-C58D-483B-94B5-6A74A035C2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6660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D3CEC-9E40-42E0-AC77-33E56B3A2E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48406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97272-6B12-4117-B618-66304762FE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098543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9CA30-6DCA-4E09-BF0F-20C28A2458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51991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F2FB0-7992-4722-99FC-9EDCA74DFB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131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5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1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7.xml"/><Relationship Id="rId13" Type="http://schemas.openxmlformats.org/officeDocument/2006/relationships/slideLayout" Target="../slideLayouts/slideLayout262.xml"/><Relationship Id="rId3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56.xml"/><Relationship Id="rId12" Type="http://schemas.openxmlformats.org/officeDocument/2006/relationships/slideLayout" Target="../slideLayouts/slideLayout261.xml"/><Relationship Id="rId2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4.xml"/><Relationship Id="rId10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Relationship Id="rId1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6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64.xml"/><Relationship Id="rId1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8.xml"/><Relationship Id="rId11" Type="http://schemas.openxmlformats.org/officeDocument/2006/relationships/theme" Target="../theme/theme24.xml"/><Relationship Id="rId5" Type="http://schemas.openxmlformats.org/officeDocument/2006/relationships/slideLayout" Target="../slideLayouts/slideLayout267.xml"/><Relationship Id="rId10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71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0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79.xml"/><Relationship Id="rId12" Type="http://schemas.openxmlformats.org/officeDocument/2006/relationships/slideLayout" Target="../slideLayouts/slideLayout284.xml"/><Relationship Id="rId2" Type="http://schemas.openxmlformats.org/officeDocument/2006/relationships/slideLayout" Target="../slideLayouts/slideLayout274.xml"/><Relationship Id="rId1" Type="http://schemas.openxmlformats.org/officeDocument/2006/relationships/slideLayout" Target="../slideLayouts/slideLayout273.xml"/><Relationship Id="rId6" Type="http://schemas.openxmlformats.org/officeDocument/2006/relationships/slideLayout" Target="../slideLayouts/slideLayout278.xml"/><Relationship Id="rId11" Type="http://schemas.openxmlformats.org/officeDocument/2006/relationships/slideLayout" Target="../slideLayouts/slideLayout283.xml"/><Relationship Id="rId5" Type="http://schemas.openxmlformats.org/officeDocument/2006/relationships/slideLayout" Target="../slideLayouts/slideLayout277.xml"/><Relationship Id="rId10" Type="http://schemas.openxmlformats.org/officeDocument/2006/relationships/slideLayout" Target="../slideLayouts/slideLayout282.xml"/><Relationship Id="rId4" Type="http://schemas.openxmlformats.org/officeDocument/2006/relationships/slideLayout" Target="../slideLayouts/slideLayout276.xml"/><Relationship Id="rId9" Type="http://schemas.openxmlformats.org/officeDocument/2006/relationships/slideLayout" Target="../slideLayouts/slideLayout281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2.xml"/><Relationship Id="rId3" Type="http://schemas.openxmlformats.org/officeDocument/2006/relationships/slideLayout" Target="../slideLayouts/slideLayout287.xml"/><Relationship Id="rId7" Type="http://schemas.openxmlformats.org/officeDocument/2006/relationships/slideLayout" Target="../slideLayouts/slideLayout291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86.xml"/><Relationship Id="rId1" Type="http://schemas.openxmlformats.org/officeDocument/2006/relationships/slideLayout" Target="../slideLayouts/slideLayout285.xml"/><Relationship Id="rId6" Type="http://schemas.openxmlformats.org/officeDocument/2006/relationships/slideLayout" Target="../slideLayouts/slideLayout290.xml"/><Relationship Id="rId11" Type="http://schemas.openxmlformats.org/officeDocument/2006/relationships/slideLayout" Target="../slideLayouts/slideLayout295.xml"/><Relationship Id="rId5" Type="http://schemas.openxmlformats.org/officeDocument/2006/relationships/slideLayout" Target="../slideLayouts/slideLayout289.xml"/><Relationship Id="rId10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88.xml"/><Relationship Id="rId9" Type="http://schemas.openxmlformats.org/officeDocument/2006/relationships/slideLayout" Target="../slideLayouts/slideLayout29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3250" cy="11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3250" cy="451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89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FB213FF-9806-4567-8000-5EF25F372D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806" r:id="rId1"/>
    <p:sldLayoutId id="2147488807" r:id="rId2"/>
    <p:sldLayoutId id="2147488808" r:id="rId3"/>
    <p:sldLayoutId id="2147488809" r:id="rId4"/>
    <p:sldLayoutId id="2147488810" r:id="rId5"/>
    <p:sldLayoutId id="2147488811" r:id="rId6"/>
    <p:sldLayoutId id="2147488812" r:id="rId7"/>
    <p:sldLayoutId id="2147488813" r:id="rId8"/>
    <p:sldLayoutId id="2147488814" r:id="rId9"/>
    <p:sldLayoutId id="2147488815" r:id="rId10"/>
    <p:sldLayoutId id="214748881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5pPr>
      <a:lvl6pPr marL="25146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defRPr>
            </a:lvl1pPr>
          </a:lstStyle>
          <a:p>
            <a:pPr>
              <a:defRPr/>
            </a:pPr>
            <a:fld id="{5F46919E-CA6D-4027-A2A2-44928CDE27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104" r:id="rId1"/>
    <p:sldLayoutId id="2147489105" r:id="rId2"/>
    <p:sldLayoutId id="2147489106" r:id="rId3"/>
    <p:sldLayoutId id="2147489107" r:id="rId4"/>
    <p:sldLayoutId id="2147489108" r:id="rId5"/>
    <p:sldLayoutId id="2147489109" r:id="rId6"/>
    <p:sldLayoutId id="2147489110" r:id="rId7"/>
    <p:sldLayoutId id="2147489111" r:id="rId8"/>
    <p:sldLayoutId id="2147489112" r:id="rId9"/>
    <p:sldLayoutId id="2147489113" r:id="rId10"/>
    <p:sldLayoutId id="21474891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defRPr>
            </a:lvl1pPr>
          </a:lstStyle>
          <a:p>
            <a:pPr>
              <a:defRPr/>
            </a:pPr>
            <a:fld id="{21A28976-2812-4BEE-A73A-F047F70AD2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137" r:id="rId1"/>
    <p:sldLayoutId id="2147489138" r:id="rId2"/>
    <p:sldLayoutId id="2147489139" r:id="rId3"/>
    <p:sldLayoutId id="2147489140" r:id="rId4"/>
    <p:sldLayoutId id="2147489141" r:id="rId5"/>
    <p:sldLayoutId id="2147489142" r:id="rId6"/>
    <p:sldLayoutId id="2147489143" r:id="rId7"/>
    <p:sldLayoutId id="2147489144" r:id="rId8"/>
    <p:sldLayoutId id="2147489145" r:id="rId9"/>
    <p:sldLayoutId id="2147489146" r:id="rId10"/>
    <p:sldLayoutId id="21474891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60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ClrTx/>
              <a:buSzTx/>
              <a:buFontTx/>
              <a:buNone/>
              <a:defRPr sz="1200">
                <a:solidFill>
                  <a:srgbClr val="898989"/>
                </a:solidFill>
                <a:latin typeface="Calibri" pitchFamily="34" charset="0"/>
                <a:cs typeface="Tahoma" pitchFamily="34" charset="0"/>
              </a:defRPr>
            </a:lvl1pPr>
          </a:lstStyle>
          <a:p>
            <a:pPr>
              <a:defRPr/>
            </a:pPr>
            <a:endParaRPr lang="en-GB" altLang="en-US"/>
          </a:p>
          <a:p>
            <a:pPr>
              <a:defRPr/>
            </a:pPr>
            <a:r>
              <a:rPr lang="en-GB" altLang="en-US"/>
              <a:t>October 6-10, 2008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438400" y="6096000"/>
            <a:ext cx="4876800" cy="762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buFontTx/>
              <a:buNone/>
              <a:defRPr sz="1200">
                <a:solidFill>
                  <a:srgbClr val="898989"/>
                </a:solidFill>
                <a:latin typeface="Calibri" pitchFamily="34" charset="0"/>
                <a:cs typeface="Tahoma" pitchFamily="34" charset="0"/>
              </a:defRPr>
            </a:lvl1pPr>
          </a:lstStyle>
          <a:p>
            <a:pPr>
              <a:defRPr/>
            </a:pPr>
            <a:endParaRPr lang="en-GB" altLang="en-US"/>
          </a:p>
          <a:p>
            <a:pPr>
              <a:defRPr/>
            </a:pPr>
            <a:endParaRPr lang="en-GB" altLang="en-US"/>
          </a:p>
          <a:p>
            <a:pPr>
              <a:defRPr/>
            </a:pPr>
            <a:r>
              <a:rPr lang="en-GB" altLang="en-US"/>
              <a:t>A.S. Belov, </a:t>
            </a:r>
            <a:r>
              <a:rPr lang="en-US" altLang="en-US"/>
              <a:t>A. N. Zelenski, </a:t>
            </a:r>
            <a:r>
              <a:rPr lang="en-GB" altLang="en-US"/>
              <a:t> SPIN2008, USA</a:t>
            </a:r>
          </a:p>
          <a:p>
            <a:pPr>
              <a:defRPr/>
            </a:pPr>
            <a:endParaRPr lang="en-GB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buFontTx/>
              <a:buNone/>
              <a:defRPr sz="1200">
                <a:solidFill>
                  <a:srgbClr val="898989"/>
                </a:solidFill>
                <a:latin typeface="Calibri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025D4739-E84B-4E14-9255-19C7110CC6F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56" r:id="rId1"/>
    <p:sldLayoutId id="2147489357" r:id="rId2"/>
    <p:sldLayoutId id="2147489358" r:id="rId3"/>
    <p:sldLayoutId id="2147489359" r:id="rId4"/>
    <p:sldLayoutId id="2147489360" r:id="rId5"/>
    <p:sldLayoutId id="2147489361" r:id="rId6"/>
    <p:sldLayoutId id="2147489362" r:id="rId7"/>
    <p:sldLayoutId id="2147489363" r:id="rId8"/>
    <p:sldLayoutId id="2147489364" r:id="rId9"/>
    <p:sldLayoutId id="2147489365" r:id="rId10"/>
    <p:sldLayoutId id="2147489366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defRPr>
            </a:lvl1pPr>
          </a:lstStyle>
          <a:p>
            <a:pPr>
              <a:defRPr/>
            </a:pPr>
            <a:fld id="{75D48D0E-91BB-47CE-816B-0B071CFE44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181" r:id="rId1"/>
    <p:sldLayoutId id="2147489182" r:id="rId2"/>
    <p:sldLayoutId id="2147489183" r:id="rId3"/>
    <p:sldLayoutId id="2147489184" r:id="rId4"/>
    <p:sldLayoutId id="2147489185" r:id="rId5"/>
    <p:sldLayoutId id="2147489186" r:id="rId6"/>
    <p:sldLayoutId id="2147489187" r:id="rId7"/>
    <p:sldLayoutId id="2147489188" r:id="rId8"/>
    <p:sldLayoutId id="2147489189" r:id="rId9"/>
    <p:sldLayoutId id="2147489190" r:id="rId10"/>
    <p:sldLayoutId id="21474891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defRPr>
            </a:lvl1pPr>
          </a:lstStyle>
          <a:p>
            <a:pPr>
              <a:defRPr/>
            </a:pPr>
            <a:fld id="{E34F2E79-7F7B-4BD2-9C72-8F69223DBF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03" r:id="rId1"/>
    <p:sldLayoutId id="2147489204" r:id="rId2"/>
    <p:sldLayoutId id="2147489205" r:id="rId3"/>
    <p:sldLayoutId id="2147489206" r:id="rId4"/>
    <p:sldLayoutId id="2147489207" r:id="rId5"/>
    <p:sldLayoutId id="2147489208" r:id="rId6"/>
    <p:sldLayoutId id="2147489209" r:id="rId7"/>
    <p:sldLayoutId id="2147489210" r:id="rId8"/>
    <p:sldLayoutId id="2147489211" r:id="rId9"/>
    <p:sldLayoutId id="2147489212" r:id="rId10"/>
    <p:sldLayoutId id="21474892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C0C0C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43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3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3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A0BB7C6A-DAC5-492F-BB29-93E4A34AD04E}" type="slidenum">
              <a:rPr lang="en-US" altLang="en-US">
                <a:solidFill>
                  <a:srgbClr val="000000"/>
                </a:solidFill>
              </a:rPr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96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02" r:id="rId1"/>
    <p:sldLayoutId id="2147489503" r:id="rId2"/>
    <p:sldLayoutId id="2147489504" r:id="rId3"/>
    <p:sldLayoutId id="2147489505" r:id="rId4"/>
    <p:sldLayoutId id="2147489506" r:id="rId5"/>
    <p:sldLayoutId id="2147489507" r:id="rId6"/>
    <p:sldLayoutId id="2147489508" r:id="rId7"/>
    <p:sldLayoutId id="2147489509" r:id="rId8"/>
    <p:sldLayoutId id="2147489510" r:id="rId9"/>
    <p:sldLayoutId id="2147489511" r:id="rId10"/>
    <p:sldLayoutId id="21474895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C0C0C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DEA233CF-D3C1-44AF-922F-29B0A808B539}" type="slidenum">
              <a:rPr lang="en-US" altLang="en-US">
                <a:solidFill>
                  <a:srgbClr val="000000"/>
                </a:solidFill>
              </a:rPr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53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26" r:id="rId1"/>
    <p:sldLayoutId id="2147489527" r:id="rId2"/>
    <p:sldLayoutId id="2147489528" r:id="rId3"/>
    <p:sldLayoutId id="2147489529" r:id="rId4"/>
    <p:sldLayoutId id="2147489530" r:id="rId5"/>
    <p:sldLayoutId id="2147489531" r:id="rId6"/>
    <p:sldLayoutId id="2147489532" r:id="rId7"/>
    <p:sldLayoutId id="2147489533" r:id="rId8"/>
    <p:sldLayoutId id="2147489534" r:id="rId9"/>
    <p:sldLayoutId id="2147489535" r:id="rId10"/>
    <p:sldLayoutId id="2147489536" r:id="rId11"/>
    <p:sldLayoutId id="214748953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>
            <a:extLst>
              <a:ext uri="{FF2B5EF4-FFF2-40B4-BE49-F238E27FC236}">
                <a16:creationId xmlns:a16="http://schemas.microsoft.com/office/drawing/2014/main" id="{52AE1CF1-34C2-58B2-A185-7813D443B0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60451" name="Rectangle 3">
            <a:extLst>
              <a:ext uri="{FF2B5EF4-FFF2-40B4-BE49-F238E27FC236}">
                <a16:creationId xmlns:a16="http://schemas.microsoft.com/office/drawing/2014/main" id="{79F2797F-CA7B-ED0F-3039-66CEB814DA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D35D5D0-BA57-7CC0-9A7C-6AE26F55FCB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F087287-65F3-02F0-0013-8E55B2553D7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7B472DB-0020-FE4D-2D35-2A720B719A1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59597F2-91C1-4555-9DD7-7F70BD21E1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1261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03" r:id="rId1"/>
    <p:sldLayoutId id="2147489604" r:id="rId2"/>
    <p:sldLayoutId id="2147489605" r:id="rId3"/>
    <p:sldLayoutId id="2147489606" r:id="rId4"/>
    <p:sldLayoutId id="2147489607" r:id="rId5"/>
    <p:sldLayoutId id="2147489608" r:id="rId6"/>
    <p:sldLayoutId id="2147489609" r:id="rId7"/>
    <p:sldLayoutId id="2147489610" r:id="rId8"/>
    <p:sldLayoutId id="2147489611" r:id="rId9"/>
    <p:sldLayoutId id="2147489612" r:id="rId10"/>
    <p:sldLayoutId id="214748961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C0C0C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AEF7262-B2C9-42E3-A0A0-74B7B679AF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3301DC2B-E467-6358-0231-0B6156BFB7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43396" name="Rectangle 4">
            <a:extLst>
              <a:ext uri="{FF2B5EF4-FFF2-40B4-BE49-F238E27FC236}">
                <a16:creationId xmlns:a16="http://schemas.microsoft.com/office/drawing/2014/main" id="{9C478F08-C5F0-75B2-EA86-127FAF6065F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43397" name="Rectangle 5">
            <a:extLst>
              <a:ext uri="{FF2B5EF4-FFF2-40B4-BE49-F238E27FC236}">
                <a16:creationId xmlns:a16="http://schemas.microsoft.com/office/drawing/2014/main" id="{E2BD7D07-2D59-5DB7-4BE2-888EF4EDD9D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43398" name="Rectangle 6">
            <a:extLst>
              <a:ext uri="{FF2B5EF4-FFF2-40B4-BE49-F238E27FC236}">
                <a16:creationId xmlns:a16="http://schemas.microsoft.com/office/drawing/2014/main" id="{4CA28CFE-63F3-4C14-F9E0-B864BF85D5D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FAA2D0B-330F-4231-879F-7EB333B11A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882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40" r:id="rId1"/>
    <p:sldLayoutId id="2147489641" r:id="rId2"/>
    <p:sldLayoutId id="2147489642" r:id="rId3"/>
    <p:sldLayoutId id="2147489643" r:id="rId4"/>
    <p:sldLayoutId id="2147489644" r:id="rId5"/>
    <p:sldLayoutId id="2147489645" r:id="rId6"/>
    <p:sldLayoutId id="2147489646" r:id="rId7"/>
    <p:sldLayoutId id="2147489647" r:id="rId8"/>
    <p:sldLayoutId id="2147489648" r:id="rId9"/>
    <p:sldLayoutId id="2147489649" r:id="rId10"/>
    <p:sldLayoutId id="2147489650" r:id="rId11"/>
    <p:sldLayoutId id="2147489651" r:id="rId12"/>
    <p:sldLayoutId id="214748965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rgbClr val="CCFF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5A61996-495F-409B-617F-07FD8F74A5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B5B23E5-094E-81A6-3043-F3353C8B56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A39CFC5-6E14-A868-DDA1-A476EF4066D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A739A63-7C18-EA3D-AB7A-138CFBA860D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692183C-F8F6-D9DA-C198-79FBD4F28C7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4F56D73-02D1-4013-81C3-065575A0BC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2153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54" r:id="rId1"/>
    <p:sldLayoutId id="2147489655" r:id="rId2"/>
    <p:sldLayoutId id="2147489656" r:id="rId3"/>
    <p:sldLayoutId id="2147489657" r:id="rId4"/>
    <p:sldLayoutId id="2147489658" r:id="rId5"/>
    <p:sldLayoutId id="2147489659" r:id="rId6"/>
    <p:sldLayoutId id="2147489660" r:id="rId7"/>
    <p:sldLayoutId id="2147489661" r:id="rId8"/>
    <p:sldLayoutId id="2147489662" r:id="rId9"/>
    <p:sldLayoutId id="2147489663" r:id="rId10"/>
    <p:sldLayoutId id="2147489664" r:id="rId11"/>
    <p:sldLayoutId id="214748966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100000">
              <a:srgbClr val="52525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7588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buSzTx/>
              <a:buFontTx/>
              <a:buNone/>
              <a:defRPr sz="1400">
                <a:solidFill>
                  <a:srgbClr val="A5002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7589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buFontTx/>
              <a:buNone/>
              <a:defRPr sz="1400">
                <a:solidFill>
                  <a:srgbClr val="A5002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7590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buFontTx/>
              <a:buNone/>
              <a:defRPr sz="1400">
                <a:solidFill>
                  <a:srgbClr val="A5002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A9461012-FBE9-446E-B158-2D93231400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829" r:id="rId1"/>
    <p:sldLayoutId id="2147488830" r:id="rId2"/>
    <p:sldLayoutId id="2147488831" r:id="rId3"/>
    <p:sldLayoutId id="2147488832" r:id="rId4"/>
    <p:sldLayoutId id="2147488833" r:id="rId5"/>
    <p:sldLayoutId id="2147488834" r:id="rId6"/>
    <p:sldLayoutId id="2147488835" r:id="rId7"/>
    <p:sldLayoutId id="2147488836" r:id="rId8"/>
    <p:sldLayoutId id="2147488837" r:id="rId9"/>
    <p:sldLayoutId id="2147488838" r:id="rId10"/>
    <p:sldLayoutId id="21474888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Title Placeholder 1">
            <a:extLst>
              <a:ext uri="{FF2B5EF4-FFF2-40B4-BE49-F238E27FC236}">
                <a16:creationId xmlns:a16="http://schemas.microsoft.com/office/drawing/2014/main" id="{C098DD74-D9B2-9B3A-EA10-02E8145CF40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20163" name="Text Placeholder 2">
            <a:extLst>
              <a:ext uri="{FF2B5EF4-FFF2-40B4-BE49-F238E27FC236}">
                <a16:creationId xmlns:a16="http://schemas.microsoft.com/office/drawing/2014/main" id="{BD7A53B4-079D-56CA-87E3-C8D8599C56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45317-D756-A2EE-84C2-ECE9DA8C0A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30E4E-1FCE-9D73-D83B-99507F84D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7BC5C-49BA-1CE5-686C-B6593B707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fld id="{E9727E3A-6E11-4967-B4E1-FA03623B27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326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67" r:id="rId1"/>
    <p:sldLayoutId id="2147489668" r:id="rId2"/>
    <p:sldLayoutId id="2147489669" r:id="rId3"/>
    <p:sldLayoutId id="2147489670" r:id="rId4"/>
    <p:sldLayoutId id="2147489671" r:id="rId5"/>
    <p:sldLayoutId id="2147489672" r:id="rId6"/>
    <p:sldLayoutId id="2147489673" r:id="rId7"/>
    <p:sldLayoutId id="2147489674" r:id="rId8"/>
    <p:sldLayoutId id="2147489675" r:id="rId9"/>
    <p:sldLayoutId id="2147489676" r:id="rId10"/>
    <p:sldLayoutId id="214748967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cs typeface="Arial" pitchFamily="34" charset="0"/>
              </a:defRPr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cs typeface="Arial" pitchFamily="34" charset="0"/>
              </a:defRPr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+mn-lt"/>
                <a:cs typeface="Arial" pitchFamily="34" charset="0"/>
              </a:defRPr>
            </a:lvl1pPr>
          </a:lstStyle>
          <a:p>
            <a:pPr defTabSz="457200">
              <a:defRPr/>
            </a:pPr>
            <a:fld id="{A0739E58-A5DD-4094-AD06-50E8624F17B2}" type="slidenum">
              <a:rPr lang="en-US" altLang="en-US"/>
              <a:pPr defTabSz="457200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2376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704" r:id="rId1"/>
    <p:sldLayoutId id="2147489705" r:id="rId2"/>
    <p:sldLayoutId id="2147489706" r:id="rId3"/>
    <p:sldLayoutId id="2147489707" r:id="rId4"/>
    <p:sldLayoutId id="2147489708" r:id="rId5"/>
    <p:sldLayoutId id="2147489709" r:id="rId6"/>
    <p:sldLayoutId id="2147489710" r:id="rId7"/>
    <p:sldLayoutId id="2147489711" r:id="rId8"/>
    <p:sldLayoutId id="2147489712" r:id="rId9"/>
    <p:sldLayoutId id="2147489713" r:id="rId10"/>
    <p:sldLayoutId id="21474897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defRPr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defRPr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defRPr>
            </a:lvl1pPr>
          </a:lstStyle>
          <a:p>
            <a:pPr defTabSz="457200">
              <a:defRPr/>
            </a:pPr>
            <a:fld id="{6250B51C-B718-4B80-92EF-14446F1EBE72}" type="slidenum">
              <a:rPr lang="en-US" altLang="en-US"/>
              <a:pPr defTabSz="457200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7642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728" r:id="rId1"/>
    <p:sldLayoutId id="2147489729" r:id="rId2"/>
    <p:sldLayoutId id="2147489730" r:id="rId3"/>
    <p:sldLayoutId id="2147489731" r:id="rId4"/>
    <p:sldLayoutId id="2147489732" r:id="rId5"/>
    <p:sldLayoutId id="2147489733" r:id="rId6"/>
    <p:sldLayoutId id="2147489734" r:id="rId7"/>
    <p:sldLayoutId id="2147489735" r:id="rId8"/>
    <p:sldLayoutId id="2147489736" r:id="rId9"/>
    <p:sldLayoutId id="2147489737" r:id="rId10"/>
    <p:sldLayoutId id="21474897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502A154B-1AE6-3DF0-826A-837534BF796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1F9E2631-D5A3-F2C6-38BE-09110670FF6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F3E4B-28D7-34B5-4D65-E269E4FB90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CB07131-2407-41F1-BC63-59BDDEC00911}" type="datetime1">
              <a:rPr lang="ru-RU"/>
              <a:pPr>
                <a:defRPr/>
              </a:pPr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BDF90B-F34D-81B9-C036-4083CDDC62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57F076-EEB1-DFDA-D6DD-748CFBC1CC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9D7CBBB-4F6E-4878-90B3-B29796C234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0452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753" r:id="rId1"/>
    <p:sldLayoutId id="2147489754" r:id="rId2"/>
    <p:sldLayoutId id="2147489755" r:id="rId3"/>
    <p:sldLayoutId id="2147489756" r:id="rId4"/>
    <p:sldLayoutId id="2147489757" r:id="rId5"/>
    <p:sldLayoutId id="2147489758" r:id="rId6"/>
    <p:sldLayoutId id="2147489759" r:id="rId7"/>
    <p:sldLayoutId id="2147489760" r:id="rId8"/>
    <p:sldLayoutId id="2147489761" r:id="rId9"/>
    <p:sldLayoutId id="2147489762" r:id="rId10"/>
    <p:sldLayoutId id="2147489763" r:id="rId11"/>
    <p:sldLayoutId id="2147489764" r:id="rId12"/>
    <p:sldLayoutId id="2147489765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4500" y="1438065"/>
            <a:ext cx="8775000" cy="932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4500" y="2605548"/>
            <a:ext cx="8775000" cy="3559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450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8223FD6-C4FF-44B2-9D19-A13410A30F04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0210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29B0B03-675D-4F6C-A4AC-DA865D8138B7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72" y="360001"/>
            <a:ext cx="68459" cy="62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00" y="360822"/>
            <a:ext cx="8775000" cy="88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9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767" r:id="rId1"/>
    <p:sldLayoutId id="2147489768" r:id="rId2"/>
    <p:sldLayoutId id="2147489769" r:id="rId3"/>
    <p:sldLayoutId id="2147489770" r:id="rId4"/>
    <p:sldLayoutId id="2147489771" r:id="rId5"/>
    <p:sldLayoutId id="2147489772" r:id="rId6"/>
    <p:sldLayoutId id="2147489773" r:id="rId7"/>
    <p:sldLayoutId id="2147489774" r:id="rId8"/>
    <p:sldLayoutId id="2147489775" r:id="rId9"/>
    <p:sldLayoutId id="2147489776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325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3250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27250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89250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7250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2DD9486-6EF4-4522-B31B-C9ECC7D645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312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778" r:id="rId1"/>
    <p:sldLayoutId id="2147489779" r:id="rId2"/>
    <p:sldLayoutId id="2147489780" r:id="rId3"/>
    <p:sldLayoutId id="2147489781" r:id="rId4"/>
    <p:sldLayoutId id="2147489782" r:id="rId5"/>
    <p:sldLayoutId id="2147489783" r:id="rId6"/>
    <p:sldLayoutId id="2147489784" r:id="rId7"/>
    <p:sldLayoutId id="2147489785" r:id="rId8"/>
    <p:sldLayoutId id="2147489786" r:id="rId9"/>
    <p:sldLayoutId id="2147489787" r:id="rId10"/>
    <p:sldLayoutId id="2147489788" r:id="rId11"/>
    <p:sldLayoutId id="2147489789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defRPr>
            </a:lvl1pPr>
          </a:lstStyle>
          <a:p>
            <a:pPr>
              <a:defRPr/>
            </a:pPr>
            <a:fld id="{CAF1A3BF-9BAD-4A10-9383-D64CE9BC04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6569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791" r:id="rId1"/>
    <p:sldLayoutId id="2147489792" r:id="rId2"/>
    <p:sldLayoutId id="2147489793" r:id="rId3"/>
    <p:sldLayoutId id="2147489794" r:id="rId4"/>
    <p:sldLayoutId id="2147489795" r:id="rId5"/>
    <p:sldLayoutId id="2147489796" r:id="rId6"/>
    <p:sldLayoutId id="2147489797" r:id="rId7"/>
    <p:sldLayoutId id="2147489798" r:id="rId8"/>
    <p:sldLayoutId id="2147489799" r:id="rId9"/>
    <p:sldLayoutId id="2147489800" r:id="rId10"/>
    <p:sldLayoutId id="21474898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buSzTx/>
              <a:buFontTx/>
              <a:buNone/>
              <a:defRPr sz="14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buFontTx/>
              <a:buNone/>
              <a:defRPr sz="14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buFontTx/>
              <a:buNone/>
              <a:defRPr sz="1400">
                <a:solidFill>
                  <a:schemeClr val="tx1"/>
                </a:solidFill>
                <a:latin typeface="Times New Roman" pitchFamily="18" charset="0"/>
                <a:cs typeface="Tahoma" pitchFamily="34" charset="0"/>
              </a:defRPr>
            </a:lvl1pPr>
          </a:lstStyle>
          <a:p>
            <a:pPr>
              <a:defRPr/>
            </a:pPr>
            <a:fld id="{EFB6E23C-658A-40B8-9AFE-DBFC3D1AA4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873" r:id="rId1"/>
    <p:sldLayoutId id="2147488874" r:id="rId2"/>
    <p:sldLayoutId id="2147488875" r:id="rId3"/>
    <p:sldLayoutId id="2147488876" r:id="rId4"/>
    <p:sldLayoutId id="2147488877" r:id="rId5"/>
    <p:sldLayoutId id="2147488878" r:id="rId6"/>
    <p:sldLayoutId id="2147488879" r:id="rId7"/>
    <p:sldLayoutId id="2147488880" r:id="rId8"/>
    <p:sldLayoutId id="2147488881" r:id="rId9"/>
    <p:sldLayoutId id="2147488882" r:id="rId10"/>
    <p:sldLayoutId id="21474888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buSzTx/>
              <a:buFontTx/>
              <a:buNone/>
              <a:defRPr sz="1400">
                <a:solidFill>
                  <a:schemeClr val="tx1"/>
                </a:solidFill>
                <a:latin typeface="+mn-lt"/>
                <a:cs typeface="Tahoma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buFontTx/>
              <a:buNone/>
              <a:defRPr sz="1400">
                <a:solidFill>
                  <a:schemeClr val="tx1"/>
                </a:solidFill>
                <a:latin typeface="+mn-lt"/>
                <a:cs typeface="Tahoma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buFontTx/>
              <a:buNone/>
              <a:defRPr sz="1400">
                <a:solidFill>
                  <a:schemeClr val="tx1"/>
                </a:solidFill>
                <a:latin typeface="+mn-lt"/>
                <a:cs typeface="Tahoma" pitchFamily="34" charset="0"/>
              </a:defRPr>
            </a:lvl1pPr>
          </a:lstStyle>
          <a:p>
            <a:pPr>
              <a:defRPr/>
            </a:pPr>
            <a:fld id="{5CBF7C16-114F-4F89-B280-0CD3012344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884" r:id="rId1"/>
    <p:sldLayoutId id="2147488885" r:id="rId2"/>
    <p:sldLayoutId id="2147488886" r:id="rId3"/>
    <p:sldLayoutId id="2147488887" r:id="rId4"/>
    <p:sldLayoutId id="2147488888" r:id="rId5"/>
    <p:sldLayoutId id="2147488889" r:id="rId6"/>
    <p:sldLayoutId id="2147488890" r:id="rId7"/>
    <p:sldLayoutId id="2147488891" r:id="rId8"/>
    <p:sldLayoutId id="2147488892" r:id="rId9"/>
    <p:sldLayoutId id="2147488893" r:id="rId10"/>
    <p:sldLayoutId id="21474888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buClrTx/>
              <a:buSzTx/>
              <a:buFontTx/>
              <a:buNone/>
              <a:defRPr sz="14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buClrTx/>
              <a:buSzTx/>
              <a:buFontTx/>
              <a:buNone/>
              <a:defRPr sz="14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buClrTx/>
              <a:buSzTx/>
              <a:buFontTx/>
              <a:buNone/>
              <a:defRPr sz="14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51CBEFAC-0100-4947-898E-8CD9FB889AC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950" r:id="rId1"/>
    <p:sldLayoutId id="2147488951" r:id="rId2"/>
    <p:sldLayoutId id="2147488952" r:id="rId3"/>
    <p:sldLayoutId id="2147488953" r:id="rId4"/>
    <p:sldLayoutId id="2147488954" r:id="rId5"/>
    <p:sldLayoutId id="2147488955" r:id="rId6"/>
    <p:sldLayoutId id="2147488956" r:id="rId7"/>
    <p:sldLayoutId id="2147488957" r:id="rId8"/>
    <p:sldLayoutId id="2147488958" r:id="rId9"/>
    <p:sldLayoutId id="2147488959" r:id="rId10"/>
    <p:sldLayoutId id="2147488960" r:id="rId11"/>
    <p:sldLayoutId id="21474889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6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7136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7136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fld id="{448D0BB1-250C-4347-B4F0-46DF031774C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47" r:id="rId1"/>
    <p:sldLayoutId id="2147488962" r:id="rId2"/>
    <p:sldLayoutId id="2147488963" r:id="rId3"/>
    <p:sldLayoutId id="2147488964" r:id="rId4"/>
    <p:sldLayoutId id="2147488965" r:id="rId5"/>
    <p:sldLayoutId id="2147488966" r:id="rId6"/>
    <p:sldLayoutId id="2147488967" r:id="rId7"/>
    <p:sldLayoutId id="2147488968" r:id="rId8"/>
    <p:sldLayoutId id="2147488969" r:id="rId9"/>
    <p:sldLayoutId id="2147488970" r:id="rId10"/>
    <p:sldLayoutId id="2147488971" r:id="rId11"/>
    <p:sldLayoutId id="2147488972" r:id="rId12"/>
    <p:sldLayoutId id="214748897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  <a:cs typeface="+mn-cs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  <a:cs typeface="+mn-cs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280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buSzTx/>
              <a:buFontTx/>
              <a:buNone/>
              <a:defRPr kumimoji="1" sz="14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80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buFontTx/>
              <a:buNone/>
              <a:defRPr kumimoji="1" sz="14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80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buFontTx/>
              <a:buNone/>
              <a:defRPr kumimoji="1" sz="14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3D463BAC-D8CE-407E-B965-415340D2F33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974" r:id="rId1"/>
    <p:sldLayoutId id="2147488975" r:id="rId2"/>
    <p:sldLayoutId id="2147488976" r:id="rId3"/>
    <p:sldLayoutId id="2147488977" r:id="rId4"/>
    <p:sldLayoutId id="2147488978" r:id="rId5"/>
    <p:sldLayoutId id="2147488979" r:id="rId6"/>
    <p:sldLayoutId id="2147488980" r:id="rId7"/>
    <p:sldLayoutId id="2147488981" r:id="rId8"/>
    <p:sldLayoutId id="2147488982" r:id="rId9"/>
    <p:sldLayoutId id="2147488983" r:id="rId10"/>
    <p:sldLayoutId id="21474889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34" charset="-128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34" charset="-128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34" charset="-128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34" charset="-128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287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buSzTx/>
              <a:buFontTx/>
              <a:buNone/>
              <a:defRPr kumimoji="1" sz="14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87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buFontTx/>
              <a:buNone/>
              <a:defRPr kumimoji="1" sz="14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87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buFontTx/>
              <a:buNone/>
              <a:defRPr kumimoji="1" sz="14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6DB49711-C4D1-4A62-BAA1-3747A6F90C6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985" r:id="rId1"/>
    <p:sldLayoutId id="2147488986" r:id="rId2"/>
    <p:sldLayoutId id="2147488987" r:id="rId3"/>
    <p:sldLayoutId id="2147488988" r:id="rId4"/>
    <p:sldLayoutId id="2147488989" r:id="rId5"/>
    <p:sldLayoutId id="2147488990" r:id="rId6"/>
    <p:sldLayoutId id="2147488991" r:id="rId7"/>
    <p:sldLayoutId id="2147488992" r:id="rId8"/>
    <p:sldLayoutId id="2147488993" r:id="rId9"/>
    <p:sldLayoutId id="2147488994" r:id="rId10"/>
    <p:sldLayoutId id="21474889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34" charset="-128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34" charset="-128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34" charset="-128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34" charset="-128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defRPr>
            </a:lvl1pPr>
          </a:lstStyle>
          <a:p>
            <a:pPr>
              <a:defRPr/>
            </a:pPr>
            <a:fld id="{84C8A7E2-B330-4AC1-B9A8-B5850E762B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082" r:id="rId1"/>
    <p:sldLayoutId id="2147489083" r:id="rId2"/>
    <p:sldLayoutId id="2147489084" r:id="rId3"/>
    <p:sldLayoutId id="2147489085" r:id="rId4"/>
    <p:sldLayoutId id="2147489086" r:id="rId5"/>
    <p:sldLayoutId id="2147489087" r:id="rId6"/>
    <p:sldLayoutId id="2147489088" r:id="rId7"/>
    <p:sldLayoutId id="2147489089" r:id="rId8"/>
    <p:sldLayoutId id="2147489090" r:id="rId9"/>
    <p:sldLayoutId id="2147489091" r:id="rId10"/>
    <p:sldLayoutId id="21474890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800000"/>
          </a:solidFill>
          <a:latin typeface="Tahoma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35.wmf"/><Relationship Id="rId3" Type="http://schemas.openxmlformats.org/officeDocument/2006/relationships/slideLayout" Target="../slideLayouts/slideLayout68.xml"/><Relationship Id="rId7" Type="http://schemas.openxmlformats.org/officeDocument/2006/relationships/oleObject" Target="../embeddings/oleObject5.bin"/><Relationship Id="rId12" Type="http://schemas.openxmlformats.org/officeDocument/2006/relationships/image" Target="../media/image32.png"/><Relationship Id="rId17" Type="http://schemas.openxmlformats.org/officeDocument/2006/relationships/oleObject" Target="../embeddings/oleObject9.bin"/><Relationship Id="rId2" Type="http://schemas.openxmlformats.org/officeDocument/2006/relationships/tags" Target="../tags/tag2.xml"/><Relationship Id="rId16" Type="http://schemas.openxmlformats.org/officeDocument/2006/relationships/image" Target="../media/image34.wmf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30.wmf"/><Relationship Id="rId4" Type="http://schemas.openxmlformats.org/officeDocument/2006/relationships/notesSlide" Target="../notesSlides/notesSlide5.xml"/><Relationship Id="rId9" Type="http://schemas.openxmlformats.org/officeDocument/2006/relationships/oleObject" Target="../embeddings/oleObject6.bin"/><Relationship Id="rId14" Type="http://schemas.openxmlformats.org/officeDocument/2006/relationships/image" Target="../media/image3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4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64.xml"/><Relationship Id="rId5" Type="http://schemas.openxmlformats.org/officeDocument/2006/relationships/image" Target="../media/image5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0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56.jpeg"/><Relationship Id="rId7" Type="http://schemas.openxmlformats.org/officeDocument/2006/relationships/oleObject" Target="../embeddings/oleObject13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58.e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60.emf"/><Relationship Id="rId4" Type="http://schemas.openxmlformats.org/officeDocument/2006/relationships/image" Target="../media/image57.png"/><Relationship Id="rId9" Type="http://schemas.openxmlformats.org/officeDocument/2006/relationships/oleObject" Target="../embeddings/oleObject14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6.wmf"/><Relationship Id="rId4" Type="http://schemas.openxmlformats.org/officeDocument/2006/relationships/oleObject" Target="../embeddings/oleObject15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75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w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74.wmf"/><Relationship Id="rId4" Type="http://schemas.openxmlformats.org/officeDocument/2006/relationships/image" Target="../media/image71.wmf"/><Relationship Id="rId9" Type="http://schemas.openxmlformats.org/officeDocument/2006/relationships/oleObject" Target="../embeddings/oleObject19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2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18" Type="http://schemas.openxmlformats.org/officeDocument/2006/relationships/oleObject" Target="../embeddings/oleObject21.bin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image" Target="../media/image82.pn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19" Type="http://schemas.openxmlformats.org/officeDocument/2006/relationships/image" Target="../media/image73.wmf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64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9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40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8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0.png"/><Relationship Id="rId7" Type="http://schemas.openxmlformats.org/officeDocument/2006/relationships/image" Target="../media/image1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4.wmf"/><Relationship Id="rId5" Type="http://schemas.openxmlformats.org/officeDocument/2006/relationships/image" Target="../media/image11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5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5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5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E1556-A137-1D2D-D82A-59D134966C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990600"/>
            <a:ext cx="7772400" cy="1470025"/>
          </a:xfrm>
        </p:spPr>
        <p:txBody>
          <a:bodyPr/>
          <a:lstStyle/>
          <a:p>
            <a:r>
              <a:rPr lang="en-US" sz="3200" dirty="0">
                <a:solidFill>
                  <a:srgbClr val="990000"/>
                </a:solidFill>
              </a:rPr>
              <a:t>CNI-</a:t>
            </a:r>
            <a:r>
              <a:rPr lang="ru-RU" sz="3200" dirty="0">
                <a:solidFill>
                  <a:srgbClr val="990000"/>
                </a:solidFill>
              </a:rPr>
              <a:t>поляриметры в ускорительно –коллайдерном комплексе </a:t>
            </a:r>
            <a:r>
              <a:rPr lang="en-US" sz="3200" dirty="0">
                <a:solidFill>
                  <a:srgbClr val="990000"/>
                </a:solidFill>
              </a:rPr>
              <a:t>NICA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3B645-293B-5D21-BC58-6394BC57D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" y="5486400"/>
            <a:ext cx="6400800" cy="685800"/>
          </a:xfrm>
        </p:spPr>
        <p:txBody>
          <a:bodyPr/>
          <a:lstStyle/>
          <a:p>
            <a:r>
              <a:rPr lang="ru-RU" dirty="0">
                <a:solidFill>
                  <a:srgbClr val="000066"/>
                </a:solidFill>
              </a:rPr>
              <a:t>ОИЯИ, 12 ноября, 2025</a:t>
            </a: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64F1EF-3276-F379-0E36-A7AE336BEFCC}"/>
              </a:ext>
            </a:extLst>
          </p:cNvPr>
          <p:cNvSpPr txBox="1"/>
          <p:nvPr/>
        </p:nvSpPr>
        <p:spPr>
          <a:xfrm>
            <a:off x="2971800" y="2971800"/>
            <a:ext cx="3433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0066"/>
                </a:solidFill>
              </a:rPr>
              <a:t>А.Н. Зеленский -МФТИ</a:t>
            </a:r>
            <a:endParaRPr lang="en-US" sz="24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779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D74D20-9F5B-4C79-363E-780A89531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897" y="1676400"/>
            <a:ext cx="6974677" cy="474371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993F582-B0F2-4B93-A1FA-43EE99192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r>
              <a:rPr lang="en-US" sz="2400" dirty="0"/>
              <a:t> An experimental plot of </a:t>
            </a:r>
            <a:r>
              <a:rPr lang="en-US" sz="2400" dirty="0" err="1"/>
              <a:t>dσ</a:t>
            </a:r>
            <a:r>
              <a:rPr lang="en-US" sz="2400" dirty="0"/>
              <a:t>/dt vs. −t for pp elastic scattering at √s = 24.3 GeV.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51A341-C8EE-2C95-79CE-912BB1480D9D}"/>
              </a:ext>
            </a:extLst>
          </p:cNvPr>
          <p:cNvCxnSpPr/>
          <p:nvPr/>
        </p:nvCxnSpPr>
        <p:spPr bwMode="auto">
          <a:xfrm flipV="1">
            <a:off x="3886200" y="2133600"/>
            <a:ext cx="0" cy="342900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20581AE-8377-5ED2-A059-8F4F4622550C}"/>
              </a:ext>
            </a:extLst>
          </p:cNvPr>
          <p:cNvSpPr txBox="1"/>
          <p:nvPr/>
        </p:nvSpPr>
        <p:spPr>
          <a:xfrm>
            <a:off x="3429000" y="591133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0000"/>
                </a:solidFill>
              </a:rPr>
              <a:t>0.003</a:t>
            </a:r>
          </a:p>
        </p:txBody>
      </p:sp>
    </p:spTree>
    <p:extLst>
      <p:ext uri="{BB962C8B-B14F-4D97-AF65-F5344CB8AC3E}">
        <p14:creationId xmlns:p14="http://schemas.microsoft.com/office/powerpoint/2010/main" val="3873465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A40801-C9EA-97B5-C7F3-A37AEA195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25" y="1185549"/>
            <a:ext cx="8230749" cy="448690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6D8A2CD-B1F7-BE66-FC0D-3F0618A46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CNI = cross-section at 8 TeV  LHC</a:t>
            </a:r>
          </a:p>
        </p:txBody>
      </p:sp>
    </p:spTree>
    <p:extLst>
      <p:ext uri="{BB962C8B-B14F-4D97-AF65-F5344CB8AC3E}">
        <p14:creationId xmlns:p14="http://schemas.microsoft.com/office/powerpoint/2010/main" val="452586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Title 1"/>
          <p:cNvSpPr>
            <a:spLocks noGrp="1"/>
          </p:cNvSpPr>
          <p:nvPr>
            <p:ph type="title"/>
          </p:nvPr>
        </p:nvSpPr>
        <p:spPr>
          <a:xfrm>
            <a:off x="609600" y="405353"/>
            <a:ext cx="8229600" cy="560196"/>
          </a:xfrm>
        </p:spPr>
        <p:txBody>
          <a:bodyPr/>
          <a:lstStyle/>
          <a:p>
            <a:pPr eaLnBrk="1" hangingPunct="1"/>
            <a:r>
              <a:rPr lang="en-US" altLang="en-US" sz="2400" b="1" dirty="0">
                <a:latin typeface="Comic Sans MS" panose="030F0702030302020204" pitchFamily="66" charset="0"/>
              </a:rPr>
              <a:t>P-Carbon, 3He-Carbon analyzing power in CNI region</a:t>
            </a:r>
          </a:p>
        </p:txBody>
      </p:sp>
      <p:pic>
        <p:nvPicPr>
          <p:cNvPr id="4249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6264"/>
            <a:ext cx="6400800" cy="4602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</a:extLst>
        </p:spPr>
      </p:pic>
      <p:pic>
        <p:nvPicPr>
          <p:cNvPr id="4249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6370638"/>
            <a:ext cx="1858963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Title 1"/>
          <p:cNvSpPr>
            <a:spLocks noGrp="1"/>
          </p:cNvSpPr>
          <p:nvPr>
            <p:ph type="title"/>
          </p:nvPr>
        </p:nvSpPr>
        <p:spPr>
          <a:xfrm>
            <a:off x="228600" y="167533"/>
            <a:ext cx="8631736" cy="596081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omic Sans MS" panose="030F0702030302020204" pitchFamily="66" charset="0"/>
              </a:rPr>
              <a:t>Deuteron-Carbon analyzing power in CNI region</a:t>
            </a:r>
          </a:p>
        </p:txBody>
      </p:sp>
      <p:pic>
        <p:nvPicPr>
          <p:cNvPr id="4239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53136"/>
            <a:ext cx="5791200" cy="34134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</a:extLst>
        </p:spPr>
      </p:pic>
      <p:pic>
        <p:nvPicPr>
          <p:cNvPr id="42394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354763"/>
            <a:ext cx="1858963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E3CDBF-37AD-C41D-ACDD-D6AAF3BFD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358999"/>
            <a:ext cx="5791200" cy="241970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7772400" cy="685800"/>
          </a:xfrm>
          <a:solidFill>
            <a:schemeClr val="bg1"/>
          </a:solidFill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en-US" altLang="ja-JP" sz="3600">
                <a:solidFill>
                  <a:srgbClr val="C00000"/>
                </a:solidFill>
                <a:latin typeface="Comic Sans MS" pitchFamily="66" charset="0"/>
                <a:ea typeface="ＭＳ Ｐゴシック" pitchFamily="34" charset="-128"/>
              </a:rPr>
              <a:t>p-Carbon Polarimetry at RHIC</a:t>
            </a:r>
            <a:endParaRPr lang="en-US" altLang="ja-JP">
              <a:solidFill>
                <a:srgbClr val="C00000"/>
              </a:solidFill>
              <a:latin typeface="Comic Sans MS" pitchFamily="66" charset="0"/>
              <a:ea typeface="ＭＳ Ｐゴシック" pitchFamily="34" charset="-128"/>
            </a:endParaRPr>
          </a:p>
        </p:txBody>
      </p:sp>
      <p:grpSp>
        <p:nvGrpSpPr>
          <p:cNvPr id="362499" name="Group 3"/>
          <p:cNvGrpSpPr>
            <a:grpSpLocks/>
          </p:cNvGrpSpPr>
          <p:nvPr/>
        </p:nvGrpSpPr>
        <p:grpSpPr bwMode="auto">
          <a:xfrm>
            <a:off x="1828800" y="1981200"/>
            <a:ext cx="7315200" cy="4876800"/>
            <a:chOff x="2688" y="864"/>
            <a:chExt cx="2819" cy="1687"/>
          </a:xfrm>
        </p:grpSpPr>
        <p:sp>
          <p:nvSpPr>
            <p:cNvPr id="362506" name="Rectangle 4"/>
            <p:cNvSpPr>
              <a:spLocks noChangeAspect="1" noChangeArrowheads="1"/>
            </p:cNvSpPr>
            <p:nvPr/>
          </p:nvSpPr>
          <p:spPr bwMode="auto">
            <a:xfrm>
              <a:off x="2688" y="864"/>
              <a:ext cx="2801" cy="1344"/>
            </a:xfrm>
            <a:prstGeom prst="rect">
              <a:avLst/>
            </a:prstGeom>
            <a:gradFill rotWithShape="0">
              <a:gsLst>
                <a:gs pos="0">
                  <a:srgbClr val="336600"/>
                </a:gs>
                <a:gs pos="100000">
                  <a:srgbClr val="1F3E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ClrTx/>
                <a:buSzTx/>
                <a:buFontTx/>
                <a:buNone/>
              </a:pPr>
              <a:endParaRPr kumimoji="1" lang="en-US" altLang="en-US" sz="2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362507" name="Line 5"/>
            <p:cNvSpPr>
              <a:spLocks noChangeAspect="1" noChangeShapeType="1"/>
            </p:cNvSpPr>
            <p:nvPr/>
          </p:nvSpPr>
          <p:spPr bwMode="auto">
            <a:xfrm flipV="1">
              <a:off x="3145" y="1173"/>
              <a:ext cx="1738" cy="72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62508" name="Text Box 6"/>
            <p:cNvSpPr txBox="1">
              <a:spLocks noChangeAspect="1" noChangeArrowheads="1"/>
            </p:cNvSpPr>
            <p:nvPr/>
          </p:nvSpPr>
          <p:spPr bwMode="auto">
            <a:xfrm>
              <a:off x="2688" y="2057"/>
              <a:ext cx="612" cy="1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ClrTx/>
                <a:buSzTx/>
                <a:buFontTx/>
                <a:buNone/>
              </a:pPr>
              <a:r>
                <a:rPr kumimoji="1" lang="en-US" altLang="ja-JP" sz="1400" b="1">
                  <a:ea typeface="ＭＳ Ｐゴシック" pitchFamily="34" charset="-128"/>
                </a:rPr>
                <a:t>Polarized proton</a:t>
              </a:r>
            </a:p>
          </p:txBody>
        </p:sp>
        <p:sp>
          <p:nvSpPr>
            <p:cNvPr id="362509" name="Text Box 7"/>
            <p:cNvSpPr txBox="1">
              <a:spLocks noChangeAspect="1" noChangeArrowheads="1"/>
            </p:cNvSpPr>
            <p:nvPr/>
          </p:nvSpPr>
          <p:spPr bwMode="auto">
            <a:xfrm>
              <a:off x="4475" y="2050"/>
              <a:ext cx="524" cy="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ClrTx/>
                <a:buSzTx/>
                <a:buFontTx/>
                <a:buNone/>
              </a:pPr>
              <a:r>
                <a:rPr kumimoji="1" lang="en-US" altLang="ja-JP" sz="1400" b="1">
                  <a:ea typeface="ＭＳ Ｐゴシック" pitchFamily="34" charset="-128"/>
                </a:rPr>
                <a:t>Recoil carbon</a:t>
              </a:r>
            </a:p>
          </p:txBody>
        </p:sp>
        <p:sp>
          <p:nvSpPr>
            <p:cNvPr id="362510" name="Text Box 8"/>
            <p:cNvSpPr txBox="1">
              <a:spLocks noChangeAspect="1" noChangeArrowheads="1"/>
            </p:cNvSpPr>
            <p:nvPr/>
          </p:nvSpPr>
          <p:spPr bwMode="auto">
            <a:xfrm>
              <a:off x="3696" y="1824"/>
              <a:ext cx="572" cy="1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ClrTx/>
                <a:buSzTx/>
                <a:buFontTx/>
                <a:buNone/>
              </a:pPr>
              <a:r>
                <a:rPr kumimoji="1" lang="en-US" altLang="ja-JP" sz="1400">
                  <a:ea typeface="ＭＳ Ｐゴシック" pitchFamily="34" charset="-128"/>
                </a:rPr>
                <a:t>90º in Lab frame</a:t>
              </a:r>
            </a:p>
          </p:txBody>
        </p:sp>
        <p:pic>
          <p:nvPicPr>
            <p:cNvPr id="362511" name="Picture 9" descr="carbon_s"/>
            <p:cNvPicPr>
              <a:picLocks noChangeAspect="1" noChangeArrowheads="1"/>
            </p:cNvPicPr>
            <p:nvPr/>
          </p:nvPicPr>
          <p:blipFill>
            <a:blip r:embed="rId5">
              <a:lum bright="-6000" contrast="-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8" y="893"/>
              <a:ext cx="284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2512" name="Picture 10" descr="carbon_s"/>
            <p:cNvPicPr>
              <a:picLocks noChangeAspect="1" noChangeArrowheads="1"/>
            </p:cNvPicPr>
            <p:nvPr/>
          </p:nvPicPr>
          <p:blipFill>
            <a:blip r:embed="rId5">
              <a:lum bright="-6000" contrast="-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9" y="1246"/>
              <a:ext cx="28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2513" name="Picture 11" descr="carbon_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2" y="1817"/>
              <a:ext cx="283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62514" name="Group 12"/>
            <p:cNvGrpSpPr>
              <a:grpSpLocks noChangeAspect="1"/>
            </p:cNvGrpSpPr>
            <p:nvPr/>
          </p:nvGrpSpPr>
          <p:grpSpPr bwMode="auto">
            <a:xfrm>
              <a:off x="2923" y="1750"/>
              <a:ext cx="279" cy="315"/>
              <a:chOff x="96" y="2358"/>
              <a:chExt cx="469" cy="529"/>
            </a:xfrm>
          </p:grpSpPr>
          <p:pic>
            <p:nvPicPr>
              <p:cNvPr id="362530" name="Picture 13" descr="proton_s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2496"/>
                <a:ext cx="469" cy="3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62531" name="Group 14"/>
              <p:cNvGrpSpPr>
                <a:grpSpLocks noChangeAspect="1"/>
              </p:cNvGrpSpPr>
              <p:nvPr/>
            </p:nvGrpSpPr>
            <p:grpSpPr bwMode="auto">
              <a:xfrm>
                <a:off x="168" y="2358"/>
                <a:ext cx="192" cy="240"/>
                <a:chOff x="2784" y="1776"/>
                <a:chExt cx="192" cy="240"/>
              </a:xfrm>
            </p:grpSpPr>
            <p:sp>
              <p:nvSpPr>
                <p:cNvPr id="362532" name="AutoShape 15"/>
                <p:cNvSpPr>
                  <a:spLocks noChangeAspect="1" noChangeArrowheads="1"/>
                </p:cNvSpPr>
                <p:nvPr/>
              </p:nvSpPr>
              <p:spPr bwMode="auto">
                <a:xfrm>
                  <a:off x="2880" y="1824"/>
                  <a:ext cx="48" cy="192"/>
                </a:xfrm>
                <a:prstGeom prst="upArrow">
                  <a:avLst>
                    <a:gd name="adj1" fmla="val 50000"/>
                    <a:gd name="adj2" fmla="val 100000"/>
                  </a:avLst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100000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  <p:sp>
              <p:nvSpPr>
                <p:cNvPr id="362533" name="AutoShape 16"/>
                <p:cNvSpPr>
                  <a:spLocks noChangeAspect="1" noChangeArrowheads="1"/>
                </p:cNvSpPr>
                <p:nvPr/>
              </p:nvSpPr>
              <p:spPr bwMode="auto">
                <a:xfrm>
                  <a:off x="2784" y="1824"/>
                  <a:ext cx="192" cy="192"/>
                </a:xfrm>
                <a:prstGeom prst="curvedRightArrow">
                  <a:avLst>
                    <a:gd name="adj1" fmla="val 25236"/>
                    <a:gd name="adj2" fmla="val 48153"/>
                    <a:gd name="adj3" fmla="val 34148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  <p:sp>
              <p:nvSpPr>
                <p:cNvPr id="362534" name="AutoShape 17"/>
                <p:cNvSpPr>
                  <a:spLocks noChangeAspect="1" noChangeArrowheads="1"/>
                </p:cNvSpPr>
                <p:nvPr/>
              </p:nvSpPr>
              <p:spPr bwMode="auto">
                <a:xfrm>
                  <a:off x="2880" y="1776"/>
                  <a:ext cx="48" cy="144"/>
                </a:xfrm>
                <a:prstGeom prst="upArrow">
                  <a:avLst>
                    <a:gd name="adj1" fmla="val 50000"/>
                    <a:gd name="adj2" fmla="val 75000"/>
                  </a:avLst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100000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</p:grpSp>
        </p:grpSp>
        <p:pic>
          <p:nvPicPr>
            <p:cNvPr id="362515" name="Picture 18" descr="carbon_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9" y="1328"/>
              <a:ext cx="283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62516" name="Group 19"/>
            <p:cNvGrpSpPr>
              <a:grpSpLocks noChangeAspect="1"/>
            </p:cNvGrpSpPr>
            <p:nvPr/>
          </p:nvGrpSpPr>
          <p:grpSpPr bwMode="auto">
            <a:xfrm>
              <a:off x="4953" y="921"/>
              <a:ext cx="279" cy="314"/>
              <a:chOff x="96" y="2358"/>
              <a:chExt cx="469" cy="529"/>
            </a:xfrm>
          </p:grpSpPr>
          <p:pic>
            <p:nvPicPr>
              <p:cNvPr id="362525" name="Picture 20" descr="proton_s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2496"/>
                <a:ext cx="469" cy="3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62526" name="Group 21"/>
              <p:cNvGrpSpPr>
                <a:grpSpLocks noChangeAspect="1"/>
              </p:cNvGrpSpPr>
              <p:nvPr/>
            </p:nvGrpSpPr>
            <p:grpSpPr bwMode="auto">
              <a:xfrm>
                <a:off x="168" y="2358"/>
                <a:ext cx="192" cy="240"/>
                <a:chOff x="2784" y="1776"/>
                <a:chExt cx="192" cy="240"/>
              </a:xfrm>
            </p:grpSpPr>
            <p:sp>
              <p:nvSpPr>
                <p:cNvPr id="362527" name="AutoShape 22"/>
                <p:cNvSpPr>
                  <a:spLocks noChangeAspect="1" noChangeArrowheads="1"/>
                </p:cNvSpPr>
                <p:nvPr/>
              </p:nvSpPr>
              <p:spPr bwMode="auto">
                <a:xfrm>
                  <a:off x="2880" y="1824"/>
                  <a:ext cx="48" cy="192"/>
                </a:xfrm>
                <a:prstGeom prst="upArrow">
                  <a:avLst>
                    <a:gd name="adj1" fmla="val 50000"/>
                    <a:gd name="adj2" fmla="val 100000"/>
                  </a:avLst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100000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  <p:sp>
              <p:nvSpPr>
                <p:cNvPr id="362528" name="AutoShape 23"/>
                <p:cNvSpPr>
                  <a:spLocks noChangeAspect="1" noChangeArrowheads="1"/>
                </p:cNvSpPr>
                <p:nvPr/>
              </p:nvSpPr>
              <p:spPr bwMode="auto">
                <a:xfrm>
                  <a:off x="2784" y="1824"/>
                  <a:ext cx="192" cy="192"/>
                </a:xfrm>
                <a:prstGeom prst="curvedRightArrow">
                  <a:avLst>
                    <a:gd name="adj1" fmla="val 25236"/>
                    <a:gd name="adj2" fmla="val 48153"/>
                    <a:gd name="adj3" fmla="val 34148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  <p:sp>
              <p:nvSpPr>
                <p:cNvPr id="362529" name="AutoShap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2880" y="1776"/>
                  <a:ext cx="48" cy="144"/>
                </a:xfrm>
                <a:prstGeom prst="upArrow">
                  <a:avLst>
                    <a:gd name="adj1" fmla="val 50000"/>
                    <a:gd name="adj2" fmla="val 75000"/>
                  </a:avLst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100000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</p:grpSp>
        </p:grpSp>
        <p:sp>
          <p:nvSpPr>
            <p:cNvPr id="362517" name="Line 25"/>
            <p:cNvSpPr>
              <a:spLocks noChangeAspect="1" noChangeShapeType="1"/>
            </p:cNvSpPr>
            <p:nvPr/>
          </p:nvSpPr>
          <p:spPr bwMode="auto">
            <a:xfrm flipH="1" flipV="1">
              <a:off x="3904" y="1068"/>
              <a:ext cx="204" cy="20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62518" name="Line 26"/>
            <p:cNvSpPr>
              <a:spLocks noChangeAspect="1" noChangeShapeType="1"/>
            </p:cNvSpPr>
            <p:nvPr/>
          </p:nvSpPr>
          <p:spPr bwMode="auto">
            <a:xfrm>
              <a:off x="4335" y="1545"/>
              <a:ext cx="367" cy="32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62519" name="Text Box 27"/>
            <p:cNvSpPr txBox="1">
              <a:spLocks noChangeAspect="1" noChangeArrowheads="1"/>
            </p:cNvSpPr>
            <p:nvPr/>
          </p:nvSpPr>
          <p:spPr bwMode="auto">
            <a:xfrm>
              <a:off x="3834" y="1560"/>
              <a:ext cx="520" cy="1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ClrTx/>
                <a:buSzTx/>
                <a:buFontTx/>
                <a:buNone/>
              </a:pPr>
              <a:r>
                <a:rPr kumimoji="1" lang="en-US" altLang="ja-JP" sz="1400" b="1">
                  <a:ea typeface="ＭＳ Ｐゴシック" pitchFamily="34" charset="-128"/>
                </a:rPr>
                <a:t>Carbon target</a:t>
              </a:r>
            </a:p>
          </p:txBody>
        </p:sp>
        <p:graphicFrame>
          <p:nvGraphicFramePr>
            <p:cNvPr id="362520" name="Object 28"/>
            <p:cNvGraphicFramePr>
              <a:graphicFrameLocks noChangeAspect="1"/>
            </p:cNvGraphicFramePr>
            <p:nvPr/>
          </p:nvGraphicFramePr>
          <p:xfrm>
            <a:off x="3164" y="905"/>
            <a:ext cx="544" cy="2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7" imgW="634725" imgH="241195" progId="Equation.3">
                    <p:embed/>
                  </p:oleObj>
                </mc:Choice>
                <mc:Fallback>
                  <p:oleObj name="数式" r:id="rId7" imgW="634725" imgH="241195" progId="Equation.3">
                    <p:embed/>
                    <p:pic>
                      <p:nvPicPr>
                        <p:cNvPr id="362520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64" y="905"/>
                          <a:ext cx="544" cy="206"/>
                        </a:xfrm>
                        <a:prstGeom prst="rect">
                          <a:avLst/>
                        </a:prstGeom>
                        <a:solidFill>
                          <a:srgbClr val="CCFFFF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2521" name="Object 29"/>
            <p:cNvGraphicFramePr>
              <a:graphicFrameLocks noChangeAspect="1"/>
            </p:cNvGraphicFramePr>
            <p:nvPr/>
          </p:nvGraphicFramePr>
          <p:xfrm>
            <a:off x="4923" y="1677"/>
            <a:ext cx="534" cy="2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9" imgW="622030" imgH="241195" progId="Equation.3">
                    <p:embed/>
                  </p:oleObj>
                </mc:Choice>
                <mc:Fallback>
                  <p:oleObj name="数式" r:id="rId9" imgW="622030" imgH="241195" progId="Equation.3">
                    <p:embed/>
                    <p:pic>
                      <p:nvPicPr>
                        <p:cNvPr id="362521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23" y="1677"/>
                          <a:ext cx="534" cy="207"/>
                        </a:xfrm>
                        <a:prstGeom prst="rect">
                          <a:avLst/>
                        </a:prstGeom>
                        <a:solidFill>
                          <a:srgbClr val="CCFFFF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62522" name="Picture 30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256"/>
              <a:ext cx="1811" cy="1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2523" name="Picture 31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408"/>
              <a:ext cx="1440" cy="1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362524" name="Object 32"/>
            <p:cNvGraphicFramePr>
              <a:graphicFrameLocks noChangeAspect="1"/>
            </p:cNvGraphicFramePr>
            <p:nvPr/>
          </p:nvGraphicFramePr>
          <p:xfrm>
            <a:off x="2810" y="1533"/>
            <a:ext cx="370" cy="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13" imgW="431613" imgH="203112" progId="Equation.3">
                    <p:embed/>
                  </p:oleObj>
                </mc:Choice>
                <mc:Fallback>
                  <p:oleObj name="数式" r:id="rId13" imgW="431613" imgH="203112" progId="Equation.3">
                    <p:embed/>
                    <p:pic>
                      <p:nvPicPr>
                        <p:cNvPr id="362524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10" y="1533"/>
                          <a:ext cx="370" cy="173"/>
                        </a:xfrm>
                        <a:prstGeom prst="rect">
                          <a:avLst/>
                        </a:prstGeom>
                        <a:solidFill>
                          <a:srgbClr val="CCFFFF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62500" name="Rectangle 33"/>
          <p:cNvSpPr>
            <a:spLocks noChangeArrowheads="1"/>
          </p:cNvSpPr>
          <p:nvPr/>
        </p:nvSpPr>
        <p:spPr bwMode="auto">
          <a:xfrm>
            <a:off x="304800" y="1765300"/>
            <a:ext cx="1905000" cy="17399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graphicFrame>
        <p:nvGraphicFramePr>
          <p:cNvPr id="362501" name="Object 34"/>
          <p:cNvGraphicFramePr>
            <a:graphicFrameLocks noChangeAspect="1"/>
          </p:cNvGraphicFramePr>
          <p:nvPr/>
        </p:nvGraphicFramePr>
        <p:xfrm>
          <a:off x="533400" y="1828800"/>
          <a:ext cx="1517650" cy="1474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5" imgW="863600" imgH="838200" progId="Equation.3">
                  <p:embed/>
                </p:oleObj>
              </mc:Choice>
              <mc:Fallback>
                <p:oleObj name="数式" r:id="rId15" imgW="863600" imgH="838200" progId="Equation.3">
                  <p:embed/>
                  <p:pic>
                    <p:nvPicPr>
                      <p:cNvPr id="362501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828800"/>
                        <a:ext cx="1517650" cy="1474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2502" name="Line 35"/>
          <p:cNvSpPr>
            <a:spLocks noChangeShapeType="1"/>
          </p:cNvSpPr>
          <p:nvPr/>
        </p:nvSpPr>
        <p:spPr bwMode="auto">
          <a:xfrm>
            <a:off x="5867400" y="6858000"/>
            <a:ext cx="2362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2503" name="Text Box 36"/>
          <p:cNvSpPr txBox="1">
            <a:spLocks noChangeArrowheads="1"/>
          </p:cNvSpPr>
          <p:nvPr/>
        </p:nvSpPr>
        <p:spPr bwMode="auto">
          <a:xfrm>
            <a:off x="0" y="4419600"/>
            <a:ext cx="1981200" cy="701675"/>
          </a:xfrm>
          <a:prstGeom prst="rect">
            <a:avLst/>
          </a:prstGeom>
          <a:solidFill>
            <a:srgbClr val="8797B7">
              <a:alpha val="25882"/>
            </a:srgbClr>
          </a:solidFill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Tx/>
              <a:buSzTx/>
              <a:buFontTx/>
              <a:buNone/>
            </a:pPr>
            <a:r>
              <a:rPr kumimoji="1" lang="en-US" altLang="ja-JP" sz="2000" i="1">
                <a:solidFill>
                  <a:srgbClr val="FFFF00"/>
                </a:solidFill>
                <a:ea typeface="ＭＳ Ｐゴシック" pitchFamily="34" charset="-128"/>
              </a:rPr>
              <a:t>P</a:t>
            </a:r>
            <a:r>
              <a:rPr kumimoji="1" lang="en-US" altLang="ja-JP" sz="2000" baseline="-25000">
                <a:solidFill>
                  <a:srgbClr val="FFFF00"/>
                </a:solidFill>
                <a:ea typeface="ＭＳ Ｐゴシック" pitchFamily="34" charset="-128"/>
              </a:rPr>
              <a:t>beam </a:t>
            </a:r>
            <a:r>
              <a:rPr kumimoji="1" lang="en-US" altLang="ja-JP" sz="2000">
                <a:solidFill>
                  <a:srgbClr val="FFFF00"/>
                </a:solidFill>
                <a:ea typeface="ＭＳ Ｐゴシック" pitchFamily="34" charset="-128"/>
              </a:rPr>
              <a:t>Required Accuracy ~5%</a:t>
            </a:r>
          </a:p>
        </p:txBody>
      </p:sp>
      <p:graphicFrame>
        <p:nvGraphicFramePr>
          <p:cNvPr id="362504" name="Object 37"/>
          <p:cNvGraphicFramePr>
            <a:graphicFrameLocks noChangeAspect="1"/>
          </p:cNvGraphicFramePr>
          <p:nvPr/>
        </p:nvGraphicFramePr>
        <p:xfrm>
          <a:off x="5562600" y="1676400"/>
          <a:ext cx="19812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7" imgW="647700" imgH="177800" progId="Equation.3">
                  <p:embed/>
                </p:oleObj>
              </mc:Choice>
              <mc:Fallback>
                <p:oleObj name="数式" r:id="rId17" imgW="647700" imgH="177800" progId="Equation.3">
                  <p:embed/>
                  <p:pic>
                    <p:nvPicPr>
                      <p:cNvPr id="362504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1676400"/>
                        <a:ext cx="1981200" cy="5429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2505" name="Line 38"/>
          <p:cNvSpPr>
            <a:spLocks noChangeShapeType="1"/>
          </p:cNvSpPr>
          <p:nvPr/>
        </p:nvSpPr>
        <p:spPr bwMode="auto">
          <a:xfrm>
            <a:off x="914400" y="3733800"/>
            <a:ext cx="0" cy="457200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5D7C694-83C3-FC1F-3195-80AC46406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9736"/>
            <a:ext cx="7772400" cy="507938"/>
          </a:xfrm>
        </p:spPr>
        <p:txBody>
          <a:bodyPr/>
          <a:lstStyle/>
          <a:p>
            <a:r>
              <a:rPr lang="en-US" sz="2800" dirty="0">
                <a:solidFill>
                  <a:srgbClr val="990000"/>
                </a:solidFill>
              </a:rPr>
              <a:t>AGS –p-Carbon CNI polarimeter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EB4A86-A151-15D5-004C-D626E11D0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66801"/>
            <a:ext cx="4038600" cy="30673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52E78F-82E0-B053-7350-A698D6628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752621"/>
            <a:ext cx="2658104" cy="24193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7A31AE-A562-AEA1-CCE9-8DFFBDC7A173}"/>
              </a:ext>
            </a:extLst>
          </p:cNvPr>
          <p:cNvSpPr txBox="1"/>
          <p:nvPr/>
        </p:nvSpPr>
        <p:spPr>
          <a:xfrm>
            <a:off x="4991100" y="4134197"/>
            <a:ext cx="388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There are three pairs of detectors. The pairs</a:t>
            </a:r>
          </a:p>
          <a:p>
            <a:r>
              <a:rPr lang="en-US" sz="1400" dirty="0">
                <a:solidFill>
                  <a:srgbClr val="0000FF"/>
                </a:solidFill>
              </a:rPr>
              <a:t>at ±45◦ measure both horizontal and vertical polarization components. The pair at 90◦ measures vertical component only.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C8C599-8471-ABC3-B3C0-B6ECD5FDAF44}"/>
              </a:ext>
            </a:extLst>
          </p:cNvPr>
          <p:cNvSpPr txBox="1"/>
          <p:nvPr/>
        </p:nvSpPr>
        <p:spPr>
          <a:xfrm>
            <a:off x="152400" y="5206423"/>
            <a:ext cx="56388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A typical measurement (40M events) takes ~ 40 spills x 3.5 s ~3 min. and provides the statistical accuracy of the measured polarization of about P ~ 2%.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Bunch intensity – 2-3 *10^11 protons/bunch. One bunch in the ring.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810 m/c ~2.6 us. ~0.2*10^6 – target crossings in 600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ms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 ramp time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F82FF26-F7F4-D40D-5496-C74136A23C39}"/>
              </a:ext>
            </a:extLst>
          </p:cNvPr>
          <p:cNvCxnSpPr/>
          <p:nvPr/>
        </p:nvCxnSpPr>
        <p:spPr bwMode="auto">
          <a:xfrm>
            <a:off x="6248400" y="2725419"/>
            <a:ext cx="0" cy="53340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 Box 3">
            <a:extLst>
              <a:ext uri="{FF2B5EF4-FFF2-40B4-BE49-F238E27FC236}">
                <a16:creationId xmlns:a16="http://schemas.microsoft.com/office/drawing/2014/main" id="{D54197F0-FF52-797E-596B-3A4398FDB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968798"/>
            <a:ext cx="3792028" cy="58477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kumimoji="1" lang="en-US" altLang="ja-JP" sz="1600" dirty="0">
                <a:solidFill>
                  <a:srgbClr val="000000"/>
                </a:solidFill>
                <a:ea typeface="HGPｺﾞｼｯｸE" pitchFamily="50" charset="-128"/>
              </a:rPr>
              <a:t>Carbon ribbon Target, 50 -150 um wide</a:t>
            </a:r>
          </a:p>
          <a:p>
            <a:pPr>
              <a:buClrTx/>
              <a:buSzTx/>
              <a:buFontTx/>
              <a:buNone/>
            </a:pPr>
            <a:r>
              <a:rPr kumimoji="1" lang="en-US" altLang="ja-JP" sz="1600" dirty="0">
                <a:solidFill>
                  <a:srgbClr val="000000"/>
                </a:solidFill>
                <a:ea typeface="HGPｺﾞｼｯｸE" pitchFamily="50" charset="-128"/>
              </a:rPr>
              <a:t>3.5 </a:t>
            </a:r>
            <a:r>
              <a:rPr kumimoji="1" lang="en-US" altLang="ja-JP" sz="1600" dirty="0">
                <a:solidFill>
                  <a:srgbClr val="000000"/>
                </a:solidFill>
                <a:latin typeface="Symbol" pitchFamily="18" charset="2"/>
                <a:ea typeface="HGPｺﾞｼｯｸE" pitchFamily="50" charset="-128"/>
              </a:rPr>
              <a:t>m</a:t>
            </a:r>
            <a:r>
              <a:rPr kumimoji="1" lang="en-US" altLang="ja-JP" sz="1600" dirty="0">
                <a:solidFill>
                  <a:srgbClr val="000000"/>
                </a:solidFill>
                <a:ea typeface="HGPｺﾞｼｯｸE" pitchFamily="50" charset="-128"/>
              </a:rPr>
              <a:t>g/cm</a:t>
            </a:r>
            <a:r>
              <a:rPr kumimoji="1" lang="en-US" altLang="ja-JP" sz="1600" baseline="30000" dirty="0">
                <a:solidFill>
                  <a:srgbClr val="000000"/>
                </a:solidFill>
                <a:ea typeface="HGPｺﾞｼｯｸE" pitchFamily="50" charset="-128"/>
              </a:rPr>
              <a:t>2  </a:t>
            </a:r>
            <a:r>
              <a:rPr kumimoji="1" lang="en-US" altLang="ja-JP" sz="1600" dirty="0">
                <a:solidFill>
                  <a:srgbClr val="000000"/>
                </a:solidFill>
                <a:ea typeface="HGPｺﾞｼｯｸE" pitchFamily="50" charset="-128"/>
              </a:rPr>
              <a:t> ~ 1.8*10^17 atoms/cm2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7A8F49-1EE9-C633-F44F-8C5A8B6FA5FE}"/>
              </a:ext>
            </a:extLst>
          </p:cNvPr>
          <p:cNvCxnSpPr/>
          <p:nvPr/>
        </p:nvCxnSpPr>
        <p:spPr bwMode="auto">
          <a:xfrm flipH="1">
            <a:off x="6383547" y="1612936"/>
            <a:ext cx="609600" cy="114300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EB7AA592-A3D7-0F54-D2CE-46B46A38C2B5}"/>
              </a:ext>
            </a:extLst>
          </p:cNvPr>
          <p:cNvSpPr/>
          <p:nvPr/>
        </p:nvSpPr>
        <p:spPr bwMode="auto">
          <a:xfrm>
            <a:off x="6163573" y="2931205"/>
            <a:ext cx="169653" cy="129557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3F85B2-D84F-D5C1-AFF1-4DA04376A8B5}"/>
              </a:ext>
            </a:extLst>
          </p:cNvPr>
          <p:cNvSpPr txBox="1"/>
          <p:nvPr/>
        </p:nvSpPr>
        <p:spPr>
          <a:xfrm>
            <a:off x="6934200" y="5486400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0000"/>
                </a:solidFill>
              </a:rPr>
              <a:t>AGS –beam size</a:t>
            </a:r>
          </a:p>
          <a:p>
            <a:r>
              <a:rPr lang="en-US" dirty="0">
                <a:solidFill>
                  <a:srgbClr val="990000"/>
                </a:solidFill>
              </a:rPr>
              <a:t>~ 1.0 mm -sigma</a:t>
            </a:r>
          </a:p>
        </p:txBody>
      </p:sp>
    </p:spTree>
    <p:extLst>
      <p:ext uri="{BB962C8B-B14F-4D97-AF65-F5344CB8AC3E}">
        <p14:creationId xmlns:p14="http://schemas.microsoft.com/office/powerpoint/2010/main" val="1235050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>
            <a:extLst>
              <a:ext uri="{FF2B5EF4-FFF2-40B4-BE49-F238E27FC236}">
                <a16:creationId xmlns:a16="http://schemas.microsoft.com/office/drawing/2014/main" id="{0A19030E-7B5A-E629-DA8E-185E1CE29E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rgbClr val="990000"/>
                </a:solidFill>
                <a:latin typeface="Comic Sans MS" panose="030F0702030302020204" pitchFamily="66" charset="0"/>
              </a:rPr>
              <a:t>Polarization in AGS, 23 GeV</a:t>
            </a:r>
          </a:p>
        </p:txBody>
      </p:sp>
      <p:pic>
        <p:nvPicPr>
          <p:cNvPr id="368643" name="Picture 3">
            <a:extLst>
              <a:ext uri="{FF2B5EF4-FFF2-40B4-BE49-F238E27FC236}">
                <a16:creationId xmlns:a16="http://schemas.microsoft.com/office/drawing/2014/main" id="{8D3EC26C-14D1-558A-D673-220EB2471EC0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914400"/>
            <a:ext cx="5867400" cy="5791200"/>
          </a:xfrm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5DE56E-E900-550B-0490-4080C1D5C806}"/>
              </a:ext>
            </a:extLst>
          </p:cNvPr>
          <p:cNvSpPr txBox="1"/>
          <p:nvPr/>
        </p:nvSpPr>
        <p:spPr>
          <a:xfrm>
            <a:off x="7086600" y="2743200"/>
            <a:ext cx="180690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Beam size</a:t>
            </a:r>
          </a:p>
          <a:p>
            <a:r>
              <a:rPr lang="en-US" dirty="0">
                <a:solidFill>
                  <a:srgbClr val="0000FF"/>
                </a:solidFill>
              </a:rPr>
              <a:t>Sigma ~1.0 mm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B7F6B-16AE-841A-13E0-AB67E2A47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8305800" cy="1143000"/>
          </a:xfrm>
        </p:spPr>
        <p:txBody>
          <a:bodyPr/>
          <a:lstStyle/>
          <a:p>
            <a:r>
              <a:rPr lang="ru-RU" sz="1800" dirty="0">
                <a:solidFill>
                  <a:srgbClr val="99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Детектор поляриметра AGS -это сборка из 12-ти  Hamamatsu кремниевых пластин размером-50х5 мм2. Сигналы выводятся из вакуумной камеры наружу, где размещён 12-канальный предусилитель.</a:t>
            </a:r>
            <a:endParaRPr lang="en-US" sz="1800" dirty="0">
              <a:solidFill>
                <a:srgbClr val="99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C7553-A667-03A9-40DD-546A0F446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796890"/>
            <a:ext cx="3124200" cy="2336857"/>
          </a:xfrm>
          <a:prstGeom prst="rect">
            <a:avLst/>
          </a:prstGeom>
        </p:spPr>
      </p:pic>
      <p:graphicFrame>
        <p:nvGraphicFramePr>
          <p:cNvPr id="4" name="Object 34">
            <a:extLst>
              <a:ext uri="{FF2B5EF4-FFF2-40B4-BE49-F238E27FC236}">
                <a16:creationId xmlns:a16="http://schemas.microsoft.com/office/drawing/2014/main" id="{73B208CE-0D7F-C93F-B553-2DB3F98E56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670572"/>
              </p:ext>
            </p:extLst>
          </p:nvPr>
        </p:nvGraphicFramePr>
        <p:xfrm>
          <a:off x="5486400" y="2819400"/>
          <a:ext cx="3025850" cy="2459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7" r:id="rId3" imgW="8126984" imgH="6095238" progId="CorelPhotoPaint.Image.7">
                  <p:embed/>
                </p:oleObj>
              </mc:Choice>
              <mc:Fallback>
                <p:oleObj name="CorelPhotoPaint.Image.7" r:id="rId3" imgW="8126984" imgH="6095238" progId="CorelPhotoPaint.Image.7">
                  <p:embed/>
                  <p:pic>
                    <p:nvPicPr>
                      <p:cNvPr id="4" name="Object 34">
                        <a:extLst>
                          <a:ext uri="{FF2B5EF4-FFF2-40B4-BE49-F238E27FC236}">
                            <a16:creationId xmlns:a16="http://schemas.microsoft.com/office/drawing/2014/main" id="{73B208CE-0D7F-C93F-B553-2DB3F98E56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2819400"/>
                        <a:ext cx="3025850" cy="24596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2079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F76AA-C06E-BE6E-6ED9-C6B586D28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81000"/>
            <a:ext cx="7772400" cy="457200"/>
          </a:xfrm>
        </p:spPr>
        <p:txBody>
          <a:bodyPr/>
          <a:lstStyle/>
          <a:p>
            <a:r>
              <a:rPr lang="en-US" sz="2400" dirty="0">
                <a:solidFill>
                  <a:srgbClr val="99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Rate corrections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0EC4EC-BBA8-AA76-098D-F804064D9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27244"/>
            <a:ext cx="8991600" cy="334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97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C59E9-C5C1-8E2E-53D8-CBD5570CF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99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Wide target produced by laser ablation technique</a:t>
            </a:r>
            <a:br>
              <a:rPr lang="en-US" sz="2800" dirty="0">
                <a:solidFill>
                  <a:srgbClr val="99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solidFill>
                  <a:srgbClr val="99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~3 times stronger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CFF406-7418-8971-2A3E-D93DC27C1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084870"/>
            <a:ext cx="4048690" cy="34294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3BC8F7-F19E-95D6-F1CC-344CA4215A43}"/>
              </a:ext>
            </a:extLst>
          </p:cNvPr>
          <p:cNvSpPr txBox="1"/>
          <p:nvPr/>
        </p:nvSpPr>
        <p:spPr>
          <a:xfrm>
            <a:off x="6248400" y="3476445"/>
            <a:ext cx="2448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66"/>
                </a:solidFill>
              </a:rPr>
              <a:t>~ 25-30 nm thickness,</a:t>
            </a:r>
          </a:p>
          <a:p>
            <a:r>
              <a:rPr lang="en-US" dirty="0">
                <a:solidFill>
                  <a:srgbClr val="000066"/>
                </a:solidFill>
              </a:rPr>
              <a:t> ~ 4 micro-gram/ cm2</a:t>
            </a:r>
          </a:p>
        </p:txBody>
      </p:sp>
    </p:spTree>
    <p:extLst>
      <p:ext uri="{BB962C8B-B14F-4D97-AF65-F5344CB8AC3E}">
        <p14:creationId xmlns:p14="http://schemas.microsoft.com/office/powerpoint/2010/main" val="4196258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546" name="Line 1028"/>
          <p:cNvSpPr>
            <a:spLocks noChangeShapeType="1"/>
          </p:cNvSpPr>
          <p:nvPr/>
        </p:nvSpPr>
        <p:spPr bwMode="auto">
          <a:xfrm>
            <a:off x="2952750" y="5499100"/>
            <a:ext cx="109538" cy="428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547" name="Freeform 1029"/>
          <p:cNvSpPr>
            <a:spLocks/>
          </p:cNvSpPr>
          <p:nvPr/>
        </p:nvSpPr>
        <p:spPr bwMode="auto">
          <a:xfrm>
            <a:off x="6461125" y="3783013"/>
            <a:ext cx="463550" cy="390525"/>
          </a:xfrm>
          <a:custGeom>
            <a:avLst/>
            <a:gdLst>
              <a:gd name="T0" fmla="*/ 0 w 292"/>
              <a:gd name="T1" fmla="*/ 2147483647 h 246"/>
              <a:gd name="T2" fmla="*/ 2147483647 w 292"/>
              <a:gd name="T3" fmla="*/ 2147483647 h 246"/>
              <a:gd name="T4" fmla="*/ 2147483647 w 292"/>
              <a:gd name="T5" fmla="*/ 2147483647 h 246"/>
              <a:gd name="T6" fmla="*/ 2147483647 w 292"/>
              <a:gd name="T7" fmla="*/ 2147483647 h 246"/>
              <a:gd name="T8" fmla="*/ 2147483647 w 292"/>
              <a:gd name="T9" fmla="*/ 2147483647 h 246"/>
              <a:gd name="T10" fmla="*/ 2147483647 w 292"/>
              <a:gd name="T11" fmla="*/ 0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92"/>
              <a:gd name="T19" fmla="*/ 0 h 246"/>
              <a:gd name="T20" fmla="*/ 292 w 292"/>
              <a:gd name="T21" fmla="*/ 246 h 24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92" h="246">
                <a:moveTo>
                  <a:pt x="0" y="246"/>
                </a:moveTo>
                <a:lnTo>
                  <a:pt x="64" y="214"/>
                </a:lnTo>
                <a:lnTo>
                  <a:pt x="66" y="172"/>
                </a:lnTo>
                <a:lnTo>
                  <a:pt x="232" y="106"/>
                </a:lnTo>
                <a:lnTo>
                  <a:pt x="232" y="61"/>
                </a:lnTo>
                <a:lnTo>
                  <a:pt x="292" y="0"/>
                </a:ln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548" name="Oval 1030"/>
          <p:cNvSpPr>
            <a:spLocks noChangeArrowheads="1"/>
          </p:cNvSpPr>
          <p:nvPr/>
        </p:nvSpPr>
        <p:spPr bwMode="auto">
          <a:xfrm>
            <a:off x="1685925" y="2757488"/>
            <a:ext cx="5510213" cy="15875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004549" name="Rectangle 1031"/>
          <p:cNvSpPr>
            <a:spLocks noChangeArrowheads="1"/>
          </p:cNvSpPr>
          <p:nvPr/>
        </p:nvSpPr>
        <p:spPr bwMode="auto">
          <a:xfrm>
            <a:off x="4056063" y="2317750"/>
            <a:ext cx="11064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004550" name="Rectangle 1032"/>
          <p:cNvSpPr>
            <a:spLocks noChangeArrowheads="1"/>
          </p:cNvSpPr>
          <p:nvPr/>
        </p:nvSpPr>
        <p:spPr bwMode="auto">
          <a:xfrm>
            <a:off x="6324600" y="2667000"/>
            <a:ext cx="183038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004551" name="Rectangle 1033"/>
          <p:cNvSpPr>
            <a:spLocks noChangeArrowheads="1"/>
          </p:cNvSpPr>
          <p:nvPr/>
        </p:nvSpPr>
        <p:spPr bwMode="auto">
          <a:xfrm>
            <a:off x="6729413" y="4000500"/>
            <a:ext cx="10207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004552" name="Rectangle 1034"/>
          <p:cNvSpPr>
            <a:spLocks noChangeArrowheads="1"/>
          </p:cNvSpPr>
          <p:nvPr/>
        </p:nvSpPr>
        <p:spPr bwMode="auto">
          <a:xfrm>
            <a:off x="4486275" y="4414838"/>
            <a:ext cx="102076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004553" name="Rectangle 1035"/>
          <p:cNvSpPr>
            <a:spLocks noChangeArrowheads="1"/>
          </p:cNvSpPr>
          <p:nvPr/>
        </p:nvSpPr>
        <p:spPr bwMode="auto">
          <a:xfrm>
            <a:off x="1481138" y="4232275"/>
            <a:ext cx="103981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004554" name="Rectangle 1037"/>
          <p:cNvSpPr>
            <a:spLocks noChangeArrowheads="1"/>
          </p:cNvSpPr>
          <p:nvPr/>
        </p:nvSpPr>
        <p:spPr bwMode="auto">
          <a:xfrm>
            <a:off x="4114800" y="3810000"/>
            <a:ext cx="5556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>
                <a:solidFill>
                  <a:srgbClr val="C00000"/>
                </a:solidFill>
                <a:latin typeface="Comic Sans MS" pitchFamily="66" charset="0"/>
                <a:ea typeface="ＭＳ Ｐゴシック" pitchFamily="34" charset="-128"/>
                <a:cs typeface="Tahoma" pitchFamily="34" charset="0"/>
              </a:rPr>
              <a:t>STAR</a:t>
            </a:r>
          </a:p>
        </p:txBody>
      </p:sp>
      <p:sp>
        <p:nvSpPr>
          <p:cNvPr id="1004555" name="Rectangle 1038"/>
          <p:cNvSpPr>
            <a:spLocks noChangeArrowheads="1"/>
          </p:cNvSpPr>
          <p:nvPr/>
        </p:nvSpPr>
        <p:spPr bwMode="auto">
          <a:xfrm>
            <a:off x="2209800" y="3505200"/>
            <a:ext cx="8858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>
                <a:solidFill>
                  <a:srgbClr val="C00000"/>
                </a:solidFill>
                <a:latin typeface="Comic Sans MS" pitchFamily="66" charset="0"/>
                <a:ea typeface="ＭＳ Ｐゴシック" pitchFamily="34" charset="-128"/>
                <a:cs typeface="Tahoma" pitchFamily="34" charset="0"/>
              </a:rPr>
              <a:t>PHENIX</a:t>
            </a:r>
            <a:r>
              <a:rPr lang="en-US" altLang="ja-JP" sz="2400" b="1" i="1" u="sng">
                <a:solidFill>
                  <a:srgbClr val="0000FF"/>
                </a:solidFill>
                <a:latin typeface="Times New Roman" pitchFamily="18" charset="0"/>
                <a:ea typeface="ＭＳ Ｐゴシック" pitchFamily="34" charset="-128"/>
                <a:cs typeface="Tahoma" pitchFamily="34" charset="0"/>
              </a:rPr>
              <a:t> </a:t>
            </a:r>
            <a:endParaRPr lang="en-US" altLang="ja-JP" sz="2400">
              <a:solidFill>
                <a:srgbClr val="A50021"/>
              </a:solidFill>
              <a:latin typeface="Times New Roman" pitchFamily="18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1004556" name="Rectangle 1039"/>
          <p:cNvSpPr>
            <a:spLocks noChangeArrowheads="1"/>
          </p:cNvSpPr>
          <p:nvPr/>
        </p:nvSpPr>
        <p:spPr bwMode="auto">
          <a:xfrm>
            <a:off x="3927475" y="3257550"/>
            <a:ext cx="90328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004557" name="Rectangle 1040"/>
          <p:cNvSpPr>
            <a:spLocks noChangeArrowheads="1"/>
          </p:cNvSpPr>
          <p:nvPr/>
        </p:nvSpPr>
        <p:spPr bwMode="auto">
          <a:xfrm>
            <a:off x="3727450" y="5400675"/>
            <a:ext cx="5318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004558" name="Rectangle 1041"/>
          <p:cNvSpPr>
            <a:spLocks noChangeArrowheads="1"/>
          </p:cNvSpPr>
          <p:nvPr/>
        </p:nvSpPr>
        <p:spPr bwMode="auto">
          <a:xfrm>
            <a:off x="3429000" y="5410200"/>
            <a:ext cx="1447800" cy="307975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>
                <a:solidFill>
                  <a:srgbClr val="990000"/>
                </a:solidFill>
                <a:latin typeface="Times New Roman" pitchFamily="18" charset="0"/>
                <a:ea typeface="ＭＳ Ｐゴシック" pitchFamily="34" charset="-128"/>
                <a:cs typeface="Tahoma" pitchFamily="34" charset="0"/>
              </a:rPr>
              <a:t>AGS, 24GeV</a:t>
            </a:r>
          </a:p>
        </p:txBody>
      </p:sp>
      <p:sp>
        <p:nvSpPr>
          <p:cNvPr id="1004559" name="Rectangle 1042"/>
          <p:cNvSpPr>
            <a:spLocks noChangeArrowheads="1"/>
          </p:cNvSpPr>
          <p:nvPr/>
        </p:nvSpPr>
        <p:spPr bwMode="auto">
          <a:xfrm>
            <a:off x="1774825" y="5295900"/>
            <a:ext cx="6286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004560" name="Rectangle 1043"/>
          <p:cNvSpPr>
            <a:spLocks noChangeArrowheads="1"/>
          </p:cNvSpPr>
          <p:nvPr/>
        </p:nvSpPr>
        <p:spPr bwMode="auto">
          <a:xfrm>
            <a:off x="1676400" y="5410200"/>
            <a:ext cx="660400" cy="247650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>
                <a:solidFill>
                  <a:srgbClr val="990000"/>
                </a:solidFill>
                <a:latin typeface="Comic Sans MS" pitchFamily="66" charset="0"/>
                <a:ea typeface="ＭＳ Ｐゴシック" pitchFamily="34" charset="-128"/>
                <a:cs typeface="Tahoma" pitchFamily="34" charset="0"/>
              </a:rPr>
              <a:t>LINAC</a:t>
            </a:r>
          </a:p>
        </p:txBody>
      </p:sp>
      <p:sp>
        <p:nvSpPr>
          <p:cNvPr id="1004561" name="Rectangle 1044"/>
          <p:cNvSpPr>
            <a:spLocks noChangeArrowheads="1"/>
          </p:cNvSpPr>
          <p:nvPr/>
        </p:nvSpPr>
        <p:spPr bwMode="auto">
          <a:xfrm>
            <a:off x="2057400" y="6400800"/>
            <a:ext cx="1981200" cy="24765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>
                <a:solidFill>
                  <a:srgbClr val="990000"/>
                </a:solidFill>
                <a:latin typeface="Comic Sans MS" pitchFamily="66" charset="0"/>
                <a:ea typeface="ＭＳ Ｐゴシック" pitchFamily="34" charset="-128"/>
                <a:cs typeface="Tahoma" pitchFamily="34" charset="0"/>
              </a:rPr>
              <a:t>BOOSTER, 2.5 GeV</a:t>
            </a:r>
          </a:p>
        </p:txBody>
      </p:sp>
      <p:sp>
        <p:nvSpPr>
          <p:cNvPr id="1004562" name="Rectangle 1045"/>
          <p:cNvSpPr>
            <a:spLocks noChangeArrowheads="1"/>
          </p:cNvSpPr>
          <p:nvPr/>
        </p:nvSpPr>
        <p:spPr bwMode="auto">
          <a:xfrm>
            <a:off x="2403475" y="4741863"/>
            <a:ext cx="99536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004563" name="Oval 1046"/>
          <p:cNvSpPr>
            <a:spLocks noChangeArrowheads="1"/>
          </p:cNvSpPr>
          <p:nvPr/>
        </p:nvSpPr>
        <p:spPr bwMode="auto">
          <a:xfrm>
            <a:off x="3252788" y="5262563"/>
            <a:ext cx="1658937" cy="74453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004564" name="Arc 1047"/>
          <p:cNvSpPr>
            <a:spLocks/>
          </p:cNvSpPr>
          <p:nvPr/>
        </p:nvSpPr>
        <p:spPr bwMode="auto">
          <a:xfrm flipH="1">
            <a:off x="2600325" y="2830513"/>
            <a:ext cx="1897063" cy="711200"/>
          </a:xfrm>
          <a:custGeom>
            <a:avLst/>
            <a:gdLst>
              <a:gd name="T0" fmla="*/ 2147483647 w 15493"/>
              <a:gd name="T1" fmla="*/ 0 h 21120"/>
              <a:gd name="T2" fmla="*/ 2147483647 w 15493"/>
              <a:gd name="T3" fmla="*/ 2147483647 h 21120"/>
              <a:gd name="T4" fmla="*/ 0 w 15493"/>
              <a:gd name="T5" fmla="*/ 2147483647 h 21120"/>
              <a:gd name="T6" fmla="*/ 0 60000 65536"/>
              <a:gd name="T7" fmla="*/ 0 60000 65536"/>
              <a:gd name="T8" fmla="*/ 0 60000 65536"/>
              <a:gd name="T9" fmla="*/ 0 w 15493"/>
              <a:gd name="T10" fmla="*/ 0 h 21120"/>
              <a:gd name="T11" fmla="*/ 15493 w 15493"/>
              <a:gd name="T12" fmla="*/ 21120 h 211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493" h="21120" fill="none" extrusionOk="0">
                <a:moveTo>
                  <a:pt x="4529" y="0"/>
                </a:moveTo>
                <a:cubicBezTo>
                  <a:pt x="8703" y="895"/>
                  <a:pt x="12518" y="3007"/>
                  <a:pt x="15492" y="6069"/>
                </a:cubicBezTo>
              </a:path>
              <a:path w="15493" h="21120" stroke="0" extrusionOk="0">
                <a:moveTo>
                  <a:pt x="4529" y="0"/>
                </a:moveTo>
                <a:cubicBezTo>
                  <a:pt x="8703" y="895"/>
                  <a:pt x="12518" y="3007"/>
                  <a:pt x="15492" y="6069"/>
                </a:cubicBezTo>
                <a:lnTo>
                  <a:pt x="0" y="21120"/>
                </a:lnTo>
                <a:lnTo>
                  <a:pt x="4529" y="0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565" name="Arc 1048"/>
          <p:cNvSpPr>
            <a:spLocks/>
          </p:cNvSpPr>
          <p:nvPr/>
        </p:nvSpPr>
        <p:spPr bwMode="auto">
          <a:xfrm flipH="1">
            <a:off x="1790700" y="3251200"/>
            <a:ext cx="2646363" cy="544513"/>
          </a:xfrm>
          <a:custGeom>
            <a:avLst/>
            <a:gdLst>
              <a:gd name="T0" fmla="*/ 2147483647 w 21600"/>
              <a:gd name="T1" fmla="*/ 0 h 16156"/>
              <a:gd name="T2" fmla="*/ 2147483647 w 21600"/>
              <a:gd name="T3" fmla="*/ 2147483647 h 16156"/>
              <a:gd name="T4" fmla="*/ 0 w 21600"/>
              <a:gd name="T5" fmla="*/ 2147483647 h 16156"/>
              <a:gd name="T6" fmla="*/ 0 60000 65536"/>
              <a:gd name="T7" fmla="*/ 0 60000 65536"/>
              <a:gd name="T8" fmla="*/ 0 60000 65536"/>
              <a:gd name="T9" fmla="*/ 0 w 21600"/>
              <a:gd name="T10" fmla="*/ 0 h 16156"/>
              <a:gd name="T11" fmla="*/ 21600 w 21600"/>
              <a:gd name="T12" fmla="*/ 16156 h 161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6156" fill="none" extrusionOk="0">
                <a:moveTo>
                  <a:pt x="19847" y="0"/>
                </a:moveTo>
                <a:cubicBezTo>
                  <a:pt x="21003" y="2692"/>
                  <a:pt x="21600" y="5591"/>
                  <a:pt x="21600" y="8522"/>
                </a:cubicBezTo>
                <a:cubicBezTo>
                  <a:pt x="21600" y="11129"/>
                  <a:pt x="21127" y="13716"/>
                  <a:pt x="20205" y="16155"/>
                </a:cubicBezTo>
              </a:path>
              <a:path w="21600" h="16156" stroke="0" extrusionOk="0">
                <a:moveTo>
                  <a:pt x="19847" y="0"/>
                </a:moveTo>
                <a:cubicBezTo>
                  <a:pt x="21003" y="2692"/>
                  <a:pt x="21600" y="5591"/>
                  <a:pt x="21600" y="8522"/>
                </a:cubicBezTo>
                <a:cubicBezTo>
                  <a:pt x="21600" y="11129"/>
                  <a:pt x="21127" y="13716"/>
                  <a:pt x="20205" y="16155"/>
                </a:cubicBezTo>
                <a:lnTo>
                  <a:pt x="0" y="8522"/>
                </a:lnTo>
                <a:lnTo>
                  <a:pt x="19847" y="0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566" name="Arc 1049"/>
          <p:cNvSpPr>
            <a:spLocks/>
          </p:cNvSpPr>
          <p:nvPr/>
        </p:nvSpPr>
        <p:spPr bwMode="auto">
          <a:xfrm flipH="1">
            <a:off x="4433888" y="3244850"/>
            <a:ext cx="2646362" cy="538163"/>
          </a:xfrm>
          <a:custGeom>
            <a:avLst/>
            <a:gdLst>
              <a:gd name="T0" fmla="*/ 2147483647 w 21600"/>
              <a:gd name="T1" fmla="*/ 2147483647 h 15969"/>
              <a:gd name="T2" fmla="*/ 2147483647 w 21600"/>
              <a:gd name="T3" fmla="*/ 0 h 15969"/>
              <a:gd name="T4" fmla="*/ 2147483647 w 21600"/>
              <a:gd name="T5" fmla="*/ 2147483647 h 15969"/>
              <a:gd name="T6" fmla="*/ 0 60000 65536"/>
              <a:gd name="T7" fmla="*/ 0 60000 65536"/>
              <a:gd name="T8" fmla="*/ 0 60000 65536"/>
              <a:gd name="T9" fmla="*/ 0 w 21600"/>
              <a:gd name="T10" fmla="*/ 0 h 15969"/>
              <a:gd name="T11" fmla="*/ 21600 w 21600"/>
              <a:gd name="T12" fmla="*/ 15969 h 159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969" fill="none" extrusionOk="0">
                <a:moveTo>
                  <a:pt x="1306" y="15969"/>
                </a:moveTo>
                <a:cubicBezTo>
                  <a:pt x="442" y="13597"/>
                  <a:pt x="0" y="11093"/>
                  <a:pt x="0" y="8570"/>
                </a:cubicBezTo>
                <a:cubicBezTo>
                  <a:pt x="-1" y="5622"/>
                  <a:pt x="603" y="2705"/>
                  <a:pt x="1772" y="-1"/>
                </a:cubicBezTo>
              </a:path>
              <a:path w="21600" h="15969" stroke="0" extrusionOk="0">
                <a:moveTo>
                  <a:pt x="1306" y="15969"/>
                </a:moveTo>
                <a:cubicBezTo>
                  <a:pt x="442" y="13597"/>
                  <a:pt x="0" y="11093"/>
                  <a:pt x="0" y="8570"/>
                </a:cubicBezTo>
                <a:cubicBezTo>
                  <a:pt x="-1" y="5622"/>
                  <a:pt x="603" y="2705"/>
                  <a:pt x="1772" y="-1"/>
                </a:cubicBezTo>
                <a:lnTo>
                  <a:pt x="21600" y="8570"/>
                </a:lnTo>
                <a:lnTo>
                  <a:pt x="1306" y="15969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567" name="Arc 1050"/>
          <p:cNvSpPr>
            <a:spLocks/>
          </p:cNvSpPr>
          <p:nvPr/>
        </p:nvSpPr>
        <p:spPr bwMode="auto">
          <a:xfrm flipH="1">
            <a:off x="4572000" y="3429000"/>
            <a:ext cx="1779588" cy="828675"/>
          </a:xfrm>
          <a:custGeom>
            <a:avLst/>
            <a:gdLst>
              <a:gd name="T0" fmla="*/ 2147483647 w 14614"/>
              <a:gd name="T1" fmla="*/ 2147483647 h 21395"/>
              <a:gd name="T2" fmla="*/ 0 w 14614"/>
              <a:gd name="T3" fmla="*/ 2147483647 h 21395"/>
              <a:gd name="T4" fmla="*/ 2147483647 w 14614"/>
              <a:gd name="T5" fmla="*/ 0 h 21395"/>
              <a:gd name="T6" fmla="*/ 0 60000 65536"/>
              <a:gd name="T7" fmla="*/ 0 60000 65536"/>
              <a:gd name="T8" fmla="*/ 0 60000 65536"/>
              <a:gd name="T9" fmla="*/ 0 w 14614"/>
              <a:gd name="T10" fmla="*/ 0 h 21395"/>
              <a:gd name="T11" fmla="*/ 14614 w 14614"/>
              <a:gd name="T12" fmla="*/ 21395 h 2139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14" h="21395" fill="none" extrusionOk="0">
                <a:moveTo>
                  <a:pt x="11645" y="21395"/>
                </a:moveTo>
                <a:cubicBezTo>
                  <a:pt x="7296" y="20791"/>
                  <a:pt x="3233" y="18876"/>
                  <a:pt x="0" y="15905"/>
                </a:cubicBezTo>
              </a:path>
              <a:path w="14614" h="21395" stroke="0" extrusionOk="0">
                <a:moveTo>
                  <a:pt x="11645" y="21395"/>
                </a:moveTo>
                <a:cubicBezTo>
                  <a:pt x="7296" y="20791"/>
                  <a:pt x="3233" y="18876"/>
                  <a:pt x="0" y="15905"/>
                </a:cubicBezTo>
                <a:lnTo>
                  <a:pt x="14614" y="0"/>
                </a:lnTo>
                <a:lnTo>
                  <a:pt x="11645" y="21395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568" name="Arc 1051"/>
          <p:cNvSpPr>
            <a:spLocks/>
          </p:cNvSpPr>
          <p:nvPr/>
        </p:nvSpPr>
        <p:spPr bwMode="auto">
          <a:xfrm flipH="1">
            <a:off x="2578100" y="3619500"/>
            <a:ext cx="1970088" cy="631825"/>
          </a:xfrm>
          <a:custGeom>
            <a:avLst/>
            <a:gdLst>
              <a:gd name="T0" fmla="*/ 2147483647 w 16143"/>
              <a:gd name="T1" fmla="*/ 2147483647 h 21035"/>
              <a:gd name="T2" fmla="*/ 2147483647 w 16143"/>
              <a:gd name="T3" fmla="*/ 2147483647 h 21035"/>
              <a:gd name="T4" fmla="*/ 0 w 16143"/>
              <a:gd name="T5" fmla="*/ 0 h 21035"/>
              <a:gd name="T6" fmla="*/ 0 60000 65536"/>
              <a:gd name="T7" fmla="*/ 0 60000 65536"/>
              <a:gd name="T8" fmla="*/ 0 60000 65536"/>
              <a:gd name="T9" fmla="*/ 0 w 16143"/>
              <a:gd name="T10" fmla="*/ 0 h 21035"/>
              <a:gd name="T11" fmla="*/ 16143 w 16143"/>
              <a:gd name="T12" fmla="*/ 21035 h 210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143" h="21035" fill="none" extrusionOk="0">
                <a:moveTo>
                  <a:pt x="16143" y="14351"/>
                </a:moveTo>
                <a:cubicBezTo>
                  <a:pt x="13178" y="17686"/>
                  <a:pt x="9252" y="20021"/>
                  <a:pt x="4907" y="21035"/>
                </a:cubicBezTo>
              </a:path>
              <a:path w="16143" h="21035" stroke="0" extrusionOk="0">
                <a:moveTo>
                  <a:pt x="16143" y="14351"/>
                </a:moveTo>
                <a:cubicBezTo>
                  <a:pt x="13178" y="17686"/>
                  <a:pt x="9252" y="20021"/>
                  <a:pt x="4907" y="21035"/>
                </a:cubicBezTo>
                <a:lnTo>
                  <a:pt x="0" y="0"/>
                </a:lnTo>
                <a:lnTo>
                  <a:pt x="16143" y="14351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569" name="Arc 1052"/>
          <p:cNvSpPr>
            <a:spLocks/>
          </p:cNvSpPr>
          <p:nvPr/>
        </p:nvSpPr>
        <p:spPr bwMode="auto">
          <a:xfrm flipH="1">
            <a:off x="4427538" y="2836863"/>
            <a:ext cx="1852612" cy="700087"/>
          </a:xfrm>
          <a:custGeom>
            <a:avLst/>
            <a:gdLst>
              <a:gd name="T0" fmla="*/ 0 w 15115"/>
              <a:gd name="T1" fmla="*/ 2147483647 h 21197"/>
              <a:gd name="T2" fmla="*/ 2147483647 w 15115"/>
              <a:gd name="T3" fmla="*/ 0 h 21197"/>
              <a:gd name="T4" fmla="*/ 2147483647 w 15115"/>
              <a:gd name="T5" fmla="*/ 2147483647 h 21197"/>
              <a:gd name="T6" fmla="*/ 0 60000 65536"/>
              <a:gd name="T7" fmla="*/ 0 60000 65536"/>
              <a:gd name="T8" fmla="*/ 0 60000 65536"/>
              <a:gd name="T9" fmla="*/ 0 w 15115"/>
              <a:gd name="T10" fmla="*/ 0 h 21197"/>
              <a:gd name="T11" fmla="*/ 15115 w 15115"/>
              <a:gd name="T12" fmla="*/ 21197 h 211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115" h="21197" fill="none" extrusionOk="0">
                <a:moveTo>
                  <a:pt x="0" y="5766"/>
                </a:moveTo>
                <a:cubicBezTo>
                  <a:pt x="3013" y="2815"/>
                  <a:pt x="6824" y="810"/>
                  <a:pt x="10962" y="-1"/>
                </a:cubicBezTo>
              </a:path>
              <a:path w="15115" h="21197" stroke="0" extrusionOk="0">
                <a:moveTo>
                  <a:pt x="0" y="5766"/>
                </a:moveTo>
                <a:cubicBezTo>
                  <a:pt x="3013" y="2815"/>
                  <a:pt x="6824" y="810"/>
                  <a:pt x="10962" y="-1"/>
                </a:cubicBezTo>
                <a:lnTo>
                  <a:pt x="15115" y="21197"/>
                </a:lnTo>
                <a:lnTo>
                  <a:pt x="0" y="5766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570" name="Arc 1053"/>
          <p:cNvSpPr>
            <a:spLocks/>
          </p:cNvSpPr>
          <p:nvPr/>
        </p:nvSpPr>
        <p:spPr bwMode="auto">
          <a:xfrm>
            <a:off x="4440238" y="3563938"/>
            <a:ext cx="2019300" cy="847725"/>
          </a:xfrm>
          <a:custGeom>
            <a:avLst/>
            <a:gdLst>
              <a:gd name="T0" fmla="*/ 2147483647 w 15361"/>
              <a:gd name="T1" fmla="*/ 2147483647 h 21244"/>
              <a:gd name="T2" fmla="*/ 2147483647 w 15361"/>
              <a:gd name="T3" fmla="*/ 2147483647 h 21244"/>
              <a:gd name="T4" fmla="*/ 0 w 15361"/>
              <a:gd name="T5" fmla="*/ 0 h 21244"/>
              <a:gd name="T6" fmla="*/ 0 60000 65536"/>
              <a:gd name="T7" fmla="*/ 0 60000 65536"/>
              <a:gd name="T8" fmla="*/ 0 60000 65536"/>
              <a:gd name="T9" fmla="*/ 0 w 15361"/>
              <a:gd name="T10" fmla="*/ 0 h 21244"/>
              <a:gd name="T11" fmla="*/ 15361 w 15361"/>
              <a:gd name="T12" fmla="*/ 21244 h 212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61" h="21244" fill="none" extrusionOk="0">
                <a:moveTo>
                  <a:pt x="15361" y="15185"/>
                </a:moveTo>
                <a:cubicBezTo>
                  <a:pt x="12253" y="18329"/>
                  <a:pt x="8255" y="20444"/>
                  <a:pt x="3906" y="21243"/>
                </a:cubicBezTo>
              </a:path>
              <a:path w="15361" h="21244" stroke="0" extrusionOk="0">
                <a:moveTo>
                  <a:pt x="15361" y="15185"/>
                </a:moveTo>
                <a:cubicBezTo>
                  <a:pt x="12253" y="18329"/>
                  <a:pt x="8255" y="20444"/>
                  <a:pt x="3906" y="21243"/>
                </a:cubicBezTo>
                <a:lnTo>
                  <a:pt x="0" y="0"/>
                </a:lnTo>
                <a:lnTo>
                  <a:pt x="15361" y="15185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571" name="Arc 1054"/>
          <p:cNvSpPr>
            <a:spLocks/>
          </p:cNvSpPr>
          <p:nvPr/>
        </p:nvSpPr>
        <p:spPr bwMode="auto">
          <a:xfrm>
            <a:off x="2474913" y="3563938"/>
            <a:ext cx="1973262" cy="847725"/>
          </a:xfrm>
          <a:custGeom>
            <a:avLst/>
            <a:gdLst>
              <a:gd name="T0" fmla="*/ 2147483647 w 15013"/>
              <a:gd name="T1" fmla="*/ 2147483647 h 21246"/>
              <a:gd name="T2" fmla="*/ 0 w 15013"/>
              <a:gd name="T3" fmla="*/ 2147483647 h 21246"/>
              <a:gd name="T4" fmla="*/ 2147483647 w 15013"/>
              <a:gd name="T5" fmla="*/ 0 h 21246"/>
              <a:gd name="T6" fmla="*/ 0 60000 65536"/>
              <a:gd name="T7" fmla="*/ 0 60000 65536"/>
              <a:gd name="T8" fmla="*/ 0 60000 65536"/>
              <a:gd name="T9" fmla="*/ 0 w 15013"/>
              <a:gd name="T10" fmla="*/ 0 h 21246"/>
              <a:gd name="T11" fmla="*/ 15013 w 15013"/>
              <a:gd name="T12" fmla="*/ 21246 h 212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013" h="21246" fill="none" extrusionOk="0">
                <a:moveTo>
                  <a:pt x="11119" y="21246"/>
                </a:moveTo>
                <a:cubicBezTo>
                  <a:pt x="6930" y="20478"/>
                  <a:pt x="3062" y="18489"/>
                  <a:pt x="0" y="15529"/>
                </a:cubicBezTo>
              </a:path>
              <a:path w="15013" h="21246" stroke="0" extrusionOk="0">
                <a:moveTo>
                  <a:pt x="11119" y="21246"/>
                </a:moveTo>
                <a:cubicBezTo>
                  <a:pt x="6930" y="20478"/>
                  <a:pt x="3062" y="18489"/>
                  <a:pt x="0" y="15529"/>
                </a:cubicBezTo>
                <a:lnTo>
                  <a:pt x="15013" y="0"/>
                </a:lnTo>
                <a:lnTo>
                  <a:pt x="11119" y="21246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572" name="Arc 1055"/>
          <p:cNvSpPr>
            <a:spLocks/>
          </p:cNvSpPr>
          <p:nvPr/>
        </p:nvSpPr>
        <p:spPr bwMode="auto">
          <a:xfrm>
            <a:off x="1611313" y="3195638"/>
            <a:ext cx="2838450" cy="704850"/>
          </a:xfrm>
          <a:custGeom>
            <a:avLst/>
            <a:gdLst>
              <a:gd name="T0" fmla="*/ 2147483647 w 21600"/>
              <a:gd name="T1" fmla="*/ 2147483647 h 17626"/>
              <a:gd name="T2" fmla="*/ 2147483647 w 21600"/>
              <a:gd name="T3" fmla="*/ 0 h 17626"/>
              <a:gd name="T4" fmla="*/ 2147483647 w 21600"/>
              <a:gd name="T5" fmla="*/ 2147483647 h 17626"/>
              <a:gd name="T6" fmla="*/ 0 60000 65536"/>
              <a:gd name="T7" fmla="*/ 0 60000 65536"/>
              <a:gd name="T8" fmla="*/ 0 60000 65536"/>
              <a:gd name="T9" fmla="*/ 0 w 21600"/>
              <a:gd name="T10" fmla="*/ 0 h 17626"/>
              <a:gd name="T11" fmla="*/ 21600 w 21600"/>
              <a:gd name="T12" fmla="*/ 17626 h 176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626" fill="none" extrusionOk="0">
                <a:moveTo>
                  <a:pt x="1688" y="17626"/>
                </a:moveTo>
                <a:cubicBezTo>
                  <a:pt x="574" y="14975"/>
                  <a:pt x="0" y="12128"/>
                  <a:pt x="0" y="9253"/>
                </a:cubicBezTo>
                <a:cubicBezTo>
                  <a:pt x="-1" y="6052"/>
                  <a:pt x="711" y="2892"/>
                  <a:pt x="2082" y="0"/>
                </a:cubicBezTo>
              </a:path>
              <a:path w="21600" h="17626" stroke="0" extrusionOk="0">
                <a:moveTo>
                  <a:pt x="1688" y="17626"/>
                </a:moveTo>
                <a:cubicBezTo>
                  <a:pt x="574" y="14975"/>
                  <a:pt x="0" y="12128"/>
                  <a:pt x="0" y="9253"/>
                </a:cubicBezTo>
                <a:cubicBezTo>
                  <a:pt x="-1" y="6052"/>
                  <a:pt x="711" y="2892"/>
                  <a:pt x="2082" y="0"/>
                </a:cubicBezTo>
                <a:lnTo>
                  <a:pt x="21600" y="9253"/>
                </a:lnTo>
                <a:lnTo>
                  <a:pt x="1688" y="17626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573" name="Arc 1056"/>
          <p:cNvSpPr>
            <a:spLocks/>
          </p:cNvSpPr>
          <p:nvPr/>
        </p:nvSpPr>
        <p:spPr bwMode="auto">
          <a:xfrm>
            <a:off x="2509838" y="2711450"/>
            <a:ext cx="1939925" cy="860425"/>
          </a:xfrm>
          <a:custGeom>
            <a:avLst/>
            <a:gdLst>
              <a:gd name="T0" fmla="*/ 0 w 14768"/>
              <a:gd name="T1" fmla="*/ 2147483647 h 21256"/>
              <a:gd name="T2" fmla="*/ 2147483647 w 14768"/>
              <a:gd name="T3" fmla="*/ 0 h 21256"/>
              <a:gd name="T4" fmla="*/ 2147483647 w 14768"/>
              <a:gd name="T5" fmla="*/ 2147483647 h 21256"/>
              <a:gd name="T6" fmla="*/ 0 60000 65536"/>
              <a:gd name="T7" fmla="*/ 0 60000 65536"/>
              <a:gd name="T8" fmla="*/ 0 60000 65536"/>
              <a:gd name="T9" fmla="*/ 0 w 14768"/>
              <a:gd name="T10" fmla="*/ 0 h 21256"/>
              <a:gd name="T11" fmla="*/ 14768 w 14768"/>
              <a:gd name="T12" fmla="*/ 21256 h 212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768" h="21256" fill="none" extrusionOk="0">
                <a:moveTo>
                  <a:pt x="0" y="5493"/>
                </a:moveTo>
                <a:cubicBezTo>
                  <a:pt x="3037" y="2647"/>
                  <a:pt x="6833" y="739"/>
                  <a:pt x="10929" y="-1"/>
                </a:cubicBezTo>
              </a:path>
              <a:path w="14768" h="21256" stroke="0" extrusionOk="0">
                <a:moveTo>
                  <a:pt x="0" y="5493"/>
                </a:moveTo>
                <a:cubicBezTo>
                  <a:pt x="3037" y="2647"/>
                  <a:pt x="6833" y="739"/>
                  <a:pt x="10929" y="-1"/>
                </a:cubicBezTo>
                <a:lnTo>
                  <a:pt x="14768" y="21256"/>
                </a:lnTo>
                <a:lnTo>
                  <a:pt x="0" y="5493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574" name="Arc 1057"/>
          <p:cNvSpPr>
            <a:spLocks/>
          </p:cNvSpPr>
          <p:nvPr/>
        </p:nvSpPr>
        <p:spPr bwMode="auto">
          <a:xfrm>
            <a:off x="4440238" y="2716213"/>
            <a:ext cx="1924050" cy="854075"/>
          </a:xfrm>
          <a:custGeom>
            <a:avLst/>
            <a:gdLst>
              <a:gd name="T0" fmla="*/ 2147483647 w 14647"/>
              <a:gd name="T1" fmla="*/ 0 h 21263"/>
              <a:gd name="T2" fmla="*/ 2147483647 w 14647"/>
              <a:gd name="T3" fmla="*/ 2147483647 h 21263"/>
              <a:gd name="T4" fmla="*/ 0 w 14647"/>
              <a:gd name="T5" fmla="*/ 2147483647 h 21263"/>
              <a:gd name="T6" fmla="*/ 0 60000 65536"/>
              <a:gd name="T7" fmla="*/ 0 60000 65536"/>
              <a:gd name="T8" fmla="*/ 0 60000 65536"/>
              <a:gd name="T9" fmla="*/ 0 w 14647"/>
              <a:gd name="T10" fmla="*/ 0 h 21263"/>
              <a:gd name="T11" fmla="*/ 14647 w 14647"/>
              <a:gd name="T12" fmla="*/ 21263 h 212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47" h="21263" fill="none" extrusionOk="0">
                <a:moveTo>
                  <a:pt x="3802" y="0"/>
                </a:moveTo>
                <a:cubicBezTo>
                  <a:pt x="7857" y="725"/>
                  <a:pt x="11619" y="2594"/>
                  <a:pt x="14647" y="5387"/>
                </a:cubicBezTo>
              </a:path>
              <a:path w="14647" h="21263" stroke="0" extrusionOk="0">
                <a:moveTo>
                  <a:pt x="3802" y="0"/>
                </a:moveTo>
                <a:cubicBezTo>
                  <a:pt x="7857" y="725"/>
                  <a:pt x="11619" y="2594"/>
                  <a:pt x="14647" y="5387"/>
                </a:cubicBezTo>
                <a:lnTo>
                  <a:pt x="0" y="21263"/>
                </a:lnTo>
                <a:lnTo>
                  <a:pt x="3802" y="0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575" name="Arc 1058"/>
          <p:cNvSpPr>
            <a:spLocks/>
          </p:cNvSpPr>
          <p:nvPr/>
        </p:nvSpPr>
        <p:spPr bwMode="auto">
          <a:xfrm>
            <a:off x="4440238" y="3181350"/>
            <a:ext cx="2838450" cy="715963"/>
          </a:xfrm>
          <a:custGeom>
            <a:avLst/>
            <a:gdLst>
              <a:gd name="T0" fmla="*/ 2147483647 w 21600"/>
              <a:gd name="T1" fmla="*/ 0 h 17979"/>
              <a:gd name="T2" fmla="*/ 2147483647 w 21600"/>
              <a:gd name="T3" fmla="*/ 2147483647 h 17979"/>
              <a:gd name="T4" fmla="*/ 0 w 21600"/>
              <a:gd name="T5" fmla="*/ 2147483647 h 17979"/>
              <a:gd name="T6" fmla="*/ 0 60000 65536"/>
              <a:gd name="T7" fmla="*/ 0 60000 65536"/>
              <a:gd name="T8" fmla="*/ 0 60000 65536"/>
              <a:gd name="T9" fmla="*/ 0 w 21600"/>
              <a:gd name="T10" fmla="*/ 0 h 17979"/>
              <a:gd name="T11" fmla="*/ 21600 w 21600"/>
              <a:gd name="T12" fmla="*/ 17979 h 179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7979" fill="none" extrusionOk="0">
                <a:moveTo>
                  <a:pt x="19360" y="0"/>
                </a:moveTo>
                <a:cubicBezTo>
                  <a:pt x="20833" y="2977"/>
                  <a:pt x="21600" y="6254"/>
                  <a:pt x="21600" y="9577"/>
                </a:cubicBezTo>
                <a:cubicBezTo>
                  <a:pt x="21600" y="12463"/>
                  <a:pt x="21021" y="15320"/>
                  <a:pt x="19898" y="17978"/>
                </a:cubicBezTo>
              </a:path>
              <a:path w="21600" h="17979" stroke="0" extrusionOk="0">
                <a:moveTo>
                  <a:pt x="19360" y="0"/>
                </a:moveTo>
                <a:cubicBezTo>
                  <a:pt x="20833" y="2977"/>
                  <a:pt x="21600" y="6254"/>
                  <a:pt x="21600" y="9577"/>
                </a:cubicBezTo>
                <a:cubicBezTo>
                  <a:pt x="21600" y="12463"/>
                  <a:pt x="21021" y="15320"/>
                  <a:pt x="19898" y="17978"/>
                </a:cubicBezTo>
                <a:lnTo>
                  <a:pt x="0" y="9577"/>
                </a:lnTo>
                <a:lnTo>
                  <a:pt x="19360" y="0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576" name="Freeform 1059"/>
          <p:cNvSpPr>
            <a:spLocks/>
          </p:cNvSpPr>
          <p:nvPr/>
        </p:nvSpPr>
        <p:spPr bwMode="auto">
          <a:xfrm>
            <a:off x="3941763" y="4251325"/>
            <a:ext cx="1014412" cy="157163"/>
          </a:xfrm>
          <a:custGeom>
            <a:avLst/>
            <a:gdLst>
              <a:gd name="T0" fmla="*/ 0 w 639"/>
              <a:gd name="T1" fmla="*/ 0 h 99"/>
              <a:gd name="T2" fmla="*/ 2147483647 w 639"/>
              <a:gd name="T3" fmla="*/ 2147483647 h 99"/>
              <a:gd name="T4" fmla="*/ 2147483647 w 639"/>
              <a:gd name="T5" fmla="*/ 2147483647 h 99"/>
              <a:gd name="T6" fmla="*/ 2147483647 w 639"/>
              <a:gd name="T7" fmla="*/ 2147483647 h 99"/>
              <a:gd name="T8" fmla="*/ 2147483647 w 639"/>
              <a:gd name="T9" fmla="*/ 2147483647 h 99"/>
              <a:gd name="T10" fmla="*/ 2147483647 w 639"/>
              <a:gd name="T11" fmla="*/ 2147483647 h 9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39"/>
              <a:gd name="T19" fmla="*/ 0 h 99"/>
              <a:gd name="T20" fmla="*/ 639 w 639"/>
              <a:gd name="T21" fmla="*/ 99 h 9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39" h="99">
                <a:moveTo>
                  <a:pt x="0" y="0"/>
                </a:moveTo>
                <a:lnTo>
                  <a:pt x="172" y="18"/>
                </a:lnTo>
                <a:lnTo>
                  <a:pt x="220" y="57"/>
                </a:lnTo>
                <a:lnTo>
                  <a:pt x="406" y="57"/>
                </a:lnTo>
                <a:lnTo>
                  <a:pt x="445" y="95"/>
                </a:lnTo>
                <a:lnTo>
                  <a:pt x="639" y="99"/>
                </a:ln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577" name="Freeform 1060"/>
          <p:cNvSpPr>
            <a:spLocks/>
          </p:cNvSpPr>
          <p:nvPr/>
        </p:nvSpPr>
        <p:spPr bwMode="auto">
          <a:xfrm>
            <a:off x="3933825" y="4256088"/>
            <a:ext cx="1000125" cy="153987"/>
          </a:xfrm>
          <a:custGeom>
            <a:avLst/>
            <a:gdLst>
              <a:gd name="T0" fmla="*/ 0 w 630"/>
              <a:gd name="T1" fmla="*/ 2147483647 h 97"/>
              <a:gd name="T2" fmla="*/ 2147483647 w 630"/>
              <a:gd name="T3" fmla="*/ 2147483647 h 97"/>
              <a:gd name="T4" fmla="*/ 2147483647 w 630"/>
              <a:gd name="T5" fmla="*/ 2147483647 h 97"/>
              <a:gd name="T6" fmla="*/ 2147483647 w 630"/>
              <a:gd name="T7" fmla="*/ 2147483647 h 97"/>
              <a:gd name="T8" fmla="*/ 2147483647 w 630"/>
              <a:gd name="T9" fmla="*/ 2147483647 h 97"/>
              <a:gd name="T10" fmla="*/ 2147483647 w 630"/>
              <a:gd name="T11" fmla="*/ 0 h 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30"/>
              <a:gd name="T19" fmla="*/ 0 h 97"/>
              <a:gd name="T20" fmla="*/ 630 w 630"/>
              <a:gd name="T21" fmla="*/ 97 h 9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30" h="97">
                <a:moveTo>
                  <a:pt x="0" y="97"/>
                </a:moveTo>
                <a:lnTo>
                  <a:pt x="177" y="96"/>
                </a:lnTo>
                <a:lnTo>
                  <a:pt x="225" y="51"/>
                </a:lnTo>
                <a:lnTo>
                  <a:pt x="408" y="51"/>
                </a:lnTo>
                <a:lnTo>
                  <a:pt x="449" y="15"/>
                </a:lnTo>
                <a:lnTo>
                  <a:pt x="630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578" name="Rectangle 1061"/>
          <p:cNvSpPr>
            <a:spLocks noChangeArrowheads="1"/>
          </p:cNvSpPr>
          <p:nvPr/>
        </p:nvSpPr>
        <p:spPr bwMode="auto">
          <a:xfrm>
            <a:off x="4365625" y="4297363"/>
            <a:ext cx="150813" cy="92075"/>
          </a:xfrm>
          <a:prstGeom prst="rect">
            <a:avLst/>
          </a:prstGeom>
          <a:solidFill>
            <a:srgbClr val="FFFFCC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004579" name="Arc 1062"/>
          <p:cNvSpPr>
            <a:spLocks/>
          </p:cNvSpPr>
          <p:nvPr/>
        </p:nvSpPr>
        <p:spPr bwMode="auto">
          <a:xfrm>
            <a:off x="3424238" y="4386263"/>
            <a:ext cx="1017587" cy="492125"/>
          </a:xfrm>
          <a:custGeom>
            <a:avLst/>
            <a:gdLst>
              <a:gd name="T0" fmla="*/ 2147483647 w 21600"/>
              <a:gd name="T1" fmla="*/ 0 h 21188"/>
              <a:gd name="T2" fmla="*/ 2147483647 w 21600"/>
              <a:gd name="T3" fmla="*/ 2147483647 h 21188"/>
              <a:gd name="T4" fmla="*/ 0 w 21600"/>
              <a:gd name="T5" fmla="*/ 2147483647 h 21188"/>
              <a:gd name="T6" fmla="*/ 0 60000 65536"/>
              <a:gd name="T7" fmla="*/ 0 60000 65536"/>
              <a:gd name="T8" fmla="*/ 0 60000 65536"/>
              <a:gd name="T9" fmla="*/ 0 w 21600"/>
              <a:gd name="T10" fmla="*/ 0 h 21188"/>
              <a:gd name="T11" fmla="*/ 21600 w 21600"/>
              <a:gd name="T12" fmla="*/ 21188 h 211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188" fill="none" extrusionOk="0">
                <a:moveTo>
                  <a:pt x="4198" y="-1"/>
                </a:moveTo>
                <a:cubicBezTo>
                  <a:pt x="14312" y="2003"/>
                  <a:pt x="21600" y="10877"/>
                  <a:pt x="21600" y="21188"/>
                </a:cubicBezTo>
              </a:path>
              <a:path w="21600" h="21188" stroke="0" extrusionOk="0">
                <a:moveTo>
                  <a:pt x="4198" y="-1"/>
                </a:moveTo>
                <a:cubicBezTo>
                  <a:pt x="14312" y="2003"/>
                  <a:pt x="21600" y="10877"/>
                  <a:pt x="21600" y="21188"/>
                </a:cubicBezTo>
                <a:lnTo>
                  <a:pt x="0" y="21188"/>
                </a:lnTo>
                <a:lnTo>
                  <a:pt x="4198" y="-1"/>
                </a:lnTo>
                <a:close/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580" name="Arc 1063"/>
          <p:cNvSpPr>
            <a:spLocks/>
          </p:cNvSpPr>
          <p:nvPr/>
        </p:nvSpPr>
        <p:spPr bwMode="auto">
          <a:xfrm flipH="1">
            <a:off x="4446588" y="4386263"/>
            <a:ext cx="1017587" cy="492125"/>
          </a:xfrm>
          <a:custGeom>
            <a:avLst/>
            <a:gdLst>
              <a:gd name="T0" fmla="*/ 2147483647 w 21600"/>
              <a:gd name="T1" fmla="*/ 0 h 21188"/>
              <a:gd name="T2" fmla="*/ 2147483647 w 21600"/>
              <a:gd name="T3" fmla="*/ 2147483647 h 21188"/>
              <a:gd name="T4" fmla="*/ 0 w 21600"/>
              <a:gd name="T5" fmla="*/ 2147483647 h 21188"/>
              <a:gd name="T6" fmla="*/ 0 60000 65536"/>
              <a:gd name="T7" fmla="*/ 0 60000 65536"/>
              <a:gd name="T8" fmla="*/ 0 60000 65536"/>
              <a:gd name="T9" fmla="*/ 0 w 21600"/>
              <a:gd name="T10" fmla="*/ 0 h 21188"/>
              <a:gd name="T11" fmla="*/ 21600 w 21600"/>
              <a:gd name="T12" fmla="*/ 21188 h 211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188" fill="none" extrusionOk="0">
                <a:moveTo>
                  <a:pt x="4198" y="-1"/>
                </a:moveTo>
                <a:cubicBezTo>
                  <a:pt x="14312" y="2003"/>
                  <a:pt x="21600" y="10877"/>
                  <a:pt x="21600" y="21188"/>
                </a:cubicBezTo>
              </a:path>
              <a:path w="21600" h="21188" stroke="0" extrusionOk="0">
                <a:moveTo>
                  <a:pt x="4198" y="-1"/>
                </a:moveTo>
                <a:cubicBezTo>
                  <a:pt x="14312" y="2003"/>
                  <a:pt x="21600" y="10877"/>
                  <a:pt x="21600" y="21188"/>
                </a:cubicBezTo>
                <a:lnTo>
                  <a:pt x="0" y="21188"/>
                </a:lnTo>
                <a:lnTo>
                  <a:pt x="4198" y="-1"/>
                </a:lnTo>
                <a:close/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581" name="Freeform 1064"/>
          <p:cNvSpPr>
            <a:spLocks/>
          </p:cNvSpPr>
          <p:nvPr/>
        </p:nvSpPr>
        <p:spPr bwMode="auto">
          <a:xfrm>
            <a:off x="3937000" y="2711450"/>
            <a:ext cx="1009650" cy="127000"/>
          </a:xfrm>
          <a:custGeom>
            <a:avLst/>
            <a:gdLst>
              <a:gd name="T0" fmla="*/ 0 w 636"/>
              <a:gd name="T1" fmla="*/ 0 h 80"/>
              <a:gd name="T2" fmla="*/ 2147483647 w 636"/>
              <a:gd name="T3" fmla="*/ 2147483647 h 80"/>
              <a:gd name="T4" fmla="*/ 2147483647 w 636"/>
              <a:gd name="T5" fmla="*/ 2147483647 h 80"/>
              <a:gd name="T6" fmla="*/ 2147483647 w 636"/>
              <a:gd name="T7" fmla="*/ 2147483647 h 80"/>
              <a:gd name="T8" fmla="*/ 2147483647 w 636"/>
              <a:gd name="T9" fmla="*/ 2147483647 h 80"/>
              <a:gd name="T10" fmla="*/ 2147483647 w 636"/>
              <a:gd name="T11" fmla="*/ 2147483647 h 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36"/>
              <a:gd name="T19" fmla="*/ 0 h 80"/>
              <a:gd name="T20" fmla="*/ 636 w 636"/>
              <a:gd name="T21" fmla="*/ 80 h 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36" h="80">
                <a:moveTo>
                  <a:pt x="0" y="0"/>
                </a:moveTo>
                <a:lnTo>
                  <a:pt x="172" y="2"/>
                </a:lnTo>
                <a:lnTo>
                  <a:pt x="222" y="32"/>
                </a:lnTo>
                <a:lnTo>
                  <a:pt x="400" y="30"/>
                </a:lnTo>
                <a:lnTo>
                  <a:pt x="446" y="68"/>
                </a:lnTo>
                <a:lnTo>
                  <a:pt x="636" y="8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582" name="Freeform 1065"/>
          <p:cNvSpPr>
            <a:spLocks/>
          </p:cNvSpPr>
          <p:nvPr/>
        </p:nvSpPr>
        <p:spPr bwMode="auto">
          <a:xfrm>
            <a:off x="3933825" y="2708275"/>
            <a:ext cx="1012825" cy="127000"/>
          </a:xfrm>
          <a:custGeom>
            <a:avLst/>
            <a:gdLst>
              <a:gd name="T0" fmla="*/ 0 w 638"/>
              <a:gd name="T1" fmla="*/ 2147483647 h 80"/>
              <a:gd name="T2" fmla="*/ 2147483647 w 638"/>
              <a:gd name="T3" fmla="*/ 2147483647 h 80"/>
              <a:gd name="T4" fmla="*/ 2147483647 w 638"/>
              <a:gd name="T5" fmla="*/ 2147483647 h 80"/>
              <a:gd name="T6" fmla="*/ 2147483647 w 638"/>
              <a:gd name="T7" fmla="*/ 2147483647 h 80"/>
              <a:gd name="T8" fmla="*/ 2147483647 w 638"/>
              <a:gd name="T9" fmla="*/ 0 h 80"/>
              <a:gd name="T10" fmla="*/ 2147483647 w 638"/>
              <a:gd name="T11" fmla="*/ 2147483647 h 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38"/>
              <a:gd name="T19" fmla="*/ 0 h 80"/>
              <a:gd name="T20" fmla="*/ 638 w 638"/>
              <a:gd name="T21" fmla="*/ 80 h 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38" h="80">
                <a:moveTo>
                  <a:pt x="0" y="80"/>
                </a:moveTo>
                <a:lnTo>
                  <a:pt x="178" y="74"/>
                </a:lnTo>
                <a:lnTo>
                  <a:pt x="222" y="32"/>
                </a:lnTo>
                <a:lnTo>
                  <a:pt x="398" y="32"/>
                </a:lnTo>
                <a:lnTo>
                  <a:pt x="452" y="0"/>
                </a:lnTo>
                <a:lnTo>
                  <a:pt x="638" y="4"/>
                </a:ln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583" name="Freeform 1066"/>
          <p:cNvSpPr>
            <a:spLocks/>
          </p:cNvSpPr>
          <p:nvPr/>
        </p:nvSpPr>
        <p:spPr bwMode="auto">
          <a:xfrm>
            <a:off x="1835150" y="3902075"/>
            <a:ext cx="746125" cy="152400"/>
          </a:xfrm>
          <a:custGeom>
            <a:avLst/>
            <a:gdLst>
              <a:gd name="T0" fmla="*/ 0 w 470"/>
              <a:gd name="T1" fmla="*/ 0 h 96"/>
              <a:gd name="T2" fmla="*/ 2147483647 w 470"/>
              <a:gd name="T3" fmla="*/ 2147483647 h 96"/>
              <a:gd name="T4" fmla="*/ 2147483647 w 470"/>
              <a:gd name="T5" fmla="*/ 2147483647 h 96"/>
              <a:gd name="T6" fmla="*/ 2147483647 w 470"/>
              <a:gd name="T7" fmla="*/ 2147483647 h 96"/>
              <a:gd name="T8" fmla="*/ 2147483647 w 470"/>
              <a:gd name="T9" fmla="*/ 2147483647 h 96"/>
              <a:gd name="T10" fmla="*/ 2147483647 w 470"/>
              <a:gd name="T11" fmla="*/ 2147483647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0"/>
              <a:gd name="T19" fmla="*/ 0 h 96"/>
              <a:gd name="T20" fmla="*/ 470 w 470"/>
              <a:gd name="T21" fmla="*/ 96 h 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0" h="96">
                <a:moveTo>
                  <a:pt x="0" y="0"/>
                </a:moveTo>
                <a:lnTo>
                  <a:pt x="106" y="54"/>
                </a:lnTo>
                <a:lnTo>
                  <a:pt x="152" y="44"/>
                </a:lnTo>
                <a:lnTo>
                  <a:pt x="270" y="90"/>
                </a:lnTo>
                <a:lnTo>
                  <a:pt x="344" y="68"/>
                </a:lnTo>
                <a:lnTo>
                  <a:pt x="470" y="96"/>
                </a:ln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584" name="Freeform 1067"/>
          <p:cNvSpPr>
            <a:spLocks/>
          </p:cNvSpPr>
          <p:nvPr/>
        </p:nvSpPr>
        <p:spPr bwMode="auto">
          <a:xfrm>
            <a:off x="1958975" y="3794125"/>
            <a:ext cx="523875" cy="393700"/>
          </a:xfrm>
          <a:custGeom>
            <a:avLst/>
            <a:gdLst>
              <a:gd name="T0" fmla="*/ 0 w 330"/>
              <a:gd name="T1" fmla="*/ 0 h 248"/>
              <a:gd name="T2" fmla="*/ 2147483647 w 330"/>
              <a:gd name="T3" fmla="*/ 2147483647 h 248"/>
              <a:gd name="T4" fmla="*/ 2147483647 w 330"/>
              <a:gd name="T5" fmla="*/ 2147483647 h 248"/>
              <a:gd name="T6" fmla="*/ 2147483647 w 330"/>
              <a:gd name="T7" fmla="*/ 2147483647 h 248"/>
              <a:gd name="T8" fmla="*/ 2147483647 w 330"/>
              <a:gd name="T9" fmla="*/ 2147483647 h 248"/>
              <a:gd name="T10" fmla="*/ 2147483647 w 330"/>
              <a:gd name="T11" fmla="*/ 2147483647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30"/>
              <a:gd name="T19" fmla="*/ 0 h 248"/>
              <a:gd name="T20" fmla="*/ 330 w 330"/>
              <a:gd name="T21" fmla="*/ 248 h 24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30" h="248">
                <a:moveTo>
                  <a:pt x="0" y="0"/>
                </a:moveTo>
                <a:lnTo>
                  <a:pt x="68" y="46"/>
                </a:lnTo>
                <a:lnTo>
                  <a:pt x="78" y="110"/>
                </a:lnTo>
                <a:lnTo>
                  <a:pt x="192" y="156"/>
                </a:lnTo>
                <a:lnTo>
                  <a:pt x="196" y="202"/>
                </a:lnTo>
                <a:lnTo>
                  <a:pt x="330" y="248"/>
                </a:lnTo>
              </a:path>
            </a:pathLst>
          </a:custGeom>
          <a:noFill/>
          <a:ln w="2857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585" name="Rectangle 1068"/>
          <p:cNvSpPr>
            <a:spLocks noChangeArrowheads="1"/>
          </p:cNvSpPr>
          <p:nvPr/>
        </p:nvSpPr>
        <p:spPr bwMode="auto">
          <a:xfrm rot="1511052">
            <a:off x="2101850" y="3949700"/>
            <a:ext cx="150813" cy="92075"/>
          </a:xfrm>
          <a:prstGeom prst="rect">
            <a:avLst/>
          </a:prstGeom>
          <a:solidFill>
            <a:srgbClr val="FFFFCC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004586" name="Freeform 1069"/>
          <p:cNvSpPr>
            <a:spLocks/>
          </p:cNvSpPr>
          <p:nvPr/>
        </p:nvSpPr>
        <p:spPr bwMode="auto">
          <a:xfrm>
            <a:off x="1882775" y="3028950"/>
            <a:ext cx="723900" cy="174625"/>
          </a:xfrm>
          <a:custGeom>
            <a:avLst/>
            <a:gdLst>
              <a:gd name="T0" fmla="*/ 0 w 456"/>
              <a:gd name="T1" fmla="*/ 2147483647 h 110"/>
              <a:gd name="T2" fmla="*/ 2147483647 w 456"/>
              <a:gd name="T3" fmla="*/ 2147483647 h 110"/>
              <a:gd name="T4" fmla="*/ 2147483647 w 456"/>
              <a:gd name="T5" fmla="*/ 2147483647 h 110"/>
              <a:gd name="T6" fmla="*/ 2147483647 w 456"/>
              <a:gd name="T7" fmla="*/ 2147483647 h 110"/>
              <a:gd name="T8" fmla="*/ 2147483647 w 456"/>
              <a:gd name="T9" fmla="*/ 2147483647 h 110"/>
              <a:gd name="T10" fmla="*/ 2147483647 w 456"/>
              <a:gd name="T11" fmla="*/ 0 h 1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56"/>
              <a:gd name="T19" fmla="*/ 0 h 110"/>
              <a:gd name="T20" fmla="*/ 456 w 456"/>
              <a:gd name="T21" fmla="*/ 110 h 1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56" h="110">
                <a:moveTo>
                  <a:pt x="0" y="110"/>
                </a:moveTo>
                <a:lnTo>
                  <a:pt x="80" y="70"/>
                </a:lnTo>
                <a:lnTo>
                  <a:pt x="136" y="68"/>
                </a:lnTo>
                <a:lnTo>
                  <a:pt x="296" y="2"/>
                </a:lnTo>
                <a:lnTo>
                  <a:pt x="348" y="22"/>
                </a:lnTo>
                <a:lnTo>
                  <a:pt x="456" y="0"/>
                </a:ln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587" name="Freeform 1070"/>
          <p:cNvSpPr>
            <a:spLocks/>
          </p:cNvSpPr>
          <p:nvPr/>
        </p:nvSpPr>
        <p:spPr bwMode="auto">
          <a:xfrm>
            <a:off x="2003425" y="2930525"/>
            <a:ext cx="511175" cy="323850"/>
          </a:xfrm>
          <a:custGeom>
            <a:avLst/>
            <a:gdLst>
              <a:gd name="T0" fmla="*/ 0 w 322"/>
              <a:gd name="T1" fmla="*/ 2147483647 h 204"/>
              <a:gd name="T2" fmla="*/ 2147483647 w 322"/>
              <a:gd name="T3" fmla="*/ 2147483647 h 204"/>
              <a:gd name="T4" fmla="*/ 2147483647 w 322"/>
              <a:gd name="T5" fmla="*/ 2147483647 h 204"/>
              <a:gd name="T6" fmla="*/ 2147483647 w 322"/>
              <a:gd name="T7" fmla="*/ 2147483647 h 204"/>
              <a:gd name="T8" fmla="*/ 2147483647 w 322"/>
              <a:gd name="T9" fmla="*/ 2147483647 h 204"/>
              <a:gd name="T10" fmla="*/ 2147483647 w 322"/>
              <a:gd name="T11" fmla="*/ 0 h 2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2"/>
              <a:gd name="T19" fmla="*/ 0 h 204"/>
              <a:gd name="T20" fmla="*/ 322 w 322"/>
              <a:gd name="T21" fmla="*/ 204 h 20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2" h="204">
                <a:moveTo>
                  <a:pt x="0" y="204"/>
                </a:moveTo>
                <a:lnTo>
                  <a:pt x="58" y="164"/>
                </a:lnTo>
                <a:lnTo>
                  <a:pt x="58" y="130"/>
                </a:lnTo>
                <a:lnTo>
                  <a:pt x="218" y="66"/>
                </a:lnTo>
                <a:lnTo>
                  <a:pt x="222" y="30"/>
                </a:lnTo>
                <a:lnTo>
                  <a:pt x="322" y="0"/>
                </a:lnTo>
              </a:path>
            </a:pathLst>
          </a:custGeom>
          <a:noFill/>
          <a:ln w="2857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588" name="Rectangle 1071"/>
          <p:cNvSpPr>
            <a:spLocks noChangeArrowheads="1"/>
          </p:cNvSpPr>
          <p:nvPr/>
        </p:nvSpPr>
        <p:spPr bwMode="auto">
          <a:xfrm rot="-1277282">
            <a:off x="2162175" y="3032125"/>
            <a:ext cx="150813" cy="92075"/>
          </a:xfrm>
          <a:prstGeom prst="rect">
            <a:avLst/>
          </a:prstGeom>
          <a:solidFill>
            <a:srgbClr val="FFFFCC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004589" name="Rectangle 1072"/>
          <p:cNvSpPr>
            <a:spLocks noChangeArrowheads="1"/>
          </p:cNvSpPr>
          <p:nvPr/>
        </p:nvSpPr>
        <p:spPr bwMode="auto">
          <a:xfrm>
            <a:off x="4356100" y="2711450"/>
            <a:ext cx="150813" cy="92075"/>
          </a:xfrm>
          <a:prstGeom prst="rect">
            <a:avLst/>
          </a:prstGeom>
          <a:solidFill>
            <a:srgbClr val="FFFFCC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004590" name="Freeform 1073"/>
          <p:cNvSpPr>
            <a:spLocks/>
          </p:cNvSpPr>
          <p:nvPr/>
        </p:nvSpPr>
        <p:spPr bwMode="auto">
          <a:xfrm>
            <a:off x="6365875" y="2932113"/>
            <a:ext cx="501650" cy="312737"/>
          </a:xfrm>
          <a:custGeom>
            <a:avLst/>
            <a:gdLst>
              <a:gd name="T0" fmla="*/ 0 w 316"/>
              <a:gd name="T1" fmla="*/ 0 h 197"/>
              <a:gd name="T2" fmla="*/ 2147483647 w 316"/>
              <a:gd name="T3" fmla="*/ 2147483647 h 197"/>
              <a:gd name="T4" fmla="*/ 2147483647 w 316"/>
              <a:gd name="T5" fmla="*/ 2147483647 h 197"/>
              <a:gd name="T6" fmla="*/ 2147483647 w 316"/>
              <a:gd name="T7" fmla="*/ 2147483647 h 197"/>
              <a:gd name="T8" fmla="*/ 2147483647 w 316"/>
              <a:gd name="T9" fmla="*/ 2147483647 h 197"/>
              <a:gd name="T10" fmla="*/ 2147483647 w 316"/>
              <a:gd name="T11" fmla="*/ 2147483647 h 1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16"/>
              <a:gd name="T19" fmla="*/ 0 h 197"/>
              <a:gd name="T20" fmla="*/ 316 w 316"/>
              <a:gd name="T21" fmla="*/ 197 h 19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16" h="197">
                <a:moveTo>
                  <a:pt x="0" y="0"/>
                </a:moveTo>
                <a:lnTo>
                  <a:pt x="75" y="24"/>
                </a:lnTo>
                <a:lnTo>
                  <a:pt x="87" y="57"/>
                </a:lnTo>
                <a:lnTo>
                  <a:pt x="264" y="125"/>
                </a:lnTo>
                <a:lnTo>
                  <a:pt x="262" y="164"/>
                </a:lnTo>
                <a:lnTo>
                  <a:pt x="316" y="197"/>
                </a:ln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591" name="Freeform 1074"/>
          <p:cNvSpPr>
            <a:spLocks/>
          </p:cNvSpPr>
          <p:nvPr/>
        </p:nvSpPr>
        <p:spPr bwMode="auto">
          <a:xfrm>
            <a:off x="6346825" y="3897313"/>
            <a:ext cx="711200" cy="158750"/>
          </a:xfrm>
          <a:custGeom>
            <a:avLst/>
            <a:gdLst>
              <a:gd name="T0" fmla="*/ 0 w 448"/>
              <a:gd name="T1" fmla="*/ 2147483647 h 99"/>
              <a:gd name="T2" fmla="*/ 2147483647 w 448"/>
              <a:gd name="T3" fmla="*/ 2147483647 h 99"/>
              <a:gd name="T4" fmla="*/ 2147483647 w 448"/>
              <a:gd name="T5" fmla="*/ 2147483647 h 99"/>
              <a:gd name="T6" fmla="*/ 2147483647 w 448"/>
              <a:gd name="T7" fmla="*/ 2147483647 h 99"/>
              <a:gd name="T8" fmla="*/ 2147483647 w 448"/>
              <a:gd name="T9" fmla="*/ 2147483647 h 99"/>
              <a:gd name="T10" fmla="*/ 2147483647 w 448"/>
              <a:gd name="T11" fmla="*/ 0 h 9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48"/>
              <a:gd name="T19" fmla="*/ 0 h 99"/>
              <a:gd name="T20" fmla="*/ 448 w 448"/>
              <a:gd name="T21" fmla="*/ 99 h 9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48" h="99">
                <a:moveTo>
                  <a:pt x="0" y="91"/>
                </a:moveTo>
                <a:lnTo>
                  <a:pt x="93" y="72"/>
                </a:lnTo>
                <a:lnTo>
                  <a:pt x="141" y="99"/>
                </a:lnTo>
                <a:lnTo>
                  <a:pt x="304" y="33"/>
                </a:lnTo>
                <a:lnTo>
                  <a:pt x="354" y="51"/>
                </a:lnTo>
                <a:lnTo>
                  <a:pt x="448" y="0"/>
                </a:lnTo>
              </a:path>
            </a:pathLst>
          </a:custGeom>
          <a:noFill/>
          <a:ln w="2857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592" name="Rectangle 1075"/>
          <p:cNvSpPr>
            <a:spLocks noChangeArrowheads="1"/>
          </p:cNvSpPr>
          <p:nvPr/>
        </p:nvSpPr>
        <p:spPr bwMode="auto">
          <a:xfrm rot="-1277282">
            <a:off x="6624638" y="3951288"/>
            <a:ext cx="150812" cy="92075"/>
          </a:xfrm>
          <a:prstGeom prst="rect">
            <a:avLst/>
          </a:prstGeom>
          <a:solidFill>
            <a:srgbClr val="FFFFCC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004593" name="Freeform 1076"/>
          <p:cNvSpPr>
            <a:spLocks/>
          </p:cNvSpPr>
          <p:nvPr/>
        </p:nvSpPr>
        <p:spPr bwMode="auto">
          <a:xfrm>
            <a:off x="6275388" y="3025775"/>
            <a:ext cx="712787" cy="160338"/>
          </a:xfrm>
          <a:custGeom>
            <a:avLst/>
            <a:gdLst>
              <a:gd name="T0" fmla="*/ 0 w 450"/>
              <a:gd name="T1" fmla="*/ 0 h 96"/>
              <a:gd name="T2" fmla="*/ 2147483647 w 450"/>
              <a:gd name="T3" fmla="*/ 2147483647 h 96"/>
              <a:gd name="T4" fmla="*/ 2147483647 w 450"/>
              <a:gd name="T5" fmla="*/ 0 h 96"/>
              <a:gd name="T6" fmla="*/ 2147483647 w 450"/>
              <a:gd name="T7" fmla="*/ 2147483647 h 96"/>
              <a:gd name="T8" fmla="*/ 2147483647 w 450"/>
              <a:gd name="T9" fmla="*/ 2147483647 h 96"/>
              <a:gd name="T10" fmla="*/ 2147483647 w 450"/>
              <a:gd name="T11" fmla="*/ 2147483647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50"/>
              <a:gd name="T19" fmla="*/ 0 h 96"/>
              <a:gd name="T20" fmla="*/ 450 w 450"/>
              <a:gd name="T21" fmla="*/ 96 h 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50" h="96">
                <a:moveTo>
                  <a:pt x="0" y="0"/>
                </a:moveTo>
                <a:lnTo>
                  <a:pt x="84" y="19"/>
                </a:lnTo>
                <a:lnTo>
                  <a:pt x="147" y="0"/>
                </a:lnTo>
                <a:lnTo>
                  <a:pt x="319" y="66"/>
                </a:lnTo>
                <a:lnTo>
                  <a:pt x="379" y="57"/>
                </a:lnTo>
                <a:lnTo>
                  <a:pt x="450" y="96"/>
                </a:lnTo>
              </a:path>
            </a:pathLst>
          </a:custGeom>
          <a:noFill/>
          <a:ln w="28575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594" name="Rectangle 1077"/>
          <p:cNvSpPr>
            <a:spLocks noChangeArrowheads="1"/>
          </p:cNvSpPr>
          <p:nvPr/>
        </p:nvSpPr>
        <p:spPr bwMode="auto">
          <a:xfrm rot="1511052">
            <a:off x="6573838" y="3030538"/>
            <a:ext cx="150812" cy="92075"/>
          </a:xfrm>
          <a:prstGeom prst="rect">
            <a:avLst/>
          </a:prstGeom>
          <a:solidFill>
            <a:srgbClr val="FFFFCC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Times New Roman" pitchFamily="18" charset="0"/>
              <a:cs typeface="Tahoma" pitchFamily="34" charset="0"/>
            </a:endParaRPr>
          </a:p>
        </p:txBody>
      </p:sp>
      <p:grpSp>
        <p:nvGrpSpPr>
          <p:cNvPr id="1004595" name="Group 1078"/>
          <p:cNvGrpSpPr>
            <a:grpSpLocks/>
          </p:cNvGrpSpPr>
          <p:nvPr/>
        </p:nvGrpSpPr>
        <p:grpSpPr bwMode="auto">
          <a:xfrm>
            <a:off x="4649788" y="4340225"/>
            <a:ext cx="228600" cy="127000"/>
            <a:chOff x="2857" y="2090"/>
            <a:chExt cx="144" cy="80"/>
          </a:xfrm>
        </p:grpSpPr>
        <p:sp>
          <p:nvSpPr>
            <p:cNvPr id="1004596" name="Oval 1079"/>
            <p:cNvSpPr>
              <a:spLocks noChangeArrowheads="1"/>
            </p:cNvSpPr>
            <p:nvPr/>
          </p:nvSpPr>
          <p:spPr bwMode="auto">
            <a:xfrm rot="93880">
              <a:off x="2857" y="2090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endParaRPr>
            </a:p>
          </p:txBody>
        </p:sp>
        <p:sp>
          <p:nvSpPr>
            <p:cNvPr id="1004597" name="AutoShape 1080"/>
            <p:cNvSpPr>
              <a:spLocks noChangeArrowheads="1"/>
            </p:cNvSpPr>
            <p:nvPr/>
          </p:nvSpPr>
          <p:spPr bwMode="auto">
            <a:xfrm rot="245893">
              <a:off x="2893" y="2101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endParaRPr>
            </a:p>
          </p:txBody>
        </p:sp>
      </p:grpSp>
      <p:grpSp>
        <p:nvGrpSpPr>
          <p:cNvPr id="1004598" name="Group 1081"/>
          <p:cNvGrpSpPr>
            <a:grpSpLocks/>
          </p:cNvGrpSpPr>
          <p:nvPr/>
        </p:nvGrpSpPr>
        <p:grpSpPr bwMode="auto">
          <a:xfrm>
            <a:off x="4641850" y="4198938"/>
            <a:ext cx="228600" cy="127000"/>
            <a:chOff x="2852" y="2001"/>
            <a:chExt cx="144" cy="80"/>
          </a:xfrm>
        </p:grpSpPr>
        <p:sp>
          <p:nvSpPr>
            <p:cNvPr id="1004599" name="Oval 1082"/>
            <p:cNvSpPr>
              <a:spLocks noChangeArrowheads="1"/>
            </p:cNvSpPr>
            <p:nvPr/>
          </p:nvSpPr>
          <p:spPr bwMode="auto">
            <a:xfrm rot="-205518">
              <a:off x="2852" y="2001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endParaRPr>
            </a:p>
          </p:txBody>
        </p:sp>
        <p:sp>
          <p:nvSpPr>
            <p:cNvPr id="1004600" name="AutoShape 1083"/>
            <p:cNvSpPr>
              <a:spLocks noChangeArrowheads="1"/>
            </p:cNvSpPr>
            <p:nvPr/>
          </p:nvSpPr>
          <p:spPr bwMode="auto">
            <a:xfrm rot="-53504">
              <a:off x="2888" y="2008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endParaRPr>
            </a:p>
          </p:txBody>
        </p:sp>
      </p:grpSp>
      <p:grpSp>
        <p:nvGrpSpPr>
          <p:cNvPr id="1004601" name="Group 1084"/>
          <p:cNvGrpSpPr>
            <a:grpSpLocks/>
          </p:cNvGrpSpPr>
          <p:nvPr/>
        </p:nvGrpSpPr>
        <p:grpSpPr bwMode="auto">
          <a:xfrm>
            <a:off x="3992563" y="4337050"/>
            <a:ext cx="228600" cy="127000"/>
            <a:chOff x="2852" y="2001"/>
            <a:chExt cx="144" cy="80"/>
          </a:xfrm>
        </p:grpSpPr>
        <p:sp>
          <p:nvSpPr>
            <p:cNvPr id="1004602" name="Oval 1085"/>
            <p:cNvSpPr>
              <a:spLocks noChangeArrowheads="1"/>
            </p:cNvSpPr>
            <p:nvPr/>
          </p:nvSpPr>
          <p:spPr bwMode="auto">
            <a:xfrm rot="-205518">
              <a:off x="2852" y="2001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endParaRPr>
            </a:p>
          </p:txBody>
        </p:sp>
        <p:sp>
          <p:nvSpPr>
            <p:cNvPr id="1004603" name="AutoShape 1086"/>
            <p:cNvSpPr>
              <a:spLocks noChangeArrowheads="1"/>
            </p:cNvSpPr>
            <p:nvPr/>
          </p:nvSpPr>
          <p:spPr bwMode="auto">
            <a:xfrm rot="-53504">
              <a:off x="2888" y="2008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endParaRPr>
            </a:p>
          </p:txBody>
        </p:sp>
      </p:grpSp>
      <p:grpSp>
        <p:nvGrpSpPr>
          <p:cNvPr id="1004604" name="Group 1087"/>
          <p:cNvGrpSpPr>
            <a:grpSpLocks/>
          </p:cNvGrpSpPr>
          <p:nvPr/>
        </p:nvGrpSpPr>
        <p:grpSpPr bwMode="auto">
          <a:xfrm>
            <a:off x="3986213" y="4195763"/>
            <a:ext cx="228600" cy="127000"/>
            <a:chOff x="2857" y="2090"/>
            <a:chExt cx="144" cy="80"/>
          </a:xfrm>
        </p:grpSpPr>
        <p:sp>
          <p:nvSpPr>
            <p:cNvPr id="1004605" name="Oval 1088"/>
            <p:cNvSpPr>
              <a:spLocks noChangeArrowheads="1"/>
            </p:cNvSpPr>
            <p:nvPr/>
          </p:nvSpPr>
          <p:spPr bwMode="auto">
            <a:xfrm rot="93880">
              <a:off x="2857" y="2090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endParaRPr>
            </a:p>
          </p:txBody>
        </p:sp>
        <p:sp>
          <p:nvSpPr>
            <p:cNvPr id="1004606" name="AutoShape 1089"/>
            <p:cNvSpPr>
              <a:spLocks noChangeArrowheads="1"/>
            </p:cNvSpPr>
            <p:nvPr/>
          </p:nvSpPr>
          <p:spPr bwMode="auto">
            <a:xfrm rot="245893">
              <a:off x="2893" y="2101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endParaRPr>
            </a:p>
          </p:txBody>
        </p:sp>
      </p:grpSp>
      <p:grpSp>
        <p:nvGrpSpPr>
          <p:cNvPr id="1004607" name="Group 1090"/>
          <p:cNvGrpSpPr>
            <a:grpSpLocks/>
          </p:cNvGrpSpPr>
          <p:nvPr/>
        </p:nvGrpSpPr>
        <p:grpSpPr bwMode="auto">
          <a:xfrm rot="720126">
            <a:off x="2409825" y="3981450"/>
            <a:ext cx="228600" cy="127000"/>
            <a:chOff x="2857" y="2090"/>
            <a:chExt cx="144" cy="80"/>
          </a:xfrm>
        </p:grpSpPr>
        <p:sp>
          <p:nvSpPr>
            <p:cNvPr id="1004608" name="Oval 1091"/>
            <p:cNvSpPr>
              <a:spLocks noChangeArrowheads="1"/>
            </p:cNvSpPr>
            <p:nvPr/>
          </p:nvSpPr>
          <p:spPr bwMode="auto">
            <a:xfrm rot="93880">
              <a:off x="2857" y="2090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endParaRPr>
            </a:p>
          </p:txBody>
        </p:sp>
        <p:sp>
          <p:nvSpPr>
            <p:cNvPr id="1004609" name="AutoShape 1092"/>
            <p:cNvSpPr>
              <a:spLocks noChangeArrowheads="1"/>
            </p:cNvSpPr>
            <p:nvPr/>
          </p:nvSpPr>
          <p:spPr bwMode="auto">
            <a:xfrm rot="245893">
              <a:off x="2893" y="2101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endParaRPr>
            </a:p>
          </p:txBody>
        </p:sp>
      </p:grpSp>
      <p:grpSp>
        <p:nvGrpSpPr>
          <p:cNvPr id="1004610" name="Group 1093"/>
          <p:cNvGrpSpPr>
            <a:grpSpLocks/>
          </p:cNvGrpSpPr>
          <p:nvPr/>
        </p:nvGrpSpPr>
        <p:grpSpPr bwMode="auto">
          <a:xfrm rot="1256429">
            <a:off x="2295525" y="4098925"/>
            <a:ext cx="228600" cy="127000"/>
            <a:chOff x="2852" y="2001"/>
            <a:chExt cx="144" cy="80"/>
          </a:xfrm>
        </p:grpSpPr>
        <p:sp>
          <p:nvSpPr>
            <p:cNvPr id="1004611" name="Oval 1094"/>
            <p:cNvSpPr>
              <a:spLocks noChangeArrowheads="1"/>
            </p:cNvSpPr>
            <p:nvPr/>
          </p:nvSpPr>
          <p:spPr bwMode="auto">
            <a:xfrm rot="-205518">
              <a:off x="2852" y="2001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endParaRPr>
            </a:p>
          </p:txBody>
        </p:sp>
        <p:sp>
          <p:nvSpPr>
            <p:cNvPr id="1004612" name="AutoShape 1095"/>
            <p:cNvSpPr>
              <a:spLocks noChangeArrowheads="1"/>
            </p:cNvSpPr>
            <p:nvPr/>
          </p:nvSpPr>
          <p:spPr bwMode="auto">
            <a:xfrm rot="-53504">
              <a:off x="2888" y="2008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endParaRPr>
            </a:p>
          </p:txBody>
        </p:sp>
      </p:grpSp>
      <p:grpSp>
        <p:nvGrpSpPr>
          <p:cNvPr id="1004613" name="Group 1096"/>
          <p:cNvGrpSpPr>
            <a:grpSpLocks/>
          </p:cNvGrpSpPr>
          <p:nvPr/>
        </p:nvGrpSpPr>
        <p:grpSpPr bwMode="auto">
          <a:xfrm rot="2116848">
            <a:off x="1846263" y="3724275"/>
            <a:ext cx="228600" cy="127000"/>
            <a:chOff x="2852" y="2001"/>
            <a:chExt cx="144" cy="80"/>
          </a:xfrm>
        </p:grpSpPr>
        <p:sp>
          <p:nvSpPr>
            <p:cNvPr id="1004614" name="Oval 1097"/>
            <p:cNvSpPr>
              <a:spLocks noChangeArrowheads="1"/>
            </p:cNvSpPr>
            <p:nvPr/>
          </p:nvSpPr>
          <p:spPr bwMode="auto">
            <a:xfrm rot="-205518">
              <a:off x="2852" y="2001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endParaRPr>
            </a:p>
          </p:txBody>
        </p:sp>
        <p:sp>
          <p:nvSpPr>
            <p:cNvPr id="1004615" name="AutoShape 1098"/>
            <p:cNvSpPr>
              <a:spLocks noChangeArrowheads="1"/>
            </p:cNvSpPr>
            <p:nvPr/>
          </p:nvSpPr>
          <p:spPr bwMode="auto">
            <a:xfrm rot="-53504">
              <a:off x="2888" y="2008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endParaRPr>
            </a:p>
          </p:txBody>
        </p:sp>
      </p:grpSp>
      <p:grpSp>
        <p:nvGrpSpPr>
          <p:cNvPr id="1004616" name="Group 1099"/>
          <p:cNvGrpSpPr>
            <a:grpSpLocks/>
          </p:cNvGrpSpPr>
          <p:nvPr/>
        </p:nvGrpSpPr>
        <p:grpSpPr bwMode="auto">
          <a:xfrm rot="1501106">
            <a:off x="1746250" y="3835400"/>
            <a:ext cx="228600" cy="127000"/>
            <a:chOff x="2857" y="2090"/>
            <a:chExt cx="144" cy="80"/>
          </a:xfrm>
        </p:grpSpPr>
        <p:sp>
          <p:nvSpPr>
            <p:cNvPr id="1004617" name="Oval 1100"/>
            <p:cNvSpPr>
              <a:spLocks noChangeArrowheads="1"/>
            </p:cNvSpPr>
            <p:nvPr/>
          </p:nvSpPr>
          <p:spPr bwMode="auto">
            <a:xfrm rot="93880">
              <a:off x="2857" y="2090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endParaRPr>
            </a:p>
          </p:txBody>
        </p:sp>
        <p:sp>
          <p:nvSpPr>
            <p:cNvPr id="1004618" name="AutoShape 1101"/>
            <p:cNvSpPr>
              <a:spLocks noChangeArrowheads="1"/>
            </p:cNvSpPr>
            <p:nvPr/>
          </p:nvSpPr>
          <p:spPr bwMode="auto">
            <a:xfrm rot="245893">
              <a:off x="2893" y="2101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endParaRPr>
            </a:p>
          </p:txBody>
        </p:sp>
      </p:grpSp>
      <p:grpSp>
        <p:nvGrpSpPr>
          <p:cNvPr id="1004619" name="Group 1102"/>
          <p:cNvGrpSpPr>
            <a:grpSpLocks/>
          </p:cNvGrpSpPr>
          <p:nvPr/>
        </p:nvGrpSpPr>
        <p:grpSpPr bwMode="auto">
          <a:xfrm rot="-2744604">
            <a:off x="1631950" y="3236913"/>
            <a:ext cx="228600" cy="127000"/>
            <a:chOff x="2857" y="2090"/>
            <a:chExt cx="144" cy="80"/>
          </a:xfrm>
        </p:grpSpPr>
        <p:sp>
          <p:nvSpPr>
            <p:cNvPr id="1004620" name="Oval 1103"/>
            <p:cNvSpPr>
              <a:spLocks noChangeArrowheads="1"/>
            </p:cNvSpPr>
            <p:nvPr/>
          </p:nvSpPr>
          <p:spPr bwMode="auto">
            <a:xfrm rot="93880">
              <a:off x="2857" y="2090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endParaRPr>
            </a:p>
          </p:txBody>
        </p:sp>
        <p:sp>
          <p:nvSpPr>
            <p:cNvPr id="1004621" name="AutoShape 1104"/>
            <p:cNvSpPr>
              <a:spLocks noChangeArrowheads="1"/>
            </p:cNvSpPr>
            <p:nvPr/>
          </p:nvSpPr>
          <p:spPr bwMode="auto">
            <a:xfrm rot="245893">
              <a:off x="2893" y="2101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endParaRPr>
            </a:p>
          </p:txBody>
        </p:sp>
      </p:grpSp>
      <p:grpSp>
        <p:nvGrpSpPr>
          <p:cNvPr id="1004622" name="Group 1105"/>
          <p:cNvGrpSpPr>
            <a:grpSpLocks/>
          </p:cNvGrpSpPr>
          <p:nvPr/>
        </p:nvGrpSpPr>
        <p:grpSpPr bwMode="auto">
          <a:xfrm rot="-2513817">
            <a:off x="1784350" y="3284538"/>
            <a:ext cx="228600" cy="127000"/>
            <a:chOff x="2852" y="2001"/>
            <a:chExt cx="144" cy="80"/>
          </a:xfrm>
        </p:grpSpPr>
        <p:sp>
          <p:nvSpPr>
            <p:cNvPr id="1004623" name="Oval 1106"/>
            <p:cNvSpPr>
              <a:spLocks noChangeArrowheads="1"/>
            </p:cNvSpPr>
            <p:nvPr/>
          </p:nvSpPr>
          <p:spPr bwMode="auto">
            <a:xfrm rot="-205518">
              <a:off x="2852" y="2001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endParaRPr>
            </a:p>
          </p:txBody>
        </p:sp>
        <p:sp>
          <p:nvSpPr>
            <p:cNvPr id="1004624" name="AutoShape 1107"/>
            <p:cNvSpPr>
              <a:spLocks noChangeArrowheads="1"/>
            </p:cNvSpPr>
            <p:nvPr/>
          </p:nvSpPr>
          <p:spPr bwMode="auto">
            <a:xfrm rot="-53504">
              <a:off x="2888" y="2008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endParaRPr>
            </a:p>
          </p:txBody>
        </p:sp>
      </p:grpSp>
      <p:grpSp>
        <p:nvGrpSpPr>
          <p:cNvPr id="1004625" name="Group 1108"/>
          <p:cNvGrpSpPr>
            <a:grpSpLocks/>
          </p:cNvGrpSpPr>
          <p:nvPr/>
        </p:nvGrpSpPr>
        <p:grpSpPr bwMode="auto">
          <a:xfrm rot="-2669937">
            <a:off x="7056438" y="3719513"/>
            <a:ext cx="228600" cy="127000"/>
            <a:chOff x="2852" y="2001"/>
            <a:chExt cx="144" cy="80"/>
          </a:xfrm>
        </p:grpSpPr>
        <p:sp>
          <p:nvSpPr>
            <p:cNvPr id="1004626" name="Oval 1109"/>
            <p:cNvSpPr>
              <a:spLocks noChangeArrowheads="1"/>
            </p:cNvSpPr>
            <p:nvPr/>
          </p:nvSpPr>
          <p:spPr bwMode="auto">
            <a:xfrm rot="-205518">
              <a:off x="2852" y="2001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endParaRPr>
            </a:p>
          </p:txBody>
        </p:sp>
        <p:sp>
          <p:nvSpPr>
            <p:cNvPr id="1004627" name="AutoShape 1110"/>
            <p:cNvSpPr>
              <a:spLocks noChangeArrowheads="1"/>
            </p:cNvSpPr>
            <p:nvPr/>
          </p:nvSpPr>
          <p:spPr bwMode="auto">
            <a:xfrm rot="-53504">
              <a:off x="2888" y="2008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endParaRPr>
            </a:p>
          </p:txBody>
        </p:sp>
      </p:grpSp>
      <p:grpSp>
        <p:nvGrpSpPr>
          <p:cNvPr id="1004628" name="Group 1111"/>
          <p:cNvGrpSpPr>
            <a:grpSpLocks/>
          </p:cNvGrpSpPr>
          <p:nvPr/>
        </p:nvGrpSpPr>
        <p:grpSpPr bwMode="auto">
          <a:xfrm rot="-2775890">
            <a:off x="6861175" y="3660775"/>
            <a:ext cx="228600" cy="127000"/>
            <a:chOff x="2857" y="2090"/>
            <a:chExt cx="144" cy="80"/>
          </a:xfrm>
        </p:grpSpPr>
        <p:sp>
          <p:nvSpPr>
            <p:cNvPr id="1004629" name="Oval 1112"/>
            <p:cNvSpPr>
              <a:spLocks noChangeArrowheads="1"/>
            </p:cNvSpPr>
            <p:nvPr/>
          </p:nvSpPr>
          <p:spPr bwMode="auto">
            <a:xfrm rot="93880">
              <a:off x="2857" y="2090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endParaRPr>
            </a:p>
          </p:txBody>
        </p:sp>
        <p:sp>
          <p:nvSpPr>
            <p:cNvPr id="1004630" name="AutoShape 1113"/>
            <p:cNvSpPr>
              <a:spLocks noChangeArrowheads="1"/>
            </p:cNvSpPr>
            <p:nvPr/>
          </p:nvSpPr>
          <p:spPr bwMode="auto">
            <a:xfrm rot="245893">
              <a:off x="2893" y="2101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endParaRPr>
            </a:p>
          </p:txBody>
        </p:sp>
      </p:grpSp>
      <p:sp>
        <p:nvSpPr>
          <p:cNvPr id="1004631" name="Freeform 1114"/>
          <p:cNvSpPr>
            <a:spLocks/>
          </p:cNvSpPr>
          <p:nvPr/>
        </p:nvSpPr>
        <p:spPr bwMode="auto">
          <a:xfrm>
            <a:off x="2705100" y="5360988"/>
            <a:ext cx="280988" cy="141287"/>
          </a:xfrm>
          <a:custGeom>
            <a:avLst/>
            <a:gdLst>
              <a:gd name="T0" fmla="*/ 2147483647 w 177"/>
              <a:gd name="T1" fmla="*/ 0 h 89"/>
              <a:gd name="T2" fmla="*/ 2147483647 w 177"/>
              <a:gd name="T3" fmla="*/ 2147483647 h 89"/>
              <a:gd name="T4" fmla="*/ 2147483647 w 177"/>
              <a:gd name="T5" fmla="*/ 2147483647 h 89"/>
              <a:gd name="T6" fmla="*/ 0 w 177"/>
              <a:gd name="T7" fmla="*/ 2147483647 h 89"/>
              <a:gd name="T8" fmla="*/ 0 60000 65536"/>
              <a:gd name="T9" fmla="*/ 0 60000 65536"/>
              <a:gd name="T10" fmla="*/ 0 60000 65536"/>
              <a:gd name="T11" fmla="*/ 0 60000 65536"/>
              <a:gd name="T12" fmla="*/ 0 w 177"/>
              <a:gd name="T13" fmla="*/ 0 h 89"/>
              <a:gd name="T14" fmla="*/ 177 w 177"/>
              <a:gd name="T15" fmla="*/ 89 h 8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7" h="89">
                <a:moveTo>
                  <a:pt x="177" y="0"/>
                </a:moveTo>
                <a:lnTo>
                  <a:pt x="138" y="44"/>
                </a:lnTo>
                <a:lnTo>
                  <a:pt x="155" y="89"/>
                </a:lnTo>
                <a:lnTo>
                  <a:pt x="0" y="36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632" name="Line 1115"/>
          <p:cNvSpPr>
            <a:spLocks noChangeShapeType="1"/>
          </p:cNvSpPr>
          <p:nvPr/>
        </p:nvSpPr>
        <p:spPr bwMode="auto">
          <a:xfrm>
            <a:off x="1892300" y="5137150"/>
            <a:ext cx="200025" cy="635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633" name="Freeform 1116"/>
          <p:cNvSpPr>
            <a:spLocks/>
          </p:cNvSpPr>
          <p:nvPr/>
        </p:nvSpPr>
        <p:spPr bwMode="auto">
          <a:xfrm>
            <a:off x="1836738" y="5178425"/>
            <a:ext cx="163512" cy="144463"/>
          </a:xfrm>
          <a:custGeom>
            <a:avLst/>
            <a:gdLst>
              <a:gd name="T0" fmla="*/ 0 w 103"/>
              <a:gd name="T1" fmla="*/ 2147483647 h 91"/>
              <a:gd name="T2" fmla="*/ 2147483647 w 103"/>
              <a:gd name="T3" fmla="*/ 2147483647 h 91"/>
              <a:gd name="T4" fmla="*/ 2147483647 w 103"/>
              <a:gd name="T5" fmla="*/ 0 h 91"/>
              <a:gd name="T6" fmla="*/ 0 60000 65536"/>
              <a:gd name="T7" fmla="*/ 0 60000 65536"/>
              <a:gd name="T8" fmla="*/ 0 60000 65536"/>
              <a:gd name="T9" fmla="*/ 0 w 103"/>
              <a:gd name="T10" fmla="*/ 0 h 91"/>
              <a:gd name="T11" fmla="*/ 103 w 103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" h="91">
                <a:moveTo>
                  <a:pt x="0" y="67"/>
                </a:moveTo>
                <a:lnTo>
                  <a:pt x="73" y="91"/>
                </a:lnTo>
                <a:lnTo>
                  <a:pt x="10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634" name="Freeform 1117"/>
          <p:cNvSpPr>
            <a:spLocks/>
          </p:cNvSpPr>
          <p:nvPr/>
        </p:nvSpPr>
        <p:spPr bwMode="auto">
          <a:xfrm>
            <a:off x="3257550" y="5318125"/>
            <a:ext cx="80963" cy="266700"/>
          </a:xfrm>
          <a:custGeom>
            <a:avLst/>
            <a:gdLst>
              <a:gd name="T0" fmla="*/ 2147483647 w 54"/>
              <a:gd name="T1" fmla="*/ 0 h 168"/>
              <a:gd name="T2" fmla="*/ 2147483647 w 54"/>
              <a:gd name="T3" fmla="*/ 2147483647 h 168"/>
              <a:gd name="T4" fmla="*/ 0 w 54"/>
              <a:gd name="T5" fmla="*/ 2147483647 h 168"/>
              <a:gd name="T6" fmla="*/ 0 60000 65536"/>
              <a:gd name="T7" fmla="*/ 0 60000 65536"/>
              <a:gd name="T8" fmla="*/ 0 60000 65536"/>
              <a:gd name="T9" fmla="*/ 0 w 54"/>
              <a:gd name="T10" fmla="*/ 0 h 168"/>
              <a:gd name="T11" fmla="*/ 54 w 54"/>
              <a:gd name="T12" fmla="*/ 168 h 1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" h="168">
                <a:moveTo>
                  <a:pt x="9" y="0"/>
                </a:moveTo>
                <a:lnTo>
                  <a:pt x="54" y="54"/>
                </a:lnTo>
                <a:lnTo>
                  <a:pt x="0" y="168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635" name="Oval 1118"/>
          <p:cNvSpPr>
            <a:spLocks noChangeArrowheads="1"/>
          </p:cNvSpPr>
          <p:nvPr/>
        </p:nvSpPr>
        <p:spPr bwMode="auto">
          <a:xfrm>
            <a:off x="2986088" y="5294313"/>
            <a:ext cx="322262" cy="1714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004636" name="Freeform 1119"/>
          <p:cNvSpPr>
            <a:spLocks/>
          </p:cNvSpPr>
          <p:nvPr/>
        </p:nvSpPr>
        <p:spPr bwMode="auto">
          <a:xfrm>
            <a:off x="4443413" y="4865688"/>
            <a:ext cx="385762" cy="600075"/>
          </a:xfrm>
          <a:custGeom>
            <a:avLst/>
            <a:gdLst>
              <a:gd name="T0" fmla="*/ 2147483647 w 243"/>
              <a:gd name="T1" fmla="*/ 2147483647 h 378"/>
              <a:gd name="T2" fmla="*/ 2147483647 w 243"/>
              <a:gd name="T3" fmla="*/ 2147483647 h 378"/>
              <a:gd name="T4" fmla="*/ 2147483647 w 243"/>
              <a:gd name="T5" fmla="*/ 2147483647 h 378"/>
              <a:gd name="T6" fmla="*/ 0 w 243"/>
              <a:gd name="T7" fmla="*/ 0 h 378"/>
              <a:gd name="T8" fmla="*/ 0 60000 65536"/>
              <a:gd name="T9" fmla="*/ 0 60000 65536"/>
              <a:gd name="T10" fmla="*/ 0 60000 65536"/>
              <a:gd name="T11" fmla="*/ 0 60000 65536"/>
              <a:gd name="T12" fmla="*/ 0 w 243"/>
              <a:gd name="T13" fmla="*/ 0 h 378"/>
              <a:gd name="T14" fmla="*/ 243 w 243"/>
              <a:gd name="T15" fmla="*/ 378 h 3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3" h="378">
                <a:moveTo>
                  <a:pt x="243" y="378"/>
                </a:moveTo>
                <a:lnTo>
                  <a:pt x="90" y="252"/>
                </a:lnTo>
                <a:lnTo>
                  <a:pt x="42" y="18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637" name="Rectangle 1120"/>
          <p:cNvSpPr>
            <a:spLocks noChangeArrowheads="1"/>
          </p:cNvSpPr>
          <p:nvPr/>
        </p:nvSpPr>
        <p:spPr bwMode="auto">
          <a:xfrm rot="1147844">
            <a:off x="1660525" y="5202238"/>
            <a:ext cx="180975" cy="10953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004638" name="Rectangle 1121"/>
          <p:cNvSpPr>
            <a:spLocks noChangeArrowheads="1"/>
          </p:cNvSpPr>
          <p:nvPr/>
        </p:nvSpPr>
        <p:spPr bwMode="auto">
          <a:xfrm rot="1147844">
            <a:off x="1714500" y="5053013"/>
            <a:ext cx="180975" cy="10953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004639" name="Rectangle 1122"/>
          <p:cNvSpPr>
            <a:spLocks noChangeArrowheads="1"/>
          </p:cNvSpPr>
          <p:nvPr/>
        </p:nvSpPr>
        <p:spPr bwMode="auto">
          <a:xfrm rot="1147844">
            <a:off x="2071688" y="5260975"/>
            <a:ext cx="679450" cy="1095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004640" name="Rectangle 1123"/>
          <p:cNvSpPr>
            <a:spLocks noChangeArrowheads="1"/>
          </p:cNvSpPr>
          <p:nvPr/>
        </p:nvSpPr>
        <p:spPr bwMode="auto">
          <a:xfrm>
            <a:off x="0" y="4724400"/>
            <a:ext cx="1833563" cy="277813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>
                <a:solidFill>
                  <a:srgbClr val="A50021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Pol. H</a:t>
            </a:r>
            <a:r>
              <a:rPr lang="en-US" altLang="ja-JP" sz="1800" baseline="30000">
                <a:solidFill>
                  <a:srgbClr val="A50021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-</a:t>
            </a:r>
            <a:r>
              <a:rPr lang="en-US" altLang="ja-JP" sz="1800">
                <a:solidFill>
                  <a:srgbClr val="A50021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  ion source</a:t>
            </a:r>
          </a:p>
        </p:txBody>
      </p:sp>
      <p:sp>
        <p:nvSpPr>
          <p:cNvPr id="1004641" name="Text Box 1124"/>
          <p:cNvSpPr txBox="1">
            <a:spLocks noChangeArrowheads="1"/>
          </p:cNvSpPr>
          <p:nvPr/>
        </p:nvSpPr>
        <p:spPr bwMode="auto">
          <a:xfrm>
            <a:off x="1752600" y="4343400"/>
            <a:ext cx="1492250" cy="339725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>
                <a:solidFill>
                  <a:srgbClr val="990000"/>
                </a:solidFill>
                <a:latin typeface="Comic Sans MS" pitchFamily="66" charset="0"/>
                <a:ea typeface="ＭＳ Ｐゴシック" pitchFamily="34" charset="-128"/>
                <a:cs typeface="Tahoma" pitchFamily="34" charset="0"/>
              </a:rPr>
              <a:t>Spin Rotators</a:t>
            </a:r>
          </a:p>
        </p:txBody>
      </p:sp>
      <p:grpSp>
        <p:nvGrpSpPr>
          <p:cNvPr id="1004642" name="Group 1125"/>
          <p:cNvGrpSpPr>
            <a:grpSpLocks/>
          </p:cNvGrpSpPr>
          <p:nvPr/>
        </p:nvGrpSpPr>
        <p:grpSpPr bwMode="auto">
          <a:xfrm rot="3151090">
            <a:off x="4168775" y="5153025"/>
            <a:ext cx="127000" cy="228600"/>
            <a:chOff x="2960" y="2896"/>
            <a:chExt cx="80" cy="144"/>
          </a:xfrm>
        </p:grpSpPr>
        <p:sp>
          <p:nvSpPr>
            <p:cNvPr id="1004643" name="Oval 1126"/>
            <p:cNvSpPr>
              <a:spLocks noChangeArrowheads="1"/>
            </p:cNvSpPr>
            <p:nvPr/>
          </p:nvSpPr>
          <p:spPr bwMode="auto">
            <a:xfrm rot="-2875454">
              <a:off x="2928" y="2928"/>
              <a:ext cx="144" cy="8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endParaRPr>
            </a:p>
          </p:txBody>
        </p:sp>
        <p:sp>
          <p:nvSpPr>
            <p:cNvPr id="1004644" name="AutoShape 1127"/>
            <p:cNvSpPr>
              <a:spLocks noChangeArrowheads="1"/>
            </p:cNvSpPr>
            <p:nvPr/>
          </p:nvSpPr>
          <p:spPr bwMode="auto">
            <a:xfrm rot="-2723441">
              <a:off x="2959" y="2931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endParaRPr>
            </a:p>
          </p:txBody>
        </p:sp>
      </p:grpSp>
      <p:sp>
        <p:nvSpPr>
          <p:cNvPr id="1004645" name="Text Box 1129"/>
          <p:cNvSpPr txBox="1">
            <a:spLocks noChangeArrowheads="1"/>
          </p:cNvSpPr>
          <p:nvPr/>
        </p:nvSpPr>
        <p:spPr bwMode="auto">
          <a:xfrm>
            <a:off x="6705600" y="4114800"/>
            <a:ext cx="1716088" cy="339725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>
                <a:solidFill>
                  <a:srgbClr val="990000"/>
                </a:solidFill>
                <a:latin typeface="Comic Sans MS" pitchFamily="66" charset="0"/>
                <a:ea typeface="ＭＳ Ｐゴシック" pitchFamily="34" charset="-128"/>
                <a:cs typeface="Tahoma" pitchFamily="34" charset="0"/>
              </a:rPr>
              <a:t>Siberian Snakes</a:t>
            </a:r>
          </a:p>
        </p:txBody>
      </p:sp>
      <p:sp>
        <p:nvSpPr>
          <p:cNvPr id="1004646" name="Line 1131"/>
          <p:cNvSpPr>
            <a:spLocks noChangeShapeType="1"/>
          </p:cNvSpPr>
          <p:nvPr/>
        </p:nvSpPr>
        <p:spPr bwMode="auto">
          <a:xfrm flipH="1" flipV="1">
            <a:off x="1933575" y="4032250"/>
            <a:ext cx="85725" cy="266700"/>
          </a:xfrm>
          <a:prstGeom prst="line">
            <a:avLst/>
          </a:prstGeom>
          <a:noFill/>
          <a:ln w="1905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647" name="Line 1132"/>
          <p:cNvSpPr>
            <a:spLocks noChangeShapeType="1"/>
          </p:cNvSpPr>
          <p:nvPr/>
        </p:nvSpPr>
        <p:spPr bwMode="auto">
          <a:xfrm flipV="1">
            <a:off x="2057400" y="4222750"/>
            <a:ext cx="228600" cy="120650"/>
          </a:xfrm>
          <a:prstGeom prst="line">
            <a:avLst/>
          </a:prstGeom>
          <a:noFill/>
          <a:ln w="1905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grpSp>
        <p:nvGrpSpPr>
          <p:cNvPr id="1004648" name="Group 1134"/>
          <p:cNvGrpSpPr>
            <a:grpSpLocks/>
          </p:cNvGrpSpPr>
          <p:nvPr/>
        </p:nvGrpSpPr>
        <p:grpSpPr bwMode="auto">
          <a:xfrm rot="2676702">
            <a:off x="4495800" y="5867400"/>
            <a:ext cx="188913" cy="147638"/>
            <a:chOff x="1695" y="3075"/>
            <a:chExt cx="119" cy="93"/>
          </a:xfrm>
        </p:grpSpPr>
        <p:sp>
          <p:nvSpPr>
            <p:cNvPr id="1004649" name="Oval 1135"/>
            <p:cNvSpPr>
              <a:spLocks noChangeArrowheads="1"/>
            </p:cNvSpPr>
            <p:nvPr/>
          </p:nvSpPr>
          <p:spPr bwMode="auto">
            <a:xfrm>
              <a:off x="1728" y="3120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endParaRPr>
            </a:p>
          </p:txBody>
        </p:sp>
        <p:sp>
          <p:nvSpPr>
            <p:cNvPr id="1004650" name="Line 1136"/>
            <p:cNvSpPr>
              <a:spLocks noChangeAspect="1" noChangeShapeType="1"/>
            </p:cNvSpPr>
            <p:nvPr/>
          </p:nvSpPr>
          <p:spPr bwMode="auto">
            <a:xfrm>
              <a:off x="1773" y="3096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000000"/>
                </a:solidFill>
                <a:latin typeface="Comic Sans MS" pitchFamily="66" charset="0"/>
                <a:cs typeface="Arial" pitchFamily="34" charset="0"/>
              </a:endParaRPr>
            </a:p>
          </p:txBody>
        </p:sp>
        <p:sp>
          <p:nvSpPr>
            <p:cNvPr id="1004651" name="Line 1137"/>
            <p:cNvSpPr>
              <a:spLocks noChangeAspect="1" noChangeShapeType="1"/>
            </p:cNvSpPr>
            <p:nvPr/>
          </p:nvSpPr>
          <p:spPr bwMode="auto">
            <a:xfrm>
              <a:off x="1791" y="307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000000"/>
                </a:solidFill>
                <a:latin typeface="Comic Sans MS" pitchFamily="66" charset="0"/>
                <a:cs typeface="Arial" pitchFamily="34" charset="0"/>
              </a:endParaRPr>
            </a:p>
          </p:txBody>
        </p:sp>
        <p:sp>
          <p:nvSpPr>
            <p:cNvPr id="1004652" name="Line 1138"/>
            <p:cNvSpPr>
              <a:spLocks noChangeAspect="1" noChangeShapeType="1"/>
            </p:cNvSpPr>
            <p:nvPr/>
          </p:nvSpPr>
          <p:spPr bwMode="auto">
            <a:xfrm rot="-5400000">
              <a:off x="1713" y="309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000000"/>
                </a:solidFill>
                <a:latin typeface="Comic Sans MS" pitchFamily="66" charset="0"/>
                <a:cs typeface="Arial" pitchFamily="34" charset="0"/>
              </a:endParaRPr>
            </a:p>
          </p:txBody>
        </p:sp>
        <p:sp>
          <p:nvSpPr>
            <p:cNvPr id="1004653" name="Line 1139"/>
            <p:cNvSpPr>
              <a:spLocks noChangeAspect="1" noChangeShapeType="1"/>
            </p:cNvSpPr>
            <p:nvPr/>
          </p:nvSpPr>
          <p:spPr bwMode="auto">
            <a:xfrm rot="-5400000">
              <a:off x="1695" y="3075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000000"/>
                </a:solidFill>
                <a:latin typeface="Comic Sans MS" pitchFamily="66" charset="0"/>
                <a:cs typeface="Arial" pitchFamily="34" charset="0"/>
              </a:endParaRPr>
            </a:p>
          </p:txBody>
        </p:sp>
      </p:grpSp>
      <p:grpSp>
        <p:nvGrpSpPr>
          <p:cNvPr id="1004654" name="Group 1140"/>
          <p:cNvGrpSpPr>
            <a:grpSpLocks/>
          </p:cNvGrpSpPr>
          <p:nvPr/>
        </p:nvGrpSpPr>
        <p:grpSpPr bwMode="auto">
          <a:xfrm rot="6499683">
            <a:off x="3024187" y="5494338"/>
            <a:ext cx="188913" cy="147638"/>
            <a:chOff x="1695" y="3075"/>
            <a:chExt cx="119" cy="93"/>
          </a:xfrm>
        </p:grpSpPr>
        <p:sp>
          <p:nvSpPr>
            <p:cNvPr id="1004655" name="Oval 1141"/>
            <p:cNvSpPr>
              <a:spLocks noChangeArrowheads="1"/>
            </p:cNvSpPr>
            <p:nvPr/>
          </p:nvSpPr>
          <p:spPr bwMode="auto">
            <a:xfrm>
              <a:off x="1728" y="3120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endParaRPr>
            </a:p>
          </p:txBody>
        </p:sp>
        <p:sp>
          <p:nvSpPr>
            <p:cNvPr id="1004656" name="Line 1142"/>
            <p:cNvSpPr>
              <a:spLocks noChangeAspect="1" noChangeShapeType="1"/>
            </p:cNvSpPr>
            <p:nvPr/>
          </p:nvSpPr>
          <p:spPr bwMode="auto">
            <a:xfrm>
              <a:off x="1773" y="3096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000000"/>
                </a:solidFill>
                <a:latin typeface="Comic Sans MS" pitchFamily="66" charset="0"/>
                <a:cs typeface="Arial" pitchFamily="34" charset="0"/>
              </a:endParaRPr>
            </a:p>
          </p:txBody>
        </p:sp>
        <p:sp>
          <p:nvSpPr>
            <p:cNvPr id="1004657" name="Line 1143"/>
            <p:cNvSpPr>
              <a:spLocks noChangeAspect="1" noChangeShapeType="1"/>
            </p:cNvSpPr>
            <p:nvPr/>
          </p:nvSpPr>
          <p:spPr bwMode="auto">
            <a:xfrm>
              <a:off x="1791" y="307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000000"/>
                </a:solidFill>
                <a:latin typeface="Comic Sans MS" pitchFamily="66" charset="0"/>
                <a:cs typeface="Arial" pitchFamily="34" charset="0"/>
              </a:endParaRPr>
            </a:p>
          </p:txBody>
        </p:sp>
        <p:sp>
          <p:nvSpPr>
            <p:cNvPr id="1004658" name="Line 1144"/>
            <p:cNvSpPr>
              <a:spLocks noChangeAspect="1" noChangeShapeType="1"/>
            </p:cNvSpPr>
            <p:nvPr/>
          </p:nvSpPr>
          <p:spPr bwMode="auto">
            <a:xfrm rot="-5400000">
              <a:off x="1713" y="309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000000"/>
                </a:solidFill>
                <a:latin typeface="Comic Sans MS" pitchFamily="66" charset="0"/>
                <a:cs typeface="Arial" pitchFamily="34" charset="0"/>
              </a:endParaRPr>
            </a:p>
          </p:txBody>
        </p:sp>
        <p:sp>
          <p:nvSpPr>
            <p:cNvPr id="1004659" name="Line 1145"/>
            <p:cNvSpPr>
              <a:spLocks noChangeAspect="1" noChangeShapeType="1"/>
            </p:cNvSpPr>
            <p:nvPr/>
          </p:nvSpPr>
          <p:spPr bwMode="auto">
            <a:xfrm rot="-5400000">
              <a:off x="1695" y="3075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000000"/>
                </a:solidFill>
                <a:latin typeface="Comic Sans MS" pitchFamily="66" charset="0"/>
                <a:cs typeface="Arial" pitchFamily="34" charset="0"/>
              </a:endParaRPr>
            </a:p>
          </p:txBody>
        </p:sp>
      </p:grpSp>
      <p:grpSp>
        <p:nvGrpSpPr>
          <p:cNvPr id="1004660" name="Group 1146"/>
          <p:cNvGrpSpPr>
            <a:grpSpLocks/>
          </p:cNvGrpSpPr>
          <p:nvPr/>
        </p:nvGrpSpPr>
        <p:grpSpPr bwMode="auto">
          <a:xfrm rot="5400000">
            <a:off x="4779962" y="2763838"/>
            <a:ext cx="188913" cy="147638"/>
            <a:chOff x="1695" y="3075"/>
            <a:chExt cx="119" cy="93"/>
          </a:xfrm>
        </p:grpSpPr>
        <p:sp>
          <p:nvSpPr>
            <p:cNvPr id="1004661" name="Oval 1147"/>
            <p:cNvSpPr>
              <a:spLocks noChangeArrowheads="1"/>
            </p:cNvSpPr>
            <p:nvPr/>
          </p:nvSpPr>
          <p:spPr bwMode="auto">
            <a:xfrm>
              <a:off x="1728" y="3120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endParaRPr>
            </a:p>
          </p:txBody>
        </p:sp>
        <p:sp>
          <p:nvSpPr>
            <p:cNvPr id="1004662" name="Line 1148"/>
            <p:cNvSpPr>
              <a:spLocks noChangeAspect="1" noChangeShapeType="1"/>
            </p:cNvSpPr>
            <p:nvPr/>
          </p:nvSpPr>
          <p:spPr bwMode="auto">
            <a:xfrm>
              <a:off x="1773" y="3096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000000"/>
                </a:solidFill>
                <a:latin typeface="Comic Sans MS" pitchFamily="66" charset="0"/>
                <a:cs typeface="Arial" pitchFamily="34" charset="0"/>
              </a:endParaRPr>
            </a:p>
          </p:txBody>
        </p:sp>
        <p:sp>
          <p:nvSpPr>
            <p:cNvPr id="1004663" name="Line 1149"/>
            <p:cNvSpPr>
              <a:spLocks noChangeAspect="1" noChangeShapeType="1"/>
            </p:cNvSpPr>
            <p:nvPr/>
          </p:nvSpPr>
          <p:spPr bwMode="auto">
            <a:xfrm>
              <a:off x="1791" y="307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000000"/>
                </a:solidFill>
                <a:latin typeface="Comic Sans MS" pitchFamily="66" charset="0"/>
                <a:cs typeface="Arial" pitchFamily="34" charset="0"/>
              </a:endParaRPr>
            </a:p>
          </p:txBody>
        </p:sp>
        <p:sp>
          <p:nvSpPr>
            <p:cNvPr id="1004664" name="Line 1150"/>
            <p:cNvSpPr>
              <a:spLocks noChangeAspect="1" noChangeShapeType="1"/>
            </p:cNvSpPr>
            <p:nvPr/>
          </p:nvSpPr>
          <p:spPr bwMode="auto">
            <a:xfrm rot="-5400000">
              <a:off x="1713" y="309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000000"/>
                </a:solidFill>
                <a:latin typeface="Comic Sans MS" pitchFamily="66" charset="0"/>
                <a:cs typeface="Arial" pitchFamily="34" charset="0"/>
              </a:endParaRPr>
            </a:p>
          </p:txBody>
        </p:sp>
        <p:sp>
          <p:nvSpPr>
            <p:cNvPr id="1004665" name="Line 1151"/>
            <p:cNvSpPr>
              <a:spLocks noChangeAspect="1" noChangeShapeType="1"/>
            </p:cNvSpPr>
            <p:nvPr/>
          </p:nvSpPr>
          <p:spPr bwMode="auto">
            <a:xfrm rot="-5400000">
              <a:off x="1695" y="3075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000000"/>
                </a:solidFill>
                <a:latin typeface="Comic Sans MS" pitchFamily="66" charset="0"/>
                <a:cs typeface="Arial" pitchFamily="34" charset="0"/>
              </a:endParaRPr>
            </a:p>
          </p:txBody>
        </p:sp>
      </p:grpSp>
      <p:grpSp>
        <p:nvGrpSpPr>
          <p:cNvPr id="1004666" name="Group 1152"/>
          <p:cNvGrpSpPr>
            <a:grpSpLocks/>
          </p:cNvGrpSpPr>
          <p:nvPr/>
        </p:nvGrpSpPr>
        <p:grpSpPr bwMode="auto">
          <a:xfrm rot="-5400000">
            <a:off x="4703762" y="2611438"/>
            <a:ext cx="188913" cy="147638"/>
            <a:chOff x="1695" y="3075"/>
            <a:chExt cx="119" cy="93"/>
          </a:xfrm>
        </p:grpSpPr>
        <p:sp>
          <p:nvSpPr>
            <p:cNvPr id="1004667" name="Oval 1153"/>
            <p:cNvSpPr>
              <a:spLocks noChangeArrowheads="1"/>
            </p:cNvSpPr>
            <p:nvPr/>
          </p:nvSpPr>
          <p:spPr bwMode="auto">
            <a:xfrm>
              <a:off x="1728" y="3120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endParaRPr>
            </a:p>
          </p:txBody>
        </p:sp>
        <p:sp>
          <p:nvSpPr>
            <p:cNvPr id="1004668" name="Line 1154"/>
            <p:cNvSpPr>
              <a:spLocks noChangeAspect="1" noChangeShapeType="1"/>
            </p:cNvSpPr>
            <p:nvPr/>
          </p:nvSpPr>
          <p:spPr bwMode="auto">
            <a:xfrm>
              <a:off x="1773" y="3096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000000"/>
                </a:solidFill>
                <a:latin typeface="Comic Sans MS" pitchFamily="66" charset="0"/>
                <a:cs typeface="Arial" pitchFamily="34" charset="0"/>
              </a:endParaRPr>
            </a:p>
          </p:txBody>
        </p:sp>
        <p:sp>
          <p:nvSpPr>
            <p:cNvPr id="1004669" name="Line 1155"/>
            <p:cNvSpPr>
              <a:spLocks noChangeAspect="1" noChangeShapeType="1"/>
            </p:cNvSpPr>
            <p:nvPr/>
          </p:nvSpPr>
          <p:spPr bwMode="auto">
            <a:xfrm>
              <a:off x="1791" y="307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000000"/>
                </a:solidFill>
                <a:latin typeface="Comic Sans MS" pitchFamily="66" charset="0"/>
                <a:cs typeface="Arial" pitchFamily="34" charset="0"/>
              </a:endParaRPr>
            </a:p>
          </p:txBody>
        </p:sp>
        <p:sp>
          <p:nvSpPr>
            <p:cNvPr id="1004670" name="Line 1156"/>
            <p:cNvSpPr>
              <a:spLocks noChangeAspect="1" noChangeShapeType="1"/>
            </p:cNvSpPr>
            <p:nvPr/>
          </p:nvSpPr>
          <p:spPr bwMode="auto">
            <a:xfrm rot="-5400000">
              <a:off x="1713" y="309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000000"/>
                </a:solidFill>
                <a:latin typeface="Comic Sans MS" pitchFamily="66" charset="0"/>
                <a:cs typeface="Arial" pitchFamily="34" charset="0"/>
              </a:endParaRPr>
            </a:p>
          </p:txBody>
        </p:sp>
        <p:sp>
          <p:nvSpPr>
            <p:cNvPr id="1004671" name="Line 1157"/>
            <p:cNvSpPr>
              <a:spLocks noChangeAspect="1" noChangeShapeType="1"/>
            </p:cNvSpPr>
            <p:nvPr/>
          </p:nvSpPr>
          <p:spPr bwMode="auto">
            <a:xfrm rot="-5400000">
              <a:off x="1695" y="3075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000000"/>
                </a:solidFill>
                <a:latin typeface="Comic Sans MS" pitchFamily="66" charset="0"/>
                <a:cs typeface="Arial" pitchFamily="34" charset="0"/>
              </a:endParaRPr>
            </a:p>
          </p:txBody>
        </p:sp>
      </p:grpSp>
      <p:sp>
        <p:nvSpPr>
          <p:cNvPr id="1004672" name="Rectangle 1158"/>
          <p:cNvSpPr>
            <a:spLocks noChangeArrowheads="1"/>
          </p:cNvSpPr>
          <p:nvPr/>
        </p:nvSpPr>
        <p:spPr bwMode="auto">
          <a:xfrm>
            <a:off x="457200" y="5943600"/>
            <a:ext cx="2020888" cy="247650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1600">
                <a:solidFill>
                  <a:srgbClr val="A50021"/>
                </a:solidFill>
                <a:latin typeface="Comic Sans MS" pitchFamily="66" charset="0"/>
                <a:ea typeface="ＭＳ Ｐゴシック" pitchFamily="34" charset="-128"/>
                <a:cs typeface="Tahoma" pitchFamily="34" charset="0"/>
              </a:rPr>
              <a:t>200 </a:t>
            </a:r>
            <a:r>
              <a:rPr lang="en-US" altLang="ja-JP" sz="1600">
                <a:solidFill>
                  <a:srgbClr val="A50021"/>
                </a:solidFill>
                <a:latin typeface="Comic Sans MS" pitchFamily="66" charset="0"/>
                <a:ea typeface="ＭＳ Ｐゴシック" pitchFamily="34" charset="-128"/>
                <a:cs typeface="Tahoma" pitchFamily="34" charset="0"/>
              </a:rPr>
              <a:t>MeV polarimeter</a:t>
            </a:r>
          </a:p>
        </p:txBody>
      </p:sp>
      <p:sp>
        <p:nvSpPr>
          <p:cNvPr id="1004673" name="Line 1163"/>
          <p:cNvSpPr>
            <a:spLocks noChangeShapeType="1"/>
          </p:cNvSpPr>
          <p:nvPr/>
        </p:nvSpPr>
        <p:spPr bwMode="auto">
          <a:xfrm flipV="1">
            <a:off x="2514600" y="5594350"/>
            <a:ext cx="500063" cy="3492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674" name="Rectangle 1164"/>
          <p:cNvSpPr>
            <a:spLocks noChangeArrowheads="1"/>
          </p:cNvSpPr>
          <p:nvPr/>
        </p:nvSpPr>
        <p:spPr bwMode="auto">
          <a:xfrm>
            <a:off x="5638800" y="1676400"/>
            <a:ext cx="1828800" cy="492125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>
                <a:solidFill>
                  <a:srgbClr val="A50021"/>
                </a:solidFill>
                <a:latin typeface="Comic Sans MS" pitchFamily="66" charset="0"/>
                <a:ea typeface="ＭＳ Ｐゴシック" pitchFamily="34" charset="-128"/>
                <a:cs typeface="Tahoma" pitchFamily="34" charset="0"/>
              </a:rPr>
              <a:t>RHIC pC “CNI” polarimeters</a:t>
            </a:r>
          </a:p>
        </p:txBody>
      </p:sp>
      <p:sp>
        <p:nvSpPr>
          <p:cNvPr id="1004675" name="Rectangle 1166"/>
          <p:cNvSpPr>
            <a:spLocks noChangeArrowheads="1"/>
          </p:cNvSpPr>
          <p:nvPr/>
        </p:nvSpPr>
        <p:spPr bwMode="auto">
          <a:xfrm>
            <a:off x="3581400" y="3048000"/>
            <a:ext cx="1524000" cy="552450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3600">
                <a:solidFill>
                  <a:srgbClr val="990000"/>
                </a:solidFill>
                <a:latin typeface="Comic Sans MS" pitchFamily="66" charset="0"/>
                <a:ea typeface="ＭＳ Ｐゴシック" pitchFamily="34" charset="-128"/>
                <a:cs typeface="Tahoma" pitchFamily="34" charset="0"/>
              </a:rPr>
              <a:t> RHIC</a:t>
            </a:r>
          </a:p>
        </p:txBody>
      </p:sp>
      <p:grpSp>
        <p:nvGrpSpPr>
          <p:cNvPr id="1004676" name="Group 1167"/>
          <p:cNvGrpSpPr>
            <a:grpSpLocks/>
          </p:cNvGrpSpPr>
          <p:nvPr/>
        </p:nvGrpSpPr>
        <p:grpSpPr bwMode="auto">
          <a:xfrm rot="-7932929">
            <a:off x="4191000" y="2514600"/>
            <a:ext cx="457200" cy="457200"/>
            <a:chOff x="3854" y="1435"/>
            <a:chExt cx="123" cy="123"/>
          </a:xfrm>
        </p:grpSpPr>
        <p:sp>
          <p:nvSpPr>
            <p:cNvPr id="1004677" name="Oval 1168"/>
            <p:cNvSpPr>
              <a:spLocks noChangeArrowheads="1"/>
            </p:cNvSpPr>
            <p:nvPr/>
          </p:nvSpPr>
          <p:spPr bwMode="auto">
            <a:xfrm rot="5400000">
              <a:off x="3888" y="1472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endParaRPr>
            </a:p>
          </p:txBody>
        </p:sp>
        <p:grpSp>
          <p:nvGrpSpPr>
            <p:cNvPr id="1004678" name="Group 1169"/>
            <p:cNvGrpSpPr>
              <a:grpSpLocks/>
            </p:cNvGrpSpPr>
            <p:nvPr/>
          </p:nvGrpSpPr>
          <p:grpSpPr bwMode="auto">
            <a:xfrm>
              <a:off x="3936" y="1517"/>
              <a:ext cx="41" cy="41"/>
              <a:chOff x="3936" y="1517"/>
              <a:chExt cx="41" cy="41"/>
            </a:xfrm>
          </p:grpSpPr>
          <p:sp>
            <p:nvSpPr>
              <p:cNvPr id="1004679" name="Line 1170"/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000000"/>
                  </a:solidFill>
                  <a:latin typeface="Comic Sans MS" pitchFamily="66" charset="0"/>
                  <a:cs typeface="Arial" pitchFamily="34" charset="0"/>
                </a:endParaRPr>
              </a:p>
            </p:txBody>
          </p:sp>
          <p:sp>
            <p:nvSpPr>
              <p:cNvPr id="1004680" name="Line 1171"/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000000"/>
                  </a:solidFill>
                  <a:latin typeface="Comic Sans MS" pitchFamily="66" charset="0"/>
                  <a:cs typeface="Arial" pitchFamily="34" charset="0"/>
                </a:endParaRPr>
              </a:p>
            </p:txBody>
          </p:sp>
        </p:grpSp>
        <p:grpSp>
          <p:nvGrpSpPr>
            <p:cNvPr id="1004681" name="Group 1172"/>
            <p:cNvGrpSpPr>
              <a:grpSpLocks/>
            </p:cNvGrpSpPr>
            <p:nvPr/>
          </p:nvGrpSpPr>
          <p:grpSpPr bwMode="auto">
            <a:xfrm>
              <a:off x="3854" y="1435"/>
              <a:ext cx="41" cy="41"/>
              <a:chOff x="3936" y="1517"/>
              <a:chExt cx="41" cy="41"/>
            </a:xfrm>
          </p:grpSpPr>
          <p:sp>
            <p:nvSpPr>
              <p:cNvPr id="1004682" name="Line 1173"/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000000"/>
                  </a:solidFill>
                  <a:latin typeface="Comic Sans MS" pitchFamily="66" charset="0"/>
                  <a:cs typeface="Arial" pitchFamily="34" charset="0"/>
                </a:endParaRPr>
              </a:p>
            </p:txBody>
          </p:sp>
          <p:sp>
            <p:nvSpPr>
              <p:cNvPr id="1004683" name="Line 1174"/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914400">
                  <a:buClrTx/>
                  <a:buSzTx/>
                  <a:buFontTx/>
                  <a:buNone/>
                </a:pPr>
                <a:endParaRPr lang="en-US">
                  <a:solidFill>
                    <a:srgbClr val="000000"/>
                  </a:solidFill>
                  <a:latin typeface="Comic Sans MS" pitchFamily="66" charset="0"/>
                  <a:cs typeface="Arial" pitchFamily="34" charset="0"/>
                </a:endParaRPr>
              </a:p>
            </p:txBody>
          </p:sp>
        </p:grpSp>
      </p:grpSp>
      <p:sp>
        <p:nvSpPr>
          <p:cNvPr id="1004684" name="Text Box 1175"/>
          <p:cNvSpPr txBox="1">
            <a:spLocks noChangeArrowheads="1"/>
          </p:cNvSpPr>
          <p:nvPr/>
        </p:nvSpPr>
        <p:spPr bwMode="auto">
          <a:xfrm>
            <a:off x="762000" y="1676400"/>
            <a:ext cx="1905000" cy="584200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solidFill>
                  <a:srgbClr val="A50021"/>
                </a:solidFill>
                <a:latin typeface="Comic Sans MS" pitchFamily="66" charset="0"/>
                <a:cs typeface="Tahoma" pitchFamily="34" charset="0"/>
              </a:rPr>
              <a:t>Absolute H-jet</a:t>
            </a:r>
          </a:p>
          <a:p>
            <a:pPr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>
                <a:solidFill>
                  <a:srgbClr val="A50021"/>
                </a:solidFill>
                <a:latin typeface="Comic Sans MS" pitchFamily="66" charset="0"/>
                <a:cs typeface="Tahoma" pitchFamily="34" charset="0"/>
              </a:rPr>
              <a:t>CNI-polarimeter</a:t>
            </a:r>
          </a:p>
        </p:txBody>
      </p:sp>
      <p:sp>
        <p:nvSpPr>
          <p:cNvPr id="1004685" name="Line 1176"/>
          <p:cNvSpPr>
            <a:spLocks noChangeShapeType="1"/>
          </p:cNvSpPr>
          <p:nvPr/>
        </p:nvSpPr>
        <p:spPr bwMode="auto">
          <a:xfrm flipH="1">
            <a:off x="4953000" y="2057400"/>
            <a:ext cx="685800" cy="457200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686" name="Line 1177"/>
          <p:cNvSpPr>
            <a:spLocks noChangeShapeType="1"/>
          </p:cNvSpPr>
          <p:nvPr/>
        </p:nvSpPr>
        <p:spPr bwMode="auto">
          <a:xfrm>
            <a:off x="2895600" y="2133600"/>
            <a:ext cx="1295400" cy="457200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687" name="Line 1178"/>
          <p:cNvSpPr>
            <a:spLocks noChangeShapeType="1"/>
          </p:cNvSpPr>
          <p:nvPr/>
        </p:nvSpPr>
        <p:spPr bwMode="auto">
          <a:xfrm flipV="1">
            <a:off x="3124200" y="4267200"/>
            <a:ext cx="838200" cy="152400"/>
          </a:xfrm>
          <a:prstGeom prst="line">
            <a:avLst/>
          </a:prstGeom>
          <a:noFill/>
          <a:ln w="19050">
            <a:solidFill>
              <a:srgbClr val="0000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688" name="Line 1179"/>
          <p:cNvSpPr>
            <a:spLocks noChangeShapeType="1"/>
          </p:cNvSpPr>
          <p:nvPr/>
        </p:nvSpPr>
        <p:spPr bwMode="auto">
          <a:xfrm flipV="1">
            <a:off x="3276600" y="4419600"/>
            <a:ext cx="1295400" cy="152400"/>
          </a:xfrm>
          <a:prstGeom prst="line">
            <a:avLst/>
          </a:prstGeom>
          <a:noFill/>
          <a:ln w="19050">
            <a:solidFill>
              <a:srgbClr val="0000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689" name="Text Box 1180"/>
          <p:cNvSpPr txBox="1">
            <a:spLocks noChangeArrowheads="1"/>
          </p:cNvSpPr>
          <p:nvPr/>
        </p:nvSpPr>
        <p:spPr bwMode="auto">
          <a:xfrm>
            <a:off x="3352800" y="914400"/>
            <a:ext cx="4953000" cy="403225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>
                <a:solidFill>
                  <a:srgbClr val="A50021"/>
                </a:solidFill>
                <a:latin typeface="Calibri" pitchFamily="34" charset="0"/>
                <a:ea typeface="ＭＳ Ｐゴシック" pitchFamily="34" charset="-128"/>
                <a:cs typeface="Tahoma" pitchFamily="34" charset="0"/>
              </a:rPr>
              <a:t> </a:t>
            </a:r>
            <a:r>
              <a:rPr lang="en-US" altLang="ja-JP" sz="2000" i="1">
                <a:solidFill>
                  <a:srgbClr val="A50021"/>
                </a:solidFill>
                <a:latin typeface="Calibri" pitchFamily="34" charset="0"/>
                <a:ea typeface="ＭＳ Ｐゴシック" pitchFamily="34" charset="-128"/>
                <a:cs typeface="Tahoma" pitchFamily="34" charset="0"/>
              </a:rPr>
              <a:t>L </a:t>
            </a:r>
            <a:r>
              <a:rPr lang="en-US" altLang="ja-JP" sz="2000" baseline="-25000">
                <a:solidFill>
                  <a:srgbClr val="A50021"/>
                </a:solidFill>
                <a:latin typeface="Calibri" pitchFamily="34" charset="0"/>
                <a:ea typeface="ＭＳ Ｐゴシック" pitchFamily="34" charset="-128"/>
                <a:cs typeface="Tahoma" pitchFamily="34" charset="0"/>
              </a:rPr>
              <a:t>max</a:t>
            </a:r>
            <a:r>
              <a:rPr lang="en-US" altLang="ja-JP" sz="2000">
                <a:solidFill>
                  <a:srgbClr val="A50021"/>
                </a:solidFill>
                <a:latin typeface="Calibri" pitchFamily="34" charset="0"/>
                <a:ea typeface="ＭＳ Ｐゴシック" pitchFamily="34" charset="-128"/>
                <a:cs typeface="Tahoma" pitchFamily="34" charset="0"/>
              </a:rPr>
              <a:t> = 1.6 </a:t>
            </a:r>
            <a:r>
              <a:rPr lang="en-US" altLang="ja-JP" sz="2000">
                <a:solidFill>
                  <a:srgbClr val="A50021"/>
                </a:solidFill>
                <a:latin typeface="Calibri" pitchFamily="34" charset="0"/>
                <a:ea typeface="ＭＳ Ｐゴシック" pitchFamily="34" charset="-128"/>
                <a:cs typeface="Tahoma" pitchFamily="34" charset="0"/>
                <a:sym typeface="Symbol" pitchFamily="18" charset="2"/>
              </a:rPr>
              <a:t> 10</a:t>
            </a:r>
            <a:r>
              <a:rPr lang="en-US" altLang="ja-JP" sz="2000" baseline="30000">
                <a:solidFill>
                  <a:srgbClr val="A50021"/>
                </a:solidFill>
                <a:latin typeface="Calibri" pitchFamily="34" charset="0"/>
                <a:ea typeface="ＭＳ Ｐゴシック" pitchFamily="34" charset="-128"/>
                <a:cs typeface="Tahoma" pitchFamily="34" charset="0"/>
                <a:sym typeface="Symbol" pitchFamily="18" charset="2"/>
              </a:rPr>
              <a:t>32</a:t>
            </a:r>
            <a:r>
              <a:rPr lang="en-US" altLang="ja-JP" sz="2000">
                <a:solidFill>
                  <a:srgbClr val="A50021"/>
                </a:solidFill>
                <a:latin typeface="Calibri" pitchFamily="34" charset="0"/>
                <a:ea typeface="ＭＳ Ｐゴシック" pitchFamily="34" charset="-128"/>
                <a:cs typeface="Tahoma" pitchFamily="34" charset="0"/>
                <a:sym typeface="Symbol" pitchFamily="18" charset="2"/>
              </a:rPr>
              <a:t> s</a:t>
            </a:r>
            <a:r>
              <a:rPr lang="en-US" altLang="ja-JP" sz="2000" baseline="30000">
                <a:solidFill>
                  <a:srgbClr val="A50021"/>
                </a:solidFill>
                <a:latin typeface="Calibri" pitchFamily="34" charset="0"/>
                <a:ea typeface="ＭＳ Ｐゴシック" pitchFamily="34" charset="-128"/>
                <a:cs typeface="Tahoma" pitchFamily="34" charset="0"/>
                <a:sym typeface="Symbol" pitchFamily="18" charset="2"/>
              </a:rPr>
              <a:t>-1</a:t>
            </a:r>
            <a:r>
              <a:rPr lang="en-US" altLang="ja-JP" sz="2000">
                <a:solidFill>
                  <a:srgbClr val="A50021"/>
                </a:solidFill>
                <a:latin typeface="Calibri" pitchFamily="34" charset="0"/>
                <a:ea typeface="ＭＳ Ｐゴシック" pitchFamily="34" charset="-128"/>
                <a:cs typeface="Tahoma" pitchFamily="34" charset="0"/>
                <a:sym typeface="Symbol" pitchFamily="18" charset="2"/>
              </a:rPr>
              <a:t>cm</a:t>
            </a:r>
            <a:r>
              <a:rPr lang="en-US" altLang="ja-JP" sz="2000" baseline="30000">
                <a:solidFill>
                  <a:srgbClr val="A50021"/>
                </a:solidFill>
                <a:latin typeface="Calibri" pitchFamily="34" charset="0"/>
                <a:ea typeface="ＭＳ Ｐゴシック" pitchFamily="34" charset="-128"/>
                <a:cs typeface="Tahoma" pitchFamily="34" charset="0"/>
                <a:sym typeface="Symbol" pitchFamily="18" charset="2"/>
              </a:rPr>
              <a:t>-2</a:t>
            </a:r>
            <a:r>
              <a:rPr lang="en-US" altLang="ja-JP" sz="2000">
                <a:solidFill>
                  <a:srgbClr val="A50021"/>
                </a:solidFill>
                <a:latin typeface="Calibri" pitchFamily="34" charset="0"/>
                <a:ea typeface="ＭＳ Ｐゴシック" pitchFamily="34" charset="-128"/>
                <a:cs typeface="Tahoma" pitchFamily="34" charset="0"/>
                <a:sym typeface="Symbol" pitchFamily="18" charset="2"/>
              </a:rPr>
              <a:t>   50 &lt; √</a:t>
            </a:r>
            <a:r>
              <a:rPr lang="en-US" altLang="ja-JP" sz="2000" i="1">
                <a:solidFill>
                  <a:srgbClr val="A50021"/>
                </a:solidFill>
                <a:latin typeface="Calibri" pitchFamily="34" charset="0"/>
                <a:ea typeface="ＭＳ Ｐゴシック" pitchFamily="34" charset="-128"/>
                <a:cs typeface="Tahoma" pitchFamily="34" charset="0"/>
                <a:sym typeface="Symbol" pitchFamily="18" charset="2"/>
              </a:rPr>
              <a:t>s</a:t>
            </a:r>
            <a:r>
              <a:rPr lang="en-US" altLang="ja-JP" sz="2000">
                <a:solidFill>
                  <a:srgbClr val="A50021"/>
                </a:solidFill>
                <a:latin typeface="Calibri" pitchFamily="34" charset="0"/>
                <a:ea typeface="ＭＳ Ｐゴシック" pitchFamily="34" charset="-128"/>
                <a:cs typeface="Tahoma" pitchFamily="34" charset="0"/>
                <a:sym typeface="Symbol" pitchFamily="18" charset="2"/>
              </a:rPr>
              <a:t> &lt; 510 GeV</a:t>
            </a:r>
            <a:endParaRPr lang="en-US" altLang="en-US" sz="2000">
              <a:solidFill>
                <a:srgbClr val="A50021"/>
              </a:solidFill>
              <a:latin typeface="Calibri" pitchFamily="34" charset="0"/>
              <a:ea typeface="ＭＳ Ｐゴシック" pitchFamily="34" charset="-128"/>
              <a:cs typeface="Tahoma" pitchFamily="34" charset="0"/>
              <a:sym typeface="Symbol" pitchFamily="18" charset="2"/>
            </a:endParaRPr>
          </a:p>
        </p:txBody>
      </p:sp>
      <p:sp>
        <p:nvSpPr>
          <p:cNvPr id="1004690" name="Line 1181"/>
          <p:cNvSpPr>
            <a:spLocks noChangeShapeType="1"/>
          </p:cNvSpPr>
          <p:nvPr/>
        </p:nvSpPr>
        <p:spPr bwMode="auto">
          <a:xfrm>
            <a:off x="1981200" y="1752600"/>
            <a:ext cx="228600" cy="0"/>
          </a:xfrm>
          <a:prstGeom prst="line">
            <a:avLst/>
          </a:prstGeom>
          <a:noFill/>
          <a:ln w="1270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grpSp>
        <p:nvGrpSpPr>
          <p:cNvPr id="1004691" name="Group 1182"/>
          <p:cNvGrpSpPr>
            <a:grpSpLocks/>
          </p:cNvGrpSpPr>
          <p:nvPr/>
        </p:nvGrpSpPr>
        <p:grpSpPr bwMode="auto">
          <a:xfrm rot="2676702">
            <a:off x="4724400" y="5715000"/>
            <a:ext cx="188913" cy="147638"/>
            <a:chOff x="1695" y="3075"/>
            <a:chExt cx="119" cy="93"/>
          </a:xfrm>
        </p:grpSpPr>
        <p:sp>
          <p:nvSpPr>
            <p:cNvPr id="1004692" name="Oval 1183"/>
            <p:cNvSpPr>
              <a:spLocks noChangeArrowheads="1"/>
            </p:cNvSpPr>
            <p:nvPr/>
          </p:nvSpPr>
          <p:spPr bwMode="auto">
            <a:xfrm>
              <a:off x="1728" y="3120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endParaRPr>
            </a:p>
          </p:txBody>
        </p:sp>
        <p:sp>
          <p:nvSpPr>
            <p:cNvPr id="1004693" name="Line 1184"/>
            <p:cNvSpPr>
              <a:spLocks noChangeAspect="1" noChangeShapeType="1"/>
            </p:cNvSpPr>
            <p:nvPr/>
          </p:nvSpPr>
          <p:spPr bwMode="auto">
            <a:xfrm>
              <a:off x="1773" y="3096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000000"/>
                </a:solidFill>
                <a:latin typeface="Comic Sans MS" pitchFamily="66" charset="0"/>
                <a:cs typeface="Arial" pitchFamily="34" charset="0"/>
              </a:endParaRPr>
            </a:p>
          </p:txBody>
        </p:sp>
        <p:sp>
          <p:nvSpPr>
            <p:cNvPr id="1004694" name="Line 1185"/>
            <p:cNvSpPr>
              <a:spLocks noChangeAspect="1" noChangeShapeType="1"/>
            </p:cNvSpPr>
            <p:nvPr/>
          </p:nvSpPr>
          <p:spPr bwMode="auto">
            <a:xfrm>
              <a:off x="1791" y="307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000000"/>
                </a:solidFill>
                <a:latin typeface="Comic Sans MS" pitchFamily="66" charset="0"/>
                <a:cs typeface="Arial" pitchFamily="34" charset="0"/>
              </a:endParaRPr>
            </a:p>
          </p:txBody>
        </p:sp>
        <p:sp>
          <p:nvSpPr>
            <p:cNvPr id="1004695" name="Line 1186"/>
            <p:cNvSpPr>
              <a:spLocks noChangeAspect="1" noChangeShapeType="1"/>
            </p:cNvSpPr>
            <p:nvPr/>
          </p:nvSpPr>
          <p:spPr bwMode="auto">
            <a:xfrm rot="-5400000">
              <a:off x="1713" y="309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000000"/>
                </a:solidFill>
                <a:latin typeface="Comic Sans MS" pitchFamily="66" charset="0"/>
                <a:cs typeface="Arial" pitchFamily="34" charset="0"/>
              </a:endParaRPr>
            </a:p>
          </p:txBody>
        </p:sp>
        <p:sp>
          <p:nvSpPr>
            <p:cNvPr id="1004696" name="Line 1187"/>
            <p:cNvSpPr>
              <a:spLocks noChangeAspect="1" noChangeShapeType="1"/>
            </p:cNvSpPr>
            <p:nvPr/>
          </p:nvSpPr>
          <p:spPr bwMode="auto">
            <a:xfrm rot="-5400000">
              <a:off x="1695" y="3075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>
                <a:buClrTx/>
                <a:buSzTx/>
                <a:buFontTx/>
                <a:buNone/>
              </a:pPr>
              <a:endParaRPr lang="en-US">
                <a:solidFill>
                  <a:srgbClr val="000000"/>
                </a:solidFill>
                <a:latin typeface="Comic Sans MS" pitchFamily="66" charset="0"/>
                <a:cs typeface="Arial" pitchFamily="34" charset="0"/>
              </a:endParaRPr>
            </a:p>
          </p:txBody>
        </p:sp>
      </p:grpSp>
      <p:sp>
        <p:nvSpPr>
          <p:cNvPr id="1004697" name="Text Box 1188"/>
          <p:cNvSpPr txBox="1">
            <a:spLocks noChangeArrowheads="1"/>
          </p:cNvSpPr>
          <p:nvPr/>
        </p:nvSpPr>
        <p:spPr bwMode="auto">
          <a:xfrm>
            <a:off x="5410200" y="5791200"/>
            <a:ext cx="2684463" cy="339725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>
                <a:solidFill>
                  <a:srgbClr val="800000"/>
                </a:solidFill>
                <a:latin typeface="Comic Sans MS" pitchFamily="66" charset="0"/>
                <a:ea typeface="ＭＳ Ｐゴシック" pitchFamily="34" charset="-128"/>
                <a:cs typeface="Tahoma" pitchFamily="34" charset="0"/>
              </a:rPr>
              <a:t>AGS pC “CNI” polarimeter</a:t>
            </a:r>
            <a:endParaRPr lang="en-US" altLang="en-US" sz="1600">
              <a:solidFill>
                <a:srgbClr val="800000"/>
              </a:solidFill>
              <a:latin typeface="Comic Sans MS" pitchFamily="66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1004698" name="Line 1190"/>
          <p:cNvSpPr>
            <a:spLocks noChangeShapeType="1"/>
          </p:cNvSpPr>
          <p:nvPr/>
        </p:nvSpPr>
        <p:spPr bwMode="auto">
          <a:xfrm flipH="1">
            <a:off x="4724400" y="5943600"/>
            <a:ext cx="609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grpSp>
        <p:nvGrpSpPr>
          <p:cNvPr id="1004699" name="Group 1191"/>
          <p:cNvGrpSpPr>
            <a:grpSpLocks/>
          </p:cNvGrpSpPr>
          <p:nvPr/>
        </p:nvGrpSpPr>
        <p:grpSpPr bwMode="auto">
          <a:xfrm rot="-511795">
            <a:off x="3505200" y="5867400"/>
            <a:ext cx="228600" cy="127000"/>
            <a:chOff x="3696" y="3072"/>
            <a:chExt cx="144" cy="80"/>
          </a:xfrm>
        </p:grpSpPr>
        <p:sp>
          <p:nvSpPr>
            <p:cNvPr id="1004700" name="Oval 1192"/>
            <p:cNvSpPr>
              <a:spLocks noChangeArrowheads="1"/>
            </p:cNvSpPr>
            <p:nvPr/>
          </p:nvSpPr>
          <p:spPr bwMode="auto">
            <a:xfrm rot="275636">
              <a:off x="3696" y="3072"/>
              <a:ext cx="144" cy="80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endParaRPr>
            </a:p>
          </p:txBody>
        </p:sp>
        <p:sp>
          <p:nvSpPr>
            <p:cNvPr id="1004701" name="AutoShape 1193"/>
            <p:cNvSpPr>
              <a:spLocks noChangeArrowheads="1"/>
            </p:cNvSpPr>
            <p:nvPr/>
          </p:nvSpPr>
          <p:spPr bwMode="auto">
            <a:xfrm rot="427649">
              <a:off x="3732" y="3078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endParaRPr>
            </a:p>
          </p:txBody>
        </p:sp>
      </p:grpSp>
      <p:sp>
        <p:nvSpPr>
          <p:cNvPr id="1004702" name="Text Box 1197"/>
          <p:cNvSpPr txBox="1">
            <a:spLocks noChangeArrowheads="1"/>
          </p:cNvSpPr>
          <p:nvPr/>
        </p:nvSpPr>
        <p:spPr bwMode="auto">
          <a:xfrm>
            <a:off x="228600" y="152400"/>
            <a:ext cx="8534400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A50021"/>
                </a:solidFill>
                <a:latin typeface="Comic Sans MS" pitchFamily="66" charset="0"/>
                <a:cs typeface="Tahoma" pitchFamily="34" charset="0"/>
              </a:rPr>
              <a:t>Polarization facilities at RHIC</a:t>
            </a:r>
          </a:p>
        </p:txBody>
      </p:sp>
      <p:sp>
        <p:nvSpPr>
          <p:cNvPr id="1004703" name="Line 1198"/>
          <p:cNvSpPr>
            <a:spLocks noChangeShapeType="1"/>
          </p:cNvSpPr>
          <p:nvPr/>
        </p:nvSpPr>
        <p:spPr bwMode="auto">
          <a:xfrm flipV="1">
            <a:off x="3124200" y="5486400"/>
            <a:ext cx="76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10047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71600"/>
            <a:ext cx="1036638" cy="16002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4705" name="Picture 3" descr="RHIC_CNI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286000"/>
            <a:ext cx="13716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47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1676400" cy="11493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4707" name="Picture 3" descr="RHIC_CNI_sm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724400"/>
            <a:ext cx="1524000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4708" name="Text Box 164"/>
          <p:cNvSpPr txBox="1">
            <a:spLocks noChangeArrowheads="1"/>
          </p:cNvSpPr>
          <p:nvPr/>
        </p:nvSpPr>
        <p:spPr bwMode="auto">
          <a:xfrm>
            <a:off x="2667000" y="48768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</a:pPr>
            <a:endParaRPr lang="en-US" alt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04709" name="Text Box 165"/>
          <p:cNvSpPr txBox="1">
            <a:spLocks noChangeArrowheads="1"/>
          </p:cNvSpPr>
          <p:nvPr/>
        </p:nvSpPr>
        <p:spPr bwMode="auto">
          <a:xfrm>
            <a:off x="2514600" y="4876800"/>
            <a:ext cx="631825" cy="3079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EBIS</a:t>
            </a:r>
          </a:p>
        </p:txBody>
      </p:sp>
      <p:sp>
        <p:nvSpPr>
          <p:cNvPr id="1004710" name="Line 166"/>
          <p:cNvSpPr>
            <a:spLocks noChangeShapeType="1"/>
          </p:cNvSpPr>
          <p:nvPr/>
        </p:nvSpPr>
        <p:spPr bwMode="auto">
          <a:xfrm>
            <a:off x="2743200" y="5181600"/>
            <a:ext cx="152400" cy="2286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06F962-8B1A-9380-FA35-8CA463583F00}"/>
              </a:ext>
            </a:extLst>
          </p:cNvPr>
          <p:cNvSpPr txBox="1"/>
          <p:nvPr/>
        </p:nvSpPr>
        <p:spPr>
          <a:xfrm>
            <a:off x="498581" y="5294313"/>
            <a:ext cx="620683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0000"/>
                </a:solidFill>
              </a:rPr>
              <a:t>LSP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796784E-AF69-2C42-09E4-783F80BE50FE}"/>
              </a:ext>
            </a:extLst>
          </p:cNvPr>
          <p:cNvCxnSpPr>
            <a:stCxn id="2" idx="3"/>
            <a:endCxn id="1004638" idx="3"/>
          </p:cNvCxnSpPr>
          <p:nvPr/>
        </p:nvCxnSpPr>
        <p:spPr>
          <a:xfrm flipV="1">
            <a:off x="1119264" y="5137437"/>
            <a:ext cx="771214" cy="341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423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CCBAA-3F68-1507-7AE4-D4CCC8211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1BF024-AD9C-E2ED-619E-FF350D5B8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4174"/>
            <a:ext cx="9144000" cy="616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9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D4014-9444-4A80-E698-BBA2F9844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851B58-D673-3EE8-CCB6-A3887C365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94" y="613969"/>
            <a:ext cx="7421011" cy="563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5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BF374-49DA-21AD-9739-6B02F9013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ru-RU" sz="3200" dirty="0">
                <a:solidFill>
                  <a:srgbClr val="990000"/>
                </a:solidFill>
              </a:rPr>
              <a:t>Скорость счёта в </a:t>
            </a:r>
            <a:r>
              <a:rPr lang="en-US" sz="3200" dirty="0">
                <a:solidFill>
                  <a:srgbClr val="990000"/>
                </a:solidFill>
              </a:rPr>
              <a:t>AGS</a:t>
            </a:r>
            <a:r>
              <a:rPr lang="ru-RU" sz="3200" dirty="0">
                <a:solidFill>
                  <a:srgbClr val="990000"/>
                </a:solidFill>
              </a:rPr>
              <a:t>-один банч </a:t>
            </a:r>
            <a:endParaRPr lang="en-US" sz="3200" dirty="0">
              <a:solidFill>
                <a:srgbClr val="99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06862A-7C73-180F-C523-9287FAC59A8E}"/>
              </a:ext>
            </a:extLst>
          </p:cNvPr>
          <p:cNvSpPr txBox="1"/>
          <p:nvPr/>
        </p:nvSpPr>
        <p:spPr>
          <a:xfrm>
            <a:off x="2286000" y="5439801"/>
            <a:ext cx="4572000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 типичной интенсивности поляризованных протонов в банче -2.5·10</a:t>
            </a:r>
            <a:r>
              <a:rPr lang="ru-RU" sz="1100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ru-RU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р/банч и времени измерения на  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flattop AGS </a:t>
            </a:r>
            <a:r>
              <a:rPr lang="ru-RU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 сек, число зарегистрированных событий (ядер углерода в заданном кинематическом диапазоне, Рис.6) во всех параллельно включенных детекторах составляет 1 млн/цикл ускорения 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AGS</a:t>
            </a:r>
            <a:r>
              <a:rPr lang="ru-RU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При этом ширина мишени всего -50 мкм, чтобы не превысить порог ограничений на скорость счёта системы сбора данных. При меньшей интенсивности пучка (как это может быть на начальном этапе работы в Нуклотроне), возможно компенсировать уменьшение скорости счёта увеличением ширины мишени в 10-100 раз, причём надёжность работы мишеней только возрастёт. Для измерения с 2%-статистической точностью необходимо набрать 40 млн. событий, что требует 40 циклов 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AGS </a:t>
            </a:r>
            <a:r>
              <a:rPr lang="ru-RU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ускорителя по 4 сек т.е. примерно 160 сек.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4D25F-9EAA-C843-F312-846F216468D8}"/>
              </a:ext>
            </a:extLst>
          </p:cNvPr>
          <p:cNvSpPr txBox="1"/>
          <p:nvPr/>
        </p:nvSpPr>
        <p:spPr>
          <a:xfrm>
            <a:off x="152400" y="990600"/>
            <a:ext cx="881619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sz="2400" kern="1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типичной интенсивности поляризованных протонов в банче -2.5·10</a:t>
            </a:r>
            <a:r>
              <a:rPr lang="ru-RU" sz="2400" kern="100" baseline="300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ru-RU" sz="2400" kern="1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р/банч и времени измерения на  </a:t>
            </a:r>
            <a:r>
              <a:rPr lang="en-US" sz="2400" kern="1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flattop AGS </a:t>
            </a:r>
            <a:r>
              <a:rPr lang="ru-RU" sz="2400" kern="1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 сек, число зарегистрированных событий во всех параллельно включенных детекторах составляет 1 млн/цикл ускорения </a:t>
            </a:r>
            <a:r>
              <a:rPr lang="en-US" sz="2400" kern="1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AGS</a:t>
            </a:r>
            <a:r>
              <a:rPr lang="ru-RU" sz="2400" kern="100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kern="1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0.6 сек </a:t>
            </a:r>
            <a:r>
              <a:rPr lang="ru-RU" sz="2400" kern="100" dirty="0" err="1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флаттоп</a:t>
            </a:r>
            <a:r>
              <a:rPr lang="ru-RU" sz="2400" kern="1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solidFill>
                <a:srgbClr val="000066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2400" kern="1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 этом ширина мишени всего -50 мкм, чтобы не превысить порог ограничений на скорость счёта системы сбора данных. При меньшей интенсивности пучка (как это может быть на начальном этапе работы в Нуклотроне), возможно компенсировать уменьшение скорости счёта увеличением ширины мишени в 10-100 раз, причём надёжность работы мишеней только возрастёт. </a:t>
            </a:r>
            <a:endParaRPr lang="en-US" sz="2400" kern="100" dirty="0">
              <a:solidFill>
                <a:srgbClr val="000066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sz="2400" kern="1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измерения с 2%-статистической точностью необходимо набрать 40 млн. событий, что требует 40 циклов </a:t>
            </a:r>
            <a:r>
              <a:rPr lang="en-US" sz="2400" kern="1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kern="1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ускорителя по 5 сек т.е. примерно </a:t>
            </a:r>
            <a:r>
              <a:rPr lang="ru-RU" sz="2400" kern="100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ru-RU" sz="2400" kern="100" dirty="0">
                <a:solidFill>
                  <a:srgbClr val="00006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 сек. </a:t>
            </a:r>
            <a:endParaRPr lang="en-US" sz="24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693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35FA7-2065-4BB1-BA86-386C65914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10" y="609600"/>
            <a:ext cx="8225890" cy="533400"/>
          </a:xfrm>
        </p:spPr>
        <p:txBody>
          <a:bodyPr/>
          <a:lstStyle/>
          <a:p>
            <a:r>
              <a:rPr lang="en-US" sz="1800" dirty="0"/>
              <a:t> </a:t>
            </a:r>
            <a:r>
              <a:rPr lang="en-US" sz="1800" dirty="0">
                <a:solidFill>
                  <a:srgbClr val="990000"/>
                </a:solidFill>
              </a:rPr>
              <a:t>Comparison of the zero -emittance polarization, measured in the RHIC Run13</a:t>
            </a:r>
            <a:br>
              <a:rPr lang="en-US" sz="1800" dirty="0">
                <a:solidFill>
                  <a:srgbClr val="990000"/>
                </a:solidFill>
              </a:rPr>
            </a:br>
            <a:r>
              <a:rPr lang="en-US" sz="1800" dirty="0">
                <a:solidFill>
                  <a:srgbClr val="990000"/>
                </a:solidFill>
              </a:rPr>
              <a:t> with the source polarization.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C2C0E4-4C6D-366A-C32C-BF7551846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10" y="1903697"/>
            <a:ext cx="8911690" cy="297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28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BBA42-BB03-2F4B-C3B3-6A2760D53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 descr="Light horizontal">
            <a:extLst>
              <a:ext uri="{FF2B5EF4-FFF2-40B4-BE49-F238E27FC236}">
                <a16:creationId xmlns:a16="http://schemas.microsoft.com/office/drawing/2014/main" id="{B791394D-EF4C-3466-8E17-34B87BB0075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639763"/>
          </a:xfrm>
          <a:pattFill prst="ltHorz">
            <a:fgClr>
              <a:srgbClr val="CCFFFF"/>
            </a:fgClr>
            <a:bgClr>
              <a:srgbClr val="FFFFFF"/>
            </a:bgClr>
          </a:pattFill>
        </p:spPr>
        <p:txBody>
          <a:bodyPr lIns="91440" tIns="45720" rIns="91440" bIns="45720"/>
          <a:lstStyle/>
          <a:p>
            <a:pPr eaLnBrk="1" hangingPunct="1"/>
            <a:r>
              <a:rPr lang="en-US" altLang="en-US" sz="2600">
                <a:solidFill>
                  <a:srgbClr val="990000"/>
                </a:solidFill>
                <a:latin typeface="Comic Sans MS" pitchFamily="66" charset="0"/>
              </a:rPr>
              <a:t>Polarization measurements on the energy ramp in AGS.</a:t>
            </a:r>
          </a:p>
        </p:txBody>
      </p:sp>
      <p:pic>
        <p:nvPicPr>
          <p:cNvPr id="381955" name="Picture 3">
            <a:extLst>
              <a:ext uri="{FF2B5EF4-FFF2-40B4-BE49-F238E27FC236}">
                <a16:creationId xmlns:a16="http://schemas.microsoft.com/office/drawing/2014/main" id="{067678C7-55AF-7F8A-497C-BC80C65AF24A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295400"/>
            <a:ext cx="7772400" cy="5562600"/>
          </a:xfrm>
        </p:spPr>
      </p:pic>
    </p:spTree>
    <p:extLst>
      <p:ext uri="{BB962C8B-B14F-4D97-AF65-F5344CB8AC3E}">
        <p14:creationId xmlns:p14="http://schemas.microsoft.com/office/powerpoint/2010/main" val="557317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35B30-35BE-A023-70C9-093D0F9AA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914400"/>
          </a:xfrm>
        </p:spPr>
        <p:txBody>
          <a:bodyPr/>
          <a:lstStyle/>
          <a:p>
            <a:r>
              <a:rPr lang="en-US" sz="1600" dirty="0"/>
              <a:t> The asymmetry measured on the AGS ramp as function real time. The spin flips at every integer</a:t>
            </a:r>
            <a:r>
              <a:rPr lang="ru-RU" sz="1600" dirty="0"/>
              <a:t> </a:t>
            </a:r>
            <a:r>
              <a:rPr lang="en-US" sz="1600" dirty="0"/>
              <a:t>of </a:t>
            </a:r>
            <a:r>
              <a:rPr lang="en-US" sz="1600" dirty="0" err="1"/>
              <a:t>Gγ</a:t>
            </a:r>
            <a:r>
              <a:rPr lang="en-US" sz="1600" dirty="0"/>
              <a:t> are due to the presence of two partial Siberian snakes.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77D618-4D45-8397-09D5-83821587D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447497"/>
            <a:ext cx="5668166" cy="43440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4CD215-640E-3975-3A4B-479A8EA8EB5A}"/>
              </a:ext>
            </a:extLst>
          </p:cNvPr>
          <p:cNvSpPr txBox="1"/>
          <p:nvPr/>
        </p:nvSpPr>
        <p:spPr>
          <a:xfrm>
            <a:off x="2438400" y="5867400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990000"/>
                </a:solidFill>
              </a:rPr>
              <a:t>2.3 </a:t>
            </a:r>
            <a:r>
              <a:rPr lang="en-US" dirty="0">
                <a:solidFill>
                  <a:srgbClr val="990000"/>
                </a:solidFill>
              </a:rPr>
              <a:t>to 23.4 GeV energy ramp.</a:t>
            </a:r>
          </a:p>
          <a:p>
            <a:r>
              <a:rPr lang="en-US" dirty="0">
                <a:solidFill>
                  <a:srgbClr val="990000"/>
                </a:solidFill>
              </a:rPr>
              <a:t> Polarization losses -80 to 70 %</a:t>
            </a:r>
          </a:p>
        </p:txBody>
      </p:sp>
    </p:spTree>
    <p:extLst>
      <p:ext uri="{BB962C8B-B14F-4D97-AF65-F5344CB8AC3E}">
        <p14:creationId xmlns:p14="http://schemas.microsoft.com/office/powerpoint/2010/main" val="4268305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2800">
                <a:solidFill>
                  <a:srgbClr val="800000"/>
                </a:solidFill>
                <a:latin typeface="Comic Sans MS" pitchFamily="66" charset="0"/>
              </a:rPr>
              <a:t>Polarization at 23 GeV in AGS, Run-2017</a:t>
            </a:r>
          </a:p>
        </p:txBody>
      </p:sp>
      <p:pic>
        <p:nvPicPr>
          <p:cNvPr id="4802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295400"/>
            <a:ext cx="6553200" cy="4632325"/>
          </a:xfrm>
          <a:ln w="31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8731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>
            <a:extLst>
              <a:ext uri="{FF2B5EF4-FFF2-40B4-BE49-F238E27FC236}">
                <a16:creationId xmlns:a16="http://schemas.microsoft.com/office/drawing/2014/main" id="{B6AAA9B1-8C7D-CB31-87E1-C476DB4055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93219" name="Picture 3">
            <a:extLst>
              <a:ext uri="{FF2B5EF4-FFF2-40B4-BE49-F238E27FC236}">
                <a16:creationId xmlns:a16="http://schemas.microsoft.com/office/drawing/2014/main" id="{02B35938-16C5-F5FE-53EC-E15A978F2035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381000"/>
            <a:ext cx="8305800" cy="6113463"/>
          </a:xfrm>
          <a:ln w="31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C035A-D40D-8E2F-1335-88AE0175D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5D2F1-9083-8608-0B6D-553D6B258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12741"/>
            <a:ext cx="7772400" cy="654059"/>
          </a:xfrm>
        </p:spPr>
        <p:txBody>
          <a:bodyPr/>
          <a:lstStyle/>
          <a:p>
            <a:r>
              <a:rPr lang="ru-RU" sz="2000" dirty="0"/>
              <a:t>Схема вакуумной системы, мишенных узлов и детекторов поляриметров RHIC.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88566F-6B83-4036-C3E1-B57DEA400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905000"/>
            <a:ext cx="4608830" cy="454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281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1020F5-ABB5-1F75-1A6D-8C0F5661E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19200"/>
            <a:ext cx="6036533" cy="93207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990000"/>
                </a:solidFill>
                <a:latin typeface="+mn-lt"/>
              </a:rPr>
              <a:t>RHIC p-Carbon CNI polarimeter</a:t>
            </a:r>
          </a:p>
        </p:txBody>
      </p:sp>
      <p:pic>
        <p:nvPicPr>
          <p:cNvPr id="7" name="Picture 3" descr="E:\C-CNI\Pol_upgrade\P1_dec4.jpg">
            <a:extLst>
              <a:ext uri="{FF2B5EF4-FFF2-40B4-BE49-F238E27FC236}">
                <a16:creationId xmlns:a16="http://schemas.microsoft.com/office/drawing/2014/main" id="{04343A7B-B537-2F28-6CFF-C0A88E5294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34" y="2107783"/>
            <a:ext cx="6095999" cy="458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34">
            <a:extLst>
              <a:ext uri="{FF2B5EF4-FFF2-40B4-BE49-F238E27FC236}">
                <a16:creationId xmlns:a16="http://schemas.microsoft.com/office/drawing/2014/main" id="{3CC2CFD5-8B2F-11E5-D31E-4FB0A0F9BF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24600" y="1905000"/>
          <a:ext cx="2484457" cy="2019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7" r:id="rId3" imgW="8126984" imgH="6095238" progId="CorelPhotoPaint.Image.7">
                  <p:embed/>
                </p:oleObj>
              </mc:Choice>
              <mc:Fallback>
                <p:oleObj name="CorelPhotoPaint.Image.7" r:id="rId3" imgW="8126984" imgH="6095238" progId="CorelPhotoPaint.Image.7">
                  <p:embed/>
                  <p:pic>
                    <p:nvPicPr>
                      <p:cNvPr id="2" name="Object 34">
                        <a:extLst>
                          <a:ext uri="{FF2B5EF4-FFF2-40B4-BE49-F238E27FC236}">
                            <a16:creationId xmlns:a16="http://schemas.microsoft.com/office/drawing/2014/main" id="{3CC2CFD5-8B2F-11E5-D31E-4FB0A0F9BF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1905000"/>
                        <a:ext cx="2484457" cy="20195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8A96B90-C39F-BB7F-4B6A-2ACA07B518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199" y="4400477"/>
            <a:ext cx="3028950" cy="208915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C52EAE2-8CB4-C442-D0E4-30251ADFE451}"/>
              </a:ext>
            </a:extLst>
          </p:cNvPr>
          <p:cNvCxnSpPr>
            <a:cxnSpLocks/>
          </p:cNvCxnSpPr>
          <p:nvPr/>
        </p:nvCxnSpPr>
        <p:spPr>
          <a:xfrm flipH="1" flipV="1">
            <a:off x="5410200" y="5105400"/>
            <a:ext cx="2667000" cy="2286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E1576AC-9993-B85A-2969-D2088FA6496C}"/>
              </a:ext>
            </a:extLst>
          </p:cNvPr>
          <p:cNvCxnSpPr>
            <a:cxnSpLocks/>
          </p:cNvCxnSpPr>
          <p:nvPr/>
        </p:nvCxnSpPr>
        <p:spPr>
          <a:xfrm flipH="1">
            <a:off x="4419600" y="3200400"/>
            <a:ext cx="2743200" cy="100999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1386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339359" cy="511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3DDF37-EDDF-92BF-A18C-9E4953A6774A}"/>
              </a:ext>
            </a:extLst>
          </p:cNvPr>
          <p:cNvSpPr txBox="1"/>
          <p:nvPr/>
        </p:nvSpPr>
        <p:spPr>
          <a:xfrm>
            <a:off x="9144" y="159603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Пучки поляризованных протонов/дейтронов в коллайдере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NICA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D7462C-F12A-AB53-1FFD-A7156AFE4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135176"/>
            <a:ext cx="1547716" cy="7656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EA06CB-8136-95D9-169D-4F61A4918BE2}"/>
              </a:ext>
            </a:extLst>
          </p:cNvPr>
          <p:cNvSpPr txBox="1"/>
          <p:nvPr/>
        </p:nvSpPr>
        <p:spPr>
          <a:xfrm>
            <a:off x="6254495" y="6227064"/>
            <a:ext cx="199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В.В. Фимушкин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0B76E1-099A-880F-154B-5EB238B53003}"/>
              </a:ext>
            </a:extLst>
          </p:cNvPr>
          <p:cNvSpPr txBox="1"/>
          <p:nvPr/>
        </p:nvSpPr>
        <p:spPr>
          <a:xfrm>
            <a:off x="6934200" y="51054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66"/>
                </a:solidFill>
              </a:rPr>
              <a:t>p-C CNI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AD7B06-9703-205F-22EE-847A743CD6D5}"/>
              </a:ext>
            </a:extLst>
          </p:cNvPr>
          <p:cNvSpPr txBox="1"/>
          <p:nvPr/>
        </p:nvSpPr>
        <p:spPr>
          <a:xfrm>
            <a:off x="5029200" y="44196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66"/>
                </a:solidFill>
              </a:rPr>
              <a:t>p-C CNI</a:t>
            </a:r>
          </a:p>
        </p:txBody>
      </p:sp>
    </p:spTree>
    <p:extLst>
      <p:ext uri="{BB962C8B-B14F-4D97-AF65-F5344CB8AC3E}">
        <p14:creationId xmlns:p14="http://schemas.microsoft.com/office/powerpoint/2010/main" val="14300140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5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6934200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6595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81000"/>
            <a:ext cx="7772400" cy="563563"/>
          </a:xfr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CC3300"/>
                </a:solidFill>
                <a:latin typeface="Comic Sans MS" pitchFamily="66" charset="0"/>
              </a:rPr>
              <a:t>New target motion mechanism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609600"/>
          </a:xfrm>
          <a:solidFill>
            <a:srgbClr val="CCFFFF"/>
          </a:solidFill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en-US" altLang="ja-JP" sz="3200">
                <a:solidFill>
                  <a:srgbClr val="990000"/>
                </a:solidFill>
                <a:latin typeface="Comic Sans MS" pitchFamily="66" charset="0"/>
                <a:ea typeface="ＭＳ Ｐゴシック" pitchFamily="34" charset="-128"/>
              </a:rPr>
              <a:t>Detector Setup</a:t>
            </a:r>
          </a:p>
        </p:txBody>
      </p:sp>
      <p:sp>
        <p:nvSpPr>
          <p:cNvPr id="367619" name="Text Box 3"/>
          <p:cNvSpPr txBox="1">
            <a:spLocks noChangeArrowheads="1"/>
          </p:cNvSpPr>
          <p:nvPr/>
        </p:nvSpPr>
        <p:spPr bwMode="auto">
          <a:xfrm>
            <a:off x="275230" y="3374267"/>
            <a:ext cx="4007040" cy="52322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kumimoji="1" lang="en-US" altLang="ja-JP" sz="1400" dirty="0">
                <a:solidFill>
                  <a:schemeClr val="tx1"/>
                </a:solidFill>
                <a:ea typeface="HGPｺﾞｼｯｸE" pitchFamily="50" charset="-128"/>
              </a:rPr>
              <a:t>Ultra thin Carbon ribbon Target, 20 um wide</a:t>
            </a:r>
          </a:p>
          <a:p>
            <a:pPr>
              <a:buClrTx/>
              <a:buSzTx/>
              <a:buFontTx/>
              <a:buNone/>
            </a:pPr>
            <a:r>
              <a:rPr kumimoji="1" lang="en-US" altLang="ja-JP" sz="1400" dirty="0">
                <a:solidFill>
                  <a:schemeClr val="tx1"/>
                </a:solidFill>
                <a:ea typeface="HGPｺﾞｼｯｸE" pitchFamily="50" charset="-128"/>
              </a:rPr>
              <a:t>3.5 </a:t>
            </a:r>
            <a:r>
              <a:rPr kumimoji="1" lang="en-US" altLang="ja-JP" sz="1400" dirty="0">
                <a:solidFill>
                  <a:schemeClr val="tx1"/>
                </a:solidFill>
                <a:latin typeface="Symbol" pitchFamily="18" charset="2"/>
                <a:ea typeface="HGPｺﾞｼｯｸE" pitchFamily="50" charset="-128"/>
              </a:rPr>
              <a:t>m</a:t>
            </a:r>
            <a:r>
              <a:rPr kumimoji="1" lang="en-US" altLang="ja-JP" sz="1400" dirty="0">
                <a:solidFill>
                  <a:schemeClr val="tx1"/>
                </a:solidFill>
                <a:ea typeface="HGPｺﾞｼｯｸE" pitchFamily="50" charset="-128"/>
              </a:rPr>
              <a:t>g/cm</a:t>
            </a:r>
            <a:r>
              <a:rPr kumimoji="1" lang="en-US" altLang="ja-JP" sz="1400" baseline="30000" dirty="0">
                <a:solidFill>
                  <a:schemeClr val="tx1"/>
                </a:solidFill>
                <a:ea typeface="HGPｺﾞｼｯｸE" pitchFamily="50" charset="-128"/>
              </a:rPr>
              <a:t>2  </a:t>
            </a:r>
            <a:r>
              <a:rPr kumimoji="1" lang="en-US" altLang="ja-JP" sz="1400" dirty="0">
                <a:solidFill>
                  <a:schemeClr val="tx1"/>
                </a:solidFill>
                <a:ea typeface="HGPｺﾞｼｯｸE" pitchFamily="50" charset="-128"/>
              </a:rPr>
              <a:t> ~ 1.8*10^17 atoms/cm2</a:t>
            </a:r>
          </a:p>
        </p:txBody>
      </p:sp>
      <p:sp>
        <p:nvSpPr>
          <p:cNvPr id="367620" name="Line 4"/>
          <p:cNvSpPr>
            <a:spLocks noChangeShapeType="1"/>
          </p:cNvSpPr>
          <p:nvPr/>
        </p:nvSpPr>
        <p:spPr bwMode="auto">
          <a:xfrm flipH="1" flipV="1">
            <a:off x="2952750" y="200977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7621" name="Line 5"/>
          <p:cNvSpPr>
            <a:spLocks noChangeShapeType="1"/>
          </p:cNvSpPr>
          <p:nvPr/>
        </p:nvSpPr>
        <p:spPr bwMode="auto">
          <a:xfrm>
            <a:off x="3333750" y="20097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67622" name="Line 6"/>
          <p:cNvSpPr>
            <a:spLocks noChangeShapeType="1"/>
          </p:cNvSpPr>
          <p:nvPr/>
        </p:nvSpPr>
        <p:spPr bwMode="auto">
          <a:xfrm flipH="1">
            <a:off x="2038347" y="1778638"/>
            <a:ext cx="1" cy="427987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367623" name="Group 7"/>
          <p:cNvGrpSpPr>
            <a:grpSpLocks/>
          </p:cNvGrpSpPr>
          <p:nvPr/>
        </p:nvGrpSpPr>
        <p:grpSpPr bwMode="auto">
          <a:xfrm>
            <a:off x="876304" y="1143001"/>
            <a:ext cx="2020375" cy="1668548"/>
            <a:chOff x="528" y="718"/>
            <a:chExt cx="1334" cy="1134"/>
          </a:xfrm>
        </p:grpSpPr>
        <p:sp>
          <p:nvSpPr>
            <p:cNvPr id="367648" name="Oval 8"/>
            <p:cNvSpPr>
              <a:spLocks noChangeArrowheads="1"/>
            </p:cNvSpPr>
            <p:nvPr/>
          </p:nvSpPr>
          <p:spPr bwMode="auto">
            <a:xfrm>
              <a:off x="716" y="718"/>
              <a:ext cx="1134" cy="1134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267273" name="Text Box 9"/>
            <p:cNvSpPr txBox="1">
              <a:spLocks noChangeArrowheads="1"/>
            </p:cNvSpPr>
            <p:nvPr/>
          </p:nvSpPr>
          <p:spPr bwMode="auto">
            <a:xfrm>
              <a:off x="1640" y="718"/>
              <a:ext cx="1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ClrTx/>
                <a:buSzTx/>
                <a:buFontTx/>
                <a:buNone/>
                <a:defRPr/>
              </a:pPr>
              <a:r>
                <a:rPr kumimoji="1" lang="en-US" altLang="ja-JP" sz="160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ＭＳ Ｐゴシック" pitchFamily="34" charset="-128"/>
                </a:rPr>
                <a:t>1</a:t>
              </a:r>
            </a:p>
          </p:txBody>
        </p:sp>
        <p:sp>
          <p:nvSpPr>
            <p:cNvPr id="267274" name="Text Box 10"/>
            <p:cNvSpPr txBox="1">
              <a:spLocks noChangeArrowheads="1"/>
            </p:cNvSpPr>
            <p:nvPr/>
          </p:nvSpPr>
          <p:spPr bwMode="auto">
            <a:xfrm>
              <a:off x="1682" y="1616"/>
              <a:ext cx="1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ClrTx/>
                <a:buSzTx/>
                <a:buFontTx/>
                <a:buNone/>
                <a:defRPr/>
              </a:pPr>
              <a:r>
                <a:rPr kumimoji="1" lang="en-US" altLang="ja-JP" sz="160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ＭＳ Ｐゴシック" pitchFamily="34" charset="-128"/>
                </a:rPr>
                <a:t>3</a:t>
              </a:r>
            </a:p>
          </p:txBody>
        </p:sp>
        <p:sp>
          <p:nvSpPr>
            <p:cNvPr id="267275" name="Text Box 11"/>
            <p:cNvSpPr txBox="1">
              <a:spLocks noChangeArrowheads="1"/>
            </p:cNvSpPr>
            <p:nvPr/>
          </p:nvSpPr>
          <p:spPr bwMode="auto">
            <a:xfrm>
              <a:off x="728" y="1630"/>
              <a:ext cx="1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ClrTx/>
                <a:buSzTx/>
                <a:buFontTx/>
                <a:buNone/>
                <a:defRPr/>
              </a:pPr>
              <a:r>
                <a:rPr kumimoji="1" lang="en-US" altLang="ja-JP" sz="160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ＭＳ Ｐゴシック" pitchFamily="34" charset="-128"/>
                </a:rPr>
                <a:t>4</a:t>
              </a:r>
            </a:p>
          </p:txBody>
        </p:sp>
        <p:sp>
          <p:nvSpPr>
            <p:cNvPr id="267276" name="Text Box 12"/>
            <p:cNvSpPr txBox="1">
              <a:spLocks noChangeArrowheads="1"/>
            </p:cNvSpPr>
            <p:nvPr/>
          </p:nvSpPr>
          <p:spPr bwMode="auto">
            <a:xfrm>
              <a:off x="528" y="1160"/>
              <a:ext cx="1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ClrTx/>
                <a:buSzTx/>
                <a:buFontTx/>
                <a:buNone/>
                <a:defRPr/>
              </a:pPr>
              <a:r>
                <a:rPr kumimoji="1" lang="en-US" altLang="ja-JP" sz="160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ＭＳ Ｐゴシック" pitchFamily="34" charset="-128"/>
                </a:rPr>
                <a:t>5</a:t>
              </a:r>
            </a:p>
          </p:txBody>
        </p:sp>
        <p:sp>
          <p:nvSpPr>
            <p:cNvPr id="267277" name="Text Box 13"/>
            <p:cNvSpPr txBox="1">
              <a:spLocks noChangeArrowheads="1"/>
            </p:cNvSpPr>
            <p:nvPr/>
          </p:nvSpPr>
          <p:spPr bwMode="auto">
            <a:xfrm>
              <a:off x="728" y="718"/>
              <a:ext cx="1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ClrTx/>
                <a:buSzTx/>
                <a:buFontTx/>
                <a:buNone/>
                <a:defRPr/>
              </a:pPr>
              <a:r>
                <a:rPr kumimoji="1" lang="en-US" altLang="ja-JP" sz="160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ＭＳ Ｐゴシック" pitchFamily="34" charset="-128"/>
                </a:rPr>
                <a:t>6</a:t>
              </a:r>
            </a:p>
          </p:txBody>
        </p:sp>
        <p:sp>
          <p:nvSpPr>
            <p:cNvPr id="267278" name="Text Box 14"/>
            <p:cNvSpPr txBox="1">
              <a:spLocks noChangeArrowheads="1"/>
            </p:cNvSpPr>
            <p:nvPr/>
          </p:nvSpPr>
          <p:spPr bwMode="auto">
            <a:xfrm>
              <a:off x="1650" y="1150"/>
              <a:ext cx="1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ClrTx/>
                <a:buSzTx/>
                <a:buFontTx/>
                <a:buNone/>
                <a:defRPr/>
              </a:pPr>
              <a:r>
                <a:rPr kumimoji="1" lang="en-US" altLang="ja-JP" sz="160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ＭＳ Ｐゴシック" pitchFamily="34" charset="-128"/>
                </a:rPr>
                <a:t>2</a:t>
              </a:r>
            </a:p>
          </p:txBody>
        </p:sp>
      </p:grpSp>
      <p:sp>
        <p:nvSpPr>
          <p:cNvPr id="267279" name="Text Box 15"/>
          <p:cNvSpPr txBox="1">
            <a:spLocks noChangeArrowheads="1"/>
          </p:cNvSpPr>
          <p:nvPr/>
        </p:nvSpPr>
        <p:spPr bwMode="auto">
          <a:xfrm>
            <a:off x="2952750" y="2270125"/>
            <a:ext cx="15081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  <a:defRPr/>
            </a:pPr>
            <a:r>
              <a:rPr lang="en-US" altLang="ja-JP" sz="14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Si strip detectors</a:t>
            </a:r>
          </a:p>
          <a:p>
            <a:pPr>
              <a:buClrTx/>
              <a:buSzTx/>
              <a:buFontTx/>
              <a:buNone/>
              <a:defRPr/>
            </a:pPr>
            <a:r>
              <a:rPr lang="en-US" altLang="ja-JP" sz="14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(TOF, E</a:t>
            </a:r>
            <a:r>
              <a:rPr lang="en-US" altLang="ja-JP" sz="1400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C</a:t>
            </a:r>
            <a:r>
              <a:rPr lang="en-US" altLang="ja-JP" sz="14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)</a:t>
            </a:r>
          </a:p>
        </p:txBody>
      </p:sp>
      <p:sp>
        <p:nvSpPr>
          <p:cNvPr id="267280" name="Text Box 16"/>
          <p:cNvSpPr txBox="1">
            <a:spLocks noChangeArrowheads="1"/>
          </p:cNvSpPr>
          <p:nvPr/>
        </p:nvSpPr>
        <p:spPr bwMode="auto">
          <a:xfrm>
            <a:off x="1302128" y="1590570"/>
            <a:ext cx="7489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  <a:defRPr/>
            </a:pPr>
            <a:r>
              <a:rPr kumimoji="1" lang="en-US" altLang="ja-JP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18cm</a:t>
            </a:r>
          </a:p>
        </p:txBody>
      </p:sp>
      <p:sp>
        <p:nvSpPr>
          <p:cNvPr id="367626" name="Line 17"/>
          <p:cNvSpPr>
            <a:spLocks noChangeShapeType="1"/>
          </p:cNvSpPr>
          <p:nvPr/>
        </p:nvSpPr>
        <p:spPr bwMode="auto">
          <a:xfrm flipV="1">
            <a:off x="1270132" y="2200706"/>
            <a:ext cx="593725" cy="130809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67627" name="Oval 18"/>
          <p:cNvSpPr>
            <a:spLocks noChangeAspect="1" noChangeArrowheads="1"/>
          </p:cNvSpPr>
          <p:nvPr/>
        </p:nvSpPr>
        <p:spPr bwMode="auto">
          <a:xfrm flipH="1">
            <a:off x="1982317" y="1981199"/>
            <a:ext cx="73759" cy="7375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67628" name="Line 19"/>
          <p:cNvSpPr>
            <a:spLocks noChangeShapeType="1"/>
          </p:cNvSpPr>
          <p:nvPr/>
        </p:nvSpPr>
        <p:spPr bwMode="auto">
          <a:xfrm>
            <a:off x="1200150" y="2025650"/>
            <a:ext cx="7620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7629" name="Rectangle 20"/>
          <p:cNvSpPr>
            <a:spLocks noChangeArrowheads="1"/>
          </p:cNvSpPr>
          <p:nvPr/>
        </p:nvSpPr>
        <p:spPr bwMode="auto">
          <a:xfrm>
            <a:off x="1103313" y="1901825"/>
            <a:ext cx="76200" cy="215900"/>
          </a:xfrm>
          <a:prstGeom prst="rect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67630" name="Rectangle 21"/>
          <p:cNvSpPr>
            <a:spLocks noChangeArrowheads="1"/>
          </p:cNvSpPr>
          <p:nvPr/>
        </p:nvSpPr>
        <p:spPr bwMode="auto">
          <a:xfrm rot="2700000">
            <a:off x="2652713" y="2543175"/>
            <a:ext cx="76200" cy="2159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67631" name="Rectangle 22"/>
          <p:cNvSpPr>
            <a:spLocks noChangeArrowheads="1"/>
          </p:cNvSpPr>
          <p:nvPr/>
        </p:nvSpPr>
        <p:spPr bwMode="auto">
          <a:xfrm rot="8100000">
            <a:off x="2613025" y="1292225"/>
            <a:ext cx="76200" cy="2159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67632" name="Rectangle 23"/>
          <p:cNvSpPr>
            <a:spLocks noChangeArrowheads="1"/>
          </p:cNvSpPr>
          <p:nvPr/>
        </p:nvSpPr>
        <p:spPr bwMode="auto">
          <a:xfrm rot="2700000">
            <a:off x="1382713" y="1284288"/>
            <a:ext cx="76200" cy="2159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67633" name="Rectangle 24"/>
          <p:cNvSpPr>
            <a:spLocks noChangeArrowheads="1"/>
          </p:cNvSpPr>
          <p:nvPr/>
        </p:nvSpPr>
        <p:spPr bwMode="auto">
          <a:xfrm rot="8100000">
            <a:off x="1420813" y="2600325"/>
            <a:ext cx="76200" cy="2159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67634" name="Rectangle 25"/>
          <p:cNvSpPr>
            <a:spLocks noChangeArrowheads="1"/>
          </p:cNvSpPr>
          <p:nvPr/>
        </p:nvSpPr>
        <p:spPr bwMode="auto">
          <a:xfrm>
            <a:off x="2889250" y="1892300"/>
            <a:ext cx="76200" cy="215900"/>
          </a:xfrm>
          <a:prstGeom prst="rect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graphicFrame>
        <p:nvGraphicFramePr>
          <p:cNvPr id="367635" name="Object 26"/>
          <p:cNvGraphicFramePr>
            <a:graphicFrameLocks noChangeAspect="1"/>
          </p:cNvGraphicFramePr>
          <p:nvPr/>
        </p:nvGraphicFramePr>
        <p:xfrm>
          <a:off x="5486400" y="1295400"/>
          <a:ext cx="1328738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7" r:id="rId3" imgW="6602400" imgH="3987770" progId="CorelPhotoPaint.Image.7">
                  <p:embed/>
                </p:oleObj>
              </mc:Choice>
              <mc:Fallback>
                <p:oleObj name="CorelPhotoPaint.Image.7" r:id="rId3" imgW="6602400" imgH="3987770" progId="CorelPhotoPaint.Image.7">
                  <p:embed/>
                  <p:pic>
                    <p:nvPicPr>
                      <p:cNvPr id="367635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295400"/>
                        <a:ext cx="1328738" cy="80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89803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7636" name="Line 27"/>
          <p:cNvSpPr>
            <a:spLocks noChangeShapeType="1"/>
          </p:cNvSpPr>
          <p:nvPr/>
        </p:nvSpPr>
        <p:spPr bwMode="auto">
          <a:xfrm>
            <a:off x="5410200" y="1295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7292" name="Text Box 28"/>
          <p:cNvSpPr txBox="1">
            <a:spLocks noChangeArrowheads="1"/>
          </p:cNvSpPr>
          <p:nvPr/>
        </p:nvSpPr>
        <p:spPr bwMode="auto">
          <a:xfrm>
            <a:off x="4886325" y="1295400"/>
            <a:ext cx="5730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  <a:defRPr/>
            </a:pPr>
            <a:r>
              <a:rPr kumimoji="1" lang="en-US" altLang="ja-JP"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34" charset="-128"/>
              </a:rPr>
              <a:t>10mm</a:t>
            </a:r>
          </a:p>
        </p:txBody>
      </p:sp>
      <p:sp>
        <p:nvSpPr>
          <p:cNvPr id="267293" name="Text Box 29"/>
          <p:cNvSpPr txBox="1">
            <a:spLocks noChangeArrowheads="1"/>
          </p:cNvSpPr>
          <p:nvPr/>
        </p:nvSpPr>
        <p:spPr bwMode="auto">
          <a:xfrm>
            <a:off x="5334000" y="990600"/>
            <a:ext cx="1601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  <a:defRPr/>
            </a:pPr>
            <a:r>
              <a:rPr kumimoji="1" lang="en-US" altLang="ja-JP" sz="1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34" charset="-128"/>
              </a:rPr>
              <a:t>2mm pitch 12 strips</a:t>
            </a:r>
          </a:p>
        </p:txBody>
      </p:sp>
      <p:sp>
        <p:nvSpPr>
          <p:cNvPr id="267294" name="Text Box 30"/>
          <p:cNvSpPr txBox="1">
            <a:spLocks noChangeArrowheads="1"/>
          </p:cNvSpPr>
          <p:nvPr/>
        </p:nvSpPr>
        <p:spPr bwMode="auto">
          <a:xfrm>
            <a:off x="6934200" y="1547813"/>
            <a:ext cx="1743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ClrTx/>
              <a:buSzTx/>
              <a:buFontTx/>
              <a:buNone/>
              <a:defRPr/>
            </a:pPr>
            <a:r>
              <a:rPr lang="en-US" altLang="ja-JP" sz="1600" b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72 strips in total</a:t>
            </a:r>
            <a:endParaRPr lang="en-US" altLang="ja-JP" b="1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grpSp>
        <p:nvGrpSpPr>
          <p:cNvPr id="367641" name="Group 32"/>
          <p:cNvGrpSpPr>
            <a:grpSpLocks/>
          </p:cNvGrpSpPr>
          <p:nvPr/>
        </p:nvGrpSpPr>
        <p:grpSpPr bwMode="auto">
          <a:xfrm>
            <a:off x="4848944" y="2314575"/>
            <a:ext cx="3620706" cy="2041525"/>
            <a:chOff x="3408" y="2048"/>
            <a:chExt cx="2012" cy="1225"/>
          </a:xfrm>
        </p:grpSpPr>
        <p:grpSp>
          <p:nvGrpSpPr>
            <p:cNvPr id="367643" name="Group 33"/>
            <p:cNvGrpSpPr>
              <a:grpSpLocks/>
            </p:cNvGrpSpPr>
            <p:nvPr/>
          </p:nvGrpSpPr>
          <p:grpSpPr bwMode="auto">
            <a:xfrm>
              <a:off x="3408" y="2048"/>
              <a:ext cx="2012" cy="1225"/>
              <a:chOff x="3565" y="2364"/>
              <a:chExt cx="2012" cy="1225"/>
            </a:xfrm>
          </p:grpSpPr>
          <p:graphicFrame>
            <p:nvGraphicFramePr>
              <p:cNvPr id="367646" name="Object 3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49205790"/>
                  </p:ext>
                </p:extLst>
              </p:nvPr>
            </p:nvGraphicFramePr>
            <p:xfrm>
              <a:off x="3945" y="2364"/>
              <a:ext cx="1632" cy="12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PhotoPaint.Image.7" r:id="rId5" imgW="8126984" imgH="6095238" progId="CorelPhotoPaint.Image.7">
                      <p:embed/>
                    </p:oleObj>
                  </mc:Choice>
                  <mc:Fallback>
                    <p:oleObj name="CorelPhotoPaint.Image.7" r:id="rId5" imgW="8126984" imgH="6095238" progId="CorelPhotoPaint.Image.7">
                      <p:embed/>
                      <p:pic>
                        <p:nvPicPr>
                          <p:cNvPr id="367646" name="Object 3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45" y="2364"/>
                            <a:ext cx="1632" cy="12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67299" name="Text Box 35"/>
              <p:cNvSpPr txBox="1">
                <a:spLocks noChangeArrowheads="1"/>
              </p:cNvSpPr>
              <p:nvPr/>
            </p:nvSpPr>
            <p:spPr bwMode="auto">
              <a:xfrm>
                <a:off x="3565" y="2476"/>
                <a:ext cx="920" cy="1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buClrTx/>
                  <a:buSzTx/>
                  <a:buFontTx/>
                  <a:buNone/>
                  <a:defRPr/>
                </a:pPr>
                <a:r>
                  <a:rPr kumimoji="1" lang="en-US" altLang="ja-JP" sz="12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ea typeface="ＭＳ Ｐゴシック" pitchFamily="34" charset="-128"/>
                  </a:rPr>
                  <a:t>Detector port (inner view)</a:t>
                </a:r>
              </a:p>
            </p:txBody>
          </p:sp>
        </p:grpSp>
        <p:sp>
          <p:nvSpPr>
            <p:cNvPr id="367644" name="Line 36"/>
            <p:cNvSpPr>
              <a:spLocks noChangeShapeType="1"/>
            </p:cNvSpPr>
            <p:nvPr/>
          </p:nvSpPr>
          <p:spPr bwMode="auto">
            <a:xfrm flipH="1" flipV="1">
              <a:off x="4321" y="2598"/>
              <a:ext cx="40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301" name="Text Box 37"/>
            <p:cNvSpPr txBox="1">
              <a:spLocks noChangeArrowheads="1"/>
            </p:cNvSpPr>
            <p:nvPr/>
          </p:nvSpPr>
          <p:spPr bwMode="auto">
            <a:xfrm>
              <a:off x="4643" y="2525"/>
              <a:ext cx="206" cy="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533400" indent="-533400"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marL="457200"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marL="914400"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marL="1371600"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marL="1828800"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40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Tx/>
                <a:buFont typeface="Wingdings" pitchFamily="2" charset="2"/>
                <a:buNone/>
                <a:defRPr/>
              </a:pPr>
              <a:r>
                <a:rPr kumimoji="1" lang="en-US" altLang="ja-JP" sz="1400" b="1" i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  <a:ea typeface="ＭＳ Ｐゴシック" pitchFamily="34" charset="-128"/>
                </a:rPr>
                <a:t>SSD</a:t>
              </a:r>
            </a:p>
          </p:txBody>
        </p:sp>
      </p:grpSp>
      <p:pic>
        <p:nvPicPr>
          <p:cNvPr id="267302" name="Picture 3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695" y="4586377"/>
            <a:ext cx="2819399" cy="1882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52F100-F7C0-06D9-9B96-60574953888B}"/>
              </a:ext>
            </a:extLst>
          </p:cNvPr>
          <p:cNvSpPr txBox="1"/>
          <p:nvPr/>
        </p:nvSpPr>
        <p:spPr>
          <a:xfrm>
            <a:off x="278105" y="4330004"/>
            <a:ext cx="475109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66"/>
                </a:solidFill>
              </a:rPr>
              <a:t>Bunch intensity – 2-3 *10^11 protons/bunch.</a:t>
            </a:r>
          </a:p>
          <a:p>
            <a:r>
              <a:rPr lang="en-US" sz="1400" dirty="0">
                <a:solidFill>
                  <a:srgbClr val="000066"/>
                </a:solidFill>
              </a:rPr>
              <a:t> 112 bunches in the RHIC ring,</a:t>
            </a:r>
          </a:p>
          <a:p>
            <a:r>
              <a:rPr lang="en-US" sz="1400" dirty="0">
                <a:solidFill>
                  <a:srgbClr val="000066"/>
                </a:solidFill>
              </a:rPr>
              <a:t> ~ 100 ns bunch time spacing. ~10 MHz crossing rate</a:t>
            </a:r>
          </a:p>
          <a:p>
            <a:r>
              <a:rPr lang="en-US" sz="1400" dirty="0">
                <a:solidFill>
                  <a:srgbClr val="000066"/>
                </a:solidFill>
              </a:rPr>
              <a:t>~ 2*10^18 (0.3A)-number of the beam  target crossings</a:t>
            </a:r>
          </a:p>
          <a:p>
            <a:endParaRPr lang="en-US" sz="14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7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87B32C3-172C-9EB7-DC64-85426FC12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66384"/>
            <a:ext cx="7772400" cy="457200"/>
          </a:xfrm>
        </p:spPr>
        <p:txBody>
          <a:bodyPr/>
          <a:lstStyle/>
          <a:p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728397-70B4-084B-50B1-F2A752BC8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71600"/>
            <a:ext cx="8225432" cy="544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132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5062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50628" name="Picture 4" descr="DSC014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8392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0629" name="Text Box 5"/>
          <p:cNvSpPr txBox="1">
            <a:spLocks noChangeArrowheads="1"/>
          </p:cNvSpPr>
          <p:nvPr/>
        </p:nvSpPr>
        <p:spPr bwMode="auto">
          <a:xfrm>
            <a:off x="5486400" y="685800"/>
            <a:ext cx="3430588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defTabSz="914400" eaLnBrk="1" hangingPunct="1">
              <a:buClrTx/>
              <a:buSzTx/>
              <a:buFontTx/>
              <a:buNone/>
            </a:pPr>
            <a:r>
              <a:rPr lang="en-US" altLang="en-US" sz="3200">
                <a:solidFill>
                  <a:srgbClr val="0000FF"/>
                </a:solidFill>
                <a:latin typeface="Tahoma" pitchFamily="34" charset="0"/>
              </a:rPr>
              <a:t>The target ladder</a:t>
            </a:r>
            <a:r>
              <a:rPr lang="en-US" altLang="en-US" sz="3200">
                <a:solidFill>
                  <a:srgbClr val="FFFFFF"/>
                </a:solidFill>
                <a:latin typeface="Tahoma" pitchFamily="34" charset="0"/>
              </a:rPr>
              <a:t>.</a:t>
            </a:r>
          </a:p>
        </p:txBody>
      </p:sp>
      <p:sp>
        <p:nvSpPr>
          <p:cNvPr id="1050630" name="Line 6"/>
          <p:cNvSpPr>
            <a:spLocks noChangeShapeType="1"/>
          </p:cNvSpPr>
          <p:nvPr/>
        </p:nvSpPr>
        <p:spPr bwMode="auto">
          <a:xfrm flipH="1">
            <a:off x="4038600" y="914400"/>
            <a:ext cx="1447800" cy="1066800"/>
          </a:xfrm>
          <a:prstGeom prst="line">
            <a:avLst/>
          </a:prstGeom>
          <a:noFill/>
          <a:ln w="28575">
            <a:solidFill>
              <a:srgbClr val="CC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50631" name="Line 7"/>
          <p:cNvSpPr>
            <a:spLocks noChangeShapeType="1"/>
          </p:cNvSpPr>
          <p:nvPr/>
        </p:nvSpPr>
        <p:spPr bwMode="auto">
          <a:xfrm>
            <a:off x="2438400" y="762000"/>
            <a:ext cx="0" cy="838200"/>
          </a:xfrm>
          <a:prstGeom prst="line">
            <a:avLst/>
          </a:prstGeom>
          <a:noFill/>
          <a:ln w="9525">
            <a:solidFill>
              <a:srgbClr val="CC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50632" name="Line 8"/>
          <p:cNvSpPr>
            <a:spLocks noChangeShapeType="1"/>
          </p:cNvSpPr>
          <p:nvPr/>
        </p:nvSpPr>
        <p:spPr bwMode="auto">
          <a:xfrm>
            <a:off x="2438400" y="1905000"/>
            <a:ext cx="0" cy="914400"/>
          </a:xfrm>
          <a:prstGeom prst="line">
            <a:avLst/>
          </a:prstGeom>
          <a:noFill/>
          <a:ln w="9525">
            <a:solidFill>
              <a:srgbClr val="CC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50633" name="Line 9"/>
          <p:cNvSpPr>
            <a:spLocks noChangeShapeType="1"/>
          </p:cNvSpPr>
          <p:nvPr/>
        </p:nvSpPr>
        <p:spPr bwMode="auto">
          <a:xfrm>
            <a:off x="2438400" y="3048000"/>
            <a:ext cx="0" cy="838200"/>
          </a:xfrm>
          <a:prstGeom prst="line">
            <a:avLst/>
          </a:prstGeom>
          <a:noFill/>
          <a:ln w="9525">
            <a:solidFill>
              <a:srgbClr val="CC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50634" name="Line 10"/>
          <p:cNvSpPr>
            <a:spLocks noChangeShapeType="1"/>
          </p:cNvSpPr>
          <p:nvPr/>
        </p:nvSpPr>
        <p:spPr bwMode="auto">
          <a:xfrm>
            <a:off x="4800600" y="914400"/>
            <a:ext cx="0" cy="762000"/>
          </a:xfrm>
          <a:prstGeom prst="line">
            <a:avLst/>
          </a:prstGeom>
          <a:noFill/>
          <a:ln w="9525">
            <a:solidFill>
              <a:srgbClr val="CC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50635" name="Line 11"/>
          <p:cNvSpPr>
            <a:spLocks noChangeShapeType="1"/>
          </p:cNvSpPr>
          <p:nvPr/>
        </p:nvSpPr>
        <p:spPr bwMode="auto">
          <a:xfrm>
            <a:off x="4800600" y="1905000"/>
            <a:ext cx="0" cy="838200"/>
          </a:xfrm>
          <a:prstGeom prst="line">
            <a:avLst/>
          </a:prstGeom>
          <a:noFill/>
          <a:ln w="9525">
            <a:solidFill>
              <a:srgbClr val="CC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50636" name="Line 12"/>
          <p:cNvSpPr>
            <a:spLocks noChangeShapeType="1"/>
          </p:cNvSpPr>
          <p:nvPr/>
        </p:nvSpPr>
        <p:spPr bwMode="auto">
          <a:xfrm>
            <a:off x="4800600" y="2971800"/>
            <a:ext cx="0" cy="762000"/>
          </a:xfrm>
          <a:prstGeom prst="line">
            <a:avLst/>
          </a:prstGeom>
          <a:noFill/>
          <a:ln w="9525">
            <a:solidFill>
              <a:srgbClr val="CC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1050637" name="Picture 4" descr="rr_525.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25638"/>
            <a:ext cx="3886200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50638" name="Object 2"/>
          <p:cNvGraphicFramePr>
            <a:graphicFrameLocks noChangeAspect="1"/>
          </p:cNvGraphicFramePr>
          <p:nvPr/>
        </p:nvGraphicFramePr>
        <p:xfrm>
          <a:off x="6813550" y="3352800"/>
          <a:ext cx="2330450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icrosoft Equation 3.0" r:id="rId5" imgW="1523880" imgH="482400" progId="Equation.3">
                  <p:embed/>
                </p:oleObj>
              </mc:Choice>
              <mc:Fallback>
                <p:oleObj name="Microsoft Equation 3.0" r:id="rId5" imgW="1523880" imgH="482400" progId="Equation.3">
                  <p:embed/>
                  <p:pic>
                    <p:nvPicPr>
                      <p:cNvPr id="105063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3550" y="3352800"/>
                        <a:ext cx="2330450" cy="7381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1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0639" name="Object 5"/>
          <p:cNvGraphicFramePr>
            <a:graphicFrameLocks noChangeAspect="1"/>
          </p:cNvGraphicFramePr>
          <p:nvPr/>
        </p:nvGraphicFramePr>
        <p:xfrm>
          <a:off x="3276600" y="5562600"/>
          <a:ext cx="11430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icrosoft Equation 3.0" r:id="rId7" imgW="507960" imgH="457200" progId="Equation.3">
                  <p:embed/>
                </p:oleObj>
              </mc:Choice>
              <mc:Fallback>
                <p:oleObj name="Microsoft Equation 3.0" r:id="rId7" imgW="507960" imgH="457200" progId="Equation.3">
                  <p:embed/>
                  <p:pic>
                    <p:nvPicPr>
                      <p:cNvPr id="105063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5562600"/>
                        <a:ext cx="1143000" cy="10287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1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0640" name="Object 3"/>
          <p:cNvGraphicFramePr>
            <a:graphicFrameLocks noChangeAspect="1"/>
          </p:cNvGraphicFramePr>
          <p:nvPr/>
        </p:nvGraphicFramePr>
        <p:xfrm>
          <a:off x="6172200" y="5943600"/>
          <a:ext cx="29718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icrosoft Equation 3.0" r:id="rId9" imgW="1562040" imgH="482400" progId="Equation.3">
                  <p:embed/>
                </p:oleObj>
              </mc:Choice>
              <mc:Fallback>
                <p:oleObj name="Microsoft Equation 3.0" r:id="rId9" imgW="1562040" imgH="482400" progId="Equation.3">
                  <p:embed/>
                  <p:pic>
                    <p:nvPicPr>
                      <p:cNvPr id="105064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5943600"/>
                        <a:ext cx="2971800" cy="9175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1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95689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>
            <a:extLst>
              <a:ext uri="{FF2B5EF4-FFF2-40B4-BE49-F238E27FC236}">
                <a16:creationId xmlns:a16="http://schemas.microsoft.com/office/drawing/2014/main" id="{827B4B2E-D66E-D61E-38BF-B23FFB9B3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/>
              <a:t>Very thin Carbon strip target-20um x 25 nm</a:t>
            </a:r>
            <a:br>
              <a:rPr lang="en-US" altLang="en-US" sz="3200" dirty="0"/>
            </a:br>
            <a:r>
              <a:rPr lang="en-US" altLang="en-US" sz="3200" dirty="0"/>
              <a:t>L=25 mm</a:t>
            </a:r>
          </a:p>
        </p:txBody>
      </p:sp>
      <p:pic>
        <p:nvPicPr>
          <p:cNvPr id="328707" name="Picture 3">
            <a:extLst>
              <a:ext uri="{FF2B5EF4-FFF2-40B4-BE49-F238E27FC236}">
                <a16:creationId xmlns:a16="http://schemas.microsoft.com/office/drawing/2014/main" id="{D5C90DA0-7F6C-7C7B-5211-FAC2FB98D67A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>
            <a:extLst>
              <a:ext uri="{FF2B5EF4-FFF2-40B4-BE49-F238E27FC236}">
                <a16:creationId xmlns:a16="http://schemas.microsoft.com/office/drawing/2014/main" id="{184E719C-CBE5-AE20-86DA-F988A4E941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731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2400">
                <a:solidFill>
                  <a:srgbClr val="990033"/>
                </a:solidFill>
                <a:latin typeface="Comic Sans MS" panose="030F0702030302020204" pitchFamily="66" charset="0"/>
              </a:rPr>
              <a:t>Carbon strip target deformation due to electrostatic interaction with the beam at 255 GeV.</a:t>
            </a:r>
          </a:p>
        </p:txBody>
      </p:sp>
      <p:pic>
        <p:nvPicPr>
          <p:cNvPr id="369667" name="Picture 3">
            <a:extLst>
              <a:ext uri="{FF2B5EF4-FFF2-40B4-BE49-F238E27FC236}">
                <a16:creationId xmlns:a16="http://schemas.microsoft.com/office/drawing/2014/main" id="{2B79D749-65A3-837E-4085-C8FC2A00F46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752600"/>
            <a:ext cx="6400800" cy="4937125"/>
          </a:xfrm>
          <a:ln w="31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258EE-5A25-9A33-F49B-78FF8ADDD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04-17-2012 0750 Injection">
            <a:hlinkClick r:id="" action="ppaction://media"/>
            <a:extLst>
              <a:ext uri="{FF2B5EF4-FFF2-40B4-BE49-F238E27FC236}">
                <a16:creationId xmlns:a16="http://schemas.microsoft.com/office/drawing/2014/main" id="{5CC626EE-1F21-9DC9-0741-99226330EF1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402482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 lIns="91440" tIns="45720" rIns="91440" bIns="45720"/>
          <a:lstStyle/>
          <a:p>
            <a:pPr eaLnBrk="1" hangingPunct="1"/>
            <a:endParaRPr lang="en-US" altLang="en-US"/>
          </a:p>
        </p:txBody>
      </p:sp>
      <p:pic>
        <p:nvPicPr>
          <p:cNvPr id="370691" name="Picture 4" descr="Mon_May_22_2006_060609_39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90588"/>
            <a:ext cx="8382000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0692" name="Oval 5"/>
          <p:cNvSpPr>
            <a:spLocks noChangeArrowheads="1"/>
          </p:cNvSpPr>
          <p:nvPr/>
        </p:nvSpPr>
        <p:spPr bwMode="auto">
          <a:xfrm flipV="1">
            <a:off x="6400800" y="1066800"/>
            <a:ext cx="2057400" cy="990600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370693" name="Text Box 7"/>
          <p:cNvSpPr txBox="1">
            <a:spLocks noChangeArrowheads="1"/>
          </p:cNvSpPr>
          <p:nvPr/>
        </p:nvSpPr>
        <p:spPr bwMode="auto">
          <a:xfrm>
            <a:off x="381000" y="152400"/>
            <a:ext cx="8686800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rgbClr val="990000"/>
                </a:solidFill>
                <a:latin typeface="Comic Sans MS" pitchFamily="66" charset="0"/>
              </a:rPr>
              <a:t>Polarization measurements in RHIC at 100 GeV</a:t>
            </a:r>
          </a:p>
        </p:txBody>
      </p:sp>
      <p:sp>
        <p:nvSpPr>
          <p:cNvPr id="370694" name="TextBox 6"/>
          <p:cNvSpPr txBox="1">
            <a:spLocks noChangeArrowheads="1"/>
          </p:cNvSpPr>
          <p:nvPr/>
        </p:nvSpPr>
        <p:spPr bwMode="auto">
          <a:xfrm>
            <a:off x="4964112" y="5744564"/>
            <a:ext cx="3494088" cy="82232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990000"/>
                </a:solidFill>
                <a:latin typeface="Comic Sans MS" pitchFamily="66" charset="0"/>
                <a:cs typeface="Tahoma" pitchFamily="34" charset="0"/>
              </a:rPr>
              <a:t>Polarization at 100 GeV</a:t>
            </a: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990000"/>
                </a:solidFill>
                <a:latin typeface="Comic Sans MS" pitchFamily="66" charset="0"/>
                <a:cs typeface="Tahoma" pitchFamily="34" charset="0"/>
              </a:rPr>
              <a:t>in RHIC 60-65%.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FA4E3-D577-8941-EA40-E8EDF778D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2667000"/>
            <a:ext cx="8223250" cy="1136650"/>
          </a:xfrm>
        </p:spPr>
        <p:txBody>
          <a:bodyPr/>
          <a:lstStyle/>
          <a:p>
            <a:r>
              <a:rPr lang="en-US" dirty="0">
                <a:solidFill>
                  <a:srgbClr val="990000"/>
                </a:solidFill>
              </a:rPr>
              <a:t>H-jet</a:t>
            </a:r>
            <a:r>
              <a:rPr lang="ru-RU" dirty="0">
                <a:solidFill>
                  <a:srgbClr val="990000"/>
                </a:solidFill>
              </a:rPr>
              <a:t> </a:t>
            </a:r>
            <a:r>
              <a:rPr lang="en-US" dirty="0">
                <a:solidFill>
                  <a:srgbClr val="990000"/>
                </a:solidFill>
              </a:rPr>
              <a:t>CNI- polarimeter</a:t>
            </a:r>
          </a:p>
        </p:txBody>
      </p:sp>
    </p:spTree>
    <p:extLst>
      <p:ext uri="{BB962C8B-B14F-4D97-AF65-F5344CB8AC3E}">
        <p14:creationId xmlns:p14="http://schemas.microsoft.com/office/powerpoint/2010/main" val="7428313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46" name="Picture 1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2663" y="1639888"/>
            <a:ext cx="4394200" cy="4267200"/>
          </a:xfrm>
          <a:noFill/>
        </p:spPr>
      </p:pic>
      <p:sp>
        <p:nvSpPr>
          <p:cNvPr id="3645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304800"/>
            <a:ext cx="8270875" cy="762000"/>
          </a:xfr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3100">
                <a:solidFill>
                  <a:srgbClr val="A50021"/>
                </a:solidFill>
                <a:latin typeface="Comic Sans MS" pitchFamily="66" charset="0"/>
                <a:ea typeface="ＭＳ Ｐゴシック" pitchFamily="34" charset="-128"/>
                <a:cs typeface="Tahoma" pitchFamily="34" charset="0"/>
              </a:rPr>
              <a:t>H</a:t>
            </a:r>
            <a:r>
              <a:rPr lang="en-US" altLang="ja-JP" sz="2800">
                <a:solidFill>
                  <a:srgbClr val="A50021"/>
                </a:solidFill>
                <a:latin typeface="Comic Sans MS" pitchFamily="66" charset="0"/>
                <a:ea typeface="ＭＳ Ｐゴシック" pitchFamily="34" charset="-128"/>
                <a:cs typeface="Tahoma" pitchFamily="34" charset="0"/>
              </a:rPr>
              <a:t>ydrogen Gas Jet and Carbon Wire Targets</a:t>
            </a:r>
            <a:r>
              <a:rPr lang="en-US" altLang="ja-JP" sz="2800">
                <a:solidFill>
                  <a:srgbClr val="A50021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.</a:t>
            </a:r>
          </a:p>
        </p:txBody>
      </p:sp>
      <p:sp>
        <p:nvSpPr>
          <p:cNvPr id="364548" name="Text Box 5"/>
          <p:cNvSpPr txBox="1">
            <a:spLocks noChangeArrowheads="1"/>
          </p:cNvSpPr>
          <p:nvPr/>
        </p:nvSpPr>
        <p:spPr bwMode="auto">
          <a:xfrm>
            <a:off x="2300288" y="1169988"/>
            <a:ext cx="220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400">
                <a:solidFill>
                  <a:srgbClr val="A50021"/>
                </a:solidFill>
                <a:ea typeface="ＭＳ Ｐゴシック" pitchFamily="34" charset="-128"/>
                <a:cs typeface="Tahoma" pitchFamily="34" charset="0"/>
              </a:rPr>
              <a:t>Gas Jet Target</a:t>
            </a:r>
          </a:p>
        </p:txBody>
      </p:sp>
      <p:sp>
        <p:nvSpPr>
          <p:cNvPr id="364549" name="Text Box 6"/>
          <p:cNvSpPr txBox="1">
            <a:spLocks noChangeArrowheads="1"/>
          </p:cNvSpPr>
          <p:nvPr/>
        </p:nvSpPr>
        <p:spPr bwMode="auto">
          <a:xfrm>
            <a:off x="4648200" y="1143000"/>
            <a:ext cx="2860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400">
                <a:solidFill>
                  <a:srgbClr val="A50021"/>
                </a:solidFill>
                <a:ea typeface="ＭＳ Ｐゴシック" pitchFamily="34" charset="-128"/>
                <a:cs typeface="Tahoma" pitchFamily="34" charset="0"/>
              </a:rPr>
              <a:t>Carbon Wire Target</a:t>
            </a:r>
          </a:p>
        </p:txBody>
      </p:sp>
      <p:sp>
        <p:nvSpPr>
          <p:cNvPr id="364550" name="Line 7"/>
          <p:cNvSpPr>
            <a:spLocks noChangeShapeType="1"/>
          </p:cNvSpPr>
          <p:nvPr/>
        </p:nvSpPr>
        <p:spPr bwMode="auto">
          <a:xfrm flipH="1">
            <a:off x="6172200" y="2667000"/>
            <a:ext cx="1295400" cy="838200"/>
          </a:xfrm>
          <a:prstGeom prst="line">
            <a:avLst/>
          </a:prstGeom>
          <a:noFill/>
          <a:ln w="412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4551" name="Text Box 9"/>
          <p:cNvSpPr txBox="1">
            <a:spLocks noChangeArrowheads="1"/>
          </p:cNvSpPr>
          <p:nvPr/>
        </p:nvSpPr>
        <p:spPr bwMode="auto">
          <a:xfrm>
            <a:off x="6858000" y="2303463"/>
            <a:ext cx="20367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600">
                <a:solidFill>
                  <a:srgbClr val="A50021"/>
                </a:solidFill>
                <a:ea typeface="ＭＳ Ｐゴシック" pitchFamily="34" charset="-128"/>
                <a:cs typeface="Tahoma" pitchFamily="34" charset="0"/>
              </a:rPr>
              <a:t>Beam Cross Section</a:t>
            </a:r>
          </a:p>
        </p:txBody>
      </p:sp>
      <p:sp>
        <p:nvSpPr>
          <p:cNvPr id="364552" name="Text Box 12"/>
          <p:cNvSpPr txBox="1">
            <a:spLocks noChangeArrowheads="1"/>
          </p:cNvSpPr>
          <p:nvPr/>
        </p:nvSpPr>
        <p:spPr bwMode="auto">
          <a:xfrm>
            <a:off x="3124200" y="2849563"/>
            <a:ext cx="546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>
                <a:solidFill>
                  <a:schemeClr val="folHlink"/>
                </a:solidFill>
                <a:ea typeface="ＭＳ Ｐゴシック" pitchFamily="34" charset="-128"/>
                <a:cs typeface="Tahoma" pitchFamily="34" charset="0"/>
                <a:sym typeface="Wingdings" pitchFamily="2" charset="2"/>
              </a:rPr>
              <a:t></a:t>
            </a:r>
            <a:endParaRPr lang="en-US" altLang="ja-JP">
              <a:solidFill>
                <a:schemeClr val="folHlink"/>
              </a:solidFill>
              <a:ea typeface="ＭＳ Ｐゴシック" pitchFamily="34" charset="-128"/>
              <a:cs typeface="Tahoma" pitchFamily="34" charset="0"/>
            </a:endParaRPr>
          </a:p>
        </p:txBody>
      </p:sp>
      <p:graphicFrame>
        <p:nvGraphicFramePr>
          <p:cNvPr id="364553" name="Object 13"/>
          <p:cNvGraphicFramePr>
            <a:graphicFrameLocks noChangeAspect="1"/>
          </p:cNvGraphicFramePr>
          <p:nvPr/>
        </p:nvGraphicFramePr>
        <p:xfrm>
          <a:off x="3200400" y="2362200"/>
          <a:ext cx="3905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4" imgW="127000" imgH="177800" progId="Equation.3">
                  <p:embed/>
                </p:oleObj>
              </mc:Choice>
              <mc:Fallback>
                <p:oleObj name="数式" r:id="rId4" imgW="127000" imgH="177800" progId="Equation.3">
                  <p:embed/>
                  <p:pic>
                    <p:nvPicPr>
                      <p:cNvPr id="364553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2362200"/>
                        <a:ext cx="390525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4554" name="Line 14"/>
          <p:cNvSpPr>
            <a:spLocks noChangeShapeType="1"/>
          </p:cNvSpPr>
          <p:nvPr/>
        </p:nvSpPr>
        <p:spPr bwMode="auto">
          <a:xfrm>
            <a:off x="3124200" y="3733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4555" name="Text Box 15"/>
          <p:cNvSpPr txBox="1">
            <a:spLocks noChangeArrowheads="1"/>
          </p:cNvSpPr>
          <p:nvPr/>
        </p:nvSpPr>
        <p:spPr bwMode="auto">
          <a:xfrm>
            <a:off x="228600" y="4495800"/>
            <a:ext cx="2241550" cy="457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400">
                <a:solidFill>
                  <a:srgbClr val="A50021"/>
                </a:solidFill>
                <a:latin typeface="Arial" charset="0"/>
                <a:ea typeface="ＭＳ Ｐゴシック" pitchFamily="34" charset="-128"/>
                <a:cs typeface="Tahoma" pitchFamily="34" charset="0"/>
              </a:rPr>
              <a:t>FWHM~1.8mm</a:t>
            </a:r>
          </a:p>
        </p:txBody>
      </p:sp>
      <p:sp>
        <p:nvSpPr>
          <p:cNvPr id="364556" name="Line 16"/>
          <p:cNvSpPr>
            <a:spLocks noChangeShapeType="1"/>
          </p:cNvSpPr>
          <p:nvPr/>
        </p:nvSpPr>
        <p:spPr bwMode="auto">
          <a:xfrm flipH="1">
            <a:off x="2438400" y="3733800"/>
            <a:ext cx="914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3" name="Text Box 17"/>
          <p:cNvSpPr txBox="1">
            <a:spLocks noChangeArrowheads="1"/>
          </p:cNvSpPr>
          <p:nvPr/>
        </p:nvSpPr>
        <p:spPr bwMode="auto">
          <a:xfrm>
            <a:off x="2514600" y="5867400"/>
            <a:ext cx="1935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400">
                <a:solidFill>
                  <a:srgbClr val="A50021"/>
                </a:solidFill>
                <a:ea typeface="ＭＳ Ｐゴシック" pitchFamily="34" charset="-128"/>
                <a:cs typeface="Tahoma" pitchFamily="34" charset="0"/>
              </a:rPr>
              <a:t>Average </a:t>
            </a:r>
            <a:r>
              <a:rPr lang="en-US" altLang="ja-JP" sz="2400" i="1">
                <a:solidFill>
                  <a:srgbClr val="A50021"/>
                </a:solidFill>
                <a:ea typeface="ＭＳ Ｐゴシック" pitchFamily="34" charset="-128"/>
                <a:cs typeface="Tahoma" pitchFamily="34" charset="0"/>
              </a:rPr>
              <a:t>P</a:t>
            </a:r>
            <a:r>
              <a:rPr lang="en-US" altLang="ja-JP" sz="2400" baseline="-25000">
                <a:solidFill>
                  <a:srgbClr val="A50021"/>
                </a:solidFill>
                <a:ea typeface="ＭＳ Ｐゴシック" pitchFamily="34" charset="-128"/>
                <a:cs typeface="Tahoma" pitchFamily="34" charset="0"/>
              </a:rPr>
              <a:t>ave</a:t>
            </a:r>
            <a:endParaRPr lang="en-US" altLang="ja-JP" sz="2400">
              <a:solidFill>
                <a:srgbClr val="A50021"/>
              </a:solidFill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65554" name="Text Box 18"/>
          <p:cNvSpPr txBox="1">
            <a:spLocks noChangeArrowheads="1"/>
          </p:cNvSpPr>
          <p:nvPr/>
        </p:nvSpPr>
        <p:spPr bwMode="auto">
          <a:xfrm>
            <a:off x="5105400" y="5867400"/>
            <a:ext cx="1608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400">
                <a:solidFill>
                  <a:srgbClr val="A50021"/>
                </a:solidFill>
                <a:ea typeface="ＭＳ Ｐゴシック" pitchFamily="34" charset="-128"/>
                <a:cs typeface="Tahoma" pitchFamily="34" charset="0"/>
              </a:rPr>
              <a:t>Peak </a:t>
            </a:r>
            <a:r>
              <a:rPr lang="en-US" altLang="ja-JP" sz="2400" i="1">
                <a:solidFill>
                  <a:srgbClr val="A50021"/>
                </a:solidFill>
                <a:ea typeface="ＭＳ Ｐゴシック" pitchFamily="34" charset="-128"/>
                <a:cs typeface="Tahoma" pitchFamily="34" charset="0"/>
              </a:rPr>
              <a:t>P</a:t>
            </a:r>
            <a:r>
              <a:rPr lang="en-US" altLang="ja-JP" sz="2400" baseline="-25000">
                <a:solidFill>
                  <a:srgbClr val="A50021"/>
                </a:solidFill>
                <a:ea typeface="ＭＳ Ｐゴシック" pitchFamily="34" charset="-128"/>
                <a:cs typeface="Tahoma" pitchFamily="34" charset="0"/>
              </a:rPr>
              <a:t>peak</a:t>
            </a:r>
            <a:endParaRPr lang="en-US" altLang="ja-JP" sz="2400">
              <a:solidFill>
                <a:srgbClr val="A50021"/>
              </a:solidFill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364559" name="Line 19"/>
          <p:cNvSpPr>
            <a:spLocks noChangeShapeType="1"/>
          </p:cNvSpPr>
          <p:nvPr/>
        </p:nvSpPr>
        <p:spPr bwMode="auto">
          <a:xfrm flipH="1">
            <a:off x="3505200" y="2667000"/>
            <a:ext cx="3962400" cy="838200"/>
          </a:xfrm>
          <a:prstGeom prst="line">
            <a:avLst/>
          </a:prstGeom>
          <a:noFill/>
          <a:ln w="412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5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3" grpId="0"/>
      <p:bldP spid="655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A5304-D470-6CA3-B6F1-ABFB6B209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274637"/>
            <a:ext cx="8258175" cy="118268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A2E7D94-4BF1-6F36-AAEC-E96B291946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0083" y="381000"/>
            <a:ext cx="8275725" cy="5791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8AFDB-9DD3-5959-1CEF-318AD7F6E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62AC12-CD55-4E5D-97A6-7934BF168C1D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4C4F1E-258B-E411-E428-5C59F76C4510}"/>
              </a:ext>
            </a:extLst>
          </p:cNvPr>
          <p:cNvSpPr txBox="1"/>
          <p:nvPr/>
        </p:nvSpPr>
        <p:spPr>
          <a:xfrm>
            <a:off x="3276600" y="1355143"/>
            <a:ext cx="2768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V.P.Ladygin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pitchFamily="34" charset="0"/>
              </a:rPr>
              <a:t>, JINR</a:t>
            </a:r>
          </a:p>
        </p:txBody>
      </p:sp>
    </p:spTree>
    <p:extLst>
      <p:ext uri="{BB962C8B-B14F-4D97-AF65-F5344CB8AC3E}">
        <p14:creationId xmlns:p14="http://schemas.microsoft.com/office/powerpoint/2010/main" val="15114073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3390900"/>
            <a:ext cx="342741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3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152400"/>
            <a:ext cx="3733800" cy="614362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3220" name="TextBox 91"/>
          <p:cNvSpPr txBox="1">
            <a:spLocks noChangeArrowheads="1"/>
          </p:cNvSpPr>
          <p:nvPr/>
        </p:nvSpPr>
        <p:spPr bwMode="auto">
          <a:xfrm>
            <a:off x="228600" y="228600"/>
            <a:ext cx="4530725" cy="5222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990000"/>
                </a:solidFill>
                <a:latin typeface="Comic Sans MS" pitchFamily="66" charset="0"/>
              </a:rPr>
              <a:t>H-jet polarimeter</a:t>
            </a:r>
          </a:p>
        </p:txBody>
      </p:sp>
      <p:sp>
        <p:nvSpPr>
          <p:cNvPr id="11" name="TextBox 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6200" y="1015662"/>
            <a:ext cx="4876801" cy="2073260"/>
          </a:xfrm>
          <a:prstGeom prst="rect">
            <a:avLst/>
          </a:prstGeom>
          <a:blipFill rotWithShape="1">
            <a:blip r:embed="rId5"/>
            <a:stretch>
              <a:fillRect l="-500" t="-882" r="-375" b="-2941"/>
            </a:stretch>
          </a:blipFill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>
                <a:noFill/>
                <a:latin typeface="Tahoma"/>
                <a:cs typeface="Arial"/>
              </a:rPr>
              <a:t> </a:t>
            </a:r>
          </a:p>
        </p:txBody>
      </p:sp>
      <p:sp>
        <p:nvSpPr>
          <p:cNvPr id="32" name="Text Box 2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2958104" y="5638800"/>
            <a:ext cx="1753648" cy="579133"/>
          </a:xfrm>
          <a:prstGeom prst="rect">
            <a:avLst/>
          </a:prstGeom>
          <a:blipFill rotWithShape="1">
            <a:blip r:embed="rId6"/>
            <a:stretch>
              <a:fillRect t="-3158"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>
                <a:noFill/>
                <a:latin typeface="Tahoma"/>
                <a:cs typeface="Arial"/>
              </a:rPr>
              <a:t> </a:t>
            </a:r>
          </a:p>
        </p:txBody>
      </p:sp>
      <p:sp>
        <p:nvSpPr>
          <p:cNvPr id="393223" name="Line 27"/>
          <p:cNvSpPr>
            <a:spLocks noChangeShapeType="1"/>
          </p:cNvSpPr>
          <p:nvPr/>
        </p:nvSpPr>
        <p:spPr bwMode="auto">
          <a:xfrm flipV="1">
            <a:off x="3835400" y="3810000"/>
            <a:ext cx="1782763" cy="1828800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93224" name="Line 54"/>
          <p:cNvSpPr>
            <a:spLocks noChangeShapeType="1"/>
          </p:cNvSpPr>
          <p:nvPr/>
        </p:nvSpPr>
        <p:spPr bwMode="auto">
          <a:xfrm flipV="1">
            <a:off x="3835400" y="3733800"/>
            <a:ext cx="4089400" cy="1905000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93225" name="Line 27"/>
          <p:cNvSpPr>
            <a:spLocks noChangeShapeType="1"/>
          </p:cNvSpPr>
          <p:nvPr/>
        </p:nvSpPr>
        <p:spPr bwMode="auto">
          <a:xfrm flipH="1" flipV="1">
            <a:off x="3124200" y="5181600"/>
            <a:ext cx="711200" cy="457200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93226" name="Date Placeholder 2"/>
          <p:cNvSpPr txBox="1">
            <a:spLocks noGrp="1"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898989"/>
                </a:solidFill>
              </a:rPr>
              <a:t>17 October 2017</a:t>
            </a:r>
          </a:p>
        </p:txBody>
      </p:sp>
      <p:sp>
        <p:nvSpPr>
          <p:cNvPr id="393227" name="Footer Placeholder 3"/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898989"/>
                </a:solidFill>
              </a:rPr>
              <a:t>PSTP 2017.  HJET in RHIC Run17.</a:t>
            </a:r>
          </a:p>
        </p:txBody>
      </p:sp>
      <p:sp>
        <p:nvSpPr>
          <p:cNvPr id="393228" name="Slide Number Placeholder 4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fld id="{F4F8790C-4A7B-4994-86BE-AC049603452B}" type="slidenum">
              <a:rPr lang="en-US" altLang="en-US" sz="1200">
                <a:solidFill>
                  <a:srgbClr val="898989"/>
                </a:solidFill>
              </a:rPr>
              <a:pPr algn="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93229" name="Text Box 13"/>
          <p:cNvSpPr txBox="1">
            <a:spLocks noChangeArrowheads="1"/>
          </p:cNvSpPr>
          <p:nvPr/>
        </p:nvSpPr>
        <p:spPr bwMode="auto">
          <a:xfrm>
            <a:off x="2422525" y="6361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7074" name="Object 2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22250" y="2444750"/>
          <a:ext cx="3609975" cy="120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47172" imgH="482391" progId="Equation.3">
                  <p:embed/>
                </p:oleObj>
              </mc:Choice>
              <mc:Fallback>
                <p:oleObj name="Equation" r:id="rId3" imgW="1447172" imgH="482391" progId="Equation.3">
                  <p:embed/>
                  <p:pic>
                    <p:nvPicPr>
                      <p:cNvPr id="3870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250" y="2444750"/>
                        <a:ext cx="3609975" cy="120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7075" name="Text Box 7"/>
          <p:cNvSpPr txBox="1">
            <a:spLocks noChangeArrowheads="1"/>
          </p:cNvSpPr>
          <p:nvPr/>
        </p:nvSpPr>
        <p:spPr bwMode="auto">
          <a:xfrm>
            <a:off x="4267200" y="2286000"/>
            <a:ext cx="17716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1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ahoma" pitchFamily="34" charset="0"/>
              </a:rPr>
              <a:t> RHIC proton beam</a:t>
            </a:r>
          </a:p>
        </p:txBody>
      </p:sp>
      <p:sp>
        <p:nvSpPr>
          <p:cNvPr id="387076" name="Text Box 8"/>
          <p:cNvSpPr txBox="1">
            <a:spLocks noChangeArrowheads="1"/>
          </p:cNvSpPr>
          <p:nvPr/>
        </p:nvSpPr>
        <p:spPr bwMode="auto">
          <a:xfrm>
            <a:off x="6221413" y="1760538"/>
            <a:ext cx="26495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1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ahoma" pitchFamily="34" charset="0"/>
              </a:rPr>
              <a:t>Forward scattered</a:t>
            </a:r>
          </a:p>
          <a:p>
            <a:pPr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1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ahoma" pitchFamily="34" charset="0"/>
              </a:rPr>
              <a:t>proton</a:t>
            </a:r>
          </a:p>
        </p:txBody>
      </p:sp>
      <p:sp>
        <p:nvSpPr>
          <p:cNvPr id="387077" name="Text Box 9"/>
          <p:cNvSpPr txBox="1">
            <a:spLocks noChangeArrowheads="1"/>
          </p:cNvSpPr>
          <p:nvPr/>
        </p:nvSpPr>
        <p:spPr bwMode="auto">
          <a:xfrm>
            <a:off x="6953250" y="3157538"/>
            <a:ext cx="1550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1">
                <a:solidFill>
                  <a:srgbClr val="008000"/>
                </a:solidFill>
                <a:latin typeface="Times New Roman" pitchFamily="18" charset="0"/>
                <a:ea typeface="ＭＳ Ｐゴシック" pitchFamily="34" charset="-128"/>
                <a:cs typeface="Tahoma" pitchFamily="34" charset="0"/>
              </a:rPr>
              <a:t> </a:t>
            </a:r>
            <a:r>
              <a:rPr lang="en-US" altLang="ja-JP" sz="2000" b="1">
                <a:solidFill>
                  <a:srgbClr val="004E27"/>
                </a:solidFill>
                <a:latin typeface="Times New Roman" pitchFamily="18" charset="0"/>
                <a:ea typeface="ＭＳ Ｐゴシック" pitchFamily="34" charset="-128"/>
                <a:cs typeface="Tahoma" pitchFamily="34" charset="0"/>
              </a:rPr>
              <a:t>H-jet target</a:t>
            </a:r>
            <a:r>
              <a:rPr lang="en-US" altLang="ja-JP" sz="2000" b="1">
                <a:solidFill>
                  <a:srgbClr val="008000"/>
                </a:solidFill>
                <a:latin typeface="Times New Roman" pitchFamily="18" charset="0"/>
                <a:ea typeface="ＭＳ Ｐゴシック" pitchFamily="34" charset="-128"/>
                <a:cs typeface="Tahoma" pitchFamily="34" charset="0"/>
              </a:rPr>
              <a:t> </a:t>
            </a:r>
          </a:p>
        </p:txBody>
      </p:sp>
      <p:sp>
        <p:nvSpPr>
          <p:cNvPr id="387078" name="Text Box 10"/>
          <p:cNvSpPr txBox="1">
            <a:spLocks noChangeArrowheads="1"/>
          </p:cNvSpPr>
          <p:nvPr/>
        </p:nvSpPr>
        <p:spPr bwMode="auto">
          <a:xfrm>
            <a:off x="7315200" y="4114800"/>
            <a:ext cx="15859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1">
                <a:solidFill>
                  <a:srgbClr val="004E27"/>
                </a:solidFill>
                <a:latin typeface="Times New Roman" pitchFamily="18" charset="0"/>
                <a:ea typeface="ＭＳ Ｐゴシック" pitchFamily="34" charset="-128"/>
                <a:cs typeface="Tahoma" pitchFamily="34" charset="0"/>
              </a:rPr>
              <a:t>recoil proton</a:t>
            </a:r>
          </a:p>
        </p:txBody>
      </p:sp>
      <p:graphicFrame>
        <p:nvGraphicFramePr>
          <p:cNvPr id="387079" name="Object 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219200" y="4495800"/>
          <a:ext cx="2600325" cy="94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5" imgW="1295400" imgH="469900" progId="Equation.3">
                  <p:embed/>
                </p:oleObj>
              </mc:Choice>
              <mc:Fallback>
                <p:oleObj name="数式" r:id="rId5" imgW="1295400" imgH="469900" progId="Equation.3">
                  <p:embed/>
                  <p:pic>
                    <p:nvPicPr>
                      <p:cNvPr id="3870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4495800"/>
                        <a:ext cx="2600325" cy="944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7080" name="AutoShape 12"/>
          <p:cNvSpPr>
            <a:spLocks noChangeArrowheads="1"/>
          </p:cNvSpPr>
          <p:nvPr/>
        </p:nvSpPr>
        <p:spPr bwMode="auto">
          <a:xfrm>
            <a:off x="187325" y="4811713"/>
            <a:ext cx="765175" cy="2825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7081" name="Oval 13"/>
          <p:cNvSpPr>
            <a:spLocks noChangeArrowheads="1"/>
          </p:cNvSpPr>
          <p:nvPr/>
        </p:nvSpPr>
        <p:spPr bwMode="auto">
          <a:xfrm>
            <a:off x="6378575" y="2879725"/>
            <a:ext cx="349250" cy="309563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Calibri" pitchFamily="34" charset="0"/>
              <a:cs typeface="Tahoma" pitchFamily="34" charset="0"/>
            </a:endParaRPr>
          </a:p>
        </p:txBody>
      </p:sp>
      <p:sp>
        <p:nvSpPr>
          <p:cNvPr id="387082" name="Line 14"/>
          <p:cNvSpPr>
            <a:spLocks noChangeShapeType="1"/>
          </p:cNvSpPr>
          <p:nvPr/>
        </p:nvSpPr>
        <p:spPr bwMode="auto">
          <a:xfrm flipV="1">
            <a:off x="5370513" y="3168650"/>
            <a:ext cx="935037" cy="2190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7083" name="Line 15"/>
          <p:cNvSpPr>
            <a:spLocks noChangeShapeType="1"/>
          </p:cNvSpPr>
          <p:nvPr/>
        </p:nvSpPr>
        <p:spPr bwMode="auto">
          <a:xfrm flipV="1">
            <a:off x="7089775" y="2579688"/>
            <a:ext cx="850900" cy="3698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7084" name="Oval 16"/>
          <p:cNvSpPr>
            <a:spLocks noChangeArrowheads="1"/>
          </p:cNvSpPr>
          <p:nvPr/>
        </p:nvSpPr>
        <p:spPr bwMode="auto">
          <a:xfrm>
            <a:off x="7513638" y="3849688"/>
            <a:ext cx="347662" cy="309562"/>
          </a:xfrm>
          <a:prstGeom prst="ellipse">
            <a:avLst/>
          </a:prstGeom>
          <a:gradFill rotWithShape="1">
            <a:gsLst>
              <a:gs pos="0">
                <a:srgbClr val="00CC00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Calibri" pitchFamily="34" charset="0"/>
              <a:cs typeface="Tahoma" pitchFamily="34" charset="0"/>
            </a:endParaRPr>
          </a:p>
        </p:txBody>
      </p:sp>
      <p:graphicFrame>
        <p:nvGraphicFramePr>
          <p:cNvPr id="387085" name="Object 4"/>
          <p:cNvGraphicFramePr>
            <a:graphicFrameLocks noChangeAspect="1"/>
          </p:cNvGraphicFramePr>
          <p:nvPr/>
        </p:nvGraphicFramePr>
        <p:xfrm>
          <a:off x="5176838" y="3722688"/>
          <a:ext cx="2005012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005729" imgH="393529" progId="Equation.3">
                  <p:embed/>
                </p:oleObj>
              </mc:Choice>
              <mc:Fallback>
                <p:oleObj name="Equation" r:id="rId7" imgW="2005729" imgH="393529" progId="Equation.3">
                  <p:embed/>
                  <p:pic>
                    <p:nvPicPr>
                      <p:cNvPr id="38708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6838" y="3722688"/>
                        <a:ext cx="2005012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7086" name="Oval 18"/>
          <p:cNvSpPr>
            <a:spLocks noChangeArrowheads="1"/>
          </p:cNvSpPr>
          <p:nvPr/>
        </p:nvSpPr>
        <p:spPr bwMode="auto">
          <a:xfrm>
            <a:off x="8034338" y="2351088"/>
            <a:ext cx="349250" cy="309562"/>
          </a:xfrm>
          <a:prstGeom prst="ellipse">
            <a:avLst/>
          </a:prstGeom>
          <a:gradFill rotWithShape="1">
            <a:gsLst>
              <a:gs pos="0">
                <a:srgbClr val="0000FF">
                  <a:alpha val="85001"/>
                </a:srgbClr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Calibri" pitchFamily="34" charset="0"/>
              <a:cs typeface="Tahoma" pitchFamily="34" charset="0"/>
            </a:endParaRPr>
          </a:p>
        </p:txBody>
      </p:sp>
      <p:sp>
        <p:nvSpPr>
          <p:cNvPr id="387087" name="Oval 19"/>
          <p:cNvSpPr>
            <a:spLocks noChangeArrowheads="1"/>
          </p:cNvSpPr>
          <p:nvPr/>
        </p:nvSpPr>
        <p:spPr bwMode="auto">
          <a:xfrm>
            <a:off x="4938713" y="3287713"/>
            <a:ext cx="349250" cy="309562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Calibri" pitchFamily="34" charset="0"/>
              <a:cs typeface="Tahoma" pitchFamily="34" charset="0"/>
            </a:endParaRPr>
          </a:p>
        </p:txBody>
      </p:sp>
      <p:grpSp>
        <p:nvGrpSpPr>
          <p:cNvPr id="2" name="Group 55"/>
          <p:cNvGrpSpPr>
            <a:grpSpLocks/>
          </p:cNvGrpSpPr>
          <p:nvPr/>
        </p:nvGrpSpPr>
        <p:grpSpPr bwMode="auto">
          <a:xfrm>
            <a:off x="6597650" y="2851150"/>
            <a:ext cx="349250" cy="652463"/>
            <a:chOff x="4296" y="1205"/>
            <a:chExt cx="220" cy="411"/>
          </a:xfrm>
        </p:grpSpPr>
        <p:sp>
          <p:nvSpPr>
            <p:cNvPr id="387108" name="AutoShape 21"/>
            <p:cNvSpPr>
              <a:spLocks noChangeArrowheads="1"/>
            </p:cNvSpPr>
            <p:nvPr/>
          </p:nvSpPr>
          <p:spPr bwMode="auto">
            <a:xfrm rot="-5400000">
              <a:off x="4207" y="1374"/>
              <a:ext cx="411" cy="73"/>
            </a:xfrm>
            <a:prstGeom prst="rightArrow">
              <a:avLst>
                <a:gd name="adj1" fmla="val 50000"/>
                <a:gd name="adj2" fmla="val 140753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ts val="800"/>
                </a:spcBef>
                <a:defRPr sz="32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eaLnBrk="0" hangingPunct="0">
                <a:spcBef>
                  <a:spcPts val="700"/>
                </a:spcBef>
                <a:defRPr sz="28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eaLnBrk="0" hangingPunct="0">
                <a:spcBef>
                  <a:spcPts val="600"/>
                </a:spcBef>
                <a:defRPr sz="24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Calibri" pitchFamily="34" charset="0"/>
                <a:cs typeface="Tahoma" pitchFamily="34" charset="0"/>
              </a:endParaRPr>
            </a:p>
          </p:txBody>
        </p:sp>
        <p:sp>
          <p:nvSpPr>
            <p:cNvPr id="387109" name="Oval 22"/>
            <p:cNvSpPr>
              <a:spLocks noChangeArrowheads="1"/>
            </p:cNvSpPr>
            <p:nvPr/>
          </p:nvSpPr>
          <p:spPr bwMode="auto">
            <a:xfrm>
              <a:off x="4296" y="1347"/>
              <a:ext cx="220" cy="195"/>
            </a:xfrm>
            <a:prstGeom prst="ellipse">
              <a:avLst/>
            </a:prstGeom>
            <a:gradFill rotWithShape="1">
              <a:gsLst>
                <a:gs pos="0">
                  <a:srgbClr val="00CC0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ts val="800"/>
                </a:spcBef>
                <a:defRPr sz="32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eaLnBrk="0" hangingPunct="0">
                <a:spcBef>
                  <a:spcPts val="700"/>
                </a:spcBef>
                <a:defRPr sz="28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eaLnBrk="0" hangingPunct="0">
                <a:spcBef>
                  <a:spcPts val="600"/>
                </a:spcBef>
                <a:defRPr sz="24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Calibri" pitchFamily="34" charset="0"/>
                <a:cs typeface="Tahoma" pitchFamily="34" charset="0"/>
              </a:endParaRPr>
            </a:p>
          </p:txBody>
        </p:sp>
      </p:grpSp>
      <p:grpSp>
        <p:nvGrpSpPr>
          <p:cNvPr id="4" name="Group 53"/>
          <p:cNvGrpSpPr>
            <a:grpSpLocks/>
          </p:cNvGrpSpPr>
          <p:nvPr/>
        </p:nvGrpSpPr>
        <p:grpSpPr bwMode="auto">
          <a:xfrm>
            <a:off x="4924425" y="2605088"/>
            <a:ext cx="2024063" cy="1158875"/>
            <a:chOff x="2895" y="410"/>
            <a:chExt cx="1275" cy="730"/>
          </a:xfrm>
        </p:grpSpPr>
        <p:sp>
          <p:nvSpPr>
            <p:cNvPr id="387103" name="AutoShape 31"/>
            <p:cNvSpPr>
              <a:spLocks noChangeArrowheads="1"/>
            </p:cNvSpPr>
            <p:nvPr/>
          </p:nvSpPr>
          <p:spPr bwMode="auto">
            <a:xfrm rot="-5400000">
              <a:off x="2765" y="848"/>
              <a:ext cx="492" cy="91"/>
            </a:xfrm>
            <a:prstGeom prst="rightArrow">
              <a:avLst>
                <a:gd name="adj1" fmla="val 50000"/>
                <a:gd name="adj2" fmla="val 13516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ts val="800"/>
                </a:spcBef>
                <a:defRPr sz="32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eaLnBrk="0" hangingPunct="0">
                <a:spcBef>
                  <a:spcPts val="700"/>
                </a:spcBef>
                <a:defRPr sz="28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eaLnBrk="0" hangingPunct="0">
                <a:spcBef>
                  <a:spcPts val="600"/>
                </a:spcBef>
                <a:defRPr sz="24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Calibri" pitchFamily="34" charset="0"/>
                <a:cs typeface="Tahoma" pitchFamily="34" charset="0"/>
              </a:endParaRPr>
            </a:p>
          </p:txBody>
        </p:sp>
        <p:sp>
          <p:nvSpPr>
            <p:cNvPr id="387104" name="Oval 32"/>
            <p:cNvSpPr>
              <a:spLocks noChangeArrowheads="1"/>
            </p:cNvSpPr>
            <p:nvPr/>
          </p:nvSpPr>
          <p:spPr bwMode="auto">
            <a:xfrm>
              <a:off x="2895" y="836"/>
              <a:ext cx="220" cy="195"/>
            </a:xfrm>
            <a:prstGeom prst="ellipse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00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ts val="800"/>
                </a:spcBef>
                <a:defRPr sz="32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eaLnBrk="0" hangingPunct="0">
                <a:spcBef>
                  <a:spcPts val="700"/>
                </a:spcBef>
                <a:defRPr sz="28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eaLnBrk="0" hangingPunct="0">
                <a:spcBef>
                  <a:spcPts val="600"/>
                </a:spcBef>
                <a:defRPr sz="24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Calibri" pitchFamily="34" charset="0"/>
                <a:cs typeface="Tahoma" pitchFamily="34" charset="0"/>
              </a:endParaRPr>
            </a:p>
          </p:txBody>
        </p:sp>
        <p:sp>
          <p:nvSpPr>
            <p:cNvPr id="387105" name="AutoShape 39"/>
            <p:cNvSpPr>
              <a:spLocks noChangeArrowheads="1"/>
            </p:cNvSpPr>
            <p:nvPr/>
          </p:nvSpPr>
          <p:spPr bwMode="auto">
            <a:xfrm rot="-5400000">
              <a:off x="3701" y="579"/>
              <a:ext cx="437" cy="100"/>
            </a:xfrm>
            <a:prstGeom prst="rightArrow">
              <a:avLst>
                <a:gd name="adj1" fmla="val 50000"/>
                <a:gd name="adj2" fmla="val 10925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ts val="800"/>
                </a:spcBef>
                <a:defRPr sz="32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eaLnBrk="0" hangingPunct="0">
                <a:spcBef>
                  <a:spcPts val="700"/>
                </a:spcBef>
                <a:defRPr sz="28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eaLnBrk="0" hangingPunct="0">
                <a:spcBef>
                  <a:spcPts val="600"/>
                </a:spcBef>
                <a:defRPr sz="24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Calibri" pitchFamily="34" charset="0"/>
                <a:cs typeface="Tahoma" pitchFamily="34" charset="0"/>
              </a:endParaRPr>
            </a:p>
          </p:txBody>
        </p:sp>
        <p:sp>
          <p:nvSpPr>
            <p:cNvPr id="387106" name="Oval 40"/>
            <p:cNvSpPr>
              <a:spLocks noChangeArrowheads="1"/>
            </p:cNvSpPr>
            <p:nvPr/>
          </p:nvSpPr>
          <p:spPr bwMode="auto">
            <a:xfrm>
              <a:off x="3808" y="588"/>
              <a:ext cx="220" cy="195"/>
            </a:xfrm>
            <a:prstGeom prst="ellipse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00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ts val="800"/>
                </a:spcBef>
                <a:defRPr sz="32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eaLnBrk="0" hangingPunct="0">
                <a:spcBef>
                  <a:spcPts val="700"/>
                </a:spcBef>
                <a:defRPr sz="28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eaLnBrk="0" hangingPunct="0">
                <a:spcBef>
                  <a:spcPts val="600"/>
                </a:spcBef>
                <a:defRPr sz="24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Calibri" pitchFamily="34" charset="0"/>
                <a:cs typeface="Tahoma" pitchFamily="34" charset="0"/>
              </a:endParaRPr>
            </a:p>
          </p:txBody>
        </p:sp>
        <p:sp>
          <p:nvSpPr>
            <p:cNvPr id="387107" name="Oval 44"/>
            <p:cNvSpPr>
              <a:spLocks noChangeArrowheads="1"/>
            </p:cNvSpPr>
            <p:nvPr/>
          </p:nvSpPr>
          <p:spPr bwMode="auto">
            <a:xfrm>
              <a:off x="3950" y="707"/>
              <a:ext cx="220" cy="195"/>
            </a:xfrm>
            <a:prstGeom prst="ellipse">
              <a:avLst/>
            </a:prstGeom>
            <a:gradFill rotWithShape="1">
              <a:gsLst>
                <a:gs pos="0">
                  <a:srgbClr val="00CC0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CC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ts val="800"/>
                </a:spcBef>
                <a:defRPr sz="32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eaLnBrk="0" hangingPunct="0">
                <a:spcBef>
                  <a:spcPts val="700"/>
                </a:spcBef>
                <a:defRPr sz="28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eaLnBrk="0" hangingPunct="0">
                <a:spcBef>
                  <a:spcPts val="600"/>
                </a:spcBef>
                <a:defRPr sz="24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Calibri" pitchFamily="34" charset="0"/>
                <a:cs typeface="Tahoma" pitchFamily="34" charset="0"/>
              </a:endParaRPr>
            </a:p>
          </p:txBody>
        </p:sp>
      </p:grpSp>
      <p:grpSp>
        <p:nvGrpSpPr>
          <p:cNvPr id="5" name="Group 54"/>
          <p:cNvGrpSpPr>
            <a:grpSpLocks/>
          </p:cNvGrpSpPr>
          <p:nvPr/>
        </p:nvGrpSpPr>
        <p:grpSpPr bwMode="auto">
          <a:xfrm>
            <a:off x="6615113" y="2838450"/>
            <a:ext cx="349250" cy="679450"/>
            <a:chOff x="5001" y="2906"/>
            <a:chExt cx="220" cy="428"/>
          </a:xfrm>
        </p:grpSpPr>
        <p:sp>
          <p:nvSpPr>
            <p:cNvPr id="387101" name="AutoShape 46"/>
            <p:cNvSpPr>
              <a:spLocks noChangeArrowheads="1"/>
            </p:cNvSpPr>
            <p:nvPr/>
          </p:nvSpPr>
          <p:spPr bwMode="auto">
            <a:xfrm rot="-5400000">
              <a:off x="4898" y="3070"/>
              <a:ext cx="428" cy="100"/>
            </a:xfrm>
            <a:prstGeom prst="rightArrow">
              <a:avLst>
                <a:gd name="adj1" fmla="val 50000"/>
                <a:gd name="adj2" fmla="val 107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ts val="800"/>
                </a:spcBef>
                <a:defRPr sz="32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eaLnBrk="0" hangingPunct="0">
                <a:spcBef>
                  <a:spcPts val="700"/>
                </a:spcBef>
                <a:defRPr sz="28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eaLnBrk="0" hangingPunct="0">
                <a:spcBef>
                  <a:spcPts val="600"/>
                </a:spcBef>
                <a:defRPr sz="24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Calibri" pitchFamily="34" charset="0"/>
                <a:cs typeface="Tahoma" pitchFamily="34" charset="0"/>
              </a:endParaRPr>
            </a:p>
          </p:txBody>
        </p:sp>
        <p:sp>
          <p:nvSpPr>
            <p:cNvPr id="387102" name="Oval 47"/>
            <p:cNvSpPr>
              <a:spLocks noChangeArrowheads="1"/>
            </p:cNvSpPr>
            <p:nvPr/>
          </p:nvSpPr>
          <p:spPr bwMode="auto">
            <a:xfrm>
              <a:off x="5001" y="3058"/>
              <a:ext cx="220" cy="195"/>
            </a:xfrm>
            <a:prstGeom prst="ellipse">
              <a:avLst/>
            </a:prstGeom>
            <a:gradFill rotWithShape="1">
              <a:gsLst>
                <a:gs pos="0">
                  <a:srgbClr val="00CC0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ts val="800"/>
                </a:spcBef>
                <a:defRPr sz="3200"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 eaLnBrk="0" hangingPunct="0">
                <a:spcBef>
                  <a:spcPts val="700"/>
                </a:spcBef>
                <a:defRPr sz="2800"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 eaLnBrk="0" hangingPunct="0">
                <a:spcBef>
                  <a:spcPts val="600"/>
                </a:spcBef>
                <a:defRPr sz="2400"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 eaLnBrk="0" hangingPunct="0">
                <a:spcBef>
                  <a:spcPts val="500"/>
                </a:spcBef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000"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rgbClr val="A50021"/>
                </a:solidFill>
                <a:latin typeface="Calibri" pitchFamily="34" charset="0"/>
                <a:cs typeface="Tahoma" pitchFamily="34" charset="0"/>
              </a:endParaRPr>
            </a:p>
          </p:txBody>
        </p:sp>
      </p:grpSp>
      <p:sp>
        <p:nvSpPr>
          <p:cNvPr id="387091" name="Line 51"/>
          <p:cNvSpPr>
            <a:spLocks noChangeShapeType="1"/>
          </p:cNvSpPr>
          <p:nvPr/>
        </p:nvSpPr>
        <p:spPr bwMode="auto">
          <a:xfrm>
            <a:off x="6983413" y="3519488"/>
            <a:ext cx="473075" cy="3333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Rectangle 57"/>
          <p:cNvSpPr>
            <a:spLocks noChangeArrowheads="1"/>
          </p:cNvSpPr>
          <p:nvPr/>
        </p:nvSpPr>
        <p:spPr bwMode="auto">
          <a:xfrm>
            <a:off x="1143000" y="4419600"/>
            <a:ext cx="2800350" cy="11477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Calibri" pitchFamily="34" charset="0"/>
              <a:cs typeface="Tahoma" pitchFamily="34" charset="0"/>
            </a:endParaRPr>
          </a:p>
        </p:txBody>
      </p:sp>
      <p:sp>
        <p:nvSpPr>
          <p:cNvPr id="34" name="Rectangle 59"/>
          <p:cNvSpPr>
            <a:spLocks noChangeArrowheads="1"/>
          </p:cNvSpPr>
          <p:nvPr/>
        </p:nvSpPr>
        <p:spPr bwMode="auto">
          <a:xfrm>
            <a:off x="1447800" y="2362200"/>
            <a:ext cx="1174750" cy="13938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Calibri" pitchFamily="34" charset="0"/>
              <a:cs typeface="Tahoma" pitchFamily="34" charset="0"/>
            </a:endParaRPr>
          </a:p>
        </p:txBody>
      </p:sp>
      <p:sp>
        <p:nvSpPr>
          <p:cNvPr id="35" name="Rectangle 60"/>
          <p:cNvSpPr>
            <a:spLocks noChangeArrowheads="1"/>
          </p:cNvSpPr>
          <p:nvPr/>
        </p:nvSpPr>
        <p:spPr bwMode="auto">
          <a:xfrm>
            <a:off x="2897188" y="2360613"/>
            <a:ext cx="957262" cy="13938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Calibri" pitchFamily="34" charset="0"/>
              <a:cs typeface="Tahoma" pitchFamily="34" charset="0"/>
            </a:endParaRPr>
          </a:p>
        </p:txBody>
      </p:sp>
      <p:graphicFrame>
        <p:nvGraphicFramePr>
          <p:cNvPr id="387095" name="Object 5"/>
          <p:cNvGraphicFramePr>
            <a:graphicFrameLocks noChangeAspect="1"/>
          </p:cNvGraphicFramePr>
          <p:nvPr/>
        </p:nvGraphicFramePr>
        <p:xfrm>
          <a:off x="4648200" y="4876800"/>
          <a:ext cx="3708400" cy="79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184400" imgH="469900" progId="Equation.3">
                  <p:embed/>
                </p:oleObj>
              </mc:Choice>
              <mc:Fallback>
                <p:oleObj name="Equation" r:id="rId9" imgW="2184400" imgH="469900" progId="Equation.3">
                  <p:embed/>
                  <p:pic>
                    <p:nvPicPr>
                      <p:cNvPr id="38709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876800"/>
                        <a:ext cx="3708400" cy="798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7096" name="Title 1" descr="Light horizontal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639763"/>
          </a:xfrm>
          <a:ln w="3175">
            <a:solidFill>
              <a:schemeClr val="tx1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eaLnBrk="1" hangingPunct="1"/>
            <a:r>
              <a:rPr lang="en-US" altLang="en-US" sz="2800">
                <a:solidFill>
                  <a:srgbClr val="A50021"/>
                </a:solidFill>
                <a:latin typeface="Comic Sans MS" pitchFamily="66" charset="0"/>
              </a:rPr>
              <a:t>H-Jet polarimeter.</a:t>
            </a:r>
            <a:r>
              <a:rPr lang="en-US" altLang="en-US" sz="4000">
                <a:solidFill>
                  <a:srgbClr val="A50021"/>
                </a:solidFill>
                <a:latin typeface="Comic Sans MS" pitchFamily="66" charset="0"/>
              </a:rPr>
              <a:t> </a:t>
            </a:r>
            <a:endParaRPr lang="en-US" altLang="en-US" sz="3200">
              <a:solidFill>
                <a:srgbClr val="A50021"/>
              </a:solidFill>
              <a:latin typeface="Comic Sans MS" pitchFamily="66" charset="0"/>
            </a:endParaRPr>
          </a:p>
        </p:txBody>
      </p:sp>
      <p:sp>
        <p:nvSpPr>
          <p:cNvPr id="387097" name="TextBox 37" descr="Light horizontal"/>
          <p:cNvSpPr txBox="1">
            <a:spLocks noChangeArrowheads="1"/>
          </p:cNvSpPr>
          <p:nvPr/>
        </p:nvSpPr>
        <p:spPr bwMode="auto">
          <a:xfrm>
            <a:off x="685800" y="5943600"/>
            <a:ext cx="5149850" cy="396875"/>
          </a:xfrm>
          <a:prstGeom prst="rect">
            <a:avLst/>
          </a:prstGeom>
          <a:pattFill prst="ltHorz">
            <a:fgClr>
              <a:srgbClr val="CCFFFF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>
                <a:solidFill>
                  <a:srgbClr val="A50021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P</a:t>
            </a:r>
            <a:r>
              <a:rPr lang="en-US" altLang="ja-JP" sz="2000" baseline="-25000">
                <a:solidFill>
                  <a:srgbClr val="A50021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target</a:t>
            </a:r>
            <a:r>
              <a:rPr lang="en-US" altLang="ja-JP" sz="2000">
                <a:solidFill>
                  <a:srgbClr val="A50021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 is measured by Breit- Rabi Polarimeter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8382000" y="5029200"/>
            <a:ext cx="620713" cy="3968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A50021"/>
                </a:solidFill>
                <a:latin typeface="Calibri" pitchFamily="34" charset="0"/>
                <a:cs typeface="Tahoma" pitchFamily="34" charset="0"/>
              </a:rPr>
              <a:t>&lt;5%</a:t>
            </a:r>
          </a:p>
        </p:txBody>
      </p:sp>
      <p:sp>
        <p:nvSpPr>
          <p:cNvPr id="387099" name="TextBox 39" descr="Light horizontal"/>
          <p:cNvSpPr txBox="1">
            <a:spLocks noChangeArrowheads="1"/>
          </p:cNvSpPr>
          <p:nvPr/>
        </p:nvSpPr>
        <p:spPr bwMode="auto">
          <a:xfrm>
            <a:off x="0" y="914400"/>
            <a:ext cx="4572000" cy="1190625"/>
          </a:xfrm>
          <a:prstGeom prst="rect">
            <a:avLst/>
          </a:prstGeom>
          <a:pattFill prst="ltHorz">
            <a:fgClr>
              <a:srgbClr val="CCFFFF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A50021"/>
                </a:solidFill>
                <a:latin typeface="Tahoma" pitchFamily="34" charset="0"/>
                <a:cs typeface="Tahoma" pitchFamily="34" charset="0"/>
              </a:rPr>
              <a:t>Elastic scattering: Interference between electromagnetic and hadronic amplitudes in the Coulumb-Nuclear Interference (CNI) region.</a:t>
            </a:r>
          </a:p>
        </p:txBody>
      </p:sp>
      <p:graphicFrame>
        <p:nvGraphicFramePr>
          <p:cNvPr id="387100" name="Object 6"/>
          <p:cNvGraphicFramePr>
            <a:graphicFrameLocks noChangeAspect="1"/>
          </p:cNvGraphicFramePr>
          <p:nvPr/>
        </p:nvGraphicFramePr>
        <p:xfrm>
          <a:off x="4953000" y="914400"/>
          <a:ext cx="4191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159000" imgH="317500" progId="Equation.3">
                  <p:embed/>
                </p:oleObj>
              </mc:Choice>
              <mc:Fallback>
                <p:oleObj name="Equation" r:id="rId11" imgW="2159000" imgH="317500" progId="Equation.3">
                  <p:embed/>
                  <p:pic>
                    <p:nvPicPr>
                      <p:cNvPr id="38710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914400"/>
                        <a:ext cx="4191000" cy="762000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5" grpId="0" animBg="1"/>
      <p:bldP spid="35" grpId="1" animBg="1"/>
      <p:bldP spid="39" grpId="0" build="allAtOnce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  <a:p>
            <a:r>
              <a:rPr lang="en-GB" altLang="en-US"/>
              <a:t>October 6-10, 2008</a:t>
            </a:r>
          </a:p>
        </p:txBody>
      </p:sp>
      <p:sp>
        <p:nvSpPr>
          <p:cNvPr id="388099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  <a:p>
            <a:endParaRPr lang="en-GB" altLang="en-US"/>
          </a:p>
          <a:p>
            <a:r>
              <a:rPr lang="en-GB" altLang="en-US"/>
              <a:t>A.S. Belov, </a:t>
            </a:r>
            <a:r>
              <a:rPr lang="en-US" altLang="en-US"/>
              <a:t>A. N. Zelenski, </a:t>
            </a:r>
            <a:r>
              <a:rPr lang="en-GB" altLang="en-US"/>
              <a:t> SPIN2008, USA</a:t>
            </a:r>
          </a:p>
          <a:p>
            <a:endParaRPr lang="en-GB" altLang="en-US"/>
          </a:p>
        </p:txBody>
      </p:sp>
      <p:sp>
        <p:nvSpPr>
          <p:cNvPr id="388100" name="Rectangle 2"/>
          <p:cNvSpPr>
            <a:spLocks noChangeArrowheads="1"/>
          </p:cNvSpPr>
          <p:nvPr/>
        </p:nvSpPr>
        <p:spPr bwMode="auto">
          <a:xfrm>
            <a:off x="685800" y="152400"/>
            <a:ext cx="8077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b="1">
              <a:solidFill>
                <a:srgbClr val="A50021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388101" name="Rectangle 3"/>
          <p:cNvSpPr>
            <a:spLocks noChangeArrowheads="1"/>
          </p:cNvSpPr>
          <p:nvPr/>
        </p:nvSpPr>
        <p:spPr bwMode="auto">
          <a:xfrm>
            <a:off x="914400" y="2438400"/>
            <a:ext cx="7391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914400" eaLnBrk="1" hangingPunct="1">
              <a:buClrTx/>
              <a:buSzTx/>
              <a:buFontTx/>
              <a:buNone/>
            </a:pPr>
            <a:endParaRPr lang="en-US" altLang="en-US" sz="1400">
              <a:solidFill>
                <a:srgbClr val="A50021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38810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8458200" cy="609600"/>
          </a:xfrm>
          <a:solidFill>
            <a:schemeClr val="bg1"/>
          </a:solidFill>
          <a:ln w="3175">
            <a:solidFill>
              <a:srgbClr val="99CCFF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 sz="2400" b="1">
                <a:solidFill>
                  <a:srgbClr val="A50021"/>
                </a:solidFill>
                <a:latin typeface="Comic Sans MS" pitchFamily="66" charset="0"/>
              </a:rPr>
              <a:t>Spin filtering techniq</a:t>
            </a:r>
            <a:r>
              <a:rPr lang="en-US" altLang="en-US" sz="2400" b="1">
                <a:latin typeface="Comic Sans MS" pitchFamily="66" charset="0"/>
              </a:rPr>
              <a:t>u</a:t>
            </a:r>
            <a:r>
              <a:rPr lang="en-US" altLang="en-US" sz="2400" b="1">
                <a:solidFill>
                  <a:srgbClr val="A50021"/>
                </a:solidFill>
                <a:latin typeface="Comic Sans MS" pitchFamily="66" charset="0"/>
              </a:rPr>
              <a:t>e. Atomic Beam Sources.</a:t>
            </a:r>
            <a:r>
              <a:rPr lang="en-US" altLang="en-US">
                <a:solidFill>
                  <a:srgbClr val="A50021"/>
                </a:solidFill>
              </a:rPr>
              <a:t>   </a:t>
            </a:r>
            <a:endParaRPr lang="en-US" altLang="en-US" sz="2400">
              <a:solidFill>
                <a:srgbClr val="A50021"/>
              </a:solidFill>
            </a:endParaRPr>
          </a:p>
        </p:txBody>
      </p:sp>
      <p:pic>
        <p:nvPicPr>
          <p:cNvPr id="388103" name="Picture 3" descr="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8104" name="Text Box 10"/>
          <p:cNvSpPr txBox="1">
            <a:spLocks noChangeArrowheads="1"/>
          </p:cNvSpPr>
          <p:nvPr/>
        </p:nvSpPr>
        <p:spPr bwMode="auto">
          <a:xfrm>
            <a:off x="1295400" y="1143000"/>
            <a:ext cx="3810000" cy="704850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A50021"/>
                </a:solidFill>
                <a:cs typeface="Tahoma" pitchFamily="34" charset="0"/>
              </a:rPr>
              <a:t>Hydrogen atoms with electron polarization: m</a:t>
            </a:r>
            <a:r>
              <a:rPr lang="en-US" altLang="en-US" sz="2000" baseline="-25000">
                <a:solidFill>
                  <a:srgbClr val="A50021"/>
                </a:solidFill>
                <a:cs typeface="Tahoma" pitchFamily="34" charset="0"/>
              </a:rPr>
              <a:t>J</a:t>
            </a:r>
            <a:r>
              <a:rPr lang="en-US" altLang="en-US" sz="2000">
                <a:solidFill>
                  <a:srgbClr val="A50021"/>
                </a:solidFill>
                <a:cs typeface="Tahoma" pitchFamily="34" charset="0"/>
              </a:rPr>
              <a:t>=+1/2 trajectories</a:t>
            </a:r>
          </a:p>
        </p:txBody>
      </p:sp>
      <p:sp>
        <p:nvSpPr>
          <p:cNvPr id="388105" name="Rectangle 12"/>
          <p:cNvSpPr>
            <a:spLocks noChangeArrowheads="1"/>
          </p:cNvSpPr>
          <p:nvPr/>
        </p:nvSpPr>
        <p:spPr bwMode="auto">
          <a:xfrm>
            <a:off x="3886200" y="2590800"/>
            <a:ext cx="228600" cy="838200"/>
          </a:xfrm>
          <a:prstGeom prst="rect">
            <a:avLst/>
          </a:prstGeom>
          <a:noFill/>
          <a:ln w="2857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388106" name="Text Box 13"/>
          <p:cNvSpPr txBox="1">
            <a:spLocks noChangeArrowheads="1"/>
          </p:cNvSpPr>
          <p:nvPr/>
        </p:nvSpPr>
        <p:spPr bwMode="auto">
          <a:xfrm>
            <a:off x="2590800" y="4800600"/>
            <a:ext cx="3730625" cy="704850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333399"/>
                </a:solidFill>
                <a:cs typeface="Tahoma" pitchFamily="34" charset="0"/>
              </a:rPr>
              <a:t>RF transition, polarization transfer</a:t>
            </a: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333399"/>
                </a:solidFill>
                <a:cs typeface="Tahoma" pitchFamily="34" charset="0"/>
              </a:rPr>
              <a:t> from electrons to protons</a:t>
            </a:r>
          </a:p>
        </p:txBody>
      </p:sp>
      <p:sp>
        <p:nvSpPr>
          <p:cNvPr id="388107" name="Line 14"/>
          <p:cNvSpPr>
            <a:spLocks noChangeShapeType="1"/>
          </p:cNvSpPr>
          <p:nvPr/>
        </p:nvSpPr>
        <p:spPr bwMode="auto">
          <a:xfrm flipV="1">
            <a:off x="3733800" y="3505200"/>
            <a:ext cx="152400" cy="129540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8108" name="Line 16"/>
          <p:cNvSpPr>
            <a:spLocks noChangeShapeType="1"/>
          </p:cNvSpPr>
          <p:nvPr/>
        </p:nvSpPr>
        <p:spPr bwMode="auto">
          <a:xfrm flipH="1" flipV="1">
            <a:off x="1066800" y="3886200"/>
            <a:ext cx="76200" cy="685800"/>
          </a:xfrm>
          <a:prstGeom prst="line">
            <a:avLst/>
          </a:prstGeom>
          <a:noFill/>
          <a:ln w="9525">
            <a:solidFill>
              <a:srgbClr val="33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8109" name="Line 17"/>
          <p:cNvSpPr>
            <a:spLocks noChangeShapeType="1"/>
          </p:cNvSpPr>
          <p:nvPr/>
        </p:nvSpPr>
        <p:spPr bwMode="auto">
          <a:xfrm flipV="1">
            <a:off x="1524000" y="3810000"/>
            <a:ext cx="1600200" cy="838200"/>
          </a:xfrm>
          <a:prstGeom prst="line">
            <a:avLst/>
          </a:prstGeom>
          <a:noFill/>
          <a:ln w="28575">
            <a:solidFill>
              <a:srgbClr val="66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8110" name="Oval 18"/>
          <p:cNvSpPr>
            <a:spLocks noChangeArrowheads="1"/>
          </p:cNvSpPr>
          <p:nvPr/>
        </p:nvSpPr>
        <p:spPr bwMode="auto">
          <a:xfrm>
            <a:off x="4343400" y="2895600"/>
            <a:ext cx="2286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388111" name="AutoShape 19"/>
          <p:cNvSpPr>
            <a:spLocks noChangeArrowheads="1"/>
          </p:cNvSpPr>
          <p:nvPr/>
        </p:nvSpPr>
        <p:spPr bwMode="auto">
          <a:xfrm>
            <a:off x="4343400" y="1981200"/>
            <a:ext cx="152400" cy="2286000"/>
          </a:xfrm>
          <a:prstGeom prst="downArrow">
            <a:avLst>
              <a:gd name="adj1" fmla="val 50000"/>
              <a:gd name="adj2" fmla="val 37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388112" name="Text Box 20"/>
          <p:cNvSpPr txBox="1">
            <a:spLocks noChangeArrowheads="1"/>
          </p:cNvSpPr>
          <p:nvPr/>
        </p:nvSpPr>
        <p:spPr bwMode="auto">
          <a:xfrm>
            <a:off x="4572000" y="4191000"/>
            <a:ext cx="2743200" cy="460375"/>
          </a:xfrm>
          <a:prstGeom prst="rect">
            <a:avLst/>
          </a:prstGeom>
          <a:solidFill>
            <a:srgbClr val="CC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  <a:cs typeface="Tahoma" pitchFamily="34" charset="0"/>
              </a:rPr>
              <a:t>RHIC beam crossing</a:t>
            </a:r>
          </a:p>
        </p:txBody>
      </p:sp>
      <p:sp>
        <p:nvSpPr>
          <p:cNvPr id="388113" name="Text Box 21"/>
          <p:cNvSpPr txBox="1">
            <a:spLocks noChangeArrowheads="1"/>
          </p:cNvSpPr>
          <p:nvPr/>
        </p:nvSpPr>
        <p:spPr bwMode="auto">
          <a:xfrm>
            <a:off x="5410200" y="1676400"/>
            <a:ext cx="2397125" cy="366713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rPr>
              <a:t>Breit-Rabi polarimeter</a:t>
            </a:r>
          </a:p>
        </p:txBody>
      </p:sp>
      <p:sp>
        <p:nvSpPr>
          <p:cNvPr id="388114" name="Rectangle 23"/>
          <p:cNvSpPr>
            <a:spLocks noChangeArrowheads="1"/>
          </p:cNvSpPr>
          <p:nvPr/>
        </p:nvSpPr>
        <p:spPr bwMode="auto">
          <a:xfrm>
            <a:off x="5029200" y="2133600"/>
            <a:ext cx="3429000" cy="1752600"/>
          </a:xfrm>
          <a:prstGeom prst="rect">
            <a:avLst/>
          </a:prstGeom>
          <a:noFill/>
          <a:ln w="57150" cap="rnd">
            <a:solidFill>
              <a:srgbClr val="333399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Times New Roman" pitchFamily="18" charset="0"/>
              <a:cs typeface="Tahoma" pitchFamily="34" charset="0"/>
            </a:endParaRPr>
          </a:p>
        </p:txBody>
      </p:sp>
      <p:grpSp>
        <p:nvGrpSpPr>
          <p:cNvPr id="388115" name="Group 24"/>
          <p:cNvGrpSpPr>
            <a:grpSpLocks/>
          </p:cNvGrpSpPr>
          <p:nvPr/>
        </p:nvGrpSpPr>
        <p:grpSpPr bwMode="auto">
          <a:xfrm>
            <a:off x="304800" y="4714875"/>
            <a:ext cx="4032250" cy="2143125"/>
            <a:chOff x="4111" y="672"/>
            <a:chExt cx="3506" cy="2251"/>
          </a:xfrm>
        </p:grpSpPr>
        <p:grpSp>
          <p:nvGrpSpPr>
            <p:cNvPr id="388117" name="Group 25"/>
            <p:cNvGrpSpPr>
              <a:grpSpLocks noChangeAspect="1"/>
            </p:cNvGrpSpPr>
            <p:nvPr/>
          </p:nvGrpSpPr>
          <p:grpSpPr bwMode="auto">
            <a:xfrm>
              <a:off x="4111" y="672"/>
              <a:ext cx="1457" cy="1516"/>
              <a:chOff x="192" y="912"/>
              <a:chExt cx="2076" cy="2160"/>
            </a:xfrm>
          </p:grpSpPr>
          <p:pic>
            <p:nvPicPr>
              <p:cNvPr id="388119" name="Picture 26" descr="6-pole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334" r="23334" b="35657"/>
              <a:stretch>
                <a:fillRect/>
              </a:stretch>
            </p:blipFill>
            <p:spPr bwMode="auto">
              <a:xfrm rot="5400000">
                <a:off x="150" y="954"/>
                <a:ext cx="2160" cy="2076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88120" name="Group 27"/>
              <p:cNvGrpSpPr>
                <a:grpSpLocks noChangeAspect="1"/>
              </p:cNvGrpSpPr>
              <p:nvPr/>
            </p:nvGrpSpPr>
            <p:grpSpPr bwMode="auto">
              <a:xfrm>
                <a:off x="528" y="1200"/>
                <a:ext cx="1408" cy="1568"/>
                <a:chOff x="480" y="1280"/>
                <a:chExt cx="1408" cy="1568"/>
              </a:xfrm>
            </p:grpSpPr>
            <p:sp>
              <p:nvSpPr>
                <p:cNvPr id="388121" name="Line 28"/>
                <p:cNvSpPr>
                  <a:spLocks noChangeAspect="1" noChangeShapeType="1"/>
                </p:cNvSpPr>
                <p:nvPr/>
              </p:nvSpPr>
              <p:spPr bwMode="auto">
                <a:xfrm>
                  <a:off x="1176" y="2656"/>
                  <a:ext cx="0" cy="192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8122" name="Line 29"/>
                <p:cNvSpPr>
                  <a:spLocks noChangeAspect="1" noChangeShapeType="1"/>
                </p:cNvSpPr>
                <p:nvPr/>
              </p:nvSpPr>
              <p:spPr bwMode="auto">
                <a:xfrm>
                  <a:off x="1184" y="1280"/>
                  <a:ext cx="0" cy="192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8123" name="Line 30"/>
                <p:cNvSpPr>
                  <a:spLocks noChangeAspect="1" noChangeShapeType="1"/>
                </p:cNvSpPr>
                <p:nvPr/>
              </p:nvSpPr>
              <p:spPr bwMode="auto">
                <a:xfrm rot="3395134" flipH="1" flipV="1">
                  <a:off x="1792" y="1600"/>
                  <a:ext cx="0" cy="192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8124" name="Line 31"/>
                <p:cNvSpPr>
                  <a:spLocks noChangeAspect="1" noChangeShapeType="1"/>
                </p:cNvSpPr>
                <p:nvPr/>
              </p:nvSpPr>
              <p:spPr bwMode="auto">
                <a:xfrm rot="18204866" flipV="1">
                  <a:off x="1776" y="2288"/>
                  <a:ext cx="0" cy="192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8125" name="Line 32"/>
                <p:cNvSpPr>
                  <a:spLocks noChangeAspect="1" noChangeShapeType="1"/>
                </p:cNvSpPr>
                <p:nvPr/>
              </p:nvSpPr>
              <p:spPr bwMode="auto">
                <a:xfrm rot="18204866" flipV="1">
                  <a:off x="576" y="1608"/>
                  <a:ext cx="0" cy="192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8126" name="Line 33"/>
                <p:cNvSpPr>
                  <a:spLocks noChangeAspect="1" noChangeShapeType="1"/>
                </p:cNvSpPr>
                <p:nvPr/>
              </p:nvSpPr>
              <p:spPr bwMode="auto">
                <a:xfrm rot="3395134" flipH="1" flipV="1">
                  <a:off x="576" y="2296"/>
                  <a:ext cx="0" cy="192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8127" name="Arc 34"/>
                <p:cNvSpPr>
                  <a:spLocks noChangeAspect="1"/>
                </p:cNvSpPr>
                <p:nvPr/>
              </p:nvSpPr>
              <p:spPr bwMode="auto">
                <a:xfrm rot="20496572" flipH="1">
                  <a:off x="1288" y="1945"/>
                  <a:ext cx="144" cy="192"/>
                </a:xfrm>
                <a:custGeom>
                  <a:avLst/>
                  <a:gdLst>
                    <a:gd name="T0" fmla="*/ 0 w 21600"/>
                    <a:gd name="T1" fmla="*/ 0 h 39792"/>
                    <a:gd name="T2" fmla="*/ 0 w 21600"/>
                    <a:gd name="T3" fmla="*/ 0 h 39792"/>
                    <a:gd name="T4" fmla="*/ 0 w 21600"/>
                    <a:gd name="T5" fmla="*/ 0 h 39792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39792"/>
                    <a:gd name="T11" fmla="*/ 21600 w 21600"/>
                    <a:gd name="T12" fmla="*/ 39792 h 3979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39792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8964"/>
                        <a:pt x="17847" y="35822"/>
                        <a:pt x="11644" y="39792"/>
                      </a:cubicBezTo>
                    </a:path>
                    <a:path w="21600" h="39792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8964"/>
                        <a:pt x="17847" y="35822"/>
                        <a:pt x="11644" y="39792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solidFill>
                  <a:srgbClr val="CC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88118" name="Text Box 35"/>
            <p:cNvSpPr txBox="1">
              <a:spLocks noChangeArrowheads="1"/>
            </p:cNvSpPr>
            <p:nvPr/>
          </p:nvSpPr>
          <p:spPr bwMode="auto">
            <a:xfrm>
              <a:off x="5194" y="1958"/>
              <a:ext cx="2423" cy="96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rgbClr val="A50021"/>
                  </a:solidFill>
                  <a:cs typeface="Tahoma" pitchFamily="34" charset="0"/>
                </a:rPr>
                <a:t>Ne-Fe-B permanent magnet</a:t>
              </a:r>
            </a:p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rgbClr val="A50021"/>
                  </a:solidFill>
                  <a:cs typeface="Tahoma" pitchFamily="34" charset="0"/>
                </a:rPr>
                <a:t>sextupole - 1.7 T</a:t>
              </a:r>
            </a:p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rgbClr val="A50021"/>
                  </a:solidFill>
                  <a:cs typeface="Tahoma" pitchFamily="34" charset="0"/>
                </a:rPr>
                <a:t>gradient  5.7 T/cm </a:t>
              </a:r>
            </a:p>
          </p:txBody>
        </p:sp>
      </p:grpSp>
      <p:sp>
        <p:nvSpPr>
          <p:cNvPr id="388116" name="Text Box 31"/>
          <p:cNvSpPr txBox="1">
            <a:spLocks noChangeArrowheads="1"/>
          </p:cNvSpPr>
          <p:nvPr/>
        </p:nvSpPr>
        <p:spPr bwMode="auto">
          <a:xfrm>
            <a:off x="4860925" y="5607050"/>
            <a:ext cx="4029075" cy="6445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990000"/>
                </a:solidFill>
                <a:latin typeface="Calibri" pitchFamily="34" charset="0"/>
              </a:rPr>
              <a:t>Magnet system design, NIM A256, (2006)</a:t>
            </a:r>
          </a:p>
          <a:p>
            <a:r>
              <a:rPr lang="en-US" altLang="en-US">
                <a:solidFill>
                  <a:srgbClr val="990000"/>
                </a:solidFill>
                <a:latin typeface="Calibri" pitchFamily="34" charset="0"/>
              </a:rPr>
              <a:t>T.Wise, W.Haeberli, H.Kolster et al.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22" name="Picture 2" descr="TargetProfil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725" y="919163"/>
            <a:ext cx="4981575" cy="4119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5388" y="1423988"/>
            <a:ext cx="4038600" cy="3808412"/>
          </a:xfrm>
        </p:spPr>
      </p:pic>
      <p:sp>
        <p:nvSpPr>
          <p:cNvPr id="389124" name="Rectangle 4"/>
          <p:cNvSpPr>
            <a:spLocks noChangeArrowheads="1"/>
          </p:cNvSpPr>
          <p:nvPr/>
        </p:nvSpPr>
        <p:spPr bwMode="auto">
          <a:xfrm>
            <a:off x="493713" y="5230813"/>
            <a:ext cx="45593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295400" indent="-3810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 defTabSz="914400" eaLnBrk="1" hangingPunct="1">
              <a:buClr>
                <a:schemeClr val="tx1"/>
              </a:buClr>
              <a:buSzTx/>
              <a:buFont typeface="Wingdings" pitchFamily="2" charset="2"/>
              <a:buChar char="n"/>
            </a:pPr>
            <a:r>
              <a:rPr lang="en-US" altLang="ja-JP" sz="2000">
                <a:latin typeface="Times New Roman" pitchFamily="18" charset="0"/>
              </a:rPr>
              <a:t>Fix RHIC proton beam position    (diameter </a:t>
            </a:r>
            <a:r>
              <a:rPr lang="en-US" altLang="ja-JP" sz="2000">
                <a:latin typeface="Times New Roman" pitchFamily="18" charset="0"/>
                <a:sym typeface="Symbol" pitchFamily="18" charset="2"/>
              </a:rPr>
              <a:t> ~</a:t>
            </a:r>
            <a:r>
              <a:rPr lang="en-US" altLang="ja-JP" sz="2000">
                <a:latin typeface="Times New Roman" pitchFamily="18" charset="0"/>
              </a:rPr>
              <a:t>1mm).</a:t>
            </a:r>
          </a:p>
          <a:p>
            <a:pPr defTabSz="914400" eaLnBrk="1" hangingPunct="1">
              <a:buClr>
                <a:schemeClr val="tx1"/>
              </a:buClr>
              <a:buSzTx/>
              <a:buFont typeface="Wingdings" pitchFamily="2" charset="2"/>
              <a:buChar char="n"/>
            </a:pPr>
            <a:r>
              <a:rPr lang="en-US" altLang="ja-JP" sz="2000">
                <a:latin typeface="Times New Roman" pitchFamily="18" charset="0"/>
              </a:rPr>
              <a:t>Move H-Jet-target system for every 1.5 mm step.</a:t>
            </a:r>
          </a:p>
        </p:txBody>
      </p:sp>
      <p:sp>
        <p:nvSpPr>
          <p:cNvPr id="389125" name="Rectangle 5"/>
          <p:cNvSpPr>
            <a:spLocks noGrp="1" noChangeArrowheads="1"/>
          </p:cNvSpPr>
          <p:nvPr>
            <p:ph type="title"/>
          </p:nvPr>
        </p:nvSpPr>
        <p:spPr>
          <a:xfrm>
            <a:off x="1117600" y="0"/>
            <a:ext cx="6764338" cy="709613"/>
          </a:xfrm>
        </p:spPr>
        <p:txBody>
          <a:bodyPr/>
          <a:lstStyle/>
          <a:p>
            <a:pPr eaLnBrk="1" hangingPunct="1"/>
            <a:r>
              <a:rPr lang="en-US" altLang="ja-JP" sz="2800" b="1">
                <a:latin typeface="Times New Roman" pitchFamily="18" charset="0"/>
              </a:rPr>
              <a:t>Recoil detector can detect H-Jet-target !</a:t>
            </a:r>
          </a:p>
        </p:txBody>
      </p:sp>
      <p:sp>
        <p:nvSpPr>
          <p:cNvPr id="389126" name="Line 6"/>
          <p:cNvSpPr>
            <a:spLocks noChangeShapeType="1"/>
          </p:cNvSpPr>
          <p:nvPr/>
        </p:nvSpPr>
        <p:spPr bwMode="auto">
          <a:xfrm>
            <a:off x="4954588" y="779463"/>
            <a:ext cx="28575" cy="4465637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27" name="Text Box 7"/>
          <p:cNvSpPr txBox="1">
            <a:spLocks noChangeArrowheads="1"/>
          </p:cNvSpPr>
          <p:nvPr/>
        </p:nvSpPr>
        <p:spPr bwMode="auto">
          <a:xfrm>
            <a:off x="2247900" y="1196975"/>
            <a:ext cx="2278063" cy="6508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1" lang="en-US" altLang="ja-JP" b="1">
                <a:solidFill>
                  <a:schemeClr val="tx1"/>
                </a:solidFill>
                <a:latin typeface="Times New Roman" pitchFamily="18" charset="0"/>
              </a:rPr>
              <a:t>Using RHIC-beam and Recoil detector</a:t>
            </a:r>
          </a:p>
        </p:txBody>
      </p:sp>
      <p:sp>
        <p:nvSpPr>
          <p:cNvPr id="389128" name="Rectangle 8"/>
          <p:cNvSpPr>
            <a:spLocks noChangeArrowheads="1"/>
          </p:cNvSpPr>
          <p:nvPr/>
        </p:nvSpPr>
        <p:spPr bwMode="auto">
          <a:xfrm>
            <a:off x="5068888" y="935038"/>
            <a:ext cx="4032250" cy="376237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en-US" altLang="ja-JP">
                <a:solidFill>
                  <a:schemeClr val="tx1"/>
                </a:solidFill>
                <a:latin typeface="Times New Roman" pitchFamily="18" charset="0"/>
              </a:rPr>
              <a:t>Using 2.0 mm </a:t>
            </a:r>
            <a:r>
              <a:rPr lang="en-US" altLang="ja-JP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diameter </a:t>
            </a:r>
            <a:r>
              <a:rPr lang="en-US" altLang="ja-JP">
                <a:solidFill>
                  <a:schemeClr val="tx1"/>
                </a:solidFill>
                <a:latin typeface="Times New Roman" pitchFamily="18" charset="0"/>
              </a:rPr>
              <a:t>compression tube</a:t>
            </a:r>
          </a:p>
        </p:txBody>
      </p:sp>
      <p:sp>
        <p:nvSpPr>
          <p:cNvPr id="389129" name="Text Box 9"/>
          <p:cNvSpPr txBox="1">
            <a:spLocks noChangeArrowheads="1"/>
          </p:cNvSpPr>
          <p:nvPr/>
        </p:nvSpPr>
        <p:spPr bwMode="auto">
          <a:xfrm>
            <a:off x="5995988" y="5616575"/>
            <a:ext cx="280193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1" lang="en-US" altLang="ja-JP" sz="2800" b="1">
                <a:solidFill>
                  <a:srgbClr val="FF0000"/>
                </a:solidFill>
                <a:latin typeface="Times New Roman" pitchFamily="18" charset="0"/>
              </a:rPr>
              <a:t>Find the best collision point !</a:t>
            </a:r>
          </a:p>
        </p:txBody>
      </p:sp>
      <p:sp>
        <p:nvSpPr>
          <p:cNvPr id="389130" name="AutoShape 10"/>
          <p:cNvSpPr>
            <a:spLocks noChangeArrowheads="1"/>
          </p:cNvSpPr>
          <p:nvPr/>
        </p:nvSpPr>
        <p:spPr bwMode="auto">
          <a:xfrm>
            <a:off x="5051425" y="5864225"/>
            <a:ext cx="812800" cy="4635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31" name="Line 11"/>
          <p:cNvSpPr>
            <a:spLocks noChangeShapeType="1"/>
          </p:cNvSpPr>
          <p:nvPr/>
        </p:nvSpPr>
        <p:spPr bwMode="auto">
          <a:xfrm>
            <a:off x="4964113" y="5283200"/>
            <a:ext cx="4179887" cy="14288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50838" y="533400"/>
            <a:ext cx="7878762" cy="914400"/>
          </a:xfr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rgbClr val="990000"/>
                </a:solidFill>
                <a:latin typeface="Comic Sans MS" pitchFamily="66" charset="0"/>
              </a:rPr>
              <a:t>H-jet as a luminescence beam intensity profile monitor</a:t>
            </a:r>
            <a:endParaRPr lang="en-US" altLang="en-US" sz="2800">
              <a:solidFill>
                <a:srgbClr val="990000"/>
              </a:solidFill>
              <a:latin typeface="Comic Sans MS" pitchFamily="66" charset="0"/>
            </a:endParaRPr>
          </a:p>
        </p:txBody>
      </p:sp>
      <p:pic>
        <p:nvPicPr>
          <p:cNvPr id="97894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2393950"/>
            <a:ext cx="4038600" cy="3473450"/>
          </a:xfrm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789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38400"/>
            <a:ext cx="3962400" cy="34036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4731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794" name="Group 2"/>
          <p:cNvGrpSpPr>
            <a:grpSpLocks/>
          </p:cNvGrpSpPr>
          <p:nvPr/>
        </p:nvGrpSpPr>
        <p:grpSpPr bwMode="auto">
          <a:xfrm>
            <a:off x="3957638" y="1798638"/>
            <a:ext cx="5372100" cy="3590925"/>
            <a:chOff x="2635" y="1578"/>
            <a:chExt cx="3384" cy="2262"/>
          </a:xfrm>
        </p:grpSpPr>
        <p:grpSp>
          <p:nvGrpSpPr>
            <p:cNvPr id="395671" name="Group 3"/>
            <p:cNvGrpSpPr>
              <a:grpSpLocks/>
            </p:cNvGrpSpPr>
            <p:nvPr/>
          </p:nvGrpSpPr>
          <p:grpSpPr bwMode="auto">
            <a:xfrm>
              <a:off x="2635" y="1578"/>
              <a:ext cx="3384" cy="2262"/>
              <a:chOff x="-124" y="1772"/>
              <a:chExt cx="3384" cy="2262"/>
            </a:xfrm>
          </p:grpSpPr>
          <p:grpSp>
            <p:nvGrpSpPr>
              <p:cNvPr id="395673" name="Group 4"/>
              <p:cNvGrpSpPr>
                <a:grpSpLocks/>
              </p:cNvGrpSpPr>
              <p:nvPr/>
            </p:nvGrpSpPr>
            <p:grpSpPr bwMode="auto">
              <a:xfrm>
                <a:off x="-124" y="1772"/>
                <a:ext cx="3384" cy="2262"/>
                <a:chOff x="2216" y="1864"/>
                <a:chExt cx="3384" cy="2262"/>
              </a:xfrm>
            </p:grpSpPr>
            <p:pic>
              <p:nvPicPr>
                <p:cNvPr id="395675" name="Picture 5" descr="ch1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6" y="1864"/>
                  <a:ext cx="3384" cy="2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FF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95676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4440" y="2264"/>
                  <a:ext cx="912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r>
                    <a:rPr kumimoji="1" lang="en-US" altLang="ja-JP" sz="2800">
                      <a:solidFill>
                        <a:schemeClr val="tx1"/>
                      </a:solidFill>
                      <a:latin typeface="Times New Roman" pitchFamily="18" charset="0"/>
                    </a:rPr>
                    <a:t>Ch#1</a:t>
                  </a:r>
                </a:p>
              </p:txBody>
            </p:sp>
          </p:grpSp>
          <p:sp>
            <p:nvSpPr>
              <p:cNvPr id="395674" name="Text Box 7"/>
              <p:cNvSpPr txBox="1">
                <a:spLocks noChangeArrowheads="1"/>
              </p:cNvSpPr>
              <p:nvPr/>
            </p:nvSpPr>
            <p:spPr bwMode="auto">
              <a:xfrm>
                <a:off x="1704" y="2686"/>
                <a:ext cx="1376" cy="6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buClrTx/>
                  <a:buSzTx/>
                  <a:buFont typeface="Symbol" pitchFamily="18" charset="2"/>
                  <a:buChar char="a"/>
                </a:pPr>
                <a:r>
                  <a:rPr kumimoji="1" lang="en-US" altLang="ja-JP" sz="2000">
                    <a:solidFill>
                      <a:schemeClr val="tx1"/>
                    </a:solidFill>
                    <a:latin typeface="Times New Roman" pitchFamily="18" charset="0"/>
                  </a:rPr>
                  <a:t>  source </a:t>
                </a:r>
                <a:r>
                  <a:rPr lang="en-US" altLang="ja-JP" sz="2000">
                    <a:solidFill>
                      <a:schemeClr val="tx1"/>
                    </a:solidFill>
                    <a:latin typeface="Times New Roman" pitchFamily="18" charset="0"/>
                    <a:sym typeface="Wingdings" pitchFamily="2" charset="2"/>
                  </a:rPr>
                  <a:t>for energy calibration</a:t>
                </a:r>
                <a:r>
                  <a:rPr kumimoji="1" lang="en-US" altLang="ja-JP" sz="200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</a:p>
              <a:p>
                <a:pPr>
                  <a:buClrTx/>
                  <a:buSzTx/>
                  <a:buFontTx/>
                  <a:buNone/>
                </a:pPr>
                <a:r>
                  <a:rPr kumimoji="1" lang="en-US" altLang="ja-JP" sz="2000" baseline="30000">
                    <a:solidFill>
                      <a:schemeClr val="tx1"/>
                    </a:solidFill>
                    <a:latin typeface="Times New Roman" pitchFamily="18" charset="0"/>
                  </a:rPr>
                  <a:t>241</a:t>
                </a:r>
                <a:r>
                  <a:rPr kumimoji="1" lang="en-US" altLang="ja-JP" sz="2000">
                    <a:solidFill>
                      <a:schemeClr val="tx1"/>
                    </a:solidFill>
                    <a:latin typeface="Times New Roman" pitchFamily="18" charset="0"/>
                  </a:rPr>
                  <a:t>Am(5.486 MeV) </a:t>
                </a:r>
              </a:p>
            </p:txBody>
          </p:sp>
        </p:grpSp>
        <p:sp>
          <p:nvSpPr>
            <p:cNvPr id="395672" name="Line 8"/>
            <p:cNvSpPr>
              <a:spLocks noChangeShapeType="1"/>
            </p:cNvSpPr>
            <p:nvPr/>
          </p:nvSpPr>
          <p:spPr bwMode="auto">
            <a:xfrm flipH="1" flipV="1">
              <a:off x="4408" y="2320"/>
              <a:ext cx="224" cy="2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5267" name="Text Box 9"/>
          <p:cNvSpPr txBox="1">
            <a:spLocks noChangeArrowheads="1"/>
          </p:cNvSpPr>
          <p:nvPr/>
        </p:nvSpPr>
        <p:spPr bwMode="auto">
          <a:xfrm>
            <a:off x="642938" y="215900"/>
            <a:ext cx="54308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1" lang="en-US" altLang="ja-JP" sz="2800" b="1">
                <a:solidFill>
                  <a:schemeClr val="tx2"/>
                </a:solidFill>
                <a:latin typeface="Times New Roman" pitchFamily="18" charset="0"/>
              </a:rPr>
              <a:t>How to identify elastic events ?</a:t>
            </a:r>
          </a:p>
        </p:txBody>
      </p:sp>
      <p:sp>
        <p:nvSpPr>
          <p:cNvPr id="395268" name="Text Box 10"/>
          <p:cNvSpPr txBox="1">
            <a:spLocks noChangeArrowheads="1"/>
          </p:cNvSpPr>
          <p:nvPr/>
        </p:nvSpPr>
        <p:spPr bwMode="auto">
          <a:xfrm>
            <a:off x="0" y="1509713"/>
            <a:ext cx="1597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ClrTx/>
              <a:buSzTx/>
              <a:buFontTx/>
              <a:buNone/>
            </a:pPr>
            <a:r>
              <a:rPr lang="en-US" altLang="ja-JP" sz="2000">
                <a:solidFill>
                  <a:srgbClr val="0000CC"/>
                </a:solidFill>
                <a:latin typeface="Times New Roman" pitchFamily="18" charset="0"/>
              </a:rPr>
              <a:t> proton beam</a:t>
            </a:r>
          </a:p>
        </p:txBody>
      </p:sp>
      <p:sp>
        <p:nvSpPr>
          <p:cNvPr id="395269" name="Line 11"/>
          <p:cNvSpPr>
            <a:spLocks noChangeShapeType="1"/>
          </p:cNvSpPr>
          <p:nvPr/>
        </p:nvSpPr>
        <p:spPr bwMode="auto">
          <a:xfrm flipV="1">
            <a:off x="984250" y="1943100"/>
            <a:ext cx="647700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5270" name="Line 12"/>
          <p:cNvSpPr>
            <a:spLocks noChangeShapeType="1"/>
          </p:cNvSpPr>
          <p:nvPr/>
        </p:nvSpPr>
        <p:spPr bwMode="auto">
          <a:xfrm>
            <a:off x="1982788" y="2008188"/>
            <a:ext cx="395287" cy="203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5271" name="Text Box 13"/>
          <p:cNvSpPr txBox="1">
            <a:spLocks noChangeArrowheads="1"/>
          </p:cNvSpPr>
          <p:nvPr/>
        </p:nvSpPr>
        <p:spPr bwMode="auto">
          <a:xfrm>
            <a:off x="1409700" y="857250"/>
            <a:ext cx="20081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ClrTx/>
              <a:buSzTx/>
              <a:buFontTx/>
              <a:buNone/>
            </a:pPr>
            <a:r>
              <a:rPr lang="en-US" altLang="ja-JP" sz="2000">
                <a:solidFill>
                  <a:srgbClr val="0000CC"/>
                </a:solidFill>
                <a:latin typeface="Times New Roman" pitchFamily="18" charset="0"/>
              </a:rPr>
              <a:t>Forward scattered</a:t>
            </a:r>
          </a:p>
          <a:p>
            <a:pPr algn="ctr">
              <a:buClrTx/>
              <a:buSzTx/>
              <a:buFontTx/>
              <a:buNone/>
            </a:pPr>
            <a:r>
              <a:rPr lang="en-US" altLang="ja-JP" sz="2000">
                <a:solidFill>
                  <a:srgbClr val="0000CC"/>
                </a:solidFill>
                <a:latin typeface="Times New Roman" pitchFamily="18" charset="0"/>
              </a:rPr>
              <a:t>proton</a:t>
            </a:r>
          </a:p>
        </p:txBody>
      </p:sp>
      <p:sp>
        <p:nvSpPr>
          <p:cNvPr id="395272" name="Text Box 14"/>
          <p:cNvSpPr txBox="1">
            <a:spLocks noChangeArrowheads="1"/>
          </p:cNvSpPr>
          <p:nvPr/>
        </p:nvSpPr>
        <p:spPr bwMode="auto">
          <a:xfrm>
            <a:off x="1360488" y="2044700"/>
            <a:ext cx="873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ClrTx/>
              <a:buSzTx/>
              <a:buFontTx/>
              <a:buNone/>
            </a:pPr>
            <a:r>
              <a:rPr lang="en-US" altLang="ja-JP" sz="2000">
                <a:solidFill>
                  <a:srgbClr val="008000"/>
                </a:solidFill>
                <a:latin typeface="Times New Roman" pitchFamily="18" charset="0"/>
              </a:rPr>
              <a:t>proton target </a:t>
            </a:r>
          </a:p>
        </p:txBody>
      </p:sp>
      <p:sp>
        <p:nvSpPr>
          <p:cNvPr id="395273" name="Text Box 15"/>
          <p:cNvSpPr txBox="1">
            <a:spLocks noChangeArrowheads="1"/>
          </p:cNvSpPr>
          <p:nvPr/>
        </p:nvSpPr>
        <p:spPr bwMode="auto">
          <a:xfrm>
            <a:off x="2203450" y="2466975"/>
            <a:ext cx="1485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ClrTx/>
              <a:buSzTx/>
              <a:buFontTx/>
              <a:buNone/>
            </a:pPr>
            <a:r>
              <a:rPr lang="en-US" altLang="ja-JP" sz="2000">
                <a:solidFill>
                  <a:srgbClr val="008000"/>
                </a:solidFill>
                <a:latin typeface="Times New Roman" pitchFamily="18" charset="0"/>
              </a:rPr>
              <a:t>recoil proton</a:t>
            </a:r>
          </a:p>
        </p:txBody>
      </p:sp>
      <p:sp>
        <p:nvSpPr>
          <p:cNvPr id="395274" name="Oval 16"/>
          <p:cNvSpPr>
            <a:spLocks noChangeArrowheads="1"/>
          </p:cNvSpPr>
          <p:nvPr/>
        </p:nvSpPr>
        <p:spPr bwMode="auto">
          <a:xfrm>
            <a:off x="2433638" y="2187575"/>
            <a:ext cx="231775" cy="242888"/>
          </a:xfrm>
          <a:prstGeom prst="ellipse">
            <a:avLst/>
          </a:prstGeom>
          <a:gradFill rotWithShape="1">
            <a:gsLst>
              <a:gs pos="0">
                <a:srgbClr val="5BAD5B"/>
              </a:gs>
              <a:gs pos="100000">
                <a:srgbClr val="008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95275" name="AutoShape 17"/>
          <p:cNvSpPr>
            <a:spLocks noChangeArrowheads="1"/>
          </p:cNvSpPr>
          <p:nvPr/>
        </p:nvSpPr>
        <p:spPr bwMode="auto">
          <a:xfrm rot="-5400000">
            <a:off x="485775" y="2149475"/>
            <a:ext cx="463550" cy="50800"/>
          </a:xfrm>
          <a:prstGeom prst="rightArrow">
            <a:avLst>
              <a:gd name="adj1" fmla="val 50000"/>
              <a:gd name="adj2" fmla="val 228125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95276" name="Oval 18"/>
          <p:cNvSpPr>
            <a:spLocks noChangeArrowheads="1"/>
          </p:cNvSpPr>
          <p:nvPr/>
        </p:nvSpPr>
        <p:spPr bwMode="auto">
          <a:xfrm>
            <a:off x="595313" y="2097088"/>
            <a:ext cx="241300" cy="242887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95277" name="Text Box 19"/>
          <p:cNvSpPr txBox="1">
            <a:spLocks noChangeArrowheads="1"/>
          </p:cNvSpPr>
          <p:nvPr/>
        </p:nvSpPr>
        <p:spPr bwMode="auto">
          <a:xfrm>
            <a:off x="331788" y="5532438"/>
            <a:ext cx="8005762" cy="11969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en-US" altLang="ja-JP" sz="2400">
                <a:solidFill>
                  <a:schemeClr val="tx1"/>
                </a:solidFill>
                <a:latin typeface="Times New Roman" pitchFamily="18" charset="0"/>
              </a:rPr>
              <a:t>Array of Si detectors measures </a:t>
            </a:r>
            <a:r>
              <a:rPr lang="en-US" altLang="ja-JP" sz="2400" b="1">
                <a:solidFill>
                  <a:srgbClr val="FF0000"/>
                </a:solidFill>
                <a:latin typeface="Times New Roman" pitchFamily="18" charset="0"/>
              </a:rPr>
              <a:t>T</a:t>
            </a:r>
            <a:r>
              <a:rPr lang="en-US" altLang="ja-JP" sz="2400" b="1" baseline="-25000">
                <a:solidFill>
                  <a:srgbClr val="FF0000"/>
                </a:solidFill>
                <a:latin typeface="Times New Roman" pitchFamily="18" charset="0"/>
              </a:rPr>
              <a:t>R</a:t>
            </a:r>
            <a:r>
              <a:rPr lang="en-US" altLang="ja-JP" sz="2400" b="1">
                <a:solidFill>
                  <a:schemeClr val="tx1"/>
                </a:solidFill>
                <a:latin typeface="Times New Roman" pitchFamily="18" charset="0"/>
              </a:rPr>
              <a:t> &amp; </a:t>
            </a:r>
            <a:r>
              <a:rPr lang="en-US" altLang="ja-JP" sz="2400" b="1" i="1">
                <a:solidFill>
                  <a:srgbClr val="FF0000"/>
                </a:solidFill>
                <a:latin typeface="Times New Roman" pitchFamily="18" charset="0"/>
              </a:rPr>
              <a:t>ToF </a:t>
            </a:r>
            <a:r>
              <a:rPr lang="en-US" altLang="ja-JP" sz="2400">
                <a:solidFill>
                  <a:schemeClr val="tx1"/>
                </a:solidFill>
                <a:latin typeface="Times New Roman" pitchFamily="18" charset="0"/>
              </a:rPr>
              <a:t>of recoil particles.</a:t>
            </a:r>
            <a:r>
              <a:rPr lang="en-US" altLang="ja-JP" sz="2000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  <a:p>
            <a:pPr>
              <a:buClrTx/>
              <a:buSzTx/>
              <a:buFontTx/>
              <a:buNone/>
            </a:pPr>
            <a:r>
              <a:rPr lang="en-US" altLang="ja-JP" sz="2400">
                <a:solidFill>
                  <a:schemeClr val="tx1"/>
                </a:solidFill>
                <a:latin typeface="Times New Roman" pitchFamily="18" charset="0"/>
              </a:rPr>
              <a:t>Channel # corresponds to recoil angle </a:t>
            </a:r>
            <a:r>
              <a:rPr lang="en-US" altLang="ja-JP" sz="2400" b="1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</a:t>
            </a:r>
            <a:r>
              <a:rPr lang="en-US" altLang="ja-JP" sz="2400" b="1" baseline="-25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R</a:t>
            </a:r>
            <a:r>
              <a:rPr lang="en-US" altLang="ja-JP" sz="2400" b="1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.</a:t>
            </a:r>
            <a:endParaRPr lang="en-US" altLang="ja-JP" sz="2400" b="1">
              <a:solidFill>
                <a:schemeClr val="tx1"/>
              </a:solidFill>
              <a:latin typeface="Times New Roman" pitchFamily="18" charset="0"/>
            </a:endParaRPr>
          </a:p>
          <a:p>
            <a:pPr>
              <a:buClrTx/>
              <a:buSzTx/>
              <a:buFontTx/>
              <a:buNone/>
            </a:pPr>
            <a:r>
              <a:rPr lang="en-US" altLang="ja-JP" sz="2400">
                <a:solidFill>
                  <a:schemeClr val="tx1"/>
                </a:solidFill>
                <a:latin typeface="Times New Roman" pitchFamily="18" charset="0"/>
              </a:rPr>
              <a:t>2 correlations (T</a:t>
            </a:r>
            <a:r>
              <a:rPr lang="en-US" altLang="ja-JP" sz="2400" baseline="-25000">
                <a:solidFill>
                  <a:schemeClr val="tx1"/>
                </a:solidFill>
                <a:latin typeface="Times New Roman" pitchFamily="18" charset="0"/>
              </a:rPr>
              <a:t>R</a:t>
            </a:r>
            <a:r>
              <a:rPr lang="en-US" altLang="ja-JP" sz="2400">
                <a:solidFill>
                  <a:schemeClr val="tx1"/>
                </a:solidFill>
                <a:latin typeface="Times New Roman" pitchFamily="18" charset="0"/>
              </a:rPr>
              <a:t> &amp; </a:t>
            </a:r>
            <a:r>
              <a:rPr lang="en-US" altLang="ja-JP" sz="2400" i="1">
                <a:solidFill>
                  <a:schemeClr val="tx1"/>
                </a:solidFill>
                <a:latin typeface="Times New Roman" pitchFamily="18" charset="0"/>
              </a:rPr>
              <a:t>ToF</a:t>
            </a:r>
            <a:r>
              <a:rPr lang="en-US" altLang="ja-JP" sz="2400">
                <a:solidFill>
                  <a:schemeClr val="tx1"/>
                </a:solidFill>
                <a:latin typeface="Times New Roman" pitchFamily="18" charset="0"/>
              </a:rPr>
              <a:t> ) and (T</a:t>
            </a:r>
            <a:r>
              <a:rPr lang="en-US" altLang="ja-JP" sz="2400" baseline="-25000">
                <a:solidFill>
                  <a:schemeClr val="tx1"/>
                </a:solidFill>
                <a:latin typeface="Times New Roman" pitchFamily="18" charset="0"/>
              </a:rPr>
              <a:t>R</a:t>
            </a:r>
            <a:r>
              <a:rPr lang="en-US" altLang="ja-JP" sz="2400">
                <a:solidFill>
                  <a:schemeClr val="tx1"/>
                </a:solidFill>
                <a:latin typeface="Times New Roman" pitchFamily="18" charset="0"/>
              </a:rPr>
              <a:t> &amp; </a:t>
            </a:r>
            <a:r>
              <a:rPr lang="en-US" altLang="ja-JP" sz="24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</a:t>
            </a:r>
            <a:r>
              <a:rPr lang="en-US" altLang="ja-JP" sz="2400" baseline="-250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R</a:t>
            </a:r>
            <a:r>
              <a:rPr lang="en-US" altLang="ja-JP" sz="24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) </a:t>
            </a:r>
            <a:r>
              <a:rPr lang="en-US" altLang="ja-JP" sz="2400">
                <a:solidFill>
                  <a:schemeClr val="tx1"/>
                </a:solidFill>
                <a:latin typeface="Times New Roman" pitchFamily="18" charset="0"/>
                <a:sym typeface="Wingdings" pitchFamily="2" charset="2"/>
              </a:rPr>
              <a:t> the elastic process</a:t>
            </a:r>
            <a:r>
              <a:rPr lang="en-US" altLang="ja-JP" sz="2400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395278" name="AutoShape 20"/>
          <p:cNvSpPr>
            <a:spLocks noChangeArrowheads="1"/>
          </p:cNvSpPr>
          <p:nvPr/>
        </p:nvSpPr>
        <p:spPr bwMode="auto">
          <a:xfrm rot="-5400000">
            <a:off x="1484313" y="1739900"/>
            <a:ext cx="463550" cy="50800"/>
          </a:xfrm>
          <a:prstGeom prst="rightArrow">
            <a:avLst>
              <a:gd name="adj1" fmla="val 50000"/>
              <a:gd name="adj2" fmla="val 228125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95279" name="Oval 21"/>
          <p:cNvSpPr>
            <a:spLocks noChangeArrowheads="1"/>
          </p:cNvSpPr>
          <p:nvPr/>
        </p:nvSpPr>
        <p:spPr bwMode="auto">
          <a:xfrm>
            <a:off x="1593850" y="1687513"/>
            <a:ext cx="241300" cy="242887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95280" name="AutoShape 22"/>
          <p:cNvSpPr>
            <a:spLocks noChangeArrowheads="1"/>
          </p:cNvSpPr>
          <p:nvPr/>
        </p:nvSpPr>
        <p:spPr bwMode="auto">
          <a:xfrm rot="-5400000">
            <a:off x="1624013" y="1862137"/>
            <a:ext cx="463550" cy="47625"/>
          </a:xfrm>
          <a:prstGeom prst="rightArrow">
            <a:avLst>
              <a:gd name="adj1" fmla="val 50000"/>
              <a:gd name="adj2" fmla="val 24333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95281" name="Oval 23"/>
          <p:cNvSpPr>
            <a:spLocks noChangeArrowheads="1"/>
          </p:cNvSpPr>
          <p:nvPr/>
        </p:nvSpPr>
        <p:spPr bwMode="auto">
          <a:xfrm>
            <a:off x="1738313" y="1809750"/>
            <a:ext cx="230187" cy="241300"/>
          </a:xfrm>
          <a:prstGeom prst="ellipse">
            <a:avLst/>
          </a:prstGeom>
          <a:gradFill rotWithShape="1">
            <a:gsLst>
              <a:gs pos="0">
                <a:srgbClr val="5BAD5B"/>
              </a:gs>
              <a:gs pos="100000">
                <a:srgbClr val="008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grpSp>
        <p:nvGrpSpPr>
          <p:cNvPr id="289816" name="Group 24"/>
          <p:cNvGrpSpPr>
            <a:grpSpLocks/>
          </p:cNvGrpSpPr>
          <p:nvPr/>
        </p:nvGrpSpPr>
        <p:grpSpPr bwMode="auto">
          <a:xfrm>
            <a:off x="3957638" y="1798638"/>
            <a:ext cx="5372100" cy="3590925"/>
            <a:chOff x="2568" y="1296"/>
            <a:chExt cx="3384" cy="2262"/>
          </a:xfrm>
        </p:grpSpPr>
        <p:pic>
          <p:nvPicPr>
            <p:cNvPr id="395669" name="Picture 25" descr="ch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8" y="1296"/>
              <a:ext cx="3384" cy="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5670" name="Text Box 26"/>
            <p:cNvSpPr txBox="1">
              <a:spLocks noChangeArrowheads="1"/>
            </p:cNvSpPr>
            <p:nvPr/>
          </p:nvSpPr>
          <p:spPr bwMode="auto">
            <a:xfrm>
              <a:off x="4800" y="1696"/>
              <a:ext cx="70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kumimoji="1" lang="en-US" altLang="ja-JP" sz="2800">
                  <a:solidFill>
                    <a:schemeClr val="tx1"/>
                  </a:solidFill>
                  <a:latin typeface="Times New Roman" pitchFamily="18" charset="0"/>
                </a:rPr>
                <a:t>Ch#2</a:t>
              </a:r>
            </a:p>
          </p:txBody>
        </p:sp>
      </p:grpSp>
      <p:grpSp>
        <p:nvGrpSpPr>
          <p:cNvPr id="289819" name="Group 27"/>
          <p:cNvGrpSpPr>
            <a:grpSpLocks/>
          </p:cNvGrpSpPr>
          <p:nvPr/>
        </p:nvGrpSpPr>
        <p:grpSpPr bwMode="auto">
          <a:xfrm>
            <a:off x="3957638" y="1798638"/>
            <a:ext cx="5372100" cy="3590925"/>
            <a:chOff x="2664" y="696"/>
            <a:chExt cx="3384" cy="2262"/>
          </a:xfrm>
        </p:grpSpPr>
        <p:pic>
          <p:nvPicPr>
            <p:cNvPr id="395667" name="Picture 28" descr="ch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" y="696"/>
              <a:ext cx="3384" cy="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5668" name="Text Box 29"/>
            <p:cNvSpPr txBox="1">
              <a:spLocks noChangeArrowheads="1"/>
            </p:cNvSpPr>
            <p:nvPr/>
          </p:nvSpPr>
          <p:spPr bwMode="auto">
            <a:xfrm>
              <a:off x="4896" y="1096"/>
              <a:ext cx="70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kumimoji="1" lang="en-US" altLang="ja-JP" sz="2800">
                  <a:solidFill>
                    <a:schemeClr val="tx1"/>
                  </a:solidFill>
                  <a:latin typeface="Times New Roman" pitchFamily="18" charset="0"/>
                </a:rPr>
                <a:t>Ch#3</a:t>
              </a:r>
            </a:p>
          </p:txBody>
        </p:sp>
      </p:grpSp>
      <p:grpSp>
        <p:nvGrpSpPr>
          <p:cNvPr id="289822" name="Group 30"/>
          <p:cNvGrpSpPr>
            <a:grpSpLocks/>
          </p:cNvGrpSpPr>
          <p:nvPr/>
        </p:nvGrpSpPr>
        <p:grpSpPr bwMode="auto">
          <a:xfrm>
            <a:off x="3957638" y="1798638"/>
            <a:ext cx="5372100" cy="3590925"/>
            <a:chOff x="2768" y="680"/>
            <a:chExt cx="3384" cy="2262"/>
          </a:xfrm>
        </p:grpSpPr>
        <p:pic>
          <p:nvPicPr>
            <p:cNvPr id="395665" name="Picture 31" descr="ch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8" y="680"/>
              <a:ext cx="3384" cy="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5666" name="Text Box 32"/>
            <p:cNvSpPr txBox="1">
              <a:spLocks noChangeArrowheads="1"/>
            </p:cNvSpPr>
            <p:nvPr/>
          </p:nvSpPr>
          <p:spPr bwMode="auto">
            <a:xfrm>
              <a:off x="5032" y="1096"/>
              <a:ext cx="70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kumimoji="1" lang="en-US" altLang="ja-JP" sz="2800">
                  <a:solidFill>
                    <a:schemeClr val="tx1"/>
                  </a:solidFill>
                  <a:latin typeface="Times New Roman" pitchFamily="18" charset="0"/>
                </a:rPr>
                <a:t>Ch#4</a:t>
              </a:r>
            </a:p>
          </p:txBody>
        </p:sp>
      </p:grpSp>
      <p:grpSp>
        <p:nvGrpSpPr>
          <p:cNvPr id="289825" name="Group 33"/>
          <p:cNvGrpSpPr>
            <a:grpSpLocks/>
          </p:cNvGrpSpPr>
          <p:nvPr/>
        </p:nvGrpSpPr>
        <p:grpSpPr bwMode="auto">
          <a:xfrm>
            <a:off x="3957638" y="1798638"/>
            <a:ext cx="5372100" cy="3590925"/>
            <a:chOff x="2792" y="704"/>
            <a:chExt cx="3384" cy="2262"/>
          </a:xfrm>
        </p:grpSpPr>
        <p:pic>
          <p:nvPicPr>
            <p:cNvPr id="395663" name="Picture 34" descr="ch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2" y="704"/>
              <a:ext cx="3384" cy="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5664" name="Text Box 35"/>
            <p:cNvSpPr txBox="1">
              <a:spLocks noChangeArrowheads="1"/>
            </p:cNvSpPr>
            <p:nvPr/>
          </p:nvSpPr>
          <p:spPr bwMode="auto">
            <a:xfrm>
              <a:off x="5048" y="1120"/>
              <a:ext cx="70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kumimoji="1" lang="en-US" altLang="ja-JP" sz="2800">
                  <a:solidFill>
                    <a:schemeClr val="tx1"/>
                  </a:solidFill>
                  <a:latin typeface="Times New Roman" pitchFamily="18" charset="0"/>
                </a:rPr>
                <a:t>Ch#5</a:t>
              </a:r>
            </a:p>
          </p:txBody>
        </p:sp>
      </p:grpSp>
      <p:grpSp>
        <p:nvGrpSpPr>
          <p:cNvPr id="289828" name="Group 36"/>
          <p:cNvGrpSpPr>
            <a:grpSpLocks/>
          </p:cNvGrpSpPr>
          <p:nvPr/>
        </p:nvGrpSpPr>
        <p:grpSpPr bwMode="auto">
          <a:xfrm>
            <a:off x="3957638" y="1798638"/>
            <a:ext cx="5372100" cy="3590925"/>
            <a:chOff x="2896" y="696"/>
            <a:chExt cx="3384" cy="2262"/>
          </a:xfrm>
        </p:grpSpPr>
        <p:pic>
          <p:nvPicPr>
            <p:cNvPr id="395661" name="Picture 37" descr="ch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6" y="696"/>
              <a:ext cx="3384" cy="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5662" name="Text Box 38"/>
            <p:cNvSpPr txBox="1">
              <a:spLocks noChangeArrowheads="1"/>
            </p:cNvSpPr>
            <p:nvPr/>
          </p:nvSpPr>
          <p:spPr bwMode="auto">
            <a:xfrm>
              <a:off x="5152" y="1096"/>
              <a:ext cx="70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kumimoji="1" lang="en-US" altLang="ja-JP" sz="2800">
                  <a:solidFill>
                    <a:schemeClr val="tx1"/>
                  </a:solidFill>
                  <a:latin typeface="Times New Roman" pitchFamily="18" charset="0"/>
                </a:rPr>
                <a:t>Ch#6</a:t>
              </a:r>
            </a:p>
          </p:txBody>
        </p:sp>
      </p:grpSp>
      <p:grpSp>
        <p:nvGrpSpPr>
          <p:cNvPr id="289831" name="Group 39"/>
          <p:cNvGrpSpPr>
            <a:grpSpLocks/>
          </p:cNvGrpSpPr>
          <p:nvPr/>
        </p:nvGrpSpPr>
        <p:grpSpPr bwMode="auto">
          <a:xfrm>
            <a:off x="3957638" y="1798638"/>
            <a:ext cx="5372100" cy="3590925"/>
            <a:chOff x="2976" y="704"/>
            <a:chExt cx="3384" cy="2262"/>
          </a:xfrm>
        </p:grpSpPr>
        <p:pic>
          <p:nvPicPr>
            <p:cNvPr id="395659" name="Picture 40" descr="ch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704"/>
              <a:ext cx="3384" cy="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5660" name="Text Box 41"/>
            <p:cNvSpPr txBox="1">
              <a:spLocks noChangeArrowheads="1"/>
            </p:cNvSpPr>
            <p:nvPr/>
          </p:nvSpPr>
          <p:spPr bwMode="auto">
            <a:xfrm>
              <a:off x="5216" y="1112"/>
              <a:ext cx="70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kumimoji="1" lang="en-US" altLang="ja-JP" sz="2800">
                  <a:solidFill>
                    <a:schemeClr val="tx1"/>
                  </a:solidFill>
                  <a:latin typeface="Times New Roman" pitchFamily="18" charset="0"/>
                </a:rPr>
                <a:t>Ch#7</a:t>
              </a:r>
            </a:p>
          </p:txBody>
        </p:sp>
      </p:grpSp>
      <p:grpSp>
        <p:nvGrpSpPr>
          <p:cNvPr id="289834" name="Group 42"/>
          <p:cNvGrpSpPr>
            <a:grpSpLocks/>
          </p:cNvGrpSpPr>
          <p:nvPr/>
        </p:nvGrpSpPr>
        <p:grpSpPr bwMode="auto">
          <a:xfrm>
            <a:off x="3957638" y="1798638"/>
            <a:ext cx="5372100" cy="3590925"/>
            <a:chOff x="3064" y="704"/>
            <a:chExt cx="3384" cy="2262"/>
          </a:xfrm>
        </p:grpSpPr>
        <p:pic>
          <p:nvPicPr>
            <p:cNvPr id="395657" name="Picture 43" descr="ch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4" y="704"/>
              <a:ext cx="3384" cy="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5658" name="Text Box 44"/>
            <p:cNvSpPr txBox="1">
              <a:spLocks noChangeArrowheads="1"/>
            </p:cNvSpPr>
            <p:nvPr/>
          </p:nvSpPr>
          <p:spPr bwMode="auto">
            <a:xfrm>
              <a:off x="5304" y="1112"/>
              <a:ext cx="70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kumimoji="1" lang="en-US" altLang="ja-JP" sz="2800">
                  <a:solidFill>
                    <a:schemeClr val="tx1"/>
                  </a:solidFill>
                  <a:latin typeface="Times New Roman" pitchFamily="18" charset="0"/>
                </a:rPr>
                <a:t>Ch#8</a:t>
              </a:r>
            </a:p>
          </p:txBody>
        </p:sp>
      </p:grpSp>
      <p:grpSp>
        <p:nvGrpSpPr>
          <p:cNvPr id="289837" name="Group 45"/>
          <p:cNvGrpSpPr>
            <a:grpSpLocks/>
          </p:cNvGrpSpPr>
          <p:nvPr/>
        </p:nvGrpSpPr>
        <p:grpSpPr bwMode="auto">
          <a:xfrm>
            <a:off x="3957638" y="1798638"/>
            <a:ext cx="5372100" cy="3590925"/>
            <a:chOff x="3136" y="704"/>
            <a:chExt cx="3384" cy="2262"/>
          </a:xfrm>
        </p:grpSpPr>
        <p:pic>
          <p:nvPicPr>
            <p:cNvPr id="395655" name="Picture 46" descr="ch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6" y="704"/>
              <a:ext cx="3384" cy="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5656" name="Text Box 47"/>
            <p:cNvSpPr txBox="1">
              <a:spLocks noChangeArrowheads="1"/>
            </p:cNvSpPr>
            <p:nvPr/>
          </p:nvSpPr>
          <p:spPr bwMode="auto">
            <a:xfrm>
              <a:off x="5384" y="1104"/>
              <a:ext cx="70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kumimoji="1" lang="en-US" altLang="ja-JP" sz="2800">
                  <a:solidFill>
                    <a:schemeClr val="tx1"/>
                  </a:solidFill>
                  <a:latin typeface="Times New Roman" pitchFamily="18" charset="0"/>
                </a:rPr>
                <a:t>Ch#9</a:t>
              </a:r>
            </a:p>
          </p:txBody>
        </p:sp>
      </p:grpSp>
      <p:grpSp>
        <p:nvGrpSpPr>
          <p:cNvPr id="289840" name="Group 48"/>
          <p:cNvGrpSpPr>
            <a:grpSpLocks/>
          </p:cNvGrpSpPr>
          <p:nvPr/>
        </p:nvGrpSpPr>
        <p:grpSpPr bwMode="auto">
          <a:xfrm>
            <a:off x="3957638" y="1798638"/>
            <a:ext cx="5372100" cy="3590925"/>
            <a:chOff x="3240" y="688"/>
            <a:chExt cx="3384" cy="2262"/>
          </a:xfrm>
        </p:grpSpPr>
        <p:pic>
          <p:nvPicPr>
            <p:cNvPr id="395653" name="Picture 49" descr="ch1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0" y="688"/>
              <a:ext cx="3384" cy="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5654" name="Text Box 50"/>
            <p:cNvSpPr txBox="1">
              <a:spLocks noChangeArrowheads="1"/>
            </p:cNvSpPr>
            <p:nvPr/>
          </p:nvSpPr>
          <p:spPr bwMode="auto">
            <a:xfrm>
              <a:off x="5496" y="1112"/>
              <a:ext cx="75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kumimoji="1" lang="en-US" altLang="ja-JP" sz="2800">
                  <a:solidFill>
                    <a:schemeClr val="tx1"/>
                  </a:solidFill>
                  <a:latin typeface="Times New Roman" pitchFamily="18" charset="0"/>
                </a:rPr>
                <a:t>Ch#10</a:t>
              </a:r>
            </a:p>
          </p:txBody>
        </p:sp>
      </p:grpSp>
      <p:grpSp>
        <p:nvGrpSpPr>
          <p:cNvPr id="289843" name="Group 51"/>
          <p:cNvGrpSpPr>
            <a:grpSpLocks/>
          </p:cNvGrpSpPr>
          <p:nvPr/>
        </p:nvGrpSpPr>
        <p:grpSpPr bwMode="auto">
          <a:xfrm>
            <a:off x="3957638" y="1798638"/>
            <a:ext cx="5372100" cy="3590925"/>
            <a:chOff x="2616" y="750"/>
            <a:chExt cx="3384" cy="2262"/>
          </a:xfrm>
        </p:grpSpPr>
        <p:pic>
          <p:nvPicPr>
            <p:cNvPr id="395651" name="Picture 52" descr="ch1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6" y="750"/>
              <a:ext cx="3384" cy="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5652" name="Text Box 53"/>
            <p:cNvSpPr txBox="1">
              <a:spLocks noChangeArrowheads="1"/>
            </p:cNvSpPr>
            <p:nvPr/>
          </p:nvSpPr>
          <p:spPr bwMode="auto">
            <a:xfrm>
              <a:off x="4768" y="1156"/>
              <a:ext cx="99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kumimoji="1" lang="en-US" altLang="ja-JP" sz="2800">
                  <a:solidFill>
                    <a:schemeClr val="tx1"/>
                  </a:solidFill>
                  <a:latin typeface="Times New Roman" pitchFamily="18" charset="0"/>
                </a:rPr>
                <a:t>Ch#11,12</a:t>
              </a:r>
            </a:p>
          </p:txBody>
        </p:sp>
      </p:grpSp>
      <p:grpSp>
        <p:nvGrpSpPr>
          <p:cNvPr id="289846" name="Group 54"/>
          <p:cNvGrpSpPr>
            <a:grpSpLocks/>
          </p:cNvGrpSpPr>
          <p:nvPr/>
        </p:nvGrpSpPr>
        <p:grpSpPr bwMode="auto">
          <a:xfrm>
            <a:off x="3957638" y="1798638"/>
            <a:ext cx="5372100" cy="3590925"/>
            <a:chOff x="3400" y="704"/>
            <a:chExt cx="3384" cy="2262"/>
          </a:xfrm>
        </p:grpSpPr>
        <p:pic>
          <p:nvPicPr>
            <p:cNvPr id="395649" name="Picture 55" descr="ch1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0" y="704"/>
              <a:ext cx="3384" cy="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5650" name="Text Box 56"/>
            <p:cNvSpPr txBox="1">
              <a:spLocks noChangeArrowheads="1"/>
            </p:cNvSpPr>
            <p:nvPr/>
          </p:nvSpPr>
          <p:spPr bwMode="auto">
            <a:xfrm>
              <a:off x="5632" y="1112"/>
              <a:ext cx="79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kumimoji="1" lang="en-US" altLang="ja-JP" sz="2800">
                  <a:solidFill>
                    <a:schemeClr val="tx1"/>
                  </a:solidFill>
                  <a:latin typeface="Times New Roman" pitchFamily="18" charset="0"/>
                </a:rPr>
                <a:t>Ch#13</a:t>
              </a:r>
            </a:p>
          </p:txBody>
        </p:sp>
      </p:grpSp>
      <p:grpSp>
        <p:nvGrpSpPr>
          <p:cNvPr id="289849" name="Group 57"/>
          <p:cNvGrpSpPr>
            <a:grpSpLocks/>
          </p:cNvGrpSpPr>
          <p:nvPr/>
        </p:nvGrpSpPr>
        <p:grpSpPr bwMode="auto">
          <a:xfrm>
            <a:off x="3957638" y="1798638"/>
            <a:ext cx="5372100" cy="3590925"/>
            <a:chOff x="3512" y="688"/>
            <a:chExt cx="3384" cy="2262"/>
          </a:xfrm>
        </p:grpSpPr>
        <p:pic>
          <p:nvPicPr>
            <p:cNvPr id="395647" name="Picture 58" descr="ch14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2" y="688"/>
              <a:ext cx="3384" cy="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5648" name="Text Box 59"/>
            <p:cNvSpPr txBox="1">
              <a:spLocks noChangeArrowheads="1"/>
            </p:cNvSpPr>
            <p:nvPr/>
          </p:nvSpPr>
          <p:spPr bwMode="auto">
            <a:xfrm>
              <a:off x="5752" y="1088"/>
              <a:ext cx="7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kumimoji="1" lang="en-US" altLang="ja-JP" sz="2800">
                  <a:solidFill>
                    <a:schemeClr val="tx1"/>
                  </a:solidFill>
                  <a:latin typeface="Times New Roman" pitchFamily="18" charset="0"/>
                </a:rPr>
                <a:t>Ch#14</a:t>
              </a:r>
            </a:p>
          </p:txBody>
        </p:sp>
      </p:grpSp>
      <p:grpSp>
        <p:nvGrpSpPr>
          <p:cNvPr id="289852" name="Group 60"/>
          <p:cNvGrpSpPr>
            <a:grpSpLocks/>
          </p:cNvGrpSpPr>
          <p:nvPr/>
        </p:nvGrpSpPr>
        <p:grpSpPr bwMode="auto">
          <a:xfrm>
            <a:off x="3957638" y="1798638"/>
            <a:ext cx="5372100" cy="3590925"/>
            <a:chOff x="3608" y="696"/>
            <a:chExt cx="3384" cy="2262"/>
          </a:xfrm>
        </p:grpSpPr>
        <p:pic>
          <p:nvPicPr>
            <p:cNvPr id="395645" name="Picture 61" descr="ch15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8" y="696"/>
              <a:ext cx="3384" cy="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5646" name="Text Box 62"/>
            <p:cNvSpPr txBox="1">
              <a:spLocks noChangeArrowheads="1"/>
            </p:cNvSpPr>
            <p:nvPr/>
          </p:nvSpPr>
          <p:spPr bwMode="auto">
            <a:xfrm>
              <a:off x="5848" y="1096"/>
              <a:ext cx="7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kumimoji="1" lang="en-US" altLang="ja-JP" sz="2800">
                  <a:solidFill>
                    <a:schemeClr val="tx1"/>
                  </a:solidFill>
                  <a:latin typeface="Times New Roman" pitchFamily="18" charset="0"/>
                </a:rPr>
                <a:t>Ch#15</a:t>
              </a:r>
            </a:p>
          </p:txBody>
        </p:sp>
      </p:grpSp>
      <p:grpSp>
        <p:nvGrpSpPr>
          <p:cNvPr id="289855" name="Group 63"/>
          <p:cNvGrpSpPr>
            <a:grpSpLocks/>
          </p:cNvGrpSpPr>
          <p:nvPr/>
        </p:nvGrpSpPr>
        <p:grpSpPr bwMode="auto">
          <a:xfrm>
            <a:off x="3957638" y="1798638"/>
            <a:ext cx="5372100" cy="3590925"/>
            <a:chOff x="3728" y="704"/>
            <a:chExt cx="3384" cy="2262"/>
          </a:xfrm>
        </p:grpSpPr>
        <p:pic>
          <p:nvPicPr>
            <p:cNvPr id="395643" name="Picture 64" descr="ch16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8" y="704"/>
              <a:ext cx="3384" cy="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5644" name="Text Box 65"/>
            <p:cNvSpPr txBox="1">
              <a:spLocks noChangeArrowheads="1"/>
            </p:cNvSpPr>
            <p:nvPr/>
          </p:nvSpPr>
          <p:spPr bwMode="auto">
            <a:xfrm>
              <a:off x="5960" y="1112"/>
              <a:ext cx="76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kumimoji="1" lang="en-US" altLang="ja-JP" sz="2800">
                  <a:solidFill>
                    <a:schemeClr val="tx1"/>
                  </a:solidFill>
                  <a:latin typeface="Times New Roman" pitchFamily="18" charset="0"/>
                </a:rPr>
                <a:t>Ch#16</a:t>
              </a:r>
            </a:p>
          </p:txBody>
        </p:sp>
      </p:grpSp>
      <p:grpSp>
        <p:nvGrpSpPr>
          <p:cNvPr id="289858" name="Group 66"/>
          <p:cNvGrpSpPr>
            <a:grpSpLocks/>
          </p:cNvGrpSpPr>
          <p:nvPr/>
        </p:nvGrpSpPr>
        <p:grpSpPr bwMode="auto">
          <a:xfrm>
            <a:off x="3957638" y="1798638"/>
            <a:ext cx="5372100" cy="3590925"/>
            <a:chOff x="2584" y="2058"/>
            <a:chExt cx="3384" cy="2262"/>
          </a:xfrm>
        </p:grpSpPr>
        <p:pic>
          <p:nvPicPr>
            <p:cNvPr id="395641" name="Picture 67" descr="rainbow_banana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" y="2058"/>
              <a:ext cx="3384" cy="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5642" name="Text Box 68"/>
            <p:cNvSpPr txBox="1">
              <a:spLocks noChangeArrowheads="1"/>
            </p:cNvSpPr>
            <p:nvPr/>
          </p:nvSpPr>
          <p:spPr bwMode="auto">
            <a:xfrm>
              <a:off x="4836" y="2484"/>
              <a:ext cx="91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kumimoji="1" lang="en-US" altLang="ja-JP" sz="2800">
                  <a:solidFill>
                    <a:schemeClr val="tx1"/>
                  </a:solidFill>
                  <a:latin typeface="Times New Roman" pitchFamily="18" charset="0"/>
                </a:rPr>
                <a:t>Ch#1-16</a:t>
              </a:r>
            </a:p>
          </p:txBody>
        </p:sp>
      </p:grpSp>
      <p:sp>
        <p:nvSpPr>
          <p:cNvPr id="395297" name="Text Box 69"/>
          <p:cNvSpPr txBox="1">
            <a:spLocks noChangeArrowheads="1"/>
          </p:cNvSpPr>
          <p:nvPr/>
        </p:nvSpPr>
        <p:spPr bwMode="auto">
          <a:xfrm>
            <a:off x="4311650" y="769938"/>
            <a:ext cx="48323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1" lang="en-US" altLang="ja-JP" sz="32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Ch#  </a:t>
            </a:r>
            <a:r>
              <a:rPr kumimoji="1" lang="en-US" altLang="ja-JP" sz="3200" baseline="-250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R</a:t>
            </a:r>
            <a:r>
              <a:rPr kumimoji="1" lang="en-US" altLang="ja-JP" sz="32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, </a:t>
            </a:r>
            <a:r>
              <a:rPr kumimoji="1" lang="en-US" altLang="ja-JP" sz="3200" baseline="-250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R</a:t>
            </a:r>
            <a:r>
              <a:rPr kumimoji="1" lang="en-US" altLang="ja-JP" sz="32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big  T</a:t>
            </a:r>
            <a:r>
              <a:rPr kumimoji="1" lang="en-US" altLang="ja-JP" sz="3200" baseline="-250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R</a:t>
            </a:r>
            <a:r>
              <a:rPr kumimoji="1" lang="en-US" altLang="ja-JP" sz="32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big   fast protons</a:t>
            </a:r>
          </a:p>
        </p:txBody>
      </p:sp>
      <p:graphicFrame>
        <p:nvGraphicFramePr>
          <p:cNvPr id="395298" name="Object 70"/>
          <p:cNvGraphicFramePr>
            <a:graphicFrameLocks noChangeAspect="1"/>
          </p:cNvGraphicFramePr>
          <p:nvPr/>
        </p:nvGraphicFramePr>
        <p:xfrm>
          <a:off x="2486025" y="1608138"/>
          <a:ext cx="1782763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2005729" imgH="393529" progId="Equation.3">
                  <p:embed/>
                </p:oleObj>
              </mc:Choice>
              <mc:Fallback>
                <p:oleObj name="Equation" r:id="rId18" imgW="2005729" imgH="393529" progId="Equation.3">
                  <p:embed/>
                  <p:pic>
                    <p:nvPicPr>
                      <p:cNvPr id="395298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6025" y="1608138"/>
                        <a:ext cx="1782763" cy="444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5299" name="Line 71"/>
          <p:cNvSpPr>
            <a:spLocks noChangeShapeType="1"/>
          </p:cNvSpPr>
          <p:nvPr/>
        </p:nvSpPr>
        <p:spPr bwMode="auto">
          <a:xfrm flipV="1">
            <a:off x="2063750" y="1622425"/>
            <a:ext cx="576263" cy="2079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5300" name="Oval 72"/>
          <p:cNvSpPr>
            <a:spLocks noChangeArrowheads="1"/>
          </p:cNvSpPr>
          <p:nvPr/>
        </p:nvSpPr>
        <p:spPr bwMode="auto">
          <a:xfrm>
            <a:off x="2720975" y="1422400"/>
            <a:ext cx="231775" cy="242888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Tx/>
              <a:buSzTx/>
              <a:buFontTx/>
              <a:buNone/>
            </a:pPr>
            <a:endParaRPr kumimoji="1" lang="en-US" altLang="en-US">
              <a:solidFill>
                <a:schemeClr val="tx1"/>
              </a:solidFill>
            </a:endParaRPr>
          </a:p>
        </p:txBody>
      </p:sp>
      <p:grpSp>
        <p:nvGrpSpPr>
          <p:cNvPr id="289865" name="Group 73"/>
          <p:cNvGrpSpPr>
            <a:grpSpLocks/>
          </p:cNvGrpSpPr>
          <p:nvPr/>
        </p:nvGrpSpPr>
        <p:grpSpPr bwMode="auto">
          <a:xfrm>
            <a:off x="2171700" y="4381500"/>
            <a:ext cx="588963" cy="550863"/>
            <a:chOff x="1544" y="3064"/>
            <a:chExt cx="371" cy="347"/>
          </a:xfrm>
        </p:grpSpPr>
        <p:sp>
          <p:nvSpPr>
            <p:cNvPr id="395639" name="Arc 74"/>
            <p:cNvSpPr>
              <a:spLocks/>
            </p:cNvSpPr>
            <p:nvPr/>
          </p:nvSpPr>
          <p:spPr bwMode="auto">
            <a:xfrm rot="3412909">
              <a:off x="1759" y="3047"/>
              <a:ext cx="88" cy="12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640" name="Text Box 75"/>
            <p:cNvSpPr txBox="1">
              <a:spLocks noChangeArrowheads="1"/>
            </p:cNvSpPr>
            <p:nvPr/>
          </p:nvSpPr>
          <p:spPr bwMode="auto">
            <a:xfrm>
              <a:off x="1544" y="3084"/>
              <a:ext cx="37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kumimoji="1" lang="en-US" altLang="ja-JP" sz="2800">
                  <a:solidFill>
                    <a:schemeClr val="tx1"/>
                  </a:solidFill>
                  <a:latin typeface="Times New Roman" pitchFamily="18" charset="0"/>
                  <a:sym typeface="Symbol" pitchFamily="18" charset="2"/>
                </a:rPr>
                <a:t></a:t>
              </a:r>
              <a:r>
                <a:rPr kumimoji="1" lang="en-US" altLang="ja-JP" sz="2800" baseline="-25000">
                  <a:solidFill>
                    <a:schemeClr val="tx1"/>
                  </a:solidFill>
                  <a:latin typeface="Times New Roman" pitchFamily="18" charset="0"/>
                  <a:sym typeface="Symbol" pitchFamily="18" charset="2"/>
                </a:rPr>
                <a:t>R</a:t>
              </a:r>
            </a:p>
          </p:txBody>
        </p:sp>
      </p:grpSp>
      <p:sp>
        <p:nvSpPr>
          <p:cNvPr id="395302" name="Line 76"/>
          <p:cNvSpPr>
            <a:spLocks noChangeShapeType="1"/>
          </p:cNvSpPr>
          <p:nvPr/>
        </p:nvSpPr>
        <p:spPr bwMode="auto">
          <a:xfrm flipH="1" flipV="1">
            <a:off x="2030413" y="4200525"/>
            <a:ext cx="6350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95303" name="Group 77"/>
          <p:cNvGrpSpPr>
            <a:grpSpLocks/>
          </p:cNvGrpSpPr>
          <p:nvPr/>
        </p:nvGrpSpPr>
        <p:grpSpPr bwMode="auto">
          <a:xfrm>
            <a:off x="1343025" y="2789238"/>
            <a:ext cx="1128713" cy="1490662"/>
            <a:chOff x="1467" y="2381"/>
            <a:chExt cx="1317" cy="1519"/>
          </a:xfrm>
        </p:grpSpPr>
        <p:sp>
          <p:nvSpPr>
            <p:cNvPr id="395623" name="Freeform 78"/>
            <p:cNvSpPr>
              <a:spLocks/>
            </p:cNvSpPr>
            <p:nvPr/>
          </p:nvSpPr>
          <p:spPr bwMode="auto">
            <a:xfrm>
              <a:off x="1467" y="2852"/>
              <a:ext cx="104" cy="1048"/>
            </a:xfrm>
            <a:custGeom>
              <a:avLst/>
              <a:gdLst>
                <a:gd name="T0" fmla="*/ 0 w 92"/>
                <a:gd name="T1" fmla="*/ 36 h 1056"/>
                <a:gd name="T2" fmla="*/ 29 w 92"/>
                <a:gd name="T3" fmla="*/ 1016 h 1056"/>
                <a:gd name="T4" fmla="*/ 170 w 92"/>
                <a:gd name="T5" fmla="*/ 984 h 1056"/>
                <a:gd name="T6" fmla="*/ 170 w 92"/>
                <a:gd name="T7" fmla="*/ 0 h 1056"/>
                <a:gd name="T8" fmla="*/ 0 w 92"/>
                <a:gd name="T9" fmla="*/ 36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24" name="Freeform 79"/>
            <p:cNvSpPr>
              <a:spLocks/>
            </p:cNvSpPr>
            <p:nvPr/>
          </p:nvSpPr>
          <p:spPr bwMode="auto">
            <a:xfrm>
              <a:off x="1552" y="2821"/>
              <a:ext cx="96" cy="1056"/>
            </a:xfrm>
            <a:custGeom>
              <a:avLst/>
              <a:gdLst>
                <a:gd name="T0" fmla="*/ 0 w 92"/>
                <a:gd name="T1" fmla="*/ 36 h 1056"/>
                <a:gd name="T2" fmla="*/ 21 w 92"/>
                <a:gd name="T3" fmla="*/ 1056 h 1056"/>
                <a:gd name="T4" fmla="*/ 114 w 92"/>
                <a:gd name="T5" fmla="*/ 1024 h 1056"/>
                <a:gd name="T6" fmla="*/ 114 w 92"/>
                <a:gd name="T7" fmla="*/ 0 h 1056"/>
                <a:gd name="T8" fmla="*/ 0 w 92"/>
                <a:gd name="T9" fmla="*/ 36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25" name="Freeform 80"/>
            <p:cNvSpPr>
              <a:spLocks/>
            </p:cNvSpPr>
            <p:nvPr/>
          </p:nvSpPr>
          <p:spPr bwMode="auto">
            <a:xfrm>
              <a:off x="1632" y="2789"/>
              <a:ext cx="104" cy="1056"/>
            </a:xfrm>
            <a:custGeom>
              <a:avLst/>
              <a:gdLst>
                <a:gd name="T0" fmla="*/ 0 w 92"/>
                <a:gd name="T1" fmla="*/ 36 h 1056"/>
                <a:gd name="T2" fmla="*/ 29 w 92"/>
                <a:gd name="T3" fmla="*/ 1056 h 1056"/>
                <a:gd name="T4" fmla="*/ 170 w 92"/>
                <a:gd name="T5" fmla="*/ 1024 h 1056"/>
                <a:gd name="T6" fmla="*/ 170 w 92"/>
                <a:gd name="T7" fmla="*/ 0 h 1056"/>
                <a:gd name="T8" fmla="*/ 0 w 92"/>
                <a:gd name="T9" fmla="*/ 36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26" name="Freeform 81"/>
            <p:cNvSpPr>
              <a:spLocks/>
            </p:cNvSpPr>
            <p:nvPr/>
          </p:nvSpPr>
          <p:spPr bwMode="auto">
            <a:xfrm>
              <a:off x="1716" y="2757"/>
              <a:ext cx="96" cy="1064"/>
            </a:xfrm>
            <a:custGeom>
              <a:avLst/>
              <a:gdLst>
                <a:gd name="T0" fmla="*/ 0 w 92"/>
                <a:gd name="T1" fmla="*/ 36 h 1056"/>
                <a:gd name="T2" fmla="*/ 21 w 92"/>
                <a:gd name="T3" fmla="*/ 1096 h 1056"/>
                <a:gd name="T4" fmla="*/ 114 w 92"/>
                <a:gd name="T5" fmla="*/ 1064 h 1056"/>
                <a:gd name="T6" fmla="*/ 114 w 92"/>
                <a:gd name="T7" fmla="*/ 0 h 1056"/>
                <a:gd name="T8" fmla="*/ 0 w 92"/>
                <a:gd name="T9" fmla="*/ 36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27" name="Freeform 82"/>
            <p:cNvSpPr>
              <a:spLocks/>
            </p:cNvSpPr>
            <p:nvPr/>
          </p:nvSpPr>
          <p:spPr bwMode="auto">
            <a:xfrm>
              <a:off x="1792" y="2729"/>
              <a:ext cx="104" cy="1064"/>
            </a:xfrm>
            <a:custGeom>
              <a:avLst/>
              <a:gdLst>
                <a:gd name="T0" fmla="*/ 0 w 92"/>
                <a:gd name="T1" fmla="*/ 36 h 1056"/>
                <a:gd name="T2" fmla="*/ 29 w 92"/>
                <a:gd name="T3" fmla="*/ 1096 h 1056"/>
                <a:gd name="T4" fmla="*/ 170 w 92"/>
                <a:gd name="T5" fmla="*/ 1064 h 1056"/>
                <a:gd name="T6" fmla="*/ 170 w 92"/>
                <a:gd name="T7" fmla="*/ 0 h 1056"/>
                <a:gd name="T8" fmla="*/ 0 w 92"/>
                <a:gd name="T9" fmla="*/ 36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28" name="Freeform 83"/>
            <p:cNvSpPr>
              <a:spLocks/>
            </p:cNvSpPr>
            <p:nvPr/>
          </p:nvSpPr>
          <p:spPr bwMode="auto">
            <a:xfrm>
              <a:off x="1876" y="2697"/>
              <a:ext cx="96" cy="1072"/>
            </a:xfrm>
            <a:custGeom>
              <a:avLst/>
              <a:gdLst>
                <a:gd name="T0" fmla="*/ 0 w 92"/>
                <a:gd name="T1" fmla="*/ 41 h 1056"/>
                <a:gd name="T2" fmla="*/ 21 w 92"/>
                <a:gd name="T3" fmla="*/ 1138 h 1056"/>
                <a:gd name="T4" fmla="*/ 114 w 92"/>
                <a:gd name="T5" fmla="*/ 1104 h 1056"/>
                <a:gd name="T6" fmla="*/ 114 w 92"/>
                <a:gd name="T7" fmla="*/ 0 h 1056"/>
                <a:gd name="T8" fmla="*/ 0 w 92"/>
                <a:gd name="T9" fmla="*/ 4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29" name="Freeform 84"/>
            <p:cNvSpPr>
              <a:spLocks/>
            </p:cNvSpPr>
            <p:nvPr/>
          </p:nvSpPr>
          <p:spPr bwMode="auto">
            <a:xfrm>
              <a:off x="1956" y="2665"/>
              <a:ext cx="104" cy="1072"/>
            </a:xfrm>
            <a:custGeom>
              <a:avLst/>
              <a:gdLst>
                <a:gd name="T0" fmla="*/ 0 w 92"/>
                <a:gd name="T1" fmla="*/ 41 h 1056"/>
                <a:gd name="T2" fmla="*/ 29 w 92"/>
                <a:gd name="T3" fmla="*/ 1138 h 1056"/>
                <a:gd name="T4" fmla="*/ 170 w 92"/>
                <a:gd name="T5" fmla="*/ 1104 h 1056"/>
                <a:gd name="T6" fmla="*/ 170 w 92"/>
                <a:gd name="T7" fmla="*/ 0 h 1056"/>
                <a:gd name="T8" fmla="*/ 0 w 92"/>
                <a:gd name="T9" fmla="*/ 4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30" name="Freeform 85"/>
            <p:cNvSpPr>
              <a:spLocks/>
            </p:cNvSpPr>
            <p:nvPr/>
          </p:nvSpPr>
          <p:spPr bwMode="auto">
            <a:xfrm>
              <a:off x="2040" y="2633"/>
              <a:ext cx="96" cy="1080"/>
            </a:xfrm>
            <a:custGeom>
              <a:avLst/>
              <a:gdLst>
                <a:gd name="T0" fmla="*/ 0 w 92"/>
                <a:gd name="T1" fmla="*/ 41 h 1056"/>
                <a:gd name="T2" fmla="*/ 21 w 92"/>
                <a:gd name="T3" fmla="*/ 1182 h 1056"/>
                <a:gd name="T4" fmla="*/ 114 w 92"/>
                <a:gd name="T5" fmla="*/ 1145 h 1056"/>
                <a:gd name="T6" fmla="*/ 114 w 92"/>
                <a:gd name="T7" fmla="*/ 0 h 1056"/>
                <a:gd name="T8" fmla="*/ 0 w 92"/>
                <a:gd name="T9" fmla="*/ 4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31" name="Freeform 86"/>
            <p:cNvSpPr>
              <a:spLocks/>
            </p:cNvSpPr>
            <p:nvPr/>
          </p:nvSpPr>
          <p:spPr bwMode="auto">
            <a:xfrm>
              <a:off x="2116" y="2601"/>
              <a:ext cx="104" cy="1092"/>
            </a:xfrm>
            <a:custGeom>
              <a:avLst/>
              <a:gdLst>
                <a:gd name="T0" fmla="*/ 0 w 92"/>
                <a:gd name="T1" fmla="*/ 41 h 1056"/>
                <a:gd name="T2" fmla="*/ 29 w 92"/>
                <a:gd name="T3" fmla="*/ 1248 h 1056"/>
                <a:gd name="T4" fmla="*/ 170 w 92"/>
                <a:gd name="T5" fmla="*/ 1211 h 1056"/>
                <a:gd name="T6" fmla="*/ 170 w 92"/>
                <a:gd name="T7" fmla="*/ 0 h 1056"/>
                <a:gd name="T8" fmla="*/ 0 w 92"/>
                <a:gd name="T9" fmla="*/ 4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32" name="Freeform 87"/>
            <p:cNvSpPr>
              <a:spLocks/>
            </p:cNvSpPr>
            <p:nvPr/>
          </p:nvSpPr>
          <p:spPr bwMode="auto">
            <a:xfrm>
              <a:off x="2200" y="2569"/>
              <a:ext cx="96" cy="1100"/>
            </a:xfrm>
            <a:custGeom>
              <a:avLst/>
              <a:gdLst>
                <a:gd name="T0" fmla="*/ 0 w 92"/>
                <a:gd name="T1" fmla="*/ 46 h 1056"/>
                <a:gd name="T2" fmla="*/ 21 w 92"/>
                <a:gd name="T3" fmla="*/ 1296 h 1056"/>
                <a:gd name="T4" fmla="*/ 114 w 92"/>
                <a:gd name="T5" fmla="*/ 1255 h 1056"/>
                <a:gd name="T6" fmla="*/ 114 w 92"/>
                <a:gd name="T7" fmla="*/ 0 h 1056"/>
                <a:gd name="T8" fmla="*/ 0 w 92"/>
                <a:gd name="T9" fmla="*/ 46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33" name="Freeform 88"/>
            <p:cNvSpPr>
              <a:spLocks/>
            </p:cNvSpPr>
            <p:nvPr/>
          </p:nvSpPr>
          <p:spPr bwMode="auto">
            <a:xfrm>
              <a:off x="2280" y="2537"/>
              <a:ext cx="104" cy="1100"/>
            </a:xfrm>
            <a:custGeom>
              <a:avLst/>
              <a:gdLst>
                <a:gd name="T0" fmla="*/ 0 w 92"/>
                <a:gd name="T1" fmla="*/ 46 h 1056"/>
                <a:gd name="T2" fmla="*/ 29 w 92"/>
                <a:gd name="T3" fmla="*/ 1296 h 1056"/>
                <a:gd name="T4" fmla="*/ 170 w 92"/>
                <a:gd name="T5" fmla="*/ 1255 h 1056"/>
                <a:gd name="T6" fmla="*/ 170 w 92"/>
                <a:gd name="T7" fmla="*/ 0 h 1056"/>
                <a:gd name="T8" fmla="*/ 0 w 92"/>
                <a:gd name="T9" fmla="*/ 46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34" name="Freeform 89"/>
            <p:cNvSpPr>
              <a:spLocks/>
            </p:cNvSpPr>
            <p:nvPr/>
          </p:nvSpPr>
          <p:spPr bwMode="auto">
            <a:xfrm>
              <a:off x="2364" y="2505"/>
              <a:ext cx="96" cy="1108"/>
            </a:xfrm>
            <a:custGeom>
              <a:avLst/>
              <a:gdLst>
                <a:gd name="T0" fmla="*/ 0 w 92"/>
                <a:gd name="T1" fmla="*/ 46 h 1056"/>
                <a:gd name="T2" fmla="*/ 21 w 92"/>
                <a:gd name="T3" fmla="*/ 1343 h 1056"/>
                <a:gd name="T4" fmla="*/ 114 w 92"/>
                <a:gd name="T5" fmla="*/ 1301 h 1056"/>
                <a:gd name="T6" fmla="*/ 114 w 92"/>
                <a:gd name="T7" fmla="*/ 0 h 1056"/>
                <a:gd name="T8" fmla="*/ 0 w 92"/>
                <a:gd name="T9" fmla="*/ 46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35" name="Freeform 90"/>
            <p:cNvSpPr>
              <a:spLocks/>
            </p:cNvSpPr>
            <p:nvPr/>
          </p:nvSpPr>
          <p:spPr bwMode="auto">
            <a:xfrm>
              <a:off x="2440" y="2477"/>
              <a:ext cx="104" cy="1108"/>
            </a:xfrm>
            <a:custGeom>
              <a:avLst/>
              <a:gdLst>
                <a:gd name="T0" fmla="*/ 0 w 92"/>
                <a:gd name="T1" fmla="*/ 46 h 1056"/>
                <a:gd name="T2" fmla="*/ 29 w 92"/>
                <a:gd name="T3" fmla="*/ 1343 h 1056"/>
                <a:gd name="T4" fmla="*/ 170 w 92"/>
                <a:gd name="T5" fmla="*/ 1301 h 1056"/>
                <a:gd name="T6" fmla="*/ 170 w 92"/>
                <a:gd name="T7" fmla="*/ 0 h 1056"/>
                <a:gd name="T8" fmla="*/ 0 w 92"/>
                <a:gd name="T9" fmla="*/ 46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36" name="Freeform 91"/>
            <p:cNvSpPr>
              <a:spLocks/>
            </p:cNvSpPr>
            <p:nvPr/>
          </p:nvSpPr>
          <p:spPr bwMode="auto">
            <a:xfrm>
              <a:off x="2524" y="2445"/>
              <a:ext cx="96" cy="1116"/>
            </a:xfrm>
            <a:custGeom>
              <a:avLst/>
              <a:gdLst>
                <a:gd name="T0" fmla="*/ 0 w 92"/>
                <a:gd name="T1" fmla="*/ 47 h 1056"/>
                <a:gd name="T2" fmla="*/ 21 w 92"/>
                <a:gd name="T3" fmla="*/ 1392 h 1056"/>
                <a:gd name="T4" fmla="*/ 114 w 92"/>
                <a:gd name="T5" fmla="*/ 1350 h 1056"/>
                <a:gd name="T6" fmla="*/ 114 w 92"/>
                <a:gd name="T7" fmla="*/ 0 h 1056"/>
                <a:gd name="T8" fmla="*/ 0 w 92"/>
                <a:gd name="T9" fmla="*/ 47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37" name="Freeform 92"/>
            <p:cNvSpPr>
              <a:spLocks/>
            </p:cNvSpPr>
            <p:nvPr/>
          </p:nvSpPr>
          <p:spPr bwMode="auto">
            <a:xfrm>
              <a:off x="2604" y="2412"/>
              <a:ext cx="104" cy="1116"/>
            </a:xfrm>
            <a:custGeom>
              <a:avLst/>
              <a:gdLst>
                <a:gd name="T0" fmla="*/ 0 w 92"/>
                <a:gd name="T1" fmla="*/ 47 h 1056"/>
                <a:gd name="T2" fmla="*/ 29 w 92"/>
                <a:gd name="T3" fmla="*/ 1392 h 1056"/>
                <a:gd name="T4" fmla="*/ 170 w 92"/>
                <a:gd name="T5" fmla="*/ 1350 h 1056"/>
                <a:gd name="T6" fmla="*/ 170 w 92"/>
                <a:gd name="T7" fmla="*/ 0 h 1056"/>
                <a:gd name="T8" fmla="*/ 0 w 92"/>
                <a:gd name="T9" fmla="*/ 47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38" name="Freeform 93"/>
            <p:cNvSpPr>
              <a:spLocks/>
            </p:cNvSpPr>
            <p:nvPr/>
          </p:nvSpPr>
          <p:spPr bwMode="auto">
            <a:xfrm>
              <a:off x="2688" y="2381"/>
              <a:ext cx="96" cy="1124"/>
            </a:xfrm>
            <a:custGeom>
              <a:avLst/>
              <a:gdLst>
                <a:gd name="T0" fmla="*/ 0 w 92"/>
                <a:gd name="T1" fmla="*/ 49 h 1056"/>
                <a:gd name="T2" fmla="*/ 21 w 92"/>
                <a:gd name="T3" fmla="*/ 1442 h 1056"/>
                <a:gd name="T4" fmla="*/ 114 w 92"/>
                <a:gd name="T5" fmla="*/ 1400 h 1056"/>
                <a:gd name="T6" fmla="*/ 114 w 92"/>
                <a:gd name="T7" fmla="*/ 0 h 1056"/>
                <a:gd name="T8" fmla="*/ 0 w 92"/>
                <a:gd name="T9" fmla="*/ 49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5304" name="Line 94"/>
          <p:cNvSpPr>
            <a:spLocks noChangeShapeType="1"/>
          </p:cNvSpPr>
          <p:nvPr/>
        </p:nvSpPr>
        <p:spPr bwMode="auto">
          <a:xfrm flipV="1">
            <a:off x="2051050" y="3795713"/>
            <a:ext cx="1023938" cy="404812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5305" name="Line 95"/>
          <p:cNvSpPr>
            <a:spLocks noChangeShapeType="1"/>
          </p:cNvSpPr>
          <p:nvPr/>
        </p:nvSpPr>
        <p:spPr bwMode="auto">
          <a:xfrm flipH="1">
            <a:off x="1025525" y="4205288"/>
            <a:ext cx="1004888" cy="436562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5306" name="Line 96"/>
          <p:cNvSpPr>
            <a:spLocks noChangeShapeType="1"/>
          </p:cNvSpPr>
          <p:nvPr/>
        </p:nvSpPr>
        <p:spPr bwMode="auto">
          <a:xfrm>
            <a:off x="1350963" y="3790950"/>
            <a:ext cx="1557337" cy="989013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95307" name="Group 97"/>
          <p:cNvGrpSpPr>
            <a:grpSpLocks/>
          </p:cNvGrpSpPr>
          <p:nvPr/>
        </p:nvGrpSpPr>
        <p:grpSpPr bwMode="auto">
          <a:xfrm>
            <a:off x="2949575" y="3648075"/>
            <a:ext cx="1127125" cy="1606550"/>
            <a:chOff x="1893" y="2060"/>
            <a:chExt cx="807" cy="701"/>
          </a:xfrm>
        </p:grpSpPr>
        <p:sp>
          <p:nvSpPr>
            <p:cNvPr id="395607" name="Freeform 98"/>
            <p:cNvSpPr>
              <a:spLocks/>
            </p:cNvSpPr>
            <p:nvPr/>
          </p:nvSpPr>
          <p:spPr bwMode="auto">
            <a:xfrm>
              <a:off x="1893" y="2278"/>
              <a:ext cx="63" cy="483"/>
            </a:xfrm>
            <a:custGeom>
              <a:avLst/>
              <a:gdLst>
                <a:gd name="T0" fmla="*/ 0 w 92"/>
                <a:gd name="T1" fmla="*/ 0 h 1056"/>
                <a:gd name="T2" fmla="*/ 2 w 92"/>
                <a:gd name="T3" fmla="*/ 21 h 1056"/>
                <a:gd name="T4" fmla="*/ 14 w 92"/>
                <a:gd name="T5" fmla="*/ 21 h 1056"/>
                <a:gd name="T6" fmla="*/ 14 w 92"/>
                <a:gd name="T7" fmla="*/ 0 h 1056"/>
                <a:gd name="T8" fmla="*/ 0 w 92"/>
                <a:gd name="T9" fmla="*/ 0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08" name="Freeform 99"/>
            <p:cNvSpPr>
              <a:spLocks/>
            </p:cNvSpPr>
            <p:nvPr/>
          </p:nvSpPr>
          <p:spPr bwMode="auto">
            <a:xfrm>
              <a:off x="1944" y="2263"/>
              <a:ext cx="59" cy="487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2 h 1056"/>
                <a:gd name="T4" fmla="*/ 10 w 92"/>
                <a:gd name="T5" fmla="*/ 22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09" name="Freeform 100"/>
            <p:cNvSpPr>
              <a:spLocks/>
            </p:cNvSpPr>
            <p:nvPr/>
          </p:nvSpPr>
          <p:spPr bwMode="auto">
            <a:xfrm>
              <a:off x="1993" y="2248"/>
              <a:ext cx="64" cy="487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2 h 1056"/>
                <a:gd name="T4" fmla="*/ 15 w 92"/>
                <a:gd name="T5" fmla="*/ 22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10" name="Freeform 101"/>
            <p:cNvSpPr>
              <a:spLocks/>
            </p:cNvSpPr>
            <p:nvPr/>
          </p:nvSpPr>
          <p:spPr bwMode="auto">
            <a:xfrm>
              <a:off x="2045" y="2233"/>
              <a:ext cx="59" cy="491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3 h 1056"/>
                <a:gd name="T4" fmla="*/ 10 w 92"/>
                <a:gd name="T5" fmla="*/ 22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11" name="Freeform 102"/>
            <p:cNvSpPr>
              <a:spLocks/>
            </p:cNvSpPr>
            <p:nvPr/>
          </p:nvSpPr>
          <p:spPr bwMode="auto">
            <a:xfrm>
              <a:off x="2091" y="2220"/>
              <a:ext cx="64" cy="491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3 h 1056"/>
                <a:gd name="T4" fmla="*/ 15 w 92"/>
                <a:gd name="T5" fmla="*/ 22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12" name="Freeform 103"/>
            <p:cNvSpPr>
              <a:spLocks/>
            </p:cNvSpPr>
            <p:nvPr/>
          </p:nvSpPr>
          <p:spPr bwMode="auto">
            <a:xfrm>
              <a:off x="2143" y="2206"/>
              <a:ext cx="59" cy="49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4 h 1056"/>
                <a:gd name="T4" fmla="*/ 10 w 92"/>
                <a:gd name="T5" fmla="*/ 23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13" name="Freeform 104"/>
            <p:cNvSpPr>
              <a:spLocks/>
            </p:cNvSpPr>
            <p:nvPr/>
          </p:nvSpPr>
          <p:spPr bwMode="auto">
            <a:xfrm>
              <a:off x="2192" y="2191"/>
              <a:ext cx="64" cy="494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4 h 1056"/>
                <a:gd name="T4" fmla="*/ 15 w 92"/>
                <a:gd name="T5" fmla="*/ 23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14" name="Freeform 105"/>
            <p:cNvSpPr>
              <a:spLocks/>
            </p:cNvSpPr>
            <p:nvPr/>
          </p:nvSpPr>
          <p:spPr bwMode="auto">
            <a:xfrm>
              <a:off x="2244" y="2176"/>
              <a:ext cx="58" cy="498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5 h 1056"/>
                <a:gd name="T4" fmla="*/ 9 w 92"/>
                <a:gd name="T5" fmla="*/ 24 h 1056"/>
                <a:gd name="T6" fmla="*/ 9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15" name="Freeform 106"/>
            <p:cNvSpPr>
              <a:spLocks/>
            </p:cNvSpPr>
            <p:nvPr/>
          </p:nvSpPr>
          <p:spPr bwMode="auto">
            <a:xfrm>
              <a:off x="2290" y="2161"/>
              <a:ext cx="64" cy="504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6 h 1056"/>
                <a:gd name="T4" fmla="*/ 15 w 92"/>
                <a:gd name="T5" fmla="*/ 25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16" name="Freeform 107"/>
            <p:cNvSpPr>
              <a:spLocks/>
            </p:cNvSpPr>
            <p:nvPr/>
          </p:nvSpPr>
          <p:spPr bwMode="auto">
            <a:xfrm>
              <a:off x="2342" y="2147"/>
              <a:ext cx="59" cy="507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7 h 1056"/>
                <a:gd name="T4" fmla="*/ 10 w 92"/>
                <a:gd name="T5" fmla="*/ 26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17" name="Freeform 108"/>
            <p:cNvSpPr>
              <a:spLocks/>
            </p:cNvSpPr>
            <p:nvPr/>
          </p:nvSpPr>
          <p:spPr bwMode="auto">
            <a:xfrm>
              <a:off x="2391" y="2132"/>
              <a:ext cx="64" cy="507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7 h 1056"/>
                <a:gd name="T4" fmla="*/ 15 w 92"/>
                <a:gd name="T5" fmla="*/ 26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18" name="Freeform 109"/>
            <p:cNvSpPr>
              <a:spLocks/>
            </p:cNvSpPr>
            <p:nvPr/>
          </p:nvSpPr>
          <p:spPr bwMode="auto">
            <a:xfrm>
              <a:off x="2442" y="2117"/>
              <a:ext cx="59" cy="511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8 h 1056"/>
                <a:gd name="T4" fmla="*/ 10 w 92"/>
                <a:gd name="T5" fmla="*/ 27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19" name="Freeform 110"/>
            <p:cNvSpPr>
              <a:spLocks/>
            </p:cNvSpPr>
            <p:nvPr/>
          </p:nvSpPr>
          <p:spPr bwMode="auto">
            <a:xfrm>
              <a:off x="2489" y="2104"/>
              <a:ext cx="64" cy="511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8 h 1056"/>
                <a:gd name="T4" fmla="*/ 15 w 92"/>
                <a:gd name="T5" fmla="*/ 27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20" name="Freeform 111"/>
            <p:cNvSpPr>
              <a:spLocks/>
            </p:cNvSpPr>
            <p:nvPr/>
          </p:nvSpPr>
          <p:spPr bwMode="auto">
            <a:xfrm>
              <a:off x="2540" y="2090"/>
              <a:ext cx="59" cy="51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9 h 1056"/>
                <a:gd name="T4" fmla="*/ 10 w 92"/>
                <a:gd name="T5" fmla="*/ 28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21" name="Freeform 112"/>
            <p:cNvSpPr>
              <a:spLocks/>
            </p:cNvSpPr>
            <p:nvPr/>
          </p:nvSpPr>
          <p:spPr bwMode="auto">
            <a:xfrm>
              <a:off x="2590" y="2075"/>
              <a:ext cx="63" cy="51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9 h 1056"/>
                <a:gd name="T4" fmla="*/ 14 w 92"/>
                <a:gd name="T5" fmla="*/ 28 h 1056"/>
                <a:gd name="T6" fmla="*/ 14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22" name="Freeform 113"/>
            <p:cNvSpPr>
              <a:spLocks/>
            </p:cNvSpPr>
            <p:nvPr/>
          </p:nvSpPr>
          <p:spPr bwMode="auto">
            <a:xfrm>
              <a:off x="2641" y="2060"/>
              <a:ext cx="59" cy="518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30 h 1056"/>
                <a:gd name="T4" fmla="*/ 10 w 92"/>
                <a:gd name="T5" fmla="*/ 29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5308" name="Group 114"/>
          <p:cNvGrpSpPr>
            <a:grpSpLocks/>
          </p:cNvGrpSpPr>
          <p:nvPr/>
        </p:nvGrpSpPr>
        <p:grpSpPr bwMode="auto">
          <a:xfrm>
            <a:off x="1968500" y="3859213"/>
            <a:ext cx="150813" cy="677862"/>
            <a:chOff x="1400" y="1704"/>
            <a:chExt cx="176" cy="464"/>
          </a:xfrm>
        </p:grpSpPr>
        <p:sp>
          <p:nvSpPr>
            <p:cNvPr id="395604" name="Oval 115"/>
            <p:cNvSpPr>
              <a:spLocks noChangeArrowheads="1"/>
            </p:cNvSpPr>
            <p:nvPr/>
          </p:nvSpPr>
          <p:spPr bwMode="auto">
            <a:xfrm>
              <a:off x="1400" y="1704"/>
              <a:ext cx="176" cy="96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395605" name="Oval 116"/>
            <p:cNvSpPr>
              <a:spLocks noChangeArrowheads="1"/>
            </p:cNvSpPr>
            <p:nvPr/>
          </p:nvSpPr>
          <p:spPr bwMode="auto">
            <a:xfrm>
              <a:off x="1400" y="2072"/>
              <a:ext cx="176" cy="96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395606" name="Rectangle 117"/>
            <p:cNvSpPr>
              <a:spLocks noChangeArrowheads="1"/>
            </p:cNvSpPr>
            <p:nvPr/>
          </p:nvSpPr>
          <p:spPr bwMode="auto">
            <a:xfrm>
              <a:off x="1400" y="1744"/>
              <a:ext cx="176" cy="376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395309" name="Group 118"/>
          <p:cNvGrpSpPr>
            <a:grpSpLocks/>
          </p:cNvGrpSpPr>
          <p:nvPr/>
        </p:nvGrpSpPr>
        <p:grpSpPr bwMode="auto">
          <a:xfrm>
            <a:off x="2949575" y="3648075"/>
            <a:ext cx="1127125" cy="1606550"/>
            <a:chOff x="1893" y="2060"/>
            <a:chExt cx="807" cy="701"/>
          </a:xfrm>
        </p:grpSpPr>
        <p:sp>
          <p:nvSpPr>
            <p:cNvPr id="395588" name="Freeform 119"/>
            <p:cNvSpPr>
              <a:spLocks/>
            </p:cNvSpPr>
            <p:nvPr/>
          </p:nvSpPr>
          <p:spPr bwMode="auto">
            <a:xfrm>
              <a:off x="1893" y="2278"/>
              <a:ext cx="63" cy="483"/>
            </a:xfrm>
            <a:custGeom>
              <a:avLst/>
              <a:gdLst>
                <a:gd name="T0" fmla="*/ 0 w 92"/>
                <a:gd name="T1" fmla="*/ 0 h 1056"/>
                <a:gd name="T2" fmla="*/ 2 w 92"/>
                <a:gd name="T3" fmla="*/ 21 h 1056"/>
                <a:gd name="T4" fmla="*/ 14 w 92"/>
                <a:gd name="T5" fmla="*/ 21 h 1056"/>
                <a:gd name="T6" fmla="*/ 14 w 92"/>
                <a:gd name="T7" fmla="*/ 0 h 1056"/>
                <a:gd name="T8" fmla="*/ 0 w 92"/>
                <a:gd name="T9" fmla="*/ 0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89" name="Freeform 120"/>
            <p:cNvSpPr>
              <a:spLocks/>
            </p:cNvSpPr>
            <p:nvPr/>
          </p:nvSpPr>
          <p:spPr bwMode="auto">
            <a:xfrm>
              <a:off x="1944" y="2263"/>
              <a:ext cx="59" cy="487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2 h 1056"/>
                <a:gd name="T4" fmla="*/ 10 w 92"/>
                <a:gd name="T5" fmla="*/ 22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90" name="Freeform 121"/>
            <p:cNvSpPr>
              <a:spLocks/>
            </p:cNvSpPr>
            <p:nvPr/>
          </p:nvSpPr>
          <p:spPr bwMode="auto">
            <a:xfrm>
              <a:off x="1993" y="2248"/>
              <a:ext cx="64" cy="487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2 h 1056"/>
                <a:gd name="T4" fmla="*/ 15 w 92"/>
                <a:gd name="T5" fmla="*/ 22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91" name="Freeform 122"/>
            <p:cNvSpPr>
              <a:spLocks/>
            </p:cNvSpPr>
            <p:nvPr/>
          </p:nvSpPr>
          <p:spPr bwMode="auto">
            <a:xfrm>
              <a:off x="2045" y="2233"/>
              <a:ext cx="59" cy="491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3 h 1056"/>
                <a:gd name="T4" fmla="*/ 10 w 92"/>
                <a:gd name="T5" fmla="*/ 22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92" name="Freeform 123"/>
            <p:cNvSpPr>
              <a:spLocks/>
            </p:cNvSpPr>
            <p:nvPr/>
          </p:nvSpPr>
          <p:spPr bwMode="auto">
            <a:xfrm>
              <a:off x="2091" y="2220"/>
              <a:ext cx="64" cy="491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3 h 1056"/>
                <a:gd name="T4" fmla="*/ 15 w 92"/>
                <a:gd name="T5" fmla="*/ 22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93" name="Freeform 124"/>
            <p:cNvSpPr>
              <a:spLocks/>
            </p:cNvSpPr>
            <p:nvPr/>
          </p:nvSpPr>
          <p:spPr bwMode="auto">
            <a:xfrm>
              <a:off x="2143" y="2206"/>
              <a:ext cx="59" cy="49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4 h 1056"/>
                <a:gd name="T4" fmla="*/ 10 w 92"/>
                <a:gd name="T5" fmla="*/ 23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94" name="Freeform 125"/>
            <p:cNvSpPr>
              <a:spLocks/>
            </p:cNvSpPr>
            <p:nvPr/>
          </p:nvSpPr>
          <p:spPr bwMode="auto">
            <a:xfrm>
              <a:off x="2192" y="2191"/>
              <a:ext cx="64" cy="494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4 h 1056"/>
                <a:gd name="T4" fmla="*/ 15 w 92"/>
                <a:gd name="T5" fmla="*/ 23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95" name="Freeform 126"/>
            <p:cNvSpPr>
              <a:spLocks/>
            </p:cNvSpPr>
            <p:nvPr/>
          </p:nvSpPr>
          <p:spPr bwMode="auto">
            <a:xfrm>
              <a:off x="2244" y="2176"/>
              <a:ext cx="58" cy="498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5 h 1056"/>
                <a:gd name="T4" fmla="*/ 9 w 92"/>
                <a:gd name="T5" fmla="*/ 24 h 1056"/>
                <a:gd name="T6" fmla="*/ 9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96" name="Freeform 127"/>
            <p:cNvSpPr>
              <a:spLocks/>
            </p:cNvSpPr>
            <p:nvPr/>
          </p:nvSpPr>
          <p:spPr bwMode="auto">
            <a:xfrm>
              <a:off x="2290" y="2161"/>
              <a:ext cx="64" cy="504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6 h 1056"/>
                <a:gd name="T4" fmla="*/ 15 w 92"/>
                <a:gd name="T5" fmla="*/ 25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97" name="Freeform 128"/>
            <p:cNvSpPr>
              <a:spLocks/>
            </p:cNvSpPr>
            <p:nvPr/>
          </p:nvSpPr>
          <p:spPr bwMode="auto">
            <a:xfrm>
              <a:off x="2342" y="2147"/>
              <a:ext cx="59" cy="507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7 h 1056"/>
                <a:gd name="T4" fmla="*/ 10 w 92"/>
                <a:gd name="T5" fmla="*/ 26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98" name="Freeform 129"/>
            <p:cNvSpPr>
              <a:spLocks/>
            </p:cNvSpPr>
            <p:nvPr/>
          </p:nvSpPr>
          <p:spPr bwMode="auto">
            <a:xfrm>
              <a:off x="2391" y="2132"/>
              <a:ext cx="64" cy="507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7 h 1056"/>
                <a:gd name="T4" fmla="*/ 15 w 92"/>
                <a:gd name="T5" fmla="*/ 26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99" name="Freeform 130"/>
            <p:cNvSpPr>
              <a:spLocks/>
            </p:cNvSpPr>
            <p:nvPr/>
          </p:nvSpPr>
          <p:spPr bwMode="auto">
            <a:xfrm>
              <a:off x="2442" y="2117"/>
              <a:ext cx="59" cy="511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8 h 1056"/>
                <a:gd name="T4" fmla="*/ 10 w 92"/>
                <a:gd name="T5" fmla="*/ 27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00" name="Freeform 131"/>
            <p:cNvSpPr>
              <a:spLocks/>
            </p:cNvSpPr>
            <p:nvPr/>
          </p:nvSpPr>
          <p:spPr bwMode="auto">
            <a:xfrm>
              <a:off x="2489" y="2104"/>
              <a:ext cx="64" cy="511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8 h 1056"/>
                <a:gd name="T4" fmla="*/ 15 w 92"/>
                <a:gd name="T5" fmla="*/ 27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01" name="Freeform 132"/>
            <p:cNvSpPr>
              <a:spLocks/>
            </p:cNvSpPr>
            <p:nvPr/>
          </p:nvSpPr>
          <p:spPr bwMode="auto">
            <a:xfrm>
              <a:off x="2540" y="2090"/>
              <a:ext cx="59" cy="51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9 h 1056"/>
                <a:gd name="T4" fmla="*/ 10 w 92"/>
                <a:gd name="T5" fmla="*/ 28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02" name="Freeform 133"/>
            <p:cNvSpPr>
              <a:spLocks/>
            </p:cNvSpPr>
            <p:nvPr/>
          </p:nvSpPr>
          <p:spPr bwMode="auto">
            <a:xfrm>
              <a:off x="2590" y="2075"/>
              <a:ext cx="63" cy="51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9 h 1056"/>
                <a:gd name="T4" fmla="*/ 14 w 92"/>
                <a:gd name="T5" fmla="*/ 28 h 1056"/>
                <a:gd name="T6" fmla="*/ 14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03" name="Freeform 134"/>
            <p:cNvSpPr>
              <a:spLocks/>
            </p:cNvSpPr>
            <p:nvPr/>
          </p:nvSpPr>
          <p:spPr bwMode="auto">
            <a:xfrm>
              <a:off x="2641" y="2060"/>
              <a:ext cx="59" cy="518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30 h 1056"/>
                <a:gd name="T4" fmla="*/ 10 w 92"/>
                <a:gd name="T5" fmla="*/ 29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9927" name="Group 135"/>
          <p:cNvGrpSpPr>
            <a:grpSpLocks/>
          </p:cNvGrpSpPr>
          <p:nvPr/>
        </p:nvGrpSpPr>
        <p:grpSpPr bwMode="auto">
          <a:xfrm>
            <a:off x="2949575" y="3648075"/>
            <a:ext cx="1127125" cy="1606550"/>
            <a:chOff x="1893" y="2060"/>
            <a:chExt cx="807" cy="701"/>
          </a:xfrm>
        </p:grpSpPr>
        <p:sp>
          <p:nvSpPr>
            <p:cNvPr id="395572" name="Freeform 136"/>
            <p:cNvSpPr>
              <a:spLocks/>
            </p:cNvSpPr>
            <p:nvPr/>
          </p:nvSpPr>
          <p:spPr bwMode="auto">
            <a:xfrm>
              <a:off x="1893" y="2278"/>
              <a:ext cx="63" cy="483"/>
            </a:xfrm>
            <a:custGeom>
              <a:avLst/>
              <a:gdLst>
                <a:gd name="T0" fmla="*/ 0 w 92"/>
                <a:gd name="T1" fmla="*/ 0 h 1056"/>
                <a:gd name="T2" fmla="*/ 2 w 92"/>
                <a:gd name="T3" fmla="*/ 21 h 1056"/>
                <a:gd name="T4" fmla="*/ 14 w 92"/>
                <a:gd name="T5" fmla="*/ 21 h 1056"/>
                <a:gd name="T6" fmla="*/ 14 w 92"/>
                <a:gd name="T7" fmla="*/ 0 h 1056"/>
                <a:gd name="T8" fmla="*/ 0 w 92"/>
                <a:gd name="T9" fmla="*/ 0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73" name="Freeform 137"/>
            <p:cNvSpPr>
              <a:spLocks/>
            </p:cNvSpPr>
            <p:nvPr/>
          </p:nvSpPr>
          <p:spPr bwMode="auto">
            <a:xfrm>
              <a:off x="1944" y="2263"/>
              <a:ext cx="59" cy="487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2 h 1056"/>
                <a:gd name="T4" fmla="*/ 10 w 92"/>
                <a:gd name="T5" fmla="*/ 22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74" name="Freeform 138"/>
            <p:cNvSpPr>
              <a:spLocks/>
            </p:cNvSpPr>
            <p:nvPr/>
          </p:nvSpPr>
          <p:spPr bwMode="auto">
            <a:xfrm>
              <a:off x="1993" y="2248"/>
              <a:ext cx="64" cy="487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2 h 1056"/>
                <a:gd name="T4" fmla="*/ 15 w 92"/>
                <a:gd name="T5" fmla="*/ 22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75" name="Freeform 139"/>
            <p:cNvSpPr>
              <a:spLocks/>
            </p:cNvSpPr>
            <p:nvPr/>
          </p:nvSpPr>
          <p:spPr bwMode="auto">
            <a:xfrm>
              <a:off x="2045" y="2233"/>
              <a:ext cx="59" cy="491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3 h 1056"/>
                <a:gd name="T4" fmla="*/ 10 w 92"/>
                <a:gd name="T5" fmla="*/ 22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76" name="Freeform 140"/>
            <p:cNvSpPr>
              <a:spLocks/>
            </p:cNvSpPr>
            <p:nvPr/>
          </p:nvSpPr>
          <p:spPr bwMode="auto">
            <a:xfrm>
              <a:off x="2091" y="2220"/>
              <a:ext cx="64" cy="491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3 h 1056"/>
                <a:gd name="T4" fmla="*/ 15 w 92"/>
                <a:gd name="T5" fmla="*/ 22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77" name="Freeform 141"/>
            <p:cNvSpPr>
              <a:spLocks/>
            </p:cNvSpPr>
            <p:nvPr/>
          </p:nvSpPr>
          <p:spPr bwMode="auto">
            <a:xfrm>
              <a:off x="2143" y="2206"/>
              <a:ext cx="59" cy="49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4 h 1056"/>
                <a:gd name="T4" fmla="*/ 10 w 92"/>
                <a:gd name="T5" fmla="*/ 23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78" name="Freeform 142"/>
            <p:cNvSpPr>
              <a:spLocks/>
            </p:cNvSpPr>
            <p:nvPr/>
          </p:nvSpPr>
          <p:spPr bwMode="auto">
            <a:xfrm>
              <a:off x="2192" y="2191"/>
              <a:ext cx="64" cy="494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4 h 1056"/>
                <a:gd name="T4" fmla="*/ 15 w 92"/>
                <a:gd name="T5" fmla="*/ 23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79" name="Freeform 143"/>
            <p:cNvSpPr>
              <a:spLocks/>
            </p:cNvSpPr>
            <p:nvPr/>
          </p:nvSpPr>
          <p:spPr bwMode="auto">
            <a:xfrm>
              <a:off x="2244" y="2176"/>
              <a:ext cx="58" cy="498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5 h 1056"/>
                <a:gd name="T4" fmla="*/ 9 w 92"/>
                <a:gd name="T5" fmla="*/ 24 h 1056"/>
                <a:gd name="T6" fmla="*/ 9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80" name="Freeform 144"/>
            <p:cNvSpPr>
              <a:spLocks/>
            </p:cNvSpPr>
            <p:nvPr/>
          </p:nvSpPr>
          <p:spPr bwMode="auto">
            <a:xfrm>
              <a:off x="2290" y="2161"/>
              <a:ext cx="64" cy="504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6 h 1056"/>
                <a:gd name="T4" fmla="*/ 15 w 92"/>
                <a:gd name="T5" fmla="*/ 25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81" name="Freeform 145"/>
            <p:cNvSpPr>
              <a:spLocks/>
            </p:cNvSpPr>
            <p:nvPr/>
          </p:nvSpPr>
          <p:spPr bwMode="auto">
            <a:xfrm>
              <a:off x="2342" y="2147"/>
              <a:ext cx="59" cy="507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7 h 1056"/>
                <a:gd name="T4" fmla="*/ 10 w 92"/>
                <a:gd name="T5" fmla="*/ 26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82" name="Freeform 146"/>
            <p:cNvSpPr>
              <a:spLocks/>
            </p:cNvSpPr>
            <p:nvPr/>
          </p:nvSpPr>
          <p:spPr bwMode="auto">
            <a:xfrm>
              <a:off x="2391" y="2132"/>
              <a:ext cx="64" cy="507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7 h 1056"/>
                <a:gd name="T4" fmla="*/ 15 w 92"/>
                <a:gd name="T5" fmla="*/ 26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83" name="Freeform 147"/>
            <p:cNvSpPr>
              <a:spLocks/>
            </p:cNvSpPr>
            <p:nvPr/>
          </p:nvSpPr>
          <p:spPr bwMode="auto">
            <a:xfrm>
              <a:off x="2442" y="2117"/>
              <a:ext cx="59" cy="511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8 h 1056"/>
                <a:gd name="T4" fmla="*/ 10 w 92"/>
                <a:gd name="T5" fmla="*/ 27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84" name="Freeform 148"/>
            <p:cNvSpPr>
              <a:spLocks/>
            </p:cNvSpPr>
            <p:nvPr/>
          </p:nvSpPr>
          <p:spPr bwMode="auto">
            <a:xfrm>
              <a:off x="2489" y="2104"/>
              <a:ext cx="64" cy="511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8 h 1056"/>
                <a:gd name="T4" fmla="*/ 15 w 92"/>
                <a:gd name="T5" fmla="*/ 27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85" name="Freeform 149"/>
            <p:cNvSpPr>
              <a:spLocks/>
            </p:cNvSpPr>
            <p:nvPr/>
          </p:nvSpPr>
          <p:spPr bwMode="auto">
            <a:xfrm>
              <a:off x="2540" y="2090"/>
              <a:ext cx="59" cy="51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9 h 1056"/>
                <a:gd name="T4" fmla="*/ 10 w 92"/>
                <a:gd name="T5" fmla="*/ 28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86" name="Freeform 150"/>
            <p:cNvSpPr>
              <a:spLocks/>
            </p:cNvSpPr>
            <p:nvPr/>
          </p:nvSpPr>
          <p:spPr bwMode="auto">
            <a:xfrm>
              <a:off x="2590" y="2075"/>
              <a:ext cx="63" cy="51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9 h 1056"/>
                <a:gd name="T4" fmla="*/ 14 w 92"/>
                <a:gd name="T5" fmla="*/ 28 h 1056"/>
                <a:gd name="T6" fmla="*/ 14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87" name="Freeform 151"/>
            <p:cNvSpPr>
              <a:spLocks/>
            </p:cNvSpPr>
            <p:nvPr/>
          </p:nvSpPr>
          <p:spPr bwMode="auto">
            <a:xfrm>
              <a:off x="2641" y="2060"/>
              <a:ext cx="59" cy="518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30 h 1056"/>
                <a:gd name="T4" fmla="*/ 10 w 92"/>
                <a:gd name="T5" fmla="*/ 29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9944" name="Group 152"/>
          <p:cNvGrpSpPr>
            <a:grpSpLocks/>
          </p:cNvGrpSpPr>
          <p:nvPr/>
        </p:nvGrpSpPr>
        <p:grpSpPr bwMode="auto">
          <a:xfrm>
            <a:off x="2949575" y="3648075"/>
            <a:ext cx="1127125" cy="1606550"/>
            <a:chOff x="1893" y="2060"/>
            <a:chExt cx="807" cy="701"/>
          </a:xfrm>
        </p:grpSpPr>
        <p:sp>
          <p:nvSpPr>
            <p:cNvPr id="395556" name="Freeform 153"/>
            <p:cNvSpPr>
              <a:spLocks/>
            </p:cNvSpPr>
            <p:nvPr/>
          </p:nvSpPr>
          <p:spPr bwMode="auto">
            <a:xfrm>
              <a:off x="1893" y="2278"/>
              <a:ext cx="63" cy="483"/>
            </a:xfrm>
            <a:custGeom>
              <a:avLst/>
              <a:gdLst>
                <a:gd name="T0" fmla="*/ 0 w 92"/>
                <a:gd name="T1" fmla="*/ 0 h 1056"/>
                <a:gd name="T2" fmla="*/ 2 w 92"/>
                <a:gd name="T3" fmla="*/ 21 h 1056"/>
                <a:gd name="T4" fmla="*/ 14 w 92"/>
                <a:gd name="T5" fmla="*/ 21 h 1056"/>
                <a:gd name="T6" fmla="*/ 14 w 92"/>
                <a:gd name="T7" fmla="*/ 0 h 1056"/>
                <a:gd name="T8" fmla="*/ 0 w 92"/>
                <a:gd name="T9" fmla="*/ 0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57" name="Freeform 154"/>
            <p:cNvSpPr>
              <a:spLocks/>
            </p:cNvSpPr>
            <p:nvPr/>
          </p:nvSpPr>
          <p:spPr bwMode="auto">
            <a:xfrm>
              <a:off x="1944" y="2263"/>
              <a:ext cx="59" cy="487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2 h 1056"/>
                <a:gd name="T4" fmla="*/ 10 w 92"/>
                <a:gd name="T5" fmla="*/ 22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58" name="Freeform 155"/>
            <p:cNvSpPr>
              <a:spLocks/>
            </p:cNvSpPr>
            <p:nvPr/>
          </p:nvSpPr>
          <p:spPr bwMode="auto">
            <a:xfrm>
              <a:off x="1993" y="2248"/>
              <a:ext cx="64" cy="487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2 h 1056"/>
                <a:gd name="T4" fmla="*/ 15 w 92"/>
                <a:gd name="T5" fmla="*/ 22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59" name="Freeform 156"/>
            <p:cNvSpPr>
              <a:spLocks/>
            </p:cNvSpPr>
            <p:nvPr/>
          </p:nvSpPr>
          <p:spPr bwMode="auto">
            <a:xfrm>
              <a:off x="2045" y="2233"/>
              <a:ext cx="59" cy="491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3 h 1056"/>
                <a:gd name="T4" fmla="*/ 10 w 92"/>
                <a:gd name="T5" fmla="*/ 22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60" name="Freeform 157"/>
            <p:cNvSpPr>
              <a:spLocks/>
            </p:cNvSpPr>
            <p:nvPr/>
          </p:nvSpPr>
          <p:spPr bwMode="auto">
            <a:xfrm>
              <a:off x="2091" y="2220"/>
              <a:ext cx="64" cy="491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3 h 1056"/>
                <a:gd name="T4" fmla="*/ 15 w 92"/>
                <a:gd name="T5" fmla="*/ 22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61" name="Freeform 158"/>
            <p:cNvSpPr>
              <a:spLocks/>
            </p:cNvSpPr>
            <p:nvPr/>
          </p:nvSpPr>
          <p:spPr bwMode="auto">
            <a:xfrm>
              <a:off x="2143" y="2206"/>
              <a:ext cx="59" cy="49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4 h 1056"/>
                <a:gd name="T4" fmla="*/ 10 w 92"/>
                <a:gd name="T5" fmla="*/ 23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62" name="Freeform 159"/>
            <p:cNvSpPr>
              <a:spLocks/>
            </p:cNvSpPr>
            <p:nvPr/>
          </p:nvSpPr>
          <p:spPr bwMode="auto">
            <a:xfrm>
              <a:off x="2192" y="2191"/>
              <a:ext cx="64" cy="494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4 h 1056"/>
                <a:gd name="T4" fmla="*/ 15 w 92"/>
                <a:gd name="T5" fmla="*/ 23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63" name="Freeform 160"/>
            <p:cNvSpPr>
              <a:spLocks/>
            </p:cNvSpPr>
            <p:nvPr/>
          </p:nvSpPr>
          <p:spPr bwMode="auto">
            <a:xfrm>
              <a:off x="2244" y="2176"/>
              <a:ext cx="58" cy="498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5 h 1056"/>
                <a:gd name="T4" fmla="*/ 9 w 92"/>
                <a:gd name="T5" fmla="*/ 24 h 1056"/>
                <a:gd name="T6" fmla="*/ 9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64" name="Freeform 161"/>
            <p:cNvSpPr>
              <a:spLocks/>
            </p:cNvSpPr>
            <p:nvPr/>
          </p:nvSpPr>
          <p:spPr bwMode="auto">
            <a:xfrm>
              <a:off x="2290" y="2161"/>
              <a:ext cx="64" cy="504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6 h 1056"/>
                <a:gd name="T4" fmla="*/ 15 w 92"/>
                <a:gd name="T5" fmla="*/ 25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65" name="Freeform 162"/>
            <p:cNvSpPr>
              <a:spLocks/>
            </p:cNvSpPr>
            <p:nvPr/>
          </p:nvSpPr>
          <p:spPr bwMode="auto">
            <a:xfrm>
              <a:off x="2342" y="2147"/>
              <a:ext cx="59" cy="507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7 h 1056"/>
                <a:gd name="T4" fmla="*/ 10 w 92"/>
                <a:gd name="T5" fmla="*/ 26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66" name="Freeform 163"/>
            <p:cNvSpPr>
              <a:spLocks/>
            </p:cNvSpPr>
            <p:nvPr/>
          </p:nvSpPr>
          <p:spPr bwMode="auto">
            <a:xfrm>
              <a:off x="2391" y="2132"/>
              <a:ext cx="64" cy="507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7 h 1056"/>
                <a:gd name="T4" fmla="*/ 15 w 92"/>
                <a:gd name="T5" fmla="*/ 26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67" name="Freeform 164"/>
            <p:cNvSpPr>
              <a:spLocks/>
            </p:cNvSpPr>
            <p:nvPr/>
          </p:nvSpPr>
          <p:spPr bwMode="auto">
            <a:xfrm>
              <a:off x="2442" y="2117"/>
              <a:ext cx="59" cy="511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8 h 1056"/>
                <a:gd name="T4" fmla="*/ 10 w 92"/>
                <a:gd name="T5" fmla="*/ 27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68" name="Freeform 165"/>
            <p:cNvSpPr>
              <a:spLocks/>
            </p:cNvSpPr>
            <p:nvPr/>
          </p:nvSpPr>
          <p:spPr bwMode="auto">
            <a:xfrm>
              <a:off x="2489" y="2104"/>
              <a:ext cx="64" cy="511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8 h 1056"/>
                <a:gd name="T4" fmla="*/ 15 w 92"/>
                <a:gd name="T5" fmla="*/ 27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69" name="Freeform 166"/>
            <p:cNvSpPr>
              <a:spLocks/>
            </p:cNvSpPr>
            <p:nvPr/>
          </p:nvSpPr>
          <p:spPr bwMode="auto">
            <a:xfrm>
              <a:off x="2540" y="2090"/>
              <a:ext cx="59" cy="51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9 h 1056"/>
                <a:gd name="T4" fmla="*/ 10 w 92"/>
                <a:gd name="T5" fmla="*/ 28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70" name="Freeform 167"/>
            <p:cNvSpPr>
              <a:spLocks/>
            </p:cNvSpPr>
            <p:nvPr/>
          </p:nvSpPr>
          <p:spPr bwMode="auto">
            <a:xfrm>
              <a:off x="2590" y="2075"/>
              <a:ext cx="63" cy="51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9 h 1056"/>
                <a:gd name="T4" fmla="*/ 14 w 92"/>
                <a:gd name="T5" fmla="*/ 28 h 1056"/>
                <a:gd name="T6" fmla="*/ 14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71" name="Freeform 168"/>
            <p:cNvSpPr>
              <a:spLocks/>
            </p:cNvSpPr>
            <p:nvPr/>
          </p:nvSpPr>
          <p:spPr bwMode="auto">
            <a:xfrm>
              <a:off x="2641" y="2060"/>
              <a:ext cx="59" cy="518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30 h 1056"/>
                <a:gd name="T4" fmla="*/ 10 w 92"/>
                <a:gd name="T5" fmla="*/ 29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9961" name="Group 169"/>
          <p:cNvGrpSpPr>
            <a:grpSpLocks/>
          </p:cNvGrpSpPr>
          <p:nvPr/>
        </p:nvGrpSpPr>
        <p:grpSpPr bwMode="auto">
          <a:xfrm>
            <a:off x="2949575" y="3648075"/>
            <a:ext cx="1127125" cy="1606550"/>
            <a:chOff x="1893" y="2060"/>
            <a:chExt cx="807" cy="701"/>
          </a:xfrm>
        </p:grpSpPr>
        <p:sp>
          <p:nvSpPr>
            <p:cNvPr id="395540" name="Freeform 170"/>
            <p:cNvSpPr>
              <a:spLocks/>
            </p:cNvSpPr>
            <p:nvPr/>
          </p:nvSpPr>
          <p:spPr bwMode="auto">
            <a:xfrm>
              <a:off x="1893" y="2278"/>
              <a:ext cx="63" cy="483"/>
            </a:xfrm>
            <a:custGeom>
              <a:avLst/>
              <a:gdLst>
                <a:gd name="T0" fmla="*/ 0 w 92"/>
                <a:gd name="T1" fmla="*/ 0 h 1056"/>
                <a:gd name="T2" fmla="*/ 2 w 92"/>
                <a:gd name="T3" fmla="*/ 21 h 1056"/>
                <a:gd name="T4" fmla="*/ 14 w 92"/>
                <a:gd name="T5" fmla="*/ 21 h 1056"/>
                <a:gd name="T6" fmla="*/ 14 w 92"/>
                <a:gd name="T7" fmla="*/ 0 h 1056"/>
                <a:gd name="T8" fmla="*/ 0 w 92"/>
                <a:gd name="T9" fmla="*/ 0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41" name="Freeform 171"/>
            <p:cNvSpPr>
              <a:spLocks/>
            </p:cNvSpPr>
            <p:nvPr/>
          </p:nvSpPr>
          <p:spPr bwMode="auto">
            <a:xfrm>
              <a:off x="1944" y="2263"/>
              <a:ext cx="59" cy="487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2 h 1056"/>
                <a:gd name="T4" fmla="*/ 10 w 92"/>
                <a:gd name="T5" fmla="*/ 22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42" name="Freeform 172"/>
            <p:cNvSpPr>
              <a:spLocks/>
            </p:cNvSpPr>
            <p:nvPr/>
          </p:nvSpPr>
          <p:spPr bwMode="auto">
            <a:xfrm>
              <a:off x="1993" y="2248"/>
              <a:ext cx="64" cy="487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2 h 1056"/>
                <a:gd name="T4" fmla="*/ 15 w 92"/>
                <a:gd name="T5" fmla="*/ 22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43" name="Freeform 173"/>
            <p:cNvSpPr>
              <a:spLocks/>
            </p:cNvSpPr>
            <p:nvPr/>
          </p:nvSpPr>
          <p:spPr bwMode="auto">
            <a:xfrm>
              <a:off x="2045" y="2233"/>
              <a:ext cx="59" cy="491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3 h 1056"/>
                <a:gd name="T4" fmla="*/ 10 w 92"/>
                <a:gd name="T5" fmla="*/ 22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44" name="Freeform 174"/>
            <p:cNvSpPr>
              <a:spLocks/>
            </p:cNvSpPr>
            <p:nvPr/>
          </p:nvSpPr>
          <p:spPr bwMode="auto">
            <a:xfrm>
              <a:off x="2091" y="2220"/>
              <a:ext cx="64" cy="491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3 h 1056"/>
                <a:gd name="T4" fmla="*/ 15 w 92"/>
                <a:gd name="T5" fmla="*/ 22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45" name="Freeform 175"/>
            <p:cNvSpPr>
              <a:spLocks/>
            </p:cNvSpPr>
            <p:nvPr/>
          </p:nvSpPr>
          <p:spPr bwMode="auto">
            <a:xfrm>
              <a:off x="2143" y="2206"/>
              <a:ext cx="59" cy="49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4 h 1056"/>
                <a:gd name="T4" fmla="*/ 10 w 92"/>
                <a:gd name="T5" fmla="*/ 23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46" name="Freeform 176"/>
            <p:cNvSpPr>
              <a:spLocks/>
            </p:cNvSpPr>
            <p:nvPr/>
          </p:nvSpPr>
          <p:spPr bwMode="auto">
            <a:xfrm>
              <a:off x="2192" y="2191"/>
              <a:ext cx="64" cy="494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4 h 1056"/>
                <a:gd name="T4" fmla="*/ 15 w 92"/>
                <a:gd name="T5" fmla="*/ 23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47" name="Freeform 177"/>
            <p:cNvSpPr>
              <a:spLocks/>
            </p:cNvSpPr>
            <p:nvPr/>
          </p:nvSpPr>
          <p:spPr bwMode="auto">
            <a:xfrm>
              <a:off x="2244" y="2176"/>
              <a:ext cx="58" cy="498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5 h 1056"/>
                <a:gd name="T4" fmla="*/ 9 w 92"/>
                <a:gd name="T5" fmla="*/ 24 h 1056"/>
                <a:gd name="T6" fmla="*/ 9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48" name="Freeform 178"/>
            <p:cNvSpPr>
              <a:spLocks/>
            </p:cNvSpPr>
            <p:nvPr/>
          </p:nvSpPr>
          <p:spPr bwMode="auto">
            <a:xfrm>
              <a:off x="2290" y="2161"/>
              <a:ext cx="64" cy="504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6 h 1056"/>
                <a:gd name="T4" fmla="*/ 15 w 92"/>
                <a:gd name="T5" fmla="*/ 25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49" name="Freeform 179"/>
            <p:cNvSpPr>
              <a:spLocks/>
            </p:cNvSpPr>
            <p:nvPr/>
          </p:nvSpPr>
          <p:spPr bwMode="auto">
            <a:xfrm>
              <a:off x="2342" y="2147"/>
              <a:ext cx="59" cy="507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7 h 1056"/>
                <a:gd name="T4" fmla="*/ 10 w 92"/>
                <a:gd name="T5" fmla="*/ 26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50" name="Freeform 180"/>
            <p:cNvSpPr>
              <a:spLocks/>
            </p:cNvSpPr>
            <p:nvPr/>
          </p:nvSpPr>
          <p:spPr bwMode="auto">
            <a:xfrm>
              <a:off x="2391" y="2132"/>
              <a:ext cx="64" cy="507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7 h 1056"/>
                <a:gd name="T4" fmla="*/ 15 w 92"/>
                <a:gd name="T5" fmla="*/ 26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51" name="Freeform 181"/>
            <p:cNvSpPr>
              <a:spLocks/>
            </p:cNvSpPr>
            <p:nvPr/>
          </p:nvSpPr>
          <p:spPr bwMode="auto">
            <a:xfrm>
              <a:off x="2442" y="2117"/>
              <a:ext cx="59" cy="511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8 h 1056"/>
                <a:gd name="T4" fmla="*/ 10 w 92"/>
                <a:gd name="T5" fmla="*/ 27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52" name="Freeform 182"/>
            <p:cNvSpPr>
              <a:spLocks/>
            </p:cNvSpPr>
            <p:nvPr/>
          </p:nvSpPr>
          <p:spPr bwMode="auto">
            <a:xfrm>
              <a:off x="2489" y="2104"/>
              <a:ext cx="64" cy="511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8 h 1056"/>
                <a:gd name="T4" fmla="*/ 15 w 92"/>
                <a:gd name="T5" fmla="*/ 27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53" name="Freeform 183"/>
            <p:cNvSpPr>
              <a:spLocks/>
            </p:cNvSpPr>
            <p:nvPr/>
          </p:nvSpPr>
          <p:spPr bwMode="auto">
            <a:xfrm>
              <a:off x="2540" y="2090"/>
              <a:ext cx="59" cy="51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9 h 1056"/>
                <a:gd name="T4" fmla="*/ 10 w 92"/>
                <a:gd name="T5" fmla="*/ 28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54" name="Freeform 184"/>
            <p:cNvSpPr>
              <a:spLocks/>
            </p:cNvSpPr>
            <p:nvPr/>
          </p:nvSpPr>
          <p:spPr bwMode="auto">
            <a:xfrm>
              <a:off x="2590" y="2075"/>
              <a:ext cx="63" cy="51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9 h 1056"/>
                <a:gd name="T4" fmla="*/ 14 w 92"/>
                <a:gd name="T5" fmla="*/ 28 h 1056"/>
                <a:gd name="T6" fmla="*/ 14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55" name="Freeform 185"/>
            <p:cNvSpPr>
              <a:spLocks/>
            </p:cNvSpPr>
            <p:nvPr/>
          </p:nvSpPr>
          <p:spPr bwMode="auto">
            <a:xfrm>
              <a:off x="2641" y="2060"/>
              <a:ext cx="59" cy="518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30 h 1056"/>
                <a:gd name="T4" fmla="*/ 10 w 92"/>
                <a:gd name="T5" fmla="*/ 29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9978" name="Group 186"/>
          <p:cNvGrpSpPr>
            <a:grpSpLocks/>
          </p:cNvGrpSpPr>
          <p:nvPr/>
        </p:nvGrpSpPr>
        <p:grpSpPr bwMode="auto">
          <a:xfrm>
            <a:off x="2949575" y="3648075"/>
            <a:ext cx="1127125" cy="1606550"/>
            <a:chOff x="1893" y="2060"/>
            <a:chExt cx="807" cy="701"/>
          </a:xfrm>
        </p:grpSpPr>
        <p:sp>
          <p:nvSpPr>
            <p:cNvPr id="395524" name="Freeform 187"/>
            <p:cNvSpPr>
              <a:spLocks/>
            </p:cNvSpPr>
            <p:nvPr/>
          </p:nvSpPr>
          <p:spPr bwMode="auto">
            <a:xfrm>
              <a:off x="1893" y="2278"/>
              <a:ext cx="63" cy="483"/>
            </a:xfrm>
            <a:custGeom>
              <a:avLst/>
              <a:gdLst>
                <a:gd name="T0" fmla="*/ 0 w 92"/>
                <a:gd name="T1" fmla="*/ 0 h 1056"/>
                <a:gd name="T2" fmla="*/ 2 w 92"/>
                <a:gd name="T3" fmla="*/ 21 h 1056"/>
                <a:gd name="T4" fmla="*/ 14 w 92"/>
                <a:gd name="T5" fmla="*/ 21 h 1056"/>
                <a:gd name="T6" fmla="*/ 14 w 92"/>
                <a:gd name="T7" fmla="*/ 0 h 1056"/>
                <a:gd name="T8" fmla="*/ 0 w 92"/>
                <a:gd name="T9" fmla="*/ 0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25" name="Freeform 188"/>
            <p:cNvSpPr>
              <a:spLocks/>
            </p:cNvSpPr>
            <p:nvPr/>
          </p:nvSpPr>
          <p:spPr bwMode="auto">
            <a:xfrm>
              <a:off x="1944" y="2263"/>
              <a:ext cx="59" cy="487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2 h 1056"/>
                <a:gd name="T4" fmla="*/ 10 w 92"/>
                <a:gd name="T5" fmla="*/ 22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26" name="Freeform 189"/>
            <p:cNvSpPr>
              <a:spLocks/>
            </p:cNvSpPr>
            <p:nvPr/>
          </p:nvSpPr>
          <p:spPr bwMode="auto">
            <a:xfrm>
              <a:off x="1993" y="2248"/>
              <a:ext cx="64" cy="487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2 h 1056"/>
                <a:gd name="T4" fmla="*/ 15 w 92"/>
                <a:gd name="T5" fmla="*/ 22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27" name="Freeform 190"/>
            <p:cNvSpPr>
              <a:spLocks/>
            </p:cNvSpPr>
            <p:nvPr/>
          </p:nvSpPr>
          <p:spPr bwMode="auto">
            <a:xfrm>
              <a:off x="2045" y="2233"/>
              <a:ext cx="59" cy="491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3 h 1056"/>
                <a:gd name="T4" fmla="*/ 10 w 92"/>
                <a:gd name="T5" fmla="*/ 22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28" name="Freeform 191"/>
            <p:cNvSpPr>
              <a:spLocks/>
            </p:cNvSpPr>
            <p:nvPr/>
          </p:nvSpPr>
          <p:spPr bwMode="auto">
            <a:xfrm>
              <a:off x="2091" y="2220"/>
              <a:ext cx="64" cy="491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3 h 1056"/>
                <a:gd name="T4" fmla="*/ 15 w 92"/>
                <a:gd name="T5" fmla="*/ 22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29" name="Freeform 192"/>
            <p:cNvSpPr>
              <a:spLocks/>
            </p:cNvSpPr>
            <p:nvPr/>
          </p:nvSpPr>
          <p:spPr bwMode="auto">
            <a:xfrm>
              <a:off x="2143" y="2206"/>
              <a:ext cx="59" cy="49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4 h 1056"/>
                <a:gd name="T4" fmla="*/ 10 w 92"/>
                <a:gd name="T5" fmla="*/ 23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30" name="Freeform 193"/>
            <p:cNvSpPr>
              <a:spLocks/>
            </p:cNvSpPr>
            <p:nvPr/>
          </p:nvSpPr>
          <p:spPr bwMode="auto">
            <a:xfrm>
              <a:off x="2192" y="2191"/>
              <a:ext cx="64" cy="494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4 h 1056"/>
                <a:gd name="T4" fmla="*/ 15 w 92"/>
                <a:gd name="T5" fmla="*/ 23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31" name="Freeform 194"/>
            <p:cNvSpPr>
              <a:spLocks/>
            </p:cNvSpPr>
            <p:nvPr/>
          </p:nvSpPr>
          <p:spPr bwMode="auto">
            <a:xfrm>
              <a:off x="2244" y="2176"/>
              <a:ext cx="58" cy="498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5 h 1056"/>
                <a:gd name="T4" fmla="*/ 9 w 92"/>
                <a:gd name="T5" fmla="*/ 24 h 1056"/>
                <a:gd name="T6" fmla="*/ 9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32" name="Freeform 195"/>
            <p:cNvSpPr>
              <a:spLocks/>
            </p:cNvSpPr>
            <p:nvPr/>
          </p:nvSpPr>
          <p:spPr bwMode="auto">
            <a:xfrm>
              <a:off x="2290" y="2161"/>
              <a:ext cx="64" cy="504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6 h 1056"/>
                <a:gd name="T4" fmla="*/ 15 w 92"/>
                <a:gd name="T5" fmla="*/ 25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33" name="Freeform 196"/>
            <p:cNvSpPr>
              <a:spLocks/>
            </p:cNvSpPr>
            <p:nvPr/>
          </p:nvSpPr>
          <p:spPr bwMode="auto">
            <a:xfrm>
              <a:off x="2342" y="2147"/>
              <a:ext cx="59" cy="507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7 h 1056"/>
                <a:gd name="T4" fmla="*/ 10 w 92"/>
                <a:gd name="T5" fmla="*/ 26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34" name="Freeform 197"/>
            <p:cNvSpPr>
              <a:spLocks/>
            </p:cNvSpPr>
            <p:nvPr/>
          </p:nvSpPr>
          <p:spPr bwMode="auto">
            <a:xfrm>
              <a:off x="2391" y="2132"/>
              <a:ext cx="64" cy="507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7 h 1056"/>
                <a:gd name="T4" fmla="*/ 15 w 92"/>
                <a:gd name="T5" fmla="*/ 26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35" name="Freeform 198"/>
            <p:cNvSpPr>
              <a:spLocks/>
            </p:cNvSpPr>
            <p:nvPr/>
          </p:nvSpPr>
          <p:spPr bwMode="auto">
            <a:xfrm>
              <a:off x="2442" y="2117"/>
              <a:ext cx="59" cy="511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8 h 1056"/>
                <a:gd name="T4" fmla="*/ 10 w 92"/>
                <a:gd name="T5" fmla="*/ 27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36" name="Freeform 199"/>
            <p:cNvSpPr>
              <a:spLocks/>
            </p:cNvSpPr>
            <p:nvPr/>
          </p:nvSpPr>
          <p:spPr bwMode="auto">
            <a:xfrm>
              <a:off x="2489" y="2104"/>
              <a:ext cx="64" cy="511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8 h 1056"/>
                <a:gd name="T4" fmla="*/ 15 w 92"/>
                <a:gd name="T5" fmla="*/ 27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37" name="Freeform 200"/>
            <p:cNvSpPr>
              <a:spLocks/>
            </p:cNvSpPr>
            <p:nvPr/>
          </p:nvSpPr>
          <p:spPr bwMode="auto">
            <a:xfrm>
              <a:off x="2540" y="2090"/>
              <a:ext cx="59" cy="51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9 h 1056"/>
                <a:gd name="T4" fmla="*/ 10 w 92"/>
                <a:gd name="T5" fmla="*/ 28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38" name="Freeform 201"/>
            <p:cNvSpPr>
              <a:spLocks/>
            </p:cNvSpPr>
            <p:nvPr/>
          </p:nvSpPr>
          <p:spPr bwMode="auto">
            <a:xfrm>
              <a:off x="2590" y="2075"/>
              <a:ext cx="63" cy="51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9 h 1056"/>
                <a:gd name="T4" fmla="*/ 14 w 92"/>
                <a:gd name="T5" fmla="*/ 28 h 1056"/>
                <a:gd name="T6" fmla="*/ 14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39" name="Freeform 202"/>
            <p:cNvSpPr>
              <a:spLocks/>
            </p:cNvSpPr>
            <p:nvPr/>
          </p:nvSpPr>
          <p:spPr bwMode="auto">
            <a:xfrm>
              <a:off x="2641" y="2060"/>
              <a:ext cx="59" cy="518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30 h 1056"/>
                <a:gd name="T4" fmla="*/ 10 w 92"/>
                <a:gd name="T5" fmla="*/ 29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9995" name="Group 203"/>
          <p:cNvGrpSpPr>
            <a:grpSpLocks/>
          </p:cNvGrpSpPr>
          <p:nvPr/>
        </p:nvGrpSpPr>
        <p:grpSpPr bwMode="auto">
          <a:xfrm>
            <a:off x="2949575" y="3648075"/>
            <a:ext cx="1127125" cy="1606550"/>
            <a:chOff x="1893" y="2060"/>
            <a:chExt cx="807" cy="701"/>
          </a:xfrm>
        </p:grpSpPr>
        <p:sp>
          <p:nvSpPr>
            <p:cNvPr id="395508" name="Freeform 204"/>
            <p:cNvSpPr>
              <a:spLocks/>
            </p:cNvSpPr>
            <p:nvPr/>
          </p:nvSpPr>
          <p:spPr bwMode="auto">
            <a:xfrm>
              <a:off x="1893" y="2278"/>
              <a:ext cx="63" cy="483"/>
            </a:xfrm>
            <a:custGeom>
              <a:avLst/>
              <a:gdLst>
                <a:gd name="T0" fmla="*/ 0 w 92"/>
                <a:gd name="T1" fmla="*/ 0 h 1056"/>
                <a:gd name="T2" fmla="*/ 2 w 92"/>
                <a:gd name="T3" fmla="*/ 21 h 1056"/>
                <a:gd name="T4" fmla="*/ 14 w 92"/>
                <a:gd name="T5" fmla="*/ 21 h 1056"/>
                <a:gd name="T6" fmla="*/ 14 w 92"/>
                <a:gd name="T7" fmla="*/ 0 h 1056"/>
                <a:gd name="T8" fmla="*/ 0 w 92"/>
                <a:gd name="T9" fmla="*/ 0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09" name="Freeform 205"/>
            <p:cNvSpPr>
              <a:spLocks/>
            </p:cNvSpPr>
            <p:nvPr/>
          </p:nvSpPr>
          <p:spPr bwMode="auto">
            <a:xfrm>
              <a:off x="1944" y="2263"/>
              <a:ext cx="59" cy="487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2 h 1056"/>
                <a:gd name="T4" fmla="*/ 10 w 92"/>
                <a:gd name="T5" fmla="*/ 22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10" name="Freeform 206"/>
            <p:cNvSpPr>
              <a:spLocks/>
            </p:cNvSpPr>
            <p:nvPr/>
          </p:nvSpPr>
          <p:spPr bwMode="auto">
            <a:xfrm>
              <a:off x="1993" y="2248"/>
              <a:ext cx="64" cy="487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2 h 1056"/>
                <a:gd name="T4" fmla="*/ 15 w 92"/>
                <a:gd name="T5" fmla="*/ 22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11" name="Freeform 207"/>
            <p:cNvSpPr>
              <a:spLocks/>
            </p:cNvSpPr>
            <p:nvPr/>
          </p:nvSpPr>
          <p:spPr bwMode="auto">
            <a:xfrm>
              <a:off x="2045" y="2233"/>
              <a:ext cx="59" cy="491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3 h 1056"/>
                <a:gd name="T4" fmla="*/ 10 w 92"/>
                <a:gd name="T5" fmla="*/ 22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12" name="Freeform 208"/>
            <p:cNvSpPr>
              <a:spLocks/>
            </p:cNvSpPr>
            <p:nvPr/>
          </p:nvSpPr>
          <p:spPr bwMode="auto">
            <a:xfrm>
              <a:off x="2091" y="2220"/>
              <a:ext cx="64" cy="491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3 h 1056"/>
                <a:gd name="T4" fmla="*/ 15 w 92"/>
                <a:gd name="T5" fmla="*/ 22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13" name="Freeform 209"/>
            <p:cNvSpPr>
              <a:spLocks/>
            </p:cNvSpPr>
            <p:nvPr/>
          </p:nvSpPr>
          <p:spPr bwMode="auto">
            <a:xfrm>
              <a:off x="2143" y="2206"/>
              <a:ext cx="59" cy="49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4 h 1056"/>
                <a:gd name="T4" fmla="*/ 10 w 92"/>
                <a:gd name="T5" fmla="*/ 23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14" name="Freeform 210"/>
            <p:cNvSpPr>
              <a:spLocks/>
            </p:cNvSpPr>
            <p:nvPr/>
          </p:nvSpPr>
          <p:spPr bwMode="auto">
            <a:xfrm>
              <a:off x="2192" y="2191"/>
              <a:ext cx="64" cy="494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4 h 1056"/>
                <a:gd name="T4" fmla="*/ 15 w 92"/>
                <a:gd name="T5" fmla="*/ 23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15" name="Freeform 211"/>
            <p:cNvSpPr>
              <a:spLocks/>
            </p:cNvSpPr>
            <p:nvPr/>
          </p:nvSpPr>
          <p:spPr bwMode="auto">
            <a:xfrm>
              <a:off x="2244" y="2176"/>
              <a:ext cx="58" cy="498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5 h 1056"/>
                <a:gd name="T4" fmla="*/ 9 w 92"/>
                <a:gd name="T5" fmla="*/ 24 h 1056"/>
                <a:gd name="T6" fmla="*/ 9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16" name="Freeform 212"/>
            <p:cNvSpPr>
              <a:spLocks/>
            </p:cNvSpPr>
            <p:nvPr/>
          </p:nvSpPr>
          <p:spPr bwMode="auto">
            <a:xfrm>
              <a:off x="2290" y="2161"/>
              <a:ext cx="64" cy="504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6 h 1056"/>
                <a:gd name="T4" fmla="*/ 15 w 92"/>
                <a:gd name="T5" fmla="*/ 25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17" name="Freeform 213"/>
            <p:cNvSpPr>
              <a:spLocks/>
            </p:cNvSpPr>
            <p:nvPr/>
          </p:nvSpPr>
          <p:spPr bwMode="auto">
            <a:xfrm>
              <a:off x="2342" y="2147"/>
              <a:ext cx="59" cy="507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7 h 1056"/>
                <a:gd name="T4" fmla="*/ 10 w 92"/>
                <a:gd name="T5" fmla="*/ 26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18" name="Freeform 214"/>
            <p:cNvSpPr>
              <a:spLocks/>
            </p:cNvSpPr>
            <p:nvPr/>
          </p:nvSpPr>
          <p:spPr bwMode="auto">
            <a:xfrm>
              <a:off x="2391" y="2132"/>
              <a:ext cx="64" cy="507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7 h 1056"/>
                <a:gd name="T4" fmla="*/ 15 w 92"/>
                <a:gd name="T5" fmla="*/ 26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19" name="Freeform 215"/>
            <p:cNvSpPr>
              <a:spLocks/>
            </p:cNvSpPr>
            <p:nvPr/>
          </p:nvSpPr>
          <p:spPr bwMode="auto">
            <a:xfrm>
              <a:off x="2442" y="2117"/>
              <a:ext cx="59" cy="511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8 h 1056"/>
                <a:gd name="T4" fmla="*/ 10 w 92"/>
                <a:gd name="T5" fmla="*/ 27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20" name="Freeform 216"/>
            <p:cNvSpPr>
              <a:spLocks/>
            </p:cNvSpPr>
            <p:nvPr/>
          </p:nvSpPr>
          <p:spPr bwMode="auto">
            <a:xfrm>
              <a:off x="2489" y="2104"/>
              <a:ext cx="64" cy="511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8 h 1056"/>
                <a:gd name="T4" fmla="*/ 15 w 92"/>
                <a:gd name="T5" fmla="*/ 27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21" name="Freeform 217"/>
            <p:cNvSpPr>
              <a:spLocks/>
            </p:cNvSpPr>
            <p:nvPr/>
          </p:nvSpPr>
          <p:spPr bwMode="auto">
            <a:xfrm>
              <a:off x="2540" y="2090"/>
              <a:ext cx="59" cy="51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9 h 1056"/>
                <a:gd name="T4" fmla="*/ 10 w 92"/>
                <a:gd name="T5" fmla="*/ 28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22" name="Freeform 218"/>
            <p:cNvSpPr>
              <a:spLocks/>
            </p:cNvSpPr>
            <p:nvPr/>
          </p:nvSpPr>
          <p:spPr bwMode="auto">
            <a:xfrm>
              <a:off x="2590" y="2075"/>
              <a:ext cx="63" cy="51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9 h 1056"/>
                <a:gd name="T4" fmla="*/ 14 w 92"/>
                <a:gd name="T5" fmla="*/ 28 h 1056"/>
                <a:gd name="T6" fmla="*/ 14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23" name="Freeform 219"/>
            <p:cNvSpPr>
              <a:spLocks/>
            </p:cNvSpPr>
            <p:nvPr/>
          </p:nvSpPr>
          <p:spPr bwMode="auto">
            <a:xfrm>
              <a:off x="2641" y="2060"/>
              <a:ext cx="59" cy="518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30 h 1056"/>
                <a:gd name="T4" fmla="*/ 10 w 92"/>
                <a:gd name="T5" fmla="*/ 29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0012" name="Group 220"/>
          <p:cNvGrpSpPr>
            <a:grpSpLocks/>
          </p:cNvGrpSpPr>
          <p:nvPr/>
        </p:nvGrpSpPr>
        <p:grpSpPr bwMode="auto">
          <a:xfrm>
            <a:off x="2949575" y="3648075"/>
            <a:ext cx="1127125" cy="1606550"/>
            <a:chOff x="1893" y="2060"/>
            <a:chExt cx="807" cy="701"/>
          </a:xfrm>
        </p:grpSpPr>
        <p:sp>
          <p:nvSpPr>
            <p:cNvPr id="395492" name="Freeform 221"/>
            <p:cNvSpPr>
              <a:spLocks/>
            </p:cNvSpPr>
            <p:nvPr/>
          </p:nvSpPr>
          <p:spPr bwMode="auto">
            <a:xfrm>
              <a:off x="1893" y="2278"/>
              <a:ext cx="63" cy="483"/>
            </a:xfrm>
            <a:custGeom>
              <a:avLst/>
              <a:gdLst>
                <a:gd name="T0" fmla="*/ 0 w 92"/>
                <a:gd name="T1" fmla="*/ 0 h 1056"/>
                <a:gd name="T2" fmla="*/ 2 w 92"/>
                <a:gd name="T3" fmla="*/ 21 h 1056"/>
                <a:gd name="T4" fmla="*/ 14 w 92"/>
                <a:gd name="T5" fmla="*/ 21 h 1056"/>
                <a:gd name="T6" fmla="*/ 14 w 92"/>
                <a:gd name="T7" fmla="*/ 0 h 1056"/>
                <a:gd name="T8" fmla="*/ 0 w 92"/>
                <a:gd name="T9" fmla="*/ 0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93" name="Freeform 222"/>
            <p:cNvSpPr>
              <a:spLocks/>
            </p:cNvSpPr>
            <p:nvPr/>
          </p:nvSpPr>
          <p:spPr bwMode="auto">
            <a:xfrm>
              <a:off x="1944" y="2263"/>
              <a:ext cx="59" cy="487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2 h 1056"/>
                <a:gd name="T4" fmla="*/ 10 w 92"/>
                <a:gd name="T5" fmla="*/ 22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94" name="Freeform 223"/>
            <p:cNvSpPr>
              <a:spLocks/>
            </p:cNvSpPr>
            <p:nvPr/>
          </p:nvSpPr>
          <p:spPr bwMode="auto">
            <a:xfrm>
              <a:off x="1993" y="2248"/>
              <a:ext cx="64" cy="487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2 h 1056"/>
                <a:gd name="T4" fmla="*/ 15 w 92"/>
                <a:gd name="T5" fmla="*/ 22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95" name="Freeform 224"/>
            <p:cNvSpPr>
              <a:spLocks/>
            </p:cNvSpPr>
            <p:nvPr/>
          </p:nvSpPr>
          <p:spPr bwMode="auto">
            <a:xfrm>
              <a:off x="2045" y="2233"/>
              <a:ext cx="59" cy="491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3 h 1056"/>
                <a:gd name="T4" fmla="*/ 10 w 92"/>
                <a:gd name="T5" fmla="*/ 22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96" name="Freeform 225"/>
            <p:cNvSpPr>
              <a:spLocks/>
            </p:cNvSpPr>
            <p:nvPr/>
          </p:nvSpPr>
          <p:spPr bwMode="auto">
            <a:xfrm>
              <a:off x="2091" y="2220"/>
              <a:ext cx="64" cy="491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3 h 1056"/>
                <a:gd name="T4" fmla="*/ 15 w 92"/>
                <a:gd name="T5" fmla="*/ 22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97" name="Freeform 226"/>
            <p:cNvSpPr>
              <a:spLocks/>
            </p:cNvSpPr>
            <p:nvPr/>
          </p:nvSpPr>
          <p:spPr bwMode="auto">
            <a:xfrm>
              <a:off x="2143" y="2206"/>
              <a:ext cx="59" cy="49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4 h 1056"/>
                <a:gd name="T4" fmla="*/ 10 w 92"/>
                <a:gd name="T5" fmla="*/ 23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98" name="Freeform 227"/>
            <p:cNvSpPr>
              <a:spLocks/>
            </p:cNvSpPr>
            <p:nvPr/>
          </p:nvSpPr>
          <p:spPr bwMode="auto">
            <a:xfrm>
              <a:off x="2192" y="2191"/>
              <a:ext cx="64" cy="494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4 h 1056"/>
                <a:gd name="T4" fmla="*/ 15 w 92"/>
                <a:gd name="T5" fmla="*/ 23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99" name="Freeform 228"/>
            <p:cNvSpPr>
              <a:spLocks/>
            </p:cNvSpPr>
            <p:nvPr/>
          </p:nvSpPr>
          <p:spPr bwMode="auto">
            <a:xfrm>
              <a:off x="2244" y="2176"/>
              <a:ext cx="58" cy="498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5 h 1056"/>
                <a:gd name="T4" fmla="*/ 9 w 92"/>
                <a:gd name="T5" fmla="*/ 24 h 1056"/>
                <a:gd name="T6" fmla="*/ 9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00" name="Freeform 229"/>
            <p:cNvSpPr>
              <a:spLocks/>
            </p:cNvSpPr>
            <p:nvPr/>
          </p:nvSpPr>
          <p:spPr bwMode="auto">
            <a:xfrm>
              <a:off x="2290" y="2161"/>
              <a:ext cx="64" cy="504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6 h 1056"/>
                <a:gd name="T4" fmla="*/ 15 w 92"/>
                <a:gd name="T5" fmla="*/ 25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01" name="Freeform 230"/>
            <p:cNvSpPr>
              <a:spLocks/>
            </p:cNvSpPr>
            <p:nvPr/>
          </p:nvSpPr>
          <p:spPr bwMode="auto">
            <a:xfrm>
              <a:off x="2342" y="2147"/>
              <a:ext cx="59" cy="507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7 h 1056"/>
                <a:gd name="T4" fmla="*/ 10 w 92"/>
                <a:gd name="T5" fmla="*/ 26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02" name="Freeform 231"/>
            <p:cNvSpPr>
              <a:spLocks/>
            </p:cNvSpPr>
            <p:nvPr/>
          </p:nvSpPr>
          <p:spPr bwMode="auto">
            <a:xfrm>
              <a:off x="2391" y="2132"/>
              <a:ext cx="64" cy="507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7 h 1056"/>
                <a:gd name="T4" fmla="*/ 15 w 92"/>
                <a:gd name="T5" fmla="*/ 26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03" name="Freeform 232"/>
            <p:cNvSpPr>
              <a:spLocks/>
            </p:cNvSpPr>
            <p:nvPr/>
          </p:nvSpPr>
          <p:spPr bwMode="auto">
            <a:xfrm>
              <a:off x="2442" y="2117"/>
              <a:ext cx="59" cy="511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8 h 1056"/>
                <a:gd name="T4" fmla="*/ 10 w 92"/>
                <a:gd name="T5" fmla="*/ 27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04" name="Freeform 233"/>
            <p:cNvSpPr>
              <a:spLocks/>
            </p:cNvSpPr>
            <p:nvPr/>
          </p:nvSpPr>
          <p:spPr bwMode="auto">
            <a:xfrm>
              <a:off x="2489" y="2104"/>
              <a:ext cx="64" cy="511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8 h 1056"/>
                <a:gd name="T4" fmla="*/ 15 w 92"/>
                <a:gd name="T5" fmla="*/ 27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05" name="Freeform 234"/>
            <p:cNvSpPr>
              <a:spLocks/>
            </p:cNvSpPr>
            <p:nvPr/>
          </p:nvSpPr>
          <p:spPr bwMode="auto">
            <a:xfrm>
              <a:off x="2540" y="2090"/>
              <a:ext cx="59" cy="51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9 h 1056"/>
                <a:gd name="T4" fmla="*/ 10 w 92"/>
                <a:gd name="T5" fmla="*/ 28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06" name="Freeform 235"/>
            <p:cNvSpPr>
              <a:spLocks/>
            </p:cNvSpPr>
            <p:nvPr/>
          </p:nvSpPr>
          <p:spPr bwMode="auto">
            <a:xfrm>
              <a:off x="2590" y="2075"/>
              <a:ext cx="63" cy="51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9 h 1056"/>
                <a:gd name="T4" fmla="*/ 14 w 92"/>
                <a:gd name="T5" fmla="*/ 28 h 1056"/>
                <a:gd name="T6" fmla="*/ 14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07" name="Freeform 236"/>
            <p:cNvSpPr>
              <a:spLocks/>
            </p:cNvSpPr>
            <p:nvPr/>
          </p:nvSpPr>
          <p:spPr bwMode="auto">
            <a:xfrm>
              <a:off x="2641" y="2060"/>
              <a:ext cx="59" cy="518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30 h 1056"/>
                <a:gd name="T4" fmla="*/ 10 w 92"/>
                <a:gd name="T5" fmla="*/ 29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0029" name="Group 237"/>
          <p:cNvGrpSpPr>
            <a:grpSpLocks/>
          </p:cNvGrpSpPr>
          <p:nvPr/>
        </p:nvGrpSpPr>
        <p:grpSpPr bwMode="auto">
          <a:xfrm>
            <a:off x="2949575" y="3648075"/>
            <a:ext cx="1127125" cy="1606550"/>
            <a:chOff x="1893" y="2060"/>
            <a:chExt cx="807" cy="701"/>
          </a:xfrm>
        </p:grpSpPr>
        <p:sp>
          <p:nvSpPr>
            <p:cNvPr id="395476" name="Freeform 238"/>
            <p:cNvSpPr>
              <a:spLocks/>
            </p:cNvSpPr>
            <p:nvPr/>
          </p:nvSpPr>
          <p:spPr bwMode="auto">
            <a:xfrm>
              <a:off x="1893" y="2278"/>
              <a:ext cx="63" cy="483"/>
            </a:xfrm>
            <a:custGeom>
              <a:avLst/>
              <a:gdLst>
                <a:gd name="T0" fmla="*/ 0 w 92"/>
                <a:gd name="T1" fmla="*/ 0 h 1056"/>
                <a:gd name="T2" fmla="*/ 2 w 92"/>
                <a:gd name="T3" fmla="*/ 21 h 1056"/>
                <a:gd name="T4" fmla="*/ 14 w 92"/>
                <a:gd name="T5" fmla="*/ 21 h 1056"/>
                <a:gd name="T6" fmla="*/ 14 w 92"/>
                <a:gd name="T7" fmla="*/ 0 h 1056"/>
                <a:gd name="T8" fmla="*/ 0 w 92"/>
                <a:gd name="T9" fmla="*/ 0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77" name="Freeform 239"/>
            <p:cNvSpPr>
              <a:spLocks/>
            </p:cNvSpPr>
            <p:nvPr/>
          </p:nvSpPr>
          <p:spPr bwMode="auto">
            <a:xfrm>
              <a:off x="1944" y="2263"/>
              <a:ext cx="59" cy="487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2 h 1056"/>
                <a:gd name="T4" fmla="*/ 10 w 92"/>
                <a:gd name="T5" fmla="*/ 22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78" name="Freeform 240"/>
            <p:cNvSpPr>
              <a:spLocks/>
            </p:cNvSpPr>
            <p:nvPr/>
          </p:nvSpPr>
          <p:spPr bwMode="auto">
            <a:xfrm>
              <a:off x="1993" y="2248"/>
              <a:ext cx="64" cy="487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2 h 1056"/>
                <a:gd name="T4" fmla="*/ 15 w 92"/>
                <a:gd name="T5" fmla="*/ 22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79" name="Freeform 241"/>
            <p:cNvSpPr>
              <a:spLocks/>
            </p:cNvSpPr>
            <p:nvPr/>
          </p:nvSpPr>
          <p:spPr bwMode="auto">
            <a:xfrm>
              <a:off x="2045" y="2233"/>
              <a:ext cx="59" cy="491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3 h 1056"/>
                <a:gd name="T4" fmla="*/ 10 w 92"/>
                <a:gd name="T5" fmla="*/ 22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80" name="Freeform 242"/>
            <p:cNvSpPr>
              <a:spLocks/>
            </p:cNvSpPr>
            <p:nvPr/>
          </p:nvSpPr>
          <p:spPr bwMode="auto">
            <a:xfrm>
              <a:off x="2091" y="2220"/>
              <a:ext cx="64" cy="491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3 h 1056"/>
                <a:gd name="T4" fmla="*/ 15 w 92"/>
                <a:gd name="T5" fmla="*/ 22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81" name="Freeform 243"/>
            <p:cNvSpPr>
              <a:spLocks/>
            </p:cNvSpPr>
            <p:nvPr/>
          </p:nvSpPr>
          <p:spPr bwMode="auto">
            <a:xfrm>
              <a:off x="2143" y="2206"/>
              <a:ext cx="59" cy="49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4 h 1056"/>
                <a:gd name="T4" fmla="*/ 10 w 92"/>
                <a:gd name="T5" fmla="*/ 23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82" name="Freeform 244"/>
            <p:cNvSpPr>
              <a:spLocks/>
            </p:cNvSpPr>
            <p:nvPr/>
          </p:nvSpPr>
          <p:spPr bwMode="auto">
            <a:xfrm>
              <a:off x="2192" y="2191"/>
              <a:ext cx="64" cy="494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4 h 1056"/>
                <a:gd name="T4" fmla="*/ 15 w 92"/>
                <a:gd name="T5" fmla="*/ 23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83" name="Freeform 245"/>
            <p:cNvSpPr>
              <a:spLocks/>
            </p:cNvSpPr>
            <p:nvPr/>
          </p:nvSpPr>
          <p:spPr bwMode="auto">
            <a:xfrm>
              <a:off x="2244" y="2176"/>
              <a:ext cx="58" cy="498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5 h 1056"/>
                <a:gd name="T4" fmla="*/ 9 w 92"/>
                <a:gd name="T5" fmla="*/ 24 h 1056"/>
                <a:gd name="T6" fmla="*/ 9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84" name="Freeform 246"/>
            <p:cNvSpPr>
              <a:spLocks/>
            </p:cNvSpPr>
            <p:nvPr/>
          </p:nvSpPr>
          <p:spPr bwMode="auto">
            <a:xfrm>
              <a:off x="2290" y="2161"/>
              <a:ext cx="64" cy="504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6 h 1056"/>
                <a:gd name="T4" fmla="*/ 15 w 92"/>
                <a:gd name="T5" fmla="*/ 25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85" name="Freeform 247"/>
            <p:cNvSpPr>
              <a:spLocks/>
            </p:cNvSpPr>
            <p:nvPr/>
          </p:nvSpPr>
          <p:spPr bwMode="auto">
            <a:xfrm>
              <a:off x="2342" y="2147"/>
              <a:ext cx="59" cy="507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7 h 1056"/>
                <a:gd name="T4" fmla="*/ 10 w 92"/>
                <a:gd name="T5" fmla="*/ 26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86" name="Freeform 248"/>
            <p:cNvSpPr>
              <a:spLocks/>
            </p:cNvSpPr>
            <p:nvPr/>
          </p:nvSpPr>
          <p:spPr bwMode="auto">
            <a:xfrm>
              <a:off x="2391" y="2132"/>
              <a:ext cx="64" cy="507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7 h 1056"/>
                <a:gd name="T4" fmla="*/ 15 w 92"/>
                <a:gd name="T5" fmla="*/ 26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87" name="Freeform 249"/>
            <p:cNvSpPr>
              <a:spLocks/>
            </p:cNvSpPr>
            <p:nvPr/>
          </p:nvSpPr>
          <p:spPr bwMode="auto">
            <a:xfrm>
              <a:off x="2442" y="2117"/>
              <a:ext cx="59" cy="511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8 h 1056"/>
                <a:gd name="T4" fmla="*/ 10 w 92"/>
                <a:gd name="T5" fmla="*/ 27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88" name="Freeform 250"/>
            <p:cNvSpPr>
              <a:spLocks/>
            </p:cNvSpPr>
            <p:nvPr/>
          </p:nvSpPr>
          <p:spPr bwMode="auto">
            <a:xfrm>
              <a:off x="2489" y="2104"/>
              <a:ext cx="64" cy="511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8 h 1056"/>
                <a:gd name="T4" fmla="*/ 15 w 92"/>
                <a:gd name="T5" fmla="*/ 27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89" name="Freeform 251"/>
            <p:cNvSpPr>
              <a:spLocks/>
            </p:cNvSpPr>
            <p:nvPr/>
          </p:nvSpPr>
          <p:spPr bwMode="auto">
            <a:xfrm>
              <a:off x="2540" y="2090"/>
              <a:ext cx="59" cy="51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9 h 1056"/>
                <a:gd name="T4" fmla="*/ 10 w 92"/>
                <a:gd name="T5" fmla="*/ 28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90" name="Freeform 252"/>
            <p:cNvSpPr>
              <a:spLocks/>
            </p:cNvSpPr>
            <p:nvPr/>
          </p:nvSpPr>
          <p:spPr bwMode="auto">
            <a:xfrm>
              <a:off x="2590" y="2075"/>
              <a:ext cx="63" cy="51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9 h 1056"/>
                <a:gd name="T4" fmla="*/ 14 w 92"/>
                <a:gd name="T5" fmla="*/ 28 h 1056"/>
                <a:gd name="T6" fmla="*/ 14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91" name="Freeform 253"/>
            <p:cNvSpPr>
              <a:spLocks/>
            </p:cNvSpPr>
            <p:nvPr/>
          </p:nvSpPr>
          <p:spPr bwMode="auto">
            <a:xfrm>
              <a:off x="2641" y="2060"/>
              <a:ext cx="59" cy="518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30 h 1056"/>
                <a:gd name="T4" fmla="*/ 10 w 92"/>
                <a:gd name="T5" fmla="*/ 29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0046" name="Group 254"/>
          <p:cNvGrpSpPr>
            <a:grpSpLocks/>
          </p:cNvGrpSpPr>
          <p:nvPr/>
        </p:nvGrpSpPr>
        <p:grpSpPr bwMode="auto">
          <a:xfrm>
            <a:off x="2949575" y="3648075"/>
            <a:ext cx="1127125" cy="1606550"/>
            <a:chOff x="1893" y="2060"/>
            <a:chExt cx="807" cy="701"/>
          </a:xfrm>
        </p:grpSpPr>
        <p:sp>
          <p:nvSpPr>
            <p:cNvPr id="395460" name="Freeform 255"/>
            <p:cNvSpPr>
              <a:spLocks/>
            </p:cNvSpPr>
            <p:nvPr/>
          </p:nvSpPr>
          <p:spPr bwMode="auto">
            <a:xfrm>
              <a:off x="1893" y="2278"/>
              <a:ext cx="63" cy="483"/>
            </a:xfrm>
            <a:custGeom>
              <a:avLst/>
              <a:gdLst>
                <a:gd name="T0" fmla="*/ 0 w 92"/>
                <a:gd name="T1" fmla="*/ 0 h 1056"/>
                <a:gd name="T2" fmla="*/ 2 w 92"/>
                <a:gd name="T3" fmla="*/ 21 h 1056"/>
                <a:gd name="T4" fmla="*/ 14 w 92"/>
                <a:gd name="T5" fmla="*/ 21 h 1056"/>
                <a:gd name="T6" fmla="*/ 14 w 92"/>
                <a:gd name="T7" fmla="*/ 0 h 1056"/>
                <a:gd name="T8" fmla="*/ 0 w 92"/>
                <a:gd name="T9" fmla="*/ 0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61" name="Freeform 256"/>
            <p:cNvSpPr>
              <a:spLocks/>
            </p:cNvSpPr>
            <p:nvPr/>
          </p:nvSpPr>
          <p:spPr bwMode="auto">
            <a:xfrm>
              <a:off x="1944" y="2263"/>
              <a:ext cx="59" cy="487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2 h 1056"/>
                <a:gd name="T4" fmla="*/ 10 w 92"/>
                <a:gd name="T5" fmla="*/ 22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62" name="Freeform 257"/>
            <p:cNvSpPr>
              <a:spLocks/>
            </p:cNvSpPr>
            <p:nvPr/>
          </p:nvSpPr>
          <p:spPr bwMode="auto">
            <a:xfrm>
              <a:off x="1993" y="2248"/>
              <a:ext cx="64" cy="487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2 h 1056"/>
                <a:gd name="T4" fmla="*/ 15 w 92"/>
                <a:gd name="T5" fmla="*/ 22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63" name="Freeform 258"/>
            <p:cNvSpPr>
              <a:spLocks/>
            </p:cNvSpPr>
            <p:nvPr/>
          </p:nvSpPr>
          <p:spPr bwMode="auto">
            <a:xfrm>
              <a:off x="2045" y="2233"/>
              <a:ext cx="59" cy="491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3 h 1056"/>
                <a:gd name="T4" fmla="*/ 10 w 92"/>
                <a:gd name="T5" fmla="*/ 22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64" name="Freeform 259"/>
            <p:cNvSpPr>
              <a:spLocks/>
            </p:cNvSpPr>
            <p:nvPr/>
          </p:nvSpPr>
          <p:spPr bwMode="auto">
            <a:xfrm>
              <a:off x="2091" y="2220"/>
              <a:ext cx="64" cy="491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3 h 1056"/>
                <a:gd name="T4" fmla="*/ 15 w 92"/>
                <a:gd name="T5" fmla="*/ 22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65" name="Freeform 260"/>
            <p:cNvSpPr>
              <a:spLocks/>
            </p:cNvSpPr>
            <p:nvPr/>
          </p:nvSpPr>
          <p:spPr bwMode="auto">
            <a:xfrm>
              <a:off x="2143" y="2206"/>
              <a:ext cx="59" cy="49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4 h 1056"/>
                <a:gd name="T4" fmla="*/ 10 w 92"/>
                <a:gd name="T5" fmla="*/ 23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66" name="Freeform 261"/>
            <p:cNvSpPr>
              <a:spLocks/>
            </p:cNvSpPr>
            <p:nvPr/>
          </p:nvSpPr>
          <p:spPr bwMode="auto">
            <a:xfrm>
              <a:off x="2192" y="2191"/>
              <a:ext cx="64" cy="494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4 h 1056"/>
                <a:gd name="T4" fmla="*/ 15 w 92"/>
                <a:gd name="T5" fmla="*/ 23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67" name="Freeform 262"/>
            <p:cNvSpPr>
              <a:spLocks/>
            </p:cNvSpPr>
            <p:nvPr/>
          </p:nvSpPr>
          <p:spPr bwMode="auto">
            <a:xfrm>
              <a:off x="2244" y="2176"/>
              <a:ext cx="58" cy="498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5 h 1056"/>
                <a:gd name="T4" fmla="*/ 9 w 92"/>
                <a:gd name="T5" fmla="*/ 24 h 1056"/>
                <a:gd name="T6" fmla="*/ 9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68" name="Freeform 263"/>
            <p:cNvSpPr>
              <a:spLocks/>
            </p:cNvSpPr>
            <p:nvPr/>
          </p:nvSpPr>
          <p:spPr bwMode="auto">
            <a:xfrm>
              <a:off x="2290" y="2161"/>
              <a:ext cx="64" cy="504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6 h 1056"/>
                <a:gd name="T4" fmla="*/ 15 w 92"/>
                <a:gd name="T5" fmla="*/ 25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69" name="Freeform 264"/>
            <p:cNvSpPr>
              <a:spLocks/>
            </p:cNvSpPr>
            <p:nvPr/>
          </p:nvSpPr>
          <p:spPr bwMode="auto">
            <a:xfrm>
              <a:off x="2342" y="2147"/>
              <a:ext cx="59" cy="507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7 h 1056"/>
                <a:gd name="T4" fmla="*/ 10 w 92"/>
                <a:gd name="T5" fmla="*/ 26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70" name="Freeform 265"/>
            <p:cNvSpPr>
              <a:spLocks/>
            </p:cNvSpPr>
            <p:nvPr/>
          </p:nvSpPr>
          <p:spPr bwMode="auto">
            <a:xfrm>
              <a:off x="2391" y="2132"/>
              <a:ext cx="64" cy="507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7 h 1056"/>
                <a:gd name="T4" fmla="*/ 15 w 92"/>
                <a:gd name="T5" fmla="*/ 26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71" name="Freeform 266"/>
            <p:cNvSpPr>
              <a:spLocks/>
            </p:cNvSpPr>
            <p:nvPr/>
          </p:nvSpPr>
          <p:spPr bwMode="auto">
            <a:xfrm>
              <a:off x="2442" y="2117"/>
              <a:ext cx="59" cy="511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8 h 1056"/>
                <a:gd name="T4" fmla="*/ 10 w 92"/>
                <a:gd name="T5" fmla="*/ 27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72" name="Freeform 267"/>
            <p:cNvSpPr>
              <a:spLocks/>
            </p:cNvSpPr>
            <p:nvPr/>
          </p:nvSpPr>
          <p:spPr bwMode="auto">
            <a:xfrm>
              <a:off x="2489" y="2104"/>
              <a:ext cx="64" cy="511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8 h 1056"/>
                <a:gd name="T4" fmla="*/ 15 w 92"/>
                <a:gd name="T5" fmla="*/ 27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73" name="Freeform 268"/>
            <p:cNvSpPr>
              <a:spLocks/>
            </p:cNvSpPr>
            <p:nvPr/>
          </p:nvSpPr>
          <p:spPr bwMode="auto">
            <a:xfrm>
              <a:off x="2540" y="2090"/>
              <a:ext cx="59" cy="51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9 h 1056"/>
                <a:gd name="T4" fmla="*/ 10 w 92"/>
                <a:gd name="T5" fmla="*/ 28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74" name="Freeform 269"/>
            <p:cNvSpPr>
              <a:spLocks/>
            </p:cNvSpPr>
            <p:nvPr/>
          </p:nvSpPr>
          <p:spPr bwMode="auto">
            <a:xfrm>
              <a:off x="2590" y="2075"/>
              <a:ext cx="63" cy="51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9 h 1056"/>
                <a:gd name="T4" fmla="*/ 14 w 92"/>
                <a:gd name="T5" fmla="*/ 28 h 1056"/>
                <a:gd name="T6" fmla="*/ 14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75" name="Freeform 270"/>
            <p:cNvSpPr>
              <a:spLocks/>
            </p:cNvSpPr>
            <p:nvPr/>
          </p:nvSpPr>
          <p:spPr bwMode="auto">
            <a:xfrm>
              <a:off x="2641" y="2060"/>
              <a:ext cx="59" cy="518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30 h 1056"/>
                <a:gd name="T4" fmla="*/ 10 w 92"/>
                <a:gd name="T5" fmla="*/ 29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0063" name="Group 271"/>
          <p:cNvGrpSpPr>
            <a:grpSpLocks/>
          </p:cNvGrpSpPr>
          <p:nvPr/>
        </p:nvGrpSpPr>
        <p:grpSpPr bwMode="auto">
          <a:xfrm>
            <a:off x="2949575" y="3648075"/>
            <a:ext cx="1127125" cy="1606550"/>
            <a:chOff x="1893" y="2060"/>
            <a:chExt cx="807" cy="701"/>
          </a:xfrm>
        </p:grpSpPr>
        <p:sp>
          <p:nvSpPr>
            <p:cNvPr id="395444" name="Freeform 272"/>
            <p:cNvSpPr>
              <a:spLocks/>
            </p:cNvSpPr>
            <p:nvPr/>
          </p:nvSpPr>
          <p:spPr bwMode="auto">
            <a:xfrm>
              <a:off x="1893" y="2278"/>
              <a:ext cx="63" cy="483"/>
            </a:xfrm>
            <a:custGeom>
              <a:avLst/>
              <a:gdLst>
                <a:gd name="T0" fmla="*/ 0 w 92"/>
                <a:gd name="T1" fmla="*/ 0 h 1056"/>
                <a:gd name="T2" fmla="*/ 2 w 92"/>
                <a:gd name="T3" fmla="*/ 21 h 1056"/>
                <a:gd name="T4" fmla="*/ 14 w 92"/>
                <a:gd name="T5" fmla="*/ 21 h 1056"/>
                <a:gd name="T6" fmla="*/ 14 w 92"/>
                <a:gd name="T7" fmla="*/ 0 h 1056"/>
                <a:gd name="T8" fmla="*/ 0 w 92"/>
                <a:gd name="T9" fmla="*/ 0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45" name="Freeform 273"/>
            <p:cNvSpPr>
              <a:spLocks/>
            </p:cNvSpPr>
            <p:nvPr/>
          </p:nvSpPr>
          <p:spPr bwMode="auto">
            <a:xfrm>
              <a:off x="1944" y="2263"/>
              <a:ext cx="59" cy="487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2 h 1056"/>
                <a:gd name="T4" fmla="*/ 10 w 92"/>
                <a:gd name="T5" fmla="*/ 22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46" name="Freeform 274"/>
            <p:cNvSpPr>
              <a:spLocks/>
            </p:cNvSpPr>
            <p:nvPr/>
          </p:nvSpPr>
          <p:spPr bwMode="auto">
            <a:xfrm>
              <a:off x="1993" y="2248"/>
              <a:ext cx="64" cy="487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2 h 1056"/>
                <a:gd name="T4" fmla="*/ 15 w 92"/>
                <a:gd name="T5" fmla="*/ 22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47" name="Freeform 275"/>
            <p:cNvSpPr>
              <a:spLocks/>
            </p:cNvSpPr>
            <p:nvPr/>
          </p:nvSpPr>
          <p:spPr bwMode="auto">
            <a:xfrm>
              <a:off x="2045" y="2233"/>
              <a:ext cx="59" cy="491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3 h 1056"/>
                <a:gd name="T4" fmla="*/ 10 w 92"/>
                <a:gd name="T5" fmla="*/ 22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48" name="Freeform 276"/>
            <p:cNvSpPr>
              <a:spLocks/>
            </p:cNvSpPr>
            <p:nvPr/>
          </p:nvSpPr>
          <p:spPr bwMode="auto">
            <a:xfrm>
              <a:off x="2091" y="2220"/>
              <a:ext cx="64" cy="491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3 h 1056"/>
                <a:gd name="T4" fmla="*/ 15 w 92"/>
                <a:gd name="T5" fmla="*/ 22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49" name="Freeform 277"/>
            <p:cNvSpPr>
              <a:spLocks/>
            </p:cNvSpPr>
            <p:nvPr/>
          </p:nvSpPr>
          <p:spPr bwMode="auto">
            <a:xfrm>
              <a:off x="2143" y="2206"/>
              <a:ext cx="59" cy="49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4 h 1056"/>
                <a:gd name="T4" fmla="*/ 10 w 92"/>
                <a:gd name="T5" fmla="*/ 23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50" name="Freeform 278"/>
            <p:cNvSpPr>
              <a:spLocks/>
            </p:cNvSpPr>
            <p:nvPr/>
          </p:nvSpPr>
          <p:spPr bwMode="auto">
            <a:xfrm>
              <a:off x="2192" y="2191"/>
              <a:ext cx="64" cy="494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4 h 1056"/>
                <a:gd name="T4" fmla="*/ 15 w 92"/>
                <a:gd name="T5" fmla="*/ 23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51" name="Freeform 279"/>
            <p:cNvSpPr>
              <a:spLocks/>
            </p:cNvSpPr>
            <p:nvPr/>
          </p:nvSpPr>
          <p:spPr bwMode="auto">
            <a:xfrm>
              <a:off x="2244" y="2176"/>
              <a:ext cx="58" cy="498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5 h 1056"/>
                <a:gd name="T4" fmla="*/ 9 w 92"/>
                <a:gd name="T5" fmla="*/ 24 h 1056"/>
                <a:gd name="T6" fmla="*/ 9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52" name="Freeform 280"/>
            <p:cNvSpPr>
              <a:spLocks/>
            </p:cNvSpPr>
            <p:nvPr/>
          </p:nvSpPr>
          <p:spPr bwMode="auto">
            <a:xfrm>
              <a:off x="2290" y="2161"/>
              <a:ext cx="64" cy="504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6 h 1056"/>
                <a:gd name="T4" fmla="*/ 15 w 92"/>
                <a:gd name="T5" fmla="*/ 25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53" name="Freeform 281"/>
            <p:cNvSpPr>
              <a:spLocks/>
            </p:cNvSpPr>
            <p:nvPr/>
          </p:nvSpPr>
          <p:spPr bwMode="auto">
            <a:xfrm>
              <a:off x="2342" y="2147"/>
              <a:ext cx="59" cy="507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7 h 1056"/>
                <a:gd name="T4" fmla="*/ 10 w 92"/>
                <a:gd name="T5" fmla="*/ 26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54" name="Freeform 282"/>
            <p:cNvSpPr>
              <a:spLocks/>
            </p:cNvSpPr>
            <p:nvPr/>
          </p:nvSpPr>
          <p:spPr bwMode="auto">
            <a:xfrm>
              <a:off x="2391" y="2132"/>
              <a:ext cx="64" cy="507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7 h 1056"/>
                <a:gd name="T4" fmla="*/ 15 w 92"/>
                <a:gd name="T5" fmla="*/ 26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55" name="Freeform 283"/>
            <p:cNvSpPr>
              <a:spLocks/>
            </p:cNvSpPr>
            <p:nvPr/>
          </p:nvSpPr>
          <p:spPr bwMode="auto">
            <a:xfrm>
              <a:off x="2442" y="2117"/>
              <a:ext cx="59" cy="511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8 h 1056"/>
                <a:gd name="T4" fmla="*/ 10 w 92"/>
                <a:gd name="T5" fmla="*/ 27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56" name="Freeform 284"/>
            <p:cNvSpPr>
              <a:spLocks/>
            </p:cNvSpPr>
            <p:nvPr/>
          </p:nvSpPr>
          <p:spPr bwMode="auto">
            <a:xfrm>
              <a:off x="2489" y="2104"/>
              <a:ext cx="64" cy="511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8 h 1056"/>
                <a:gd name="T4" fmla="*/ 15 w 92"/>
                <a:gd name="T5" fmla="*/ 27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57" name="Freeform 285"/>
            <p:cNvSpPr>
              <a:spLocks/>
            </p:cNvSpPr>
            <p:nvPr/>
          </p:nvSpPr>
          <p:spPr bwMode="auto">
            <a:xfrm>
              <a:off x="2540" y="2090"/>
              <a:ext cx="59" cy="51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9 h 1056"/>
                <a:gd name="T4" fmla="*/ 10 w 92"/>
                <a:gd name="T5" fmla="*/ 28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58" name="Freeform 286"/>
            <p:cNvSpPr>
              <a:spLocks/>
            </p:cNvSpPr>
            <p:nvPr/>
          </p:nvSpPr>
          <p:spPr bwMode="auto">
            <a:xfrm>
              <a:off x="2590" y="2075"/>
              <a:ext cx="63" cy="51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9 h 1056"/>
                <a:gd name="T4" fmla="*/ 14 w 92"/>
                <a:gd name="T5" fmla="*/ 28 h 1056"/>
                <a:gd name="T6" fmla="*/ 14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59" name="Freeform 287"/>
            <p:cNvSpPr>
              <a:spLocks/>
            </p:cNvSpPr>
            <p:nvPr/>
          </p:nvSpPr>
          <p:spPr bwMode="auto">
            <a:xfrm>
              <a:off x="2641" y="2060"/>
              <a:ext cx="59" cy="518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30 h 1056"/>
                <a:gd name="T4" fmla="*/ 10 w 92"/>
                <a:gd name="T5" fmla="*/ 29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0080" name="Group 288"/>
          <p:cNvGrpSpPr>
            <a:grpSpLocks/>
          </p:cNvGrpSpPr>
          <p:nvPr/>
        </p:nvGrpSpPr>
        <p:grpSpPr bwMode="auto">
          <a:xfrm>
            <a:off x="2949575" y="3648075"/>
            <a:ext cx="1127125" cy="1606550"/>
            <a:chOff x="1893" y="2060"/>
            <a:chExt cx="807" cy="701"/>
          </a:xfrm>
        </p:grpSpPr>
        <p:sp>
          <p:nvSpPr>
            <p:cNvPr id="395428" name="Freeform 289"/>
            <p:cNvSpPr>
              <a:spLocks/>
            </p:cNvSpPr>
            <p:nvPr/>
          </p:nvSpPr>
          <p:spPr bwMode="auto">
            <a:xfrm>
              <a:off x="1893" y="2278"/>
              <a:ext cx="63" cy="483"/>
            </a:xfrm>
            <a:custGeom>
              <a:avLst/>
              <a:gdLst>
                <a:gd name="T0" fmla="*/ 0 w 92"/>
                <a:gd name="T1" fmla="*/ 0 h 1056"/>
                <a:gd name="T2" fmla="*/ 2 w 92"/>
                <a:gd name="T3" fmla="*/ 21 h 1056"/>
                <a:gd name="T4" fmla="*/ 14 w 92"/>
                <a:gd name="T5" fmla="*/ 21 h 1056"/>
                <a:gd name="T6" fmla="*/ 14 w 92"/>
                <a:gd name="T7" fmla="*/ 0 h 1056"/>
                <a:gd name="T8" fmla="*/ 0 w 92"/>
                <a:gd name="T9" fmla="*/ 0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29" name="Freeform 290"/>
            <p:cNvSpPr>
              <a:spLocks/>
            </p:cNvSpPr>
            <p:nvPr/>
          </p:nvSpPr>
          <p:spPr bwMode="auto">
            <a:xfrm>
              <a:off x="1944" y="2263"/>
              <a:ext cx="59" cy="487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2 h 1056"/>
                <a:gd name="T4" fmla="*/ 10 w 92"/>
                <a:gd name="T5" fmla="*/ 22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30" name="Freeform 291"/>
            <p:cNvSpPr>
              <a:spLocks/>
            </p:cNvSpPr>
            <p:nvPr/>
          </p:nvSpPr>
          <p:spPr bwMode="auto">
            <a:xfrm>
              <a:off x="1993" y="2248"/>
              <a:ext cx="64" cy="487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2 h 1056"/>
                <a:gd name="T4" fmla="*/ 15 w 92"/>
                <a:gd name="T5" fmla="*/ 22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31" name="Freeform 292"/>
            <p:cNvSpPr>
              <a:spLocks/>
            </p:cNvSpPr>
            <p:nvPr/>
          </p:nvSpPr>
          <p:spPr bwMode="auto">
            <a:xfrm>
              <a:off x="2045" y="2233"/>
              <a:ext cx="59" cy="491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3 h 1056"/>
                <a:gd name="T4" fmla="*/ 10 w 92"/>
                <a:gd name="T5" fmla="*/ 22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32" name="Freeform 293"/>
            <p:cNvSpPr>
              <a:spLocks/>
            </p:cNvSpPr>
            <p:nvPr/>
          </p:nvSpPr>
          <p:spPr bwMode="auto">
            <a:xfrm>
              <a:off x="2091" y="2220"/>
              <a:ext cx="64" cy="491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3 h 1056"/>
                <a:gd name="T4" fmla="*/ 15 w 92"/>
                <a:gd name="T5" fmla="*/ 22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33" name="Freeform 294"/>
            <p:cNvSpPr>
              <a:spLocks/>
            </p:cNvSpPr>
            <p:nvPr/>
          </p:nvSpPr>
          <p:spPr bwMode="auto">
            <a:xfrm>
              <a:off x="2143" y="2206"/>
              <a:ext cx="59" cy="49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4 h 1056"/>
                <a:gd name="T4" fmla="*/ 10 w 92"/>
                <a:gd name="T5" fmla="*/ 23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34" name="Freeform 295"/>
            <p:cNvSpPr>
              <a:spLocks/>
            </p:cNvSpPr>
            <p:nvPr/>
          </p:nvSpPr>
          <p:spPr bwMode="auto">
            <a:xfrm>
              <a:off x="2192" y="2191"/>
              <a:ext cx="64" cy="494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4 h 1056"/>
                <a:gd name="T4" fmla="*/ 15 w 92"/>
                <a:gd name="T5" fmla="*/ 23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35" name="Freeform 296"/>
            <p:cNvSpPr>
              <a:spLocks/>
            </p:cNvSpPr>
            <p:nvPr/>
          </p:nvSpPr>
          <p:spPr bwMode="auto">
            <a:xfrm>
              <a:off x="2244" y="2176"/>
              <a:ext cx="58" cy="498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5 h 1056"/>
                <a:gd name="T4" fmla="*/ 9 w 92"/>
                <a:gd name="T5" fmla="*/ 24 h 1056"/>
                <a:gd name="T6" fmla="*/ 9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36" name="Freeform 297"/>
            <p:cNvSpPr>
              <a:spLocks/>
            </p:cNvSpPr>
            <p:nvPr/>
          </p:nvSpPr>
          <p:spPr bwMode="auto">
            <a:xfrm>
              <a:off x="2290" y="2161"/>
              <a:ext cx="64" cy="504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6 h 1056"/>
                <a:gd name="T4" fmla="*/ 15 w 92"/>
                <a:gd name="T5" fmla="*/ 25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37" name="Freeform 298"/>
            <p:cNvSpPr>
              <a:spLocks/>
            </p:cNvSpPr>
            <p:nvPr/>
          </p:nvSpPr>
          <p:spPr bwMode="auto">
            <a:xfrm>
              <a:off x="2342" y="2147"/>
              <a:ext cx="59" cy="507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7 h 1056"/>
                <a:gd name="T4" fmla="*/ 10 w 92"/>
                <a:gd name="T5" fmla="*/ 26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38" name="Freeform 299"/>
            <p:cNvSpPr>
              <a:spLocks/>
            </p:cNvSpPr>
            <p:nvPr/>
          </p:nvSpPr>
          <p:spPr bwMode="auto">
            <a:xfrm>
              <a:off x="2391" y="2132"/>
              <a:ext cx="64" cy="507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7 h 1056"/>
                <a:gd name="T4" fmla="*/ 15 w 92"/>
                <a:gd name="T5" fmla="*/ 26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39" name="Freeform 300"/>
            <p:cNvSpPr>
              <a:spLocks/>
            </p:cNvSpPr>
            <p:nvPr/>
          </p:nvSpPr>
          <p:spPr bwMode="auto">
            <a:xfrm>
              <a:off x="2442" y="2117"/>
              <a:ext cx="59" cy="511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8 h 1056"/>
                <a:gd name="T4" fmla="*/ 10 w 92"/>
                <a:gd name="T5" fmla="*/ 27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40" name="Freeform 301"/>
            <p:cNvSpPr>
              <a:spLocks/>
            </p:cNvSpPr>
            <p:nvPr/>
          </p:nvSpPr>
          <p:spPr bwMode="auto">
            <a:xfrm>
              <a:off x="2489" y="2104"/>
              <a:ext cx="64" cy="511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8 h 1056"/>
                <a:gd name="T4" fmla="*/ 15 w 92"/>
                <a:gd name="T5" fmla="*/ 27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41" name="Freeform 302"/>
            <p:cNvSpPr>
              <a:spLocks/>
            </p:cNvSpPr>
            <p:nvPr/>
          </p:nvSpPr>
          <p:spPr bwMode="auto">
            <a:xfrm>
              <a:off x="2540" y="2090"/>
              <a:ext cx="59" cy="51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9 h 1056"/>
                <a:gd name="T4" fmla="*/ 10 w 92"/>
                <a:gd name="T5" fmla="*/ 28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42" name="Freeform 303"/>
            <p:cNvSpPr>
              <a:spLocks/>
            </p:cNvSpPr>
            <p:nvPr/>
          </p:nvSpPr>
          <p:spPr bwMode="auto">
            <a:xfrm>
              <a:off x="2590" y="2075"/>
              <a:ext cx="63" cy="51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9 h 1056"/>
                <a:gd name="T4" fmla="*/ 14 w 92"/>
                <a:gd name="T5" fmla="*/ 28 h 1056"/>
                <a:gd name="T6" fmla="*/ 14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43" name="Freeform 304"/>
            <p:cNvSpPr>
              <a:spLocks/>
            </p:cNvSpPr>
            <p:nvPr/>
          </p:nvSpPr>
          <p:spPr bwMode="auto">
            <a:xfrm>
              <a:off x="2641" y="2060"/>
              <a:ext cx="59" cy="518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30 h 1056"/>
                <a:gd name="T4" fmla="*/ 10 w 92"/>
                <a:gd name="T5" fmla="*/ 29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0097" name="Group 305"/>
          <p:cNvGrpSpPr>
            <a:grpSpLocks/>
          </p:cNvGrpSpPr>
          <p:nvPr/>
        </p:nvGrpSpPr>
        <p:grpSpPr bwMode="auto">
          <a:xfrm>
            <a:off x="2949575" y="3648075"/>
            <a:ext cx="1127125" cy="1606550"/>
            <a:chOff x="1893" y="2060"/>
            <a:chExt cx="807" cy="701"/>
          </a:xfrm>
        </p:grpSpPr>
        <p:sp>
          <p:nvSpPr>
            <p:cNvPr id="395412" name="Freeform 306"/>
            <p:cNvSpPr>
              <a:spLocks/>
            </p:cNvSpPr>
            <p:nvPr/>
          </p:nvSpPr>
          <p:spPr bwMode="auto">
            <a:xfrm>
              <a:off x="1893" y="2278"/>
              <a:ext cx="63" cy="483"/>
            </a:xfrm>
            <a:custGeom>
              <a:avLst/>
              <a:gdLst>
                <a:gd name="T0" fmla="*/ 0 w 92"/>
                <a:gd name="T1" fmla="*/ 0 h 1056"/>
                <a:gd name="T2" fmla="*/ 2 w 92"/>
                <a:gd name="T3" fmla="*/ 21 h 1056"/>
                <a:gd name="T4" fmla="*/ 14 w 92"/>
                <a:gd name="T5" fmla="*/ 21 h 1056"/>
                <a:gd name="T6" fmla="*/ 14 w 92"/>
                <a:gd name="T7" fmla="*/ 0 h 1056"/>
                <a:gd name="T8" fmla="*/ 0 w 92"/>
                <a:gd name="T9" fmla="*/ 0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13" name="Freeform 307"/>
            <p:cNvSpPr>
              <a:spLocks/>
            </p:cNvSpPr>
            <p:nvPr/>
          </p:nvSpPr>
          <p:spPr bwMode="auto">
            <a:xfrm>
              <a:off x="1944" y="2263"/>
              <a:ext cx="59" cy="487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2 h 1056"/>
                <a:gd name="T4" fmla="*/ 10 w 92"/>
                <a:gd name="T5" fmla="*/ 22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14" name="Freeform 308"/>
            <p:cNvSpPr>
              <a:spLocks/>
            </p:cNvSpPr>
            <p:nvPr/>
          </p:nvSpPr>
          <p:spPr bwMode="auto">
            <a:xfrm>
              <a:off x="1993" y="2248"/>
              <a:ext cx="64" cy="487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2 h 1056"/>
                <a:gd name="T4" fmla="*/ 15 w 92"/>
                <a:gd name="T5" fmla="*/ 22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15" name="Freeform 309"/>
            <p:cNvSpPr>
              <a:spLocks/>
            </p:cNvSpPr>
            <p:nvPr/>
          </p:nvSpPr>
          <p:spPr bwMode="auto">
            <a:xfrm>
              <a:off x="2045" y="2233"/>
              <a:ext cx="59" cy="491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3 h 1056"/>
                <a:gd name="T4" fmla="*/ 10 w 92"/>
                <a:gd name="T5" fmla="*/ 22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16" name="Freeform 310"/>
            <p:cNvSpPr>
              <a:spLocks/>
            </p:cNvSpPr>
            <p:nvPr/>
          </p:nvSpPr>
          <p:spPr bwMode="auto">
            <a:xfrm>
              <a:off x="2091" y="2220"/>
              <a:ext cx="64" cy="491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3 h 1056"/>
                <a:gd name="T4" fmla="*/ 15 w 92"/>
                <a:gd name="T5" fmla="*/ 22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17" name="Freeform 311"/>
            <p:cNvSpPr>
              <a:spLocks/>
            </p:cNvSpPr>
            <p:nvPr/>
          </p:nvSpPr>
          <p:spPr bwMode="auto">
            <a:xfrm>
              <a:off x="2143" y="2206"/>
              <a:ext cx="59" cy="49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4 h 1056"/>
                <a:gd name="T4" fmla="*/ 10 w 92"/>
                <a:gd name="T5" fmla="*/ 23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18" name="Freeform 312"/>
            <p:cNvSpPr>
              <a:spLocks/>
            </p:cNvSpPr>
            <p:nvPr/>
          </p:nvSpPr>
          <p:spPr bwMode="auto">
            <a:xfrm>
              <a:off x="2192" y="2191"/>
              <a:ext cx="64" cy="494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4 h 1056"/>
                <a:gd name="T4" fmla="*/ 15 w 92"/>
                <a:gd name="T5" fmla="*/ 23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19" name="Freeform 313"/>
            <p:cNvSpPr>
              <a:spLocks/>
            </p:cNvSpPr>
            <p:nvPr/>
          </p:nvSpPr>
          <p:spPr bwMode="auto">
            <a:xfrm>
              <a:off x="2244" y="2176"/>
              <a:ext cx="58" cy="498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5 h 1056"/>
                <a:gd name="T4" fmla="*/ 9 w 92"/>
                <a:gd name="T5" fmla="*/ 24 h 1056"/>
                <a:gd name="T6" fmla="*/ 9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20" name="Freeform 314"/>
            <p:cNvSpPr>
              <a:spLocks/>
            </p:cNvSpPr>
            <p:nvPr/>
          </p:nvSpPr>
          <p:spPr bwMode="auto">
            <a:xfrm>
              <a:off x="2290" y="2161"/>
              <a:ext cx="64" cy="504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6 h 1056"/>
                <a:gd name="T4" fmla="*/ 15 w 92"/>
                <a:gd name="T5" fmla="*/ 25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21" name="Freeform 315"/>
            <p:cNvSpPr>
              <a:spLocks/>
            </p:cNvSpPr>
            <p:nvPr/>
          </p:nvSpPr>
          <p:spPr bwMode="auto">
            <a:xfrm>
              <a:off x="2342" y="2147"/>
              <a:ext cx="59" cy="507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7 h 1056"/>
                <a:gd name="T4" fmla="*/ 10 w 92"/>
                <a:gd name="T5" fmla="*/ 26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22" name="Freeform 316"/>
            <p:cNvSpPr>
              <a:spLocks/>
            </p:cNvSpPr>
            <p:nvPr/>
          </p:nvSpPr>
          <p:spPr bwMode="auto">
            <a:xfrm>
              <a:off x="2391" y="2132"/>
              <a:ext cx="64" cy="507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7 h 1056"/>
                <a:gd name="T4" fmla="*/ 15 w 92"/>
                <a:gd name="T5" fmla="*/ 26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23" name="Freeform 317"/>
            <p:cNvSpPr>
              <a:spLocks/>
            </p:cNvSpPr>
            <p:nvPr/>
          </p:nvSpPr>
          <p:spPr bwMode="auto">
            <a:xfrm>
              <a:off x="2442" y="2117"/>
              <a:ext cx="59" cy="511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8 h 1056"/>
                <a:gd name="T4" fmla="*/ 10 w 92"/>
                <a:gd name="T5" fmla="*/ 27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24" name="Freeform 318"/>
            <p:cNvSpPr>
              <a:spLocks/>
            </p:cNvSpPr>
            <p:nvPr/>
          </p:nvSpPr>
          <p:spPr bwMode="auto">
            <a:xfrm>
              <a:off x="2489" y="2104"/>
              <a:ext cx="64" cy="511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8 h 1056"/>
                <a:gd name="T4" fmla="*/ 15 w 92"/>
                <a:gd name="T5" fmla="*/ 27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25" name="Freeform 319"/>
            <p:cNvSpPr>
              <a:spLocks/>
            </p:cNvSpPr>
            <p:nvPr/>
          </p:nvSpPr>
          <p:spPr bwMode="auto">
            <a:xfrm>
              <a:off x="2540" y="2090"/>
              <a:ext cx="59" cy="51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9 h 1056"/>
                <a:gd name="T4" fmla="*/ 10 w 92"/>
                <a:gd name="T5" fmla="*/ 28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26" name="Freeform 320"/>
            <p:cNvSpPr>
              <a:spLocks/>
            </p:cNvSpPr>
            <p:nvPr/>
          </p:nvSpPr>
          <p:spPr bwMode="auto">
            <a:xfrm>
              <a:off x="2590" y="2075"/>
              <a:ext cx="63" cy="51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9 h 1056"/>
                <a:gd name="T4" fmla="*/ 14 w 92"/>
                <a:gd name="T5" fmla="*/ 28 h 1056"/>
                <a:gd name="T6" fmla="*/ 14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27" name="Freeform 321"/>
            <p:cNvSpPr>
              <a:spLocks/>
            </p:cNvSpPr>
            <p:nvPr/>
          </p:nvSpPr>
          <p:spPr bwMode="auto">
            <a:xfrm>
              <a:off x="2641" y="2060"/>
              <a:ext cx="59" cy="518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30 h 1056"/>
                <a:gd name="T4" fmla="*/ 10 w 92"/>
                <a:gd name="T5" fmla="*/ 29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0114" name="Group 322"/>
          <p:cNvGrpSpPr>
            <a:grpSpLocks/>
          </p:cNvGrpSpPr>
          <p:nvPr/>
        </p:nvGrpSpPr>
        <p:grpSpPr bwMode="auto">
          <a:xfrm>
            <a:off x="2949575" y="3648075"/>
            <a:ext cx="1127125" cy="1606550"/>
            <a:chOff x="1893" y="2060"/>
            <a:chExt cx="807" cy="701"/>
          </a:xfrm>
        </p:grpSpPr>
        <p:sp>
          <p:nvSpPr>
            <p:cNvPr id="395396" name="Freeform 323"/>
            <p:cNvSpPr>
              <a:spLocks/>
            </p:cNvSpPr>
            <p:nvPr/>
          </p:nvSpPr>
          <p:spPr bwMode="auto">
            <a:xfrm>
              <a:off x="1893" y="2278"/>
              <a:ext cx="63" cy="483"/>
            </a:xfrm>
            <a:custGeom>
              <a:avLst/>
              <a:gdLst>
                <a:gd name="T0" fmla="*/ 0 w 92"/>
                <a:gd name="T1" fmla="*/ 0 h 1056"/>
                <a:gd name="T2" fmla="*/ 2 w 92"/>
                <a:gd name="T3" fmla="*/ 21 h 1056"/>
                <a:gd name="T4" fmla="*/ 14 w 92"/>
                <a:gd name="T5" fmla="*/ 21 h 1056"/>
                <a:gd name="T6" fmla="*/ 14 w 92"/>
                <a:gd name="T7" fmla="*/ 0 h 1056"/>
                <a:gd name="T8" fmla="*/ 0 w 92"/>
                <a:gd name="T9" fmla="*/ 0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97" name="Freeform 324"/>
            <p:cNvSpPr>
              <a:spLocks/>
            </p:cNvSpPr>
            <p:nvPr/>
          </p:nvSpPr>
          <p:spPr bwMode="auto">
            <a:xfrm>
              <a:off x="1944" y="2263"/>
              <a:ext cx="59" cy="487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2 h 1056"/>
                <a:gd name="T4" fmla="*/ 10 w 92"/>
                <a:gd name="T5" fmla="*/ 22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98" name="Freeform 325"/>
            <p:cNvSpPr>
              <a:spLocks/>
            </p:cNvSpPr>
            <p:nvPr/>
          </p:nvSpPr>
          <p:spPr bwMode="auto">
            <a:xfrm>
              <a:off x="1993" y="2248"/>
              <a:ext cx="64" cy="487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2 h 1056"/>
                <a:gd name="T4" fmla="*/ 15 w 92"/>
                <a:gd name="T5" fmla="*/ 22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99" name="Freeform 326"/>
            <p:cNvSpPr>
              <a:spLocks/>
            </p:cNvSpPr>
            <p:nvPr/>
          </p:nvSpPr>
          <p:spPr bwMode="auto">
            <a:xfrm>
              <a:off x="2045" y="2233"/>
              <a:ext cx="59" cy="491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3 h 1056"/>
                <a:gd name="T4" fmla="*/ 10 w 92"/>
                <a:gd name="T5" fmla="*/ 22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00" name="Freeform 327"/>
            <p:cNvSpPr>
              <a:spLocks/>
            </p:cNvSpPr>
            <p:nvPr/>
          </p:nvSpPr>
          <p:spPr bwMode="auto">
            <a:xfrm>
              <a:off x="2091" y="2220"/>
              <a:ext cx="64" cy="491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3 h 1056"/>
                <a:gd name="T4" fmla="*/ 15 w 92"/>
                <a:gd name="T5" fmla="*/ 22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01" name="Freeform 328"/>
            <p:cNvSpPr>
              <a:spLocks/>
            </p:cNvSpPr>
            <p:nvPr/>
          </p:nvSpPr>
          <p:spPr bwMode="auto">
            <a:xfrm>
              <a:off x="2143" y="2206"/>
              <a:ext cx="59" cy="49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4 h 1056"/>
                <a:gd name="T4" fmla="*/ 10 w 92"/>
                <a:gd name="T5" fmla="*/ 23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02" name="Freeform 329"/>
            <p:cNvSpPr>
              <a:spLocks/>
            </p:cNvSpPr>
            <p:nvPr/>
          </p:nvSpPr>
          <p:spPr bwMode="auto">
            <a:xfrm>
              <a:off x="2192" y="2191"/>
              <a:ext cx="64" cy="494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4 h 1056"/>
                <a:gd name="T4" fmla="*/ 15 w 92"/>
                <a:gd name="T5" fmla="*/ 23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03" name="Freeform 330"/>
            <p:cNvSpPr>
              <a:spLocks/>
            </p:cNvSpPr>
            <p:nvPr/>
          </p:nvSpPr>
          <p:spPr bwMode="auto">
            <a:xfrm>
              <a:off x="2244" y="2176"/>
              <a:ext cx="58" cy="498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5 h 1056"/>
                <a:gd name="T4" fmla="*/ 9 w 92"/>
                <a:gd name="T5" fmla="*/ 24 h 1056"/>
                <a:gd name="T6" fmla="*/ 9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04" name="Freeform 331"/>
            <p:cNvSpPr>
              <a:spLocks/>
            </p:cNvSpPr>
            <p:nvPr/>
          </p:nvSpPr>
          <p:spPr bwMode="auto">
            <a:xfrm>
              <a:off x="2290" y="2161"/>
              <a:ext cx="64" cy="504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6 h 1056"/>
                <a:gd name="T4" fmla="*/ 15 w 92"/>
                <a:gd name="T5" fmla="*/ 25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05" name="Freeform 332"/>
            <p:cNvSpPr>
              <a:spLocks/>
            </p:cNvSpPr>
            <p:nvPr/>
          </p:nvSpPr>
          <p:spPr bwMode="auto">
            <a:xfrm>
              <a:off x="2342" y="2147"/>
              <a:ext cx="59" cy="507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7 h 1056"/>
                <a:gd name="T4" fmla="*/ 10 w 92"/>
                <a:gd name="T5" fmla="*/ 26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06" name="Freeform 333"/>
            <p:cNvSpPr>
              <a:spLocks/>
            </p:cNvSpPr>
            <p:nvPr/>
          </p:nvSpPr>
          <p:spPr bwMode="auto">
            <a:xfrm>
              <a:off x="2391" y="2132"/>
              <a:ext cx="64" cy="507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7 h 1056"/>
                <a:gd name="T4" fmla="*/ 15 w 92"/>
                <a:gd name="T5" fmla="*/ 26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07" name="Freeform 334"/>
            <p:cNvSpPr>
              <a:spLocks/>
            </p:cNvSpPr>
            <p:nvPr/>
          </p:nvSpPr>
          <p:spPr bwMode="auto">
            <a:xfrm>
              <a:off x="2442" y="2117"/>
              <a:ext cx="59" cy="511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8 h 1056"/>
                <a:gd name="T4" fmla="*/ 10 w 92"/>
                <a:gd name="T5" fmla="*/ 27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08" name="Freeform 335"/>
            <p:cNvSpPr>
              <a:spLocks/>
            </p:cNvSpPr>
            <p:nvPr/>
          </p:nvSpPr>
          <p:spPr bwMode="auto">
            <a:xfrm>
              <a:off x="2489" y="2104"/>
              <a:ext cx="64" cy="511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8 h 1056"/>
                <a:gd name="T4" fmla="*/ 15 w 92"/>
                <a:gd name="T5" fmla="*/ 27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09" name="Freeform 336"/>
            <p:cNvSpPr>
              <a:spLocks/>
            </p:cNvSpPr>
            <p:nvPr/>
          </p:nvSpPr>
          <p:spPr bwMode="auto">
            <a:xfrm>
              <a:off x="2540" y="2090"/>
              <a:ext cx="59" cy="51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9 h 1056"/>
                <a:gd name="T4" fmla="*/ 10 w 92"/>
                <a:gd name="T5" fmla="*/ 28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10" name="Freeform 337"/>
            <p:cNvSpPr>
              <a:spLocks/>
            </p:cNvSpPr>
            <p:nvPr/>
          </p:nvSpPr>
          <p:spPr bwMode="auto">
            <a:xfrm>
              <a:off x="2590" y="2075"/>
              <a:ext cx="63" cy="51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9 h 1056"/>
                <a:gd name="T4" fmla="*/ 14 w 92"/>
                <a:gd name="T5" fmla="*/ 28 h 1056"/>
                <a:gd name="T6" fmla="*/ 14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411" name="Freeform 338"/>
            <p:cNvSpPr>
              <a:spLocks/>
            </p:cNvSpPr>
            <p:nvPr/>
          </p:nvSpPr>
          <p:spPr bwMode="auto">
            <a:xfrm>
              <a:off x="2641" y="2060"/>
              <a:ext cx="59" cy="518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30 h 1056"/>
                <a:gd name="T4" fmla="*/ 10 w 92"/>
                <a:gd name="T5" fmla="*/ 29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0131" name="Group 339"/>
          <p:cNvGrpSpPr>
            <a:grpSpLocks/>
          </p:cNvGrpSpPr>
          <p:nvPr/>
        </p:nvGrpSpPr>
        <p:grpSpPr bwMode="auto">
          <a:xfrm>
            <a:off x="2949575" y="3648075"/>
            <a:ext cx="1127125" cy="1606550"/>
            <a:chOff x="1893" y="2060"/>
            <a:chExt cx="807" cy="701"/>
          </a:xfrm>
        </p:grpSpPr>
        <p:sp>
          <p:nvSpPr>
            <p:cNvPr id="395380" name="Freeform 340"/>
            <p:cNvSpPr>
              <a:spLocks/>
            </p:cNvSpPr>
            <p:nvPr/>
          </p:nvSpPr>
          <p:spPr bwMode="auto">
            <a:xfrm>
              <a:off x="1893" y="2278"/>
              <a:ext cx="63" cy="483"/>
            </a:xfrm>
            <a:custGeom>
              <a:avLst/>
              <a:gdLst>
                <a:gd name="T0" fmla="*/ 0 w 92"/>
                <a:gd name="T1" fmla="*/ 0 h 1056"/>
                <a:gd name="T2" fmla="*/ 2 w 92"/>
                <a:gd name="T3" fmla="*/ 21 h 1056"/>
                <a:gd name="T4" fmla="*/ 14 w 92"/>
                <a:gd name="T5" fmla="*/ 21 h 1056"/>
                <a:gd name="T6" fmla="*/ 14 w 92"/>
                <a:gd name="T7" fmla="*/ 0 h 1056"/>
                <a:gd name="T8" fmla="*/ 0 w 92"/>
                <a:gd name="T9" fmla="*/ 0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81" name="Freeform 341"/>
            <p:cNvSpPr>
              <a:spLocks/>
            </p:cNvSpPr>
            <p:nvPr/>
          </p:nvSpPr>
          <p:spPr bwMode="auto">
            <a:xfrm>
              <a:off x="1944" y="2263"/>
              <a:ext cx="59" cy="487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2 h 1056"/>
                <a:gd name="T4" fmla="*/ 10 w 92"/>
                <a:gd name="T5" fmla="*/ 22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82" name="Freeform 342"/>
            <p:cNvSpPr>
              <a:spLocks/>
            </p:cNvSpPr>
            <p:nvPr/>
          </p:nvSpPr>
          <p:spPr bwMode="auto">
            <a:xfrm>
              <a:off x="1993" y="2248"/>
              <a:ext cx="64" cy="487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2 h 1056"/>
                <a:gd name="T4" fmla="*/ 15 w 92"/>
                <a:gd name="T5" fmla="*/ 22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83" name="Freeform 343"/>
            <p:cNvSpPr>
              <a:spLocks/>
            </p:cNvSpPr>
            <p:nvPr/>
          </p:nvSpPr>
          <p:spPr bwMode="auto">
            <a:xfrm>
              <a:off x="2045" y="2233"/>
              <a:ext cx="59" cy="491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3 h 1056"/>
                <a:gd name="T4" fmla="*/ 10 w 92"/>
                <a:gd name="T5" fmla="*/ 22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84" name="Freeform 344"/>
            <p:cNvSpPr>
              <a:spLocks/>
            </p:cNvSpPr>
            <p:nvPr/>
          </p:nvSpPr>
          <p:spPr bwMode="auto">
            <a:xfrm>
              <a:off x="2091" y="2220"/>
              <a:ext cx="64" cy="491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3 h 1056"/>
                <a:gd name="T4" fmla="*/ 15 w 92"/>
                <a:gd name="T5" fmla="*/ 22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85" name="Freeform 345"/>
            <p:cNvSpPr>
              <a:spLocks/>
            </p:cNvSpPr>
            <p:nvPr/>
          </p:nvSpPr>
          <p:spPr bwMode="auto">
            <a:xfrm>
              <a:off x="2143" y="2206"/>
              <a:ext cx="59" cy="49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4 h 1056"/>
                <a:gd name="T4" fmla="*/ 10 w 92"/>
                <a:gd name="T5" fmla="*/ 23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86" name="Freeform 346"/>
            <p:cNvSpPr>
              <a:spLocks/>
            </p:cNvSpPr>
            <p:nvPr/>
          </p:nvSpPr>
          <p:spPr bwMode="auto">
            <a:xfrm>
              <a:off x="2192" y="2191"/>
              <a:ext cx="64" cy="494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4 h 1056"/>
                <a:gd name="T4" fmla="*/ 15 w 92"/>
                <a:gd name="T5" fmla="*/ 23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87" name="Freeform 347"/>
            <p:cNvSpPr>
              <a:spLocks/>
            </p:cNvSpPr>
            <p:nvPr/>
          </p:nvSpPr>
          <p:spPr bwMode="auto">
            <a:xfrm>
              <a:off x="2244" y="2176"/>
              <a:ext cx="58" cy="498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5 h 1056"/>
                <a:gd name="T4" fmla="*/ 9 w 92"/>
                <a:gd name="T5" fmla="*/ 24 h 1056"/>
                <a:gd name="T6" fmla="*/ 9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88" name="Freeform 348"/>
            <p:cNvSpPr>
              <a:spLocks/>
            </p:cNvSpPr>
            <p:nvPr/>
          </p:nvSpPr>
          <p:spPr bwMode="auto">
            <a:xfrm>
              <a:off x="2290" y="2161"/>
              <a:ext cx="64" cy="504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6 h 1056"/>
                <a:gd name="T4" fmla="*/ 15 w 92"/>
                <a:gd name="T5" fmla="*/ 25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89" name="Freeform 349"/>
            <p:cNvSpPr>
              <a:spLocks/>
            </p:cNvSpPr>
            <p:nvPr/>
          </p:nvSpPr>
          <p:spPr bwMode="auto">
            <a:xfrm>
              <a:off x="2342" y="2147"/>
              <a:ext cx="59" cy="507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7 h 1056"/>
                <a:gd name="T4" fmla="*/ 10 w 92"/>
                <a:gd name="T5" fmla="*/ 26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90" name="Freeform 350"/>
            <p:cNvSpPr>
              <a:spLocks/>
            </p:cNvSpPr>
            <p:nvPr/>
          </p:nvSpPr>
          <p:spPr bwMode="auto">
            <a:xfrm>
              <a:off x="2391" y="2132"/>
              <a:ext cx="64" cy="507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7 h 1056"/>
                <a:gd name="T4" fmla="*/ 15 w 92"/>
                <a:gd name="T5" fmla="*/ 26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91" name="Freeform 351"/>
            <p:cNvSpPr>
              <a:spLocks/>
            </p:cNvSpPr>
            <p:nvPr/>
          </p:nvSpPr>
          <p:spPr bwMode="auto">
            <a:xfrm>
              <a:off x="2442" y="2117"/>
              <a:ext cx="59" cy="511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8 h 1056"/>
                <a:gd name="T4" fmla="*/ 10 w 92"/>
                <a:gd name="T5" fmla="*/ 27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92" name="Freeform 352"/>
            <p:cNvSpPr>
              <a:spLocks/>
            </p:cNvSpPr>
            <p:nvPr/>
          </p:nvSpPr>
          <p:spPr bwMode="auto">
            <a:xfrm>
              <a:off x="2489" y="2104"/>
              <a:ext cx="64" cy="511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8 h 1056"/>
                <a:gd name="T4" fmla="*/ 15 w 92"/>
                <a:gd name="T5" fmla="*/ 27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93" name="Freeform 353"/>
            <p:cNvSpPr>
              <a:spLocks/>
            </p:cNvSpPr>
            <p:nvPr/>
          </p:nvSpPr>
          <p:spPr bwMode="auto">
            <a:xfrm>
              <a:off x="2540" y="2090"/>
              <a:ext cx="59" cy="51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9 h 1056"/>
                <a:gd name="T4" fmla="*/ 10 w 92"/>
                <a:gd name="T5" fmla="*/ 28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94" name="Freeform 354"/>
            <p:cNvSpPr>
              <a:spLocks/>
            </p:cNvSpPr>
            <p:nvPr/>
          </p:nvSpPr>
          <p:spPr bwMode="auto">
            <a:xfrm>
              <a:off x="2590" y="2075"/>
              <a:ext cx="63" cy="51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9 h 1056"/>
                <a:gd name="T4" fmla="*/ 14 w 92"/>
                <a:gd name="T5" fmla="*/ 28 h 1056"/>
                <a:gd name="T6" fmla="*/ 14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95" name="Freeform 355"/>
            <p:cNvSpPr>
              <a:spLocks/>
            </p:cNvSpPr>
            <p:nvPr/>
          </p:nvSpPr>
          <p:spPr bwMode="auto">
            <a:xfrm>
              <a:off x="2641" y="2060"/>
              <a:ext cx="59" cy="518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30 h 1056"/>
                <a:gd name="T4" fmla="*/ 10 w 92"/>
                <a:gd name="T5" fmla="*/ 29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0148" name="Group 356"/>
          <p:cNvGrpSpPr>
            <a:grpSpLocks/>
          </p:cNvGrpSpPr>
          <p:nvPr/>
        </p:nvGrpSpPr>
        <p:grpSpPr bwMode="auto">
          <a:xfrm>
            <a:off x="2949575" y="3648075"/>
            <a:ext cx="1127125" cy="1606550"/>
            <a:chOff x="1893" y="2060"/>
            <a:chExt cx="807" cy="701"/>
          </a:xfrm>
        </p:grpSpPr>
        <p:sp>
          <p:nvSpPr>
            <p:cNvPr id="395364" name="Freeform 357"/>
            <p:cNvSpPr>
              <a:spLocks/>
            </p:cNvSpPr>
            <p:nvPr/>
          </p:nvSpPr>
          <p:spPr bwMode="auto">
            <a:xfrm>
              <a:off x="1893" y="2278"/>
              <a:ext cx="63" cy="483"/>
            </a:xfrm>
            <a:custGeom>
              <a:avLst/>
              <a:gdLst>
                <a:gd name="T0" fmla="*/ 0 w 92"/>
                <a:gd name="T1" fmla="*/ 0 h 1056"/>
                <a:gd name="T2" fmla="*/ 2 w 92"/>
                <a:gd name="T3" fmla="*/ 21 h 1056"/>
                <a:gd name="T4" fmla="*/ 14 w 92"/>
                <a:gd name="T5" fmla="*/ 21 h 1056"/>
                <a:gd name="T6" fmla="*/ 14 w 92"/>
                <a:gd name="T7" fmla="*/ 0 h 1056"/>
                <a:gd name="T8" fmla="*/ 0 w 92"/>
                <a:gd name="T9" fmla="*/ 0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65" name="Freeform 358"/>
            <p:cNvSpPr>
              <a:spLocks/>
            </p:cNvSpPr>
            <p:nvPr/>
          </p:nvSpPr>
          <p:spPr bwMode="auto">
            <a:xfrm>
              <a:off x="1944" y="2263"/>
              <a:ext cx="59" cy="487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2 h 1056"/>
                <a:gd name="T4" fmla="*/ 10 w 92"/>
                <a:gd name="T5" fmla="*/ 22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66" name="Freeform 359"/>
            <p:cNvSpPr>
              <a:spLocks/>
            </p:cNvSpPr>
            <p:nvPr/>
          </p:nvSpPr>
          <p:spPr bwMode="auto">
            <a:xfrm>
              <a:off x="1993" y="2248"/>
              <a:ext cx="64" cy="487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2 h 1056"/>
                <a:gd name="T4" fmla="*/ 15 w 92"/>
                <a:gd name="T5" fmla="*/ 22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67" name="Freeform 360"/>
            <p:cNvSpPr>
              <a:spLocks/>
            </p:cNvSpPr>
            <p:nvPr/>
          </p:nvSpPr>
          <p:spPr bwMode="auto">
            <a:xfrm>
              <a:off x="2045" y="2233"/>
              <a:ext cx="59" cy="491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3 h 1056"/>
                <a:gd name="T4" fmla="*/ 10 w 92"/>
                <a:gd name="T5" fmla="*/ 22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68" name="Freeform 361"/>
            <p:cNvSpPr>
              <a:spLocks/>
            </p:cNvSpPr>
            <p:nvPr/>
          </p:nvSpPr>
          <p:spPr bwMode="auto">
            <a:xfrm>
              <a:off x="2091" y="2220"/>
              <a:ext cx="64" cy="491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3 h 1056"/>
                <a:gd name="T4" fmla="*/ 15 w 92"/>
                <a:gd name="T5" fmla="*/ 22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69" name="Freeform 362"/>
            <p:cNvSpPr>
              <a:spLocks/>
            </p:cNvSpPr>
            <p:nvPr/>
          </p:nvSpPr>
          <p:spPr bwMode="auto">
            <a:xfrm>
              <a:off x="2143" y="2206"/>
              <a:ext cx="59" cy="49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4 h 1056"/>
                <a:gd name="T4" fmla="*/ 10 w 92"/>
                <a:gd name="T5" fmla="*/ 23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70" name="Freeform 363"/>
            <p:cNvSpPr>
              <a:spLocks/>
            </p:cNvSpPr>
            <p:nvPr/>
          </p:nvSpPr>
          <p:spPr bwMode="auto">
            <a:xfrm>
              <a:off x="2192" y="2191"/>
              <a:ext cx="64" cy="494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4 h 1056"/>
                <a:gd name="T4" fmla="*/ 15 w 92"/>
                <a:gd name="T5" fmla="*/ 23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71" name="Freeform 364"/>
            <p:cNvSpPr>
              <a:spLocks/>
            </p:cNvSpPr>
            <p:nvPr/>
          </p:nvSpPr>
          <p:spPr bwMode="auto">
            <a:xfrm>
              <a:off x="2244" y="2176"/>
              <a:ext cx="58" cy="498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5 h 1056"/>
                <a:gd name="T4" fmla="*/ 9 w 92"/>
                <a:gd name="T5" fmla="*/ 24 h 1056"/>
                <a:gd name="T6" fmla="*/ 9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72" name="Freeform 365"/>
            <p:cNvSpPr>
              <a:spLocks/>
            </p:cNvSpPr>
            <p:nvPr/>
          </p:nvSpPr>
          <p:spPr bwMode="auto">
            <a:xfrm>
              <a:off x="2290" y="2161"/>
              <a:ext cx="64" cy="504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6 h 1056"/>
                <a:gd name="T4" fmla="*/ 15 w 92"/>
                <a:gd name="T5" fmla="*/ 25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73" name="Freeform 366"/>
            <p:cNvSpPr>
              <a:spLocks/>
            </p:cNvSpPr>
            <p:nvPr/>
          </p:nvSpPr>
          <p:spPr bwMode="auto">
            <a:xfrm>
              <a:off x="2342" y="2147"/>
              <a:ext cx="59" cy="507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7 h 1056"/>
                <a:gd name="T4" fmla="*/ 10 w 92"/>
                <a:gd name="T5" fmla="*/ 26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74" name="Freeform 367"/>
            <p:cNvSpPr>
              <a:spLocks/>
            </p:cNvSpPr>
            <p:nvPr/>
          </p:nvSpPr>
          <p:spPr bwMode="auto">
            <a:xfrm>
              <a:off x="2391" y="2132"/>
              <a:ext cx="64" cy="507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7 h 1056"/>
                <a:gd name="T4" fmla="*/ 15 w 92"/>
                <a:gd name="T5" fmla="*/ 26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75" name="Freeform 368"/>
            <p:cNvSpPr>
              <a:spLocks/>
            </p:cNvSpPr>
            <p:nvPr/>
          </p:nvSpPr>
          <p:spPr bwMode="auto">
            <a:xfrm>
              <a:off x="2442" y="2117"/>
              <a:ext cx="59" cy="511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8 h 1056"/>
                <a:gd name="T4" fmla="*/ 10 w 92"/>
                <a:gd name="T5" fmla="*/ 27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76" name="Freeform 369"/>
            <p:cNvSpPr>
              <a:spLocks/>
            </p:cNvSpPr>
            <p:nvPr/>
          </p:nvSpPr>
          <p:spPr bwMode="auto">
            <a:xfrm>
              <a:off x="2489" y="2104"/>
              <a:ext cx="64" cy="511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8 h 1056"/>
                <a:gd name="T4" fmla="*/ 15 w 92"/>
                <a:gd name="T5" fmla="*/ 27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77" name="Freeform 370"/>
            <p:cNvSpPr>
              <a:spLocks/>
            </p:cNvSpPr>
            <p:nvPr/>
          </p:nvSpPr>
          <p:spPr bwMode="auto">
            <a:xfrm>
              <a:off x="2540" y="2090"/>
              <a:ext cx="59" cy="51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9 h 1056"/>
                <a:gd name="T4" fmla="*/ 10 w 92"/>
                <a:gd name="T5" fmla="*/ 28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78" name="Freeform 371"/>
            <p:cNvSpPr>
              <a:spLocks/>
            </p:cNvSpPr>
            <p:nvPr/>
          </p:nvSpPr>
          <p:spPr bwMode="auto">
            <a:xfrm>
              <a:off x="2590" y="2075"/>
              <a:ext cx="63" cy="51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9 h 1056"/>
                <a:gd name="T4" fmla="*/ 14 w 92"/>
                <a:gd name="T5" fmla="*/ 28 h 1056"/>
                <a:gd name="T6" fmla="*/ 14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79" name="Freeform 372"/>
            <p:cNvSpPr>
              <a:spLocks/>
            </p:cNvSpPr>
            <p:nvPr/>
          </p:nvSpPr>
          <p:spPr bwMode="auto">
            <a:xfrm>
              <a:off x="2641" y="2060"/>
              <a:ext cx="59" cy="518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30 h 1056"/>
                <a:gd name="T4" fmla="*/ 10 w 92"/>
                <a:gd name="T5" fmla="*/ 29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0165" name="Group 373"/>
          <p:cNvGrpSpPr>
            <a:grpSpLocks/>
          </p:cNvGrpSpPr>
          <p:nvPr/>
        </p:nvGrpSpPr>
        <p:grpSpPr bwMode="auto">
          <a:xfrm>
            <a:off x="2949575" y="3648075"/>
            <a:ext cx="1127125" cy="1606550"/>
            <a:chOff x="1893" y="2060"/>
            <a:chExt cx="807" cy="701"/>
          </a:xfrm>
        </p:grpSpPr>
        <p:sp>
          <p:nvSpPr>
            <p:cNvPr id="395348" name="Freeform 374"/>
            <p:cNvSpPr>
              <a:spLocks/>
            </p:cNvSpPr>
            <p:nvPr/>
          </p:nvSpPr>
          <p:spPr bwMode="auto">
            <a:xfrm>
              <a:off x="1893" y="2278"/>
              <a:ext cx="63" cy="483"/>
            </a:xfrm>
            <a:custGeom>
              <a:avLst/>
              <a:gdLst>
                <a:gd name="T0" fmla="*/ 0 w 92"/>
                <a:gd name="T1" fmla="*/ 0 h 1056"/>
                <a:gd name="T2" fmla="*/ 2 w 92"/>
                <a:gd name="T3" fmla="*/ 21 h 1056"/>
                <a:gd name="T4" fmla="*/ 14 w 92"/>
                <a:gd name="T5" fmla="*/ 21 h 1056"/>
                <a:gd name="T6" fmla="*/ 14 w 92"/>
                <a:gd name="T7" fmla="*/ 0 h 1056"/>
                <a:gd name="T8" fmla="*/ 0 w 92"/>
                <a:gd name="T9" fmla="*/ 0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49" name="Freeform 375"/>
            <p:cNvSpPr>
              <a:spLocks/>
            </p:cNvSpPr>
            <p:nvPr/>
          </p:nvSpPr>
          <p:spPr bwMode="auto">
            <a:xfrm>
              <a:off x="1944" y="2263"/>
              <a:ext cx="59" cy="487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2 h 1056"/>
                <a:gd name="T4" fmla="*/ 10 w 92"/>
                <a:gd name="T5" fmla="*/ 22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50" name="Freeform 376"/>
            <p:cNvSpPr>
              <a:spLocks/>
            </p:cNvSpPr>
            <p:nvPr/>
          </p:nvSpPr>
          <p:spPr bwMode="auto">
            <a:xfrm>
              <a:off x="1993" y="2248"/>
              <a:ext cx="64" cy="487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2 h 1056"/>
                <a:gd name="T4" fmla="*/ 15 w 92"/>
                <a:gd name="T5" fmla="*/ 22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51" name="Freeform 377"/>
            <p:cNvSpPr>
              <a:spLocks/>
            </p:cNvSpPr>
            <p:nvPr/>
          </p:nvSpPr>
          <p:spPr bwMode="auto">
            <a:xfrm>
              <a:off x="2045" y="2233"/>
              <a:ext cx="59" cy="491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3 h 1056"/>
                <a:gd name="T4" fmla="*/ 10 w 92"/>
                <a:gd name="T5" fmla="*/ 22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52" name="Freeform 378"/>
            <p:cNvSpPr>
              <a:spLocks/>
            </p:cNvSpPr>
            <p:nvPr/>
          </p:nvSpPr>
          <p:spPr bwMode="auto">
            <a:xfrm>
              <a:off x="2091" y="2220"/>
              <a:ext cx="64" cy="491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3 h 1056"/>
                <a:gd name="T4" fmla="*/ 15 w 92"/>
                <a:gd name="T5" fmla="*/ 22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53" name="Freeform 379"/>
            <p:cNvSpPr>
              <a:spLocks/>
            </p:cNvSpPr>
            <p:nvPr/>
          </p:nvSpPr>
          <p:spPr bwMode="auto">
            <a:xfrm>
              <a:off x="2143" y="2206"/>
              <a:ext cx="59" cy="49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4 h 1056"/>
                <a:gd name="T4" fmla="*/ 10 w 92"/>
                <a:gd name="T5" fmla="*/ 23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54" name="Freeform 380"/>
            <p:cNvSpPr>
              <a:spLocks/>
            </p:cNvSpPr>
            <p:nvPr/>
          </p:nvSpPr>
          <p:spPr bwMode="auto">
            <a:xfrm>
              <a:off x="2192" y="2191"/>
              <a:ext cx="64" cy="494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4 h 1056"/>
                <a:gd name="T4" fmla="*/ 15 w 92"/>
                <a:gd name="T5" fmla="*/ 23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55" name="Freeform 381"/>
            <p:cNvSpPr>
              <a:spLocks/>
            </p:cNvSpPr>
            <p:nvPr/>
          </p:nvSpPr>
          <p:spPr bwMode="auto">
            <a:xfrm>
              <a:off x="2244" y="2176"/>
              <a:ext cx="58" cy="498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5 h 1056"/>
                <a:gd name="T4" fmla="*/ 9 w 92"/>
                <a:gd name="T5" fmla="*/ 24 h 1056"/>
                <a:gd name="T6" fmla="*/ 9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56" name="Freeform 382"/>
            <p:cNvSpPr>
              <a:spLocks/>
            </p:cNvSpPr>
            <p:nvPr/>
          </p:nvSpPr>
          <p:spPr bwMode="auto">
            <a:xfrm>
              <a:off x="2290" y="2161"/>
              <a:ext cx="64" cy="504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6 h 1056"/>
                <a:gd name="T4" fmla="*/ 15 w 92"/>
                <a:gd name="T5" fmla="*/ 25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57" name="Freeform 383"/>
            <p:cNvSpPr>
              <a:spLocks/>
            </p:cNvSpPr>
            <p:nvPr/>
          </p:nvSpPr>
          <p:spPr bwMode="auto">
            <a:xfrm>
              <a:off x="2342" y="2147"/>
              <a:ext cx="59" cy="507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7 h 1056"/>
                <a:gd name="T4" fmla="*/ 10 w 92"/>
                <a:gd name="T5" fmla="*/ 26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58" name="Freeform 384"/>
            <p:cNvSpPr>
              <a:spLocks/>
            </p:cNvSpPr>
            <p:nvPr/>
          </p:nvSpPr>
          <p:spPr bwMode="auto">
            <a:xfrm>
              <a:off x="2391" y="2132"/>
              <a:ext cx="64" cy="507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7 h 1056"/>
                <a:gd name="T4" fmla="*/ 15 w 92"/>
                <a:gd name="T5" fmla="*/ 26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59" name="Freeform 385"/>
            <p:cNvSpPr>
              <a:spLocks/>
            </p:cNvSpPr>
            <p:nvPr/>
          </p:nvSpPr>
          <p:spPr bwMode="auto">
            <a:xfrm>
              <a:off x="2442" y="2117"/>
              <a:ext cx="59" cy="511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8 h 1056"/>
                <a:gd name="T4" fmla="*/ 10 w 92"/>
                <a:gd name="T5" fmla="*/ 27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60" name="Freeform 386"/>
            <p:cNvSpPr>
              <a:spLocks/>
            </p:cNvSpPr>
            <p:nvPr/>
          </p:nvSpPr>
          <p:spPr bwMode="auto">
            <a:xfrm>
              <a:off x="2489" y="2104"/>
              <a:ext cx="64" cy="511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8 h 1056"/>
                <a:gd name="T4" fmla="*/ 15 w 92"/>
                <a:gd name="T5" fmla="*/ 27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61" name="Freeform 387"/>
            <p:cNvSpPr>
              <a:spLocks/>
            </p:cNvSpPr>
            <p:nvPr/>
          </p:nvSpPr>
          <p:spPr bwMode="auto">
            <a:xfrm>
              <a:off x="2540" y="2090"/>
              <a:ext cx="59" cy="51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9 h 1056"/>
                <a:gd name="T4" fmla="*/ 10 w 92"/>
                <a:gd name="T5" fmla="*/ 28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62" name="Freeform 388"/>
            <p:cNvSpPr>
              <a:spLocks/>
            </p:cNvSpPr>
            <p:nvPr/>
          </p:nvSpPr>
          <p:spPr bwMode="auto">
            <a:xfrm>
              <a:off x="2590" y="2075"/>
              <a:ext cx="63" cy="51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9 h 1056"/>
                <a:gd name="T4" fmla="*/ 14 w 92"/>
                <a:gd name="T5" fmla="*/ 28 h 1056"/>
                <a:gd name="T6" fmla="*/ 14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63" name="Freeform 389"/>
            <p:cNvSpPr>
              <a:spLocks/>
            </p:cNvSpPr>
            <p:nvPr/>
          </p:nvSpPr>
          <p:spPr bwMode="auto">
            <a:xfrm>
              <a:off x="2641" y="2060"/>
              <a:ext cx="59" cy="518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30 h 1056"/>
                <a:gd name="T4" fmla="*/ 10 w 92"/>
                <a:gd name="T5" fmla="*/ 29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0182" name="Group 390"/>
          <p:cNvGrpSpPr>
            <a:grpSpLocks/>
          </p:cNvGrpSpPr>
          <p:nvPr/>
        </p:nvGrpSpPr>
        <p:grpSpPr bwMode="auto">
          <a:xfrm>
            <a:off x="2949575" y="3648075"/>
            <a:ext cx="1127125" cy="1606550"/>
            <a:chOff x="1893" y="2060"/>
            <a:chExt cx="807" cy="701"/>
          </a:xfrm>
        </p:grpSpPr>
        <p:sp>
          <p:nvSpPr>
            <p:cNvPr id="395332" name="Freeform 391"/>
            <p:cNvSpPr>
              <a:spLocks/>
            </p:cNvSpPr>
            <p:nvPr/>
          </p:nvSpPr>
          <p:spPr bwMode="auto">
            <a:xfrm>
              <a:off x="1893" y="2278"/>
              <a:ext cx="63" cy="483"/>
            </a:xfrm>
            <a:custGeom>
              <a:avLst/>
              <a:gdLst>
                <a:gd name="T0" fmla="*/ 0 w 92"/>
                <a:gd name="T1" fmla="*/ 0 h 1056"/>
                <a:gd name="T2" fmla="*/ 2 w 92"/>
                <a:gd name="T3" fmla="*/ 21 h 1056"/>
                <a:gd name="T4" fmla="*/ 14 w 92"/>
                <a:gd name="T5" fmla="*/ 21 h 1056"/>
                <a:gd name="T6" fmla="*/ 14 w 92"/>
                <a:gd name="T7" fmla="*/ 0 h 1056"/>
                <a:gd name="T8" fmla="*/ 0 w 92"/>
                <a:gd name="T9" fmla="*/ 0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33" name="Freeform 392"/>
            <p:cNvSpPr>
              <a:spLocks/>
            </p:cNvSpPr>
            <p:nvPr/>
          </p:nvSpPr>
          <p:spPr bwMode="auto">
            <a:xfrm>
              <a:off x="1944" y="2263"/>
              <a:ext cx="59" cy="487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2 h 1056"/>
                <a:gd name="T4" fmla="*/ 10 w 92"/>
                <a:gd name="T5" fmla="*/ 22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34" name="Freeform 393"/>
            <p:cNvSpPr>
              <a:spLocks/>
            </p:cNvSpPr>
            <p:nvPr/>
          </p:nvSpPr>
          <p:spPr bwMode="auto">
            <a:xfrm>
              <a:off x="1993" y="2248"/>
              <a:ext cx="64" cy="487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2 h 1056"/>
                <a:gd name="T4" fmla="*/ 15 w 92"/>
                <a:gd name="T5" fmla="*/ 22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35" name="Freeform 394"/>
            <p:cNvSpPr>
              <a:spLocks/>
            </p:cNvSpPr>
            <p:nvPr/>
          </p:nvSpPr>
          <p:spPr bwMode="auto">
            <a:xfrm>
              <a:off x="2045" y="2233"/>
              <a:ext cx="59" cy="491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3 h 1056"/>
                <a:gd name="T4" fmla="*/ 10 w 92"/>
                <a:gd name="T5" fmla="*/ 22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36" name="Freeform 395"/>
            <p:cNvSpPr>
              <a:spLocks/>
            </p:cNvSpPr>
            <p:nvPr/>
          </p:nvSpPr>
          <p:spPr bwMode="auto">
            <a:xfrm>
              <a:off x="2091" y="2220"/>
              <a:ext cx="64" cy="491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3 h 1056"/>
                <a:gd name="T4" fmla="*/ 15 w 92"/>
                <a:gd name="T5" fmla="*/ 22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37" name="Freeform 396"/>
            <p:cNvSpPr>
              <a:spLocks/>
            </p:cNvSpPr>
            <p:nvPr/>
          </p:nvSpPr>
          <p:spPr bwMode="auto">
            <a:xfrm>
              <a:off x="2143" y="2206"/>
              <a:ext cx="59" cy="49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4 h 1056"/>
                <a:gd name="T4" fmla="*/ 10 w 92"/>
                <a:gd name="T5" fmla="*/ 23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38" name="Freeform 397"/>
            <p:cNvSpPr>
              <a:spLocks/>
            </p:cNvSpPr>
            <p:nvPr/>
          </p:nvSpPr>
          <p:spPr bwMode="auto">
            <a:xfrm>
              <a:off x="2192" y="2191"/>
              <a:ext cx="64" cy="494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4 h 1056"/>
                <a:gd name="T4" fmla="*/ 15 w 92"/>
                <a:gd name="T5" fmla="*/ 23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39" name="Freeform 398"/>
            <p:cNvSpPr>
              <a:spLocks/>
            </p:cNvSpPr>
            <p:nvPr/>
          </p:nvSpPr>
          <p:spPr bwMode="auto">
            <a:xfrm>
              <a:off x="2244" y="2176"/>
              <a:ext cx="58" cy="498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5 h 1056"/>
                <a:gd name="T4" fmla="*/ 9 w 92"/>
                <a:gd name="T5" fmla="*/ 24 h 1056"/>
                <a:gd name="T6" fmla="*/ 9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40" name="Freeform 399"/>
            <p:cNvSpPr>
              <a:spLocks/>
            </p:cNvSpPr>
            <p:nvPr/>
          </p:nvSpPr>
          <p:spPr bwMode="auto">
            <a:xfrm>
              <a:off x="2290" y="2161"/>
              <a:ext cx="64" cy="504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6 h 1056"/>
                <a:gd name="T4" fmla="*/ 15 w 92"/>
                <a:gd name="T5" fmla="*/ 25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41" name="Freeform 400"/>
            <p:cNvSpPr>
              <a:spLocks/>
            </p:cNvSpPr>
            <p:nvPr/>
          </p:nvSpPr>
          <p:spPr bwMode="auto">
            <a:xfrm>
              <a:off x="2342" y="2147"/>
              <a:ext cx="59" cy="507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7 h 1056"/>
                <a:gd name="T4" fmla="*/ 10 w 92"/>
                <a:gd name="T5" fmla="*/ 26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42" name="Freeform 401"/>
            <p:cNvSpPr>
              <a:spLocks/>
            </p:cNvSpPr>
            <p:nvPr/>
          </p:nvSpPr>
          <p:spPr bwMode="auto">
            <a:xfrm>
              <a:off x="2391" y="2132"/>
              <a:ext cx="64" cy="507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7 h 1056"/>
                <a:gd name="T4" fmla="*/ 15 w 92"/>
                <a:gd name="T5" fmla="*/ 26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43" name="Freeform 402"/>
            <p:cNvSpPr>
              <a:spLocks/>
            </p:cNvSpPr>
            <p:nvPr/>
          </p:nvSpPr>
          <p:spPr bwMode="auto">
            <a:xfrm>
              <a:off x="2442" y="2117"/>
              <a:ext cx="59" cy="511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8 h 1056"/>
                <a:gd name="T4" fmla="*/ 10 w 92"/>
                <a:gd name="T5" fmla="*/ 27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44" name="Freeform 403"/>
            <p:cNvSpPr>
              <a:spLocks/>
            </p:cNvSpPr>
            <p:nvPr/>
          </p:nvSpPr>
          <p:spPr bwMode="auto">
            <a:xfrm>
              <a:off x="2489" y="2104"/>
              <a:ext cx="64" cy="511"/>
            </a:xfrm>
            <a:custGeom>
              <a:avLst/>
              <a:gdLst>
                <a:gd name="T0" fmla="*/ 0 w 92"/>
                <a:gd name="T1" fmla="*/ 1 h 1056"/>
                <a:gd name="T2" fmla="*/ 3 w 92"/>
                <a:gd name="T3" fmla="*/ 28 h 1056"/>
                <a:gd name="T4" fmla="*/ 15 w 92"/>
                <a:gd name="T5" fmla="*/ 27 h 1056"/>
                <a:gd name="T6" fmla="*/ 15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45" name="Freeform 404"/>
            <p:cNvSpPr>
              <a:spLocks/>
            </p:cNvSpPr>
            <p:nvPr/>
          </p:nvSpPr>
          <p:spPr bwMode="auto">
            <a:xfrm>
              <a:off x="2540" y="2090"/>
              <a:ext cx="59" cy="51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9 h 1056"/>
                <a:gd name="T4" fmla="*/ 10 w 92"/>
                <a:gd name="T5" fmla="*/ 28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46" name="Freeform 405"/>
            <p:cNvSpPr>
              <a:spLocks/>
            </p:cNvSpPr>
            <p:nvPr/>
          </p:nvSpPr>
          <p:spPr bwMode="auto">
            <a:xfrm>
              <a:off x="2590" y="2075"/>
              <a:ext cx="63" cy="514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29 h 1056"/>
                <a:gd name="T4" fmla="*/ 14 w 92"/>
                <a:gd name="T5" fmla="*/ 28 h 1056"/>
                <a:gd name="T6" fmla="*/ 14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47" name="Freeform 406"/>
            <p:cNvSpPr>
              <a:spLocks/>
            </p:cNvSpPr>
            <p:nvPr/>
          </p:nvSpPr>
          <p:spPr bwMode="auto">
            <a:xfrm>
              <a:off x="2641" y="2060"/>
              <a:ext cx="59" cy="518"/>
            </a:xfrm>
            <a:custGeom>
              <a:avLst/>
              <a:gdLst>
                <a:gd name="T0" fmla="*/ 0 w 92"/>
                <a:gd name="T1" fmla="*/ 1 h 1056"/>
                <a:gd name="T2" fmla="*/ 2 w 92"/>
                <a:gd name="T3" fmla="*/ 30 h 1056"/>
                <a:gd name="T4" fmla="*/ 10 w 92"/>
                <a:gd name="T5" fmla="*/ 29 h 1056"/>
                <a:gd name="T6" fmla="*/ 10 w 92"/>
                <a:gd name="T7" fmla="*/ 0 h 1056"/>
                <a:gd name="T8" fmla="*/ 0 w 92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056">
                  <a:moveTo>
                    <a:pt x="0" y="36"/>
                  </a:moveTo>
                  <a:lnTo>
                    <a:pt x="16" y="1056"/>
                  </a:lnTo>
                  <a:lnTo>
                    <a:pt x="92" y="1024"/>
                  </a:lnTo>
                  <a:lnTo>
                    <a:pt x="9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0199" name="Group 407"/>
          <p:cNvGrpSpPr>
            <a:grpSpLocks/>
          </p:cNvGrpSpPr>
          <p:nvPr/>
        </p:nvGrpSpPr>
        <p:grpSpPr bwMode="auto">
          <a:xfrm>
            <a:off x="2030413" y="4194175"/>
            <a:ext cx="1492250" cy="398463"/>
            <a:chOff x="1391" y="986"/>
            <a:chExt cx="940" cy="251"/>
          </a:xfrm>
        </p:grpSpPr>
        <p:sp>
          <p:nvSpPr>
            <p:cNvPr id="395330" name="Line 408"/>
            <p:cNvSpPr>
              <a:spLocks noChangeShapeType="1"/>
            </p:cNvSpPr>
            <p:nvPr/>
          </p:nvSpPr>
          <p:spPr bwMode="auto">
            <a:xfrm>
              <a:off x="1391" y="986"/>
              <a:ext cx="940" cy="251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prstDash val="sysDot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331" name="Line 409"/>
            <p:cNvSpPr>
              <a:spLocks noChangeShapeType="1"/>
            </p:cNvSpPr>
            <p:nvPr/>
          </p:nvSpPr>
          <p:spPr bwMode="auto">
            <a:xfrm>
              <a:off x="1391" y="990"/>
              <a:ext cx="586" cy="151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5327" name="Text Box 410"/>
          <p:cNvSpPr txBox="1">
            <a:spLocks noChangeArrowheads="1"/>
          </p:cNvSpPr>
          <p:nvPr/>
        </p:nvSpPr>
        <p:spPr bwMode="auto">
          <a:xfrm>
            <a:off x="2844800" y="5168900"/>
            <a:ext cx="901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1" lang="en-US" altLang="ja-JP" sz="2000">
                <a:solidFill>
                  <a:schemeClr val="tx1"/>
                </a:solidFill>
                <a:latin typeface="Times New Roman" pitchFamily="18" charset="0"/>
              </a:rPr>
              <a:t>Ch#1</a:t>
            </a:r>
          </a:p>
        </p:txBody>
      </p:sp>
      <p:sp>
        <p:nvSpPr>
          <p:cNvPr id="395328" name="Text Box 411"/>
          <p:cNvSpPr txBox="1">
            <a:spLocks noChangeArrowheads="1"/>
          </p:cNvSpPr>
          <p:nvPr/>
        </p:nvSpPr>
        <p:spPr bwMode="auto">
          <a:xfrm>
            <a:off x="3708400" y="4813300"/>
            <a:ext cx="901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1" lang="en-US" altLang="ja-JP" sz="2000">
                <a:solidFill>
                  <a:schemeClr val="tx1"/>
                </a:solidFill>
                <a:latin typeface="Times New Roman" pitchFamily="18" charset="0"/>
              </a:rPr>
              <a:t>#16</a:t>
            </a:r>
          </a:p>
        </p:txBody>
      </p:sp>
      <p:sp>
        <p:nvSpPr>
          <p:cNvPr id="395329" name="Line 412"/>
          <p:cNvSpPr>
            <a:spLocks noChangeShapeType="1"/>
          </p:cNvSpPr>
          <p:nvPr/>
        </p:nvSpPr>
        <p:spPr bwMode="auto">
          <a:xfrm flipV="1">
            <a:off x="3505200" y="5130800"/>
            <a:ext cx="381000" cy="177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2898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290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6EF71-6ADE-74AB-9FB3-E6938653F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079" y="1194542"/>
            <a:ext cx="3473100" cy="543135"/>
          </a:xfrm>
        </p:spPr>
        <p:txBody>
          <a:bodyPr/>
          <a:lstStyle/>
          <a:p>
            <a:r>
              <a:rPr lang="en-US" b="1" dirty="0">
                <a:solidFill>
                  <a:srgbClr val="990000"/>
                </a:solidFill>
                <a:latin typeface="+mn-lt"/>
              </a:rPr>
              <a:t>P-P Collision chamber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DF48DED-6C27-0495-432E-60F49DA0E4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82" y="1737677"/>
            <a:ext cx="4341776" cy="3138349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AE1F13-3E4C-6FE2-8302-844A191AEE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45" y="4573179"/>
            <a:ext cx="2498960" cy="1907960"/>
          </a:xfrm>
          <a:prstGeom prst="rect">
            <a:avLst/>
          </a:prstGeom>
          <a:noFill/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76DB97F-045B-3E30-4180-2E909FE8E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500" y="4800600"/>
            <a:ext cx="2313159" cy="2057400"/>
          </a:xfrm>
          <a:prstGeom prst="rect">
            <a:avLst/>
          </a:prstGeom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2D008F5F-DF49-027F-675A-FFF29CFD4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4999" y="1581046"/>
            <a:ext cx="2915920" cy="2213939"/>
          </a:xfrm>
          <a:prstGeom prst="rect">
            <a:avLst/>
          </a:prstGeom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85F1A1-B277-F1BB-8502-D429BCA7C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5078" y="4848393"/>
            <a:ext cx="2480348" cy="19079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755325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65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00400"/>
            <a:ext cx="4191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651" name="Slide Number Placeholder 6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fld id="{8C8E8FE3-277F-488F-ADFC-B0DD8CE41828}" type="slidenum">
              <a:rPr lang="en-US" altLang="en-US" sz="1200">
                <a:solidFill>
                  <a:srgbClr val="898989"/>
                </a:solidFill>
              </a:rPr>
              <a:pPr algn="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11652" name="TextBox 6"/>
          <p:cNvSpPr txBox="1">
            <a:spLocks noChangeArrowheads="1"/>
          </p:cNvSpPr>
          <p:nvPr/>
        </p:nvSpPr>
        <p:spPr bwMode="auto">
          <a:xfrm>
            <a:off x="609600" y="304800"/>
            <a:ext cx="7543800" cy="7048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defTabSz="914400" eaLnBrk="1" fontAlgn="b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800000"/>
                </a:solidFill>
                <a:latin typeface="Comic Sans MS" pitchFamily="66" charset="0"/>
                <a:cs typeface="Times New Roman" pitchFamily="18" charset="0"/>
              </a:rPr>
              <a:t>New Si-strips detector assembly. Better energy resolution. Large solid angle and kinematic range.</a:t>
            </a:r>
          </a:p>
        </p:txBody>
      </p:sp>
      <p:pic>
        <p:nvPicPr>
          <p:cNvPr id="411653" name="Picture 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24200"/>
            <a:ext cx="3810000" cy="3197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54" name="Picture 8" descr="x22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3048000" cy="20685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55" name="Picture 9" descr="j185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19200"/>
            <a:ext cx="2895600" cy="20574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>
            <a:extLst>
              <a:ext uri="{FF2B5EF4-FFF2-40B4-BE49-F238E27FC236}">
                <a16:creationId xmlns:a16="http://schemas.microsoft.com/office/drawing/2014/main" id="{6BF70785-68F9-9722-F532-9A2EA1F629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87075" name="Picture 3">
            <a:extLst>
              <a:ext uri="{FF2B5EF4-FFF2-40B4-BE49-F238E27FC236}">
                <a16:creationId xmlns:a16="http://schemas.microsoft.com/office/drawing/2014/main" id="{6F1E06A6-C19C-95A4-E351-5F8EC30836B4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81000"/>
            <a:ext cx="8229600" cy="6248400"/>
          </a:xfrm>
          <a:ln w="31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Title 1"/>
          <p:cNvSpPr>
            <a:spLocks noGrp="1"/>
          </p:cNvSpPr>
          <p:nvPr>
            <p:ph type="title" idx="4294967295"/>
          </p:nvPr>
        </p:nvSpPr>
        <p:spPr>
          <a:xfrm>
            <a:off x="152400" y="76200"/>
            <a:ext cx="8839200" cy="563563"/>
          </a:xfrm>
        </p:spPr>
        <p:txBody>
          <a:bodyPr/>
          <a:lstStyle/>
          <a:p>
            <a:pPr eaLnBrk="1" hangingPunct="1"/>
            <a:r>
              <a:rPr lang="en-US" altLang="en-US" sz="2000" b="1">
                <a:solidFill>
                  <a:srgbClr val="990000"/>
                </a:solidFill>
                <a:latin typeface="Comic Sans MS" pitchFamily="66" charset="0"/>
              </a:rPr>
              <a:t>Absolute Beam Polarization measurement in Run 2017, 255 GeV</a:t>
            </a:r>
            <a:endParaRPr lang="en-US" altLang="en-US" sz="2000" b="1" i="1"/>
          </a:p>
        </p:txBody>
      </p:sp>
      <p:pic>
        <p:nvPicPr>
          <p:cNvPr id="41472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43000"/>
            <a:ext cx="5410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724" name="TextBox 3"/>
          <p:cNvPicPr>
            <a:picLocks noRot="1" noChangeAspect="1" noMove="1" noResize="1" noEditPoints="1" noAdjustHandles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682625"/>
            <a:ext cx="7712075" cy="420688"/>
          </a:xfrm>
          <a:prstGeom prst="rect">
            <a:avLst/>
          </a:prstGeom>
          <a:solidFill>
            <a:srgbClr val="CCFFFF"/>
          </a:solidFill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14725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495800"/>
            <a:ext cx="4724400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4726" name="TextBox 20"/>
          <p:cNvSpPr txBox="1">
            <a:spLocks noChangeArrowheads="1"/>
          </p:cNvSpPr>
          <p:nvPr/>
        </p:nvSpPr>
        <p:spPr bwMode="auto">
          <a:xfrm>
            <a:off x="533400" y="4800600"/>
            <a:ext cx="2895600" cy="3683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i="1">
                <a:solidFill>
                  <a:srgbClr val="990000"/>
                </a:solidFill>
                <a:latin typeface="Calibri" pitchFamily="34" charset="0"/>
              </a:rPr>
              <a:t>Statistical error summary:</a:t>
            </a:r>
          </a:p>
        </p:txBody>
      </p:sp>
      <p:sp>
        <p:nvSpPr>
          <p:cNvPr id="414727" name="Footer Placeholder 6"/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898989"/>
                </a:solidFill>
              </a:rPr>
              <a:t>PSTP 2017.  HJET in RHIC Run17.</a:t>
            </a:r>
          </a:p>
        </p:txBody>
      </p:sp>
      <p:sp>
        <p:nvSpPr>
          <p:cNvPr id="414728" name="Slide Number Placeholder 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fld id="{1CA2203C-0EE4-4A61-83A2-57DBD29B4B1C}" type="slidenum">
              <a:rPr lang="en-US" altLang="en-US" sz="1200">
                <a:solidFill>
                  <a:srgbClr val="898989"/>
                </a:solidFill>
              </a:rPr>
              <a:pPr algn="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41472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71600"/>
            <a:ext cx="5638800" cy="31242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4730" name="Text Box 11"/>
          <p:cNvSpPr txBox="1">
            <a:spLocks noChangeArrowheads="1"/>
          </p:cNvSpPr>
          <p:nvPr/>
        </p:nvSpPr>
        <p:spPr bwMode="auto">
          <a:xfrm>
            <a:off x="228600" y="609600"/>
            <a:ext cx="8404225" cy="58261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rgbClr val="990000"/>
                </a:solidFill>
                <a:latin typeface="Calibri" pitchFamily="34" charset="0"/>
              </a:rPr>
              <a:t>A typical result for 8-hrs store:  </a:t>
            </a:r>
            <a:r>
              <a:rPr lang="en-US" altLang="en-US" sz="3200">
                <a:solidFill>
                  <a:srgbClr val="990000"/>
                </a:solidFill>
                <a:latin typeface="Calibri" pitchFamily="34" charset="0"/>
              </a:rPr>
              <a:t>‹</a:t>
            </a:r>
            <a:r>
              <a:rPr lang="en-US" altLang="en-US" sz="2400">
                <a:solidFill>
                  <a:srgbClr val="990000"/>
                </a:solidFill>
                <a:latin typeface="Calibri" pitchFamily="34" charset="0"/>
              </a:rPr>
              <a:t> P </a:t>
            </a:r>
            <a:r>
              <a:rPr lang="en-US" altLang="en-US" sz="3200">
                <a:solidFill>
                  <a:srgbClr val="990000"/>
                </a:solidFill>
                <a:latin typeface="Calibri" pitchFamily="34" charset="0"/>
              </a:rPr>
              <a:t>›</a:t>
            </a:r>
            <a:r>
              <a:rPr lang="en-US" altLang="en-US" sz="2400">
                <a:solidFill>
                  <a:srgbClr val="990000"/>
                </a:solidFill>
                <a:latin typeface="Calibri" pitchFamily="34" charset="0"/>
              </a:rPr>
              <a:t>  = (~ 56 ± 2.0 </a:t>
            </a:r>
            <a:r>
              <a:rPr lang="en-US" altLang="en-US" sz="2400" i="1">
                <a:solidFill>
                  <a:srgbClr val="990000"/>
                </a:solidFill>
                <a:latin typeface="Calibri" pitchFamily="34" charset="0"/>
              </a:rPr>
              <a:t>stat</a:t>
            </a:r>
            <a:r>
              <a:rPr lang="en-US" altLang="en-US" sz="2400">
                <a:solidFill>
                  <a:srgbClr val="990000"/>
                </a:solidFill>
                <a:latin typeface="Calibri" pitchFamily="34" charset="0"/>
              </a:rPr>
              <a:t> ± 0.3</a:t>
            </a:r>
            <a:r>
              <a:rPr lang="en-US" altLang="en-US" sz="2400" i="1">
                <a:solidFill>
                  <a:srgbClr val="990000"/>
                </a:solidFill>
                <a:latin typeface="Calibri" pitchFamily="34" charset="0"/>
              </a:rPr>
              <a:t>syst</a:t>
            </a:r>
            <a:r>
              <a:rPr lang="en-US" altLang="en-US" sz="2400">
                <a:solidFill>
                  <a:srgbClr val="990000"/>
                </a:solidFill>
                <a:latin typeface="Calibri" pitchFamily="34" charset="0"/>
              </a:rPr>
              <a:t>) %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>
                <a:latin typeface="Comic Sans MS" pitchFamily="66" charset="0"/>
              </a:rPr>
              <a:t>Proton-Carbon CNI polarimeters</a:t>
            </a:r>
            <a:br>
              <a:rPr lang="en-US" altLang="en-US">
                <a:latin typeface="Comic Sans MS" pitchFamily="66" charset="0"/>
              </a:rPr>
            </a:br>
            <a:r>
              <a:rPr lang="en-US" altLang="en-US">
                <a:latin typeface="Comic Sans MS" pitchFamily="66" charset="0"/>
              </a:rPr>
              <a:t> in AGS and RHIC.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 b="1">
                <a:latin typeface="Comic Sans MS" pitchFamily="66" charset="0"/>
              </a:rPr>
              <a:t>H-jet polarimeter at RHIC</a:t>
            </a:r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76400"/>
            <a:ext cx="8915400" cy="4419600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000066"/>
                </a:solidFill>
              </a:rPr>
              <a:t>The polarized H-jet target thickness is 1.2</a:t>
            </a:r>
            <a:r>
              <a:rPr lang="en-US" altLang="en-US">
                <a:solidFill>
                  <a:srgbClr val="000066"/>
                </a:solidFill>
                <a:cs typeface="Tahoma" pitchFamily="34" charset="0"/>
              </a:rPr>
              <a:t>∙</a:t>
            </a:r>
            <a:r>
              <a:rPr lang="en-US" altLang="en-US">
                <a:solidFill>
                  <a:srgbClr val="000066"/>
                </a:solidFill>
              </a:rPr>
              <a:t> 10</a:t>
            </a:r>
            <a:r>
              <a:rPr lang="en-US" altLang="en-US" baseline="30000">
                <a:solidFill>
                  <a:srgbClr val="000066"/>
                </a:solidFill>
              </a:rPr>
              <a:t>12</a:t>
            </a:r>
            <a:r>
              <a:rPr lang="en-US" altLang="en-US">
                <a:solidFill>
                  <a:srgbClr val="000066"/>
                </a:solidFill>
              </a:rPr>
              <a:t> atoms/cm2 and with RHIC circulating current ~ 0.3 A (110 bunches 2</a:t>
            </a:r>
            <a:r>
              <a:rPr lang="en-US" altLang="en-US">
                <a:solidFill>
                  <a:srgbClr val="000066"/>
                </a:solidFill>
                <a:cs typeface="Tahoma" pitchFamily="34" charset="0"/>
              </a:rPr>
              <a:t>∙</a:t>
            </a:r>
            <a:r>
              <a:rPr lang="en-US" altLang="en-US">
                <a:solidFill>
                  <a:srgbClr val="000066"/>
                </a:solidFill>
              </a:rPr>
              <a:t> 10</a:t>
            </a:r>
            <a:r>
              <a:rPr lang="en-US" altLang="en-US" baseline="30000">
                <a:solidFill>
                  <a:srgbClr val="000066"/>
                </a:solidFill>
              </a:rPr>
              <a:t>11</a:t>
            </a:r>
            <a:r>
              <a:rPr lang="en-US" altLang="en-US">
                <a:solidFill>
                  <a:srgbClr val="000066"/>
                </a:solidFill>
              </a:rPr>
              <a:t> bunch intensity, 1.8</a:t>
            </a:r>
            <a:r>
              <a:rPr lang="en-US" altLang="en-US">
                <a:solidFill>
                  <a:srgbClr val="000066"/>
                </a:solidFill>
                <a:cs typeface="Tahoma" pitchFamily="34" charset="0"/>
              </a:rPr>
              <a:t>∙</a:t>
            </a:r>
            <a:r>
              <a:rPr lang="en-US" altLang="en-US">
                <a:solidFill>
                  <a:srgbClr val="000066"/>
                </a:solidFill>
              </a:rPr>
              <a:t>10</a:t>
            </a:r>
            <a:r>
              <a:rPr lang="en-US" altLang="en-US" baseline="30000">
                <a:solidFill>
                  <a:srgbClr val="000066"/>
                </a:solidFill>
              </a:rPr>
              <a:t>18</a:t>
            </a:r>
            <a:r>
              <a:rPr lang="en-US" altLang="en-US">
                <a:solidFill>
                  <a:srgbClr val="000066"/>
                </a:solidFill>
              </a:rPr>
              <a:t> protons/s) the luminosity is 2.2 </a:t>
            </a:r>
            <a:r>
              <a:rPr lang="en-US" altLang="en-US">
                <a:solidFill>
                  <a:srgbClr val="000066"/>
                </a:solidFill>
                <a:cs typeface="Tahoma" pitchFamily="34" charset="0"/>
              </a:rPr>
              <a:t>∙</a:t>
            </a:r>
            <a:r>
              <a:rPr lang="en-US" altLang="en-US">
                <a:solidFill>
                  <a:srgbClr val="000066"/>
                </a:solidFill>
              </a:rPr>
              <a:t>10</a:t>
            </a:r>
            <a:r>
              <a:rPr lang="en-US" altLang="en-US" baseline="30000">
                <a:solidFill>
                  <a:srgbClr val="000066"/>
                </a:solidFill>
              </a:rPr>
              <a:t>30</a:t>
            </a:r>
            <a:r>
              <a:rPr lang="en-US" altLang="en-US">
                <a:solidFill>
                  <a:srgbClr val="000066"/>
                </a:solidFill>
              </a:rPr>
              <a:t> cm</a:t>
            </a:r>
            <a:r>
              <a:rPr lang="en-US" altLang="en-US" baseline="30000">
                <a:solidFill>
                  <a:srgbClr val="000066"/>
                </a:solidFill>
              </a:rPr>
              <a:t>-2</a:t>
            </a:r>
            <a:r>
              <a:rPr lang="en-US" altLang="en-US">
                <a:solidFill>
                  <a:srgbClr val="000066"/>
                </a:solidFill>
              </a:rPr>
              <a:t>s</a:t>
            </a:r>
            <a:r>
              <a:rPr lang="en-US" altLang="en-US" baseline="30000">
                <a:solidFill>
                  <a:srgbClr val="000066"/>
                </a:solidFill>
              </a:rPr>
              <a:t>-1</a:t>
            </a:r>
          </a:p>
          <a:p>
            <a:pPr eaLnBrk="1" hangingPunct="1">
              <a:lnSpc>
                <a:spcPct val="90000"/>
              </a:lnSpc>
            </a:pPr>
            <a:endParaRPr lang="en-US" altLang="en-US" baseline="30000">
              <a:solidFill>
                <a:srgbClr val="000066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000066"/>
                </a:solidFill>
              </a:rPr>
              <a:t>“Point” like target is greatly beneficial for elastic event identification.</a:t>
            </a:r>
          </a:p>
          <a:p>
            <a:pPr eaLnBrk="1" hangingPunct="1">
              <a:lnSpc>
                <a:spcPct val="90000"/>
              </a:lnSpc>
            </a:pPr>
            <a:endParaRPr lang="en-US" altLang="en-US">
              <a:solidFill>
                <a:srgbClr val="000066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000066"/>
                </a:solidFill>
              </a:rPr>
              <a:t> </a:t>
            </a:r>
            <a:r>
              <a:rPr lang="en-US" altLang="en-US">
                <a:solidFill>
                  <a:srgbClr val="990000"/>
                </a:solidFill>
              </a:rPr>
              <a:t>The polarimeter Si-strip detectors covers all kinematic range of recoil protons (in CNI region) and about 20% solid angle which gives the statistical accuracy for one 8 hrs store about 2.0%.</a:t>
            </a:r>
          </a:p>
          <a:p>
            <a:pPr eaLnBrk="1" hangingPunct="1">
              <a:lnSpc>
                <a:spcPct val="90000"/>
              </a:lnSpc>
            </a:pPr>
            <a:endParaRPr lang="en-US" altLang="en-US">
              <a:solidFill>
                <a:srgbClr val="99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000066"/>
                </a:solidFill>
              </a:rPr>
              <a:t>The proton polarization is mostly determined by the holding field magnetic field 1.2 kG and is equal to 95.5% (efficiency of the RF transitions are 99.88 % and the polarization dilution by the molecular gas contamination does not exceed 0.5%). At 1.5 kG polarization is 97%.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48" y="116632"/>
            <a:ext cx="3839518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653136"/>
            <a:ext cx="3096344" cy="145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313102"/>
            <a:ext cx="2232248" cy="261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4326833" cy="593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1076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Title 1"/>
          <p:cNvSpPr>
            <a:spLocks noGrp="1"/>
          </p:cNvSpPr>
          <p:nvPr>
            <p:ph type="title" idx="4294967295"/>
          </p:nvPr>
        </p:nvSpPr>
        <p:spPr>
          <a:xfrm>
            <a:off x="685800" y="304800"/>
            <a:ext cx="7772400" cy="838200"/>
          </a:xfrm>
          <a:solidFill>
            <a:schemeClr val="bg1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400" b="1">
                <a:solidFill>
                  <a:srgbClr val="A50021"/>
                </a:solidFill>
                <a:latin typeface="Comic Sans MS" pitchFamily="66" charset="0"/>
              </a:rPr>
              <a:t>H-jet is the absolute high precision polarimeter !</a:t>
            </a:r>
          </a:p>
        </p:txBody>
      </p:sp>
      <p:sp>
        <p:nvSpPr>
          <p:cNvPr id="416771" name="Content Placeholder 2"/>
          <p:cNvSpPr>
            <a:spLocks noGrp="1"/>
          </p:cNvSpPr>
          <p:nvPr>
            <p:ph idx="4294967295"/>
          </p:nvPr>
        </p:nvSpPr>
        <p:spPr>
          <a:xfrm>
            <a:off x="228600" y="1524000"/>
            <a:ext cx="8686800" cy="4114800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A50021"/>
                </a:solidFill>
                <a:latin typeface="Comic Sans MS" pitchFamily="66" charset="0"/>
              </a:rPr>
              <a:t>High (~4.5%) analyzing power in a wide energy range (23-255 GeV).</a:t>
            </a:r>
          </a:p>
          <a:p>
            <a:pPr eaLnBrk="1" hangingPunct="1"/>
            <a:r>
              <a:rPr lang="en-US" altLang="en-US">
                <a:solidFill>
                  <a:srgbClr val="000066"/>
                </a:solidFill>
                <a:latin typeface="Comic Sans MS" pitchFamily="66" charset="0"/>
              </a:rPr>
              <a:t>High event rate due to high intensity (~300 mA) circulated beam current in the storage ring and high polarized H-jet thickness in the collision point.</a:t>
            </a:r>
          </a:p>
          <a:p>
            <a:pPr eaLnBrk="1" hangingPunct="1"/>
            <a:r>
              <a:rPr lang="en-US" altLang="en-US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altLang="en-US" b="1">
                <a:solidFill>
                  <a:srgbClr val="A50021"/>
                </a:solidFill>
                <a:latin typeface="Comic Sans MS" pitchFamily="66" charset="0"/>
              </a:rPr>
              <a:t>Non-destructive.</a:t>
            </a:r>
          </a:p>
          <a:p>
            <a:pPr eaLnBrk="1" hangingPunct="1"/>
            <a:r>
              <a:rPr lang="en-US" altLang="en-US" b="1">
                <a:solidFill>
                  <a:srgbClr val="000066"/>
                </a:solidFill>
                <a:latin typeface="Comic Sans MS" pitchFamily="66" charset="0"/>
              </a:rPr>
              <a:t>No scattering for recoil protons.- windowless.</a:t>
            </a:r>
          </a:p>
          <a:p>
            <a:pPr eaLnBrk="1" hangingPunct="1"/>
            <a:r>
              <a:rPr lang="en-US" altLang="en-US" b="1">
                <a:solidFill>
                  <a:srgbClr val="A50021"/>
                </a:solidFill>
                <a:latin typeface="Comic Sans MS" pitchFamily="66" charset="0"/>
              </a:rPr>
              <a:t>“Point” like target. Clean elastic scattering event identification.</a:t>
            </a:r>
          </a:p>
          <a:p>
            <a:pPr eaLnBrk="1" hangingPunct="1"/>
            <a:r>
              <a:rPr lang="en-US" altLang="en-US">
                <a:solidFill>
                  <a:srgbClr val="000066"/>
                </a:solidFill>
                <a:latin typeface="Comic Sans MS" pitchFamily="66" charset="0"/>
              </a:rPr>
              <a:t>Straightforward calibration with Breit-Rabi polarimeter.</a:t>
            </a:r>
          </a:p>
          <a:p>
            <a:pPr eaLnBrk="1" hangingPunct="1"/>
            <a:endParaRPr lang="en-US" altLang="en-US">
              <a:solidFill>
                <a:srgbClr val="000066"/>
              </a:solidFill>
              <a:latin typeface="Comic Sans MS" pitchFamily="66" charset="0"/>
            </a:endParaRPr>
          </a:p>
          <a:p>
            <a:pPr eaLnBrk="1" hangingPunct="1"/>
            <a:r>
              <a:rPr lang="en-US" altLang="en-US">
                <a:solidFill>
                  <a:srgbClr val="000066"/>
                </a:solidFill>
                <a:latin typeface="Comic Sans MS" pitchFamily="66" charset="0"/>
              </a:rPr>
              <a:t>Most of the false asymmetries are cancelled out in the ratio:</a:t>
            </a:r>
          </a:p>
          <a:p>
            <a:pPr eaLnBrk="1" hangingPunct="1">
              <a:buFontTx/>
              <a:buNone/>
            </a:pPr>
            <a:r>
              <a:rPr lang="en-US" altLang="en-US">
                <a:solidFill>
                  <a:srgbClr val="000066"/>
                </a:solidFill>
                <a:latin typeface="Comic Sans MS" pitchFamily="66" charset="0"/>
              </a:rPr>
              <a:t>               </a:t>
            </a:r>
            <a:r>
              <a:rPr lang="en-US" altLang="en-US">
                <a:solidFill>
                  <a:srgbClr val="A50021"/>
                </a:solidFill>
                <a:latin typeface="Comic Sans MS" pitchFamily="66" charset="0"/>
              </a:rPr>
              <a:t>P</a:t>
            </a:r>
            <a:r>
              <a:rPr lang="en-US" altLang="en-US" baseline="-25000">
                <a:solidFill>
                  <a:srgbClr val="A50021"/>
                </a:solidFill>
                <a:latin typeface="Comic Sans MS" pitchFamily="66" charset="0"/>
              </a:rPr>
              <a:t> beam </a:t>
            </a:r>
            <a:r>
              <a:rPr lang="en-US" altLang="en-US">
                <a:solidFill>
                  <a:srgbClr val="A50021"/>
                </a:solidFill>
                <a:latin typeface="Comic Sans MS" pitchFamily="66" charset="0"/>
              </a:rPr>
              <a:t>=( 1/A)Beam </a:t>
            </a:r>
            <a:r>
              <a:rPr lang="en-US" altLang="en-US" baseline="-25000">
                <a:solidFill>
                  <a:srgbClr val="A50021"/>
                </a:solidFill>
                <a:latin typeface="Comic Sans MS" pitchFamily="66" charset="0"/>
              </a:rPr>
              <a:t>asym </a:t>
            </a:r>
            <a:r>
              <a:rPr lang="en-US" altLang="en-US">
                <a:solidFill>
                  <a:srgbClr val="A50021"/>
                </a:solidFill>
                <a:latin typeface="Comic Sans MS" pitchFamily="66" charset="0"/>
              </a:rPr>
              <a:t>/ Target </a:t>
            </a:r>
            <a:r>
              <a:rPr lang="en-US" altLang="en-US" baseline="-25000">
                <a:solidFill>
                  <a:srgbClr val="A50021"/>
                </a:solidFill>
                <a:latin typeface="Comic Sans MS" pitchFamily="66" charset="0"/>
              </a:rPr>
              <a:t>asym</a:t>
            </a:r>
          </a:p>
          <a:p>
            <a:pPr eaLnBrk="1" hangingPunct="1">
              <a:buFontTx/>
              <a:buNone/>
            </a:pPr>
            <a:endParaRPr lang="en-US" altLang="en-US" baseline="-25000">
              <a:solidFill>
                <a:srgbClr val="A50021"/>
              </a:solidFill>
              <a:latin typeface="Comic Sans MS" pitchFamily="66" charset="0"/>
            </a:endParaRPr>
          </a:p>
        </p:txBody>
      </p:sp>
      <p:sp>
        <p:nvSpPr>
          <p:cNvPr id="416772" name="Text Box 8"/>
          <p:cNvSpPr txBox="1">
            <a:spLocks noChangeArrowheads="1"/>
          </p:cNvSpPr>
          <p:nvPr/>
        </p:nvSpPr>
        <p:spPr bwMode="auto">
          <a:xfrm>
            <a:off x="457200" y="5943600"/>
            <a:ext cx="8404225" cy="58261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solidFill>
                  <a:srgbClr val="990000"/>
                </a:solidFill>
                <a:latin typeface="Calibri" pitchFamily="34" charset="0"/>
              </a:rPr>
              <a:t>A typical result for 8-hrs store:  </a:t>
            </a:r>
            <a:r>
              <a:rPr lang="en-US" altLang="en-US" sz="3200">
                <a:solidFill>
                  <a:srgbClr val="990000"/>
                </a:solidFill>
                <a:latin typeface="Calibri" pitchFamily="34" charset="0"/>
              </a:rPr>
              <a:t>‹</a:t>
            </a:r>
            <a:r>
              <a:rPr lang="en-US" altLang="en-US" sz="2400">
                <a:solidFill>
                  <a:srgbClr val="990000"/>
                </a:solidFill>
                <a:latin typeface="Calibri" pitchFamily="34" charset="0"/>
              </a:rPr>
              <a:t> P </a:t>
            </a:r>
            <a:r>
              <a:rPr lang="en-US" altLang="en-US" sz="3200">
                <a:solidFill>
                  <a:srgbClr val="990000"/>
                </a:solidFill>
                <a:latin typeface="Calibri" pitchFamily="34" charset="0"/>
              </a:rPr>
              <a:t>›</a:t>
            </a:r>
            <a:r>
              <a:rPr lang="en-US" altLang="en-US" sz="2400">
                <a:solidFill>
                  <a:srgbClr val="990000"/>
                </a:solidFill>
                <a:latin typeface="Calibri" pitchFamily="34" charset="0"/>
              </a:rPr>
              <a:t>  = (~ 56 ± 2.0 </a:t>
            </a:r>
            <a:r>
              <a:rPr lang="en-US" altLang="en-US" sz="2400" i="1">
                <a:solidFill>
                  <a:srgbClr val="990000"/>
                </a:solidFill>
                <a:latin typeface="Calibri" pitchFamily="34" charset="0"/>
              </a:rPr>
              <a:t>stat</a:t>
            </a:r>
            <a:r>
              <a:rPr lang="en-US" altLang="en-US" sz="2400">
                <a:solidFill>
                  <a:srgbClr val="990000"/>
                </a:solidFill>
                <a:latin typeface="Calibri" pitchFamily="34" charset="0"/>
              </a:rPr>
              <a:t> ± 0.3</a:t>
            </a:r>
            <a:r>
              <a:rPr lang="en-US" altLang="en-US" sz="2400" i="1">
                <a:solidFill>
                  <a:srgbClr val="990000"/>
                </a:solidFill>
                <a:latin typeface="Calibri" pitchFamily="34" charset="0"/>
              </a:rPr>
              <a:t>syst</a:t>
            </a:r>
            <a:r>
              <a:rPr lang="en-US" altLang="en-US" sz="2400">
                <a:solidFill>
                  <a:srgbClr val="990000"/>
                </a:solidFill>
                <a:latin typeface="Calibri" pitchFamily="34" charset="0"/>
              </a:rPr>
              <a:t>) %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462341-3895-DC8E-EEE8-A79B476F0E4E}"/>
              </a:ext>
            </a:extLst>
          </p:cNvPr>
          <p:cNvSpPr txBox="1"/>
          <p:nvPr/>
        </p:nvSpPr>
        <p:spPr>
          <a:xfrm>
            <a:off x="381000" y="1066800"/>
            <a:ext cx="82296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0066"/>
                </a:solidFill>
              </a:rPr>
              <a:t>   </a:t>
            </a:r>
            <a:r>
              <a:rPr lang="en-US" dirty="0">
                <a:solidFill>
                  <a:srgbClr val="000066"/>
                </a:solidFill>
              </a:rPr>
              <a:t>The accuracy achieved in determining A</a:t>
            </a:r>
            <a:r>
              <a:rPr lang="en-US" baseline="-25000" dirty="0">
                <a:solidFill>
                  <a:srgbClr val="000066"/>
                </a:solidFill>
              </a:rPr>
              <a:t>N</a:t>
            </a:r>
            <a:r>
              <a:rPr lang="en-US" dirty="0">
                <a:solidFill>
                  <a:srgbClr val="000066"/>
                </a:solidFill>
              </a:rPr>
              <a:t>(t) allows one to use a higher density unpolarized hydrogen jet target in a high precision absolute polarimeter.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rgbClr val="00006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66"/>
                </a:solidFill>
              </a:rPr>
              <a:t>   The unpolarized H-jet thickness of a 10</a:t>
            </a:r>
            <a:r>
              <a:rPr lang="en-US" baseline="30000" dirty="0">
                <a:solidFill>
                  <a:srgbClr val="000066"/>
                </a:solidFill>
              </a:rPr>
              <a:t>14</a:t>
            </a:r>
            <a:r>
              <a:rPr lang="en-US" dirty="0">
                <a:solidFill>
                  <a:srgbClr val="000066"/>
                </a:solidFill>
              </a:rPr>
              <a:t> 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15</a:t>
            </a:r>
            <a:r>
              <a:rPr lang="en-US" dirty="0">
                <a:solidFill>
                  <a:srgbClr val="000066"/>
                </a:solidFill>
              </a:rPr>
              <a:t>   H2/ cm2 can be produced by the cluster-jet technique, which was developed for the PANDA experiment at GSI[29].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dirty="0">
              <a:solidFill>
                <a:srgbClr val="00006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0066"/>
                </a:solidFill>
              </a:rPr>
              <a:t>    </a:t>
            </a:r>
            <a:r>
              <a:rPr lang="en-US" dirty="0">
                <a:solidFill>
                  <a:srgbClr val="000066"/>
                </a:solidFill>
              </a:rPr>
              <a:t> Considering a possibility to increase the recoil proton detectors solid angle, one can expect 1000 times higher elastic pp event rate compared to that in the RHIC HJET measurements.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dirty="0">
              <a:solidFill>
                <a:srgbClr val="00006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0066"/>
                </a:solidFill>
              </a:rPr>
              <a:t>    </a:t>
            </a:r>
            <a:r>
              <a:rPr lang="en-US" dirty="0">
                <a:solidFill>
                  <a:srgbClr val="000066"/>
                </a:solidFill>
              </a:rPr>
              <a:t> For such a polarimeter, only a 3 min. exposure is needed to determine the beam polarization with a statistical accuracy of stat P~ 1%, while the systematic uncertainty can be kept as low as  </a:t>
            </a:r>
            <a:r>
              <a:rPr lang="el-GR" dirty="0">
                <a:solidFill>
                  <a:srgbClr val="000066"/>
                </a:solidFill>
              </a:rPr>
              <a:t>Δ</a:t>
            </a:r>
            <a:r>
              <a:rPr lang="en-US" dirty="0">
                <a:solidFill>
                  <a:srgbClr val="000066"/>
                </a:solidFill>
              </a:rPr>
              <a:t>P /P ~1%.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rgbClr val="00006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66"/>
                </a:solidFill>
              </a:rPr>
              <a:t>     Therefore, an unpolarized jet can also provide accurate measurement of the polarization decay time and, with additional detectors at different azimuthal angles, the beams spin tilt.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F3AC7F-73CA-3BF6-41D9-893270E0E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28600"/>
            <a:ext cx="8223250" cy="715962"/>
          </a:xfrm>
        </p:spPr>
        <p:txBody>
          <a:bodyPr/>
          <a:lstStyle/>
          <a:p>
            <a:r>
              <a:rPr lang="en-US" sz="2800" dirty="0">
                <a:solidFill>
                  <a:srgbClr val="990000"/>
                </a:solidFill>
              </a:rPr>
              <a:t>CNI – H-jet polarimeter with the unpolarized hydrogen cluster-jet</a:t>
            </a:r>
          </a:p>
        </p:txBody>
      </p:sp>
    </p:spTree>
    <p:extLst>
      <p:ext uri="{BB962C8B-B14F-4D97-AF65-F5344CB8AC3E}">
        <p14:creationId xmlns:p14="http://schemas.microsoft.com/office/powerpoint/2010/main" val="5190576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3BD0D-CF67-52E0-8547-5C6341166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438400"/>
            <a:ext cx="8223250" cy="1136650"/>
          </a:xfrm>
        </p:spPr>
        <p:txBody>
          <a:bodyPr/>
          <a:lstStyle/>
          <a:p>
            <a:r>
              <a:rPr lang="en-US" dirty="0"/>
              <a:t>Back-up slides</a:t>
            </a:r>
          </a:p>
        </p:txBody>
      </p:sp>
    </p:spTree>
    <p:extLst>
      <p:ext uri="{BB962C8B-B14F-4D97-AF65-F5344CB8AC3E}">
        <p14:creationId xmlns:p14="http://schemas.microsoft.com/office/powerpoint/2010/main" val="11971833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3163F-1081-4DE6-9FC3-3FE1FFA19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DD0D3A-6D4F-8C45-EDD9-0D08DAF5F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52400" y="1218197"/>
            <a:ext cx="3482502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6F12D7-1941-DAF3-9825-1CF4EA29D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453" y="4648200"/>
            <a:ext cx="5850497" cy="208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946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1369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228600"/>
            <a:ext cx="9067800" cy="6384925"/>
          </a:xfrm>
        </p:spPr>
      </p:pic>
      <p:sp>
        <p:nvSpPr>
          <p:cNvPr id="413700" name="Text Box 4"/>
          <p:cNvSpPr txBox="1">
            <a:spLocks noChangeArrowheads="1"/>
          </p:cNvSpPr>
          <p:nvPr/>
        </p:nvSpPr>
        <p:spPr bwMode="auto">
          <a:xfrm>
            <a:off x="5181600" y="6172200"/>
            <a:ext cx="3159125" cy="4603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A.Poblaguev, PSTP 2017</a:t>
            </a:r>
          </a:p>
        </p:txBody>
      </p:sp>
    </p:spTree>
    <p:extLst>
      <p:ext uri="{BB962C8B-B14F-4D97-AF65-F5344CB8AC3E}">
        <p14:creationId xmlns:p14="http://schemas.microsoft.com/office/powerpoint/2010/main" val="25213502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343400"/>
          </a:xfrm>
          <a:solidFill>
            <a:schemeClr val="bg1"/>
          </a:solidFill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66"/>
              </a:buClr>
              <a:buFont typeface="Wingdings" pitchFamily="2" charset="2"/>
              <a:buChar char="q"/>
            </a:pPr>
            <a:r>
              <a:rPr lang="en-GB" altLang="en-US" sz="2000" dirty="0">
                <a:solidFill>
                  <a:srgbClr val="000066"/>
                </a:solidFill>
                <a:latin typeface="Tahoma" pitchFamily="34" charset="0"/>
                <a:cs typeface="Times New Roman" pitchFamily="18" charset="0"/>
              </a:rPr>
              <a:t>Proton polarization measurements in AGS and RHIC  at the beam energies 24-250 GeV) are based on </a:t>
            </a:r>
            <a:r>
              <a:rPr lang="en-GB" altLang="en-US" sz="2000" dirty="0">
                <a:solidFill>
                  <a:srgbClr val="CC3300"/>
                </a:solidFill>
                <a:latin typeface="Tahoma" pitchFamily="34" charset="0"/>
                <a:cs typeface="Times New Roman" pitchFamily="18" charset="0"/>
              </a:rPr>
              <a:t>Proton-Carbon and Proton-Proton</a:t>
            </a:r>
            <a:r>
              <a:rPr lang="en-GB" altLang="en-US" sz="2000" dirty="0">
                <a:solidFill>
                  <a:srgbClr val="000066"/>
                </a:solidFill>
                <a:latin typeface="Tahoma" pitchFamily="34" charset="0"/>
                <a:cs typeface="Times New Roman" pitchFamily="18" charset="0"/>
              </a:rPr>
              <a:t> ( H-jet polarimeter) elastic scattering in the Coulomb Nuclear Interference (CNI) region. </a:t>
            </a:r>
          </a:p>
          <a:p>
            <a:pPr eaLnBrk="1" hangingPunct="1">
              <a:spcBef>
                <a:spcPct val="0"/>
              </a:spcBef>
              <a:buClr>
                <a:srgbClr val="000066"/>
              </a:buClr>
              <a:buFont typeface="Wingdings" pitchFamily="2" charset="2"/>
              <a:buChar char="q"/>
            </a:pPr>
            <a:endParaRPr lang="en-GB" altLang="en-US" sz="2000" dirty="0">
              <a:solidFill>
                <a:srgbClr val="000066"/>
              </a:solidFill>
              <a:latin typeface="Tahoma" pitchFamily="34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66"/>
              </a:buClr>
              <a:buFont typeface="Wingdings" pitchFamily="2" charset="2"/>
              <a:buChar char="q"/>
            </a:pPr>
            <a:r>
              <a:rPr lang="en-GB" altLang="en-US" sz="2000" dirty="0">
                <a:solidFill>
                  <a:srgbClr val="000066"/>
                </a:solidFill>
                <a:latin typeface="Tahoma" pitchFamily="34" charset="0"/>
                <a:cs typeface="Times New Roman" pitchFamily="18" charset="0"/>
              </a:rPr>
              <a:t>The CNI polarimeters are the essential tools for polarized proton acceleration setup and operation and provide polarization values for RHIC experiments.</a:t>
            </a:r>
            <a:r>
              <a:rPr lang="en-GB" altLang="en-US" sz="2000" dirty="0">
                <a:solidFill>
                  <a:srgbClr val="000066"/>
                </a:solidFill>
                <a:cs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Clr>
                <a:srgbClr val="000066"/>
              </a:buClr>
              <a:buFont typeface="Wingdings" pitchFamily="2" charset="2"/>
              <a:buChar char="q"/>
            </a:pPr>
            <a:endParaRPr lang="en-GB" altLang="en-US" sz="2000" dirty="0">
              <a:solidFill>
                <a:srgbClr val="000066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000066"/>
              </a:buClr>
              <a:buFont typeface="Wingdings" pitchFamily="2" charset="2"/>
              <a:buChar char="q"/>
            </a:pPr>
            <a:r>
              <a:rPr lang="en-GB" altLang="en-US" sz="2000" dirty="0">
                <a:solidFill>
                  <a:srgbClr val="000066"/>
                </a:solidFill>
                <a:cs typeface="Times New Roman" pitchFamily="18" charset="0"/>
              </a:rPr>
              <a:t>Polarimeter operation in the scanning mode also gives </a:t>
            </a:r>
            <a:r>
              <a:rPr lang="en-GB" altLang="en-US" sz="2000" dirty="0">
                <a:solidFill>
                  <a:srgbClr val="CC3300"/>
                </a:solidFill>
                <a:cs typeface="Times New Roman" pitchFamily="18" charset="0"/>
              </a:rPr>
              <a:t>polarization profile</a:t>
            </a:r>
            <a:r>
              <a:rPr lang="en-GB" altLang="en-US" sz="2000" dirty="0">
                <a:solidFill>
                  <a:srgbClr val="000066"/>
                </a:solidFill>
                <a:cs typeface="Times New Roman" pitchFamily="18" charset="0"/>
              </a:rPr>
              <a:t> and </a:t>
            </a:r>
            <a:r>
              <a:rPr lang="en-GB" altLang="en-US" sz="2000" dirty="0">
                <a:solidFill>
                  <a:srgbClr val="CC3300"/>
                </a:solidFill>
                <a:cs typeface="Times New Roman" pitchFamily="18" charset="0"/>
              </a:rPr>
              <a:t>beam intensity profile</a:t>
            </a:r>
            <a:r>
              <a:rPr lang="en-GB" altLang="en-US" sz="2000" dirty="0">
                <a:solidFill>
                  <a:srgbClr val="000066"/>
                </a:solidFill>
                <a:cs typeface="Times New Roman" pitchFamily="18" charset="0"/>
              </a:rPr>
              <a:t> (beam emittance) measurements. Bunch by bunch emittance measurements is a very powerful tool for the machine setup. 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6343504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2800" b="0">
                <a:solidFill>
                  <a:srgbClr val="990000"/>
                </a:solidFill>
                <a:latin typeface="Comic Sans MS" pitchFamily="66" charset="0"/>
              </a:rPr>
              <a:t>Polarized Proton Polarimetry</a:t>
            </a:r>
            <a:br>
              <a:rPr lang="en-US" altLang="en-US" sz="2800" b="0">
                <a:solidFill>
                  <a:srgbClr val="990000"/>
                </a:solidFill>
                <a:latin typeface="Comic Sans MS" pitchFamily="66" charset="0"/>
              </a:rPr>
            </a:br>
            <a:r>
              <a:rPr lang="en-US" altLang="en-US" sz="2800" b="0">
                <a:solidFill>
                  <a:srgbClr val="990000"/>
                </a:solidFill>
                <a:latin typeface="Comic Sans MS" pitchFamily="66" charset="0"/>
              </a:rPr>
              <a:t> from the Source to RHIC energies</a:t>
            </a:r>
          </a:p>
        </p:txBody>
      </p:sp>
      <p:sp>
        <p:nvSpPr>
          <p:cNvPr id="3420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dirty="0">
                <a:solidFill>
                  <a:srgbClr val="990000"/>
                </a:solidFill>
                <a:latin typeface="Tahoma" pitchFamily="34" charset="0"/>
              </a:rPr>
              <a:t>A polarimeter has to satisfy the following requirements:</a:t>
            </a:r>
          </a:p>
          <a:p>
            <a:pPr eaLnBrk="1" hangingPunct="1">
              <a:lnSpc>
                <a:spcPct val="80000"/>
              </a:lnSpc>
            </a:pPr>
            <a:endParaRPr lang="en-US" altLang="en-US" sz="1800" dirty="0">
              <a:solidFill>
                <a:srgbClr val="990000"/>
              </a:solidFill>
              <a:latin typeface="Tahoma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>
                <a:latin typeface="Tahoma" pitchFamily="34" charset="0"/>
              </a:rPr>
              <a:t>Beam polarization monitor for Physics ( &lt; </a:t>
            </a:r>
            <a:r>
              <a:rPr lang="en-US" altLang="en-US" sz="1800" b="1" dirty="0">
                <a:latin typeface="Tahoma" pitchFamily="34" charset="0"/>
              </a:rPr>
              <a:t>2% </a:t>
            </a:r>
            <a:r>
              <a:rPr lang="en-US" altLang="en-US" sz="1800" dirty="0">
                <a:latin typeface="Tahoma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>
                <a:latin typeface="Tahoma" pitchFamily="34" charset="0"/>
              </a:rPr>
              <a:t>Several samples over a reasonable time period, one fill (</a:t>
            </a:r>
            <a:r>
              <a:rPr lang="en-US" altLang="en-US" sz="1800" dirty="0" err="1">
                <a:latin typeface="Tahoma" pitchFamily="34" charset="0"/>
              </a:rPr>
              <a:t>pol.decay</a:t>
            </a:r>
            <a:r>
              <a:rPr lang="en-US" altLang="en-US" sz="1800" dirty="0">
                <a:latin typeface="Tahoma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>
                <a:latin typeface="Tahoma" pitchFamily="34" charset="0"/>
              </a:rPr>
              <a:t>Beam polarization diagnostic and Machine tuning tool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>
                <a:solidFill>
                  <a:srgbClr val="0033CC"/>
                </a:solidFill>
                <a:latin typeface="Tahoma" pitchFamily="34" charset="0"/>
              </a:rPr>
              <a:t>Sample on demand and online, fast/within minutes</a:t>
            </a:r>
            <a:r>
              <a:rPr lang="en-US" altLang="en-US" sz="1800" dirty="0">
                <a:solidFill>
                  <a:schemeClr val="tx1"/>
                </a:solidFill>
                <a:latin typeface="Tahoma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>
                <a:latin typeface="Tahoma" pitchFamily="34" charset="0"/>
              </a:rPr>
              <a:t>Low systematic errors.</a:t>
            </a:r>
          </a:p>
          <a:p>
            <a:pPr eaLnBrk="1" hangingPunct="1">
              <a:lnSpc>
                <a:spcPct val="80000"/>
              </a:lnSpc>
            </a:pPr>
            <a:endParaRPr lang="en-US" altLang="en-US" sz="1800" dirty="0">
              <a:latin typeface="Tahoma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>
                <a:solidFill>
                  <a:srgbClr val="0033CC"/>
                </a:solidFill>
                <a:latin typeface="Tahoma" pitchFamily="34" charset="0"/>
              </a:rPr>
              <a:t>A large dynamic range &amp; Energy independence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>
                <a:solidFill>
                  <a:srgbClr val="0033CC"/>
                </a:solidFill>
                <a:latin typeface="Tahoma" pitchFamily="34" charset="0"/>
              </a:rPr>
              <a:t>Large analyzing power, large cross section, &amp; low background</a:t>
            </a:r>
            <a:endParaRPr lang="en-US" altLang="en-US" sz="1800" dirty="0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1252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38CB0-D1C0-2D76-1BC4-44B13EA54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B65B67-E422-362F-F00F-4AE0875D1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181" y="0"/>
            <a:ext cx="4445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69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2" name="Picture 2" descr="pcpolpl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7" b="1524"/>
          <a:stretch>
            <a:fillRect/>
          </a:stretch>
        </p:blipFill>
        <p:spPr bwMode="auto">
          <a:xfrm>
            <a:off x="5029200" y="2286000"/>
            <a:ext cx="4114800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3523" name="Text Box 3"/>
          <p:cNvSpPr txBox="1">
            <a:spLocks noChangeArrowheads="1"/>
          </p:cNvSpPr>
          <p:nvPr/>
        </p:nvSpPr>
        <p:spPr bwMode="auto">
          <a:xfrm>
            <a:off x="0" y="917575"/>
            <a:ext cx="7359650" cy="557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33CC"/>
                </a:solidFill>
                <a:latin typeface="Times New Roman" pitchFamily="18" charset="0"/>
                <a:cs typeface="Tahoma" pitchFamily="34" charset="0"/>
              </a:rPr>
              <a:t>the left – right scattering asymmetry A</a:t>
            </a:r>
            <a:r>
              <a:rPr lang="en-US" altLang="en-US" sz="2400" baseline="-25000" dirty="0">
                <a:solidFill>
                  <a:srgbClr val="0033CC"/>
                </a:solidFill>
                <a:latin typeface="Times New Roman" pitchFamily="18" charset="0"/>
                <a:cs typeface="Tahoma" pitchFamily="34" charset="0"/>
              </a:rPr>
              <a:t>N </a:t>
            </a:r>
            <a:r>
              <a:rPr lang="en-US" altLang="en-US" dirty="0">
                <a:solidFill>
                  <a:srgbClr val="0033CC"/>
                </a:solidFill>
                <a:latin typeface="Times New Roman" pitchFamily="18" charset="0"/>
                <a:cs typeface="Tahoma" pitchFamily="34" charset="0"/>
              </a:rPr>
              <a:t>arises from the 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cs typeface="Tahoma" pitchFamily="34" charset="0"/>
              </a:rPr>
              <a:t>interference of</a:t>
            </a: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33CC"/>
                </a:solidFill>
                <a:latin typeface="Times New Roman" pitchFamily="18" charset="0"/>
                <a:cs typeface="Tahoma" pitchFamily="34" charset="0"/>
              </a:rPr>
              <a:t>the 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cs typeface="Tahoma" pitchFamily="34" charset="0"/>
              </a:rPr>
              <a:t>spin non-flip</a:t>
            </a:r>
            <a:r>
              <a:rPr lang="en-US" altLang="en-US" dirty="0">
                <a:solidFill>
                  <a:srgbClr val="0033CC"/>
                </a:solidFill>
                <a:latin typeface="Times New Roman" pitchFamily="18" charset="0"/>
                <a:cs typeface="Tahoma" pitchFamily="34" charset="0"/>
              </a:rPr>
              <a:t> amplitude with the 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cs typeface="Tahoma" pitchFamily="34" charset="0"/>
              </a:rPr>
              <a:t>spin flip</a:t>
            </a:r>
            <a:r>
              <a:rPr lang="en-US" altLang="en-US" dirty="0">
                <a:solidFill>
                  <a:srgbClr val="0033CC"/>
                </a:solidFill>
                <a:latin typeface="Times New Roman" pitchFamily="18" charset="0"/>
                <a:cs typeface="Tahoma" pitchFamily="34" charset="0"/>
              </a:rPr>
              <a:t> amplitude (Schwinger)</a:t>
            </a: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dirty="0">
              <a:solidFill>
                <a:srgbClr val="0033CC"/>
              </a:solidFill>
              <a:latin typeface="Times New Roman" pitchFamily="18" charset="0"/>
              <a:cs typeface="Tahoma" pitchFamily="34" charset="0"/>
            </a:endParaRP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rgbClr val="0033CC"/>
              </a:solidFill>
              <a:latin typeface="Times New Roman" pitchFamily="18" charset="0"/>
              <a:cs typeface="Tahoma" pitchFamily="34" charset="0"/>
            </a:endParaRP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rgbClr val="0033CC"/>
              </a:solidFill>
              <a:latin typeface="Times New Roman" pitchFamily="18" charset="0"/>
              <a:cs typeface="Tahoma" pitchFamily="34" charset="0"/>
            </a:endParaRP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rgbClr val="0033CC"/>
              </a:solidFill>
              <a:latin typeface="Times New Roman" pitchFamily="18" charset="0"/>
              <a:cs typeface="Tahoma" pitchFamily="34" charset="0"/>
            </a:endParaRP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33CC"/>
                </a:solidFill>
                <a:latin typeface="Times New Roman" pitchFamily="18" charset="0"/>
                <a:cs typeface="Tahoma" pitchFamily="34" charset="0"/>
              </a:rPr>
              <a:t>in absence of hadronic spin – flip contributions</a:t>
            </a: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33CC"/>
                </a:solidFill>
                <a:latin typeface="Times New Roman" pitchFamily="18" charset="0"/>
                <a:cs typeface="Tahoma" pitchFamily="34" charset="0"/>
              </a:rPr>
              <a:t>A</a:t>
            </a:r>
            <a:r>
              <a:rPr lang="en-US" altLang="en-US" sz="2400" baseline="-25000" dirty="0">
                <a:solidFill>
                  <a:srgbClr val="0033CC"/>
                </a:solidFill>
                <a:latin typeface="Times New Roman" pitchFamily="18" charset="0"/>
                <a:cs typeface="Tahoma" pitchFamily="34" charset="0"/>
              </a:rPr>
              <a:t>N</a:t>
            </a:r>
            <a:r>
              <a:rPr lang="en-US" altLang="en-US" dirty="0">
                <a:solidFill>
                  <a:srgbClr val="0033CC"/>
                </a:solidFill>
                <a:latin typeface="Times New Roman" pitchFamily="18" charset="0"/>
                <a:cs typeface="Tahoma" pitchFamily="34" charset="0"/>
              </a:rPr>
              <a:t> is exactly calculable (</a:t>
            </a:r>
            <a:r>
              <a:rPr lang="en-US" altLang="en-US" dirty="0" err="1">
                <a:solidFill>
                  <a:srgbClr val="0033CC"/>
                </a:solidFill>
                <a:latin typeface="Times New Roman" pitchFamily="18" charset="0"/>
                <a:cs typeface="Tahoma" pitchFamily="34" charset="0"/>
              </a:rPr>
              <a:t>Kopeliovich</a:t>
            </a:r>
            <a:r>
              <a:rPr lang="en-US" altLang="en-US" dirty="0">
                <a:solidFill>
                  <a:srgbClr val="0033CC"/>
                </a:solidFill>
                <a:latin typeface="Times New Roman" pitchFamily="18" charset="0"/>
                <a:cs typeface="Tahoma" pitchFamily="34" charset="0"/>
              </a:rPr>
              <a:t> &amp; Lapidus):</a:t>
            </a: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dirty="0">
              <a:solidFill>
                <a:srgbClr val="0033CC"/>
              </a:solidFill>
              <a:latin typeface="Times New Roman" pitchFamily="18" charset="0"/>
              <a:cs typeface="Tahoma" pitchFamily="34" charset="0"/>
            </a:endParaRP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dirty="0">
              <a:solidFill>
                <a:srgbClr val="0033CC"/>
              </a:solidFill>
              <a:latin typeface="Times New Roman" pitchFamily="18" charset="0"/>
              <a:cs typeface="Tahoma" pitchFamily="34" charset="0"/>
            </a:endParaRP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dirty="0">
              <a:solidFill>
                <a:srgbClr val="0033CC"/>
              </a:solidFill>
              <a:latin typeface="Times New Roman" pitchFamily="18" charset="0"/>
              <a:cs typeface="Tahoma" pitchFamily="34" charset="0"/>
            </a:endParaRP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33CC"/>
                </a:solidFill>
                <a:latin typeface="Times New Roman" pitchFamily="18" charset="0"/>
                <a:cs typeface="Tahoma" pitchFamily="34" charset="0"/>
              </a:rPr>
              <a:t>hadronic spin- flip modifies the QED</a:t>
            </a: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33CC"/>
                </a:solidFill>
                <a:latin typeface="Times New Roman" pitchFamily="18" charset="0"/>
                <a:cs typeface="Tahoma" pitchFamily="34" charset="0"/>
              </a:rPr>
              <a:t>“predictions”</a:t>
            </a: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dirty="0">
              <a:solidFill>
                <a:srgbClr val="0033CC"/>
              </a:solidFill>
              <a:latin typeface="Times New Roman" pitchFamily="18" charset="0"/>
              <a:cs typeface="Tahoma" pitchFamily="34" charset="0"/>
            </a:endParaRP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dirty="0">
              <a:solidFill>
                <a:srgbClr val="0033CC"/>
              </a:solidFill>
              <a:latin typeface="Times New Roman" pitchFamily="18" charset="0"/>
              <a:cs typeface="Tahoma" pitchFamily="34" charset="0"/>
            </a:endParaRPr>
          </a:p>
          <a:p>
            <a:pPr defTabSz="914400" eaLnBrk="1" hangingPunct="1">
              <a:lnSpc>
                <a:spcPct val="4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dirty="0">
              <a:solidFill>
                <a:srgbClr val="0033CC"/>
              </a:solidFill>
              <a:latin typeface="Times New Roman" pitchFamily="18" charset="0"/>
              <a:cs typeface="Tahoma" pitchFamily="34" charset="0"/>
            </a:endParaRP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33CC"/>
                </a:solidFill>
                <a:latin typeface="Times New Roman" pitchFamily="18" charset="0"/>
                <a:cs typeface="Tahoma" pitchFamily="34" charset="0"/>
              </a:rPr>
              <a:t>interpreted in terms of Pomeron spin – flip</a:t>
            </a: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33CC"/>
                </a:solidFill>
                <a:latin typeface="Times New Roman" pitchFamily="18" charset="0"/>
                <a:cs typeface="Tahoma" pitchFamily="34" charset="0"/>
              </a:rPr>
              <a:t>                                    and parametrized as</a:t>
            </a:r>
          </a:p>
        </p:txBody>
      </p:sp>
      <p:sp>
        <p:nvSpPr>
          <p:cNvPr id="36352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609600"/>
          </a:xfr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A50021"/>
                </a:solidFill>
                <a:latin typeface="Comic Sans MS" pitchFamily="66" charset="0"/>
              </a:rPr>
              <a:t>A</a:t>
            </a:r>
            <a:r>
              <a:rPr lang="en-US" altLang="en-US" baseline="-25000">
                <a:solidFill>
                  <a:srgbClr val="A50021"/>
                </a:solidFill>
                <a:latin typeface="Comic Sans MS" pitchFamily="66" charset="0"/>
              </a:rPr>
              <a:t>N</a:t>
            </a:r>
            <a:r>
              <a:rPr lang="en-US" altLang="en-US">
                <a:solidFill>
                  <a:srgbClr val="A50021"/>
                </a:solidFill>
                <a:latin typeface="Comic Sans MS" pitchFamily="66" charset="0"/>
              </a:rPr>
              <a:t> for Coulomb -Nuclear Interference.</a:t>
            </a:r>
          </a:p>
        </p:txBody>
      </p:sp>
      <p:graphicFrame>
        <p:nvGraphicFramePr>
          <p:cNvPr id="363525" name="Object 5"/>
          <p:cNvGraphicFramePr>
            <a:graphicFrameLocks noChangeAspect="1"/>
          </p:cNvGraphicFramePr>
          <p:nvPr/>
        </p:nvGraphicFramePr>
        <p:xfrm>
          <a:off x="1430338" y="1828800"/>
          <a:ext cx="6216650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029200" imgH="419100" progId="Equation.3">
                  <p:embed/>
                </p:oleObj>
              </mc:Choice>
              <mc:Fallback>
                <p:oleObj name="Equation" r:id="rId4" imgW="5029200" imgH="419100" progId="Equation.3">
                  <p:embed/>
                  <p:pic>
                    <p:nvPicPr>
                      <p:cNvPr id="36352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0338" y="1828800"/>
                        <a:ext cx="6216650" cy="51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3526" name="Text Box 6"/>
          <p:cNvSpPr txBox="1">
            <a:spLocks noChangeArrowheads="1"/>
          </p:cNvSpPr>
          <p:nvPr/>
        </p:nvSpPr>
        <p:spPr bwMode="auto">
          <a:xfrm>
            <a:off x="2209800" y="2362200"/>
            <a:ext cx="33702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Symbol" pitchFamily="18" charset="2"/>
                <a:cs typeface="Tahoma" pitchFamily="34" charset="0"/>
              </a:rPr>
              <a:t>µ(m-</a:t>
            </a:r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  <a:cs typeface="Tahoma" pitchFamily="34" charset="0"/>
              </a:rPr>
              <a:t>1)</a:t>
            </a:r>
            <a:r>
              <a:rPr lang="en-US" altLang="en-US" sz="3200" baseline="-25000">
                <a:solidFill>
                  <a:srgbClr val="FF0000"/>
                </a:solidFill>
                <a:latin typeface="Times New Roman" pitchFamily="18" charset="0"/>
                <a:cs typeface="Tahoma" pitchFamily="34" charset="0"/>
              </a:rPr>
              <a:t>p</a:t>
            </a:r>
            <a:r>
              <a:rPr lang="en-US" altLang="en-US" sz="3200" baseline="-25000">
                <a:latin typeface="Times New Roman" pitchFamily="18" charset="0"/>
                <a:cs typeface="Tahoma" pitchFamily="34" charset="0"/>
              </a:rPr>
              <a:t>          </a:t>
            </a:r>
            <a:r>
              <a:rPr lang="en-US" altLang="en-US" sz="2800">
                <a:solidFill>
                  <a:srgbClr val="0000FF"/>
                </a:solidFill>
                <a:latin typeface="Symbol" pitchFamily="18" charset="2"/>
                <a:cs typeface="Tahoma" pitchFamily="34" charset="0"/>
              </a:rPr>
              <a:t>µÖs</a:t>
            </a:r>
            <a:r>
              <a:rPr lang="en-US" altLang="en-US" sz="3200" i="1" baseline="30000">
                <a:solidFill>
                  <a:srgbClr val="0000FF"/>
                </a:solidFill>
                <a:latin typeface="Times New Roman" pitchFamily="18" charset="0"/>
                <a:cs typeface="Tahoma" pitchFamily="34" charset="0"/>
              </a:rPr>
              <a:t>pp</a:t>
            </a:r>
            <a:r>
              <a:rPr lang="en-US" altLang="en-US" sz="3200" baseline="-25000">
                <a:solidFill>
                  <a:srgbClr val="0000FF"/>
                </a:solidFill>
                <a:latin typeface="Times New Roman" pitchFamily="18" charset="0"/>
                <a:cs typeface="Tahoma" pitchFamily="34" charset="0"/>
              </a:rPr>
              <a:t>had</a:t>
            </a:r>
          </a:p>
        </p:txBody>
      </p:sp>
      <p:sp>
        <p:nvSpPr>
          <p:cNvPr id="363527" name="Oval 7"/>
          <p:cNvSpPr>
            <a:spLocks noChangeArrowheads="1"/>
          </p:cNvSpPr>
          <p:nvPr/>
        </p:nvSpPr>
        <p:spPr bwMode="auto">
          <a:xfrm>
            <a:off x="2819400" y="1676400"/>
            <a:ext cx="1905000" cy="78581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363528" name="Line 8"/>
          <p:cNvSpPr>
            <a:spLocks noChangeShapeType="1"/>
          </p:cNvSpPr>
          <p:nvPr/>
        </p:nvSpPr>
        <p:spPr bwMode="auto">
          <a:xfrm flipV="1">
            <a:off x="2743200" y="2209800"/>
            <a:ext cx="30480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63529" name="Line 9"/>
          <p:cNvSpPr>
            <a:spLocks noChangeShapeType="1"/>
          </p:cNvSpPr>
          <p:nvPr/>
        </p:nvSpPr>
        <p:spPr bwMode="auto">
          <a:xfrm flipH="1" flipV="1">
            <a:off x="4191000" y="2209800"/>
            <a:ext cx="381000" cy="304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63530" name="Oval 10"/>
          <p:cNvSpPr>
            <a:spLocks noChangeArrowheads="1"/>
          </p:cNvSpPr>
          <p:nvPr/>
        </p:nvSpPr>
        <p:spPr bwMode="auto">
          <a:xfrm>
            <a:off x="5257800" y="1676400"/>
            <a:ext cx="2286000" cy="785813"/>
          </a:xfrm>
          <a:prstGeom prst="ellips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009900"/>
              </a:solidFill>
              <a:latin typeface="Times New Roman" pitchFamily="18" charset="0"/>
              <a:cs typeface="Tahoma" pitchFamily="34" charset="0"/>
            </a:endParaRPr>
          </a:p>
        </p:txBody>
      </p:sp>
      <p:graphicFrame>
        <p:nvGraphicFramePr>
          <p:cNvPr id="363531" name="Object 11"/>
          <p:cNvGraphicFramePr>
            <a:graphicFrameLocks noChangeAspect="1"/>
          </p:cNvGraphicFramePr>
          <p:nvPr/>
        </p:nvGraphicFramePr>
        <p:xfrm>
          <a:off x="304800" y="3657600"/>
          <a:ext cx="4414838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330700" imgH="787400" progId="Equation.3">
                  <p:embed/>
                </p:oleObj>
              </mc:Choice>
              <mc:Fallback>
                <p:oleObj name="Equation" r:id="rId6" imgW="4330700" imgH="787400" progId="Equation.3">
                  <p:embed/>
                  <p:pic>
                    <p:nvPicPr>
                      <p:cNvPr id="36353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657600"/>
                        <a:ext cx="4414838" cy="801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1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3532" name="Object 12"/>
          <p:cNvGraphicFramePr>
            <a:graphicFrameLocks noChangeAspect="1"/>
          </p:cNvGraphicFramePr>
          <p:nvPr/>
        </p:nvGraphicFramePr>
        <p:xfrm>
          <a:off x="1371600" y="4953000"/>
          <a:ext cx="3459163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082800" imgH="482600" progId="Equation.3">
                  <p:embed/>
                </p:oleObj>
              </mc:Choice>
              <mc:Fallback>
                <p:oleObj name="Equation" r:id="rId8" imgW="2082800" imgH="482600" progId="Equation.3">
                  <p:embed/>
                  <p:pic>
                    <p:nvPicPr>
                      <p:cNvPr id="36353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953000"/>
                        <a:ext cx="3459163" cy="79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3533" name="Text Box 13"/>
          <p:cNvSpPr txBox="1">
            <a:spLocks noChangeArrowheads="1"/>
          </p:cNvSpPr>
          <p:nvPr/>
        </p:nvSpPr>
        <p:spPr bwMode="auto">
          <a:xfrm>
            <a:off x="5791200" y="2667000"/>
            <a:ext cx="1036638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A</a:t>
            </a:r>
            <a:r>
              <a:rPr lang="en-US" altLang="en-US" sz="3200" baseline="-250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N </a:t>
            </a:r>
            <a:r>
              <a:rPr lang="en-US" altLang="en-US" sz="28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rPr>
              <a:t>(t)</a:t>
            </a:r>
          </a:p>
        </p:txBody>
      </p:sp>
      <p:graphicFrame>
        <p:nvGraphicFramePr>
          <p:cNvPr id="36353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2605463"/>
              </p:ext>
            </p:extLst>
          </p:nvPr>
        </p:nvGraphicFramePr>
        <p:xfrm>
          <a:off x="4953000" y="5791200"/>
          <a:ext cx="1649413" cy="581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120900" imgH="749300" progId="Equation.3">
                  <p:embed/>
                </p:oleObj>
              </mc:Choice>
              <mc:Fallback>
                <p:oleObj name="Equation" r:id="rId10" imgW="2120900" imgH="749300" progId="Equation.3">
                  <p:embed/>
                  <p:pic>
                    <p:nvPicPr>
                      <p:cNvPr id="363534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5791200"/>
                        <a:ext cx="1649413" cy="581615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3535" name="Line 15"/>
          <p:cNvSpPr>
            <a:spLocks noChangeShapeType="1"/>
          </p:cNvSpPr>
          <p:nvPr/>
        </p:nvSpPr>
        <p:spPr bwMode="auto">
          <a:xfrm>
            <a:off x="4648200" y="2438400"/>
            <a:ext cx="457200" cy="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EC0CAE-502F-100C-00C6-9BBD585336D2}"/>
              </a:ext>
            </a:extLst>
          </p:cNvPr>
          <p:cNvSpPr txBox="1"/>
          <p:nvPr/>
        </p:nvSpPr>
        <p:spPr>
          <a:xfrm>
            <a:off x="3062362" y="6455482"/>
            <a:ext cx="5229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990000"/>
                </a:solidFill>
              </a:rPr>
              <a:t>B.Z. </a:t>
            </a:r>
            <a:r>
              <a:rPr lang="en-US" sz="1200" dirty="0" err="1">
                <a:solidFill>
                  <a:srgbClr val="990000"/>
                </a:solidFill>
              </a:rPr>
              <a:t>Kopeliovich</a:t>
            </a:r>
            <a:r>
              <a:rPr lang="en-US" sz="1200" dirty="0">
                <a:solidFill>
                  <a:srgbClr val="990000"/>
                </a:solidFill>
              </a:rPr>
              <a:t> and L.I. Lapidus, Soviet. J. </a:t>
            </a:r>
            <a:r>
              <a:rPr lang="en-US" sz="1200" dirty="0" err="1">
                <a:solidFill>
                  <a:srgbClr val="990000"/>
                </a:solidFill>
              </a:rPr>
              <a:t>Nucl</a:t>
            </a:r>
            <a:r>
              <a:rPr lang="en-US" sz="1200" dirty="0">
                <a:solidFill>
                  <a:srgbClr val="990000"/>
                </a:solidFill>
              </a:rPr>
              <a:t>. Physics, 19, 114, (1974)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7683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76836" name="Picture 5" descr="Sat_Mar_18_2006_122538_121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6837" name="Text Box 6"/>
          <p:cNvSpPr txBox="1">
            <a:spLocks noChangeArrowheads="1"/>
          </p:cNvSpPr>
          <p:nvPr/>
        </p:nvSpPr>
        <p:spPr bwMode="auto">
          <a:xfrm>
            <a:off x="4022725" y="795338"/>
            <a:ext cx="1074738" cy="4572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CC0000"/>
                </a:solidFill>
                <a:latin typeface="Times New Roman" pitchFamily="18" charset="0"/>
                <a:cs typeface="Tahoma" pitchFamily="34" charset="0"/>
              </a:rPr>
              <a:t>72.7%</a:t>
            </a:r>
          </a:p>
        </p:txBody>
      </p:sp>
      <p:sp>
        <p:nvSpPr>
          <p:cNvPr id="376838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52863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990000"/>
                </a:solidFill>
                <a:latin typeface="Comic Sans MS" pitchFamily="66" charset="0"/>
              </a:rPr>
              <a:t>Polarization measurement in AGS at 24 GeV.</a:t>
            </a:r>
          </a:p>
        </p:txBody>
      </p:sp>
      <p:sp>
        <p:nvSpPr>
          <p:cNvPr id="376839" name="TextBox 6"/>
          <p:cNvSpPr txBox="1">
            <a:spLocks noChangeArrowheads="1"/>
          </p:cNvSpPr>
          <p:nvPr/>
        </p:nvSpPr>
        <p:spPr bwMode="auto">
          <a:xfrm>
            <a:off x="7162800" y="2438400"/>
            <a:ext cx="1752600" cy="118745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rPr>
              <a:t>Polarization out of AGS</a:t>
            </a: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  <a:latin typeface="Times New Roman" pitchFamily="18" charset="0"/>
                <a:cs typeface="Tahoma" pitchFamily="34" charset="0"/>
              </a:rPr>
              <a:t>60-70%</a:t>
            </a:r>
          </a:p>
        </p:txBody>
      </p:sp>
    </p:spTree>
    <p:extLst>
      <p:ext uri="{BB962C8B-B14F-4D97-AF65-F5344CB8AC3E}">
        <p14:creationId xmlns:p14="http://schemas.microsoft.com/office/powerpoint/2010/main" val="2974246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91A66-C9FD-D57D-1C84-CBF56C1A5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369" y="304800"/>
            <a:ext cx="7772400" cy="609600"/>
          </a:xfrm>
        </p:spPr>
        <p:txBody>
          <a:bodyPr/>
          <a:lstStyle/>
          <a:p>
            <a:r>
              <a:rPr lang="en-US" sz="2400" dirty="0">
                <a:solidFill>
                  <a:srgbClr val="990000"/>
                </a:solidFill>
              </a:rPr>
              <a:t>RHIC CNI polarimeter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3CAD29-62EA-DA2A-77DC-08772F00C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98" y="1104702"/>
            <a:ext cx="8771102" cy="575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790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A1DA3E-4E52-CC9E-3DF5-2C88682F8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6995"/>
            <a:ext cx="7772400" cy="533400"/>
          </a:xfrm>
        </p:spPr>
        <p:txBody>
          <a:bodyPr/>
          <a:lstStyle/>
          <a:p>
            <a:r>
              <a:rPr lang="en-US" sz="2400" dirty="0"/>
              <a:t>RHIC  CNI polarimeter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302B68-DABF-9BF2-484E-A47A4DEF9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38" y="1086928"/>
            <a:ext cx="8251724" cy="536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484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EF001-434E-C8DA-3CEB-BB72B5B8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751"/>
            <a:ext cx="8610600" cy="533400"/>
          </a:xfrm>
        </p:spPr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99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Polarization measurements in the AGS p-Carbon polarimeter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24B34A-910C-B9C5-21A7-540CCE6B3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33606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D00C2B-DC8F-7AF9-A0DC-260F55D6F6B5}"/>
              </a:ext>
            </a:extLst>
          </p:cNvPr>
          <p:cNvSpPr txBox="1"/>
          <p:nvPr/>
        </p:nvSpPr>
        <p:spPr>
          <a:xfrm>
            <a:off x="990600" y="5562600"/>
            <a:ext cx="6553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00FF"/>
                </a:solidFill>
              </a:rPr>
              <a:t>В этом случае углеродная ленточная мишень с поверхностной плотностью </a:t>
            </a:r>
            <a:r>
              <a:rPr lang="en-US" sz="1400" dirty="0">
                <a:solidFill>
                  <a:srgbClr val="0000FF"/>
                </a:solidFill>
              </a:rPr>
              <a:t>~</a:t>
            </a:r>
            <a:r>
              <a:rPr lang="ru-RU" sz="1400" dirty="0">
                <a:solidFill>
                  <a:srgbClr val="0000FF"/>
                </a:solidFill>
              </a:rPr>
              <a:t>3,5 мкг/см2 [Jinnouchi (2004)] содержит 1,75⋅1017 атомов углерода/см2, </a:t>
            </a:r>
            <a:endParaRPr lang="en-US" sz="1400" dirty="0">
              <a:solidFill>
                <a:srgbClr val="0000FF"/>
              </a:solidFill>
            </a:endParaRPr>
          </a:p>
          <a:p>
            <a:r>
              <a:rPr lang="ru-RU" sz="1400" dirty="0">
                <a:solidFill>
                  <a:srgbClr val="0000FF"/>
                </a:solidFill>
              </a:rPr>
              <a:t>что позволяет достигнуть  светимости порядка </a:t>
            </a:r>
            <a:r>
              <a:rPr lang="en-US" sz="1400" dirty="0">
                <a:solidFill>
                  <a:srgbClr val="0000FF"/>
                </a:solidFill>
              </a:rPr>
              <a:t>- </a:t>
            </a:r>
            <a:r>
              <a:rPr lang="ru-RU" sz="1400" dirty="0">
                <a:solidFill>
                  <a:srgbClr val="0000FF"/>
                </a:solidFill>
              </a:rPr>
              <a:t>L = 3,5⋅10</a:t>
            </a:r>
            <a:r>
              <a:rPr lang="ru-RU" sz="1400" baseline="30000" dirty="0">
                <a:solidFill>
                  <a:srgbClr val="0000FF"/>
                </a:solidFill>
              </a:rPr>
              <a:t>34</a:t>
            </a:r>
            <a:r>
              <a:rPr lang="ru-RU" sz="1400" dirty="0">
                <a:solidFill>
                  <a:srgbClr val="0000FF"/>
                </a:solidFill>
              </a:rPr>
              <a:t> см–2 с–1.</a:t>
            </a:r>
            <a:endParaRPr lang="en-US" sz="1400" dirty="0">
              <a:solidFill>
                <a:srgbClr val="0000FF"/>
              </a:solidFill>
            </a:endParaRPr>
          </a:p>
          <a:p>
            <a:r>
              <a:rPr lang="ru-RU" sz="1400" dirty="0">
                <a:solidFill>
                  <a:srgbClr val="0000FF"/>
                </a:solidFill>
              </a:rPr>
              <a:t> </a:t>
            </a:r>
            <a:r>
              <a:rPr lang="en-US" sz="1400" dirty="0">
                <a:solidFill>
                  <a:srgbClr val="0000FF"/>
                </a:solidFill>
              </a:rPr>
              <a:t>  </a:t>
            </a:r>
            <a:r>
              <a:rPr lang="ru-RU" sz="1400" dirty="0">
                <a:solidFill>
                  <a:srgbClr val="0000FF"/>
                </a:solidFill>
              </a:rPr>
              <a:t>Считая сечение для установки порядка 9,5 мб, можно </a:t>
            </a:r>
          </a:p>
          <a:p>
            <a:r>
              <a:rPr lang="ru-RU" sz="1400" dirty="0">
                <a:solidFill>
                  <a:srgbClr val="0000FF"/>
                </a:solidFill>
              </a:rPr>
              <a:t>ожидать темп счета порядка 3,3⋅108 событий/с. 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0704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97669D-F11A-07DD-2945-D04DBDD3B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02" y="1828800"/>
            <a:ext cx="9144000" cy="22679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FDD39F-75F4-EF6E-469D-896D44A2D9DD}"/>
              </a:ext>
            </a:extLst>
          </p:cNvPr>
          <p:cNvSpPr txBox="1"/>
          <p:nvPr/>
        </p:nvSpPr>
        <p:spPr>
          <a:xfrm>
            <a:off x="266700" y="4802633"/>
            <a:ext cx="8686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cs typeface="Arial" charset="0"/>
              </a:rPr>
              <a:t>The p-Carbon analyzing power used in data analysis(left). The filled area highlights the kinetic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cs typeface="Arial" charset="0"/>
              </a:rPr>
              <a:t> energy range for the polarization measurements. A typical events distribution in one Si-strip accepted by the DAQ (center).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8779F03-8E09-1D9D-AFBA-F3D047497486}"/>
              </a:ext>
            </a:extLst>
          </p:cNvPr>
          <p:cNvSpPr txBox="1">
            <a:spLocks/>
          </p:cNvSpPr>
          <p:nvPr/>
        </p:nvSpPr>
        <p:spPr bwMode="auto">
          <a:xfrm>
            <a:off x="304800" y="609600"/>
            <a:ext cx="8610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-128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Polarization measurements in the AGS p-Carbon polarimeter</a:t>
            </a:r>
          </a:p>
        </p:txBody>
      </p:sp>
    </p:spTree>
    <p:extLst>
      <p:ext uri="{BB962C8B-B14F-4D97-AF65-F5344CB8AC3E}">
        <p14:creationId xmlns:p14="http://schemas.microsoft.com/office/powerpoint/2010/main" val="15238543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83437-59D5-963A-D58A-5DADD4EB6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5BE7-E152-694A-50DA-85CBAF4C9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81000"/>
            <a:ext cx="7772400" cy="457200"/>
          </a:xfrm>
        </p:spPr>
        <p:txBody>
          <a:bodyPr/>
          <a:lstStyle/>
          <a:p>
            <a:r>
              <a:rPr lang="en-US" sz="2400" dirty="0">
                <a:solidFill>
                  <a:srgbClr val="99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Rate corrections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1E8D15-B8CB-A68F-37BD-7597EC485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27244"/>
            <a:ext cx="8991600" cy="334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199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06B62C-4BC5-FB81-9F5C-CB8308144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286000"/>
            <a:ext cx="4381909" cy="322952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55438D9-96B2-AC08-AAC2-073E79B90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04800"/>
            <a:ext cx="8305800" cy="1037676"/>
          </a:xfrm>
        </p:spPr>
        <p:txBody>
          <a:bodyPr/>
          <a:lstStyle/>
          <a:p>
            <a:r>
              <a:rPr lang="en-US" sz="2400" dirty="0"/>
              <a:t>AN for p-p elastic scattering at −t=0.15(GeV/c)2 as a function of laboratory beam momentum.</a:t>
            </a:r>
          </a:p>
        </p:txBody>
      </p:sp>
    </p:spTree>
    <p:extLst>
      <p:ext uri="{BB962C8B-B14F-4D97-AF65-F5344CB8AC3E}">
        <p14:creationId xmlns:p14="http://schemas.microsoft.com/office/powerpoint/2010/main" val="36006733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7AF37-3C6C-4983-0A92-6D6FD794E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12741"/>
            <a:ext cx="7772400" cy="654059"/>
          </a:xfrm>
        </p:spPr>
        <p:txBody>
          <a:bodyPr/>
          <a:lstStyle/>
          <a:p>
            <a:r>
              <a:rPr lang="ru-RU" sz="2000" dirty="0"/>
              <a:t>Схема вакуумной системы, мишенных узлов и детекторов поляриметров RHIC.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0245AA-3D33-F475-9BD7-9D0146571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905000"/>
            <a:ext cx="4608830" cy="454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2389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667C3-230E-1620-3106-F85346AF6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945A25-6E74-8427-450C-F9D558691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786" y="1285575"/>
            <a:ext cx="5267614" cy="546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94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81BFCA-49A6-1AE7-3D06-DEC75E671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85" y="914400"/>
            <a:ext cx="3548563" cy="305684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ECD5BA8-9525-8A06-3FAF-32838E355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457200"/>
          </a:xfrm>
        </p:spPr>
        <p:txBody>
          <a:bodyPr/>
          <a:lstStyle/>
          <a:p>
            <a:r>
              <a:rPr lang="en-US" dirty="0"/>
              <a:t>CNI –An experiments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164B68-72A8-7727-07EB-ADC9ED3DE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042726"/>
            <a:ext cx="2921580" cy="27595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3C3636-989C-BD04-F9FE-FC6D2828D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1097902"/>
            <a:ext cx="4819334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63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 descr="Light horizontal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639763"/>
          </a:xfrm>
          <a:pattFill prst="ltHorz">
            <a:fgClr>
              <a:srgbClr val="CCFFFF"/>
            </a:fgClr>
            <a:bgClr>
              <a:srgbClr val="FFFFFF"/>
            </a:bgClr>
          </a:pattFill>
        </p:spPr>
        <p:txBody>
          <a:bodyPr lIns="91440" tIns="45720" rIns="91440" bIns="45720"/>
          <a:lstStyle/>
          <a:p>
            <a:pPr eaLnBrk="1" hangingPunct="1"/>
            <a:r>
              <a:rPr lang="en-US" altLang="en-US" sz="2600">
                <a:solidFill>
                  <a:srgbClr val="990000"/>
                </a:solidFill>
                <a:latin typeface="Comic Sans MS" pitchFamily="66" charset="0"/>
              </a:rPr>
              <a:t>Polarization measurements on the energy ramp in AGS.</a:t>
            </a:r>
          </a:p>
        </p:txBody>
      </p:sp>
      <p:pic>
        <p:nvPicPr>
          <p:cNvPr id="381955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295400"/>
            <a:ext cx="7772400" cy="55626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50B61E-1592-67DC-CB84-27266FC85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216" y="4266408"/>
            <a:ext cx="4920157" cy="2516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DD2C39-1D6A-261B-E65C-57F5B0EB1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284" y="439779"/>
            <a:ext cx="4691557" cy="380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961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\[t=(p_{out}-p_{in})^2\approx -2M_CT_{kin}&lt;0\]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(none)"/>
  <p:tag name="BOXWIDTH" val="380"/>
  <p:tag name="BOXHEIGHT" val="367"/>
  <p:tag name="BOXFONT" val="10"/>
  <p:tag name="BOXWRAP" val="True"/>
  <p:tag name="WORKAROUNDTRANSPARENCYBUG" val="False"/>
  <p:tag name="ALLOWFONTSUBSTITUTION" val="False"/>
  <p:tag name="BITMAPFORMAT" val="bmpmono"/>
  <p:tag name="ORIGWIDTH" val="151"/>
  <p:tag name="PICTUREFILESIZE" val="40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\[0.005&lt;|t|&lt;0.05~(GeV/c)^2\]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(none)"/>
  <p:tag name="BOXWIDTH" val="380"/>
  <p:tag name="BOXHEIGHT" val="367"/>
  <p:tag name="BOXFONT" val="10"/>
  <p:tag name="BOXWRAP" val="True"/>
  <p:tag name="WORKAROUNDTRANSPARENCYBUG" val="False"/>
  <p:tag name="ALLOWFONTSUBSTITUTION" val="False"/>
  <p:tag name="BITMAPFORMAT" val="bmpmono"/>
  <p:tag name="ORIGWIDTH" val="120"/>
  <p:tag name="PICTUREFILESIZE" val="326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9_Default Design">
  <a:themeElements>
    <a:clrScheme name="4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  <a:cs typeface="Arial" pitchFamily="34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9_Default Design">
  <a:themeElements>
    <a:clrScheme name="4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  <a:cs typeface="Arial" pitchFamily="34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Office Theme">
  <a:themeElements>
    <a:clrScheme name="3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 Them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  <a:cs typeface="Arial" pitchFamily="34" charset="0"/>
          </a:defRPr>
        </a:defPPr>
      </a:lstStyle>
    </a:lnDef>
  </a:objectDefaults>
  <a:extraClrSchemeLst>
    <a:extraClrScheme>
      <a:clrScheme name="3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2_Default Design">
  <a:themeElements>
    <a:clrScheme name="4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  <a:cs typeface="Arial" pitchFamily="34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5_Default Design">
  <a:themeElements>
    <a:clrScheme name="4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  <a:cs typeface="Arial" pitchFamily="34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0_Default Design">
  <a:themeElements>
    <a:clrScheme name="1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3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31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3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3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fault Desig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52_Default Design">
  <a:themeElements>
    <a:clrScheme name="6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6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  <a:cs typeface="Arial" pitchFamily="34" charset="0"/>
          </a:defRPr>
        </a:defPPr>
      </a:lstStyle>
    </a:lnDef>
  </a:objectDefaults>
  <a:extraClrSchemeLst>
    <a:extraClrScheme>
      <a:clrScheme name="6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4_Default Design">
  <a:themeElements>
    <a:clrScheme name="4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  <a:cs typeface="Arial" pitchFamily="34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7_Default Design">
  <a:themeElements>
    <a:clrScheme name="4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  <a:cs typeface="Arial" pitchFamily="34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Default Design">
  <a:themeElements>
    <a:clrScheme name="4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Default Design">
  <a:themeElements>
    <a:clrScheme name="7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7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7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新しいプレゼンテーション">
  <a:themeElements>
    <a:clrScheme name="新しいプレゼンテーショ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新しいプレゼンテーション">
      <a:majorFont>
        <a:latin typeface="Arial"/>
        <a:ea typeface="Osaka"/>
        <a:cs typeface="Arial"/>
      </a:majorFont>
      <a:minorFont>
        <a:latin typeface="Arial"/>
        <a:ea typeface="Osaka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新しいプレゼンテーショ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プレゼンテーショ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プレゼンテーショ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プレゼンテーショ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プレゼンテーショ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プレゼンテーショ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プレゼンテーショ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プレゼンテーショ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プレゼンテーショ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プレゼンテーショ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プレゼンテーショ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プレゼンテーショ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3_Default Design">
  <a:themeElements>
    <a:clrScheme name="4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4" charset="0"/>
            <a:cs typeface="Arial" pitchFamily="34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12647</TotalTime>
  <Words>2285</Words>
  <Application>Microsoft Office PowerPoint</Application>
  <PresentationFormat>Экран (4:3)</PresentationFormat>
  <Paragraphs>303</Paragraphs>
  <Slides>68</Slides>
  <Notes>17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26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68</vt:i4>
      </vt:variant>
    </vt:vector>
  </HeadingPairs>
  <TitlesOfParts>
    <vt:vector size="109" baseType="lpstr">
      <vt:lpstr>HGPｺﾞｼｯｸE</vt:lpstr>
      <vt:lpstr>ＭＳ Ｐゴシック</vt:lpstr>
      <vt:lpstr>Arial</vt:lpstr>
      <vt:lpstr>Calibri</vt:lpstr>
      <vt:lpstr>Comic Sans MS</vt:lpstr>
      <vt:lpstr>Helvetica</vt:lpstr>
      <vt:lpstr>Symbol</vt:lpstr>
      <vt:lpstr>Tahoma</vt:lpstr>
      <vt:lpstr>Times New Roman</vt:lpstr>
      <vt:lpstr>Verdana</vt:lpstr>
      <vt:lpstr>Wingdings</vt:lpstr>
      <vt:lpstr>Default Design</vt:lpstr>
      <vt:lpstr>3_Default Design</vt:lpstr>
      <vt:lpstr>4_Default Design</vt:lpstr>
      <vt:lpstr>7_Default Design</vt:lpstr>
      <vt:lpstr>新しいプレゼンテーション</vt:lpstr>
      <vt:lpstr>Profile</vt:lpstr>
      <vt:lpstr>標準デザイン</vt:lpstr>
      <vt:lpstr>1_標準デザイン</vt:lpstr>
      <vt:lpstr>13_Default Design</vt:lpstr>
      <vt:lpstr>19_Default Design</vt:lpstr>
      <vt:lpstr>29_Default Design</vt:lpstr>
      <vt:lpstr>6_Office Theme</vt:lpstr>
      <vt:lpstr>42_Default Design</vt:lpstr>
      <vt:lpstr>45_Default Design</vt:lpstr>
      <vt:lpstr>23_Default Design</vt:lpstr>
      <vt:lpstr>43_Default Design</vt:lpstr>
      <vt:lpstr>20_Default Design</vt:lpstr>
      <vt:lpstr>31_Default Design</vt:lpstr>
      <vt:lpstr>37_Default Design</vt:lpstr>
      <vt:lpstr>5_Office Theme</vt:lpstr>
      <vt:lpstr>52_Default Design</vt:lpstr>
      <vt:lpstr>14_Default Design</vt:lpstr>
      <vt:lpstr>Тема Office</vt:lpstr>
      <vt:lpstr>1_Тема Office</vt:lpstr>
      <vt:lpstr>1_Default Design</vt:lpstr>
      <vt:lpstr>27_Default Design</vt:lpstr>
      <vt:lpstr>Equation</vt:lpstr>
      <vt:lpstr>数式</vt:lpstr>
      <vt:lpstr>CorelPhotoPaint.Image.7</vt:lpstr>
      <vt:lpstr>Microsoft Equation 3.0</vt:lpstr>
      <vt:lpstr>CNI-поляриметры в ускорительно –коллайдерном комплексе NICA</vt:lpstr>
      <vt:lpstr>Презентация PowerPoint</vt:lpstr>
      <vt:lpstr>Презентация PowerPoint</vt:lpstr>
      <vt:lpstr>Презентация PowerPoint</vt:lpstr>
      <vt:lpstr>Proton-Carbon CNI polarimeters  in AGS and RHIC.</vt:lpstr>
      <vt:lpstr>AN for Coulomb -Nuclear Interference.</vt:lpstr>
      <vt:lpstr>CNI –An experiments</vt:lpstr>
      <vt:lpstr>Polarization measurements on the energy ramp in AGS.</vt:lpstr>
      <vt:lpstr>Презентация PowerPoint</vt:lpstr>
      <vt:lpstr> An experimental plot of dσ/dt vs. −t for pp elastic scattering at √s = 24.3 GeV.</vt:lpstr>
      <vt:lpstr>CNI = cross-section at 8 TeV  LHC</vt:lpstr>
      <vt:lpstr>P-Carbon, 3He-Carbon analyzing power in CNI region</vt:lpstr>
      <vt:lpstr>Deuteron-Carbon analyzing power in CNI region</vt:lpstr>
      <vt:lpstr>p-Carbon Polarimetry at RHIC</vt:lpstr>
      <vt:lpstr>AGS –p-Carbon CNI polarimeter</vt:lpstr>
      <vt:lpstr>Polarization in AGS, 23 GeV</vt:lpstr>
      <vt:lpstr>Детектор поляриметра AGS -это сборка из 12-ти  Hamamatsu кремниевых пластин размером-50х5 мм2. Сигналы выводятся из вакуумной камеры наружу, где размещён 12-канальный предусилитель.</vt:lpstr>
      <vt:lpstr>Rate corrections</vt:lpstr>
      <vt:lpstr>Wide target produced by laser ablation technique  ~3 times stronger</vt:lpstr>
      <vt:lpstr>Презентация PowerPoint</vt:lpstr>
      <vt:lpstr>Презентация PowerPoint</vt:lpstr>
      <vt:lpstr>Скорость счёта в AGS-один банч </vt:lpstr>
      <vt:lpstr> Comparison of the zero -emittance polarization, measured in the RHIC Run13  with the source polarization.</vt:lpstr>
      <vt:lpstr>Polarization measurements on the energy ramp in AGS.</vt:lpstr>
      <vt:lpstr> The asymmetry measured on the AGS ramp as function real time. The spin flips at every integer of Gγ are due to the presence of two partial Siberian snakes.</vt:lpstr>
      <vt:lpstr>Polarization at 23 GeV in AGS, Run-2017</vt:lpstr>
      <vt:lpstr>Презентация PowerPoint</vt:lpstr>
      <vt:lpstr>Схема вакуумной системы, мишенных узлов и детекторов поляриметров RHIC.</vt:lpstr>
      <vt:lpstr>RHIC p-Carbon CNI polarimeter</vt:lpstr>
      <vt:lpstr>New target motion mechanism</vt:lpstr>
      <vt:lpstr>Detector Setup</vt:lpstr>
      <vt:lpstr>Презентация PowerPoint</vt:lpstr>
      <vt:lpstr>Презентация PowerPoint</vt:lpstr>
      <vt:lpstr>Very thin Carbon strip target-20um x 25 nm L=25 mm</vt:lpstr>
      <vt:lpstr>Carbon strip target deformation due to electrostatic interaction with the beam at 255 GeV.</vt:lpstr>
      <vt:lpstr>Презентация PowerPoint</vt:lpstr>
      <vt:lpstr>Презентация PowerPoint</vt:lpstr>
      <vt:lpstr>H-jet CNI- polarimeter</vt:lpstr>
      <vt:lpstr>Hydrogen Gas Jet and Carbon Wire Targets.</vt:lpstr>
      <vt:lpstr>Презентация PowerPoint</vt:lpstr>
      <vt:lpstr>H-Jet polarimeter. </vt:lpstr>
      <vt:lpstr>Spin filtering technique. Atomic Beam Sources.   </vt:lpstr>
      <vt:lpstr>Recoil detector can detect H-Jet-target !</vt:lpstr>
      <vt:lpstr>H-jet as a luminescence beam intensity profile monitor</vt:lpstr>
      <vt:lpstr>Презентация PowerPoint</vt:lpstr>
      <vt:lpstr>P-P Collision chamber</vt:lpstr>
      <vt:lpstr>Презентация PowerPoint</vt:lpstr>
      <vt:lpstr>Презентация PowerPoint</vt:lpstr>
      <vt:lpstr>Absolute Beam Polarization measurement in Run 2017, 255 GeV</vt:lpstr>
      <vt:lpstr>H-jet polarimeter at RHIC</vt:lpstr>
      <vt:lpstr>Презентация PowerPoint</vt:lpstr>
      <vt:lpstr>H-jet is the absolute high precision polarimeter !</vt:lpstr>
      <vt:lpstr>CNI – H-jet polarimeter with the unpolarized hydrogen cluster-jet</vt:lpstr>
      <vt:lpstr>Back-up slides</vt:lpstr>
      <vt:lpstr>Презентация PowerPoint</vt:lpstr>
      <vt:lpstr>Презентация PowerPoint</vt:lpstr>
      <vt:lpstr>Презентация PowerPoint</vt:lpstr>
      <vt:lpstr>Polarized Proton Polarimetry  from the Source to RHIC energies</vt:lpstr>
      <vt:lpstr>Презентация PowerPoint</vt:lpstr>
      <vt:lpstr>Презентация PowerPoint</vt:lpstr>
      <vt:lpstr>RHIC CNI polarimeter</vt:lpstr>
      <vt:lpstr>RHIC  CNI polarimeter</vt:lpstr>
      <vt:lpstr> Polarization measurements in the AGS p-Carbon polarimeter</vt:lpstr>
      <vt:lpstr>Презентация PowerPoint</vt:lpstr>
      <vt:lpstr>Rate corrections</vt:lpstr>
      <vt:lpstr>AN for p-p elastic scattering at −t=0.15(GeV/c)2 as a function of laboratory beam momentum.</vt:lpstr>
      <vt:lpstr>Схема вакуумной системы, мишенных узлов и детекторов поляриметров RHIC.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Atoian</dc:creator>
  <cp:lastModifiedBy>Admin</cp:lastModifiedBy>
  <cp:revision>151</cp:revision>
  <cp:lastPrinted>1601-01-01T00:00:00Z</cp:lastPrinted>
  <dcterms:created xsi:type="dcterms:W3CDTF">2009-09-25T15:54:17Z</dcterms:created>
  <dcterms:modified xsi:type="dcterms:W3CDTF">2025-11-12T12:51:45Z</dcterms:modified>
</cp:coreProperties>
</file>