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822" r:id="rId2"/>
    <p:sldId id="259" r:id="rId3"/>
    <p:sldId id="2022" r:id="rId4"/>
    <p:sldId id="2024" r:id="rId5"/>
    <p:sldId id="948" r:id="rId6"/>
    <p:sldId id="2006" r:id="rId7"/>
    <p:sldId id="1993" r:id="rId8"/>
    <p:sldId id="2026" r:id="rId9"/>
    <p:sldId id="2008" r:id="rId10"/>
    <p:sldId id="2028" r:id="rId11"/>
    <p:sldId id="2027" r:id="rId12"/>
    <p:sldId id="2020" r:id="rId13"/>
    <p:sldId id="2018" r:id="rId14"/>
    <p:sldId id="1998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71BA45"/>
    <a:srgbClr val="00CC99"/>
    <a:srgbClr val="0000FF"/>
    <a:srgbClr val="0D56A6"/>
    <a:srgbClr val="CC64AC"/>
    <a:srgbClr val="F7C077"/>
    <a:srgbClr val="FFFDF4"/>
    <a:srgbClr val="F29B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43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D08298-D36C-4D8A-B140-F6A5F92B4456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0233EC-6DBF-4976-A9DF-B9D02B70B2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962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233EC-6DBF-4976-A9DF-B9D02B70B2D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1137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233EC-6DBF-4976-A9DF-B9D02B70B2D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6285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550A47C-75D3-4BDF-80DE-0054AE5C4244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240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233EC-6DBF-4976-A9DF-B9D02B70B2DF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828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85A64A-6FE5-454F-538B-5C5E24808F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2861EFF-522A-2B6D-E33C-D9E5677344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CBF9C3-EA4A-9965-DA98-C3CAB8BB5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EC6B4-109D-4943-8670-770FE73C34C3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9E93A1-5C93-0397-C794-6308D6C88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D777E3-CC54-F6F3-C713-14CEAE5C0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9577D-304E-4205-A57F-B92F4DA50D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623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1660A2-6AA0-926C-59A9-808F1049A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F46F6A-3D2C-FCB2-D3E3-A351593ED9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36EDFE-EAC6-6ED9-9DFB-1F49B0A0A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EC6B4-109D-4943-8670-770FE73C34C3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E6FFC1-B73B-AF98-4E4D-E492E5E18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3B7217-97AF-ED66-2EF8-7E94DB888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9577D-304E-4205-A57F-B92F4DA50D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863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92BFBF2-D35E-E23A-C776-BD216189F8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32A5951-BA7B-3990-FAE9-BB0016A0D3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B6A836-E571-6551-9E5F-31250F9AD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EC6B4-109D-4943-8670-770FE73C34C3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4E8AB0-A554-4C88-591A-FC83118E8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FCEFEF-19B5-45B3-6BE4-B5E8B625A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9577D-304E-4205-A57F-B92F4DA50D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039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771F7F-7B14-9CE1-98AB-220148B7B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AF8C4A-AA13-62AC-128B-6E2C9E8E9F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CD67FA-EA7E-2566-1120-050BCC167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EC6B4-109D-4943-8670-770FE73C34C3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B0A4D9-57BB-2F21-F5D9-E68FB44DD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A6629D-3326-8219-36DD-B80BC09FA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9577D-304E-4205-A57F-B92F4DA50D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437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16FA84-28B1-F9B5-3AF1-BEB9840C0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1C932AB-25ED-B302-6B6E-893D92EBCE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EBE7CA-DD05-9A2C-D80D-8A8CFE865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EC6B4-109D-4943-8670-770FE73C34C3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63C54F-70B2-284A-0A10-CBEF7149C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D0460A-0D1A-7A4F-B212-596DF6FDF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9577D-304E-4205-A57F-B92F4DA50D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01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FFD2C3-BE19-3907-65D7-359015027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E8E79D-D5F6-C5A6-2A62-DD1B71535F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E4EF60-6B59-57F4-ABF7-6231AA61ED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461CA36-0DA6-2C47-3C0D-6BF0E26D4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EC6B4-109D-4943-8670-770FE73C34C3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D3BF32E-26C0-03B2-03A0-A1AF83751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6AFF64-5A81-3A60-23A5-1099B2D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9577D-304E-4205-A57F-B92F4DA50D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11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D37E0B-8CED-268A-BDE8-814F1EEC6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C075528-99E3-1DB1-EBD8-BBDA1D7B58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FEFF9B0-12C1-7D3C-4F90-2EE809844A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6AE5877-8353-E1E8-20C4-B36B10DCFE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BA186E-FEC6-43FE-07C7-1F5E6D696E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6B0D28D-7719-D444-F7CE-B0FFAB39A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EC6B4-109D-4943-8670-770FE73C34C3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7BE26A4-5BCC-5903-22BE-8E665EEC1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BBEC1A3-8155-EA8F-1C68-504D3F89B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9577D-304E-4205-A57F-B92F4DA50D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454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F56B50-65E2-3CB6-814B-4147C5C91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6107C55-29F2-815C-19DC-6B35FD846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EC6B4-109D-4943-8670-770FE73C34C3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B35225C-AA32-45DF-7B1F-DE00FBF6B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B853254-E20A-307E-8D47-726871D2A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9577D-304E-4205-A57F-B92F4DA50D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71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B67A1BB-9C1E-9AC2-17C0-9C99F6E6B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EC6B4-109D-4943-8670-770FE73C34C3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33F3C5C-8865-408A-CE4F-197D4C685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D61CF0D-4C1F-6C4C-6CF9-BCCDDCB7A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9577D-304E-4205-A57F-B92F4DA50D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1284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C5F812-121D-869F-AF50-549F7F116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CCD3B1-221C-1AB7-BA83-55DB00E9C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BF2AB51-570D-7EAE-DAE0-E196629621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37B3CE-02DC-05FD-B342-F6CCBC8AB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EC6B4-109D-4943-8670-770FE73C34C3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11BAF3-6887-F6CE-B420-862CD9F2F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E3B2372-38EB-93EF-A2BB-B9ABF2977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9577D-304E-4205-A57F-B92F4DA50D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400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9ED65B-81DC-AE10-2750-2785DAFE3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D075E8C-FF85-7FBA-B684-0086D02570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490A60C-D0B9-2E9B-81FC-D637E7B862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5CC092A-02D9-474D-23D7-BD7FA9388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EC6B4-109D-4943-8670-770FE73C34C3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B8B07C-7A59-C651-81F2-55A23B143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9F9CE1-925E-B453-3BED-B0A0B3473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9577D-304E-4205-A57F-B92F4DA50D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658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D59D8E-EA66-E73B-D609-A4EC252D5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14A995F-7974-34FB-A512-41D07BC5A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07434B-BE45-2E70-7A02-5596643934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EC6B4-109D-4943-8670-770FE73C34C3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78E71A-B6EB-2F35-A83A-BD9363697E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908321-8F96-F09E-3156-399A3E0C85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9577D-304E-4205-A57F-B92F4DA50D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229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3.png"/><Relationship Id="rId7" Type="http://schemas.openxmlformats.org/officeDocument/2006/relationships/hyperlink" Target="http://studhub.jinr.ru:8080/itschool2024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studhub.jinr.ru:8080/books" TargetMode="External"/><Relationship Id="rId5" Type="http://schemas.openxmlformats.org/officeDocument/2006/relationships/hyperlink" Target="http://studhub.jinr.ru:8080/jjbook" TargetMode="External"/><Relationship Id="rId10" Type="http://schemas.openxmlformats.org/officeDocument/2006/relationships/image" Target="../media/image47.png"/><Relationship Id="rId4" Type="http://schemas.openxmlformats.org/officeDocument/2006/relationships/image" Target="../media/image44.png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hyperlink" Target="http://studhub.jinr.ru:8080/itschool2024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hyperlink" Target="http://studhub.jinr.ru:8080/book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hyperlink" Target="http://studhub.jinr.ru:8080/jjbook" TargetMode="External"/><Relationship Id="rId5" Type="http://schemas.openxmlformats.org/officeDocument/2006/relationships/image" Target="../media/image3.png"/><Relationship Id="rId10" Type="http://schemas.openxmlformats.org/officeDocument/2006/relationships/image" Target="../media/image50.gif"/><Relationship Id="rId4" Type="http://schemas.openxmlformats.org/officeDocument/2006/relationships/image" Target="../media/image2.jpeg"/><Relationship Id="rId9" Type="http://schemas.openxmlformats.org/officeDocument/2006/relationships/image" Target="../media/image49.png"/><Relationship Id="rId1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../media/image22.png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../media/image18.png"/><Relationship Id="rId10" Type="http://schemas.openxmlformats.org/officeDocument/2006/relationships/image" Target="NULL"/><Relationship Id="rId4" Type="http://schemas.openxmlformats.org/officeDocument/2006/relationships/image" Target="../media/image23.png"/><Relationship Id="rId9" Type="http://schemas.openxmlformats.org/officeDocument/2006/relationships/image" Target="NULL"/><Relationship Id="rId1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13" Type="http://schemas.openxmlformats.org/officeDocument/2006/relationships/image" Target="../media/image34.emf"/><Relationship Id="rId3" Type="http://schemas.openxmlformats.org/officeDocument/2006/relationships/image" Target="../media/image18.png"/><Relationship Id="rId7" Type="http://schemas.openxmlformats.org/officeDocument/2006/relationships/image" Target="../media/image28.emf"/><Relationship Id="rId12" Type="http://schemas.openxmlformats.org/officeDocument/2006/relationships/image" Target="../media/image33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11" Type="http://schemas.openxmlformats.org/officeDocument/2006/relationships/image" Target="../media/image32.emf"/><Relationship Id="rId5" Type="http://schemas.openxmlformats.org/officeDocument/2006/relationships/image" Target="../media/image26.emf"/><Relationship Id="rId15" Type="http://schemas.openxmlformats.org/officeDocument/2006/relationships/image" Target="../media/image36.png"/><Relationship Id="rId10" Type="http://schemas.openxmlformats.org/officeDocument/2006/relationships/image" Target="../media/image31.emf"/><Relationship Id="rId4" Type="http://schemas.openxmlformats.org/officeDocument/2006/relationships/image" Target="../media/image25.png"/><Relationship Id="rId9" Type="http://schemas.openxmlformats.org/officeDocument/2006/relationships/image" Target="../media/image30.emf"/><Relationship Id="rId14" Type="http://schemas.openxmlformats.org/officeDocument/2006/relationships/image" Target="../media/image3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G:\MONGOLIA\FON_down.png">
            <a:extLst>
              <a:ext uri="{FF2B5EF4-FFF2-40B4-BE49-F238E27FC236}">
                <a16:creationId xmlns:a16="http://schemas.microsoft.com/office/drawing/2014/main" id="{730AEEE3-CB9A-4AE4-B0E1-997A007A36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11"/>
          <a:stretch/>
        </p:blipFill>
        <p:spPr bwMode="auto">
          <a:xfrm>
            <a:off x="0" y="5181450"/>
            <a:ext cx="12192000" cy="16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rscgroup.ru/sites/default/files/images/img_8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8089" y="333050"/>
            <a:ext cx="3542406" cy="2595261"/>
          </a:xfrm>
          <a:prstGeom prst="rect">
            <a:avLst/>
          </a:prstGeom>
          <a:noFill/>
          <a:effectLst>
            <a:softEdge rad="1054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242" y="111156"/>
            <a:ext cx="5715000" cy="2258685"/>
          </a:xfrm>
          <a:prstGeom prst="rect">
            <a:avLst/>
          </a:prstGeom>
          <a:ln>
            <a:noFill/>
          </a:ln>
          <a:effectLst>
            <a:softEdge rad="939800"/>
          </a:effectLst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9AB7D6F9-2DA8-43C4-BD88-69796669CA9E}"/>
              </a:ext>
            </a:extLst>
          </p:cNvPr>
          <p:cNvSpPr txBox="1"/>
          <p:nvPr/>
        </p:nvSpPr>
        <p:spPr>
          <a:xfrm>
            <a:off x="518383" y="2605804"/>
            <a:ext cx="11155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Approaches to accelerating computations in Python</a:t>
            </a:r>
            <a:endParaRPr lang="ru-RU" sz="36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3" name="Picture 6" descr="G:\MONGOLIA\logov2.png">
            <a:extLst>
              <a:ext uri="{FF2B5EF4-FFF2-40B4-BE49-F238E27FC236}">
                <a16:creationId xmlns:a16="http://schemas.microsoft.com/office/drawing/2014/main" id="{3E2CD366-7432-42DA-1A66-0708B2D21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7497" y="5889795"/>
            <a:ext cx="1222384" cy="552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398EE3-6728-8BF9-5447-9B57B6EB80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80" y="79801"/>
            <a:ext cx="1275016" cy="845477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9C89104-ED59-37C4-F864-61B5BA9D5825}"/>
              </a:ext>
            </a:extLst>
          </p:cNvPr>
          <p:cNvSpPr/>
          <p:nvPr/>
        </p:nvSpPr>
        <p:spPr>
          <a:xfrm>
            <a:off x="903175" y="3616162"/>
            <a:ext cx="104159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F6FC6"/>
              </a:buClr>
            </a:pPr>
            <a:r>
              <a:rPr lang="en-US" sz="2400" u="sng" dirty="0">
                <a:solidFill>
                  <a:srgbClr val="002060"/>
                </a:solidFill>
                <a:latin typeface="Book Antiqua" panose="02040602050305030304" pitchFamily="18" charset="0"/>
              </a:rPr>
              <a:t>A.R. </a:t>
            </a:r>
            <a:r>
              <a:rPr lang="en-US" sz="2400" u="sng" dirty="0" err="1">
                <a:solidFill>
                  <a:srgbClr val="002060"/>
                </a:solidFill>
                <a:latin typeface="Book Antiqua" panose="02040602050305030304" pitchFamily="18" charset="0"/>
              </a:rPr>
              <a:t>Rahmonova</a:t>
            </a:r>
            <a:endParaRPr lang="ru-RU" sz="2400" u="sng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12" name="Picture 3" descr="JINR Bogolyubov Laboratory of Theoretical Physics (BLTP)">
            <a:extLst>
              <a:ext uri="{FF2B5EF4-FFF2-40B4-BE49-F238E27FC236}">
                <a16:creationId xmlns:a16="http://schemas.microsoft.com/office/drawing/2014/main" id="{9F95773D-B75C-6152-4CBE-ECE8B5628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4288" y="207225"/>
            <a:ext cx="872905" cy="718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9C89104-ED59-37C4-F864-61B5BA9D5825}"/>
              </a:ext>
            </a:extLst>
          </p:cNvPr>
          <p:cNvSpPr/>
          <p:nvPr/>
        </p:nvSpPr>
        <p:spPr>
          <a:xfrm>
            <a:off x="1985851" y="3854356"/>
            <a:ext cx="104159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F6FC6"/>
              </a:buClr>
            </a:pPr>
            <a:endParaRPr lang="ru-RU" sz="2000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pPr algn="ctr">
              <a:buClr>
                <a:srgbClr val="0F6FC6"/>
              </a:buClr>
            </a:pPr>
            <a:endParaRPr lang="ru-RU" sz="20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0819A3-C30A-4E74-A78B-2A2DCDA89FBA}"/>
              </a:ext>
            </a:extLst>
          </p:cNvPr>
          <p:cNvSpPr txBox="1"/>
          <p:nvPr/>
        </p:nvSpPr>
        <p:spPr>
          <a:xfrm>
            <a:off x="656949" y="5739920"/>
            <a:ext cx="111769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0" i="0" u="none" strike="noStrike" dirty="0" err="1">
                <a:solidFill>
                  <a:srgbClr val="1A64A0"/>
                </a:solidFill>
                <a:effectLst/>
                <a:latin typeface="Roboto" panose="02000000000000000000" pitchFamily="2" charset="0"/>
              </a:rPr>
              <a:t>HybriLIT</a:t>
            </a:r>
            <a:r>
              <a:rPr lang="en-US" sz="1800" b="0" i="0" u="none" strike="noStrike" dirty="0">
                <a:solidFill>
                  <a:srgbClr val="1A64A0"/>
                </a:solidFill>
                <a:effectLst/>
                <a:latin typeface="Roboto" panose="02000000000000000000" pitchFamily="2" charset="0"/>
              </a:rPr>
              <a:t> WORKSHOP 2025: Towards Efficient Scientific Computing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CF97E1-A2AD-4C15-ABB4-6EA4ED49CCF0}"/>
              </a:ext>
            </a:extLst>
          </p:cNvPr>
          <p:cNvSpPr txBox="1"/>
          <p:nvPr/>
        </p:nvSpPr>
        <p:spPr>
          <a:xfrm>
            <a:off x="2891109" y="6259528"/>
            <a:ext cx="61832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F6FC6"/>
              </a:buClr>
            </a:pPr>
            <a:r>
              <a:rPr lang="en-US" u="sng" dirty="0">
                <a:solidFill>
                  <a:srgbClr val="002060"/>
                </a:solidFill>
                <a:latin typeface="Book Antiqua" panose="02040602050305030304" pitchFamily="18" charset="0"/>
              </a:rPr>
              <a:t>25-2</a:t>
            </a:r>
            <a:r>
              <a:rPr lang="ru-RU" u="sng">
                <a:solidFill>
                  <a:srgbClr val="002060"/>
                </a:solidFill>
                <a:latin typeface="Book Antiqua" panose="02040602050305030304" pitchFamily="18" charset="0"/>
              </a:rPr>
              <a:t>6</a:t>
            </a:r>
            <a:r>
              <a:rPr lang="en-US" u="sng">
                <a:solidFill>
                  <a:srgbClr val="002060"/>
                </a:solidFill>
                <a:latin typeface="Book Antiqua" panose="02040602050305030304" pitchFamily="18" charset="0"/>
              </a:rPr>
              <a:t> </a:t>
            </a:r>
            <a:r>
              <a:rPr lang="en-US" u="sng" dirty="0">
                <a:solidFill>
                  <a:srgbClr val="002060"/>
                </a:solidFill>
                <a:latin typeface="Book Antiqua" panose="02040602050305030304" pitchFamily="18" charset="0"/>
              </a:rPr>
              <a:t>November</a:t>
            </a:r>
            <a:endParaRPr lang="ru-RU" sz="1800" u="sng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DA9735-5FF7-4F49-9086-792BA22C3688}"/>
              </a:ext>
            </a:extLst>
          </p:cNvPr>
          <p:cNvSpPr txBox="1"/>
          <p:nvPr/>
        </p:nvSpPr>
        <p:spPr>
          <a:xfrm>
            <a:off x="161180" y="5212749"/>
            <a:ext cx="11583977" cy="357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work was performed with the support of the Russian Science Foundation within the framework of project No. 22-71-10022</a:t>
            </a:r>
            <a:endParaRPr lang="ru-R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2549FAC-DDBA-4FFC-BBEB-548E2C90C0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342" y="207225"/>
            <a:ext cx="938324" cy="71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01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BE894-B8BF-8AF0-CCE9-B26262805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C53F408-075C-8621-1F17-F4F77B238E53}"/>
              </a:ext>
            </a:extLst>
          </p:cNvPr>
          <p:cNvSpPr txBox="1"/>
          <p:nvPr/>
        </p:nvSpPr>
        <p:spPr>
          <a:xfrm>
            <a:off x="1768613" y="-3394"/>
            <a:ext cx="8580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 b="1" spc="-40" dirty="0">
                <a:solidFill>
                  <a:srgbClr val="C00000"/>
                </a:solidFill>
              </a:rPr>
              <a:t>Результат ускорения с помощью NUMBA на </a:t>
            </a:r>
            <a:r>
              <a:rPr lang="en-US" sz="2800" b="1" spc="-40" dirty="0">
                <a:solidFill>
                  <a:srgbClr val="C00000"/>
                </a:solidFill>
              </a:rPr>
              <a:t>CPU </a:t>
            </a:r>
            <a:r>
              <a:rPr lang="ru-RU" sz="2800" b="1" spc="-40" dirty="0">
                <a:solidFill>
                  <a:srgbClr val="C00000"/>
                </a:solidFill>
              </a:rPr>
              <a:t>и GPU</a:t>
            </a:r>
          </a:p>
        </p:txBody>
      </p:sp>
      <p:pic>
        <p:nvPicPr>
          <p:cNvPr id="21" name="Picture 6" descr="G:\MONGOLIA\logov2.png">
            <a:extLst>
              <a:ext uri="{FF2B5EF4-FFF2-40B4-BE49-F238E27FC236}">
                <a16:creationId xmlns:a16="http://schemas.microsoft.com/office/drawing/2014/main" id="{8EE7A0EF-60F9-6BD5-6EA7-30E3E3F71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88" y="134262"/>
            <a:ext cx="15843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utoShape 4" descr="https://jupyter.org/assets/hublogo.svg">
            <a:extLst>
              <a:ext uri="{FF2B5EF4-FFF2-40B4-BE49-F238E27FC236}">
                <a16:creationId xmlns:a16="http://schemas.microsoft.com/office/drawing/2014/main" id="{69822208-4C39-8510-0A11-0CFE2B1AD47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3355" y="-10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9" descr="https://jupyter.org/assets/hublogo.svg">
            <a:extLst>
              <a:ext uri="{FF2B5EF4-FFF2-40B4-BE49-F238E27FC236}">
                <a16:creationId xmlns:a16="http://schemas.microsoft.com/office/drawing/2014/main" id="{98EA9225-38A3-76A7-6922-B085F950C0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20" descr="ÐÐ°ÑÑÐ¸Ð½ÐºÐ¸ Ð¿Ð¾ Ð·Ð°Ð¿ÑÐ¾ÑÑ jupyter hub">
            <a:extLst>
              <a:ext uri="{FF2B5EF4-FFF2-40B4-BE49-F238E27FC236}">
                <a16:creationId xmlns:a16="http://schemas.microsoft.com/office/drawing/2014/main" id="{CBF2D8F8-900D-0AF8-A1DE-13E0351664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7" name="Picture 23">
            <a:extLst>
              <a:ext uri="{FF2B5EF4-FFF2-40B4-BE49-F238E27FC236}">
                <a16:creationId xmlns:a16="http://schemas.microsoft.com/office/drawing/2014/main" id="{DDFE8319-991B-1E6A-9729-7E4B4EBF6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9612" y="128899"/>
            <a:ext cx="1625078" cy="710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AutoShape 30" descr="ÐÐ°ÑÑÐ¸Ð½ÐºÐ¸ Ð¿Ð¾ Ð·Ð°Ð¿ÑÐ¾ÑÑ tensorflow">
            <a:extLst>
              <a:ext uri="{FF2B5EF4-FFF2-40B4-BE49-F238E27FC236}">
                <a16:creationId xmlns:a16="http://schemas.microsoft.com/office/drawing/2014/main" id="{E74F736C-EF37-CEE2-747C-3A8D710F9B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9" name="Таблица 18">
            <a:extLst>
              <a:ext uri="{FF2B5EF4-FFF2-40B4-BE49-F238E27FC236}">
                <a16:creationId xmlns:a16="http://schemas.microsoft.com/office/drawing/2014/main" id="{9150CEF0-D11E-E1C8-E044-EE193EB7F6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0697291"/>
              </p:ext>
            </p:extLst>
          </p:nvPr>
        </p:nvGraphicFramePr>
        <p:xfrm>
          <a:off x="529920" y="839170"/>
          <a:ext cx="4867703" cy="566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8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29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26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3794">
                  <a:extLst>
                    <a:ext uri="{9D8B030D-6E8A-4147-A177-3AD203B41FA5}">
                      <a16:colId xmlns:a16="http://schemas.microsoft.com/office/drawing/2014/main" val="4247079994"/>
                    </a:ext>
                  </a:extLst>
                </a:gridCol>
              </a:tblGrid>
              <a:tr h="193568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Points number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GPU </a:t>
                      </a:r>
                      <a:endParaRPr lang="ru-RU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(при  оптимальном значении </a:t>
                      </a:r>
                      <a:r>
                        <a:rPr lang="en-US" dirty="0"/>
                        <a:t>threads per block</a:t>
                      </a:r>
                      <a:r>
                        <a:rPr lang="ru-RU" dirty="0"/>
                        <a:t>) сек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CPU (80 threads)</a:t>
                      </a:r>
                      <a:endParaRPr lang="ru-RU" baseline="0" dirty="0"/>
                    </a:p>
                    <a:p>
                      <a:pPr algn="ctr"/>
                      <a:r>
                        <a:rPr lang="ru-RU" baseline="0" dirty="0"/>
                        <a:t>сек</a:t>
                      </a:r>
                      <a:endParaRPr lang="en-US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1942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1942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512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1942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768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1942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1942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1536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1942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2048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1942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3072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0164619"/>
                  </a:ext>
                </a:extLst>
              </a:tr>
              <a:tr h="351942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4096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403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9428722"/>
                  </a:ext>
                </a:extLst>
              </a:tr>
              <a:tr h="351942"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5120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0882744"/>
                  </a:ext>
                </a:extLst>
              </a:tr>
              <a:tr h="351942"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6144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595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577347"/>
                  </a:ext>
                </a:extLst>
              </a:tr>
            </a:tbl>
          </a:graphicData>
        </a:graphic>
      </p:graphicFrame>
      <p:graphicFrame>
        <p:nvGraphicFramePr>
          <p:cNvPr id="18" name="Таблица 17">
            <a:extLst>
              <a:ext uri="{FF2B5EF4-FFF2-40B4-BE49-F238E27FC236}">
                <a16:creationId xmlns:a16="http://schemas.microsoft.com/office/drawing/2014/main" id="{322D413C-3424-694F-C3C1-DF5FD361CA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0200606"/>
              </p:ext>
            </p:extLst>
          </p:nvPr>
        </p:nvGraphicFramePr>
        <p:xfrm>
          <a:off x="6353673" y="839170"/>
          <a:ext cx="4716786" cy="57282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03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8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09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7379">
                  <a:extLst>
                    <a:ext uri="{9D8B030D-6E8A-4147-A177-3AD203B41FA5}">
                      <a16:colId xmlns:a16="http://schemas.microsoft.com/office/drawing/2014/main" val="4110743875"/>
                    </a:ext>
                  </a:extLst>
                </a:gridCol>
              </a:tblGrid>
              <a:tr h="195270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Points number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GPU </a:t>
                      </a:r>
                      <a:endParaRPr lang="ru-RU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(при  оптимальном значении </a:t>
                      </a:r>
                      <a:r>
                        <a:rPr lang="en-US" dirty="0"/>
                        <a:t>threads per block</a:t>
                      </a:r>
                      <a:r>
                        <a:rPr lang="ru-RU" dirty="0"/>
                        <a:t>)</a:t>
                      </a:r>
                      <a:r>
                        <a:rPr lang="ru-RU" baseline="0" dirty="0"/>
                        <a:t>сек</a:t>
                      </a:r>
                      <a:endParaRPr lang="en-US" baseline="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err="1"/>
                        <a:t>Numba</a:t>
                      </a:r>
                      <a:endParaRPr lang="en-US" baseline="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/>
                        <a:t>CPU (80 threads)</a:t>
                      </a:r>
                      <a:r>
                        <a:rPr lang="ru-RU" baseline="0" dirty="0"/>
                        <a:t> сек</a:t>
                      </a:r>
                      <a:endParaRPr lang="en-US" baseline="0" dirty="0"/>
                    </a:p>
                    <a:p>
                      <a:endParaRPr lang="en-US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657">
                <a:tc>
                  <a:txBody>
                    <a:bodyPr/>
                    <a:lstStyle/>
                    <a:p>
                      <a:r>
                        <a:rPr lang="en-US" dirty="0"/>
                        <a:t>11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7168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703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9428722"/>
                  </a:ext>
                </a:extLst>
              </a:tr>
              <a:tr h="371657">
                <a:tc>
                  <a:txBody>
                    <a:bodyPr/>
                    <a:lstStyle/>
                    <a:p>
                      <a:r>
                        <a:rPr lang="en-US" dirty="0"/>
                        <a:t>12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8192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8</a:t>
                      </a:r>
                      <a:r>
                        <a:rPr lang="en-US" dirty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815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0882744"/>
                  </a:ext>
                </a:extLst>
              </a:tr>
              <a:tr h="371657">
                <a:tc>
                  <a:txBody>
                    <a:bodyPr/>
                    <a:lstStyle/>
                    <a:p>
                      <a:r>
                        <a:rPr lang="en-US" dirty="0"/>
                        <a:t>13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9216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900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577347"/>
                  </a:ext>
                </a:extLst>
              </a:tr>
              <a:tr h="371657">
                <a:tc>
                  <a:txBody>
                    <a:bodyPr/>
                    <a:lstStyle/>
                    <a:p>
                      <a:r>
                        <a:rPr lang="en-US" dirty="0"/>
                        <a:t>14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10240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1005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5346059"/>
                  </a:ext>
                </a:extLst>
              </a:tr>
              <a:tr h="371657">
                <a:tc>
                  <a:txBody>
                    <a:bodyPr/>
                    <a:lstStyle/>
                    <a:p>
                      <a:r>
                        <a:rPr lang="en-US" dirty="0"/>
                        <a:t>15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15360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1540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5079582"/>
                  </a:ext>
                </a:extLst>
              </a:tr>
              <a:tr h="371657">
                <a:tc>
                  <a:txBody>
                    <a:bodyPr/>
                    <a:lstStyle/>
                    <a:p>
                      <a:r>
                        <a:rPr lang="en-US" dirty="0"/>
                        <a:t>16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20480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9</a:t>
                      </a:r>
                      <a:r>
                        <a:rPr lang="en-US" dirty="0"/>
                        <a:t>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1999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6000975"/>
                  </a:ext>
                </a:extLst>
              </a:tr>
              <a:tr h="371657">
                <a:tc>
                  <a:txBody>
                    <a:bodyPr/>
                    <a:lstStyle/>
                    <a:p>
                      <a:r>
                        <a:rPr lang="en-US" dirty="0"/>
                        <a:t>17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25600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2524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709179"/>
                  </a:ext>
                </a:extLst>
              </a:tr>
              <a:tr h="371657">
                <a:tc>
                  <a:txBody>
                    <a:bodyPr/>
                    <a:lstStyle/>
                    <a:p>
                      <a:r>
                        <a:rPr lang="en-US" dirty="0"/>
                        <a:t>18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30720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3049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4398795"/>
                  </a:ext>
                </a:extLst>
              </a:tr>
              <a:tr h="371657">
                <a:tc>
                  <a:txBody>
                    <a:bodyPr/>
                    <a:lstStyle/>
                    <a:p>
                      <a:r>
                        <a:rPr lang="en-US" dirty="0"/>
                        <a:t>19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35840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3530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2747351"/>
                  </a:ext>
                </a:extLst>
              </a:tr>
              <a:tr h="371657"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40960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4085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1643126"/>
                  </a:ext>
                </a:extLst>
              </a:tr>
            </a:tbl>
          </a:graphicData>
        </a:graphic>
      </p:graphicFrame>
      <p:sp>
        <p:nvSpPr>
          <p:cNvPr id="15" name="Номер слайда 6">
            <a:extLst>
              <a:ext uri="{FF2B5EF4-FFF2-40B4-BE49-F238E27FC236}">
                <a16:creationId xmlns:a16="http://schemas.microsoft.com/office/drawing/2014/main" id="{F8CE45C0-5FD8-48EE-BDF2-AA8416E6A643}"/>
              </a:ext>
            </a:extLst>
          </p:cNvPr>
          <p:cNvSpPr txBox="1">
            <a:spLocks/>
          </p:cNvSpPr>
          <p:nvPr/>
        </p:nvSpPr>
        <p:spPr>
          <a:xfrm>
            <a:off x="11349873" y="6225979"/>
            <a:ext cx="739800" cy="609601"/>
          </a:xfrm>
          <a:prstGeom prst="roundRect">
            <a:avLst>
              <a:gd name="adj" fmla="val 4575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b"/>
          <a:lstStyle>
            <a:defPPr>
              <a:defRPr lang="ru-RU"/>
            </a:defPPr>
            <a:lvl1pPr algn="ctr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kern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27D8F03-95FA-48AB-93F3-B6F9D3B03EA1}" type="slidenum">
              <a:rPr lang="ru-RU" sz="2667" b="1">
                <a:solidFill>
                  <a:srgbClr val="002060"/>
                </a:solidFill>
                <a:latin typeface="Book Antiqua" panose="02040602050305030304" pitchFamily="18" charset="0"/>
              </a:rPr>
              <a:pPr>
                <a:defRPr/>
              </a:pPr>
              <a:t>10</a:t>
            </a:fld>
            <a:endParaRPr lang="ru-RU" sz="2667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7855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">
            <a:extLst>
              <a:ext uri="{FF2B5EF4-FFF2-40B4-BE49-F238E27FC236}">
                <a16:creationId xmlns:a16="http://schemas.microsoft.com/office/drawing/2014/main" id="{B46D3476-E365-4DB3-89E7-47606234A5CE}"/>
              </a:ext>
            </a:extLst>
          </p:cNvPr>
          <p:cNvSpPr/>
          <p:nvPr/>
        </p:nvSpPr>
        <p:spPr>
          <a:xfrm>
            <a:off x="0" y="1"/>
            <a:ext cx="12192000" cy="550894"/>
          </a:xfrm>
          <a:prstGeom prst="roundRect">
            <a:avLst>
              <a:gd name="adj" fmla="val 17169"/>
            </a:avLst>
          </a:prstGeom>
          <a:gradFill>
            <a:gsLst>
              <a:gs pos="0">
                <a:schemeClr val="bg2">
                  <a:lumMod val="90000"/>
                </a:schemeClr>
              </a:gs>
              <a:gs pos="100000">
                <a:srgbClr val="212175">
                  <a:alpha val="31000"/>
                </a:srgbClr>
              </a:gs>
            </a:gsLst>
            <a:lin ang="3255681"/>
          </a:gradFill>
          <a:ln w="25400">
            <a:miter lim="400000"/>
          </a:ln>
        </p:spPr>
        <p:txBody>
          <a:bodyPr tIns="91439" bIns="91439" anchor="ctr"/>
          <a:lstStyle/>
          <a:p>
            <a:pPr algn="ctr">
              <a:defRPr/>
            </a:pPr>
            <a:r>
              <a:rPr lang="ru-RU" sz="2000" b="1" spc="-3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</a:t>
            </a:r>
            <a:r>
              <a:rPr lang="en-US" sz="2000" b="1" spc="-3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Jupyter Book</a:t>
            </a:r>
            <a:endParaRPr lang="ru-RU" sz="2000" b="1" spc="-3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140D132-6993-414F-943B-AD0338072BAB}"/>
              </a:ext>
            </a:extLst>
          </p:cNvPr>
          <p:cNvSpPr/>
          <p:nvPr/>
        </p:nvSpPr>
        <p:spPr>
          <a:xfrm>
            <a:off x="8363199" y="1003625"/>
            <a:ext cx="3663957" cy="127303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ABD8AD-4F52-4733-AF8E-711B31999256}"/>
              </a:ext>
            </a:extLst>
          </p:cNvPr>
          <p:cNvSpPr txBox="1"/>
          <p:nvPr/>
        </p:nvSpPr>
        <p:spPr>
          <a:xfrm>
            <a:off x="8850106" y="617935"/>
            <a:ext cx="28667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Ключевые характеристики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F00F6D-5833-48A0-8DD6-E5B9418303F7}"/>
              </a:ext>
            </a:extLst>
          </p:cNvPr>
          <p:cNvSpPr txBox="1"/>
          <p:nvPr/>
        </p:nvSpPr>
        <p:spPr>
          <a:xfrm>
            <a:off x="8459423" y="1006920"/>
            <a:ext cx="3648100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Jupyter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Book — проект с </a:t>
            </a:r>
            <a:r>
              <a:rPr lang="ru-RU" sz="15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открытым исходным кодом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создания интерактивных и публикуемых онлайн-книг, документации и блогов на основе вычислительных материалов.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80858019-2164-48FE-A3AB-EA09467A5CE7}"/>
              </a:ext>
            </a:extLst>
          </p:cNvPr>
          <p:cNvSpPr/>
          <p:nvPr/>
        </p:nvSpPr>
        <p:spPr>
          <a:xfrm>
            <a:off x="8363199" y="2364295"/>
            <a:ext cx="3659308" cy="14034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B30F06E-A122-40EA-AA76-9EC4E445478B}"/>
              </a:ext>
            </a:extLst>
          </p:cNvPr>
          <p:cNvSpPr txBox="1"/>
          <p:nvPr/>
        </p:nvSpPr>
        <p:spPr>
          <a:xfrm>
            <a:off x="8437506" y="2539575"/>
            <a:ext cx="3670017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500" b="0" i="0" dirty="0" err="1">
                <a:solidFill>
                  <a:srgbClr val="3C404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Jupyter</a:t>
            </a:r>
            <a:r>
              <a:rPr lang="ru-RU" sz="1500" b="0" i="0" dirty="0">
                <a:solidFill>
                  <a:srgbClr val="3C404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Book поддерживает .</a:t>
            </a:r>
            <a:r>
              <a:rPr lang="ru-RU" sz="1500" b="0" i="0" dirty="0" err="1">
                <a:solidFill>
                  <a:srgbClr val="3C404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ipynb</a:t>
            </a:r>
            <a:r>
              <a:rPr lang="ru-RU" sz="1500" b="0" i="0" dirty="0">
                <a:solidFill>
                  <a:srgbClr val="3C404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50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Markdown</a:t>
            </a:r>
            <a:r>
              <a:rPr lang="ru-RU" sz="1500" b="0" i="0" dirty="0">
                <a:solidFill>
                  <a:srgbClr val="3C404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500" b="0" i="0" dirty="0" err="1">
                <a:solidFill>
                  <a:srgbClr val="3C404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reStructuredText</a:t>
            </a:r>
            <a:r>
              <a:rPr lang="ru-RU" sz="1500" b="0" i="0" dirty="0">
                <a:solidFill>
                  <a:srgbClr val="3C404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что позволяет объединять </a:t>
            </a:r>
            <a:r>
              <a:rPr lang="ru-RU" sz="1500" b="1" i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текст с кодом, уравнениями, изображениями и интерактивными элементами</a:t>
            </a:r>
            <a:endParaRPr lang="ru-RU" sz="15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23CD9A77-4B62-42D0-A4CF-70B90B1C25CD}"/>
              </a:ext>
            </a:extLst>
          </p:cNvPr>
          <p:cNvSpPr/>
          <p:nvPr/>
        </p:nvSpPr>
        <p:spPr>
          <a:xfrm>
            <a:off x="8370877" y="3897300"/>
            <a:ext cx="3659308" cy="10464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2CBA4B9-3778-42A5-95C6-055CCA42C54C}"/>
              </a:ext>
            </a:extLst>
          </p:cNvPr>
          <p:cNvSpPr txBox="1"/>
          <p:nvPr/>
        </p:nvSpPr>
        <p:spPr>
          <a:xfrm>
            <a:off x="8424594" y="3909189"/>
            <a:ext cx="3727050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Код в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Jupyter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Notebook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можно выполнять во время создания книги, а результаты (выходные данные, графики) будут встроены в книгу.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6DB3C70C-C1A0-47DF-94F6-F96B41CB2D72}"/>
              </a:ext>
            </a:extLst>
          </p:cNvPr>
          <p:cNvSpPr/>
          <p:nvPr/>
        </p:nvSpPr>
        <p:spPr>
          <a:xfrm>
            <a:off x="8382086" y="5002765"/>
            <a:ext cx="3648099" cy="135364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9092453-D4FB-4330-B717-35FC40D0FCCD}"/>
              </a:ext>
            </a:extLst>
          </p:cNvPr>
          <p:cNvSpPr txBox="1"/>
          <p:nvPr/>
        </p:nvSpPr>
        <p:spPr>
          <a:xfrm>
            <a:off x="8363199" y="5097038"/>
            <a:ext cx="3685875" cy="590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Генерация различных типов материалов. Мы можем получить книгу в виде одностраничного или многостраничного сайта, а также </a:t>
            </a:r>
            <a:r>
              <a:rPr lang="ru-RU" sz="15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экспортировать её в PDF.</a:t>
            </a:r>
            <a:endParaRPr lang="en-US" sz="15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6A85F31-5211-47DB-86A0-8C4794595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2235"/>
            <a:ext cx="8278187" cy="5992751"/>
          </a:xfrm>
          <a:prstGeom prst="rect">
            <a:avLst/>
          </a:prstGeom>
        </p:spPr>
      </p:pic>
      <p:sp>
        <p:nvSpPr>
          <p:cNvPr id="18" name="Номер слайда 6">
            <a:extLst>
              <a:ext uri="{FF2B5EF4-FFF2-40B4-BE49-F238E27FC236}">
                <a16:creationId xmlns:a16="http://schemas.microsoft.com/office/drawing/2014/main" id="{261FE321-5B59-493F-859C-613CA4A904C4}"/>
              </a:ext>
            </a:extLst>
          </p:cNvPr>
          <p:cNvSpPr txBox="1">
            <a:spLocks/>
          </p:cNvSpPr>
          <p:nvPr/>
        </p:nvSpPr>
        <p:spPr>
          <a:xfrm>
            <a:off x="11340445" y="6225979"/>
            <a:ext cx="749227" cy="609601"/>
          </a:xfrm>
          <a:prstGeom prst="roundRect">
            <a:avLst>
              <a:gd name="adj" fmla="val 4575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b"/>
          <a:lstStyle>
            <a:defPPr>
              <a:defRPr lang="ru-RU"/>
            </a:defPPr>
            <a:lvl1pPr algn="ctr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kern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27D8F03-95FA-48AB-93F3-B6F9D3B03EA1}" type="slidenum">
              <a:rPr lang="ru-RU" sz="2667" b="1">
                <a:solidFill>
                  <a:srgbClr val="002060"/>
                </a:solidFill>
                <a:latin typeface="Book Antiqua" panose="02040602050305030304" pitchFamily="18" charset="0"/>
              </a:rPr>
              <a:pPr>
                <a:defRPr/>
              </a:pPr>
              <a:t>11</a:t>
            </a:fld>
            <a:endParaRPr lang="ru-RU" sz="2667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244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A graph of a function&#10;&#10;AI-generated content may be incorrect.">
            <a:extLst>
              <a:ext uri="{FF2B5EF4-FFF2-40B4-BE49-F238E27FC236}">
                <a16:creationId xmlns:a16="http://schemas.microsoft.com/office/drawing/2014/main" id="{BE1549FB-E4CE-4DBD-A305-17D0520BE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0722" y="3954378"/>
            <a:ext cx="3880932" cy="2903621"/>
          </a:xfrm>
          <a:prstGeom prst="rect">
            <a:avLst/>
          </a:prstGeom>
        </p:spPr>
      </p:pic>
      <p:pic>
        <p:nvPicPr>
          <p:cNvPr id="3" name="Picture 14">
            <a:extLst>
              <a:ext uri="{FF2B5EF4-FFF2-40B4-BE49-F238E27FC236}">
                <a16:creationId xmlns:a16="http://schemas.microsoft.com/office/drawing/2014/main" id="{E5381BCA-3D1A-4879-9BD3-CC1FFD987F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406158" y="1827118"/>
            <a:ext cx="3574576" cy="2082289"/>
          </a:xfrm>
          <a:prstGeom prst="rect">
            <a:avLst/>
          </a:prstGeom>
        </p:spPr>
      </p:pic>
      <p:pic>
        <p:nvPicPr>
          <p:cNvPr id="6" name="Picture 9" descr="A diagram of a rectangular object with different colored blocks&#10;&#10;AI-generated content may be incorrect.">
            <a:extLst>
              <a:ext uri="{FF2B5EF4-FFF2-40B4-BE49-F238E27FC236}">
                <a16:creationId xmlns:a16="http://schemas.microsoft.com/office/drawing/2014/main" id="{F22DD3E2-8526-41D5-B69F-1DD025C58A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9915" y="717683"/>
            <a:ext cx="2547891" cy="11094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03F19C-7D29-4DC5-AB47-4DB90CD8BAA5}"/>
              </a:ext>
            </a:extLst>
          </p:cNvPr>
          <p:cNvSpPr txBox="1"/>
          <p:nvPr/>
        </p:nvSpPr>
        <p:spPr>
          <a:xfrm>
            <a:off x="110669" y="-6412"/>
            <a:ext cx="1215547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i="0" dirty="0" err="1">
                <a:solidFill>
                  <a:srgbClr val="C00000"/>
                </a:solidFill>
                <a:effectLst/>
                <a:latin typeface="+mj-lt"/>
              </a:rPr>
              <a:t>Jupyter</a:t>
            </a:r>
            <a:r>
              <a:rPr lang="en-US" sz="2000" b="1" i="0" dirty="0">
                <a:solidFill>
                  <a:srgbClr val="C00000"/>
                </a:solidFill>
                <a:effectLst/>
                <a:latin typeface="+mj-lt"/>
              </a:rPr>
              <a:t> Book </a:t>
            </a:r>
            <a:r>
              <a:rPr lang="ru-RU" sz="2000" b="1" i="0" dirty="0">
                <a:solidFill>
                  <a:srgbClr val="C00000"/>
                </a:solidFill>
                <a:effectLst/>
                <a:latin typeface="+mj-lt"/>
              </a:rPr>
              <a:t> для моделирования сверхпроводниковых/магнитных гибридных наноструктур</a:t>
            </a:r>
            <a:br>
              <a:rPr lang="ru-RU" sz="1800" spc="-80" dirty="0">
                <a:latin typeface="Nunito" pitchFamily="2" charset="0"/>
                <a:cs typeface="Times New Roman"/>
              </a:rPr>
            </a:br>
            <a:br>
              <a:rPr lang="en-US" sz="900" spc="-80" dirty="0">
                <a:latin typeface="Nunito" pitchFamily="2" charset="0"/>
                <a:cs typeface="Times New Roman"/>
              </a:rPr>
            </a:br>
            <a:r>
              <a:rPr lang="en-US" sz="1600" b="1" spc="-100" dirty="0">
                <a:latin typeface="JetBrains Mono" panose="02000009000000000000" pitchFamily="49" charset="0"/>
                <a:ea typeface="JetBrains Mono" panose="02000009000000000000" pitchFamily="49" charset="0"/>
                <a:cs typeface="JetBrains Mono" panose="02000009000000000000" pitchFamily="49" charset="0"/>
                <a:hlinkClick r:id="rId5"/>
              </a:rPr>
              <a:t>http://studhub.jinr.ru:8080/jjbook</a:t>
            </a:r>
            <a:r>
              <a:rPr lang="ru-RU" sz="1600" b="1" spc="-100" dirty="0">
                <a:latin typeface="JetBrains Mono" panose="02000009000000000000" pitchFamily="49" charset="0"/>
                <a:ea typeface="JetBrains Mono" panose="02000009000000000000" pitchFamily="49" charset="0"/>
                <a:cs typeface="JetBrains Mono" panose="02000009000000000000" pitchFamily="49" charset="0"/>
              </a:rPr>
              <a:t>                                   </a:t>
            </a:r>
            <a:r>
              <a:rPr lang="en-US" sz="1600" b="1" spc="-100" dirty="0">
                <a:latin typeface="JetBrains Mono" panose="02000009000000000000" pitchFamily="49" charset="0"/>
                <a:ea typeface="JetBrains Mono" panose="02000009000000000000" pitchFamily="49" charset="0"/>
                <a:cs typeface="JetBrains Mono" panose="02000009000000000000" pitchFamily="49" charset="0"/>
              </a:rPr>
              <a:t> </a:t>
            </a:r>
            <a:r>
              <a:rPr lang="en-US" sz="1600" b="1" spc="-100" dirty="0">
                <a:latin typeface="JetBrains Mono" panose="02000009000000000000" pitchFamily="49" charset="0"/>
                <a:ea typeface="JetBrains Mono" panose="02000009000000000000" pitchFamily="49" charset="0"/>
                <a:cs typeface="JetBrains Mono" panose="02000009000000000000" pitchFamily="49" charset="0"/>
                <a:hlinkClick r:id="rId6"/>
              </a:rPr>
              <a:t>http://studhub.jinr.ru:8080/books</a:t>
            </a:r>
            <a:r>
              <a:rPr lang="ru-RU" sz="1600" b="1" spc="-100" dirty="0">
                <a:latin typeface="JetBrains Mono" panose="02000009000000000000" pitchFamily="49" charset="0"/>
                <a:ea typeface="JetBrains Mono" panose="02000009000000000000" pitchFamily="49" charset="0"/>
                <a:cs typeface="JetBrains Mono" panose="02000009000000000000" pitchFamily="49" charset="0"/>
              </a:rPr>
              <a:t>                                  </a:t>
            </a:r>
            <a:r>
              <a:rPr lang="en-US" sz="1600" b="1" spc="-100" dirty="0">
                <a:latin typeface="JetBrains Mono" panose="02000009000000000000" pitchFamily="49" charset="0"/>
                <a:ea typeface="JetBrains Mono" panose="02000009000000000000" pitchFamily="49" charset="0"/>
                <a:cs typeface="JetBrains Mono" panose="02000009000000000000" pitchFamily="49" charset="0"/>
                <a:hlinkClick r:id="rId7"/>
              </a:rPr>
              <a:t>http://studhub.jinr.ru:8080/itschool2024</a:t>
            </a:r>
            <a:r>
              <a:rPr lang="ru-RU" sz="1600" b="1" spc="-100" dirty="0">
                <a:latin typeface="JetBrains Mono" panose="02000009000000000000" pitchFamily="49" charset="0"/>
                <a:ea typeface="JetBrains Mono" panose="02000009000000000000" pitchFamily="49" charset="0"/>
                <a:cs typeface="JetBrains Mono" panose="02000009000000000000" pitchFamily="49" charset="0"/>
              </a:rPr>
              <a:t> 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E1C4D37-DC8C-441B-B2DF-C5A508F04B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6388" y="717683"/>
            <a:ext cx="3706433" cy="614031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4773EFE-060D-475E-937B-25E56B9E9E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669" y="4142113"/>
            <a:ext cx="4505719" cy="261379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374D1AD-2E3B-40CD-AF88-0E1D878695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670" y="852255"/>
            <a:ext cx="4425820" cy="328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394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833272C-4AE5-4E53-B76F-453C08FB2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-22433"/>
            <a:ext cx="9998132" cy="688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1988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G:\MONGOLIA\FON_down.png">
            <a:extLst>
              <a:ext uri="{FF2B5EF4-FFF2-40B4-BE49-F238E27FC236}">
                <a16:creationId xmlns:a16="http://schemas.microsoft.com/office/drawing/2014/main" id="{730AEEE3-CB9A-4AE4-B0E1-997A007A36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11"/>
          <a:stretch/>
        </p:blipFill>
        <p:spPr bwMode="auto">
          <a:xfrm>
            <a:off x="0" y="5181450"/>
            <a:ext cx="12192000" cy="16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rscgroup.ru/sites/default/files/images/img_89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860" y="79801"/>
            <a:ext cx="3542406" cy="2595261"/>
          </a:xfrm>
          <a:prstGeom prst="rect">
            <a:avLst/>
          </a:prstGeom>
          <a:noFill/>
          <a:effectLst>
            <a:softEdge rad="1054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634" y="315418"/>
            <a:ext cx="5715000" cy="2258685"/>
          </a:xfrm>
          <a:prstGeom prst="rect">
            <a:avLst/>
          </a:prstGeom>
          <a:ln>
            <a:noFill/>
          </a:ln>
          <a:effectLst>
            <a:softEdge rad="939800"/>
          </a:effectLst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9AB7D6F9-2DA8-43C4-BD88-69796669CA9E}"/>
              </a:ext>
            </a:extLst>
          </p:cNvPr>
          <p:cNvSpPr txBox="1"/>
          <p:nvPr/>
        </p:nvSpPr>
        <p:spPr>
          <a:xfrm>
            <a:off x="871722" y="1910024"/>
            <a:ext cx="107178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Инструментарий для численного моделирования систем, основанных на </a:t>
            </a:r>
            <a:r>
              <a:rPr lang="ru-RU" sz="3200" b="1" dirty="0" err="1">
                <a:solidFill>
                  <a:schemeClr val="accent1">
                    <a:lumMod val="50000"/>
                  </a:schemeClr>
                </a:solidFill>
              </a:rPr>
              <a:t>джозефсоновских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 переходах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3" name="Picture 6" descr="G:\MONGOLIA\logov2.png">
            <a:extLst>
              <a:ext uri="{FF2B5EF4-FFF2-40B4-BE49-F238E27FC236}">
                <a16:creationId xmlns:a16="http://schemas.microsoft.com/office/drawing/2014/main" id="{3E2CD366-7432-42DA-1A66-0708B2D21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6513" y="6034190"/>
            <a:ext cx="1429176" cy="552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398EE3-6728-8BF9-5447-9B57B6EB80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77" y="342845"/>
            <a:ext cx="1275016" cy="845477"/>
          </a:xfrm>
          <a:prstGeom prst="rect">
            <a:avLst/>
          </a:prstGeom>
        </p:spPr>
      </p:pic>
      <p:pic>
        <p:nvPicPr>
          <p:cNvPr id="1027" name="Picture 3" descr="JINR Bogolyubov Laboratory of Theoretical Physics (BLTP)">
            <a:extLst>
              <a:ext uri="{FF2B5EF4-FFF2-40B4-BE49-F238E27FC236}">
                <a16:creationId xmlns:a16="http://schemas.microsoft.com/office/drawing/2014/main" id="{9F95773D-B75C-6152-4CBE-ECE8B5628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3461" y="315419"/>
            <a:ext cx="872905" cy="87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6B6EE5CF-9515-BEFC-ED04-CDF9CA5F3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109" y="3115025"/>
            <a:ext cx="4686300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"/>
          <p:cNvPicPr/>
          <p:nvPr/>
        </p:nvPicPr>
        <p:blipFill>
          <a:blip r:embed="rId10"/>
          <a:srcRect/>
          <a:stretch>
            <a:fillRect/>
          </a:stretch>
        </p:blipFill>
        <p:spPr>
          <a:xfrm>
            <a:off x="5100209" y="5236788"/>
            <a:ext cx="1562100" cy="15621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D02D367-50E6-4A02-840C-80FB7F3933AD}"/>
              </a:ext>
            </a:extLst>
          </p:cNvPr>
          <p:cNvSpPr txBox="1"/>
          <p:nvPr/>
        </p:nvSpPr>
        <p:spPr>
          <a:xfrm>
            <a:off x="1297850" y="3720455"/>
            <a:ext cx="873562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en-US" sz="1200" spc="-80" dirty="0">
                <a:latin typeface="Nunito" pitchFamily="2" charset="0"/>
                <a:cs typeface="Times New Roman"/>
              </a:rPr>
            </a:br>
            <a:r>
              <a:rPr lang="en-US" sz="2800" b="1" spc="-100" dirty="0">
                <a:latin typeface="JetBrains Mono" panose="02000009000000000000" pitchFamily="49" charset="0"/>
                <a:ea typeface="JetBrains Mono" panose="02000009000000000000" pitchFamily="49" charset="0"/>
                <a:cs typeface="JetBrains Mono" panose="02000009000000000000" pitchFamily="49" charset="0"/>
                <a:hlinkClick r:id="rId11"/>
              </a:rPr>
              <a:t>http://studhub.jinr.ru:8080/jjbook</a:t>
            </a:r>
            <a:r>
              <a:rPr lang="ru-RU" sz="2800" b="1" spc="-100" dirty="0">
                <a:latin typeface="JetBrains Mono" panose="02000009000000000000" pitchFamily="49" charset="0"/>
                <a:ea typeface="JetBrains Mono" panose="02000009000000000000" pitchFamily="49" charset="0"/>
                <a:cs typeface="JetBrains Mono" panose="02000009000000000000" pitchFamily="49" charset="0"/>
              </a:rPr>
              <a:t>                                   </a:t>
            </a:r>
            <a:r>
              <a:rPr lang="en-US" sz="2800" b="1" spc="-100" dirty="0">
                <a:latin typeface="JetBrains Mono" panose="02000009000000000000" pitchFamily="49" charset="0"/>
                <a:ea typeface="JetBrains Mono" panose="02000009000000000000" pitchFamily="49" charset="0"/>
                <a:cs typeface="JetBrains Mono" panose="02000009000000000000" pitchFamily="49" charset="0"/>
              </a:rPr>
              <a:t> </a:t>
            </a:r>
            <a:r>
              <a:rPr lang="en-US" sz="2800" b="1" spc="-100" dirty="0">
                <a:latin typeface="JetBrains Mono" panose="02000009000000000000" pitchFamily="49" charset="0"/>
                <a:ea typeface="JetBrains Mono" panose="02000009000000000000" pitchFamily="49" charset="0"/>
                <a:cs typeface="JetBrains Mono" panose="02000009000000000000" pitchFamily="49" charset="0"/>
                <a:hlinkClick r:id="rId12"/>
              </a:rPr>
              <a:t>http://studhub.jinr.ru:8080/books</a:t>
            </a:r>
            <a:r>
              <a:rPr lang="ru-RU" sz="2800" b="1" spc="-100" dirty="0">
                <a:latin typeface="JetBrains Mono" panose="02000009000000000000" pitchFamily="49" charset="0"/>
                <a:ea typeface="JetBrains Mono" panose="02000009000000000000" pitchFamily="49" charset="0"/>
                <a:cs typeface="JetBrains Mono" panose="02000009000000000000" pitchFamily="49" charset="0"/>
              </a:rPr>
              <a:t>                                  </a:t>
            </a:r>
            <a:r>
              <a:rPr lang="en-US" sz="2800" b="1" spc="-100" dirty="0">
                <a:latin typeface="JetBrains Mono" panose="02000009000000000000" pitchFamily="49" charset="0"/>
                <a:ea typeface="JetBrains Mono" panose="02000009000000000000" pitchFamily="49" charset="0"/>
                <a:cs typeface="JetBrains Mono" panose="02000009000000000000" pitchFamily="49" charset="0"/>
                <a:hlinkClick r:id="rId13"/>
              </a:rPr>
              <a:t>http://studhub.jinr.ru:8080/itschool2024</a:t>
            </a:r>
            <a:r>
              <a:rPr lang="ru-RU" sz="2800" b="1" spc="-100" dirty="0">
                <a:latin typeface="JetBrains Mono" panose="02000009000000000000" pitchFamily="49" charset="0"/>
                <a:ea typeface="JetBrains Mono" panose="02000009000000000000" pitchFamily="49" charset="0"/>
                <a:cs typeface="JetBrains Mono" panose="02000009000000000000" pitchFamily="49" charset="0"/>
              </a:rPr>
              <a:t> </a:t>
            </a:r>
            <a:endParaRPr lang="ru-RU" sz="2800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0BB7DF5-6296-41D4-B098-931AFC3F0A0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905" y="359360"/>
            <a:ext cx="938324" cy="71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004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A9459E-04E0-4E92-7390-9BA0BA603E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24"/>
          <a:stretch/>
        </p:blipFill>
        <p:spPr>
          <a:xfrm>
            <a:off x="208859" y="209508"/>
            <a:ext cx="1240206" cy="4572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32B247-3440-D6F4-57BF-AF984D001026}"/>
              </a:ext>
            </a:extLst>
          </p:cNvPr>
          <p:cNvSpPr txBox="1"/>
          <p:nvPr/>
        </p:nvSpPr>
        <p:spPr>
          <a:xfrm>
            <a:off x="1956299" y="133309"/>
            <a:ext cx="827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0" dirty="0">
                <a:solidFill>
                  <a:srgbClr val="C00000"/>
                </a:solidFill>
                <a:effectLst/>
                <a:latin typeface="Calibri "/>
              </a:rPr>
              <a:t>Возможности 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Calibri "/>
              </a:rPr>
              <a:t>Python </a:t>
            </a:r>
            <a:r>
              <a:rPr lang="ru-RU" sz="2800" b="1" dirty="0">
                <a:solidFill>
                  <a:srgbClr val="C00000"/>
                </a:solidFill>
                <a:latin typeface="Calibri "/>
              </a:rPr>
              <a:t>для научных вычислений</a:t>
            </a:r>
            <a:endParaRPr lang="ru-RU" sz="2800" b="1" dirty="0">
              <a:solidFill>
                <a:srgbClr val="C00000"/>
              </a:solidFill>
              <a:latin typeface="Calibri 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E356F09-1FC7-8DB2-4BFD-BFD3A5813C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60867" y="133309"/>
            <a:ext cx="1422274" cy="611861"/>
          </a:xfrm>
          <a:prstGeom prst="rect">
            <a:avLst/>
          </a:prstGeom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9560D91E-FC2B-BE60-8632-69FDB275116A}"/>
              </a:ext>
            </a:extLst>
          </p:cNvPr>
          <p:cNvSpPr/>
          <p:nvPr/>
        </p:nvSpPr>
        <p:spPr>
          <a:xfrm>
            <a:off x="208859" y="1124103"/>
            <a:ext cx="2928977" cy="4448923"/>
          </a:xfrm>
          <a:prstGeom prst="roundRect">
            <a:avLst/>
          </a:prstGeom>
          <a:noFill/>
          <a:ln>
            <a:solidFill>
              <a:srgbClr val="71BA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6576DF3F-C273-A78A-1D17-6EE8C5674E26}"/>
              </a:ext>
            </a:extLst>
          </p:cNvPr>
          <p:cNvSpPr/>
          <p:nvPr/>
        </p:nvSpPr>
        <p:spPr>
          <a:xfrm>
            <a:off x="3731163" y="1079429"/>
            <a:ext cx="8387043" cy="5645262"/>
          </a:xfrm>
          <a:prstGeom prst="roundRect">
            <a:avLst>
              <a:gd name="adj" fmla="val 12963"/>
            </a:avLst>
          </a:prstGeom>
          <a:noFill/>
          <a:ln>
            <a:solidFill>
              <a:srgbClr val="F7C07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39E4EE-8306-E44A-442C-F3C01879FABF}"/>
              </a:ext>
            </a:extLst>
          </p:cNvPr>
          <p:cNvSpPr txBox="1"/>
          <p:nvPr/>
        </p:nvSpPr>
        <p:spPr>
          <a:xfrm>
            <a:off x="5540133" y="646919"/>
            <a:ext cx="5046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Ускорение многопараметрических расчетов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389C5E7-08A2-0193-057C-BC4B6AF4DD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81" y="2777702"/>
            <a:ext cx="777376" cy="77737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DA92D02-F096-E158-4C9A-7B6F9F4B1285}"/>
              </a:ext>
            </a:extLst>
          </p:cNvPr>
          <p:cNvSpPr txBox="1"/>
          <p:nvPr/>
        </p:nvSpPr>
        <p:spPr>
          <a:xfrm>
            <a:off x="1247073" y="2827522"/>
            <a:ext cx="17271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SymPy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 для символьных вычислений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D97BD44-2BF5-AEA0-B63E-4B4D19E865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609" y="3904649"/>
            <a:ext cx="632813" cy="56203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1F5D94A-3CC7-AD79-ECB7-3FAB963DC156}"/>
              </a:ext>
            </a:extLst>
          </p:cNvPr>
          <p:cNvSpPr txBox="1"/>
          <p:nvPr/>
        </p:nvSpPr>
        <p:spPr>
          <a:xfrm>
            <a:off x="1144569" y="3830942"/>
            <a:ext cx="18296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Matplotlib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 для визуализации данных 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2B4C265E-3A86-7FF6-83C1-D2EA06ABA6EE}"/>
              </a:ext>
            </a:extLst>
          </p:cNvPr>
          <p:cNvSpPr/>
          <p:nvPr/>
        </p:nvSpPr>
        <p:spPr>
          <a:xfrm>
            <a:off x="6818214" y="1244147"/>
            <a:ext cx="2601634" cy="207534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545B540-FBB4-C86A-5348-413F0B401C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09972" y="1402132"/>
            <a:ext cx="1603481" cy="42759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32EFFB3-FEAF-36C7-A0D1-ADA2833847BB}"/>
              </a:ext>
            </a:extLst>
          </p:cNvPr>
          <p:cNvSpPr txBox="1"/>
          <p:nvPr/>
        </p:nvSpPr>
        <p:spPr>
          <a:xfrm>
            <a:off x="6818214" y="2027191"/>
            <a:ext cx="2559162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300" b="1" i="0" dirty="0" err="1">
                <a:solidFill>
                  <a:srgbClr val="002060"/>
                </a:solidFill>
                <a:effectLst/>
              </a:rPr>
              <a:t>Numba</a:t>
            </a:r>
            <a:r>
              <a:rPr lang="en-US" sz="1300" b="1" i="0" dirty="0">
                <a:solidFill>
                  <a:srgbClr val="002060"/>
                </a:solidFill>
                <a:effectLst/>
              </a:rPr>
              <a:t> - </a:t>
            </a:r>
            <a:r>
              <a:rPr lang="ru-RU" sz="1300" b="0" i="0" dirty="0">
                <a:solidFill>
                  <a:srgbClr val="343A40"/>
                </a:solidFill>
                <a:effectLst/>
              </a:rPr>
              <a:t>JIT-компилятор с открытым исходным кодом, который транслирует подмножество кода Python и </a:t>
            </a:r>
            <a:r>
              <a:rPr lang="ru-RU" sz="1300" b="0" i="0" dirty="0" err="1">
                <a:solidFill>
                  <a:srgbClr val="343A40"/>
                </a:solidFill>
                <a:effectLst/>
              </a:rPr>
              <a:t>NumPy</a:t>
            </a:r>
            <a:r>
              <a:rPr lang="ru-RU" sz="1300" b="0" i="0" dirty="0">
                <a:solidFill>
                  <a:srgbClr val="343A40"/>
                </a:solidFill>
                <a:effectLst/>
              </a:rPr>
              <a:t> в быстрый машинный код.</a:t>
            </a:r>
            <a:endParaRPr lang="ru-RU" sz="1300" dirty="0"/>
          </a:p>
        </p:txBody>
      </p: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CC230A2C-666D-1227-918E-36B7636DCE16}"/>
              </a:ext>
            </a:extLst>
          </p:cNvPr>
          <p:cNvGrpSpPr/>
          <p:nvPr/>
        </p:nvGrpSpPr>
        <p:grpSpPr>
          <a:xfrm>
            <a:off x="3843434" y="1244508"/>
            <a:ext cx="2733003" cy="2075342"/>
            <a:chOff x="2278999" y="5037962"/>
            <a:chExt cx="3070922" cy="725033"/>
          </a:xfrm>
        </p:grpSpPr>
        <p:sp>
          <p:nvSpPr>
            <p:cNvPr id="34" name="Прямоугольник: скругленные углы 33">
              <a:extLst>
                <a:ext uri="{FF2B5EF4-FFF2-40B4-BE49-F238E27FC236}">
                  <a16:creationId xmlns:a16="http://schemas.microsoft.com/office/drawing/2014/main" id="{CA789D4C-349E-4D75-E18A-5830007E1EE0}"/>
                </a:ext>
              </a:extLst>
            </p:cNvPr>
            <p:cNvSpPr/>
            <p:nvPr/>
          </p:nvSpPr>
          <p:spPr>
            <a:xfrm>
              <a:off x="2321397" y="5037962"/>
              <a:ext cx="3028524" cy="725033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681F954-BE34-CF16-8DFF-31B74CC9E415}"/>
                </a:ext>
              </a:extLst>
            </p:cNvPr>
            <p:cNvSpPr txBox="1"/>
            <p:nvPr/>
          </p:nvSpPr>
          <p:spPr>
            <a:xfrm>
              <a:off x="2278999" y="5322698"/>
              <a:ext cx="3028524" cy="4085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300" b="0" dirty="0">
                  <a:solidFill>
                    <a:schemeClr val="accent2">
                      <a:lumMod val="75000"/>
                    </a:schemeClr>
                  </a:solidFill>
                  <a:latin typeface="Arial Black" panose="020B0A04020102020204" pitchFamily="34" charset="0"/>
                </a:rPr>
                <a:t>Joblib </a:t>
              </a:r>
              <a:r>
                <a:rPr lang="en-US" sz="1300" dirty="0">
                  <a:solidFill>
                    <a:srgbClr val="333333"/>
                  </a:solidFill>
                  <a:latin typeface="YS Text"/>
                </a:rPr>
                <a:t>-</a:t>
              </a:r>
              <a:r>
                <a:rPr lang="ru-RU" b="0" i="0" dirty="0">
                  <a:solidFill>
                    <a:srgbClr val="333333"/>
                  </a:solidFill>
                  <a:effectLst/>
                  <a:latin typeface="YS Text"/>
                </a:rPr>
                <a:t> </a:t>
              </a:r>
              <a:r>
                <a:rPr lang="ru-RU" sz="1300" b="0" i="0" dirty="0">
                  <a:solidFill>
                    <a:srgbClr val="333333"/>
                  </a:solidFill>
                  <a:effectLst/>
                  <a:latin typeface="YS Text"/>
                </a:rPr>
                <a:t>библиотека для Python, которая предоставляет инструменты для </a:t>
              </a:r>
              <a:r>
                <a:rPr lang="ru-RU" sz="1300" i="0" dirty="0">
                  <a:solidFill>
                    <a:srgbClr val="333333"/>
                  </a:solidFill>
                  <a:effectLst/>
                  <a:latin typeface="YS Text"/>
                </a:rPr>
                <a:t>параллельных вычислений</a:t>
              </a:r>
              <a:r>
                <a:rPr lang="en-US" sz="1300" i="0" dirty="0">
                  <a:solidFill>
                    <a:srgbClr val="333333"/>
                  </a:solidFill>
                  <a:effectLst/>
                  <a:latin typeface="YS Text"/>
                </a:rPr>
                <a:t> </a:t>
              </a:r>
              <a:r>
                <a:rPr lang="ru-RU" sz="1300" i="0" dirty="0">
                  <a:solidFill>
                    <a:srgbClr val="333333"/>
                  </a:solidFill>
                  <a:effectLst/>
                  <a:latin typeface="YS Text"/>
                </a:rPr>
                <a:t>и эффективной обработки данных</a:t>
              </a:r>
              <a:r>
                <a:rPr lang="ru-RU" sz="1200" i="0" dirty="0">
                  <a:solidFill>
                    <a:srgbClr val="333333"/>
                  </a:solidFill>
                  <a:effectLst/>
                  <a:latin typeface="YS Text"/>
                </a:rPr>
                <a:t>.</a:t>
              </a:r>
              <a:endParaRPr lang="ru-RU" sz="1200" dirty="0">
                <a:ea typeface="Open Sans" panose="020B060603050402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9B95234E-4666-FC69-3B83-4159BDA61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04951" y="5088773"/>
              <a:ext cx="860762" cy="233925"/>
            </a:xfrm>
            <a:prstGeom prst="rect">
              <a:avLst/>
            </a:prstGeom>
          </p:spPr>
        </p:pic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AE8234F2-4D14-4963-B0EF-3CA2071DC3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8453" y="1733667"/>
            <a:ext cx="688354" cy="544877"/>
          </a:xfrm>
          <a:prstGeom prst="rect">
            <a:avLst/>
          </a:prstGeom>
        </p:spPr>
      </p:pic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A34460D7-7CA7-4504-A775-8739B5A6BE37}"/>
              </a:ext>
            </a:extLst>
          </p:cNvPr>
          <p:cNvSpPr/>
          <p:nvPr/>
        </p:nvSpPr>
        <p:spPr>
          <a:xfrm>
            <a:off x="9620992" y="1244147"/>
            <a:ext cx="2375070" cy="2131928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ru-RU" sz="1300" dirty="0"/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A96582D-918A-4F35-8CE6-540E51E361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273" y="1317158"/>
            <a:ext cx="1742173" cy="74238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AA7119B3-F9EA-4089-98F0-B8BFCF516376}"/>
              </a:ext>
            </a:extLst>
          </p:cNvPr>
          <p:cNvSpPr txBox="1"/>
          <p:nvPr/>
        </p:nvSpPr>
        <p:spPr>
          <a:xfrm>
            <a:off x="1068404" y="1568144"/>
            <a:ext cx="190580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0" dirty="0" err="1">
                <a:solidFill>
                  <a:schemeClr val="accent1">
                    <a:lumMod val="50000"/>
                  </a:schemeClr>
                </a:solidFill>
                <a:effectLst/>
              </a:rPr>
              <a:t>NumPy</a:t>
            </a:r>
            <a:r>
              <a:rPr lang="ru-RU" sz="1200" dirty="0">
                <a:solidFill>
                  <a:srgbClr val="333333"/>
                </a:solidFill>
              </a:rPr>
              <a:t>-</a:t>
            </a:r>
            <a:r>
              <a:rPr lang="ru-RU" sz="1200" i="0" dirty="0">
                <a:solidFill>
                  <a:srgbClr val="333333"/>
                </a:solidFill>
                <a:effectLst/>
              </a:rPr>
              <a:t>библиотека для научных вычислений в Python.</a:t>
            </a:r>
            <a:r>
              <a:rPr lang="ru-RU" sz="1200" b="0" i="0" dirty="0">
                <a:solidFill>
                  <a:srgbClr val="333333"/>
                </a:solidFill>
                <a:effectLst/>
              </a:rPr>
              <a:t> Предоставляет поддержку многомерных</a:t>
            </a:r>
            <a:r>
              <a:rPr lang="en-US" sz="1200" b="0" i="0" dirty="0">
                <a:solidFill>
                  <a:srgbClr val="333333"/>
                </a:solidFill>
                <a:effectLst/>
              </a:rPr>
              <a:t> </a:t>
            </a:r>
            <a:r>
              <a:rPr lang="ru-RU" sz="1200" b="0" i="0" dirty="0">
                <a:solidFill>
                  <a:srgbClr val="333333"/>
                </a:solidFill>
                <a:effectLst/>
              </a:rPr>
              <a:t>массивов</a:t>
            </a:r>
            <a:endParaRPr lang="ru-RU" sz="1200" dirty="0"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E38B6CD-0053-458D-AFA4-7D370CCD7E1B}"/>
              </a:ext>
            </a:extLst>
          </p:cNvPr>
          <p:cNvSpPr txBox="1"/>
          <p:nvPr/>
        </p:nvSpPr>
        <p:spPr>
          <a:xfrm>
            <a:off x="337609" y="1135196"/>
            <a:ext cx="2636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Экосистема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SciPY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AC52DA6-EA48-4A11-9A00-E2ED83F358E1}"/>
              </a:ext>
            </a:extLst>
          </p:cNvPr>
          <p:cNvSpPr txBox="1"/>
          <p:nvPr/>
        </p:nvSpPr>
        <p:spPr>
          <a:xfrm>
            <a:off x="9740766" y="2004376"/>
            <a:ext cx="221282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YS Text"/>
              </a:rPr>
              <a:t>Numba</a:t>
            </a:r>
            <a:r>
              <a:rPr lang="en-US" sz="1400" b="1" i="0" dirty="0">
                <a:solidFill>
                  <a:schemeClr val="accent6">
                    <a:lumMod val="75000"/>
                  </a:schemeClr>
                </a:solidFill>
                <a:effectLst/>
                <a:latin typeface="YS Text"/>
              </a:rPr>
              <a:t> CUDA - </a:t>
            </a:r>
            <a:r>
              <a:rPr lang="ru-RU" sz="1400" b="0" i="0" dirty="0">
                <a:solidFill>
                  <a:srgbClr val="333333"/>
                </a:solidFill>
                <a:effectLst/>
                <a:latin typeface="YS Text"/>
              </a:rPr>
              <a:t>это инструмент для ускорения вычислений на графических процессорах с помощью платформы</a:t>
            </a:r>
            <a:endParaRPr lang="ru-RU" sz="14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682B5DE-C0F6-46A7-80CF-766AF506E2CA}"/>
              </a:ext>
            </a:extLst>
          </p:cNvPr>
          <p:cNvSpPr txBox="1"/>
          <p:nvPr/>
        </p:nvSpPr>
        <p:spPr>
          <a:xfrm>
            <a:off x="4003461" y="3560704"/>
            <a:ext cx="2783559" cy="780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b="1" i="1" dirty="0">
                <a:solidFill>
                  <a:srgbClr val="008080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# подключение библиотеки Joblib</a:t>
            </a:r>
            <a:endParaRPr lang="ru-RU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b="1" dirty="0">
                <a:solidFill>
                  <a:srgbClr val="008000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import</a:t>
            </a:r>
            <a:r>
              <a:rPr lang="en-US" sz="1000" b="1" i="1" dirty="0"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joblib</a:t>
            </a:r>
            <a:endParaRPr lang="ru-RU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000" b="1" dirty="0">
                <a:solidFill>
                  <a:srgbClr val="008000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from</a:t>
            </a:r>
            <a:r>
              <a:rPr lang="en-US" sz="1000" b="1" i="1" dirty="0"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 dirty="0" err="1"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joblib</a:t>
            </a:r>
            <a:r>
              <a:rPr lang="en-US" sz="1000" b="1" i="1" dirty="0"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 b="1" dirty="0">
                <a:solidFill>
                  <a:srgbClr val="008000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import</a:t>
            </a:r>
            <a:r>
              <a:rPr lang="en-US" sz="1000" b="1" i="1" dirty="0"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 dirty="0"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Parallel, delayed</a:t>
            </a:r>
            <a:endParaRPr lang="ru-RU" sz="1000" dirty="0"/>
          </a:p>
        </p:txBody>
      </p:sp>
      <p:sp>
        <p:nvSpPr>
          <p:cNvPr id="44" name="Прямоугольник: скругленные углы 43">
            <a:extLst>
              <a:ext uri="{FF2B5EF4-FFF2-40B4-BE49-F238E27FC236}">
                <a16:creationId xmlns:a16="http://schemas.microsoft.com/office/drawing/2014/main" id="{2684D7B1-B009-4D34-88C0-27660273FF65}"/>
              </a:ext>
            </a:extLst>
          </p:cNvPr>
          <p:cNvSpPr/>
          <p:nvPr/>
        </p:nvSpPr>
        <p:spPr>
          <a:xfrm>
            <a:off x="3881167" y="3412185"/>
            <a:ext cx="2695270" cy="3219621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507E515-E1BA-4A31-B57A-1905433F9E74}"/>
              </a:ext>
            </a:extLst>
          </p:cNvPr>
          <p:cNvSpPr txBox="1"/>
          <p:nvPr/>
        </p:nvSpPr>
        <p:spPr>
          <a:xfrm>
            <a:off x="3908708" y="4341431"/>
            <a:ext cx="2783559" cy="945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b="1" i="1" dirty="0">
                <a:solidFill>
                  <a:srgbClr val="008080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# </a:t>
            </a:r>
            <a:r>
              <a:rPr lang="en-US" sz="1000" b="1" i="1" dirty="0" err="1">
                <a:solidFill>
                  <a:srgbClr val="008080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доступное</a:t>
            </a:r>
            <a:r>
              <a:rPr lang="en-US" sz="1000" b="1" i="1" dirty="0">
                <a:solidFill>
                  <a:srgbClr val="008080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 b="1" i="1" dirty="0" err="1">
                <a:solidFill>
                  <a:srgbClr val="008080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количество</a:t>
            </a:r>
            <a:r>
              <a:rPr lang="en-US" sz="1000" b="1" i="1" dirty="0">
                <a:solidFill>
                  <a:srgbClr val="008080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CPU </a:t>
            </a:r>
            <a:r>
              <a:rPr lang="en-US" sz="1000" b="1" i="1" dirty="0" err="1">
                <a:solidFill>
                  <a:srgbClr val="008080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потоков</a:t>
            </a:r>
            <a:endParaRPr lang="ru-RU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b="1" dirty="0">
                <a:solidFill>
                  <a:srgbClr val="008000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print(</a:t>
            </a:r>
            <a:r>
              <a:rPr lang="en-US" sz="1000" dirty="0" err="1">
                <a:solidFill>
                  <a:srgbClr val="C00000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f"Number</a:t>
            </a:r>
            <a:r>
              <a:rPr lang="en-US" sz="1000" dirty="0">
                <a:solidFill>
                  <a:srgbClr val="C00000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of CPU: {</a:t>
            </a:r>
            <a:r>
              <a:rPr lang="en-US" sz="1000" dirty="0" err="1">
                <a:solidFill>
                  <a:srgbClr val="C00000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joblib.cpu_count</a:t>
            </a:r>
            <a:r>
              <a:rPr lang="en-US" sz="1000" dirty="0">
                <a:solidFill>
                  <a:srgbClr val="C00000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()}"</a:t>
            </a:r>
            <a:r>
              <a:rPr lang="en-US" sz="1000" b="1" dirty="0">
                <a:solidFill>
                  <a:srgbClr val="008000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000" dirty="0">
                <a:solidFill>
                  <a:srgbClr val="767171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Out</a:t>
            </a:r>
            <a:r>
              <a:rPr lang="en-US" sz="1000" dirty="0">
                <a:solidFill>
                  <a:srgbClr val="008000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000" dirty="0"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Number of CPU: 40</a:t>
            </a:r>
            <a:endParaRPr lang="ru-RU" sz="10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2FDB348-8644-4CED-9BE6-27356CD329DE}"/>
              </a:ext>
            </a:extLst>
          </p:cNvPr>
          <p:cNvSpPr txBox="1"/>
          <p:nvPr/>
        </p:nvSpPr>
        <p:spPr>
          <a:xfrm>
            <a:off x="3888425" y="5261677"/>
            <a:ext cx="2502750" cy="578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dirty="0" err="1">
                <a:solidFill>
                  <a:srgbClr val="0070C0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rez</a:t>
            </a:r>
            <a:r>
              <a:rPr lang="en-US" sz="1000" dirty="0">
                <a:solidFill>
                  <a:srgbClr val="0070C0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 dirty="0">
                <a:solidFill>
                  <a:srgbClr val="9933FF"/>
                </a:solidFill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1000" dirty="0"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 b="1" dirty="0"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Parallel</a:t>
            </a:r>
            <a:r>
              <a:rPr lang="en-US" sz="1000" dirty="0"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000" dirty="0" err="1"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n_jobs</a:t>
            </a:r>
            <a:r>
              <a:rPr lang="en-US" sz="1000" dirty="0">
                <a:solidFill>
                  <a:srgbClr val="9933FF"/>
                </a:solidFill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1000" dirty="0">
                <a:solidFill>
                  <a:srgbClr val="008000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sz="1000" dirty="0"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)(delayed(funk_parall)(k) </a:t>
            </a:r>
            <a:r>
              <a:rPr lang="en-US" sz="1000" b="1" dirty="0">
                <a:solidFill>
                  <a:srgbClr val="008000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en-US" sz="1000" dirty="0"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k </a:t>
            </a:r>
            <a:r>
              <a:rPr lang="en-US" sz="1000" b="1" dirty="0">
                <a:solidFill>
                  <a:srgbClr val="008000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in</a:t>
            </a:r>
            <a:r>
              <a:rPr lang="en-US" sz="1000" dirty="0">
                <a:solidFill>
                  <a:srgbClr val="008000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range</a:t>
            </a:r>
            <a:r>
              <a:rPr lang="en-US" sz="1000" dirty="0"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(N </a:t>
            </a:r>
            <a:r>
              <a:rPr lang="en-US" sz="1000" dirty="0">
                <a:solidFill>
                  <a:srgbClr val="9933FF"/>
                </a:solidFill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000" dirty="0"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N))</a:t>
            </a:r>
            <a:endParaRPr lang="ru-RU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7BD2500C-4C65-4F90-BFE6-B92D86F29881}"/>
              </a:ext>
            </a:extLst>
          </p:cNvPr>
          <p:cNvSpPr/>
          <p:nvPr/>
        </p:nvSpPr>
        <p:spPr>
          <a:xfrm>
            <a:off x="6812656" y="3441760"/>
            <a:ext cx="2601634" cy="319004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sz="10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FD8A2B3-45DF-4C62-B76D-6B1CF367B5D9}"/>
              </a:ext>
            </a:extLst>
          </p:cNvPr>
          <p:cNvSpPr txBox="1"/>
          <p:nvPr/>
        </p:nvSpPr>
        <p:spPr>
          <a:xfrm>
            <a:off x="6931104" y="3521795"/>
            <a:ext cx="2376687" cy="783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b="1" i="1" dirty="0">
                <a:solidFill>
                  <a:srgbClr val="008080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# подключение библиотеки </a:t>
            </a:r>
            <a:r>
              <a:rPr lang="en-US" sz="1000" b="1" i="1" dirty="0" err="1">
                <a:solidFill>
                  <a:srgbClr val="008080"/>
                </a:solidFill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numba</a:t>
            </a:r>
            <a:endParaRPr lang="ru-RU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b="1" dirty="0">
                <a:solidFill>
                  <a:srgbClr val="008000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import </a:t>
            </a:r>
            <a:r>
              <a:rPr lang="en-US" sz="1000" b="1" dirty="0" err="1">
                <a:solidFill>
                  <a:srgbClr val="008000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numba</a:t>
            </a:r>
            <a:endParaRPr lang="en-US" sz="1000" b="1" dirty="0">
              <a:solidFill>
                <a:srgbClr val="008000"/>
              </a:solidFill>
              <a:effectLst/>
              <a:latin typeface="Consolas" panose="020B060902020403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b="1" dirty="0">
                <a:solidFill>
                  <a:srgbClr val="008000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from </a:t>
            </a:r>
            <a:r>
              <a:rPr lang="en-US" sz="1000" dirty="0" err="1"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numba</a:t>
            </a:r>
            <a:r>
              <a:rPr lang="en-US" sz="1000" b="1" dirty="0">
                <a:solidFill>
                  <a:srgbClr val="008000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import </a:t>
            </a:r>
            <a:r>
              <a:rPr lang="en-US" sz="1000" dirty="0" err="1"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njit</a:t>
            </a:r>
            <a:endParaRPr lang="ru-RU" sz="10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2CBFC0B-CF79-4A31-BE3E-1ED665DE71AF}"/>
              </a:ext>
            </a:extLst>
          </p:cNvPr>
          <p:cNvSpPr txBox="1"/>
          <p:nvPr/>
        </p:nvSpPr>
        <p:spPr>
          <a:xfrm>
            <a:off x="6893519" y="4222845"/>
            <a:ext cx="2541054" cy="2409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Директива </a:t>
            </a:r>
            <a:r>
              <a:rPr lang="ru-RU" sz="1000" b="1" dirty="0">
                <a:solidFill>
                  <a:srgbClr val="AA22FF"/>
                </a:solidFill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@</a:t>
            </a:r>
            <a:r>
              <a:rPr lang="en-US" sz="1000" dirty="0" err="1">
                <a:solidFill>
                  <a:srgbClr val="212121"/>
                </a:solidFill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njit</a:t>
            </a:r>
            <a:r>
              <a:rPr lang="en-US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опцией </a:t>
            </a:r>
            <a:r>
              <a:rPr lang="en-US" sz="1000" dirty="0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parallel</a:t>
            </a:r>
            <a:r>
              <a:rPr lang="ru-RU" sz="1000" dirty="0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=</a:t>
            </a:r>
            <a:r>
              <a:rPr lang="en-US" sz="1000" dirty="0">
                <a:solidFill>
                  <a:srgbClr val="008000"/>
                </a:solidFill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True</a:t>
            </a:r>
            <a:r>
              <a:rPr lang="ru-RU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добавить перед определением функции</a:t>
            </a:r>
            <a:endParaRPr lang="ru-RU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9390">
              <a:lnSpc>
                <a:spcPct val="107000"/>
              </a:lnSpc>
              <a:spcAft>
                <a:spcPts val="8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000" dirty="0">
                <a:solidFill>
                  <a:srgbClr val="AA22FF"/>
                </a:solidFill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@</a:t>
            </a:r>
            <a:r>
              <a:rPr lang="en-US" sz="1000" dirty="0">
                <a:solidFill>
                  <a:srgbClr val="212121"/>
                </a:solidFill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njit</a:t>
            </a:r>
            <a:r>
              <a:rPr lang="en-US" sz="1000" dirty="0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(parallel=</a:t>
            </a:r>
            <a:r>
              <a:rPr lang="en-US" sz="1000" dirty="0">
                <a:solidFill>
                  <a:srgbClr val="008000"/>
                </a:solidFill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True</a:t>
            </a:r>
            <a:r>
              <a:rPr lang="en-US" sz="1000" dirty="0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)</a:t>
            </a:r>
            <a:endParaRPr lang="ru-RU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9390" algn="just">
              <a:lnSpc>
                <a:spcPct val="107000"/>
              </a:lnSpc>
              <a:spcAft>
                <a:spcPts val="800"/>
              </a:spcAft>
            </a:pPr>
            <a:r>
              <a:rPr lang="en-US" sz="1000" b="1" dirty="0">
                <a:solidFill>
                  <a:srgbClr val="008000"/>
                </a:solidFill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def</a:t>
            </a:r>
            <a:r>
              <a:rPr lang="en-US" sz="1000" dirty="0">
                <a:solidFill>
                  <a:srgbClr val="212121"/>
                </a:solidFill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</a:t>
            </a:r>
            <a:r>
              <a:rPr lang="en-US" sz="1000" dirty="0">
                <a:solidFill>
                  <a:srgbClr val="0070C0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solution_numba_parallel</a:t>
            </a:r>
            <a:r>
              <a:rPr lang="en-US" sz="1000" dirty="0">
                <a:solidFill>
                  <a:srgbClr val="0055AA"/>
                </a:solidFill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(</a:t>
            </a:r>
            <a:r>
              <a:rPr lang="en-US" sz="1000" dirty="0">
                <a:solidFill>
                  <a:srgbClr val="212121"/>
                </a:solidFill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parameters</a:t>
            </a:r>
            <a:r>
              <a:rPr lang="en-US" sz="1000" dirty="0">
                <a:solidFill>
                  <a:srgbClr val="0055AA"/>
                </a:solidFill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)</a:t>
            </a:r>
            <a:endParaRPr lang="ru-RU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000" b="1" dirty="0">
                <a:solidFill>
                  <a:srgbClr val="0055AA"/>
                </a:solidFill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...</a:t>
            </a:r>
            <a:endParaRPr lang="ru-RU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Перед вызовом функции задается  количество потоков вычислений функцией</a:t>
            </a:r>
            <a:endParaRPr lang="ru-RU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0185">
              <a:lnSpc>
                <a:spcPct val="107000"/>
              </a:lnSpc>
              <a:spcAft>
                <a:spcPts val="800"/>
              </a:spcAft>
            </a:pPr>
            <a:r>
              <a:rPr lang="en-US" sz="1000" dirty="0">
                <a:solidFill>
                  <a:srgbClr val="000000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set</a:t>
            </a:r>
            <a:r>
              <a:rPr lang="ru-RU" sz="1000" dirty="0">
                <a:solidFill>
                  <a:srgbClr val="000000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_</a:t>
            </a:r>
            <a:r>
              <a:rPr lang="en-US" sz="1000" dirty="0">
                <a:solidFill>
                  <a:srgbClr val="000000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num</a:t>
            </a:r>
            <a:r>
              <a:rPr lang="ru-RU" sz="1000" dirty="0">
                <a:solidFill>
                  <a:srgbClr val="000000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_</a:t>
            </a:r>
            <a:r>
              <a:rPr lang="en-US" sz="1000" dirty="0">
                <a:solidFill>
                  <a:srgbClr val="000000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threads</a:t>
            </a:r>
            <a:r>
              <a:rPr lang="ru-RU" sz="1000" dirty="0">
                <a:solidFill>
                  <a:srgbClr val="000000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1000" b="1" dirty="0">
                <a:solidFill>
                  <a:srgbClr val="008000"/>
                </a:solidFill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80</a:t>
            </a:r>
            <a:r>
              <a:rPr lang="ru-RU" sz="1000" dirty="0">
                <a:solidFill>
                  <a:srgbClr val="000000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2" name="Прямоугольник: скругленные углы 51">
            <a:extLst>
              <a:ext uri="{FF2B5EF4-FFF2-40B4-BE49-F238E27FC236}">
                <a16:creationId xmlns:a16="http://schemas.microsoft.com/office/drawing/2014/main" id="{3013430E-6119-4629-8202-0DB9F7F72DA9}"/>
              </a:ext>
            </a:extLst>
          </p:cNvPr>
          <p:cNvSpPr/>
          <p:nvPr/>
        </p:nvSpPr>
        <p:spPr>
          <a:xfrm>
            <a:off x="9632235" y="3446206"/>
            <a:ext cx="2376688" cy="3185600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ru-RU" sz="1300" dirty="0"/>
          </a:p>
        </p:txBody>
      </p:sp>
      <p:sp>
        <p:nvSpPr>
          <p:cNvPr id="53" name="Стрелка: вниз 52">
            <a:extLst>
              <a:ext uri="{FF2B5EF4-FFF2-40B4-BE49-F238E27FC236}">
                <a16:creationId xmlns:a16="http://schemas.microsoft.com/office/drawing/2014/main" id="{2F6CA22F-318D-483E-B739-056071AEE967}"/>
              </a:ext>
            </a:extLst>
          </p:cNvPr>
          <p:cNvSpPr/>
          <p:nvPr/>
        </p:nvSpPr>
        <p:spPr>
          <a:xfrm rot="16200000">
            <a:off x="2918175" y="3146644"/>
            <a:ext cx="990476" cy="403840"/>
          </a:xfrm>
          <a:prstGeom prst="down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3A30EA0-917B-43A6-B8D7-79A61275FDEC}"/>
              </a:ext>
            </a:extLst>
          </p:cNvPr>
          <p:cNvSpPr txBox="1"/>
          <p:nvPr/>
        </p:nvSpPr>
        <p:spPr>
          <a:xfrm>
            <a:off x="9701158" y="3517836"/>
            <a:ext cx="2376688" cy="948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b="1" i="1" dirty="0">
                <a:solidFill>
                  <a:srgbClr val="008080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# подключение библиотеки </a:t>
            </a:r>
            <a:r>
              <a:rPr lang="en-US" sz="1000" b="1" i="1" dirty="0" err="1">
                <a:solidFill>
                  <a:srgbClr val="008080"/>
                </a:solidFill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numba</a:t>
            </a:r>
            <a:r>
              <a:rPr lang="ru-RU" sz="1000" b="1" i="1" dirty="0">
                <a:solidFill>
                  <a:srgbClr val="008080"/>
                </a:solidFill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 b="1" i="1" dirty="0" err="1">
                <a:solidFill>
                  <a:srgbClr val="008080"/>
                </a:solidFill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cuda</a:t>
            </a:r>
            <a:endParaRPr lang="ru-RU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b="1" dirty="0">
                <a:solidFill>
                  <a:srgbClr val="008000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from </a:t>
            </a:r>
            <a:r>
              <a:rPr lang="en-US" sz="1000" dirty="0" err="1"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numba</a:t>
            </a:r>
            <a:r>
              <a:rPr lang="en-US" sz="1000" dirty="0"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000" b="1" dirty="0">
                <a:solidFill>
                  <a:srgbClr val="008000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import </a:t>
            </a:r>
            <a:r>
              <a:rPr lang="en-US" sz="1000" dirty="0" err="1">
                <a:effectLst/>
                <a:latin typeface="Consolas" panose="020B06090202040302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cuda</a:t>
            </a:r>
            <a:endParaRPr lang="ru-RU" sz="1000" dirty="0">
              <a:effectLst/>
              <a:latin typeface="Consolas" panose="020B060902020403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0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BB6835A-C202-4CE3-8E6B-DDFA001D4B59}"/>
              </a:ext>
            </a:extLst>
          </p:cNvPr>
          <p:cNvSpPr txBox="1"/>
          <p:nvPr/>
        </p:nvSpPr>
        <p:spPr>
          <a:xfrm>
            <a:off x="9719487" y="4362459"/>
            <a:ext cx="2113625" cy="1237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000" b="1" dirty="0">
                <a:solidFill>
                  <a:srgbClr val="AA22FF"/>
                </a:solidFill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@</a:t>
            </a:r>
            <a:r>
              <a:rPr lang="en-US" sz="1000" b="1" i="0" dirty="0" err="1">
                <a:solidFill>
                  <a:srgbClr val="333333"/>
                </a:solidFill>
                <a:effectLst/>
                <a:latin typeface="YS Text"/>
              </a:rPr>
              <a:t>cuda.jit</a:t>
            </a:r>
            <a:r>
              <a:rPr lang="en-US" sz="1000" b="1" i="0" dirty="0">
                <a:solidFill>
                  <a:srgbClr val="333333"/>
                </a:solidFill>
                <a:effectLst/>
                <a:latin typeface="YS Text"/>
              </a:rPr>
              <a:t>(device</a:t>
            </a:r>
            <a:r>
              <a:rPr lang="en-US" sz="1000" b="1" i="0" dirty="0">
                <a:solidFill>
                  <a:srgbClr val="7030A0"/>
                </a:solidFill>
                <a:effectLst/>
                <a:latin typeface="YS Text"/>
              </a:rPr>
              <a:t>=</a:t>
            </a:r>
            <a:r>
              <a:rPr lang="en-US" sz="1000" b="1" i="0" dirty="0">
                <a:solidFill>
                  <a:schemeClr val="accent6">
                    <a:lumMod val="75000"/>
                  </a:schemeClr>
                </a:solidFill>
                <a:effectLst/>
                <a:latin typeface="YS Text"/>
              </a:rPr>
              <a:t>True</a:t>
            </a:r>
            <a:r>
              <a:rPr lang="en-US" sz="1000" b="1" i="0" dirty="0">
                <a:solidFill>
                  <a:srgbClr val="333333"/>
                </a:solidFill>
                <a:effectLst/>
                <a:latin typeface="YS Text"/>
              </a:rPr>
              <a:t>)</a:t>
            </a:r>
            <a:r>
              <a:rPr lang="ru-RU" sz="1000" b="1" i="0" dirty="0">
                <a:solidFill>
                  <a:srgbClr val="333333"/>
                </a:solidFill>
                <a:effectLst/>
                <a:latin typeface="YS Text"/>
              </a:rPr>
              <a:t> декоратор в Python для работы с технологией CUDA</a:t>
            </a:r>
            <a:r>
              <a:rPr lang="ru-RU" sz="1000" b="0" i="0" dirty="0">
                <a:solidFill>
                  <a:srgbClr val="333333"/>
                </a:solidFill>
                <a:effectLst/>
                <a:latin typeface="YS Text"/>
              </a:rPr>
              <a:t> — это инструмент, который </a:t>
            </a:r>
            <a:r>
              <a:rPr lang="ru-RU" sz="1000" b="1" i="0" dirty="0">
                <a:solidFill>
                  <a:srgbClr val="333333"/>
                </a:solidFill>
                <a:effectLst/>
                <a:latin typeface="YS Text"/>
              </a:rPr>
              <a:t>компилирует функции, выполняемые на графическом процессоре (GPU)</a:t>
            </a:r>
            <a:r>
              <a:rPr lang="ru-RU" sz="1000" b="0" i="0" dirty="0">
                <a:solidFill>
                  <a:srgbClr val="333333"/>
                </a:solidFill>
                <a:effectLst/>
                <a:latin typeface="YS Text"/>
              </a:rPr>
              <a:t>, с помощью библиотеки </a:t>
            </a:r>
            <a:r>
              <a:rPr lang="ru-RU" sz="1000" b="1" i="0" dirty="0">
                <a:solidFill>
                  <a:srgbClr val="333333"/>
                </a:solidFill>
                <a:effectLst/>
                <a:latin typeface="YS Text"/>
              </a:rPr>
              <a:t>Numba</a:t>
            </a:r>
            <a:r>
              <a:rPr lang="ru-RU" sz="1000" b="0" i="0" dirty="0">
                <a:solidFill>
                  <a:srgbClr val="333333"/>
                </a:solidFill>
                <a:effectLst/>
                <a:latin typeface="YS Text"/>
              </a:rPr>
              <a:t>. </a:t>
            </a:r>
            <a:endParaRPr lang="ru-RU" sz="1000" dirty="0"/>
          </a:p>
        </p:txBody>
      </p:sp>
      <p:sp>
        <p:nvSpPr>
          <p:cNvPr id="47" name="Номер слайда 6">
            <a:extLst>
              <a:ext uri="{FF2B5EF4-FFF2-40B4-BE49-F238E27FC236}">
                <a16:creationId xmlns:a16="http://schemas.microsoft.com/office/drawing/2014/main" id="{F0E669A8-5164-4284-B348-6EE32CCC2941}"/>
              </a:ext>
            </a:extLst>
          </p:cNvPr>
          <p:cNvSpPr txBox="1">
            <a:spLocks/>
          </p:cNvSpPr>
          <p:nvPr/>
        </p:nvSpPr>
        <p:spPr>
          <a:xfrm>
            <a:off x="11485390" y="6115090"/>
            <a:ext cx="523533" cy="609601"/>
          </a:xfrm>
          <a:prstGeom prst="roundRect">
            <a:avLst>
              <a:gd name="adj" fmla="val 4575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b"/>
          <a:lstStyle>
            <a:defPPr>
              <a:defRPr lang="ru-RU"/>
            </a:defPPr>
            <a:lvl1pPr algn="ctr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kern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27D8F03-95FA-48AB-93F3-B6F9D3B03EA1}" type="slidenum">
              <a:rPr lang="ru-RU" sz="2667" b="1">
                <a:solidFill>
                  <a:srgbClr val="002060"/>
                </a:solidFill>
                <a:latin typeface="Book Antiqua" panose="02040602050305030304" pitchFamily="18" charset="0"/>
              </a:rPr>
              <a:pPr>
                <a:defRPr/>
              </a:pPr>
              <a:t>2</a:t>
            </a:fld>
            <a:endParaRPr lang="ru-RU" sz="2667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217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4652D0E-A528-D6DC-1CE7-4AB36A315C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8" t="13955" r="9667" b="22354"/>
          <a:stretch/>
        </p:blipFill>
        <p:spPr>
          <a:xfrm>
            <a:off x="129466" y="827255"/>
            <a:ext cx="3581400" cy="27633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11800" y="30760"/>
            <a:ext cx="85809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 b="1" spc="-4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внешнего излучения на динамику </a:t>
            </a:r>
            <a:r>
              <a:rPr lang="ru-RU" sz="2800" b="1" spc="-4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джозефсоновского</a:t>
            </a:r>
            <a:r>
              <a:rPr lang="ru-RU" sz="2800" b="1" spc="-4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перехода</a:t>
            </a:r>
          </a:p>
        </p:txBody>
      </p:sp>
      <p:pic>
        <p:nvPicPr>
          <p:cNvPr id="21" name="Picture 6" descr="G:\MONGOLIA\logov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88" y="134262"/>
            <a:ext cx="15843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utoShape 4" descr="https://jupyter.org/assets/hublogo.svg"/>
          <p:cNvSpPr>
            <a:spLocks noChangeAspect="1" noChangeArrowheads="1"/>
          </p:cNvSpPr>
          <p:nvPr/>
        </p:nvSpPr>
        <p:spPr bwMode="auto">
          <a:xfrm>
            <a:off x="73355" y="-10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9" descr="https://jupyter.org/assets/hublogo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20" descr="ÐÐ°ÑÑÐ¸Ð½ÐºÐ¸ Ð¿Ð¾ Ð·Ð°Ð¿ÑÐ¾ÑÑ jupyter hub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9612" y="128899"/>
            <a:ext cx="1625078" cy="710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AutoShape 30" descr="ÐÐ°ÑÑÐ¸Ð½ÐºÐ¸ Ð¿Ð¾ Ð·Ð°Ð¿ÑÐ¾ÑÑ tensorflow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975A54-2050-1833-05CE-391D0D60C991}"/>
              </a:ext>
            </a:extLst>
          </p:cNvPr>
          <p:cNvSpPr txBox="1"/>
          <p:nvPr/>
        </p:nvSpPr>
        <p:spPr>
          <a:xfrm>
            <a:off x="129467" y="3590602"/>
            <a:ext cx="3581400" cy="286232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/>
              <a:t>Под воздействием внешнего излучения, при условии </a:t>
            </a:r>
            <a:r>
              <a:rPr lang="ru-RU" b="1" dirty="0"/>
              <a:t>кратности частоты Джозефсона к частоте излучения</a:t>
            </a:r>
            <a:r>
              <a:rPr lang="ru-RU" dirty="0"/>
              <a:t> (</a:t>
            </a:r>
            <a:r>
              <a:rPr lang="en-US" b="1" dirty="0">
                <a:solidFill>
                  <a:srgbClr val="FF0000"/>
                </a:solidFill>
              </a:rPr>
              <a:t>n ꙍ</a:t>
            </a:r>
            <a:r>
              <a:rPr lang="en-US" b="1" baseline="-25000" dirty="0">
                <a:solidFill>
                  <a:srgbClr val="FF0000"/>
                </a:solidFill>
              </a:rPr>
              <a:t>J</a:t>
            </a:r>
            <a:r>
              <a:rPr lang="ru-RU" b="1" dirty="0">
                <a:solidFill>
                  <a:srgbClr val="FF0000"/>
                </a:solidFill>
              </a:rPr>
              <a:t> =</a:t>
            </a:r>
            <a:r>
              <a:rPr lang="en-US" b="1" dirty="0">
                <a:solidFill>
                  <a:srgbClr val="FF0000"/>
                </a:solidFill>
              </a:rPr>
              <a:t>k ꙍ</a:t>
            </a:r>
            <a:r>
              <a:rPr lang="ru-RU" dirty="0"/>
              <a:t>), возникает ступенька постоянного напряжения на вольт-амперной характеристике (ВАХ) джозефсоновского перехода. Эта ступенька называется </a:t>
            </a:r>
            <a:r>
              <a:rPr lang="ru-RU" b="1" dirty="0"/>
              <a:t>ступенькой Шапиро</a:t>
            </a:r>
            <a:r>
              <a:rPr lang="ru-RU" dirty="0"/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D385B76-565C-45AD-82DB-0BC20EA3D355}"/>
              </a:ext>
            </a:extLst>
          </p:cNvPr>
          <p:cNvSpPr txBox="1"/>
          <p:nvPr/>
        </p:nvSpPr>
        <p:spPr>
          <a:xfrm>
            <a:off x="11565584" y="6250118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 descr="C:\Users\adiba\Desktop\param.png">
            <a:extLst>
              <a:ext uri="{FF2B5EF4-FFF2-40B4-BE49-F238E27FC236}">
                <a16:creationId xmlns:a16="http://schemas.microsoft.com/office/drawing/2014/main" id="{65C89C2E-09AA-49CE-851B-6D4C92DFC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214" y="3282367"/>
            <a:ext cx="7450020" cy="925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7AD0498-72D4-483E-BAA9-1D2FAE83F404}"/>
                  </a:ext>
                </a:extLst>
              </p:cNvPr>
              <p:cNvSpPr txBox="1"/>
              <p:nvPr/>
            </p:nvSpPr>
            <p:spPr>
              <a:xfrm>
                <a:off x="4085370" y="1140300"/>
                <a:ext cx="6095010" cy="19866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ru-RU" sz="20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ru-RU" sz="2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ru-RU" sz="200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f>
                                <m:fPr>
                                  <m:ctrlPr>
                                    <a:rPr lang="ru-RU" sz="20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  <m:t>𝑑𝑉</m:t>
                                  </m:r>
                                </m:num>
                                <m:den>
                                  <m: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  <m:r>
                                <a:rPr lang="ru-RU" sz="2000" i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ru-RU" sz="20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ru-RU" sz="20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ru-RU" sz="20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func>
                                <m:funcPr>
                                  <m:ctrlP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ru-RU" sz="2000" i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ru-RU" sz="20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ru-RU" sz="2000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d>
                                </m:e>
                              </m:func>
                              <m:r>
                                <a:rPr lang="ru-RU" sz="20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ru-RU" sz="2000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ru-RU" sz="20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ru-RU" sz="20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unc>
                                <m:funcPr>
                                  <m:ctrlP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ru-RU" sz="2000" i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</m:func>
                              <m:r>
                                <a:rPr lang="ru-RU" sz="20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</m:e>
                            <m:e>
                              <m:r>
                                <a:rPr lang="ru-RU" sz="2000" i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f>
                                <m:fPr>
                                  <m:ctrlPr>
                                    <a:rPr lang="ru-RU" sz="20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  <m:t>𝜑</m:t>
                                  </m:r>
                                </m:num>
                                <m:den>
                                  <m: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  <m:r>
                                <a:rPr lang="ru-RU" sz="2000" i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ru-RU" sz="20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e>
                              <m:r>
                                <a:rPr lang="ru-RU" sz="2000" i="0"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f>
                                <m:fPr>
                                  <m:ctrlPr>
                                    <a:rPr lang="ru-RU" sz="20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  <m:t>𝑑𝑢</m:t>
                                  </m:r>
                                </m:num>
                                <m:den>
                                  <m: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  <m:r>
                                <a:rPr lang="ru-RU" sz="2000" i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ru-RU" sz="20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7AD0498-72D4-483E-BAA9-1D2FAE83F4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5370" y="1140300"/>
                <a:ext cx="6095010" cy="198663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C7F7AF5-2578-40C1-160D-EE8ED73A6814}"/>
                  </a:ext>
                </a:extLst>
              </p:cNvPr>
              <p:cNvSpPr txBox="1"/>
              <p:nvPr/>
            </p:nvSpPr>
            <p:spPr>
              <a:xfrm>
                <a:off x="3962399" y="4363748"/>
                <a:ext cx="8012291" cy="2031325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just"/>
                <a:r>
                  <a:rPr lang="ru-RU" dirty="0"/>
                  <a:t>Для вычисления вольт-амперной характеристики решается задача Коши в интервале времени </a:t>
                </a:r>
                <a:r>
                  <a:rPr lang="en-US" dirty="0"/>
                  <a:t>[0, </a:t>
                </a:r>
                <a:r>
                  <a:rPr lang="en-US" dirty="0" err="1"/>
                  <a:t>Tmax</a:t>
                </a:r>
                <a:r>
                  <a:rPr lang="en-US" dirty="0"/>
                  <a:t>] </a:t>
                </a:r>
                <a:r>
                  <a:rPr lang="ru-RU" dirty="0"/>
                  <a:t>при разных значениях тока в интервале </a:t>
                </a:r>
                <a:r>
                  <a:rPr lang="en-US" dirty="0"/>
                  <a:t>[</a:t>
                </a:r>
                <a:r>
                  <a:rPr lang="ru-RU" dirty="0"/>
                  <a:t>0</a:t>
                </a:r>
                <a:r>
                  <a:rPr lang="en-US" dirty="0"/>
                  <a:t>,Imax]</a:t>
                </a:r>
                <a:r>
                  <a:rPr lang="ru-RU" dirty="0"/>
                  <a:t> с шагом </a:t>
                </a:r>
                <a:r>
                  <a:rPr lang="el-GR" dirty="0"/>
                  <a:t>Δ</a:t>
                </a:r>
                <a:r>
                  <a:rPr lang="en-US" dirty="0"/>
                  <a:t>I</a:t>
                </a:r>
                <a:r>
                  <a:rPr lang="ru-RU" dirty="0"/>
                  <a:t> и усредняется полученная </a:t>
                </a:r>
                <a:r>
                  <a:rPr lang="en-US" dirty="0"/>
                  <a:t>V.</a:t>
                </a:r>
              </a:p>
              <a:p>
                <a:pPr algn="just"/>
                <a:r>
                  <a:rPr lang="ru-RU" dirty="0"/>
                  <a:t>При </a:t>
                </a:r>
                <a:r>
                  <a:rPr lang="en-US" dirty="0"/>
                  <a:t>I=0 </a:t>
                </a:r>
                <a:r>
                  <a:rPr lang="ru-RU" dirty="0"/>
                  <a:t>задаются нулевые начальные условия: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ru-RU" b="0" i="1" smtClean="0">
                        <a:latin typeface="Cambria Math" panose="02040503050406030204" pitchFamily="18" charset="0"/>
                      </a:rPr>
                      <m:t>=0</m:t>
                    </m:r>
                    <m:r>
                      <a:rPr lang="ru-RU" b="0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𝜑</m:t>
                    </m:r>
                    <m:r>
                      <a:rPr lang="ru-RU" b="0" i="1" smtClean="0">
                        <a:latin typeface="Cambria Math" panose="02040503050406030204" pitchFamily="18" charset="0"/>
                      </a:rPr>
                      <m:t>=0,</m:t>
                    </m:r>
                  </m:oMath>
                </a14:m>
                <a:r>
                  <a:rPr lang="ru-RU" dirty="0"/>
                  <a:t>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/>
              </a:p>
              <a:p>
                <a:pPr algn="just"/>
                <a:r>
                  <a:rPr lang="ru-RU" dirty="0"/>
                  <a:t>При других значениях тока в качестве начальных условий используются значения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ru-RU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𝑇𝑚𝑎𝑥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ru-RU">
                        <a:latin typeface="Cambria Math" panose="02040503050406030204" pitchFamily="18" charset="0"/>
                      </a:rPr>
                      <m:t>,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𝜑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𝑇𝑚𝑎𝑥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),</m:t>
                    </m:r>
                  </m:oMath>
                </a14:m>
                <a:r>
                  <a:rPr lang="ru-RU" dirty="0"/>
                  <a:t>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</a:rPr>
                      <m:t>𝑢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𝑇𝑚𝑎𝑥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  <a:r>
                  <a:rPr lang="ru-RU" dirty="0"/>
                  <a:t>полученные при предыдущем шаге по току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C7F7AF5-2578-40C1-160D-EE8ED73A68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399" y="4363748"/>
                <a:ext cx="8012291" cy="2031325"/>
              </a:xfrm>
              <a:prstGeom prst="rect">
                <a:avLst/>
              </a:prstGeom>
              <a:blipFill>
                <a:blip r:embed="rId7"/>
                <a:stretch>
                  <a:fillRect l="-532" t="-1493" r="-532" b="-358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Номер слайда 6">
            <a:extLst>
              <a:ext uri="{FF2B5EF4-FFF2-40B4-BE49-F238E27FC236}">
                <a16:creationId xmlns:a16="http://schemas.microsoft.com/office/drawing/2014/main" id="{167F8A0B-384C-4CC6-99C7-47FFC908D461}"/>
              </a:ext>
            </a:extLst>
          </p:cNvPr>
          <p:cNvSpPr txBox="1">
            <a:spLocks/>
          </p:cNvSpPr>
          <p:nvPr/>
        </p:nvSpPr>
        <p:spPr>
          <a:xfrm>
            <a:off x="11566139" y="6225979"/>
            <a:ext cx="523533" cy="609601"/>
          </a:xfrm>
          <a:prstGeom prst="roundRect">
            <a:avLst>
              <a:gd name="adj" fmla="val 4575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b"/>
          <a:lstStyle>
            <a:defPPr>
              <a:defRPr lang="ru-RU"/>
            </a:defPPr>
            <a:lvl1pPr algn="ctr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kern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27D8F03-95FA-48AB-93F3-B6F9D3B03EA1}" type="slidenum">
              <a:rPr lang="ru-RU" sz="2667" b="1">
                <a:solidFill>
                  <a:srgbClr val="002060"/>
                </a:solidFill>
                <a:latin typeface="Book Antiqua" panose="02040602050305030304" pitchFamily="18" charset="0"/>
              </a:rPr>
              <a:pPr>
                <a:defRPr/>
              </a:pPr>
              <a:t>3</a:t>
            </a:fld>
            <a:endParaRPr lang="ru-RU" sz="2667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476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Рисунок 166">
            <a:extLst>
              <a:ext uri="{FF2B5EF4-FFF2-40B4-BE49-F238E27FC236}">
                <a16:creationId xmlns:a16="http://schemas.microsoft.com/office/drawing/2014/main" id="{78403CD6-6B35-4A0D-AAE6-414D0CA5E8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" b="1256"/>
          <a:stretch/>
        </p:blipFill>
        <p:spPr>
          <a:xfrm>
            <a:off x="3018409" y="4059778"/>
            <a:ext cx="3255350" cy="2234489"/>
          </a:xfrm>
          <a:prstGeom prst="rect">
            <a:avLst/>
          </a:prstGeom>
        </p:spPr>
      </p:pic>
      <p:pic>
        <p:nvPicPr>
          <p:cNvPr id="166" name="Picture 2">
            <a:extLst>
              <a:ext uri="{FF2B5EF4-FFF2-40B4-BE49-F238E27FC236}">
                <a16:creationId xmlns:a16="http://schemas.microsoft.com/office/drawing/2014/main" id="{10CB115B-0E48-4C68-9EA6-A3878AC86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4644" y="4059777"/>
            <a:ext cx="2780820" cy="2259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Соединитель: уступ 25">
            <a:extLst>
              <a:ext uri="{FF2B5EF4-FFF2-40B4-BE49-F238E27FC236}">
                <a16:creationId xmlns:a16="http://schemas.microsoft.com/office/drawing/2014/main" id="{35567723-9DFB-422B-86FD-E9BF91A4F40D}"/>
              </a:ext>
            </a:extLst>
          </p:cNvPr>
          <p:cNvCxnSpPr>
            <a:cxnSpLocks/>
            <a:stCxn id="23" idx="3"/>
            <a:endCxn id="24" idx="2"/>
          </p:cNvCxnSpPr>
          <p:nvPr/>
        </p:nvCxnSpPr>
        <p:spPr>
          <a:xfrm rot="10800000" flipH="1" flipV="1">
            <a:off x="7032505" y="3047369"/>
            <a:ext cx="3006058" cy="567652"/>
          </a:xfrm>
          <a:prstGeom prst="bentConnector4">
            <a:avLst>
              <a:gd name="adj1" fmla="val -7605"/>
              <a:gd name="adj2" fmla="val 140271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Соединитель: уступ 28">
            <a:extLst>
              <a:ext uri="{FF2B5EF4-FFF2-40B4-BE49-F238E27FC236}">
                <a16:creationId xmlns:a16="http://schemas.microsoft.com/office/drawing/2014/main" id="{A1839204-FB65-4F5E-94D6-EC06E24C87DE}"/>
              </a:ext>
            </a:extLst>
          </p:cNvPr>
          <p:cNvCxnSpPr>
            <a:cxnSpLocks/>
            <a:stCxn id="23" idx="0"/>
            <a:endCxn id="24" idx="0"/>
          </p:cNvCxnSpPr>
          <p:nvPr/>
        </p:nvCxnSpPr>
        <p:spPr>
          <a:xfrm>
            <a:off x="9660863" y="3047369"/>
            <a:ext cx="377700" cy="228191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Соединитель: уступ 68">
            <a:extLst>
              <a:ext uri="{FF2B5EF4-FFF2-40B4-BE49-F238E27FC236}">
                <a16:creationId xmlns:a16="http://schemas.microsoft.com/office/drawing/2014/main" id="{1AFFB2C6-EF2B-487D-97DE-082349AD8013}"/>
              </a:ext>
            </a:extLst>
          </p:cNvPr>
          <p:cNvCxnSpPr>
            <a:cxnSpLocks/>
            <a:stCxn id="40" idx="0"/>
            <a:endCxn id="61" idx="0"/>
          </p:cNvCxnSpPr>
          <p:nvPr/>
        </p:nvCxnSpPr>
        <p:spPr>
          <a:xfrm>
            <a:off x="11147845" y="4577239"/>
            <a:ext cx="432215" cy="349340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Соединитель: уступ 78">
            <a:extLst>
              <a:ext uri="{FF2B5EF4-FFF2-40B4-BE49-F238E27FC236}">
                <a16:creationId xmlns:a16="http://schemas.microsoft.com/office/drawing/2014/main" id="{3DFB5F35-1FC5-4E76-A7D4-5403A87CAC89}"/>
              </a:ext>
            </a:extLst>
          </p:cNvPr>
          <p:cNvCxnSpPr>
            <a:cxnSpLocks/>
            <a:stCxn id="76" idx="3"/>
            <a:endCxn id="77" idx="2"/>
          </p:cNvCxnSpPr>
          <p:nvPr/>
        </p:nvCxnSpPr>
        <p:spPr>
          <a:xfrm rot="10800000" flipH="1" flipV="1">
            <a:off x="9540229" y="5626500"/>
            <a:ext cx="2125936" cy="622186"/>
          </a:xfrm>
          <a:prstGeom prst="bentConnector4">
            <a:avLst>
              <a:gd name="adj1" fmla="val -10753"/>
              <a:gd name="adj2" fmla="val 136741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Соединитель: уступ 81">
            <a:extLst>
              <a:ext uri="{FF2B5EF4-FFF2-40B4-BE49-F238E27FC236}">
                <a16:creationId xmlns:a16="http://schemas.microsoft.com/office/drawing/2014/main" id="{5BF71DA2-2331-481D-B5FD-646935C1665F}"/>
              </a:ext>
            </a:extLst>
          </p:cNvPr>
          <p:cNvCxnSpPr>
            <a:cxnSpLocks/>
            <a:stCxn id="76" idx="0"/>
            <a:endCxn id="77" idx="0"/>
          </p:cNvCxnSpPr>
          <p:nvPr/>
        </p:nvCxnSpPr>
        <p:spPr>
          <a:xfrm>
            <a:off x="11233950" y="5626500"/>
            <a:ext cx="432215" cy="349341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id="{4433CB70-3D07-4D27-AEB8-B06CAD827C9D}"/>
              </a:ext>
            </a:extLst>
          </p:cNvPr>
          <p:cNvGrpSpPr/>
          <p:nvPr/>
        </p:nvGrpSpPr>
        <p:grpSpPr>
          <a:xfrm>
            <a:off x="6344785" y="582516"/>
            <a:ext cx="5753595" cy="6004193"/>
            <a:chOff x="6059319" y="-3236027"/>
            <a:chExt cx="5562514" cy="9060312"/>
          </a:xfrm>
        </p:grpSpPr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192BF308-D3E6-4D34-8760-E9F044484162}"/>
                </a:ext>
              </a:extLst>
            </p:cNvPr>
            <p:cNvSpPr txBox="1"/>
            <p:nvPr/>
          </p:nvSpPr>
          <p:spPr>
            <a:xfrm>
              <a:off x="9379279" y="1652338"/>
              <a:ext cx="365157" cy="398783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sz="1200" dirty="0"/>
                <a:t>Да</a:t>
              </a:r>
            </a:p>
          </p:txBody>
        </p:sp>
        <p:grpSp>
          <p:nvGrpSpPr>
            <p:cNvPr id="107" name="Группа 106">
              <a:extLst>
                <a:ext uri="{FF2B5EF4-FFF2-40B4-BE49-F238E27FC236}">
                  <a16:creationId xmlns:a16="http://schemas.microsoft.com/office/drawing/2014/main" id="{798A550B-8DB0-4A30-ADAD-1B433C7548BF}"/>
                </a:ext>
              </a:extLst>
            </p:cNvPr>
            <p:cNvGrpSpPr/>
            <p:nvPr/>
          </p:nvGrpSpPr>
          <p:grpSpPr>
            <a:xfrm>
              <a:off x="6059319" y="-3236027"/>
              <a:ext cx="5562514" cy="9060312"/>
              <a:chOff x="6059319" y="-3236027"/>
              <a:chExt cx="5562514" cy="9060312"/>
            </a:xfrm>
          </p:grpSpPr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3C91A88E-C51C-4C1B-AAB7-44E138F133B4}"/>
                  </a:ext>
                </a:extLst>
              </p:cNvPr>
              <p:cNvSpPr txBox="1"/>
              <p:nvPr/>
            </p:nvSpPr>
            <p:spPr>
              <a:xfrm>
                <a:off x="9300426" y="67513"/>
                <a:ext cx="365157" cy="398783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ru-RU" sz="1200" dirty="0"/>
                  <a:t>Да</a:t>
                </a:r>
              </a:p>
            </p:txBody>
          </p:sp>
          <p:grpSp>
            <p:nvGrpSpPr>
              <p:cNvPr id="106" name="Группа 105">
                <a:extLst>
                  <a:ext uri="{FF2B5EF4-FFF2-40B4-BE49-F238E27FC236}">
                    <a16:creationId xmlns:a16="http://schemas.microsoft.com/office/drawing/2014/main" id="{1B4A728E-842F-43CB-B73F-FDB0FFD46C0D}"/>
                  </a:ext>
                </a:extLst>
              </p:cNvPr>
              <p:cNvGrpSpPr/>
              <p:nvPr/>
            </p:nvGrpSpPr>
            <p:grpSpPr>
              <a:xfrm>
                <a:off x="6059319" y="-3236027"/>
                <a:ext cx="5562514" cy="9060312"/>
                <a:chOff x="6059319" y="-3236027"/>
                <a:chExt cx="5562514" cy="9060312"/>
              </a:xfrm>
            </p:grpSpPr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EF358417-0B59-466C-853D-E2BB1BD084DC}"/>
                    </a:ext>
                  </a:extLst>
                </p:cNvPr>
                <p:cNvSpPr txBox="1"/>
                <p:nvPr/>
              </p:nvSpPr>
              <p:spPr>
                <a:xfrm>
                  <a:off x="6359046" y="27898"/>
                  <a:ext cx="485403" cy="398783"/>
                </a:xfrm>
                <a:prstGeom prst="rect">
                  <a:avLst/>
                </a:prstGeom>
                <a:noFill/>
                <a:ln w="28575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200" dirty="0"/>
                    <a:t>нет</a:t>
                  </a:r>
                </a:p>
              </p:txBody>
            </p:sp>
            <p:grpSp>
              <p:nvGrpSpPr>
                <p:cNvPr id="105" name="Группа 104">
                  <a:extLst>
                    <a:ext uri="{FF2B5EF4-FFF2-40B4-BE49-F238E27FC236}">
                      <a16:creationId xmlns:a16="http://schemas.microsoft.com/office/drawing/2014/main" id="{2235E27D-3E08-49FF-9BD7-10FBCEBCF7ED}"/>
                    </a:ext>
                  </a:extLst>
                </p:cNvPr>
                <p:cNvGrpSpPr/>
                <p:nvPr/>
              </p:nvGrpSpPr>
              <p:grpSpPr>
                <a:xfrm>
                  <a:off x="6059319" y="-3236027"/>
                  <a:ext cx="5562514" cy="9060312"/>
                  <a:chOff x="6059319" y="-3236027"/>
                  <a:chExt cx="5562514" cy="9060312"/>
                </a:xfrm>
              </p:grpSpPr>
              <p:sp>
                <p:nvSpPr>
                  <p:cNvPr id="98" name="TextBox 97">
                    <a:extLst>
                      <a:ext uri="{FF2B5EF4-FFF2-40B4-BE49-F238E27FC236}">
                        <a16:creationId xmlns:a16="http://schemas.microsoft.com/office/drawing/2014/main" id="{49F6D649-C627-45D5-8354-7C07324295E4}"/>
                      </a:ext>
                    </a:extLst>
                  </p:cNvPr>
                  <p:cNvSpPr txBox="1"/>
                  <p:nvPr/>
                </p:nvSpPr>
                <p:spPr>
                  <a:xfrm>
                    <a:off x="6330016" y="1668632"/>
                    <a:ext cx="485403" cy="398783"/>
                  </a:xfrm>
                  <a:prstGeom prst="rect">
                    <a:avLst/>
                  </a:prstGeom>
                  <a:noFill/>
                  <a:ln w="28575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ru-RU" sz="1200" dirty="0"/>
                      <a:t>нет</a:t>
                    </a:r>
                  </a:p>
                </p:txBody>
              </p:sp>
              <p:grpSp>
                <p:nvGrpSpPr>
                  <p:cNvPr id="104" name="Группа 103">
                    <a:extLst>
                      <a:ext uri="{FF2B5EF4-FFF2-40B4-BE49-F238E27FC236}">
                        <a16:creationId xmlns:a16="http://schemas.microsoft.com/office/drawing/2014/main" id="{4149EB29-F37E-4A12-9ADD-26F19EB72D5E}"/>
                      </a:ext>
                    </a:extLst>
                  </p:cNvPr>
                  <p:cNvGrpSpPr/>
                  <p:nvPr/>
                </p:nvGrpSpPr>
                <p:grpSpPr>
                  <a:xfrm>
                    <a:off x="6059319" y="-3236027"/>
                    <a:ext cx="5562514" cy="9060312"/>
                    <a:chOff x="6059319" y="-3236027"/>
                    <a:chExt cx="5562514" cy="9060312"/>
                  </a:xfrm>
                </p:grpSpPr>
                <p:cxnSp>
                  <p:nvCxnSpPr>
                    <p:cNvPr id="85" name="Прямая со стрелкой 84">
                      <a:extLst>
                        <a:ext uri="{FF2B5EF4-FFF2-40B4-BE49-F238E27FC236}">
                          <a16:creationId xmlns:a16="http://schemas.microsoft.com/office/drawing/2014/main" id="{8F2DDCD6-976A-45D8-AFF2-82ABFA4899C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024773" y="5608121"/>
                      <a:ext cx="1" cy="216163"/>
                    </a:xfrm>
                    <a:prstGeom prst="straightConnector1">
                      <a:avLst/>
                    </a:prstGeom>
                    <a:ln w="28575">
                      <a:headEnd type="none" w="med" len="med"/>
                      <a:tailEnd type="triangle" w="med" len="med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03" name="Группа 102">
                      <a:extLst>
                        <a:ext uri="{FF2B5EF4-FFF2-40B4-BE49-F238E27FC236}">
                          <a16:creationId xmlns:a16="http://schemas.microsoft.com/office/drawing/2014/main" id="{68EE2F78-E66B-4327-9170-BF42876BD91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059319" y="-3236027"/>
                      <a:ext cx="5562514" cy="9060312"/>
                      <a:chOff x="6059319" y="-3236027"/>
                      <a:chExt cx="5562514" cy="9060312"/>
                    </a:xfrm>
                  </p:grpSpPr>
                  <p:grpSp>
                    <p:nvGrpSpPr>
                      <p:cNvPr id="84" name="Группа 83">
                        <a:extLst>
                          <a:ext uri="{FF2B5EF4-FFF2-40B4-BE49-F238E27FC236}">
                            <a16:creationId xmlns:a16="http://schemas.microsoft.com/office/drawing/2014/main" id="{391975EE-40A8-4E0C-BAD2-A0FB03E867B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059319" y="-3236027"/>
                        <a:ext cx="5562514" cy="9060312"/>
                        <a:chOff x="6516518" y="-1692235"/>
                        <a:chExt cx="5562514" cy="9060312"/>
                      </a:xfrm>
                    </p:grpSpPr>
                    <p:grpSp>
                      <p:nvGrpSpPr>
                        <p:cNvPr id="33" name="Группа 32">
                          <a:extLst>
                            <a:ext uri="{FF2B5EF4-FFF2-40B4-BE49-F238E27FC236}">
                              <a16:creationId xmlns:a16="http://schemas.microsoft.com/office/drawing/2014/main" id="{D7891FED-C14E-4AA8-ACDC-7F964EBD75CB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6516518" y="-1692235"/>
                          <a:ext cx="4602249" cy="9060312"/>
                          <a:chOff x="5926536" y="124692"/>
                          <a:chExt cx="5409249" cy="11403557"/>
                        </a:xfrm>
                      </p:grpSpPr>
                      <p:grpSp>
                        <p:nvGrpSpPr>
                          <p:cNvPr id="7" name="Группа 6">
                            <a:extLst>
                              <a:ext uri="{FF2B5EF4-FFF2-40B4-BE49-F238E27FC236}">
                                <a16:creationId xmlns:a16="http://schemas.microsoft.com/office/drawing/2014/main" id="{6D983AB6-FDB3-4746-913B-1D8489C4C26D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5926536" y="124692"/>
                            <a:ext cx="5409249" cy="11403557"/>
                            <a:chOff x="1371381" y="1050966"/>
                            <a:chExt cx="9206264" cy="14342777"/>
                          </a:xfrm>
                        </p:grpSpPr>
                        <p:grpSp>
                          <p:nvGrpSpPr>
                            <p:cNvPr id="8" name="Группа 7">
                              <a:extLst>
                                <a:ext uri="{FF2B5EF4-FFF2-40B4-BE49-F238E27FC236}">
                                  <a16:creationId xmlns:a16="http://schemas.microsoft.com/office/drawing/2014/main" id="{CA47EADF-0A3C-4BB7-AE25-B87B6E237DEC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371381" y="1050966"/>
                              <a:ext cx="9206264" cy="14342777"/>
                              <a:chOff x="1371381" y="1050966"/>
                              <a:chExt cx="9206264" cy="14342777"/>
                            </a:xfrm>
                          </p:grpSpPr>
                          <p:sp>
                            <p:nvSpPr>
                              <p:cNvPr id="10" name="Прямоугольник: скругленные углы 9">
                                <a:extLst>
                                  <a:ext uri="{FF2B5EF4-FFF2-40B4-BE49-F238E27FC236}">
                                    <a16:creationId xmlns:a16="http://schemas.microsoft.com/office/drawing/2014/main" id="{81DB7DA0-12F3-4956-AAEC-9FD094944365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3918857" y="1050966"/>
                                <a:ext cx="2565069" cy="855024"/>
                              </a:xfrm>
                              <a:prstGeom prst="roundRect">
                                <a:avLst/>
                              </a:prstGeom>
                              <a:solidFill>
                                <a:srgbClr val="F7C077"/>
                              </a:solidFill>
                              <a:ln w="28575"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r>
                                  <a:rPr lang="ru-RU" sz="1000" dirty="0">
                                    <a:ln w="0"/>
                                    <a:solidFill>
                                      <a:schemeClr val="tx1"/>
                                    </a:solidFill>
                                    <a:effectLst>
                                      <a:outerShdw blurRad="38100" dist="19050" dir="2700000" algn="tl" rotWithShape="0">
                                        <a:schemeClr val="dk1">
                                          <a:alpha val="40000"/>
                                        </a:schemeClr>
                                      </a:outerShdw>
                                    </a:effectLst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a:t>Задаем значение параметров</a:t>
                                </a:r>
                                <a:endParaRPr lang="ru-RU" sz="1000" dirty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1" name="Шестиугольник 10">
                                <a:extLst>
                                  <a:ext uri="{FF2B5EF4-FFF2-40B4-BE49-F238E27FC236}">
                                    <a16:creationId xmlns:a16="http://schemas.microsoft.com/office/drawing/2014/main" id="{557F2FF2-F0D4-44F2-AC41-0520BC448856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2941942" y="2232050"/>
                                <a:ext cx="4609267" cy="992100"/>
                              </a:xfrm>
                              <a:prstGeom prst="hexagon">
                                <a:avLst>
                                  <a:gd name="adj" fmla="val 73478"/>
                                  <a:gd name="vf" fmla="val 115470"/>
                                </a:avLst>
                              </a:prstGeom>
                              <a:ln w="28575"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2">
                                <a:schemeClr val="accent5">
                                  <a:shade val="50000"/>
                                </a:schemeClr>
                              </a:lnRef>
                              <a:fillRef idx="1">
                                <a:schemeClr val="accent5"/>
                              </a:fillRef>
                              <a:effectRef idx="0">
                                <a:schemeClr val="accent5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r>
                                  <a:rPr lang="ru-RU" sz="1000" dirty="0">
                                    <a:ln w="0"/>
                                    <a:solidFill>
                                      <a:schemeClr val="tx1"/>
                                    </a:solidFill>
                                    <a:effectLst>
                                      <a:outerShdw blurRad="38100" dist="19050" dir="2700000" algn="tl" rotWithShape="0">
                                        <a:schemeClr val="dk1">
                                          <a:alpha val="40000"/>
                                        </a:schemeClr>
                                      </a:outerShdw>
                                    </a:effectLst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a:t>Задаем цикл по току от </a:t>
                                </a:r>
                                <a:r>
                                  <a:rPr lang="en-US" sz="1000" dirty="0">
                                    <a:ln w="0"/>
                                    <a:solidFill>
                                      <a:schemeClr val="tx1"/>
                                    </a:solidFill>
                                    <a:effectLst>
                                      <a:outerShdw blurRad="38100" dist="19050" dir="2700000" algn="tl" rotWithShape="0">
                                        <a:schemeClr val="dk1">
                                          <a:alpha val="40000"/>
                                        </a:schemeClr>
                                      </a:outerShdw>
                                    </a:effectLst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a:t>I</a:t>
                                </a:r>
                                <a:r>
                                  <a:rPr lang="ru-RU" sz="1000" dirty="0">
                                    <a:ln w="0"/>
                                    <a:solidFill>
                                      <a:schemeClr val="tx1"/>
                                    </a:solidFill>
                                    <a:effectLst>
                                      <a:outerShdw blurRad="38100" dist="19050" dir="2700000" algn="tl" rotWithShape="0">
                                        <a:schemeClr val="dk1">
                                          <a:alpha val="40000"/>
                                        </a:schemeClr>
                                      </a:outerShdw>
                                    </a:effectLst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a:t> </a:t>
                                </a:r>
                                <a:r>
                                  <a:rPr lang="en-US" sz="1000" dirty="0">
                                    <a:ln w="0"/>
                                    <a:solidFill>
                                      <a:schemeClr val="tx1"/>
                                    </a:solidFill>
                                    <a:effectLst>
                                      <a:outerShdw blurRad="38100" dist="19050" dir="2700000" algn="tl" rotWithShape="0">
                                        <a:schemeClr val="dk1">
                                          <a:alpha val="40000"/>
                                        </a:schemeClr>
                                      </a:outerShdw>
                                    </a:effectLst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a:t>=</a:t>
                                </a:r>
                                <a:r>
                                  <a:rPr lang="ru-RU" sz="1000" dirty="0">
                                    <a:ln w="0"/>
                                    <a:solidFill>
                                      <a:schemeClr val="tx1"/>
                                    </a:solidFill>
                                    <a:effectLst>
                                      <a:outerShdw blurRad="38100" dist="19050" dir="2700000" algn="tl" rotWithShape="0">
                                        <a:schemeClr val="dk1">
                                          <a:alpha val="40000"/>
                                        </a:schemeClr>
                                      </a:outerShdw>
                                    </a:effectLst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a:t> </a:t>
                                </a:r>
                                <a:r>
                                  <a:rPr lang="en-US" sz="1000" dirty="0">
                                    <a:ln w="0"/>
                                    <a:solidFill>
                                      <a:schemeClr val="tx1"/>
                                    </a:solidFill>
                                    <a:effectLst>
                                      <a:outerShdw blurRad="38100" dist="19050" dir="2700000" algn="tl" rotWithShape="0">
                                        <a:schemeClr val="dk1">
                                          <a:alpha val="40000"/>
                                        </a:schemeClr>
                                      </a:outerShdw>
                                    </a:effectLst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a:t>0 </a:t>
                                </a:r>
                                <a:r>
                                  <a:rPr lang="ru-RU" sz="1000" dirty="0">
                                    <a:ln w="0"/>
                                    <a:solidFill>
                                      <a:schemeClr val="tx1"/>
                                    </a:solidFill>
                                    <a:effectLst>
                                      <a:outerShdw blurRad="38100" dist="19050" dir="2700000" algn="tl" rotWithShape="0">
                                        <a:schemeClr val="dk1">
                                          <a:alpha val="40000"/>
                                        </a:schemeClr>
                                      </a:outerShdw>
                                    </a:effectLst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a:t>до </a:t>
                                </a:r>
                                <a:r>
                                  <a:rPr lang="en-US" sz="1000" dirty="0">
                                    <a:ln w="0"/>
                                    <a:solidFill>
                                      <a:schemeClr val="tx1"/>
                                    </a:solidFill>
                                    <a:effectLst>
                                      <a:outerShdw blurRad="38100" dist="19050" dir="2700000" algn="tl" rotWithShape="0">
                                        <a:schemeClr val="dk1">
                                          <a:alpha val="40000"/>
                                        </a:schemeClr>
                                      </a:outerShdw>
                                    </a:effectLst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a:t>Imax </a:t>
                                </a:r>
                                <a:r>
                                  <a:rPr lang="ru-RU" sz="1000" dirty="0">
                                    <a:ln w="0"/>
                                    <a:solidFill>
                                      <a:schemeClr val="tx1"/>
                                    </a:solidFill>
                                    <a:effectLst>
                                      <a:outerShdw blurRad="38100" dist="19050" dir="2700000" algn="tl" rotWithShape="0">
                                        <a:schemeClr val="dk1">
                                          <a:alpha val="40000"/>
                                        </a:schemeClr>
                                      </a:outerShdw>
                                    </a:effectLst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a:t>и обратно до нуля</a:t>
                                </a:r>
                              </a:p>
                            </p:txBody>
                          </p:sp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12" name="Прямоугольник 11">
                                    <a:extLst>
                                      <a:ext uri="{FF2B5EF4-FFF2-40B4-BE49-F238E27FC236}">
                                        <a16:creationId xmlns:a16="http://schemas.microsoft.com/office/drawing/2014/main" id="{281E189A-20C1-49A6-92CB-78E15C82E336}"/>
                                      </a:ext>
                                    </a:extLst>
                                  </p:cNvPr>
                                  <p:cNvSpPr/>
                                  <p:nvPr/>
                                </p:nvSpPr>
                                <p:spPr>
                                  <a:xfrm>
                                    <a:off x="2727830" y="3521034"/>
                                    <a:ext cx="5127009" cy="992100"/>
                                  </a:xfrm>
                                  <a:prstGeom prst="rect">
                                    <a:avLst/>
                                  </a:prstGeom>
                                  <a:ln w="28575">
                                    <a:solidFill>
                                      <a:schemeClr val="tx1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6"/>
                                  </a:lnRef>
                                  <a:fillRef idx="1">
                                    <a:schemeClr val="lt1"/>
                                  </a:fillRef>
                                  <a:effectRef idx="0">
                                    <a:schemeClr val="accent6"/>
                                  </a:effectRef>
                                  <a:fontRef idx="minor">
                                    <a:schemeClr val="dk1"/>
                                  </a:fontRef>
                                </p:style>
                                <p:txBody>
                                  <a:bodyPr rtlCol="0" anchor="ctr"/>
                                  <a:lstStyle/>
                                  <a:p>
                                    <a:pPr algn="ctr"/>
                                    <a:r>
                                      <a:rPr lang="ru-RU" sz="1000" dirty="0"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a:t>Численно решаем задачу Коши при фиксированном </a:t>
                                    </a:r>
                                    <a:r>
                                      <a:rPr lang="en-US" sz="1000" dirty="0"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a:t>I </a:t>
                                    </a:r>
                                    <a:r>
                                      <a:rPr lang="ru-RU" sz="1000" dirty="0"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a:t>и получаем </a:t>
                                    </a:r>
                                    <a:r>
                                      <a:rPr lang="en-US" sz="1000" dirty="0"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a:t>V(t), </a:t>
                                    </a:r>
                                    <a14:m>
                                      <m:oMath xmlns:m="http://schemas.openxmlformats.org/officeDocument/2006/math">
                                        <m:r>
                                          <a:rPr lang="en-US" sz="100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𝜑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1000" dirty="0">
                                            <a:latin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(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1000" dirty="0">
                                            <a:latin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t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1000" dirty="0">
                                            <a:latin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)</m:t>
                                        </m:r>
                                      </m:oMath>
                                    </a14:m>
                                    <a:r>
                                      <a:rPr lang="en-US" sz="1000" dirty="0"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a:t>, u</a:t>
                                    </a:r>
                                    <a14:m>
                                      <m:oMath xmlns:m="http://schemas.openxmlformats.org/officeDocument/2006/math">
                                        <m:r>
                                          <m:rPr>
                                            <m:nor/>
                                          </m:rPr>
                                          <a:rPr lang="en-US" sz="1000" dirty="0">
                                            <a:latin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(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1000" dirty="0">
                                            <a:latin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t</m:t>
                                        </m:r>
                                        <m:r>
                                          <m:rPr>
                                            <m:nor/>
                                          </m:rPr>
                                          <a:rPr lang="en-US" sz="1000" dirty="0">
                                            <a:latin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)</m:t>
                                        </m:r>
                                      </m:oMath>
                                    </a14:m>
                                    <a:endParaRPr lang="ru-RU" sz="1000" dirty="0"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12" name="Прямоугольник 11">
                                    <a:extLst>
                                      <a:ext uri="{FF2B5EF4-FFF2-40B4-BE49-F238E27FC236}">
                                        <a16:creationId xmlns:a16="http://schemas.microsoft.com/office/drawing/2014/main" id="{281E189A-20C1-49A6-92CB-78E15C82E336}"/>
                                      </a:ext>
                                    </a:extLst>
                                  </p:cNvPr>
                                  <p:cNvSpPr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2727830" y="3521034"/>
                                    <a:ext cx="5127009" cy="992100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5"/>
                                    <a:stretch>
                                      <a:fillRect b="-1370"/>
                                    </a:stretch>
                                  </a:blipFill>
                                  <a:ln w="28575">
                                    <a:solidFill>
                                      <a:schemeClr val="tx1"/>
                                    </a:solidFill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ru-RU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13" name="Прямоугольник 12">
                                    <a:extLst>
                                      <a:ext uri="{FF2B5EF4-FFF2-40B4-BE49-F238E27FC236}">
                                        <a16:creationId xmlns:a16="http://schemas.microsoft.com/office/drawing/2014/main" id="{5CD33D52-1312-46E8-9259-4E92FFDDA471}"/>
                                      </a:ext>
                                    </a:extLst>
                                  </p:cNvPr>
                                  <p:cNvSpPr/>
                                  <p:nvPr/>
                                </p:nvSpPr>
                                <p:spPr>
                                  <a:xfrm>
                                    <a:off x="3331093" y="4810018"/>
                                    <a:ext cx="3681219" cy="1435185"/>
                                  </a:xfrm>
                                  <a:prstGeom prst="rect">
                                    <a:avLst/>
                                  </a:prstGeom>
                                  <a:ln w="28575">
                                    <a:solidFill>
                                      <a:schemeClr val="tx1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6"/>
                                  </a:lnRef>
                                  <a:fillRef idx="1">
                                    <a:schemeClr val="lt1"/>
                                  </a:fillRef>
                                  <a:effectRef idx="0">
                                    <a:schemeClr val="accent6"/>
                                  </a:effectRef>
                                  <a:fontRef idx="minor">
                                    <a:schemeClr val="dk1"/>
                                  </a:fontRef>
                                </p:style>
                                <p:txBody>
                                  <a:bodyPr rtlCol="0" anchor="ctr"/>
                                  <a:lstStyle/>
                                  <a:p>
                                    <a:pPr algn="ctr"/>
                                    <a:r>
                                      <a:rPr lang="ru-RU" sz="1000" dirty="0">
                                        <a:latin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a:t>Вычислим среднее напряжение</a:t>
                                    </a:r>
                                  </a:p>
                                  <a:p>
                                    <a:pPr algn="ctr"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acc>
                                            <m:accPr>
                                              <m:chr m:val="̅"/>
                                              <m:ctrlPr>
                                                <a:rPr lang="ru-RU" sz="1000" i="1" smtClean="0">
                                                  <a:latin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sz="1000" b="0" i="1" smtClean="0">
                                                  <a:latin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  <m:t>𝑉</m:t>
                                              </m:r>
                                            </m:e>
                                          </m:acc>
                                          <m:r>
                                            <a:rPr lang="en-US" sz="1000" b="0" i="1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=</m:t>
                                          </m:r>
                                          <m:f>
                                            <m:fPr>
                                              <m:ctrlPr>
                                                <a:rPr lang="en-US" sz="1000" b="0" i="1" smtClean="0">
                                                  <a:latin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sz="1000" b="0" i="1" smtClean="0">
                                                  <a:latin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  <m:t>1</m:t>
                                              </m:r>
                                            </m:num>
                                            <m:den>
                                              <m:sSub>
                                                <m:sSubPr>
                                                  <m:ctrlPr>
                                                    <a:rPr lang="en-US" sz="1000" b="0" i="1" smtClean="0">
                                                      <a:latin typeface="Cambria Math" panose="02040503050406030204" pitchFamily="18" charset="0"/>
                                                      <a:cs typeface="Times New Roman" panose="020206030504050203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1000" b="0" i="1" smtClean="0">
                                                      <a:latin typeface="Cambria Math" panose="02040503050406030204" pitchFamily="18" charset="0"/>
                                                      <a:cs typeface="Times New Roman" panose="02020603050405020304" pitchFamily="18" charset="0"/>
                                                    </a:rPr>
                                                    <m:t>𝑇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000" b="0" i="1" smtClean="0">
                                                      <a:latin typeface="Cambria Math" panose="02040503050406030204" pitchFamily="18" charset="0"/>
                                                      <a:cs typeface="Times New Roman" panose="02020603050405020304" pitchFamily="18" charset="0"/>
                                                    </a:rPr>
                                                    <m:t>𝑚𝑎𝑥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sz="1000" i="1">
                                                  <a:latin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sz="1000" i="1" smtClean="0">
                                                      <a:latin typeface="Cambria Math" panose="02040503050406030204" pitchFamily="18" charset="0"/>
                                                      <a:cs typeface="Times New Roman" panose="020206030504050203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1000" b="0" i="1" smtClean="0">
                                                      <a:latin typeface="Cambria Math" panose="02040503050406030204" pitchFamily="18" charset="0"/>
                                                      <a:cs typeface="Times New Roman" panose="02020603050405020304" pitchFamily="18" charset="0"/>
                                                    </a:rPr>
                                                    <m:t>𝑇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000" b="0" i="1" smtClean="0">
                                                      <a:latin typeface="Cambria Math" panose="02040503050406030204" pitchFamily="18" charset="0"/>
                                                      <a:cs typeface="Times New Roman" panose="02020603050405020304" pitchFamily="18" charset="0"/>
                                                    </a:rPr>
                                                    <m:t>𝑚𝑖𝑛</m:t>
                                                  </m:r>
                                                </m:sub>
                                              </m:sSub>
                                            </m:den>
                                          </m:f>
                                          <m:nary>
                                            <m:naryPr>
                                              <m:ctrlPr>
                                                <a:rPr lang="en-US" sz="1000" i="1" smtClean="0">
                                                  <a:latin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</m:ctrlPr>
                                            </m:naryPr>
                                            <m:sub>
                                              <m:sSub>
                                                <m:sSubPr>
                                                  <m:ctrlPr>
                                                    <a:rPr lang="en-US" sz="1000" i="1" smtClean="0">
                                                      <a:latin typeface="Cambria Math" panose="02040503050406030204" pitchFamily="18" charset="0"/>
                                                      <a:cs typeface="Times New Roman" panose="020206030504050203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1000" b="0" i="1" smtClean="0">
                                                      <a:latin typeface="Cambria Math" panose="02040503050406030204" pitchFamily="18" charset="0"/>
                                                      <a:cs typeface="Times New Roman" panose="02020603050405020304" pitchFamily="18" charset="0"/>
                                                    </a:rPr>
                                                    <m:t>𝑇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000" b="0" i="1" smtClean="0">
                                                      <a:latin typeface="Cambria Math" panose="02040503050406030204" pitchFamily="18" charset="0"/>
                                                      <a:cs typeface="Times New Roman" panose="02020603050405020304" pitchFamily="18" charset="0"/>
                                                    </a:rPr>
                                                    <m:t>𝑚𝑖𝑛</m:t>
                                                  </m:r>
                                                </m:sub>
                                              </m:sSub>
                                            </m:sub>
                                            <m:sup>
                                              <m:sSub>
                                                <m:sSubPr>
                                                  <m:ctrlPr>
                                                    <a:rPr lang="en-US" sz="1000" i="1" smtClean="0">
                                                      <a:latin typeface="Cambria Math" panose="02040503050406030204" pitchFamily="18" charset="0"/>
                                                      <a:cs typeface="Times New Roman" panose="020206030504050203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1000" b="0" i="1" smtClean="0">
                                                      <a:latin typeface="Cambria Math" panose="02040503050406030204" pitchFamily="18" charset="0"/>
                                                      <a:cs typeface="Times New Roman" panose="02020603050405020304" pitchFamily="18" charset="0"/>
                                                    </a:rPr>
                                                    <m:t>𝑇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000" b="0" i="1" smtClean="0">
                                                      <a:latin typeface="Cambria Math" panose="02040503050406030204" pitchFamily="18" charset="0"/>
                                                      <a:cs typeface="Times New Roman" panose="02020603050405020304" pitchFamily="18" charset="0"/>
                                                    </a:rPr>
                                                    <m:t>𝑚𝑎𝑥</m:t>
                                                  </m:r>
                                                </m:sub>
                                              </m:sSub>
                                            </m:sup>
                                            <m:e>
                                              <m:r>
                                                <a:rPr lang="en-US" sz="1000" b="0" i="1" smtClean="0">
                                                  <a:latin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  <m:t>𝑉</m:t>
                                              </m:r>
                                              <m:d>
                                                <m:dPr>
                                                  <m:ctrlPr>
                                                    <a:rPr lang="en-US" sz="1000" b="0" i="1" smtClean="0">
                                                      <a:latin typeface="Cambria Math" panose="02040503050406030204" pitchFamily="18" charset="0"/>
                                                      <a:cs typeface="Times New Roman" panose="020206030504050203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1000" b="0" i="1" smtClean="0">
                                                      <a:latin typeface="Cambria Math" panose="02040503050406030204" pitchFamily="18" charset="0"/>
                                                      <a:cs typeface="Times New Roman" panose="02020603050405020304" pitchFamily="18" charset="0"/>
                                                    </a:rPr>
                                                    <m:t>𝑡</m:t>
                                                  </m:r>
                                                </m:e>
                                              </m:d>
                                              <m:r>
                                                <a:rPr lang="en-US" sz="1000" b="0" i="1" smtClean="0">
                                                  <a:latin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  <m:t>𝑑𝑡</m:t>
                                              </m:r>
                                            </m:e>
                                          </m:nary>
                                        </m:oMath>
                                      </m:oMathPara>
                                    </a14:m>
                                    <a:endParaRPr lang="ru-RU" sz="1000" dirty="0">
                                      <a:latin typeface="Times New Roman" panose="02020603050405020304" pitchFamily="18" charset="0"/>
                                      <a:cs typeface="Times New Roman" panose="02020603050405020304" pitchFamily="18" charset="0"/>
                                    </a:endParaRPr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13" name="Прямоугольник 12">
                                    <a:extLst>
                                      <a:ext uri="{FF2B5EF4-FFF2-40B4-BE49-F238E27FC236}">
                                        <a16:creationId xmlns:a16="http://schemas.microsoft.com/office/drawing/2014/main" id="{5CD33D52-1312-46E8-9259-4E92FFDDA471}"/>
                                      </a:ext>
                                    </a:extLst>
                                  </p:cNvPr>
                                  <p:cNvSpPr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3331093" y="4810018"/>
                                    <a:ext cx="3681219" cy="1435185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6"/>
                                    <a:stretch>
                                      <a:fillRect t="-71154" r="-2830" b="-139423"/>
                                    </a:stretch>
                                  </a:blipFill>
                                  <a:ln w="28575">
                                    <a:solidFill>
                                      <a:schemeClr val="tx1"/>
                                    </a:solidFill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ru-RU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p:sp>
                            <p:nvSpPr>
                              <p:cNvPr id="14" name="Прямоугольник: скругленные углы 13">
                                <a:extLst>
                                  <a:ext uri="{FF2B5EF4-FFF2-40B4-BE49-F238E27FC236}">
                                    <a16:creationId xmlns:a16="http://schemas.microsoft.com/office/drawing/2014/main" id="{0025EF3B-6E16-4A42-A6B5-3870A2772132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8012576" y="2266310"/>
                                <a:ext cx="2565069" cy="923563"/>
                              </a:xfrm>
                              <a:prstGeom prst="roundRect">
                                <a:avLst/>
                              </a:prstGeom>
                              <a:solidFill>
                                <a:srgbClr val="00B050"/>
                              </a:solidFill>
                              <a:ln w="28575"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r>
                                  <a:rPr lang="ru-RU" sz="1000" dirty="0">
                                    <a:solidFill>
                                      <a:schemeClr val="tx1"/>
                                    </a:solidFill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a:t>Построение графика ВАХ</a:t>
                                </a:r>
                              </a:p>
                            </p:txBody>
                          </p:sp>
                          <p:cxnSp>
                            <p:nvCxnSpPr>
                              <p:cNvPr id="15" name="Прямая со стрелкой 14">
                                <a:extLst>
                                  <a:ext uri="{FF2B5EF4-FFF2-40B4-BE49-F238E27FC236}">
                                    <a16:creationId xmlns:a16="http://schemas.microsoft.com/office/drawing/2014/main" id="{880EA195-C150-4469-B217-7BFE95F2306E}"/>
                                  </a:ext>
                                </a:extLst>
                              </p:cNvPr>
                              <p:cNvCxnSpPr>
                                <a:cxnSpLocks/>
                              </p:cNvCxnSpPr>
                              <p:nvPr/>
                            </p:nvCxnSpPr>
                            <p:spPr>
                              <a:xfrm>
                                <a:off x="5171703" y="1905990"/>
                                <a:ext cx="0" cy="326060"/>
                              </a:xfrm>
                              <a:prstGeom prst="straightConnector1">
                                <a:avLst/>
                              </a:prstGeom>
                              <a:ln w="28575">
                                <a:headEnd type="none" w="med" len="med"/>
                                <a:tailEnd type="triangle" w="med" len="med"/>
                              </a:ln>
                            </p:spPr>
                            <p:style>
                              <a:lnRef idx="1">
                                <a:schemeClr val="dk1"/>
                              </a:lnRef>
                              <a:fillRef idx="0">
                                <a:schemeClr val="dk1"/>
                              </a:fillRef>
                              <a:effectRef idx="0">
                                <a:schemeClr val="dk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16" name="Прямая со стрелкой 15">
                                <a:extLst>
                                  <a:ext uri="{FF2B5EF4-FFF2-40B4-BE49-F238E27FC236}">
                                    <a16:creationId xmlns:a16="http://schemas.microsoft.com/office/drawing/2014/main" id="{E1BEC810-9CE9-44F1-9DBE-D41C6C89A0E0}"/>
                                  </a:ext>
                                </a:extLst>
                              </p:cNvPr>
                              <p:cNvCxnSpPr>
                                <a:cxnSpLocks/>
                              </p:cNvCxnSpPr>
                              <p:nvPr/>
                            </p:nvCxnSpPr>
                            <p:spPr>
                              <a:xfrm>
                                <a:off x="5171703" y="3224151"/>
                                <a:ext cx="0" cy="326060"/>
                              </a:xfrm>
                              <a:prstGeom prst="straightConnector1">
                                <a:avLst/>
                              </a:prstGeom>
                              <a:ln w="28575">
                                <a:headEnd type="none" w="med" len="med"/>
                                <a:tailEnd type="triangle" w="med" len="med"/>
                              </a:ln>
                            </p:spPr>
                            <p:style>
                              <a:lnRef idx="1">
                                <a:schemeClr val="dk1"/>
                              </a:lnRef>
                              <a:fillRef idx="0">
                                <a:schemeClr val="dk1"/>
                              </a:fillRef>
                              <a:effectRef idx="0">
                                <a:schemeClr val="dk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17" name="Прямая со стрелкой 16">
                                <a:extLst>
                                  <a:ext uri="{FF2B5EF4-FFF2-40B4-BE49-F238E27FC236}">
                                    <a16:creationId xmlns:a16="http://schemas.microsoft.com/office/drawing/2014/main" id="{718E0208-9DF5-4A59-AA80-BBE8DC0CE963}"/>
                                  </a:ext>
                                </a:extLst>
                              </p:cNvPr>
                              <p:cNvCxnSpPr>
                                <a:cxnSpLocks/>
                              </p:cNvCxnSpPr>
                              <p:nvPr/>
                            </p:nvCxnSpPr>
                            <p:spPr>
                              <a:xfrm>
                                <a:off x="5189513" y="4488873"/>
                                <a:ext cx="0" cy="326060"/>
                              </a:xfrm>
                              <a:prstGeom prst="straightConnector1">
                                <a:avLst/>
                              </a:prstGeom>
                              <a:ln w="28575">
                                <a:headEnd type="none" w="med" len="med"/>
                                <a:tailEnd type="triangle" w="med" len="med"/>
                              </a:ln>
                            </p:spPr>
                            <p:style>
                              <a:lnRef idx="1">
                                <a:schemeClr val="dk1"/>
                              </a:lnRef>
                              <a:fillRef idx="0">
                                <a:schemeClr val="dk1"/>
                              </a:fillRef>
                              <a:effectRef idx="0">
                                <a:schemeClr val="dk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18" name="Прямая со стрелкой 17">
                                <a:extLst>
                                  <a:ext uri="{FF2B5EF4-FFF2-40B4-BE49-F238E27FC236}">
                                    <a16:creationId xmlns:a16="http://schemas.microsoft.com/office/drawing/2014/main" id="{FA8F280B-83AA-4EEC-B6B3-92E3CDA7DDA3}"/>
                                  </a:ext>
                                </a:extLst>
                              </p:cNvPr>
                              <p:cNvCxnSpPr>
                                <a:cxnSpLocks/>
                              </p:cNvCxnSpPr>
                              <p:nvPr/>
                            </p:nvCxnSpPr>
                            <p:spPr>
                              <a:xfrm>
                                <a:off x="7551209" y="2705298"/>
                                <a:ext cx="443567" cy="0"/>
                              </a:xfrm>
                              <a:prstGeom prst="straightConnector1">
                                <a:avLst/>
                              </a:prstGeom>
                              <a:ln w="28575">
                                <a:headEnd type="none" w="med" len="med"/>
                                <a:tailEnd type="triangle" w="med" len="med"/>
                              </a:ln>
                            </p:spPr>
                            <p:style>
                              <a:lnRef idx="1">
                                <a:schemeClr val="dk1"/>
                              </a:lnRef>
                              <a:fillRef idx="0">
                                <a:schemeClr val="dk1"/>
                              </a:fillRef>
                              <a:effectRef idx="0">
                                <a:schemeClr val="dk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19" name="Соединитель: уступ 18">
                                <a:extLst>
                                  <a:ext uri="{FF2B5EF4-FFF2-40B4-BE49-F238E27FC236}">
                                    <a16:creationId xmlns:a16="http://schemas.microsoft.com/office/drawing/2014/main" id="{12C81BD4-9D97-4E18-B843-8192BB599A08}"/>
                                  </a:ext>
                                </a:extLst>
                              </p:cNvPr>
                              <p:cNvCxnSpPr>
                                <a:cxnSpLocks/>
                              </p:cNvCxnSpPr>
                              <p:nvPr/>
                            </p:nvCxnSpPr>
                            <p:spPr>
                              <a:xfrm rot="16200000" flipH="1">
                                <a:off x="-2379195" y="6478670"/>
                                <a:ext cx="12665649" cy="5164498"/>
                              </a:xfrm>
                              <a:prstGeom prst="bentConnector3">
                                <a:avLst>
                                  <a:gd name="adj1" fmla="val 103931"/>
                                </a:avLst>
                              </a:prstGeom>
                              <a:ln w="28575"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  <p:cxnSp>
                          <p:nvCxnSpPr>
                            <p:cNvPr id="9" name="Прямая со стрелкой 8">
                              <a:extLst>
                                <a:ext uri="{FF2B5EF4-FFF2-40B4-BE49-F238E27FC236}">
                                  <a16:creationId xmlns:a16="http://schemas.microsoft.com/office/drawing/2014/main" id="{6B2F79F2-3428-43F0-8DE4-DE22F65B19AA}"/>
                                </a:ext>
                              </a:extLst>
                            </p:cNvPr>
                            <p:cNvCxnSpPr>
                              <a:cxnSpLocks/>
                              <a:endCxn id="11" idx="3"/>
                            </p:cNvCxnSpPr>
                            <p:nvPr/>
                          </p:nvCxnSpPr>
                          <p:spPr>
                            <a:xfrm>
                              <a:off x="1371381" y="2728097"/>
                              <a:ext cx="1570561" cy="2"/>
                            </a:xfrm>
                            <a:prstGeom prst="straightConnector1">
                              <a:avLst/>
                            </a:prstGeom>
                            <a:ln w="28575">
                              <a:solidFill>
                                <a:schemeClr val="tx1"/>
                              </a:solidFill>
                              <a:headEnd type="none" w="med" len="med"/>
                              <a:tailEnd type="triangle" w="med" len="med"/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</p:grpSp>
                      <p:cxnSp>
                        <p:nvCxnSpPr>
                          <p:cNvPr id="20" name="Прямая со стрелкой 19">
                            <a:extLst>
                              <a:ext uri="{FF2B5EF4-FFF2-40B4-BE49-F238E27FC236}">
                                <a16:creationId xmlns:a16="http://schemas.microsoft.com/office/drawing/2014/main" id="{798FECD9-3694-4BC3-8E53-87A107E25A9B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8201325" y="4254490"/>
                            <a:ext cx="0" cy="259242"/>
                          </a:xfrm>
                          <a:prstGeom prst="straightConnector1">
                            <a:avLst/>
                          </a:prstGeom>
                          <a:ln w="28575">
                            <a:headEnd type="none" w="med" len="med"/>
                            <a:tailEnd type="triangle" w="med" len="med"/>
                          </a:ln>
                        </p:spPr>
                        <p:style>
                          <a:lnRef idx="1">
                            <a:schemeClr val="dk1"/>
                          </a:lnRef>
                          <a:fillRef idx="0">
                            <a:schemeClr val="dk1"/>
                          </a:fillRef>
                          <a:effectRef idx="0">
                            <a:schemeClr val="dk1"/>
                          </a:effectRef>
                          <a:fontRef idx="minor">
                            <a:schemeClr val="tx1"/>
                          </a:fontRef>
                        </p:style>
                      </p:cxnSp>
                      <mc:AlternateContent xmlns:mc="http://schemas.openxmlformats.org/markup-compatibility/2006" xmlns:a14="http://schemas.microsoft.com/office/drawing/2010/main">
                        <mc:Choice Requires="a14">
                          <p:sp>
                            <p:nvSpPr>
                              <p:cNvPr id="23" name="Шестиугольник 22">
                                <a:extLst>
                                  <a:ext uri="{FF2B5EF4-FFF2-40B4-BE49-F238E27FC236}">
                                    <a16:creationId xmlns:a16="http://schemas.microsoft.com/office/drawing/2014/main" id="{9A9B370E-3B1E-47A2-B9B9-D064768FD087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6708003" y="4513732"/>
                                <a:ext cx="2986643" cy="584742"/>
                              </a:xfrm>
                              <a:prstGeom prst="hexagon">
                                <a:avLst>
                                  <a:gd name="adj" fmla="val 73478"/>
                                  <a:gd name="vf" fmla="val 115470"/>
                                </a:avLst>
                              </a:prstGeom>
                              <a:ln w="28575"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2">
                                <a:schemeClr val="accent5">
                                  <a:shade val="50000"/>
                                </a:schemeClr>
                              </a:lnRef>
                              <a:fillRef idx="1">
                                <a:schemeClr val="accent5"/>
                              </a:fillRef>
                              <a:effectRef idx="0">
                                <a:schemeClr val="accent5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r>
                                  <a:rPr lang="ru-RU" sz="1000" dirty="0">
                                    <a:ln w="0"/>
                                    <a:solidFill>
                                      <a:schemeClr val="tx1"/>
                                    </a:solidFill>
                                    <a:effectLst>
                                      <a:outerShdw blurRad="38100" dist="19050" dir="2700000" algn="tl" rotWithShape="0">
                                        <a:schemeClr val="dk1">
                                          <a:alpha val="40000"/>
                                        </a:schemeClr>
                                      </a:outerShdw>
                                    </a:effectLst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a:t>Если </a:t>
                                </a:r>
                                <a14:m>
                                  <m:oMath xmlns:m="http://schemas.openxmlformats.org/officeDocument/2006/math">
                                    <m:r>
                                      <a:rPr lang="ru-RU" sz="1000" i="1" smtClean="0">
                                        <a:ln w="0"/>
                                        <a:solidFill>
                                          <a:schemeClr val="tx1"/>
                                        </a:solidFill>
                                        <a:effectLst>
                                          <a:outerShdw blurRad="38100" dist="19050" dir="2700000" algn="tl" rotWithShape="0">
                                            <a:schemeClr val="dk1">
                                              <a:alpha val="40000"/>
                                            </a:scheme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𝜀</m:t>
                                    </m:r>
                                    <m:r>
                                      <a:rPr lang="en-US" sz="1000" b="0" i="1" smtClean="0">
                                        <a:ln w="0"/>
                                        <a:solidFill>
                                          <a:schemeClr val="tx1"/>
                                        </a:solidFill>
                                        <a:effectLst>
                                          <a:outerShdw blurRad="38100" dist="19050" dir="2700000" algn="tl" rotWithShape="0">
                                            <a:schemeClr val="dk1">
                                              <a:alpha val="40000"/>
                                            </a:scheme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&gt;</m:t>
                                    </m:r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000" b="0" i="1" smtClean="0">
                                            <a:ln w="0"/>
                                            <a:solidFill>
                                              <a:schemeClr val="tx1"/>
                                            </a:solidFill>
                                            <a:effectLst>
                                              <a:outerShdw blurRad="38100" dist="19050" dir="2700000" algn="tl" rotWithShape="0">
                                                <a:schemeClr val="dk1">
                                                  <a:alpha val="40000"/>
                                                </a:scheme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000" b="0" i="1" smtClean="0">
                                            <a:ln w="0"/>
                                            <a:solidFill>
                                              <a:schemeClr val="tx1"/>
                                            </a:solidFill>
                                            <a:effectLst>
                                              <a:outerShdw blurRad="38100" dist="19050" dir="2700000" algn="tl" rotWithShape="0">
                                                <a:schemeClr val="dk1">
                                                  <a:alpha val="40000"/>
                                                </a:scheme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𝑉</m:t>
                                        </m:r>
                                        <m:r>
                                          <a:rPr lang="en-US" sz="1000" b="0" i="1" smtClean="0">
                                            <a:ln w="0"/>
                                            <a:solidFill>
                                              <a:schemeClr val="tx1"/>
                                            </a:solidFill>
                                            <a:effectLst>
                                              <a:outerShdw blurRad="38100" dist="19050" dir="2700000" algn="tl" rotWithShape="0">
                                                <a:schemeClr val="dk1">
                                                  <a:alpha val="40000"/>
                                                </a:scheme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1000" b="0" i="1" smtClean="0">
                                            <a:ln w="0"/>
                                            <a:solidFill>
                                              <a:schemeClr val="tx1"/>
                                            </a:solidFill>
                                            <a:effectLst>
                                              <a:outerShdw blurRad="38100" dist="19050" dir="2700000" algn="tl" rotWithShape="0">
                                                <a:schemeClr val="dk1">
                                                  <a:alpha val="40000"/>
                                                </a:scheme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𝑛</m:t>
                                        </m:r>
                                        <m:r>
                                          <a:rPr lang="en-US" sz="1000" b="0" i="1" smtClean="0">
                                            <a:ln w="0"/>
                                            <a:solidFill>
                                              <a:schemeClr val="tx1"/>
                                            </a:solidFill>
                                            <a:effectLst>
                                              <a:outerShdw blurRad="38100" dist="19050" dir="2700000" algn="tl" rotWithShape="0">
                                                <a:schemeClr val="dk1">
                                                  <a:alpha val="40000"/>
                                                </a:scheme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𝜔</m:t>
                                        </m:r>
                                      </m:e>
                                    </m:d>
                                  </m:oMath>
                                </a14:m>
                                <a:endParaRPr lang="en-US" sz="1000" dirty="0">
                                  <a:ln w="0"/>
                                  <a:solidFill>
                                    <a:schemeClr val="tx1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endParaRPr>
                              </a:p>
                              <a:p>
                                <a:pPr algn="ctr"/>
                                <a:r>
                                  <a:rPr lang="en-US" sz="1000" dirty="0">
                                    <a:ln w="0"/>
                                    <a:solidFill>
                                      <a:schemeClr val="tx1"/>
                                    </a:solidFill>
                                    <a:effectLst>
                                      <a:outerShdw blurRad="38100" dist="19050" dir="2700000" algn="tl" rotWithShape="0">
                                        <a:schemeClr val="dk1">
                                          <a:alpha val="40000"/>
                                        </a:schemeClr>
                                      </a:outerShdw>
                                    </a:effectLst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a:t>I </a:t>
                                </a:r>
                                <a:r>
                                  <a:rPr lang="ru-RU" sz="1000" dirty="0">
                                    <a:ln w="0"/>
                                    <a:solidFill>
                                      <a:schemeClr val="tx1"/>
                                    </a:solidFill>
                                    <a:effectLst>
                                      <a:outerShdw blurRad="38100" dist="19050" dir="2700000" algn="tl" rotWithShape="0">
                                        <a:schemeClr val="dk1">
                                          <a:alpha val="40000"/>
                                        </a:schemeClr>
                                      </a:outerShdw>
                                    </a:effectLst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a:t>уменьшается</a:t>
                                </a:r>
                              </a:p>
                            </p:txBody>
                          </p:sp>
                        </mc:Choice>
                        <mc:Fallback xmlns="">
                          <p:sp>
                            <p:nvSpPr>
                              <p:cNvPr id="23" name="Шестиугольник 22">
                                <a:extLst>
                                  <a:ext uri="{FF2B5EF4-FFF2-40B4-BE49-F238E27FC236}">
                                    <a16:creationId xmlns:a16="http://schemas.microsoft.com/office/drawing/2014/main" id="{9A9B370E-3B1E-47A2-B9B9-D064768FD087}"/>
                                  </a:ext>
                                </a:extLst>
                              </p:cNvPr>
                              <p:cNvSpPr>
                                <a:spLocks noRot="1" noChangeAspect="1" noMove="1" noResize="1" noEditPoints="1" noAdjustHandles="1" noChangeArrowheads="1" noChangeShapeType="1" noTextEdit="1"/>
                              </p:cNvSpPr>
                              <p:nvPr/>
                            </p:nvSpPr>
                            <p:spPr>
                              <a:xfrm>
                                <a:off x="6708003" y="4513732"/>
                                <a:ext cx="2986643" cy="584742"/>
                              </a:xfrm>
                              <a:prstGeom prst="hexagon">
                                <a:avLst>
                                  <a:gd name="adj" fmla="val 73478"/>
                                  <a:gd name="vf" fmla="val 115470"/>
                                </a:avLst>
                              </a:prstGeom>
                              <a:blipFill>
                                <a:blip r:embed="rId7"/>
                                <a:stretch>
                                  <a:fillRect t="-8929" b="-21429"/>
                                </a:stretch>
                              </a:blipFill>
                              <a:ln w="28575">
                                <a:solidFill>
                                  <a:schemeClr val="tx1"/>
                                </a:solidFill>
                              </a:ln>
                            </p:spPr>
                            <p:txBody>
                              <a:bodyPr/>
                              <a:lstStyle/>
                              <a:p>
                                <a:r>
                                  <a:rPr lang="ru-RU">
                                    <a:noFill/>
                                  </a:rPr>
                                  <a:t> </a:t>
                                </a:r>
                              </a:p>
                            </p:txBody>
                          </p:sp>
                        </mc:Fallback>
                      </mc:AlternateContent>
                      <p:sp>
                        <p:nvSpPr>
                          <p:cNvPr id="24" name="Прямоугольник 23">
                            <a:extLst>
                              <a:ext uri="{FF2B5EF4-FFF2-40B4-BE49-F238E27FC236}">
                                <a16:creationId xmlns:a16="http://schemas.microsoft.com/office/drawing/2014/main" id="{1AE633CF-6228-4328-850E-5A220B6C635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9417134" y="5239498"/>
                            <a:ext cx="1413394" cy="644726"/>
                          </a:xfrm>
                          <a:prstGeom prst="rect">
                            <a:avLst/>
                          </a:prstGeom>
                          <a:ln w="28575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6"/>
                          </a:lnRef>
                          <a:fillRef idx="1">
                            <a:schemeClr val="lt1"/>
                          </a:fillRef>
                          <a:effectRef idx="0">
                            <a:schemeClr val="accent6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ru-RU" sz="1000" dirty="0"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a:t>Начинаем увеличивать </a:t>
                            </a:r>
                            <a:r>
                              <a:rPr lang="en-US" sz="1000" dirty="0"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a:t>I</a:t>
                            </a:r>
                            <a:endParaRPr lang="ru-RU" sz="1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  <p:cxnSp>
                        <p:nvCxnSpPr>
                          <p:cNvPr id="31" name="Прямая со стрелкой 30">
                            <a:extLst>
                              <a:ext uri="{FF2B5EF4-FFF2-40B4-BE49-F238E27FC236}">
                                <a16:creationId xmlns:a16="http://schemas.microsoft.com/office/drawing/2014/main" id="{7461A1B3-3B9F-4EB2-AC77-50A673ED9B1F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8216859" y="6277323"/>
                            <a:ext cx="12891" cy="330906"/>
                          </a:xfrm>
                          <a:prstGeom prst="straightConnector1">
                            <a:avLst/>
                          </a:prstGeom>
                          <a:ln w="28575">
                            <a:headEnd type="none" w="med" len="med"/>
                            <a:tailEnd type="triangle" w="med" len="med"/>
                          </a:ln>
                        </p:spPr>
                        <p:style>
                          <a:lnRef idx="1">
                            <a:schemeClr val="dk1"/>
                          </a:lnRef>
                          <a:fillRef idx="0">
                            <a:schemeClr val="dk1"/>
                          </a:fillRef>
                          <a:effectRef idx="0">
                            <a:schemeClr val="dk1"/>
                          </a:effectRef>
                          <a:fontRef idx="minor">
                            <a:schemeClr val="tx1"/>
                          </a:fontRef>
                        </p:style>
                      </p:cxnSp>
                      <mc:AlternateContent xmlns:mc="http://schemas.openxmlformats.org/markup-compatibility/2006" xmlns:a14="http://schemas.microsoft.com/office/drawing/2010/main">
                        <mc:Choice Requires="a14">
                          <p:sp>
                            <p:nvSpPr>
                              <p:cNvPr id="32" name="Шестиугольник 31">
                                <a:extLst>
                                  <a:ext uri="{FF2B5EF4-FFF2-40B4-BE49-F238E27FC236}">
                                    <a16:creationId xmlns:a16="http://schemas.microsoft.com/office/drawing/2014/main" id="{7907F945-7E9C-4002-A91C-26F823752BCD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6723537" y="6608228"/>
                                <a:ext cx="2986643" cy="572237"/>
                              </a:xfrm>
                              <a:prstGeom prst="hexagon">
                                <a:avLst>
                                  <a:gd name="adj" fmla="val 73478"/>
                                  <a:gd name="vf" fmla="val 115470"/>
                                </a:avLst>
                              </a:prstGeom>
                              <a:ln w="28575"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2">
                                <a:schemeClr val="accent5">
                                  <a:shade val="50000"/>
                                </a:schemeClr>
                              </a:lnRef>
                              <a:fillRef idx="1">
                                <a:schemeClr val="accent5"/>
                              </a:fillRef>
                              <a:effectRef idx="0">
                                <a:schemeClr val="accent5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r>
                                  <a:rPr lang="ru-RU" sz="1000" dirty="0">
                                    <a:ln w="0"/>
                                    <a:solidFill>
                                      <a:schemeClr val="tx1"/>
                                    </a:solidFill>
                                    <a:effectLst>
                                      <a:outerShdw blurRad="38100" dist="19050" dir="2700000" algn="tl" rotWithShape="0">
                                        <a:schemeClr val="dk1">
                                          <a:alpha val="40000"/>
                                        </a:schemeClr>
                                      </a:outerShdw>
                                    </a:effectLst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a:t>Если </a:t>
                                </a:r>
                                <a14:m>
                                  <m:oMath xmlns:m="http://schemas.openxmlformats.org/officeDocument/2006/math">
                                    <m:r>
                                      <a:rPr lang="ru-RU" sz="1000" i="1" smtClean="0">
                                        <a:ln w="0"/>
                                        <a:solidFill>
                                          <a:schemeClr val="tx1"/>
                                        </a:solidFill>
                                        <a:effectLst>
                                          <a:outerShdw blurRad="38100" dist="19050" dir="2700000" algn="tl" rotWithShape="0">
                                            <a:schemeClr val="dk1">
                                              <a:alpha val="40000"/>
                                            </a:scheme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𝜀</m:t>
                                    </m:r>
                                    <m:r>
                                      <a:rPr lang="en-US" sz="1000" b="0" i="1" smtClean="0">
                                        <a:ln w="0"/>
                                        <a:solidFill>
                                          <a:schemeClr val="tx1"/>
                                        </a:solidFill>
                                        <a:effectLst>
                                          <a:outerShdw blurRad="38100" dist="19050" dir="2700000" algn="tl" rotWithShape="0">
                                            <a:schemeClr val="dk1">
                                              <a:alpha val="40000"/>
                                            </a:scheme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&gt;</m:t>
                                    </m:r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000" b="0" i="1" smtClean="0">
                                            <a:ln w="0"/>
                                            <a:solidFill>
                                              <a:schemeClr val="tx1"/>
                                            </a:solidFill>
                                            <a:effectLst>
                                              <a:outerShdw blurRad="38100" dist="19050" dir="2700000" algn="tl" rotWithShape="0">
                                                <a:schemeClr val="dk1">
                                                  <a:alpha val="40000"/>
                                                </a:scheme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000" b="0" i="1" smtClean="0">
                                            <a:ln w="0"/>
                                            <a:solidFill>
                                              <a:schemeClr val="tx1"/>
                                            </a:solidFill>
                                            <a:effectLst>
                                              <a:outerShdw blurRad="38100" dist="19050" dir="2700000" algn="tl" rotWithShape="0">
                                                <a:schemeClr val="dk1">
                                                  <a:alpha val="40000"/>
                                                </a:scheme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𝑉</m:t>
                                        </m:r>
                                        <m:r>
                                          <a:rPr lang="en-US" sz="1000" b="0" i="1" smtClean="0">
                                            <a:ln w="0"/>
                                            <a:solidFill>
                                              <a:schemeClr val="tx1"/>
                                            </a:solidFill>
                                            <a:effectLst>
                                              <a:outerShdw blurRad="38100" dist="19050" dir="2700000" algn="tl" rotWithShape="0">
                                                <a:schemeClr val="dk1">
                                                  <a:alpha val="40000"/>
                                                </a:scheme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1000" b="0" i="1" smtClean="0">
                                            <a:ln w="0"/>
                                            <a:solidFill>
                                              <a:schemeClr val="tx1"/>
                                            </a:solidFill>
                                            <a:effectLst>
                                              <a:outerShdw blurRad="38100" dist="19050" dir="2700000" algn="tl" rotWithShape="0">
                                                <a:schemeClr val="dk1">
                                                  <a:alpha val="40000"/>
                                                </a:scheme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𝑛</m:t>
                                        </m:r>
                                        <m:r>
                                          <a:rPr lang="en-US" sz="1000" b="0" i="1" smtClean="0">
                                            <a:ln w="0"/>
                                            <a:solidFill>
                                              <a:schemeClr val="tx1"/>
                                            </a:solidFill>
                                            <a:effectLst>
                                              <a:outerShdw blurRad="38100" dist="19050" dir="2700000" algn="tl" rotWithShape="0">
                                                <a:schemeClr val="dk1">
                                                  <a:alpha val="40000"/>
                                                </a:scheme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𝜔</m:t>
                                        </m:r>
                                      </m:e>
                                    </m:d>
                                  </m:oMath>
                                </a14:m>
                                <a:endParaRPr lang="en-US" sz="1000" dirty="0">
                                  <a:ln w="0"/>
                                  <a:solidFill>
                                    <a:schemeClr val="tx1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endParaRPr>
                              </a:p>
                            </p:txBody>
                          </p:sp>
                        </mc:Choice>
                        <mc:Fallback xmlns="">
                          <p:sp>
                            <p:nvSpPr>
                              <p:cNvPr id="32" name="Шестиугольник 31">
                                <a:extLst>
                                  <a:ext uri="{FF2B5EF4-FFF2-40B4-BE49-F238E27FC236}">
                                    <a16:creationId xmlns:a16="http://schemas.microsoft.com/office/drawing/2014/main" id="{7907F945-7E9C-4002-A91C-26F823752BCD}"/>
                                  </a:ext>
                                </a:extLst>
                              </p:cNvPr>
                              <p:cNvSpPr>
                                <a:spLocks noRot="1" noChangeAspect="1" noMove="1" noResize="1" noEditPoints="1" noAdjustHandles="1" noChangeArrowheads="1" noChangeShapeType="1" noTextEdit="1"/>
                              </p:cNvSpPr>
                              <p:nvPr/>
                            </p:nvSpPr>
                            <p:spPr>
                              <a:xfrm>
                                <a:off x="6723537" y="6608228"/>
                                <a:ext cx="2986643" cy="572237"/>
                              </a:xfrm>
                              <a:prstGeom prst="hexagon">
                                <a:avLst>
                                  <a:gd name="adj" fmla="val 73478"/>
                                  <a:gd name="vf" fmla="val 115470"/>
                                </a:avLst>
                              </a:prstGeom>
                              <a:blipFill>
                                <a:blip r:embed="rId8"/>
                                <a:stretch>
                                  <a:fillRect b="-1852"/>
                                </a:stretch>
                              </a:blipFill>
                              <a:ln w="28575">
                                <a:solidFill>
                                  <a:schemeClr val="tx1"/>
                                </a:solidFill>
                              </a:ln>
                            </p:spPr>
                            <p:txBody>
                              <a:bodyPr/>
                              <a:lstStyle/>
                              <a:p>
                                <a:r>
                                  <a:rPr lang="ru-RU">
                                    <a:noFill/>
                                  </a:rPr>
                                  <a:t> </a:t>
                                </a:r>
                              </a:p>
                            </p:txBody>
                          </p:sp>
                        </mc:Fallback>
                      </mc:AlternateContent>
                    </p:grpSp>
                    <p:cxnSp>
                      <p:nvCxnSpPr>
                        <p:cNvPr id="36" name="Прямая со стрелкой 35">
                          <a:extLst>
                            <a:ext uri="{FF2B5EF4-FFF2-40B4-BE49-F238E27FC236}">
                              <a16:creationId xmlns:a16="http://schemas.microsoft.com/office/drawing/2014/main" id="{B2C152EB-E70A-4B21-9330-2C2FECB5010B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10424575" y="5493564"/>
                          <a:ext cx="0" cy="186888"/>
                        </a:xfrm>
                        <a:prstGeom prst="straightConnector1">
                          <a:avLst/>
                        </a:prstGeom>
                        <a:ln w="28575">
                          <a:headEnd type="none" w="med" len="med"/>
                          <a:tailEnd type="triangle" w="med" len="med"/>
                        </a:ln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  <mc:AlternateContent xmlns:mc="http://schemas.openxmlformats.org/markup-compatibility/2006" xmlns:a14="http://schemas.microsoft.com/office/drawing/2010/main">
                      <mc:Choice Requires="a14">
                        <p:sp>
                          <p:nvSpPr>
                            <p:cNvPr id="40" name="Шестиугольник 39">
                              <a:extLst>
                                <a:ext uri="{FF2B5EF4-FFF2-40B4-BE49-F238E27FC236}">
                                  <a16:creationId xmlns:a16="http://schemas.microsoft.com/office/drawing/2014/main" id="{A57D653B-151F-42D2-9AA8-ACB62056FAB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9522594" y="4103498"/>
                              <a:ext cx="1637471" cy="464587"/>
                            </a:xfrm>
                            <a:prstGeom prst="hexagon">
                              <a:avLst>
                                <a:gd name="adj" fmla="val 73478"/>
                                <a:gd name="vf" fmla="val 115470"/>
                              </a:avLst>
                            </a:prstGeom>
                            <a:ln w="28575"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2">
                              <a:schemeClr val="accent5">
                                <a:shade val="50000"/>
                              </a:schemeClr>
                            </a:lnRef>
                            <a:fillRef idx="1">
                              <a:schemeClr val="accent5"/>
                            </a:fillRef>
                            <a:effectRef idx="0">
                              <a:schemeClr val="accent5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14:m>
                                <m:oMathPara xmlns:m="http://schemas.openxmlformats.org/officeDocument/2006/math">
                                  <m:oMathParaPr>
                                    <m:jc m:val="centerGroup"/>
                                  </m:oMathParaPr>
                                  <m:oMath xmlns:m="http://schemas.openxmlformats.org/officeDocument/2006/math">
                                    <m:r>
                                      <a:rPr lang="en-US" sz="1000" b="0" i="1" smtClean="0">
                                        <a:ln w="0"/>
                                        <a:solidFill>
                                          <a:schemeClr val="tx1"/>
                                        </a:solidFill>
                                        <a:effectLst>
                                          <a:outerShdw blurRad="38100" dist="19050" dir="2700000" algn="tl" rotWithShape="0">
                                            <a:schemeClr val="dk1">
                                              <a:alpha val="40000"/>
                                            </a:scheme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𝐼</m:t>
                                    </m:r>
                                    <m:r>
                                      <a:rPr lang="en-US" sz="1000" b="0" i="1" smtClean="0">
                                        <a:ln w="0"/>
                                        <a:solidFill>
                                          <a:schemeClr val="tx1"/>
                                        </a:solidFill>
                                        <a:effectLst>
                                          <a:outerShdw blurRad="38100" dist="19050" dir="2700000" algn="tl" rotWithShape="0">
                                            <a:schemeClr val="dk1">
                                              <a:alpha val="40000"/>
                                            </a:scheme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&gt;</m:t>
                                    </m:r>
                                    <m:sSub>
                                      <m:sSubPr>
                                        <m:ctrlPr>
                                          <a:rPr lang="en-US" sz="1000" b="0" i="1" smtClean="0">
                                            <a:ln w="0"/>
                                            <a:solidFill>
                                              <a:schemeClr val="tx1"/>
                                            </a:solidFill>
                                            <a:effectLst>
                                              <a:outerShdw blurRad="38100" dist="19050" dir="2700000" algn="tl" rotWithShape="0">
                                                <a:schemeClr val="dk1">
                                                  <a:alpha val="40000"/>
                                                </a:scheme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000" b="0" i="1" smtClean="0">
                                            <a:ln w="0"/>
                                            <a:solidFill>
                                              <a:schemeClr val="tx1"/>
                                            </a:solidFill>
                                            <a:effectLst>
                                              <a:outerShdw blurRad="38100" dist="19050" dir="2700000" algn="tl" rotWithShape="0">
                                                <a:schemeClr val="dk1">
                                                  <a:alpha val="40000"/>
                                                </a:scheme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1000" b="0" i="1" smtClean="0">
                                            <a:ln w="0"/>
                                            <a:solidFill>
                                              <a:schemeClr val="tx1"/>
                                            </a:solidFill>
                                            <a:effectLst>
                                              <a:outerShdw blurRad="38100" dist="19050" dir="2700000" algn="tl" rotWithShape="0">
                                                <a:schemeClr val="dk1">
                                                  <a:alpha val="40000"/>
                                                </a:scheme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𝑠𝑡𝑒𝑝</m:t>
                                        </m:r>
                                        <m:r>
                                          <a:rPr lang="en-US" sz="1000" b="0" i="1" smtClean="0">
                                            <a:ln w="0"/>
                                            <a:solidFill>
                                              <a:schemeClr val="tx1"/>
                                            </a:solidFill>
                                            <a:effectLst>
                                              <a:outerShdw blurRad="38100" dist="19050" dir="2700000" algn="tl" rotWithShape="0">
                                                <a:schemeClr val="dk1">
                                                  <a:alpha val="40000"/>
                                                </a:scheme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, </m:t>
                                        </m:r>
                                        <m:r>
                                          <a:rPr lang="en-US" sz="1000" b="0" i="1" smtClean="0">
                                            <a:ln w="0"/>
                                            <a:solidFill>
                                              <a:schemeClr val="tx1"/>
                                            </a:solidFill>
                                            <a:effectLst>
                                              <a:outerShdw blurRad="38100" dist="19050" dir="2700000" algn="tl" rotWithShape="0">
                                                <a:schemeClr val="dk1">
                                                  <a:alpha val="40000"/>
                                                </a:scheme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𝑚𝑎𝑥</m:t>
                                        </m:r>
                                      </m:sub>
                                    </m:sSub>
                                  </m:oMath>
                                </m:oMathPara>
                              </a14:m>
                              <a:endParaRPr lang="ru-RU" sz="1000" dirty="0">
                                <a:ln w="0"/>
                                <a:solidFill>
                                  <a:schemeClr val="tx1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</mc:Choice>
                      <mc:Fallback xmlns="">
                        <p:sp>
                          <p:nvSpPr>
                            <p:cNvPr id="40" name="Шестиугольник 39">
                              <a:extLst>
                                <a:ext uri="{FF2B5EF4-FFF2-40B4-BE49-F238E27FC236}">
                                  <a16:creationId xmlns:a16="http://schemas.microsoft.com/office/drawing/2014/main" id="{A57D653B-151F-42D2-9AA8-ACB62056FAB7}"/>
                                </a:ext>
                              </a:extLst>
                            </p:cNvPr>
                            <p:cNvSpPr>
                              <a:spLocks noRot="1" noChangeAspect="1" noMove="1" noResize="1" noEditPoints="1" noAdjustHandles="1" noChangeArrowheads="1" noChangeShapeType="1" noTextEdit="1"/>
                            </p:cNvSpPr>
                            <p:nvPr/>
                          </p:nvSpPr>
                          <p:spPr>
                            <a:xfrm>
                              <a:off x="9522594" y="4103498"/>
                              <a:ext cx="1637471" cy="464587"/>
                            </a:xfrm>
                            <a:prstGeom prst="hexagon">
                              <a:avLst>
                                <a:gd name="adj" fmla="val 73478"/>
                                <a:gd name="vf" fmla="val 115470"/>
                              </a:avLst>
                            </a:prstGeom>
                            <a:blipFill>
                              <a:blip r:embed="rId9"/>
                              <a:stretch>
                                <a:fillRect/>
                              </a:stretch>
                            </a:blipFill>
                            <a:ln w="28575">
                              <a:solidFill>
                                <a:schemeClr val="tx1"/>
                              </a:solidFill>
                            </a:ln>
                          </p:spPr>
                          <p:txBody>
                            <a:bodyPr/>
                            <a:lstStyle/>
                            <a:p>
                              <a:r>
                                <a:rPr lang="ru-RU">
                                  <a:noFill/>
                                </a:rPr>
                                <a:t> </a:t>
                              </a:r>
                            </a:p>
                          </p:txBody>
                        </p:sp>
                      </mc:Fallback>
                    </mc:AlternateContent>
                    <mc:AlternateContent xmlns:mc="http://schemas.openxmlformats.org/markup-compatibility/2006" xmlns:a14="http://schemas.microsoft.com/office/drawing/2010/main">
                      <mc:Choice Requires="a14">
                        <p:sp>
                          <p:nvSpPr>
                            <p:cNvPr id="61" name="Прямоугольник 60">
                              <a:extLst>
                                <a:ext uri="{FF2B5EF4-FFF2-40B4-BE49-F238E27FC236}">
                                  <a16:creationId xmlns:a16="http://schemas.microsoft.com/office/drawing/2014/main" id="{0F251D3A-6B59-450D-B47D-E82444B1F22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1160065" y="4862945"/>
                              <a:ext cx="835722" cy="411722"/>
                            </a:xfrm>
                            <a:prstGeom prst="rect">
                              <a:avLst/>
                            </a:prstGeom>
                            <a:ln w="28575"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2">
                              <a:schemeClr val="accent6"/>
                            </a:lnRef>
                            <a:fillRef idx="1">
                              <a:schemeClr val="lt1"/>
                            </a:fillRef>
                            <a:effectRef idx="0">
                              <a:schemeClr val="accent6"/>
                            </a:effectRef>
                            <a:fontRef idx="minor">
                              <a:schemeClr val="dk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14:m>
                                <m:oMathPara xmlns:m="http://schemas.openxmlformats.org/officeDocument/2006/math">
                                  <m:oMathParaPr>
                                    <m:jc m:val="centerGroup"/>
                                  </m:oMathParaPr>
                                  <m:oMath xmlns:m="http://schemas.openxmlformats.org/officeDocument/2006/math">
                                    <m:sSub>
                                      <m:sSubPr>
                                        <m:ctrlPr>
                                          <a:rPr lang="en-US" sz="1000" b="0" i="1" smtClean="0">
                                            <a:ln w="0"/>
                                            <a:solidFill>
                                              <a:schemeClr val="tx1"/>
                                            </a:solidFill>
                                            <a:effectLst>
                                              <a:outerShdw blurRad="38100" dist="19050" dir="2700000" algn="tl" rotWithShape="0">
                                                <a:schemeClr val="dk1">
                                                  <a:alpha val="40000"/>
                                                </a:scheme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000" b="0" i="1" smtClean="0">
                                            <a:ln w="0"/>
                                            <a:solidFill>
                                              <a:schemeClr val="tx1"/>
                                            </a:solidFill>
                                            <a:effectLst>
                                              <a:outerShdw blurRad="38100" dist="19050" dir="2700000" algn="tl" rotWithShape="0">
                                                <a:schemeClr val="dk1">
                                                  <a:alpha val="40000"/>
                                                </a:scheme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1000" b="0" i="1" smtClean="0">
                                            <a:ln w="0"/>
                                            <a:solidFill>
                                              <a:schemeClr val="tx1"/>
                                            </a:solidFill>
                                            <a:effectLst>
                                              <a:outerShdw blurRad="38100" dist="19050" dir="2700000" algn="tl" rotWithShape="0">
                                                <a:schemeClr val="dk1">
                                                  <a:alpha val="40000"/>
                                                </a:scheme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𝑠𝑡𝑒𝑝</m:t>
                                        </m:r>
                                        <m:r>
                                          <a:rPr lang="en-US" sz="1000" b="0" i="1" smtClean="0">
                                            <a:ln w="0"/>
                                            <a:solidFill>
                                              <a:schemeClr val="tx1"/>
                                            </a:solidFill>
                                            <a:effectLst>
                                              <a:outerShdw blurRad="38100" dist="19050" dir="2700000" algn="tl" rotWithShape="0">
                                                <a:schemeClr val="dk1">
                                                  <a:alpha val="40000"/>
                                                </a:scheme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, </m:t>
                                        </m:r>
                                        <m:r>
                                          <a:rPr lang="en-US" sz="1000" b="0" i="1" smtClean="0">
                                            <a:ln w="0"/>
                                            <a:solidFill>
                                              <a:schemeClr val="tx1"/>
                                            </a:solidFill>
                                            <a:effectLst>
                                              <a:outerShdw blurRad="38100" dist="19050" dir="2700000" algn="tl" rotWithShape="0">
                                                <a:schemeClr val="dk1">
                                                  <a:alpha val="40000"/>
                                                </a:scheme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𝑚𝑎𝑥</m:t>
                                        </m:r>
                                      </m:sub>
                                    </m:sSub>
                                    <m:r>
                                      <a:rPr lang="en-US" sz="1000" b="0" i="1" smtClean="0">
                                        <a:ln w="0"/>
                                        <a:solidFill>
                                          <a:schemeClr val="tx1"/>
                                        </a:solidFill>
                                        <a:effectLst>
                                          <a:outerShdw blurRad="38100" dist="19050" dir="2700000" algn="tl" rotWithShape="0">
                                            <a:schemeClr val="dk1">
                                              <a:alpha val="40000"/>
                                            </a:scheme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=</m:t>
                                    </m:r>
                                    <m:r>
                                      <a:rPr lang="en-US" sz="1000" b="0" i="1" smtClean="0">
                                        <a:ln w="0"/>
                                        <a:solidFill>
                                          <a:schemeClr val="tx1"/>
                                        </a:solidFill>
                                        <a:effectLst>
                                          <a:outerShdw blurRad="38100" dist="19050" dir="2700000" algn="tl" rotWithShape="0">
                                            <a:schemeClr val="dk1">
                                              <a:alpha val="40000"/>
                                            </a:scheme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𝐼</m:t>
                                    </m:r>
                                  </m:oMath>
                                </m:oMathPara>
                              </a14:m>
                              <a:endParaRPr lang="ru-RU" sz="1000" dirty="0"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</mc:Choice>
                      <mc:Fallback xmlns="">
                        <p:sp>
                          <p:nvSpPr>
                            <p:cNvPr id="61" name="Прямоугольник 60">
                              <a:extLst>
                                <a:ext uri="{FF2B5EF4-FFF2-40B4-BE49-F238E27FC236}">
                                  <a16:creationId xmlns:a16="http://schemas.microsoft.com/office/drawing/2014/main" id="{0F251D3A-6B59-450D-B47D-E82444B1F222}"/>
                                </a:ext>
                              </a:extLst>
                            </p:cNvPr>
                            <p:cNvSpPr>
                              <a:spLocks noRot="1" noChangeAspect="1" noMove="1" noResize="1" noEditPoints="1" noAdjustHandles="1" noChangeArrowheads="1" noChangeShapeType="1" noTextEdit="1"/>
                            </p:cNvSpPr>
                            <p:nvPr/>
                          </p:nvSpPr>
                          <p:spPr>
                            <a:xfrm>
                              <a:off x="11160065" y="4862945"/>
                              <a:ext cx="835722" cy="411722"/>
                            </a:xfrm>
                            <a:prstGeom prst="rect">
                              <a:avLst/>
                            </a:prstGeom>
                            <a:blipFill>
                              <a:blip r:embed="rId10"/>
                              <a:stretch>
                                <a:fillRect/>
                              </a:stretch>
                            </a:blipFill>
                            <a:ln w="28575">
                              <a:solidFill>
                                <a:schemeClr val="tx1"/>
                              </a:solidFill>
                            </a:ln>
                          </p:spPr>
                          <p:txBody>
                            <a:bodyPr/>
                            <a:lstStyle/>
                            <a:p>
                              <a:r>
                                <a:rPr lang="ru-RU">
                                  <a:noFill/>
                                </a:rPr>
                                <a:t> </a:t>
                              </a:r>
                            </a:p>
                          </p:txBody>
                        </p:sp>
                      </mc:Fallback>
                    </mc:AlternateContent>
                    <p:cxnSp>
                      <p:nvCxnSpPr>
                        <p:cNvPr id="63" name="Соединитель: уступ 62">
                          <a:extLst>
                            <a:ext uri="{FF2B5EF4-FFF2-40B4-BE49-F238E27FC236}">
                              <a16:creationId xmlns:a16="http://schemas.microsoft.com/office/drawing/2014/main" id="{B6D5F321-B04A-4895-B153-F67E793B92C5}"/>
                            </a:ext>
                          </a:extLst>
                        </p:cNvPr>
                        <p:cNvCxnSpPr>
                          <a:cxnSpLocks/>
                          <a:stCxn id="32" idx="0"/>
                        </p:cNvCxnSpPr>
                        <p:nvPr/>
                      </p:nvCxnSpPr>
                      <p:spPr>
                        <a:xfrm>
                          <a:off x="9735684" y="3686368"/>
                          <a:ext cx="624195" cy="417132"/>
                        </a:xfrm>
                        <a:prstGeom prst="bentConnector3">
                          <a:avLst>
                            <a:gd name="adj1" fmla="val 99662"/>
                          </a:avLst>
                        </a:prstGeom>
                        <a:ln w="28575">
                          <a:solidFill>
                            <a:schemeClr val="tx1"/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4" name="Соединитель: уступ 73">
                          <a:extLst>
                            <a:ext uri="{FF2B5EF4-FFF2-40B4-BE49-F238E27FC236}">
                              <a16:creationId xmlns:a16="http://schemas.microsoft.com/office/drawing/2014/main" id="{C570FA07-59DB-4CED-B5DB-8FBE441143EF}"/>
                            </a:ext>
                          </a:extLst>
                        </p:cNvPr>
                        <p:cNvCxnSpPr>
                          <a:cxnSpLocks/>
                          <a:stCxn id="40" idx="3"/>
                          <a:endCxn id="61" idx="2"/>
                        </p:cNvCxnSpPr>
                        <p:nvPr/>
                      </p:nvCxnSpPr>
                      <p:spPr>
                        <a:xfrm rot="10800000" flipH="1" flipV="1">
                          <a:off x="9522594" y="4335791"/>
                          <a:ext cx="2055332" cy="938875"/>
                        </a:xfrm>
                        <a:prstGeom prst="bentConnector4">
                          <a:avLst>
                            <a:gd name="adj1" fmla="val -11122"/>
                            <a:gd name="adj2" fmla="val 124348"/>
                          </a:avLst>
                        </a:prstGeom>
                        <a:ln w="2857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mc:AlternateContent xmlns:mc="http://schemas.openxmlformats.org/markup-compatibility/2006" xmlns:a14="http://schemas.microsoft.com/office/drawing/2010/main">
                      <mc:Choice Requires="a14">
                        <p:sp>
                          <p:nvSpPr>
                            <p:cNvPr id="76" name="Шестиугольник 75">
                              <a:extLst>
                                <a:ext uri="{FF2B5EF4-FFF2-40B4-BE49-F238E27FC236}">
                                  <a16:creationId xmlns:a16="http://schemas.microsoft.com/office/drawing/2014/main" id="{2D11EC3A-8B37-41F9-9668-FD6DEA76749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9605839" y="5686831"/>
                              <a:ext cx="1637471" cy="464587"/>
                            </a:xfrm>
                            <a:prstGeom prst="hexagon">
                              <a:avLst>
                                <a:gd name="adj" fmla="val 73478"/>
                                <a:gd name="vf" fmla="val 115470"/>
                              </a:avLst>
                            </a:prstGeom>
                            <a:ln w="28575"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2">
                              <a:schemeClr val="accent5">
                                <a:shade val="50000"/>
                              </a:schemeClr>
                            </a:lnRef>
                            <a:fillRef idx="1">
                              <a:schemeClr val="accent5"/>
                            </a:fillRef>
                            <a:effectRef idx="0">
                              <a:schemeClr val="accent5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14:m>
                                <m:oMathPara xmlns:m="http://schemas.openxmlformats.org/officeDocument/2006/math">
                                  <m:oMathParaPr>
                                    <m:jc m:val="centerGroup"/>
                                  </m:oMathParaPr>
                                  <m:oMath xmlns:m="http://schemas.openxmlformats.org/officeDocument/2006/math">
                                    <m:r>
                                      <a:rPr lang="en-US" sz="1000" b="0" i="1" smtClean="0">
                                        <a:ln w="0"/>
                                        <a:solidFill>
                                          <a:schemeClr val="tx1"/>
                                        </a:solidFill>
                                        <a:effectLst>
                                          <a:outerShdw blurRad="38100" dist="19050" dir="2700000" algn="tl" rotWithShape="0">
                                            <a:schemeClr val="dk1">
                                              <a:alpha val="40000"/>
                                            </a:scheme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𝐼</m:t>
                                    </m:r>
                                    <m:r>
                                      <a:rPr lang="en-US" sz="1000" b="0" i="1" smtClean="0">
                                        <a:ln w="0"/>
                                        <a:solidFill>
                                          <a:schemeClr val="tx1"/>
                                        </a:solidFill>
                                        <a:effectLst>
                                          <a:outerShdw blurRad="38100" dist="19050" dir="2700000" algn="tl" rotWithShape="0">
                                            <a:schemeClr val="dk1">
                                              <a:alpha val="40000"/>
                                            </a:scheme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&lt;</m:t>
                                    </m:r>
                                    <m:sSub>
                                      <m:sSubPr>
                                        <m:ctrlPr>
                                          <a:rPr lang="en-US" sz="1000" b="0" i="1" smtClean="0">
                                            <a:ln w="0"/>
                                            <a:solidFill>
                                              <a:schemeClr val="tx1"/>
                                            </a:solidFill>
                                            <a:effectLst>
                                              <a:outerShdw blurRad="38100" dist="19050" dir="2700000" algn="tl" rotWithShape="0">
                                                <a:schemeClr val="dk1">
                                                  <a:alpha val="40000"/>
                                                </a:scheme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000" b="0" i="1" smtClean="0">
                                            <a:ln w="0"/>
                                            <a:solidFill>
                                              <a:schemeClr val="tx1"/>
                                            </a:solidFill>
                                            <a:effectLst>
                                              <a:outerShdw blurRad="38100" dist="19050" dir="2700000" algn="tl" rotWithShape="0">
                                                <a:schemeClr val="dk1">
                                                  <a:alpha val="40000"/>
                                                </a:scheme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1000" b="0" i="1" smtClean="0">
                                            <a:ln w="0"/>
                                            <a:solidFill>
                                              <a:schemeClr val="tx1"/>
                                            </a:solidFill>
                                            <a:effectLst>
                                              <a:outerShdw blurRad="38100" dist="19050" dir="2700000" algn="tl" rotWithShape="0">
                                                <a:schemeClr val="dk1">
                                                  <a:alpha val="40000"/>
                                                </a:scheme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𝑠𝑡𝑒𝑝</m:t>
                                        </m:r>
                                        <m:r>
                                          <a:rPr lang="en-US" sz="1000" b="0" i="1" smtClean="0">
                                            <a:ln w="0"/>
                                            <a:solidFill>
                                              <a:schemeClr val="tx1"/>
                                            </a:solidFill>
                                            <a:effectLst>
                                              <a:outerShdw blurRad="38100" dist="19050" dir="2700000" algn="tl" rotWithShape="0">
                                                <a:schemeClr val="dk1">
                                                  <a:alpha val="40000"/>
                                                </a:scheme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, </m:t>
                                        </m:r>
                                        <m:r>
                                          <a:rPr lang="en-US" sz="1000" b="0" i="1" smtClean="0">
                                            <a:ln w="0"/>
                                            <a:solidFill>
                                              <a:schemeClr val="tx1"/>
                                            </a:solidFill>
                                            <a:effectLst>
                                              <a:outerShdw blurRad="38100" dist="19050" dir="2700000" algn="tl" rotWithShape="0">
                                                <a:schemeClr val="dk1">
                                                  <a:alpha val="40000"/>
                                                </a:scheme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𝑚𝑖𝑛</m:t>
                                        </m:r>
                                      </m:sub>
                                    </m:sSub>
                                  </m:oMath>
                                </m:oMathPara>
                              </a14:m>
                              <a:endParaRPr lang="ru-RU" sz="1000" dirty="0">
                                <a:ln w="0"/>
                                <a:solidFill>
                                  <a:schemeClr val="tx1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</mc:Choice>
                      <mc:Fallback xmlns="">
                        <p:sp>
                          <p:nvSpPr>
                            <p:cNvPr id="76" name="Шестиугольник 75">
                              <a:extLst>
                                <a:ext uri="{FF2B5EF4-FFF2-40B4-BE49-F238E27FC236}">
                                  <a16:creationId xmlns:a16="http://schemas.microsoft.com/office/drawing/2014/main" id="{2D11EC3A-8B37-41F9-9668-FD6DEA767492}"/>
                                </a:ext>
                              </a:extLst>
                            </p:cNvPr>
                            <p:cNvSpPr>
                              <a:spLocks noRot="1" noChangeAspect="1" noMove="1" noResize="1" noEditPoints="1" noAdjustHandles="1" noChangeArrowheads="1" noChangeShapeType="1" noTextEdit="1"/>
                            </p:cNvSpPr>
                            <p:nvPr/>
                          </p:nvSpPr>
                          <p:spPr>
                            <a:xfrm>
                              <a:off x="9605839" y="5686831"/>
                              <a:ext cx="1637471" cy="464587"/>
                            </a:xfrm>
                            <a:prstGeom prst="hexagon">
                              <a:avLst>
                                <a:gd name="adj" fmla="val 73478"/>
                                <a:gd name="vf" fmla="val 115470"/>
                              </a:avLst>
                            </a:prstGeom>
                            <a:blipFill>
                              <a:blip r:embed="rId11"/>
                              <a:stretch>
                                <a:fillRect/>
                              </a:stretch>
                            </a:blipFill>
                            <a:ln w="28575">
                              <a:solidFill>
                                <a:schemeClr val="tx1"/>
                              </a:solidFill>
                            </a:ln>
                          </p:spPr>
                          <p:txBody>
                            <a:bodyPr/>
                            <a:lstStyle/>
                            <a:p>
                              <a:r>
                                <a:rPr lang="ru-RU">
                                  <a:noFill/>
                                </a:rPr>
                                <a:t> </a:t>
                              </a:r>
                            </a:p>
                          </p:txBody>
                        </p:sp>
                      </mc:Fallback>
                    </mc:AlternateContent>
                    <mc:AlternateContent xmlns:mc="http://schemas.openxmlformats.org/markup-compatibility/2006" xmlns:a14="http://schemas.microsoft.com/office/drawing/2010/main">
                      <mc:Choice Requires="a14">
                        <p:sp>
                          <p:nvSpPr>
                            <p:cNvPr id="77" name="Прямоугольник 76">
                              <a:extLst>
                                <a:ext uri="{FF2B5EF4-FFF2-40B4-BE49-F238E27FC236}">
                                  <a16:creationId xmlns:a16="http://schemas.microsoft.com/office/drawing/2014/main" id="{D87458E8-7D2E-477F-BBBA-1D92688FA89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1243310" y="6446278"/>
                              <a:ext cx="835722" cy="411722"/>
                            </a:xfrm>
                            <a:prstGeom prst="rect">
                              <a:avLst/>
                            </a:prstGeom>
                            <a:ln w="28575">
                              <a:solidFill>
                                <a:schemeClr val="tx1"/>
                              </a:solidFill>
                            </a:ln>
                          </p:spPr>
                          <p:style>
                            <a:lnRef idx="2">
                              <a:schemeClr val="accent6"/>
                            </a:lnRef>
                            <a:fillRef idx="1">
                              <a:schemeClr val="lt1"/>
                            </a:fillRef>
                            <a:effectRef idx="0">
                              <a:schemeClr val="accent6"/>
                            </a:effectRef>
                            <a:fontRef idx="minor">
                              <a:schemeClr val="dk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14:m>
                                <m:oMathPara xmlns:m="http://schemas.openxmlformats.org/officeDocument/2006/math">
                                  <m:oMathParaPr>
                                    <m:jc m:val="centerGroup"/>
                                  </m:oMathParaPr>
                                  <m:oMath xmlns:m="http://schemas.openxmlformats.org/officeDocument/2006/math">
                                    <m:sSub>
                                      <m:sSubPr>
                                        <m:ctrlPr>
                                          <a:rPr lang="en-US" sz="1000" b="0" i="1" smtClean="0">
                                            <a:ln w="0"/>
                                            <a:solidFill>
                                              <a:schemeClr val="tx1"/>
                                            </a:solidFill>
                                            <a:effectLst>
                                              <a:outerShdw blurRad="38100" dist="19050" dir="2700000" algn="tl" rotWithShape="0">
                                                <a:schemeClr val="dk1">
                                                  <a:alpha val="40000"/>
                                                </a:scheme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000" b="0" i="1" smtClean="0">
                                            <a:ln w="0"/>
                                            <a:solidFill>
                                              <a:schemeClr val="tx1"/>
                                            </a:solidFill>
                                            <a:effectLst>
                                              <a:outerShdw blurRad="38100" dist="19050" dir="2700000" algn="tl" rotWithShape="0">
                                                <a:schemeClr val="dk1">
                                                  <a:alpha val="40000"/>
                                                </a:scheme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1000" b="0" i="1" smtClean="0">
                                            <a:ln w="0"/>
                                            <a:solidFill>
                                              <a:schemeClr val="tx1"/>
                                            </a:solidFill>
                                            <a:effectLst>
                                              <a:outerShdw blurRad="38100" dist="19050" dir="2700000" algn="tl" rotWithShape="0">
                                                <a:schemeClr val="dk1">
                                                  <a:alpha val="40000"/>
                                                </a:scheme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𝑠𝑡𝑒𝑝</m:t>
                                        </m:r>
                                        <m:r>
                                          <a:rPr lang="en-US" sz="1000" b="0" i="1" smtClean="0">
                                            <a:ln w="0"/>
                                            <a:solidFill>
                                              <a:schemeClr val="tx1"/>
                                            </a:solidFill>
                                            <a:effectLst>
                                              <a:outerShdw blurRad="38100" dist="19050" dir="2700000" algn="tl" rotWithShape="0">
                                                <a:schemeClr val="dk1">
                                                  <a:alpha val="40000"/>
                                                </a:scheme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, </m:t>
                                        </m:r>
                                        <m:r>
                                          <a:rPr lang="en-US" sz="1000" b="0" i="1" smtClean="0">
                                            <a:ln w="0"/>
                                            <a:solidFill>
                                              <a:schemeClr val="tx1"/>
                                            </a:solidFill>
                                            <a:effectLst>
                                              <a:outerShdw blurRad="38100" dist="19050" dir="2700000" algn="tl" rotWithShape="0">
                                                <a:schemeClr val="dk1">
                                                  <a:alpha val="40000"/>
                                                </a:schemeClr>
                                              </a:outerShdw>
                                            </a:effectLst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𝑚𝑖𝑛</m:t>
                                        </m:r>
                                      </m:sub>
                                    </m:sSub>
                                    <m:r>
                                      <a:rPr lang="en-US" sz="1000" b="0" i="1" smtClean="0">
                                        <a:ln w="0"/>
                                        <a:solidFill>
                                          <a:schemeClr val="tx1"/>
                                        </a:solidFill>
                                        <a:effectLst>
                                          <a:outerShdw blurRad="38100" dist="19050" dir="2700000" algn="tl" rotWithShape="0">
                                            <a:schemeClr val="dk1">
                                              <a:alpha val="40000"/>
                                            </a:scheme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=</m:t>
                                    </m:r>
                                    <m:r>
                                      <a:rPr lang="en-US" sz="1000" b="0" i="1" smtClean="0">
                                        <a:ln w="0"/>
                                        <a:solidFill>
                                          <a:schemeClr val="tx1"/>
                                        </a:solidFill>
                                        <a:effectLst>
                                          <a:outerShdw blurRad="38100" dist="19050" dir="2700000" algn="tl" rotWithShape="0">
                                            <a:schemeClr val="dk1">
                                              <a:alpha val="40000"/>
                                            </a:scheme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𝐼</m:t>
                                    </m:r>
                                  </m:oMath>
                                </m:oMathPara>
                              </a14:m>
                              <a:endParaRPr lang="ru-RU" sz="1000" dirty="0"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endParaRPr>
                            </a:p>
                          </p:txBody>
                        </p:sp>
                      </mc:Choice>
                      <mc:Fallback xmlns="">
                        <p:sp>
                          <p:nvSpPr>
                            <p:cNvPr id="77" name="Прямоугольник 76">
                              <a:extLst>
                                <a:ext uri="{FF2B5EF4-FFF2-40B4-BE49-F238E27FC236}">
                                  <a16:creationId xmlns:a16="http://schemas.microsoft.com/office/drawing/2014/main" id="{D87458E8-7D2E-477F-BBBA-1D92688FA89B}"/>
                                </a:ext>
                              </a:extLst>
                            </p:cNvPr>
                            <p:cNvSpPr>
                              <a:spLocks noRot="1" noChangeAspect="1" noMove="1" noResize="1" noEditPoints="1" noAdjustHandles="1" noChangeArrowheads="1" noChangeShapeType="1" noTextEdit="1"/>
                            </p:cNvSpPr>
                            <p:nvPr/>
                          </p:nvSpPr>
                          <p:spPr>
                            <a:xfrm>
                              <a:off x="11243310" y="6446278"/>
                              <a:ext cx="835722" cy="411722"/>
                            </a:xfrm>
                            <a:prstGeom prst="rect">
                              <a:avLst/>
                            </a:prstGeom>
                            <a:blipFill>
                              <a:blip r:embed="rId12"/>
                              <a:stretch>
                                <a:fillRect/>
                              </a:stretch>
                            </a:blipFill>
                            <a:ln w="28575">
                              <a:solidFill>
                                <a:schemeClr val="tx1"/>
                              </a:solidFill>
                            </a:ln>
                          </p:spPr>
                          <p:txBody>
                            <a:bodyPr/>
                            <a:lstStyle/>
                            <a:p>
                              <a:r>
                                <a:rPr lang="ru-RU">
                                  <a:noFill/>
                                </a:rPr>
                                <a:t> </a:t>
                              </a:r>
                            </a:p>
                          </p:txBody>
                        </p:sp>
                      </mc:Fallback>
                    </mc:AlternateContent>
                  </p:grpSp>
                  <p:cxnSp>
                    <p:nvCxnSpPr>
                      <p:cNvPr id="87" name="Соединитель: уступ 86">
                        <a:extLst>
                          <a:ext uri="{FF2B5EF4-FFF2-40B4-BE49-F238E27FC236}">
                            <a16:creationId xmlns:a16="http://schemas.microsoft.com/office/drawing/2014/main" id="{BFEBBCB6-92AE-4BF3-A493-8B03ECCAD2A9}"/>
                          </a:ext>
                        </a:extLst>
                      </p:cNvPr>
                      <p:cNvCxnSpPr>
                        <a:cxnSpLocks/>
                        <a:stCxn id="32" idx="3"/>
                      </p:cNvCxnSpPr>
                      <p:nvPr/>
                    </p:nvCxnSpPr>
                    <p:spPr>
                      <a:xfrm rot="10800000" flipH="1" flipV="1">
                        <a:off x="6737416" y="2142576"/>
                        <a:ext cx="3287356" cy="3681706"/>
                      </a:xfrm>
                      <a:prstGeom prst="bentConnector3">
                        <a:avLst>
                          <a:gd name="adj1" fmla="val -6723"/>
                        </a:avLst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</p:grpSp>
          </p:grpSp>
        </p:grpSp>
      </p:grpSp>
      <p:grpSp>
        <p:nvGrpSpPr>
          <p:cNvPr id="136" name="Группа 135">
            <a:extLst>
              <a:ext uri="{FF2B5EF4-FFF2-40B4-BE49-F238E27FC236}">
                <a16:creationId xmlns:a16="http://schemas.microsoft.com/office/drawing/2014/main" id="{EBBC75E5-8DFA-49A7-8E8B-40A079BD4BAC}"/>
              </a:ext>
            </a:extLst>
          </p:cNvPr>
          <p:cNvGrpSpPr/>
          <p:nvPr/>
        </p:nvGrpSpPr>
        <p:grpSpPr>
          <a:xfrm>
            <a:off x="891890" y="470521"/>
            <a:ext cx="4500223" cy="3365454"/>
            <a:chOff x="2229080" y="1050966"/>
            <a:chExt cx="8039435" cy="4594411"/>
          </a:xfrm>
        </p:grpSpPr>
        <p:grpSp>
          <p:nvGrpSpPr>
            <p:cNvPr id="137" name="Группа 136">
              <a:extLst>
                <a:ext uri="{FF2B5EF4-FFF2-40B4-BE49-F238E27FC236}">
                  <a16:creationId xmlns:a16="http://schemas.microsoft.com/office/drawing/2014/main" id="{BDFBEF03-F7FA-41F9-9C0B-E63EAA5AFC33}"/>
                </a:ext>
              </a:extLst>
            </p:cNvPr>
            <p:cNvGrpSpPr/>
            <p:nvPr/>
          </p:nvGrpSpPr>
          <p:grpSpPr>
            <a:xfrm>
              <a:off x="2229080" y="1050966"/>
              <a:ext cx="8039435" cy="4594411"/>
              <a:chOff x="2229080" y="1050966"/>
              <a:chExt cx="8039435" cy="4594411"/>
            </a:xfrm>
          </p:grpSpPr>
          <p:sp>
            <p:nvSpPr>
              <p:cNvPr id="139" name="Прямоугольник: скругленные углы 138">
                <a:extLst>
                  <a:ext uri="{FF2B5EF4-FFF2-40B4-BE49-F238E27FC236}">
                    <a16:creationId xmlns:a16="http://schemas.microsoft.com/office/drawing/2014/main" id="{04829DE1-F23A-481D-8EC2-125FF94D9452}"/>
                  </a:ext>
                </a:extLst>
              </p:cNvPr>
              <p:cNvSpPr/>
              <p:nvPr/>
            </p:nvSpPr>
            <p:spPr>
              <a:xfrm>
                <a:off x="3918857" y="1050966"/>
                <a:ext cx="2565069" cy="855024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1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Задаем значение параметров</a:t>
                </a:r>
                <a:endParaRPr lang="ru-RU" sz="1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0" name="Шестиугольник 139">
                <a:extLst>
                  <a:ext uri="{FF2B5EF4-FFF2-40B4-BE49-F238E27FC236}">
                    <a16:creationId xmlns:a16="http://schemas.microsoft.com/office/drawing/2014/main" id="{BC99620C-2175-4B91-9819-8DD210F1509B}"/>
                  </a:ext>
                </a:extLst>
              </p:cNvPr>
              <p:cNvSpPr/>
              <p:nvPr/>
            </p:nvSpPr>
            <p:spPr>
              <a:xfrm>
                <a:off x="3499362" y="2232050"/>
                <a:ext cx="3269573" cy="992100"/>
              </a:xfrm>
              <a:prstGeom prst="hexagon">
                <a:avLst>
                  <a:gd name="adj" fmla="val 73478"/>
                  <a:gd name="vf" fmla="val 115470"/>
                </a:avLst>
              </a:prstGeom>
              <a:solidFill>
                <a:srgbClr val="CC64AC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1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Задаем цикл по </a:t>
                </a:r>
                <a:r>
                  <a:rPr lang="en-US" sz="11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</a:t>
                </a:r>
                <a:r>
                  <a:rPr lang="ru-RU" sz="11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от </a:t>
                </a:r>
                <a:r>
                  <a:rPr lang="en-US" sz="11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Amin </a:t>
                </a:r>
                <a:r>
                  <a:rPr lang="ru-RU" sz="11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до </a:t>
                </a:r>
                <a:r>
                  <a:rPr lang="en-US" sz="11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Amax </a:t>
                </a:r>
                <a:r>
                  <a:rPr lang="ru-RU" sz="11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 шагом </a:t>
                </a:r>
                <a:r>
                  <a:rPr lang="en-US" sz="1100" dirty="0" err="1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</a:t>
                </a:r>
                <a:endParaRPr lang="ru-RU" sz="11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1" name="Прямоугольник 140">
                <a:extLst>
                  <a:ext uri="{FF2B5EF4-FFF2-40B4-BE49-F238E27FC236}">
                    <a16:creationId xmlns:a16="http://schemas.microsoft.com/office/drawing/2014/main" id="{8096317C-A69D-4340-A5AC-B26F8F1BADF5}"/>
                  </a:ext>
                </a:extLst>
              </p:cNvPr>
              <p:cNvSpPr/>
              <p:nvPr/>
            </p:nvSpPr>
            <p:spPr>
              <a:xfrm>
                <a:off x="3716978" y="3521034"/>
                <a:ext cx="3051955" cy="99210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ru-RU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Вычисление </a:t>
                </a:r>
                <a:r>
                  <a:rPr lang="ru-RU" sz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двухпетлевой</a:t>
                </a:r>
                <a:r>
                  <a:rPr lang="ru-RU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ВАХ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2" name="Прямоугольник 141">
                    <a:extLst>
                      <a:ext uri="{FF2B5EF4-FFF2-40B4-BE49-F238E27FC236}">
                        <a16:creationId xmlns:a16="http://schemas.microsoft.com/office/drawing/2014/main" id="{85ED0083-83CD-4A39-8059-2F2E4DF47125}"/>
                      </a:ext>
                    </a:extLst>
                  </p:cNvPr>
                  <p:cNvSpPr/>
                  <p:nvPr/>
                </p:nvSpPr>
                <p:spPr>
                  <a:xfrm>
                    <a:off x="3283826" y="4810019"/>
                    <a:ext cx="3845608" cy="835357"/>
                  </a:xfrm>
                  <a:prstGeom prst="rect">
                    <a:avLst/>
                  </a:prstGeom>
                  <a:solidFill>
                    <a:schemeClr val="accent4">
                      <a:lumMod val="20000"/>
                      <a:lumOff val="80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Определяем ступеньку Шапиро</a:t>
                    </a:r>
                  </a:p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ru-RU" sz="12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1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Δ</m:t>
                              </m:r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𝑠𝑡𝑒𝑝</m:t>
                              </m:r>
                            </m:sub>
                          </m:sSub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𝑠𝑡𝑒𝑝</m:t>
                              </m:r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 </m:t>
                              </m:r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𝑚𝑎𝑥</m:t>
                              </m:r>
                            </m:sub>
                          </m:sSub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𝑠𝑡𝑒𝑝</m:t>
                              </m:r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 </m:t>
                              </m:r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𝑚𝑖𝑛</m:t>
                              </m:r>
                            </m:sub>
                          </m:sSub>
                        </m:oMath>
                      </m:oMathPara>
                    </a14:m>
                    <a:endParaRPr lang="ru-RU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42" name="Прямоугольник 141">
                    <a:extLst>
                      <a:ext uri="{FF2B5EF4-FFF2-40B4-BE49-F238E27FC236}">
                        <a16:creationId xmlns:a16="http://schemas.microsoft.com/office/drawing/2014/main" id="{85ED0083-83CD-4A39-8059-2F2E4DF4712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83826" y="4810019"/>
                    <a:ext cx="3845608" cy="835357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  <a:ln w="3810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43" name="Прямоугольник: скругленные углы 142">
                <a:extLst>
                  <a:ext uri="{FF2B5EF4-FFF2-40B4-BE49-F238E27FC236}">
                    <a16:creationId xmlns:a16="http://schemas.microsoft.com/office/drawing/2014/main" id="{CB502FC6-6D38-4378-BB71-BCC184508F35}"/>
                  </a:ext>
                </a:extLst>
              </p:cNvPr>
              <p:cNvSpPr/>
              <p:nvPr/>
            </p:nvSpPr>
            <p:spPr>
              <a:xfrm>
                <a:off x="7311559" y="2153371"/>
                <a:ext cx="2956956" cy="1168895"/>
              </a:xfrm>
              <a:prstGeom prst="roundRect">
                <a:avLst/>
              </a:prstGeom>
              <a:solidFill>
                <a:srgbClr val="00B05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Построение графика зависимости ширины ступеньки от </a:t>
                </a:r>
                <a:r>
                  <a:rPr lang="en-US" sz="1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endParaRPr lang="ru-RU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44" name="Прямая со стрелкой 143">
                <a:extLst>
                  <a:ext uri="{FF2B5EF4-FFF2-40B4-BE49-F238E27FC236}">
                    <a16:creationId xmlns:a16="http://schemas.microsoft.com/office/drawing/2014/main" id="{6872D546-ADD4-423B-BC46-804031703C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71703" y="1905990"/>
                <a:ext cx="0" cy="326060"/>
              </a:xfrm>
              <a:prstGeom prst="straightConnector1">
                <a:avLst/>
              </a:prstGeom>
              <a:ln w="38100">
                <a:headEnd type="none" w="med" len="med"/>
                <a:tailEnd type="arrow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5" name="Прямая со стрелкой 144">
                <a:extLst>
                  <a:ext uri="{FF2B5EF4-FFF2-40B4-BE49-F238E27FC236}">
                    <a16:creationId xmlns:a16="http://schemas.microsoft.com/office/drawing/2014/main" id="{DC2A605D-78CA-4EFF-A83B-FA8FDAEAFB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71703" y="3224151"/>
                <a:ext cx="0" cy="326060"/>
              </a:xfrm>
              <a:prstGeom prst="straightConnector1">
                <a:avLst/>
              </a:prstGeom>
              <a:ln w="38100">
                <a:headEnd type="none" w="med" len="med"/>
                <a:tailEnd type="arrow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6" name="Прямая со стрелкой 145">
                <a:extLst>
                  <a:ext uri="{FF2B5EF4-FFF2-40B4-BE49-F238E27FC236}">
                    <a16:creationId xmlns:a16="http://schemas.microsoft.com/office/drawing/2014/main" id="{1DF2D0E8-62BE-4CF8-93FE-4370E1BC5F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89513" y="4488873"/>
                <a:ext cx="0" cy="326060"/>
              </a:xfrm>
              <a:prstGeom prst="straightConnector1">
                <a:avLst/>
              </a:prstGeom>
              <a:ln w="38100">
                <a:headEnd type="none" w="med" len="med"/>
                <a:tailEnd type="arrow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7" name="Прямая со стрелкой 146">
                <a:extLst>
                  <a:ext uri="{FF2B5EF4-FFF2-40B4-BE49-F238E27FC236}">
                    <a16:creationId xmlns:a16="http://schemas.microsoft.com/office/drawing/2014/main" id="{0BBC6998-0B42-4832-AF4D-E541E74BF1EF}"/>
                  </a:ext>
                </a:extLst>
              </p:cNvPr>
              <p:cNvCxnSpPr>
                <a:cxnSpLocks/>
                <a:stCxn id="140" idx="0"/>
              </p:cNvCxnSpPr>
              <p:nvPr/>
            </p:nvCxnSpPr>
            <p:spPr>
              <a:xfrm>
                <a:off x="6768935" y="2728101"/>
                <a:ext cx="451251" cy="0"/>
              </a:xfrm>
              <a:prstGeom prst="straightConnector1">
                <a:avLst/>
              </a:prstGeom>
              <a:ln w="38100">
                <a:headEnd type="none" w="med" len="med"/>
                <a:tailEnd type="arrow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8" name="Соединитель: уступ 147">
                <a:extLst>
                  <a:ext uri="{FF2B5EF4-FFF2-40B4-BE49-F238E27FC236}">
                    <a16:creationId xmlns:a16="http://schemas.microsoft.com/office/drawing/2014/main" id="{954A41F1-20C8-49E9-BB14-1A5922D9A8D7}"/>
                  </a:ext>
                </a:extLst>
              </p:cNvPr>
              <p:cNvCxnSpPr>
                <a:cxnSpLocks/>
                <a:endCxn id="142" idx="2"/>
              </p:cNvCxnSpPr>
              <p:nvPr/>
            </p:nvCxnSpPr>
            <p:spPr>
              <a:xfrm rot="16200000" flipH="1">
                <a:off x="2259216" y="2697963"/>
                <a:ext cx="2917278" cy="2977549"/>
              </a:xfrm>
              <a:prstGeom prst="bentConnector3">
                <a:avLst>
                  <a:gd name="adj1" fmla="val 111022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8" name="Прямая со стрелкой 137">
              <a:extLst>
                <a:ext uri="{FF2B5EF4-FFF2-40B4-BE49-F238E27FC236}">
                  <a16:creationId xmlns:a16="http://schemas.microsoft.com/office/drawing/2014/main" id="{FAC17A0E-B2EB-4EA2-BB11-808F42A6AE37}"/>
                </a:ext>
              </a:extLst>
            </p:cNvPr>
            <p:cNvCxnSpPr>
              <a:cxnSpLocks/>
              <a:endCxn id="140" idx="3"/>
            </p:cNvCxnSpPr>
            <p:nvPr/>
          </p:nvCxnSpPr>
          <p:spPr>
            <a:xfrm>
              <a:off x="2238503" y="2728099"/>
              <a:ext cx="1260859" cy="1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9" name="TextBox 148">
            <a:extLst>
              <a:ext uri="{FF2B5EF4-FFF2-40B4-BE49-F238E27FC236}">
                <a16:creationId xmlns:a16="http://schemas.microsoft.com/office/drawing/2014/main" id="{2C90C52D-A62E-4F05-AB62-BC2C419DAEAC}"/>
              </a:ext>
            </a:extLst>
          </p:cNvPr>
          <p:cNvSpPr txBox="1"/>
          <p:nvPr/>
        </p:nvSpPr>
        <p:spPr>
          <a:xfrm>
            <a:off x="1768613" y="-3394"/>
            <a:ext cx="85809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 spc="-4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вычисления зависимости ширины ступеньки Шапиро от амплитуды</a:t>
            </a:r>
          </a:p>
        </p:txBody>
      </p:sp>
      <p:pic>
        <p:nvPicPr>
          <p:cNvPr id="150" name="Picture 6" descr="G:\MONGOLIA\logov2.png">
            <a:extLst>
              <a:ext uri="{FF2B5EF4-FFF2-40B4-BE49-F238E27FC236}">
                <a16:creationId xmlns:a16="http://schemas.microsoft.com/office/drawing/2014/main" id="{D9DCDA5D-F593-4982-963B-5F02D2A14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88" y="134262"/>
            <a:ext cx="15843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" name="Picture 23">
            <a:extLst>
              <a:ext uri="{FF2B5EF4-FFF2-40B4-BE49-F238E27FC236}">
                <a16:creationId xmlns:a16="http://schemas.microsoft.com/office/drawing/2014/main" id="{199F0236-B725-48E9-8205-8908875F4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068" y="225474"/>
            <a:ext cx="1625078" cy="710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" name="Стрелка: вправо 163">
            <a:extLst>
              <a:ext uri="{FF2B5EF4-FFF2-40B4-BE49-F238E27FC236}">
                <a16:creationId xmlns:a16="http://schemas.microsoft.com/office/drawing/2014/main" id="{3CB7C35C-C300-4475-88DD-C2AF8BDAC6AB}"/>
              </a:ext>
            </a:extLst>
          </p:cNvPr>
          <p:cNvSpPr/>
          <p:nvPr/>
        </p:nvSpPr>
        <p:spPr>
          <a:xfrm>
            <a:off x="4275014" y="2760728"/>
            <a:ext cx="1156890" cy="647204"/>
          </a:xfrm>
          <a:prstGeom prst="rightArrow">
            <a:avLst>
              <a:gd name="adj1" fmla="val 50000"/>
              <a:gd name="adj2" fmla="val 101019"/>
            </a:avLst>
          </a:prstGeom>
          <a:solidFill>
            <a:srgbClr val="0D56A6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68" name="Прямая со стрелкой 167">
            <a:extLst>
              <a:ext uri="{FF2B5EF4-FFF2-40B4-BE49-F238E27FC236}">
                <a16:creationId xmlns:a16="http://schemas.microsoft.com/office/drawing/2014/main" id="{D17969A0-5052-486A-9493-2F21463D06A5}"/>
              </a:ext>
            </a:extLst>
          </p:cNvPr>
          <p:cNvCxnSpPr>
            <a:cxnSpLocks/>
          </p:cNvCxnSpPr>
          <p:nvPr/>
        </p:nvCxnSpPr>
        <p:spPr>
          <a:xfrm flipH="1">
            <a:off x="5118607" y="4293512"/>
            <a:ext cx="520764" cy="41797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Прямая со стрелкой 168">
            <a:extLst>
              <a:ext uri="{FF2B5EF4-FFF2-40B4-BE49-F238E27FC236}">
                <a16:creationId xmlns:a16="http://schemas.microsoft.com/office/drawing/2014/main" id="{A839A802-8308-45C9-9D6F-89237EBCCEA6}"/>
              </a:ext>
            </a:extLst>
          </p:cNvPr>
          <p:cNvCxnSpPr>
            <a:cxnSpLocks/>
          </p:cNvCxnSpPr>
          <p:nvPr/>
        </p:nvCxnSpPr>
        <p:spPr>
          <a:xfrm>
            <a:off x="4275014" y="6016224"/>
            <a:ext cx="73033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AD79719B-CD14-4C81-8A51-667A398677C4}"/>
              </a:ext>
            </a:extLst>
          </p:cNvPr>
          <p:cNvSpPr txBox="1"/>
          <p:nvPr/>
        </p:nvSpPr>
        <p:spPr>
          <a:xfrm>
            <a:off x="193646" y="6319267"/>
            <a:ext cx="5911712" cy="461665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181818"/>
                </a:solidFill>
                <a:latin typeface="OpenSans"/>
              </a:rPr>
              <a:t>A.R. </a:t>
            </a:r>
            <a:r>
              <a:rPr lang="en-US" sz="1200" b="1" dirty="0" err="1">
                <a:solidFill>
                  <a:srgbClr val="181818"/>
                </a:solidFill>
                <a:latin typeface="OpenSans"/>
              </a:rPr>
              <a:t>Rahmonova</a:t>
            </a:r>
            <a:r>
              <a:rPr lang="ru-RU" sz="1200" b="1" i="0" dirty="0">
                <a:solidFill>
                  <a:srgbClr val="181818"/>
                </a:solidFill>
                <a:effectLst/>
                <a:latin typeface="OpenSans"/>
              </a:rPr>
              <a:t>, </a:t>
            </a:r>
            <a:r>
              <a:rPr lang="en-US" sz="1200" b="1" i="0" dirty="0">
                <a:solidFill>
                  <a:srgbClr val="181818"/>
                </a:solidFill>
                <a:effectLst/>
                <a:latin typeface="OpenSans"/>
              </a:rPr>
              <a:t>I.R. </a:t>
            </a:r>
            <a:r>
              <a:rPr lang="en-US" sz="1200" b="1" i="0" dirty="0" err="1">
                <a:solidFill>
                  <a:srgbClr val="181818"/>
                </a:solidFill>
                <a:effectLst/>
                <a:latin typeface="OpenSans"/>
              </a:rPr>
              <a:t>Rahmonova</a:t>
            </a:r>
            <a:r>
              <a:rPr lang="ru-RU" sz="1200" b="1" i="0" dirty="0">
                <a:solidFill>
                  <a:srgbClr val="181818"/>
                </a:solidFill>
                <a:effectLst/>
                <a:latin typeface="OpenSans"/>
              </a:rPr>
              <a:t>, </a:t>
            </a:r>
            <a:r>
              <a:rPr lang="en-US" sz="1200" b="1" i="0" dirty="0">
                <a:solidFill>
                  <a:srgbClr val="181818"/>
                </a:solidFill>
                <a:effectLst/>
                <a:latin typeface="OpenSans"/>
              </a:rPr>
              <a:t>O.I.</a:t>
            </a:r>
            <a:r>
              <a:rPr lang="ru-RU" sz="1200" b="1" i="0" dirty="0">
                <a:solidFill>
                  <a:srgbClr val="181818"/>
                </a:solidFill>
                <a:effectLst/>
                <a:latin typeface="OpenSans"/>
              </a:rPr>
              <a:t> </a:t>
            </a:r>
            <a:r>
              <a:rPr lang="en-US" sz="1200" b="1" i="0" dirty="0" err="1">
                <a:solidFill>
                  <a:srgbClr val="181818"/>
                </a:solidFill>
                <a:effectLst/>
                <a:latin typeface="OpenSans"/>
              </a:rPr>
              <a:t>Streltsova</a:t>
            </a:r>
            <a:r>
              <a:rPr lang="ru-RU" sz="1200" b="1" i="0" dirty="0">
                <a:solidFill>
                  <a:srgbClr val="181818"/>
                </a:solidFill>
                <a:effectLst/>
                <a:latin typeface="OpenSans"/>
              </a:rPr>
              <a:t>, </a:t>
            </a:r>
            <a:r>
              <a:rPr lang="en-US" sz="1200" b="1" i="0" dirty="0" err="1">
                <a:solidFill>
                  <a:srgbClr val="181818"/>
                </a:solidFill>
                <a:effectLst/>
                <a:latin typeface="OpenSans"/>
              </a:rPr>
              <a:t>M.I.Zuev</a:t>
            </a:r>
            <a:r>
              <a:rPr lang="en-US" sz="1200" b="1" i="0" dirty="0">
                <a:solidFill>
                  <a:srgbClr val="181818"/>
                </a:solidFill>
                <a:effectLst/>
                <a:latin typeface="OpenSans"/>
              </a:rPr>
              <a:t>, </a:t>
            </a:r>
            <a:r>
              <a:rPr lang="en-US" sz="1200" b="0" i="0" dirty="0">
                <a:solidFill>
                  <a:srgbClr val="181818"/>
                </a:solidFill>
                <a:effectLst/>
                <a:latin typeface="OpenSans"/>
              </a:rPr>
              <a:t>Physics of Particles and Nuclei, Vol. 55, pp. 528-531 (2024).</a:t>
            </a:r>
            <a:endParaRPr lang="ru-RU" sz="1200" dirty="0"/>
          </a:p>
        </p:txBody>
      </p:sp>
      <p:sp>
        <p:nvSpPr>
          <p:cNvPr id="72" name="Номер слайда 6">
            <a:extLst>
              <a:ext uri="{FF2B5EF4-FFF2-40B4-BE49-F238E27FC236}">
                <a16:creationId xmlns:a16="http://schemas.microsoft.com/office/drawing/2014/main" id="{56764674-D03F-4B84-9E95-A467437B6953}"/>
              </a:ext>
            </a:extLst>
          </p:cNvPr>
          <p:cNvSpPr txBox="1">
            <a:spLocks/>
          </p:cNvSpPr>
          <p:nvPr/>
        </p:nvSpPr>
        <p:spPr>
          <a:xfrm>
            <a:off x="11566139" y="6225979"/>
            <a:ext cx="523533" cy="609601"/>
          </a:xfrm>
          <a:prstGeom prst="roundRect">
            <a:avLst>
              <a:gd name="adj" fmla="val 4575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b"/>
          <a:lstStyle>
            <a:defPPr>
              <a:defRPr lang="ru-RU"/>
            </a:defPPr>
            <a:lvl1pPr algn="ctr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kern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27D8F03-95FA-48AB-93F3-B6F9D3B03EA1}" type="slidenum">
              <a:rPr lang="ru-RU" sz="2667" b="1">
                <a:solidFill>
                  <a:srgbClr val="002060"/>
                </a:solidFill>
                <a:latin typeface="Book Antiqua" panose="02040602050305030304" pitchFamily="18" charset="0"/>
              </a:rPr>
              <a:pPr>
                <a:defRPr/>
              </a:pPr>
              <a:t>4</a:t>
            </a:fld>
            <a:endParaRPr lang="ru-RU" sz="2667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241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25828" y="92955"/>
            <a:ext cx="8580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 b="1" spc="-40" dirty="0">
                <a:solidFill>
                  <a:srgbClr val="C00000"/>
                </a:solidFill>
              </a:rPr>
              <a:t>Результаты ускорения </a:t>
            </a:r>
            <a:r>
              <a:rPr lang="en-US" sz="2800" b="1" spc="-40" dirty="0">
                <a:solidFill>
                  <a:srgbClr val="C00000"/>
                </a:solidFill>
              </a:rPr>
              <a:t>Joblib </a:t>
            </a:r>
            <a:r>
              <a:rPr lang="ru-RU" sz="2800" b="1" spc="-40" dirty="0">
                <a:solidFill>
                  <a:srgbClr val="C00000"/>
                </a:solidFill>
              </a:rPr>
              <a:t>и </a:t>
            </a:r>
            <a:r>
              <a:rPr lang="en-US" sz="2800" b="1" spc="-40" dirty="0" err="1">
                <a:solidFill>
                  <a:srgbClr val="C00000"/>
                </a:solidFill>
              </a:rPr>
              <a:t>Numba</a:t>
            </a:r>
            <a:endParaRPr lang="ru-RU" sz="2800" b="1" spc="-40" dirty="0">
              <a:solidFill>
                <a:srgbClr val="C00000"/>
              </a:solidFill>
            </a:endParaRPr>
          </a:p>
        </p:txBody>
      </p:sp>
      <p:pic>
        <p:nvPicPr>
          <p:cNvPr id="21" name="Picture 6" descr="G:\MONGOLIA\logov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88" y="134262"/>
            <a:ext cx="15843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utoShape 4" descr="https://jupyter.org/assets/hublogo.svg"/>
          <p:cNvSpPr>
            <a:spLocks noChangeAspect="1" noChangeArrowheads="1"/>
          </p:cNvSpPr>
          <p:nvPr/>
        </p:nvSpPr>
        <p:spPr bwMode="auto">
          <a:xfrm>
            <a:off x="73355" y="-10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9" descr="https://jupyter.org/assets/hublogo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20" descr="ÐÐ°ÑÑÐ¸Ð½ÐºÐ¸ Ð¿Ð¾ Ð·Ð°Ð¿ÑÐ¾ÑÑ jupyter hub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9612" y="128899"/>
            <a:ext cx="1625078" cy="710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AutoShape 30" descr="ÐÐ°ÑÑÐ¸Ð½ÐºÐ¸ Ð¿Ð¾ Ð·Ð°Ð¿ÑÐ¾ÑÑ tensorflow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D5198B-6858-C1CC-B7C1-3CA6DF75F785}"/>
              </a:ext>
            </a:extLst>
          </p:cNvPr>
          <p:cNvSpPr txBox="1"/>
          <p:nvPr/>
        </p:nvSpPr>
        <p:spPr>
          <a:xfrm>
            <a:off x="723638" y="4541344"/>
            <a:ext cx="38706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Зависимость ширины ступеньки от амплитуды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B22A47E-BE27-459E-A522-B0BBF59DB5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55" y="989238"/>
            <a:ext cx="4479410" cy="364490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B4312DB-FFD8-4523-9572-255C9075C2EA}"/>
              </a:ext>
            </a:extLst>
          </p:cNvPr>
          <p:cNvSpPr txBox="1"/>
          <p:nvPr/>
        </p:nvSpPr>
        <p:spPr>
          <a:xfrm>
            <a:off x="5198370" y="1108417"/>
            <a:ext cx="591610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Joblib</a:t>
            </a:r>
            <a:r>
              <a:rPr lang="en-US" dirty="0"/>
              <a:t> </a:t>
            </a:r>
            <a:r>
              <a:rPr lang="ru-RU" dirty="0"/>
              <a:t>при 50 параллельных потоков время расчета 4551 с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73982B9-3502-4FF3-B000-BE9CFEAAFCF5}"/>
              </a:ext>
            </a:extLst>
          </p:cNvPr>
          <p:cNvSpPr txBox="1"/>
          <p:nvPr/>
        </p:nvSpPr>
        <p:spPr>
          <a:xfrm>
            <a:off x="612775" y="5240978"/>
            <a:ext cx="40923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Количество точек</a:t>
            </a:r>
            <a:r>
              <a:rPr lang="en-US" dirty="0"/>
              <a:t> </a:t>
            </a:r>
            <a:r>
              <a:rPr lang="ru-RU" dirty="0"/>
              <a:t>по амплитуде 200, </a:t>
            </a:r>
            <a:r>
              <a:rPr lang="ru-RU" dirty="0" err="1"/>
              <a:t>A</a:t>
            </a:r>
            <a:r>
              <a:rPr lang="ru-RU" baseline="-25000" dirty="0" err="1"/>
              <a:t>min</a:t>
            </a:r>
            <a:r>
              <a:rPr lang="ru-RU" dirty="0"/>
              <a:t> = 0.2, </a:t>
            </a:r>
            <a:r>
              <a:rPr lang="ru-RU" dirty="0" err="1"/>
              <a:t>A</a:t>
            </a:r>
            <a:r>
              <a:rPr lang="ru-RU" baseline="-25000" dirty="0" err="1"/>
              <a:t>max</a:t>
            </a:r>
            <a:r>
              <a:rPr lang="ru-RU" dirty="0"/>
              <a:t> = 40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02834DC-D133-417D-ADAF-36B499C92DD6}"/>
              </a:ext>
            </a:extLst>
          </p:cNvPr>
          <p:cNvSpPr txBox="1"/>
          <p:nvPr/>
        </p:nvSpPr>
        <p:spPr>
          <a:xfrm>
            <a:off x="5198370" y="5494776"/>
            <a:ext cx="5916104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Вычисления проводились на компоненте ML/DL/HPC экосистемы гетерогенной платформы </a:t>
            </a:r>
            <a:r>
              <a:rPr lang="ru-RU" dirty="0" err="1"/>
              <a:t>HybriLIT</a:t>
            </a:r>
            <a:r>
              <a:rPr lang="ru-RU" dirty="0"/>
              <a:t> с характеристиками: 2x Intel Xeon Gold 6148 (2.4 ГГц, 20 ядер /40 потоков), 512 ГБ оперативной памяти DDR4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297891-317D-4810-9E1F-E4E56F7BD30C}"/>
              </a:ext>
            </a:extLst>
          </p:cNvPr>
          <p:cNvSpPr txBox="1"/>
          <p:nvPr/>
        </p:nvSpPr>
        <p:spPr>
          <a:xfrm>
            <a:off x="5198370" y="1723666"/>
            <a:ext cx="5916104" cy="239719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99390">
              <a:lnSpc>
                <a:spcPct val="107000"/>
              </a:lnSpc>
              <a:spcAft>
                <a:spcPts val="8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US" sz="1800" dirty="0">
                <a:solidFill>
                  <a:srgbClr val="AA22FF"/>
                </a:solidFill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@</a:t>
            </a:r>
            <a:r>
              <a:rPr lang="en-US" sz="1800" dirty="0">
                <a:solidFill>
                  <a:srgbClr val="212121"/>
                </a:solidFill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njit</a:t>
            </a:r>
            <a:r>
              <a:rPr lang="en-US" sz="1800" dirty="0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(parallel=</a:t>
            </a:r>
            <a:r>
              <a:rPr lang="en-US" sz="1800" dirty="0">
                <a:solidFill>
                  <a:srgbClr val="008000"/>
                </a:solidFill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True</a:t>
            </a:r>
            <a:r>
              <a:rPr lang="en-US" sz="1800" dirty="0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)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9390" algn="just"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rgbClr val="008000"/>
                </a:solidFill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def</a:t>
            </a:r>
            <a:r>
              <a:rPr lang="en-US" sz="1800" dirty="0">
                <a:solidFill>
                  <a:srgbClr val="212121"/>
                </a:solidFill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effectLst/>
                <a:latin typeface="Consolas" panose="020B060902020403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solution_numba_parallel</a:t>
            </a:r>
            <a:r>
              <a:rPr lang="en-US" sz="1800" dirty="0">
                <a:solidFill>
                  <a:srgbClr val="0055AA"/>
                </a:solidFill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(</a:t>
            </a:r>
            <a:r>
              <a:rPr lang="en-US" sz="1800" dirty="0">
                <a:solidFill>
                  <a:srgbClr val="212121"/>
                </a:solidFill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parameters</a:t>
            </a:r>
            <a:r>
              <a:rPr lang="en-US" sz="1800" dirty="0">
                <a:solidFill>
                  <a:srgbClr val="0055AA"/>
                </a:solidFill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)</a:t>
            </a:r>
            <a:endParaRPr lang="ru-RU" sz="1800" dirty="0">
              <a:solidFill>
                <a:srgbClr val="0055AA"/>
              </a:solidFill>
              <a:effectLst/>
              <a:latin typeface="Consolas" panose="020B0609020204030204" pitchFamily="49" charset="0"/>
              <a:ea typeface="Times New Roman" panose="02020603050405020304" pitchFamily="18" charset="0"/>
              <a:cs typeface="Consolas" panose="020B0609020204030204" pitchFamily="49" charset="0"/>
            </a:endParaRPr>
          </a:p>
          <a:p>
            <a:pPr marL="199390" algn="just">
              <a:lnSpc>
                <a:spcPct val="107000"/>
              </a:lnSpc>
              <a:spcAft>
                <a:spcPts val="800"/>
              </a:spcAf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set_num_threads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dirty="0">
                <a:solidFill>
                  <a:schemeClr val="tx1"/>
                </a:solidFill>
              </a:rPr>
              <a:t>время вычисления 1920 секунд</a:t>
            </a:r>
          </a:p>
          <a:p>
            <a:endParaRPr lang="ru-RU" dirty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  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set_num_threads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/>
              <a:t>   время вычисления 66 секунд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23C8ED-7558-4DC1-94F8-2199A85E02C4}"/>
              </a:ext>
            </a:extLst>
          </p:cNvPr>
          <p:cNvSpPr txBox="1"/>
          <p:nvPr/>
        </p:nvSpPr>
        <p:spPr>
          <a:xfrm>
            <a:off x="5198370" y="4402845"/>
            <a:ext cx="5916104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Joblib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50 потоков 4551 секунд</a:t>
            </a:r>
          </a:p>
          <a:p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Numba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50 потоков 66 секунд</a:t>
            </a:r>
          </a:p>
          <a:p>
            <a:r>
              <a:rPr lang="ru-RU" dirty="0">
                <a:solidFill>
                  <a:schemeClr val="tx1"/>
                </a:solidFill>
              </a:rPr>
              <a:t>Достигнуто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</a:rPr>
              <a:t>ускорение в 68 раз.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7" name="Номер слайда 6">
            <a:extLst>
              <a:ext uri="{FF2B5EF4-FFF2-40B4-BE49-F238E27FC236}">
                <a16:creationId xmlns:a16="http://schemas.microsoft.com/office/drawing/2014/main" id="{54D0F93E-915A-44E6-94FB-78F2A5B48667}"/>
              </a:ext>
            </a:extLst>
          </p:cNvPr>
          <p:cNvSpPr txBox="1">
            <a:spLocks/>
          </p:cNvSpPr>
          <p:nvPr/>
        </p:nvSpPr>
        <p:spPr>
          <a:xfrm>
            <a:off x="11566139" y="6225979"/>
            <a:ext cx="523533" cy="609601"/>
          </a:xfrm>
          <a:prstGeom prst="roundRect">
            <a:avLst>
              <a:gd name="adj" fmla="val 4575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b"/>
          <a:lstStyle>
            <a:defPPr>
              <a:defRPr lang="ru-RU"/>
            </a:defPPr>
            <a:lvl1pPr algn="ctr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kern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27D8F03-95FA-48AB-93F3-B6F9D3B03EA1}" type="slidenum">
              <a:rPr lang="ru-RU" sz="2667" b="1">
                <a:solidFill>
                  <a:srgbClr val="002060"/>
                </a:solidFill>
                <a:latin typeface="Book Antiqua" panose="02040602050305030304" pitchFamily="18" charset="0"/>
              </a:rPr>
              <a:pPr>
                <a:defRPr/>
              </a:pPr>
              <a:t>5</a:t>
            </a:fld>
            <a:endParaRPr lang="ru-RU" sz="2667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5966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68614" y="223817"/>
            <a:ext cx="8580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 b="1" spc="-40" dirty="0">
                <a:solidFill>
                  <a:srgbClr val="C00000"/>
                </a:solidFill>
              </a:rPr>
              <a:t>Модель и система уравнений</a:t>
            </a:r>
          </a:p>
        </p:txBody>
      </p:sp>
      <p:pic>
        <p:nvPicPr>
          <p:cNvPr id="21" name="Picture 6" descr="G:\MONGOLIA\logov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88" y="134262"/>
            <a:ext cx="15843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utoShape 4" descr="https://jupyter.org/assets/hublogo.svg"/>
          <p:cNvSpPr>
            <a:spLocks noChangeAspect="1" noChangeArrowheads="1"/>
          </p:cNvSpPr>
          <p:nvPr/>
        </p:nvSpPr>
        <p:spPr bwMode="auto">
          <a:xfrm>
            <a:off x="73355" y="-10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9" descr="https://jupyter.org/assets/hublogo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20" descr="ÐÐ°ÑÑÐ¸Ð½ÐºÐ¸ Ð¿Ð¾ Ð·Ð°Ð¿ÑÐ¾ÑÑ jupyter hub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9612" y="128899"/>
            <a:ext cx="1625078" cy="710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AutoShape 30" descr="ÐÐ°ÑÑÐ¸Ð½ÐºÐ¸ Ð¿Ð¾ Ð·Ð°Ð¿ÑÐ¾ÑÑ tensorflow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EA3DA3-E37E-C809-0993-B201DC1849AF}"/>
              </a:ext>
            </a:extLst>
          </p:cNvPr>
          <p:cNvSpPr txBox="1"/>
          <p:nvPr/>
        </p:nvSpPr>
        <p:spPr>
          <a:xfrm>
            <a:off x="177516" y="3225955"/>
            <a:ext cx="38042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</a:rPr>
              <a:t>Схематический вид СКВИД		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557D94-9D94-1482-7D4F-2FA3CB863D7E}"/>
              </a:ext>
            </a:extLst>
          </p:cNvPr>
          <p:cNvSpPr txBox="1"/>
          <p:nvPr/>
        </p:nvSpPr>
        <p:spPr>
          <a:xfrm>
            <a:off x="140727" y="3582445"/>
            <a:ext cx="390129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</a:rPr>
              <a:t>Сверхпроводящий квантовый интерференционный прибор (СКВИД) представляет собой сверхпроводящее кольцо с двумя </a:t>
            </a:r>
            <a:r>
              <a:rPr lang="ru-RU" sz="1600" dirty="0" err="1">
                <a:latin typeface="Arial" panose="020B0604020202020204" pitchFamily="34" charset="0"/>
              </a:rPr>
              <a:t>джозефсоновскими</a:t>
            </a:r>
            <a:r>
              <a:rPr lang="ru-RU" sz="1600" dirty="0">
                <a:latin typeface="Arial" panose="020B0604020202020204" pitchFamily="34" charset="0"/>
              </a:rPr>
              <a:t> переходами. СКВИД может быть использован в качестве прибора для измерения слабых магнитных полей.</a:t>
            </a:r>
            <a:endParaRPr lang="ru-RU" sz="160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7683D06-927F-45DA-B484-917890B616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4" t="12742" r="14400" b="6151"/>
          <a:stretch/>
        </p:blipFill>
        <p:spPr>
          <a:xfrm>
            <a:off x="372541" y="959282"/>
            <a:ext cx="3595579" cy="215878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CE71038-1485-4D1B-A109-6F5271D801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3787" y="867187"/>
            <a:ext cx="7068738" cy="252511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AA30E05-3853-441D-BE36-67F013485A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9969" y="4121708"/>
            <a:ext cx="328990" cy="35801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3F8E41F-095B-445C-BEFA-F0EB2D9669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7839" y="4418105"/>
            <a:ext cx="348343" cy="33866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9562DD3-8DCE-4EC1-9358-1FC36B82B924}"/>
              </a:ext>
            </a:extLst>
          </p:cNvPr>
          <p:cNvSpPr txBox="1"/>
          <p:nvPr/>
        </p:nvSpPr>
        <p:spPr>
          <a:xfrm>
            <a:off x="4642556" y="4388997"/>
            <a:ext cx="32195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</a:rPr>
              <a:t>-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напряжение на первом ДП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C3ABC7-14F9-4F65-930E-6A0D63E487B8}"/>
              </a:ext>
            </a:extLst>
          </p:cNvPr>
          <p:cNvSpPr txBox="1"/>
          <p:nvPr/>
        </p:nvSpPr>
        <p:spPr>
          <a:xfrm>
            <a:off x="4653804" y="4750270"/>
            <a:ext cx="32195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</a:rPr>
              <a:t>-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напряжение на втором ДП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2768CCF-5FFB-4DC0-AA5D-2E2C0FA978C4}"/>
              </a:ext>
            </a:extLst>
          </p:cNvPr>
          <p:cNvSpPr txBox="1"/>
          <p:nvPr/>
        </p:nvSpPr>
        <p:spPr>
          <a:xfrm>
            <a:off x="4653804" y="3813663"/>
            <a:ext cx="32195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</a:rPr>
              <a:t>-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разность фаз первого ДП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F6D7D0D-C145-4C3B-88D2-44434081DAEC}"/>
              </a:ext>
            </a:extLst>
          </p:cNvPr>
          <p:cNvSpPr txBox="1"/>
          <p:nvPr/>
        </p:nvSpPr>
        <p:spPr>
          <a:xfrm>
            <a:off x="4652775" y="4080962"/>
            <a:ext cx="32195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</a:rPr>
              <a:t>-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разность фаз второго ДП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4750549-5794-43FA-9F77-55FCA7287BC6}"/>
              </a:ext>
            </a:extLst>
          </p:cNvPr>
          <p:cNvSpPr txBox="1"/>
          <p:nvPr/>
        </p:nvSpPr>
        <p:spPr>
          <a:xfrm>
            <a:off x="8081006" y="4097797"/>
            <a:ext cx="32195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</a:rPr>
              <a:t>-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параметр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МакКамбера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588EA8-1286-468C-A092-24DC9F945244}"/>
              </a:ext>
            </a:extLst>
          </p:cNvPr>
          <p:cNvSpPr txBox="1"/>
          <p:nvPr/>
        </p:nvSpPr>
        <p:spPr>
          <a:xfrm>
            <a:off x="7976112" y="3780537"/>
            <a:ext cx="54964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</a:rPr>
              <a:t>-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внешний электрический ток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9A89C23-53A4-4FC7-85E6-4C2F55673247}"/>
              </a:ext>
            </a:extLst>
          </p:cNvPr>
          <p:cNvSpPr txBox="1"/>
          <p:nvPr/>
        </p:nvSpPr>
        <p:spPr>
          <a:xfrm>
            <a:off x="8182334" y="4438378"/>
            <a:ext cx="43345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</a:rPr>
              <a:t>-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нормированная индуктивность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752BF60-3B89-486D-AA68-3A2619D71418}"/>
              </a:ext>
            </a:extLst>
          </p:cNvPr>
          <p:cNvSpPr txBox="1"/>
          <p:nvPr/>
        </p:nvSpPr>
        <p:spPr>
          <a:xfrm>
            <a:off x="8333214" y="4728523"/>
            <a:ext cx="59761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</a:rPr>
              <a:t>-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поток внешнего магнитного поля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BD14AE5-815C-4990-AC4D-F3710ECDA4E2}"/>
              </a:ext>
            </a:extLst>
          </p:cNvPr>
          <p:cNvSpPr txBox="1"/>
          <p:nvPr/>
        </p:nvSpPr>
        <p:spPr>
          <a:xfrm>
            <a:off x="7976112" y="5080248"/>
            <a:ext cx="52680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</a:rPr>
              <a:t>-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число квантования магнитного потока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89A898F-2FD1-45D5-AD55-198DA4D3EEBC}"/>
              </a:ext>
            </a:extLst>
          </p:cNvPr>
          <p:cNvSpPr txBox="1"/>
          <p:nvPr/>
        </p:nvSpPr>
        <p:spPr>
          <a:xfrm>
            <a:off x="7327414" y="3320835"/>
            <a:ext cx="4254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spc="-4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Параметры</a:t>
            </a:r>
            <a:r>
              <a:rPr lang="ru-RU" sz="2800" b="1" spc="-4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4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модели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788044D-2C68-41C8-9A89-8A1BB439493A}"/>
              </a:ext>
            </a:extLst>
          </p:cNvPr>
          <p:cNvSpPr txBox="1"/>
          <p:nvPr/>
        </p:nvSpPr>
        <p:spPr>
          <a:xfrm>
            <a:off x="4375485" y="3446587"/>
            <a:ext cx="3219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 spc="-4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Искомые функции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DEBED03D-C504-4E66-94CE-63E01A48BA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3249" y="4119352"/>
            <a:ext cx="599924" cy="33866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148974CA-CDC1-47A4-AD3C-692E5597A3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55954" y="3833909"/>
            <a:ext cx="607219" cy="362373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DD86E1E-C634-4938-9A60-136806CABAB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91556" y="4479277"/>
            <a:ext cx="561219" cy="299962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E37EDADC-420B-4195-961E-94BAEB3959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81648" y="4836193"/>
            <a:ext cx="541867" cy="29028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249F186-EA99-4ADC-8DFE-F4FBCB7FC93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48165" y="3853188"/>
            <a:ext cx="193524" cy="295124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4EA3CE20-09DB-4D59-B240-AD73162B4D1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29425" y="5153982"/>
            <a:ext cx="251581" cy="217714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BD0A2195-AE61-4202-80BD-389D7B85C53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00397" y="4758385"/>
            <a:ext cx="561219" cy="3435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8B43A8-9184-122A-8704-61E3F24F53EA}"/>
                  </a:ext>
                </a:extLst>
              </p:cNvPr>
              <p:cNvSpPr txBox="1"/>
              <p:nvPr/>
            </p:nvSpPr>
            <p:spPr>
              <a:xfrm>
                <a:off x="182676" y="5489099"/>
                <a:ext cx="11666715" cy="1200329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just"/>
                <a:r>
                  <a:rPr lang="ru-RU" dirty="0"/>
                  <a:t>Для вычисления вольт-амперной характеристики решается задача Коши в интервале времени </a:t>
                </a:r>
                <a:r>
                  <a:rPr lang="en-US" dirty="0"/>
                  <a:t>[0, </a:t>
                </a:r>
                <a:r>
                  <a:rPr lang="en-US" dirty="0" err="1"/>
                  <a:t>Tmax</a:t>
                </a:r>
                <a:r>
                  <a:rPr lang="en-US" dirty="0"/>
                  <a:t>] </a:t>
                </a:r>
                <a:r>
                  <a:rPr lang="ru-RU" dirty="0"/>
                  <a:t>при разных значениях тока в интервале </a:t>
                </a:r>
                <a:r>
                  <a:rPr lang="en-US" dirty="0"/>
                  <a:t>[</a:t>
                </a:r>
                <a:r>
                  <a:rPr lang="ru-RU" dirty="0"/>
                  <a:t>0</a:t>
                </a:r>
                <a:r>
                  <a:rPr lang="en-US" dirty="0"/>
                  <a:t>,Imax]</a:t>
                </a:r>
                <a:r>
                  <a:rPr lang="ru-RU" dirty="0"/>
                  <a:t> с шагом </a:t>
                </a:r>
                <a:r>
                  <a:rPr lang="el-GR" dirty="0"/>
                  <a:t>Δ</a:t>
                </a:r>
                <a:r>
                  <a:rPr lang="en-US" dirty="0"/>
                  <a:t>I</a:t>
                </a:r>
                <a:r>
                  <a:rPr lang="ru-RU" dirty="0"/>
                  <a:t> и усредняется полученные </a:t>
                </a:r>
                <a:r>
                  <a:rPr lang="en-US" dirty="0"/>
                  <a:t>V</a:t>
                </a:r>
                <a:r>
                  <a:rPr lang="ru-RU" baseline="-25000" dirty="0"/>
                  <a:t>1</a:t>
                </a:r>
                <a:r>
                  <a:rPr lang="ru-RU" dirty="0"/>
                  <a:t> и </a:t>
                </a:r>
                <a:r>
                  <a:rPr lang="en-US" dirty="0"/>
                  <a:t>V</a:t>
                </a:r>
                <a:r>
                  <a:rPr lang="ru-RU" baseline="-25000" dirty="0"/>
                  <a:t>2</a:t>
                </a:r>
                <a:r>
                  <a:rPr lang="en-US" dirty="0"/>
                  <a:t>.</a:t>
                </a:r>
                <a:r>
                  <a:rPr lang="ru-RU" dirty="0"/>
                  <a:t> При </a:t>
                </a:r>
                <a:r>
                  <a:rPr lang="en-US" dirty="0"/>
                  <a:t>I=0 </a:t>
                </a:r>
                <a:r>
                  <a:rPr lang="ru-RU" dirty="0"/>
                  <a:t>задаются нулевые начальные условия:</a:t>
                </a:r>
                <a:r>
                  <a:rPr lang="en-US" dirty="0"/>
                  <a:t> V</a:t>
                </a:r>
                <a:r>
                  <a:rPr lang="ru-RU" baseline="-25000" dirty="0"/>
                  <a:t>1</a:t>
                </a:r>
                <a:r>
                  <a:rPr lang="en-US" dirty="0"/>
                  <a:t>=0, V</a:t>
                </a:r>
                <a:r>
                  <a:rPr lang="ru-RU" baseline="-25000" dirty="0"/>
                  <a:t>2</a:t>
                </a:r>
                <a:r>
                  <a:rPr lang="en-US" dirty="0"/>
                  <a:t> =0,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baseline="-25000" dirty="0"/>
                  <a:t>1</a:t>
                </a:r>
                <a:r>
                  <a:rPr lang="en-US" dirty="0"/>
                  <a:t> =0,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baseline="-25000" dirty="0"/>
                  <a:t>2</a:t>
                </a:r>
                <a:r>
                  <a:rPr lang="en-US" dirty="0"/>
                  <a:t> =0</a:t>
                </a:r>
                <a14:m>
                  <m:oMath xmlns:m="http://schemas.openxmlformats.org/officeDocument/2006/math">
                    <m:r>
                      <a:rPr lang="ru-RU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ru-RU" dirty="0"/>
                  <a:t> При других значениях тока в качестве начальных условий используются значения</a:t>
                </a:r>
                <a:r>
                  <a:rPr lang="en-US" dirty="0"/>
                  <a:t>V</a:t>
                </a:r>
                <a:r>
                  <a:rPr lang="ru-RU" baseline="-25000" dirty="0"/>
                  <a:t>1</a:t>
                </a:r>
                <a:r>
                  <a:rPr lang="en-US" dirty="0"/>
                  <a:t>(</a:t>
                </a:r>
                <a:r>
                  <a:rPr lang="en-US" dirty="0" err="1"/>
                  <a:t>T</a:t>
                </a:r>
                <a:r>
                  <a:rPr lang="en-US" baseline="-25000" dirty="0" err="1"/>
                  <a:t>max</a:t>
                </a:r>
                <a:r>
                  <a:rPr lang="en-US" dirty="0"/>
                  <a:t>), V</a:t>
                </a:r>
                <a:r>
                  <a:rPr lang="ru-RU" baseline="-25000" dirty="0"/>
                  <a:t>2</a:t>
                </a:r>
                <a:r>
                  <a:rPr lang="en-US" dirty="0"/>
                  <a:t>(</a:t>
                </a:r>
                <a:r>
                  <a:rPr lang="en-US" dirty="0" err="1"/>
                  <a:t>T</a:t>
                </a:r>
                <a:r>
                  <a:rPr lang="en-US" baseline="-25000" dirty="0" err="1"/>
                  <a:t>max</a:t>
                </a:r>
                <a:r>
                  <a:rPr lang="en-US" dirty="0"/>
                  <a:t>),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baseline="-25000" dirty="0"/>
                  <a:t>1</a:t>
                </a:r>
                <a:r>
                  <a:rPr lang="en-US" dirty="0"/>
                  <a:t>(</a:t>
                </a:r>
                <a:r>
                  <a:rPr lang="en-US" dirty="0" err="1"/>
                  <a:t>T</a:t>
                </a:r>
                <a:r>
                  <a:rPr lang="en-US" baseline="-25000" dirty="0" err="1"/>
                  <a:t>max</a:t>
                </a:r>
                <a:r>
                  <a:rPr lang="en-US" dirty="0"/>
                  <a:t>),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US" baseline="-25000" dirty="0"/>
                  <a:t>2</a:t>
                </a:r>
                <a:r>
                  <a:rPr lang="en-US" dirty="0"/>
                  <a:t>(</a:t>
                </a:r>
                <a:r>
                  <a:rPr lang="en-US" dirty="0" err="1"/>
                  <a:t>T</a:t>
                </a:r>
                <a:r>
                  <a:rPr lang="en-US" baseline="-25000" dirty="0" err="1"/>
                  <a:t>max</a:t>
                </a:r>
                <a:r>
                  <a:rPr lang="en-US" dirty="0"/>
                  <a:t>),</a:t>
                </a:r>
                <a14:m>
                  <m:oMath xmlns:m="http://schemas.openxmlformats.org/officeDocument/2006/math">
                    <m:r>
                      <a:rPr lang="ru-RU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dirty="0"/>
                  <a:t>полученные при предыдущем шаге по току</a:t>
                </a:r>
                <a:r>
                  <a:rPr lang="en-US" dirty="0"/>
                  <a:t>.</a:t>
                </a:r>
                <a:endParaRPr lang="ru-RU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8B43A8-9184-122A-8704-61E3F24F53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676" y="5489099"/>
                <a:ext cx="11666715" cy="1200329"/>
              </a:xfrm>
              <a:prstGeom prst="rect">
                <a:avLst/>
              </a:prstGeom>
              <a:blipFill>
                <a:blip r:embed="rId15"/>
                <a:stretch>
                  <a:fillRect l="-418" t="-2010" r="-365" b="-65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Номер слайда 6">
            <a:extLst>
              <a:ext uri="{FF2B5EF4-FFF2-40B4-BE49-F238E27FC236}">
                <a16:creationId xmlns:a16="http://schemas.microsoft.com/office/drawing/2014/main" id="{6152F5D1-26EE-4631-8509-614C98BFA262}"/>
              </a:ext>
            </a:extLst>
          </p:cNvPr>
          <p:cNvSpPr txBox="1">
            <a:spLocks/>
          </p:cNvSpPr>
          <p:nvPr/>
        </p:nvSpPr>
        <p:spPr>
          <a:xfrm>
            <a:off x="11566139" y="6225979"/>
            <a:ext cx="523533" cy="609601"/>
          </a:xfrm>
          <a:prstGeom prst="roundRect">
            <a:avLst>
              <a:gd name="adj" fmla="val 4575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b"/>
          <a:lstStyle>
            <a:defPPr>
              <a:defRPr lang="ru-RU"/>
            </a:defPPr>
            <a:lvl1pPr algn="ctr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kern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27D8F03-95FA-48AB-93F3-B6F9D3B03EA1}" type="slidenum">
              <a:rPr lang="ru-RU" sz="2667" b="1">
                <a:solidFill>
                  <a:srgbClr val="002060"/>
                </a:solidFill>
                <a:latin typeface="Book Antiqua" panose="02040602050305030304" pitchFamily="18" charset="0"/>
              </a:rPr>
              <a:pPr>
                <a:defRPr/>
              </a:pPr>
              <a:t>6</a:t>
            </a:fld>
            <a:endParaRPr lang="ru-RU" sz="2667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7493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850833" y="44461"/>
            <a:ext cx="85809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 b="1" spc="-4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Зависимость критического тока </a:t>
            </a:r>
            <a:r>
              <a:rPr lang="ru-RU" sz="2800" b="1" spc="-4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СКВИДа</a:t>
            </a:r>
            <a:r>
              <a:rPr lang="ru-RU" sz="2800" b="1" spc="-4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от потока внешнего магнитного поля</a:t>
            </a:r>
          </a:p>
        </p:txBody>
      </p:sp>
      <p:pic>
        <p:nvPicPr>
          <p:cNvPr id="21" name="Picture 6" descr="G:\MONGOLIA\logov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88" y="134262"/>
            <a:ext cx="15843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utoShape 4" descr="https://jupyter.org/assets/hublogo.svg"/>
          <p:cNvSpPr>
            <a:spLocks noChangeAspect="1" noChangeArrowheads="1"/>
          </p:cNvSpPr>
          <p:nvPr/>
        </p:nvSpPr>
        <p:spPr bwMode="auto">
          <a:xfrm>
            <a:off x="73355" y="-10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9" descr="https://jupyter.org/assets/hublogo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20" descr="ÐÐ°ÑÑÐ¸Ð½ÐºÐ¸ Ð¿Ð¾ Ð·Ð°Ð¿ÑÐ¾ÑÑ jupyter hub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9612" y="128899"/>
            <a:ext cx="1625078" cy="710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AutoShape 30" descr="ÐÐ°ÑÑÐ¸Ð½ÐºÐ¸ Ð¿Ð¾ Ð·Ð°Ð¿ÑÐ¾ÑÑ tensorflow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F592F1-C925-2A52-00AA-CEB634183D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775" y="998568"/>
            <a:ext cx="9974902" cy="38262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763658-5131-32C6-7590-B929D8082BA7}"/>
              </a:ext>
            </a:extLst>
          </p:cNvPr>
          <p:cNvSpPr txBox="1"/>
          <p:nvPr/>
        </p:nvSpPr>
        <p:spPr>
          <a:xfrm>
            <a:off x="1360349" y="4946340"/>
            <a:ext cx="42774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Рассчитанные ВАХ при значениях потока внешнего магнитного поля: 0, 0.25 и 0.5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00554E-0EED-10A2-3D01-4D23B3E5798C}"/>
              </a:ext>
            </a:extLst>
          </p:cNvPr>
          <p:cNvSpPr txBox="1"/>
          <p:nvPr/>
        </p:nvSpPr>
        <p:spPr>
          <a:xfrm>
            <a:off x="6284331" y="4946338"/>
            <a:ext cx="46210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Зависимость критического тока от величины потока внешнего магнитного поля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568619-77D7-266E-60E1-8E0C027810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6515" y="2493988"/>
            <a:ext cx="2265486" cy="23308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EE48A4-0654-7FAA-D3F4-CA6D83F3105E}"/>
              </a:ext>
            </a:extLst>
          </p:cNvPr>
          <p:cNvSpPr txBox="1"/>
          <p:nvPr/>
        </p:nvSpPr>
        <p:spPr>
          <a:xfrm>
            <a:off x="231724" y="6117499"/>
            <a:ext cx="110383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J.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Clarke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A.I.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Braginski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The SQUID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Handbook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Applications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SQUIDs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SQUID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Systems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Wiley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‐VCH Verlag GmbH \&amp; Co.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KGaA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2006.</a:t>
            </a:r>
          </a:p>
        </p:txBody>
      </p:sp>
      <p:sp>
        <p:nvSpPr>
          <p:cNvPr id="17" name="Номер слайда 6">
            <a:extLst>
              <a:ext uri="{FF2B5EF4-FFF2-40B4-BE49-F238E27FC236}">
                <a16:creationId xmlns:a16="http://schemas.microsoft.com/office/drawing/2014/main" id="{84E215D9-DC97-44C4-BBE4-1C22A6E31D65}"/>
              </a:ext>
            </a:extLst>
          </p:cNvPr>
          <p:cNvSpPr txBox="1">
            <a:spLocks/>
          </p:cNvSpPr>
          <p:nvPr/>
        </p:nvSpPr>
        <p:spPr>
          <a:xfrm>
            <a:off x="11566139" y="6225979"/>
            <a:ext cx="523533" cy="609601"/>
          </a:xfrm>
          <a:prstGeom prst="roundRect">
            <a:avLst>
              <a:gd name="adj" fmla="val 4575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b"/>
          <a:lstStyle>
            <a:defPPr>
              <a:defRPr lang="ru-RU"/>
            </a:defPPr>
            <a:lvl1pPr algn="ctr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kern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27D8F03-95FA-48AB-93F3-B6F9D3B03EA1}" type="slidenum">
              <a:rPr lang="ru-RU" sz="2667" b="1">
                <a:solidFill>
                  <a:srgbClr val="002060"/>
                </a:solidFill>
                <a:latin typeface="Book Antiqua" panose="02040602050305030304" pitchFamily="18" charset="0"/>
              </a:rPr>
              <a:pPr>
                <a:defRPr/>
              </a:pPr>
              <a:t>7</a:t>
            </a:fld>
            <a:endParaRPr lang="ru-RU" sz="2667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547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8BDBA58-FF8C-49FD-8113-6111F85FE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292" y="1072054"/>
            <a:ext cx="5244716" cy="249410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57FF061-D3F5-4BA3-BD2D-DD2948417557}"/>
              </a:ext>
            </a:extLst>
          </p:cNvPr>
          <p:cNvSpPr txBox="1"/>
          <p:nvPr/>
        </p:nvSpPr>
        <p:spPr>
          <a:xfrm>
            <a:off x="2576588" y="197596"/>
            <a:ext cx="60944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spc="-40" dirty="0">
                <a:solidFill>
                  <a:srgbClr val="C00000"/>
                </a:solidFill>
              </a:rPr>
              <a:t>Реализация на </a:t>
            </a:r>
            <a:r>
              <a:rPr lang="en-US" sz="2800" b="1" spc="-40" dirty="0">
                <a:solidFill>
                  <a:srgbClr val="C00000"/>
                </a:solidFill>
              </a:rPr>
              <a:t>GPU</a:t>
            </a:r>
            <a:endParaRPr lang="ru-RU" sz="2800" b="1" spc="-40" dirty="0">
              <a:solidFill>
                <a:srgbClr val="C0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C5071F-E9B5-4521-B3A5-0A08BD945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17" y="1072054"/>
            <a:ext cx="5244716" cy="444097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EA0B20-4BF1-4729-8CDA-743C114EB5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292" y="3741294"/>
            <a:ext cx="5244716" cy="2494105"/>
          </a:xfrm>
          <a:prstGeom prst="rect">
            <a:avLst/>
          </a:prstGeom>
        </p:spPr>
      </p:pic>
      <p:sp>
        <p:nvSpPr>
          <p:cNvPr id="13" name="Номер слайда 6">
            <a:extLst>
              <a:ext uri="{FF2B5EF4-FFF2-40B4-BE49-F238E27FC236}">
                <a16:creationId xmlns:a16="http://schemas.microsoft.com/office/drawing/2014/main" id="{253D75DE-BADD-4C7D-ABA9-BF29ECAEDA53}"/>
              </a:ext>
            </a:extLst>
          </p:cNvPr>
          <p:cNvSpPr txBox="1">
            <a:spLocks/>
          </p:cNvSpPr>
          <p:nvPr/>
        </p:nvSpPr>
        <p:spPr>
          <a:xfrm>
            <a:off x="11566139" y="6225979"/>
            <a:ext cx="523533" cy="609601"/>
          </a:xfrm>
          <a:prstGeom prst="roundRect">
            <a:avLst>
              <a:gd name="adj" fmla="val 4575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b"/>
          <a:lstStyle>
            <a:defPPr>
              <a:defRPr lang="ru-RU"/>
            </a:defPPr>
            <a:lvl1pPr algn="ctr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kern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27D8F03-95FA-48AB-93F3-B6F9D3B03EA1}" type="slidenum">
              <a:rPr lang="ru-RU" sz="2667" b="1">
                <a:solidFill>
                  <a:srgbClr val="002060"/>
                </a:solidFill>
                <a:latin typeface="Book Antiqua" panose="02040602050305030304" pitchFamily="18" charset="0"/>
              </a:rPr>
              <a:pPr>
                <a:defRPr/>
              </a:pPr>
              <a:t>8</a:t>
            </a:fld>
            <a:endParaRPr lang="ru-RU" sz="2667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6432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8EE9E2-EE20-E7F3-A3B9-B3CBB3B5F5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173447F-B968-7756-64EF-E14DD382411F}"/>
              </a:ext>
            </a:extLst>
          </p:cNvPr>
          <p:cNvSpPr txBox="1"/>
          <p:nvPr/>
        </p:nvSpPr>
        <p:spPr>
          <a:xfrm>
            <a:off x="1768613" y="-3394"/>
            <a:ext cx="8580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 b="1" spc="-40" dirty="0">
                <a:solidFill>
                  <a:srgbClr val="C00000"/>
                </a:solidFill>
              </a:rPr>
              <a:t>Результат ускорения с помощью NUMBA на GPU</a:t>
            </a:r>
          </a:p>
        </p:txBody>
      </p:sp>
      <p:pic>
        <p:nvPicPr>
          <p:cNvPr id="21" name="Picture 6" descr="G:\MONGOLIA\logov2.png">
            <a:extLst>
              <a:ext uri="{FF2B5EF4-FFF2-40B4-BE49-F238E27FC236}">
                <a16:creationId xmlns:a16="http://schemas.microsoft.com/office/drawing/2014/main" id="{E314C265-D04E-ECEB-46D1-808E7F3F5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88" y="134262"/>
            <a:ext cx="15843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utoShape 4" descr="https://jupyter.org/assets/hublogo.svg">
            <a:extLst>
              <a:ext uri="{FF2B5EF4-FFF2-40B4-BE49-F238E27FC236}">
                <a16:creationId xmlns:a16="http://schemas.microsoft.com/office/drawing/2014/main" id="{DBCE6BB0-33C4-AFD0-ACF6-9FBD2D6F2A8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3355" y="-10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9" descr="https://jupyter.org/assets/hublogo.svg">
            <a:extLst>
              <a:ext uri="{FF2B5EF4-FFF2-40B4-BE49-F238E27FC236}">
                <a16:creationId xmlns:a16="http://schemas.microsoft.com/office/drawing/2014/main" id="{1CBB1AB9-8ED7-1AAB-9AF6-685064CA61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20" descr="ÐÐ°ÑÑÐ¸Ð½ÐºÐ¸ Ð¿Ð¾ Ð·Ð°Ð¿ÑÐ¾ÑÑ jupyter hub">
            <a:extLst>
              <a:ext uri="{FF2B5EF4-FFF2-40B4-BE49-F238E27FC236}">
                <a16:creationId xmlns:a16="http://schemas.microsoft.com/office/drawing/2014/main" id="{DC5E12B9-67DB-CE2E-7B47-F890C2C8CC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7" name="Picture 23">
            <a:extLst>
              <a:ext uri="{FF2B5EF4-FFF2-40B4-BE49-F238E27FC236}">
                <a16:creationId xmlns:a16="http://schemas.microsoft.com/office/drawing/2014/main" id="{6BF84291-3E86-D2CC-015D-D0FA50CE9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9612" y="128899"/>
            <a:ext cx="1625078" cy="710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AutoShape 30" descr="ÐÐ°ÑÑÐ¸Ð½ÐºÐ¸ Ð¿Ð¾ Ð·Ð°Ð¿ÑÐ¾ÑÑ tensorflow">
            <a:extLst>
              <a:ext uri="{FF2B5EF4-FFF2-40B4-BE49-F238E27FC236}">
                <a16:creationId xmlns:a16="http://schemas.microsoft.com/office/drawing/2014/main" id="{8D29E26B-1F39-46E2-B8BF-EF0FC3F353B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D234C3-1334-55BC-85AA-D89FE4535350}"/>
              </a:ext>
            </a:extLst>
          </p:cNvPr>
          <p:cNvSpPr txBox="1"/>
          <p:nvPr/>
        </p:nvSpPr>
        <p:spPr>
          <a:xfrm>
            <a:off x="5449058" y="482312"/>
            <a:ext cx="1488077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rgbClr val="C00000"/>
                </a:solidFill>
                <a:latin typeface="CMMI12"/>
              </a:rPr>
              <a:t>2048 points</a:t>
            </a:r>
            <a:endParaRPr lang="en-US" sz="2000" dirty="0">
              <a:solidFill>
                <a:srgbClr val="C00000"/>
              </a:solidFill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5675166"/>
              </p:ext>
            </p:extLst>
          </p:nvPr>
        </p:nvGraphicFramePr>
        <p:xfrm>
          <a:off x="765175" y="4100899"/>
          <a:ext cx="4481251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53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81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77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Threads per block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Calculation</a:t>
                      </a:r>
                      <a:r>
                        <a:rPr lang="en-US" baseline="0" dirty="0"/>
                        <a:t> time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</a:t>
                      </a:r>
                      <a:r>
                        <a:rPr lang="ru-RU" dirty="0"/>
                        <a:t>476355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</a:t>
                      </a:r>
                      <a:r>
                        <a:rPr lang="ru-RU" dirty="0"/>
                        <a:t>920817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0.425945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0.788543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512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0.876555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62D234C3-1334-55BC-85AA-D89FE4535350}"/>
              </a:ext>
            </a:extLst>
          </p:cNvPr>
          <p:cNvSpPr txBox="1"/>
          <p:nvPr/>
        </p:nvSpPr>
        <p:spPr>
          <a:xfrm>
            <a:off x="2020055" y="3720500"/>
            <a:ext cx="153203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MMI12"/>
              </a:rPr>
              <a:t> </a:t>
            </a:r>
            <a:r>
              <a:rPr lang="ru-RU" dirty="0">
                <a:solidFill>
                  <a:srgbClr val="C00000"/>
                </a:solidFill>
                <a:latin typeface="CMMI12"/>
              </a:rPr>
              <a:t>4096 </a:t>
            </a:r>
            <a:r>
              <a:rPr lang="en-US" dirty="0">
                <a:solidFill>
                  <a:srgbClr val="C00000"/>
                </a:solidFill>
                <a:latin typeface="CMMI12"/>
              </a:rPr>
              <a:t>points</a:t>
            </a:r>
            <a:endParaRPr lang="en-US" sz="2000" dirty="0">
              <a:solidFill>
                <a:srgbClr val="C00000"/>
              </a:solidFill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531095"/>
              </p:ext>
            </p:extLst>
          </p:nvPr>
        </p:nvGraphicFramePr>
        <p:xfrm>
          <a:off x="6720295" y="4121333"/>
          <a:ext cx="4481251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53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81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77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Threads per block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Calculation</a:t>
                      </a:r>
                      <a:r>
                        <a:rPr lang="en-US" baseline="0" dirty="0"/>
                        <a:t> time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</a:t>
                      </a:r>
                      <a:r>
                        <a:rPr lang="ru-RU" dirty="0"/>
                        <a:t>433546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</a:t>
                      </a:r>
                      <a:r>
                        <a:rPr lang="ru-RU" dirty="0"/>
                        <a:t>386040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0.445090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0.59</a:t>
                      </a:r>
                      <a:r>
                        <a:rPr lang="ru-RU" dirty="0"/>
                        <a:t>1825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512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</a:t>
                      </a:r>
                      <a:r>
                        <a:rPr lang="ru-RU" dirty="0"/>
                        <a:t>406400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62D234C3-1334-55BC-85AA-D89FE4535350}"/>
              </a:ext>
            </a:extLst>
          </p:cNvPr>
          <p:cNvSpPr txBox="1"/>
          <p:nvPr/>
        </p:nvSpPr>
        <p:spPr>
          <a:xfrm>
            <a:off x="8283109" y="3741678"/>
            <a:ext cx="144118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CMMI12"/>
              </a:rPr>
              <a:t>8192</a:t>
            </a:r>
            <a:r>
              <a:rPr lang="en-US" dirty="0">
                <a:solidFill>
                  <a:srgbClr val="C00000"/>
                </a:solidFill>
                <a:latin typeface="CMMI12"/>
              </a:rPr>
              <a:t> points</a:t>
            </a:r>
            <a:endParaRPr lang="en-US" sz="2000" dirty="0">
              <a:solidFill>
                <a:srgbClr val="C00000"/>
              </a:solidFill>
            </a:endParaRPr>
          </a:p>
        </p:txBody>
      </p:sp>
      <p:graphicFrame>
        <p:nvGraphicFramePr>
          <p:cNvPr id="19" name="Таблица 18">
            <a:extLst>
              <a:ext uri="{FF2B5EF4-FFF2-40B4-BE49-F238E27FC236}">
                <a16:creationId xmlns:a16="http://schemas.microsoft.com/office/drawing/2014/main" id="{8890C2B9-0C6A-4D68-A085-9E06F70ED5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6225914"/>
              </p:ext>
            </p:extLst>
          </p:nvPr>
        </p:nvGraphicFramePr>
        <p:xfrm>
          <a:off x="2965143" y="865845"/>
          <a:ext cx="6676008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51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44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76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86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834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Threads per block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Calculation</a:t>
                      </a:r>
                      <a:r>
                        <a:rPr lang="en-US" baseline="0" dirty="0"/>
                        <a:t> time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Copy</a:t>
                      </a:r>
                      <a:r>
                        <a:rPr lang="en-US" baseline="0" dirty="0"/>
                        <a:t> time</a:t>
                      </a:r>
                    </a:p>
                    <a:p>
                      <a:r>
                        <a:rPr lang="en-US" baseline="0" dirty="0"/>
                        <a:t>from GPU to CPU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626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0.74530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  <a:r>
                        <a:rPr lang="ru-RU" dirty="0"/>
                        <a:t>0.98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626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0.76</a:t>
                      </a:r>
                      <a:r>
                        <a:rPr lang="ru-RU" dirty="0"/>
                        <a:t>371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89.30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7626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0.</a:t>
                      </a:r>
                      <a:r>
                        <a:rPr lang="en-US" dirty="0"/>
                        <a:t>7</a:t>
                      </a:r>
                      <a:r>
                        <a:rPr lang="ru-RU" dirty="0"/>
                        <a:t>5718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83.060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7626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0.</a:t>
                      </a:r>
                      <a:r>
                        <a:rPr lang="en-US" dirty="0"/>
                        <a:t>63</a:t>
                      </a:r>
                      <a:r>
                        <a:rPr lang="ru-RU" dirty="0"/>
                        <a:t>992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97</a:t>
                      </a:r>
                      <a:r>
                        <a:rPr lang="ru-RU" dirty="0"/>
                        <a:t>.23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7626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512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0.</a:t>
                      </a:r>
                      <a:r>
                        <a:rPr lang="en-US" dirty="0"/>
                        <a:t>60</a:t>
                      </a:r>
                      <a:r>
                        <a:rPr lang="ru-RU" dirty="0"/>
                        <a:t>01</a:t>
                      </a:r>
                      <a:r>
                        <a:rPr lang="en-US" dirty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127</a:t>
                      </a:r>
                      <a:r>
                        <a:rPr lang="ru-RU" dirty="0"/>
                        <a:t>.78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762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3" name="Номер слайда 6">
            <a:extLst>
              <a:ext uri="{FF2B5EF4-FFF2-40B4-BE49-F238E27FC236}">
                <a16:creationId xmlns:a16="http://schemas.microsoft.com/office/drawing/2014/main" id="{4E60A315-6564-44EA-978C-D687C50A9CF6}"/>
              </a:ext>
            </a:extLst>
          </p:cNvPr>
          <p:cNvSpPr txBox="1">
            <a:spLocks/>
          </p:cNvSpPr>
          <p:nvPr/>
        </p:nvSpPr>
        <p:spPr>
          <a:xfrm>
            <a:off x="11566139" y="6225979"/>
            <a:ext cx="523533" cy="609601"/>
          </a:xfrm>
          <a:prstGeom prst="roundRect">
            <a:avLst>
              <a:gd name="adj" fmla="val 4575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b"/>
          <a:lstStyle>
            <a:defPPr>
              <a:defRPr lang="ru-RU"/>
            </a:defPPr>
            <a:lvl1pPr algn="ctr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kern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27D8F03-95FA-48AB-93F3-B6F9D3B03EA1}" type="slidenum">
              <a:rPr lang="ru-RU" sz="2667" b="1">
                <a:solidFill>
                  <a:srgbClr val="002060"/>
                </a:solidFill>
                <a:latin typeface="Book Antiqua" panose="02040602050305030304" pitchFamily="18" charset="0"/>
              </a:rPr>
              <a:pPr>
                <a:defRPr/>
              </a:pPr>
              <a:t>9</a:t>
            </a:fld>
            <a:endParaRPr lang="ru-RU" sz="2667" b="1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96627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3860</TotalTime>
  <Words>1393</Words>
  <Application>Microsoft Office PowerPoint</Application>
  <PresentationFormat>Широкоэкранный</PresentationFormat>
  <Paragraphs>278</Paragraphs>
  <Slides>14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30" baseType="lpstr">
      <vt:lpstr>Arial</vt:lpstr>
      <vt:lpstr>Arial Black</vt:lpstr>
      <vt:lpstr>Book Antiqua</vt:lpstr>
      <vt:lpstr>Calibri</vt:lpstr>
      <vt:lpstr>Calibri </vt:lpstr>
      <vt:lpstr>Calibri Light</vt:lpstr>
      <vt:lpstr>Cambria Math</vt:lpstr>
      <vt:lpstr>CMMI12</vt:lpstr>
      <vt:lpstr>Consolas</vt:lpstr>
      <vt:lpstr>JetBrains Mono</vt:lpstr>
      <vt:lpstr>Nunito</vt:lpstr>
      <vt:lpstr>OpenSans</vt:lpstr>
      <vt:lpstr>Roboto</vt:lpstr>
      <vt:lpstr>Times New Roman</vt:lpstr>
      <vt:lpstr>YS Text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PC</dc:creator>
  <cp:lastModifiedBy>Adiba Mavlonova</cp:lastModifiedBy>
  <cp:revision>193</cp:revision>
  <dcterms:created xsi:type="dcterms:W3CDTF">2024-09-30T08:54:07Z</dcterms:created>
  <dcterms:modified xsi:type="dcterms:W3CDTF">2025-11-26T10:38:30Z</dcterms:modified>
</cp:coreProperties>
</file>