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avi" ContentType="video/x-msvide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Lst>
  <p:notesMasterIdLst>
    <p:notesMasterId r:id="rId79"/>
  </p:notesMasterIdLst>
  <p:sldIdLst>
    <p:sldId id="256" r:id="rId5"/>
    <p:sldId id="257" r:id="rId6"/>
    <p:sldId id="420" r:id="rId7"/>
    <p:sldId id="384" r:id="rId8"/>
    <p:sldId id="385" r:id="rId9"/>
    <p:sldId id="386" r:id="rId10"/>
    <p:sldId id="387" r:id="rId11"/>
    <p:sldId id="388" r:id="rId12"/>
    <p:sldId id="372" r:id="rId13"/>
    <p:sldId id="390" r:id="rId14"/>
    <p:sldId id="391" r:id="rId15"/>
    <p:sldId id="392" r:id="rId16"/>
    <p:sldId id="389" r:id="rId17"/>
    <p:sldId id="258" r:id="rId18"/>
    <p:sldId id="373" r:id="rId19"/>
    <p:sldId id="270" r:id="rId20"/>
    <p:sldId id="374" r:id="rId21"/>
    <p:sldId id="272" r:id="rId22"/>
    <p:sldId id="273" r:id="rId23"/>
    <p:sldId id="274" r:id="rId24"/>
    <p:sldId id="275" r:id="rId25"/>
    <p:sldId id="276" r:id="rId26"/>
    <p:sldId id="279" r:id="rId27"/>
    <p:sldId id="280" r:id="rId28"/>
    <p:sldId id="281" r:id="rId29"/>
    <p:sldId id="282" r:id="rId30"/>
    <p:sldId id="283" r:id="rId31"/>
    <p:sldId id="284" r:id="rId32"/>
    <p:sldId id="285" r:id="rId33"/>
    <p:sldId id="376" r:id="rId34"/>
    <p:sldId id="423" r:id="rId35"/>
    <p:sldId id="297" r:id="rId36"/>
    <p:sldId id="298" r:id="rId37"/>
    <p:sldId id="299" r:id="rId38"/>
    <p:sldId id="300" r:id="rId39"/>
    <p:sldId id="302" r:id="rId40"/>
    <p:sldId id="424" r:id="rId41"/>
    <p:sldId id="425" r:id="rId42"/>
    <p:sldId id="310" r:id="rId43"/>
    <p:sldId id="419" r:id="rId44"/>
    <p:sldId id="311" r:id="rId45"/>
    <p:sldId id="315" r:id="rId46"/>
    <p:sldId id="316" r:id="rId47"/>
    <p:sldId id="393" r:id="rId48"/>
    <p:sldId id="394" r:id="rId49"/>
    <p:sldId id="395" r:id="rId50"/>
    <p:sldId id="370" r:id="rId51"/>
    <p:sldId id="359" r:id="rId52"/>
    <p:sldId id="360" r:id="rId53"/>
    <p:sldId id="361" r:id="rId54"/>
    <p:sldId id="362" r:id="rId55"/>
    <p:sldId id="363" r:id="rId56"/>
    <p:sldId id="364" r:id="rId57"/>
    <p:sldId id="365" r:id="rId58"/>
    <p:sldId id="278" r:id="rId59"/>
    <p:sldId id="341" r:id="rId60"/>
    <p:sldId id="342" r:id="rId61"/>
    <p:sldId id="346" r:id="rId62"/>
    <p:sldId id="351" r:id="rId63"/>
    <p:sldId id="413" r:id="rId64"/>
    <p:sldId id="416" r:id="rId65"/>
    <p:sldId id="418" r:id="rId66"/>
    <p:sldId id="331" r:id="rId67"/>
    <p:sldId id="332" r:id="rId68"/>
    <p:sldId id="314" r:id="rId69"/>
    <p:sldId id="333" r:id="rId70"/>
    <p:sldId id="334" r:id="rId71"/>
    <p:sldId id="335" r:id="rId72"/>
    <p:sldId id="381" r:id="rId73"/>
    <p:sldId id="396" r:id="rId74"/>
    <p:sldId id="397" r:id="rId75"/>
    <p:sldId id="398" r:id="rId76"/>
    <p:sldId id="399" r:id="rId77"/>
    <p:sldId id="400" r:id="rId78"/>
  </p:sldIdLst>
  <p:sldSz cx="9144000" cy="6858000" type="screen4x3"/>
  <p:notesSz cx="6858000" cy="9144000"/>
  <p:defaultTex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60093"/>
    <a:srgbClr val="E6A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2" autoAdjust="0"/>
    <p:restoredTop sz="75934" autoAdjust="0"/>
  </p:normalViewPr>
  <p:slideViewPr>
    <p:cSldViewPr>
      <p:cViewPr varScale="1">
        <p:scale>
          <a:sx n="83" d="100"/>
          <a:sy n="83" d="100"/>
        </p:scale>
        <p:origin x="894" y="96"/>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68.wmf"/><Relationship Id="rId1" Type="http://schemas.openxmlformats.org/officeDocument/2006/relationships/image" Target="../media/image67.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4.wmf"/><Relationship Id="rId6" Type="http://schemas.openxmlformats.org/officeDocument/2006/relationships/image" Target="../media/image19.emf"/><Relationship Id="rId5" Type="http://schemas.openxmlformats.org/officeDocument/2006/relationships/image" Target="../media/image18.wmf"/><Relationship Id="rId4"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9.wmf"/><Relationship Id="rId2" Type="http://schemas.openxmlformats.org/officeDocument/2006/relationships/image" Target="../media/image24.wmf"/><Relationship Id="rId1" Type="http://schemas.openxmlformats.org/officeDocument/2006/relationships/image" Target="../media/image23.wmf"/><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5123"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5124" name="Text Box 3"/>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2" name="Rectangle 4"/>
          <p:cNvSpPr>
            <a:spLocks noGrp="1" noChangeArrowheads="1"/>
          </p:cNvSpPr>
          <p:nvPr>
            <p:ph type="dt"/>
          </p:nvPr>
        </p:nvSpPr>
        <p:spPr bwMode="auto">
          <a:xfrm>
            <a:off x="3884613" y="0"/>
            <a:ext cx="2968625" cy="454025"/>
          </a:xfrm>
          <a:prstGeom prst="rect">
            <a:avLst/>
          </a:prstGeom>
          <a:noFill/>
          <a:ln>
            <a:noFill/>
          </a:ln>
          <a:effec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ea typeface="+mn-ea"/>
                <a:cs typeface="Arial" panose="020B0604020202020204" pitchFamily="34" charset="0"/>
              </a:defRPr>
            </a:lvl1pPr>
          </a:lstStyle>
          <a:p>
            <a:pPr>
              <a:defRPr/>
            </a:pPr>
            <a:endParaRPr lang="ru-RU" altLang="en-US"/>
          </a:p>
        </p:txBody>
      </p:sp>
      <p:sp>
        <p:nvSpPr>
          <p:cNvPr id="5126" name="Rectangle 5"/>
          <p:cNvSpPr>
            <a:spLocks noGrp="1" noRot="1" noChangeAspect="1" noChangeArrowheads="1"/>
          </p:cNvSpPr>
          <p:nvPr>
            <p:ph type="sldImg"/>
          </p:nvPr>
        </p:nvSpPr>
        <p:spPr bwMode="auto">
          <a:xfrm>
            <a:off x="1143000" y="685800"/>
            <a:ext cx="4568825" cy="342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6"/>
          <p:cNvSpPr>
            <a:spLocks noGrp="1" noChangeArrowheads="1"/>
          </p:cNvSpPr>
          <p:nvPr>
            <p:ph type="body"/>
          </p:nvPr>
        </p:nvSpPr>
        <p:spPr bwMode="auto">
          <a:xfrm>
            <a:off x="685800" y="4343400"/>
            <a:ext cx="5483225" cy="4111625"/>
          </a:xfrm>
          <a:prstGeom prst="rect">
            <a:avLst/>
          </a:prstGeom>
          <a:noFill/>
          <a:ln>
            <a:noFill/>
          </a:ln>
          <a:effectLst/>
        </p:spPr>
        <p:txBody>
          <a:bodyPr vert="horz" wrap="square" lIns="0" tIns="0" rIns="0" bIns="0" numCol="1" anchor="t" anchorCtr="0" compatLnSpc="1">
            <a:prstTxWarp prst="textNoShape">
              <a:avLst/>
            </a:prstTxWarp>
          </a:bodyPr>
          <a:lstStyle/>
          <a:p>
            <a:pPr lvl="0"/>
            <a:endParaRPr lang="en-US" altLang="en-US" noProof="0"/>
          </a:p>
        </p:txBody>
      </p:sp>
      <p:sp>
        <p:nvSpPr>
          <p:cNvPr id="5128" name="Text Box 7"/>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 name="Rectangle 8"/>
          <p:cNvSpPr>
            <a:spLocks noGrp="1" noChangeArrowheads="1"/>
          </p:cNvSpPr>
          <p:nvPr>
            <p:ph type="sldNum"/>
          </p:nvPr>
        </p:nvSpPr>
        <p:spPr bwMode="auto">
          <a:xfrm>
            <a:off x="3884613" y="8685213"/>
            <a:ext cx="2968625" cy="454025"/>
          </a:xfrm>
          <a:prstGeom prst="rect">
            <a:avLst/>
          </a:prstGeom>
          <a:noFill/>
          <a:ln>
            <a:noFill/>
          </a:ln>
          <a:effectLst/>
        </p:spPr>
        <p:txBody>
          <a:bodyPr vert="horz" wrap="square" lIns="90000" tIns="46800" rIns="90000" bIns="46800" numCol="1" anchor="b"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Calibri" panose="020F0502020204030204" pitchFamily="34" charset="0"/>
              </a:defRPr>
            </a:lvl1pPr>
          </a:lstStyle>
          <a:p>
            <a:pPr>
              <a:defRPr/>
            </a:pPr>
            <a:fld id="{A6B991AA-9129-4203-A34B-35F6A09C19C9}" type="slidenum">
              <a:rPr lang="ru-RU" altLang="en-US"/>
              <a:pPr>
                <a:defRPr/>
              </a:pPr>
              <a:t>‹#›</a:t>
            </a:fld>
            <a:endParaRPr lang="ru-RU" altLang="en-US"/>
          </a:p>
        </p:txBody>
      </p:sp>
    </p:spTree>
    <p:extLst>
      <p:ext uri="{BB962C8B-B14F-4D97-AF65-F5344CB8AC3E}">
        <p14:creationId xmlns:p14="http://schemas.microsoft.com/office/powerpoint/2010/main" val="66807462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D059D10D-A099-457B-B45B-B271D6C2516A}" type="slidenum">
              <a:rPr lang="ru-RU" altLang="en-US" smtClean="0">
                <a:latin typeface="Calibri" panose="020F0502020204030204" pitchFamily="34" charset="0"/>
              </a:rPr>
              <a:pPr>
                <a:spcBef>
                  <a:spcPct val="0"/>
                </a:spcBef>
                <a:buClrTx/>
                <a:buFontTx/>
                <a:buNone/>
              </a:pPr>
              <a:t>1</a:t>
            </a:fld>
            <a:endParaRPr lang="ru-RU" altLang="en-US" smtClean="0">
              <a:latin typeface="Calibri" panose="020F0502020204030204" pitchFamily="34" charset="0"/>
            </a:endParaRPr>
          </a:p>
        </p:txBody>
      </p:sp>
      <p:sp>
        <p:nvSpPr>
          <p:cNvPr id="7171"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2"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There are two aims of my presentation.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Almost 99 % of nuclear society believes that quarks don't play any role in nuclear structure.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I'll  try to convince you in the opposite.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Second, I'll demonstrate that SM is inconsistent.</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 With these aims I want to propose you my view on nuclear structure.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As you read from the announcement it is based on so-called Srongly Correlated Quark Model of nucleon structure.</a:t>
            </a:r>
          </a:p>
        </p:txBody>
      </p:sp>
    </p:spTree>
    <p:extLst>
      <p:ext uri="{BB962C8B-B14F-4D97-AF65-F5344CB8AC3E}">
        <p14:creationId xmlns:p14="http://schemas.microsoft.com/office/powerpoint/2010/main" val="2788317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7E0C57AE-2942-4EA0-AF18-03D1D04B753A}" type="slidenum">
              <a:rPr lang="ru-RU" altLang="en-US" smtClean="0">
                <a:latin typeface="Calibri" panose="020F0502020204030204" pitchFamily="34" charset="0"/>
              </a:rPr>
              <a:pPr>
                <a:spcBef>
                  <a:spcPct val="0"/>
                </a:spcBef>
                <a:buClrTx/>
                <a:buFontTx/>
                <a:buNone/>
              </a:pPr>
              <a:t>14</a:t>
            </a:fld>
            <a:endParaRPr lang="ru-RU" altLang="en-US" smtClean="0">
              <a:latin typeface="Calibri" panose="020F0502020204030204" pitchFamily="34" charset="0"/>
            </a:endParaRPr>
          </a:p>
        </p:txBody>
      </p:sp>
      <p:sp>
        <p:nvSpPr>
          <p:cNvPr id="11267"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Text Box 2"/>
          <p:cNvSpPr>
            <a:spLocks noGrp="1" noChangeArrowheads="1"/>
          </p:cNvSpPr>
          <p:nvPr>
            <p:ph type="body" idx="1"/>
          </p:nvPr>
        </p:nvSpPr>
        <p:spPr>
          <a:xfrm>
            <a:off x="731838"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It is widely acknowledged that no single model will suffice to explain all of the phenomena relating to the nuclear structure.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The three most successful models, the shell, liquid-drop and cluster models, are based on differing assumptions about the phase state of the nucleus.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1. The independent-particle model requiring a gaseous nuclear interior (long mean-free-path, point nucleons) utilizes a central potential well and thus predicts the existence of nucleon orbitals and shell-like orbital-filling.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 2. In contrast, the liquid-drop model requires a dense liquid nuclear interior (short mean-free-path, local nucleon interactions and space-occupying nucleons) in order to predict nuclear binding energies, radii, collective oscillations, etc.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3. Furthermore, the cluster models require the assumption of strong local-clustering of particularly the 4-nucleon alpha-particle within a liquid or gaseous nuclear interior in order to make predictions about the ground and excited states of cluster configurations (4).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mtClean="0">
              <a:latin typeface="Calibri" panose="020F0502020204030204" pitchFamily="34" charset="0"/>
              <a:ea typeface="Microsoft YaHei" panose="020B0503020204020204" pitchFamily="34" charset="-122"/>
            </a:endParaRP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b="1" smtClean="0">
                <a:latin typeface="Calibri" panose="020F0502020204030204" pitchFamily="34" charset="0"/>
                <a:ea typeface="Microsoft YaHei" panose="020B0503020204020204" pitchFamily="34" charset="-122"/>
              </a:rPr>
              <a:t>The dilemma</a:t>
            </a:r>
            <a:r>
              <a:rPr lang="en-US" altLang="en-US" smtClean="0">
                <a:latin typeface="Calibri" panose="020F0502020204030204" pitchFamily="34" charset="0"/>
                <a:ea typeface="Microsoft YaHei" panose="020B0503020204020204" pitchFamily="34" charset="-122"/>
              </a:rPr>
              <a:t> of nuclear structure theory is that these mutually exclusive models work surprisingly well for qualitative and quantitative explanation of certain limited data sets, but each model is utterly inappropriate for application to other data sets.  </a:t>
            </a:r>
          </a:p>
        </p:txBody>
      </p:sp>
      <p:sp>
        <p:nvSpPr>
          <p:cNvPr id="1126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DD6ED955-1DC7-4225-8519-674E8B5148F3}" type="slidenum">
              <a:rPr lang="ru-RU" altLang="en-US">
                <a:latin typeface="Calibri" panose="020F0502020204030204" pitchFamily="34" charset="0"/>
              </a:rPr>
              <a:pPr algn="r" eaLnBrk="1" hangingPunct="1">
                <a:spcBef>
                  <a:spcPct val="0"/>
                </a:spcBef>
                <a:buClrTx/>
                <a:buFontTx/>
                <a:buNone/>
              </a:pPr>
              <a:t>14</a:t>
            </a:fld>
            <a:endParaRPr lang="ru-RU" altLang="en-US">
              <a:latin typeface="Calibri" panose="020F0502020204030204" pitchFamily="34" charset="0"/>
            </a:endParaRPr>
          </a:p>
        </p:txBody>
      </p:sp>
    </p:spTree>
    <p:extLst>
      <p:ext uri="{BB962C8B-B14F-4D97-AF65-F5344CB8AC3E}">
        <p14:creationId xmlns:p14="http://schemas.microsoft.com/office/powerpoint/2010/main" val="1580215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1586FBE-2519-40C7-99BA-5FF034452367}" type="slidenum">
              <a:rPr lang="ru-RU" altLang="en-US" smtClean="0">
                <a:solidFill>
                  <a:srgbClr val="000000"/>
                </a:solidFill>
                <a:latin typeface="Calibri" panose="020F0502020204030204" pitchFamily="34" charset="0"/>
              </a:rPr>
              <a:pPr>
                <a:buClrTx/>
                <a:buFontTx/>
                <a:buNone/>
              </a:pPr>
              <a:t>15</a:t>
            </a:fld>
            <a:endParaRPr lang="ru-RU" altLang="en-US">
              <a:solidFill>
                <a:srgbClr val="000000"/>
              </a:solidFill>
              <a:latin typeface="Calibri" panose="020F0502020204030204" pitchFamily="34" charset="0"/>
            </a:endParaRPr>
          </a:p>
        </p:txBody>
      </p:sp>
      <p:sp>
        <p:nvSpPr>
          <p:cNvPr id="1331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Calibri" panose="020F0502020204030204" pitchFamily="34" charset="0"/>
              <a:ea typeface="Microsoft YaHei" panose="020B0503020204020204" pitchFamily="34" charset="-122"/>
            </a:endParaRPr>
          </a:p>
        </p:txBody>
      </p:sp>
      <p:sp>
        <p:nvSpPr>
          <p:cNvPr id="1331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AE1CA36C-A2E2-4654-8C4C-DF6F59827F81}" type="slidenum">
              <a:rPr lang="ru-RU" altLang="en-US" sz="1200">
                <a:solidFill>
                  <a:srgbClr val="000000"/>
                </a:solidFill>
                <a:latin typeface="Calibri" panose="020F0502020204030204" pitchFamily="34" charset="0"/>
              </a:rPr>
              <a:pPr algn="r" eaLnBrk="1" hangingPunct="1">
                <a:buClrTx/>
                <a:buFontTx/>
                <a:buNone/>
              </a:pPr>
              <a:t>15</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66417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0A8CC4DC-93EC-4E53-BDEF-D7921A65C524}" type="slidenum">
              <a:rPr lang="ru-RU" altLang="en-US" smtClean="0">
                <a:latin typeface="Calibri" panose="020F0502020204030204" pitchFamily="34" charset="0"/>
              </a:rPr>
              <a:pPr>
                <a:spcBef>
                  <a:spcPct val="0"/>
                </a:spcBef>
                <a:buClrTx/>
                <a:buFontTx/>
                <a:buNone/>
              </a:pPr>
              <a:t>16</a:t>
            </a:fld>
            <a:endParaRPr lang="ru-RU" altLang="en-US" smtClean="0">
              <a:latin typeface="Calibri" panose="020F0502020204030204" pitchFamily="34" charset="0"/>
            </a:endParaRPr>
          </a:p>
        </p:txBody>
      </p:sp>
      <p:sp>
        <p:nvSpPr>
          <p:cNvPr id="17411"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2"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It turned out that our quar-antiquark system behaves similar to the breather solution of Sine-Gordon equation.</a:t>
            </a:r>
          </a:p>
        </p:txBody>
      </p:sp>
    </p:spTree>
    <p:extLst>
      <p:ext uri="{BB962C8B-B14F-4D97-AF65-F5344CB8AC3E}">
        <p14:creationId xmlns:p14="http://schemas.microsoft.com/office/powerpoint/2010/main" val="1814908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F73949E2-3724-4E7A-9140-81F7EE82F5F1}" type="slidenum">
              <a:rPr lang="ru-RU" altLang="en-US" smtClean="0">
                <a:solidFill>
                  <a:srgbClr val="000000"/>
                </a:solidFill>
                <a:latin typeface="Calibri" panose="020F0502020204030204" pitchFamily="34" charset="0"/>
              </a:rPr>
              <a:pPr>
                <a:buClrTx/>
                <a:buFontTx/>
                <a:buNone/>
              </a:pPr>
              <a:t>17</a:t>
            </a:fld>
            <a:endParaRPr lang="ru-RU" altLang="en-US">
              <a:solidFill>
                <a:srgbClr val="000000"/>
              </a:solidFill>
              <a:latin typeface="Calibri" panose="020F0502020204030204" pitchFamily="34" charset="0"/>
            </a:endParaRPr>
          </a:p>
        </p:txBody>
      </p:sp>
      <p:sp>
        <p:nvSpPr>
          <p:cNvPr id="33795"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a:latin typeface="Calibri" panose="020F0502020204030204" pitchFamily="34" charset="0"/>
                <a:ea typeface="Microsoft YaHei" panose="020B0503020204020204" pitchFamily="34" charset="-122"/>
              </a:rPr>
              <a:t>And the system quark- antiquark start to oscillate </a:t>
            </a:r>
          </a:p>
        </p:txBody>
      </p:sp>
    </p:spTree>
    <p:extLst>
      <p:ext uri="{BB962C8B-B14F-4D97-AF65-F5344CB8AC3E}">
        <p14:creationId xmlns:p14="http://schemas.microsoft.com/office/powerpoint/2010/main" val="1139767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6DFA1C7F-2A86-49C8-ACF1-3F9E6007EF47}" type="slidenum">
              <a:rPr lang="ru-RU" altLang="en-US" smtClean="0">
                <a:latin typeface="Calibri" panose="020F0502020204030204" pitchFamily="34" charset="0"/>
              </a:rPr>
              <a:pPr>
                <a:spcBef>
                  <a:spcPct val="0"/>
                </a:spcBef>
                <a:buClrTx/>
                <a:buFontTx/>
                <a:buNone/>
              </a:pPr>
              <a:t>18</a:t>
            </a:fld>
            <a:endParaRPr lang="ru-RU" altLang="en-US" smtClean="0">
              <a:latin typeface="Calibri" panose="020F0502020204030204" pitchFamily="34" charset="0"/>
            </a:endParaRPr>
          </a:p>
        </p:txBody>
      </p:sp>
      <p:sp>
        <p:nvSpPr>
          <p:cNvPr id="21507"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8"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
        <p:nvSpPr>
          <p:cNvPr id="2150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16BDE02-8673-4D46-98DD-0498A897B8B5}" type="slidenum">
              <a:rPr lang="ru-RU" altLang="en-US">
                <a:latin typeface="Calibri" panose="020F0502020204030204" pitchFamily="34" charset="0"/>
              </a:rPr>
              <a:pPr algn="r" eaLnBrk="1" hangingPunct="1">
                <a:spcBef>
                  <a:spcPct val="0"/>
                </a:spcBef>
                <a:buClrTx/>
                <a:buFontTx/>
                <a:buNone/>
              </a:pPr>
              <a:t>18</a:t>
            </a:fld>
            <a:endParaRPr lang="ru-RU" altLang="en-US">
              <a:latin typeface="Calibri" panose="020F0502020204030204" pitchFamily="34" charset="0"/>
            </a:endParaRPr>
          </a:p>
        </p:txBody>
      </p:sp>
    </p:spTree>
    <p:extLst>
      <p:ext uri="{BB962C8B-B14F-4D97-AF65-F5344CB8AC3E}">
        <p14:creationId xmlns:p14="http://schemas.microsoft.com/office/powerpoint/2010/main" val="1322123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3A058E4E-7460-4530-8E4F-33A92A1CDB2A}" type="slidenum">
              <a:rPr lang="ru-RU" altLang="en-US" smtClean="0">
                <a:latin typeface="Calibri" panose="020F0502020204030204" pitchFamily="34" charset="0"/>
              </a:rPr>
              <a:pPr>
                <a:spcBef>
                  <a:spcPct val="0"/>
                </a:spcBef>
                <a:buClrTx/>
                <a:buFontTx/>
                <a:buNone/>
              </a:pPr>
              <a:t>19</a:t>
            </a:fld>
            <a:endParaRPr lang="ru-RU" altLang="en-US" smtClean="0">
              <a:latin typeface="Calibri" panose="020F0502020204030204" pitchFamily="34" charset="0"/>
            </a:endParaRPr>
          </a:p>
        </p:txBody>
      </p:sp>
      <p:sp>
        <p:nvSpPr>
          <p:cNvPr id="23555"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6"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424480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5E9004AF-A82F-4F9D-99FB-F55BDE1164FE}" type="slidenum">
              <a:rPr lang="ru-RU" altLang="en-US" smtClean="0">
                <a:latin typeface="Calibri" panose="020F0502020204030204" pitchFamily="34" charset="0"/>
              </a:rPr>
              <a:pPr>
                <a:spcBef>
                  <a:spcPct val="0"/>
                </a:spcBef>
                <a:buClrTx/>
                <a:buFontTx/>
                <a:buNone/>
              </a:pPr>
              <a:t>20</a:t>
            </a:fld>
            <a:endParaRPr lang="ru-RU" altLang="en-US" smtClean="0">
              <a:latin typeface="Calibri" panose="020F0502020204030204" pitchFamily="34" charset="0"/>
            </a:endParaRPr>
          </a:p>
        </p:txBody>
      </p:sp>
      <p:sp>
        <p:nvSpPr>
          <p:cNvPr id="25603"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4"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504719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DA920377-611C-4097-98C9-572018576C77}" type="slidenum">
              <a:rPr lang="ru-RU" altLang="en-US" smtClean="0">
                <a:latin typeface="Calibri" panose="020F0502020204030204" pitchFamily="34" charset="0"/>
              </a:rPr>
              <a:pPr>
                <a:spcBef>
                  <a:spcPct val="0"/>
                </a:spcBef>
                <a:buClrTx/>
                <a:buFontTx/>
                <a:buNone/>
              </a:pPr>
              <a:t>21</a:t>
            </a:fld>
            <a:endParaRPr lang="ru-RU" altLang="en-US" smtClean="0">
              <a:latin typeface="Calibri" panose="020F0502020204030204" pitchFamily="34" charset="0"/>
            </a:endParaRPr>
          </a:p>
        </p:txBody>
      </p:sp>
      <p:sp>
        <p:nvSpPr>
          <p:cNvPr id="27651"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2"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
        <p:nvSpPr>
          <p:cNvPr id="2765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703BDBC6-3176-46B7-8605-9A022BCD0BBE}" type="slidenum">
              <a:rPr lang="ru-RU" altLang="en-US">
                <a:latin typeface="Calibri" panose="020F0502020204030204" pitchFamily="34" charset="0"/>
              </a:rPr>
              <a:pPr algn="r" eaLnBrk="1" hangingPunct="1">
                <a:spcBef>
                  <a:spcPct val="0"/>
                </a:spcBef>
                <a:buClrTx/>
                <a:buFontTx/>
                <a:buNone/>
              </a:pPr>
              <a:t>21</a:t>
            </a:fld>
            <a:endParaRPr lang="ru-RU" altLang="en-US">
              <a:latin typeface="Calibri" panose="020F0502020204030204" pitchFamily="34" charset="0"/>
            </a:endParaRPr>
          </a:p>
        </p:txBody>
      </p:sp>
    </p:spTree>
    <p:extLst>
      <p:ext uri="{BB962C8B-B14F-4D97-AF65-F5344CB8AC3E}">
        <p14:creationId xmlns:p14="http://schemas.microsoft.com/office/powerpoint/2010/main" val="3131254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4B392EA8-135D-4EA4-868E-F1F77BA07850}" type="slidenum">
              <a:rPr lang="ru-RU" altLang="en-US" smtClean="0">
                <a:latin typeface="Calibri" panose="020F0502020204030204" pitchFamily="34" charset="0"/>
              </a:rPr>
              <a:pPr>
                <a:spcBef>
                  <a:spcPct val="0"/>
                </a:spcBef>
                <a:buClrTx/>
                <a:buFontTx/>
                <a:buNone/>
              </a:pPr>
              <a:t>22</a:t>
            </a:fld>
            <a:endParaRPr lang="ru-RU" altLang="en-US" smtClean="0">
              <a:latin typeface="Calibri" panose="020F0502020204030204" pitchFamily="34" charset="0"/>
            </a:endParaRPr>
          </a:p>
        </p:txBody>
      </p:sp>
      <p:sp>
        <p:nvSpPr>
          <p:cNvPr id="2969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0"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6698414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7B061103-DA10-427C-B839-EFF52B3FE316}" type="slidenum">
              <a:rPr lang="ru-RU" altLang="en-US" smtClean="0">
                <a:latin typeface="Calibri" panose="020F0502020204030204" pitchFamily="34" charset="0"/>
              </a:rPr>
              <a:pPr>
                <a:spcBef>
                  <a:spcPct val="0"/>
                </a:spcBef>
                <a:buClrTx/>
                <a:buFontTx/>
                <a:buNone/>
              </a:pPr>
              <a:t>23</a:t>
            </a:fld>
            <a:endParaRPr lang="ru-RU" altLang="en-US" smtClean="0">
              <a:latin typeface="Calibri" panose="020F0502020204030204" pitchFamily="34" charset="0"/>
            </a:endParaRPr>
          </a:p>
        </p:txBody>
      </p:sp>
      <p:sp>
        <p:nvSpPr>
          <p:cNvPr id="31747"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8"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
        <p:nvSpPr>
          <p:cNvPr id="31749"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F9CB6BCC-826E-403B-B422-811124D8DBAC}" type="slidenum">
              <a:rPr lang="ru-RU" altLang="en-US">
                <a:latin typeface="Calibri" panose="020F0502020204030204" pitchFamily="34" charset="0"/>
              </a:rPr>
              <a:pPr algn="r" eaLnBrk="1" hangingPunct="1">
                <a:spcBef>
                  <a:spcPct val="0"/>
                </a:spcBef>
                <a:buClrTx/>
                <a:buFontTx/>
                <a:buNone/>
              </a:pPr>
              <a:t>23</a:t>
            </a:fld>
            <a:endParaRPr lang="ru-RU" altLang="en-US">
              <a:latin typeface="Calibri" panose="020F0502020204030204" pitchFamily="34" charset="0"/>
            </a:endParaRPr>
          </a:p>
        </p:txBody>
      </p:sp>
    </p:spTree>
    <p:extLst>
      <p:ext uri="{BB962C8B-B14F-4D97-AF65-F5344CB8AC3E}">
        <p14:creationId xmlns:p14="http://schemas.microsoft.com/office/powerpoint/2010/main" val="4062534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5967D1A2-A846-4586-9F98-A09A7649C7AC}" type="slidenum">
              <a:rPr lang="ru-RU" altLang="en-US" smtClean="0">
                <a:latin typeface="Calibri" panose="020F0502020204030204" pitchFamily="34" charset="0"/>
              </a:rPr>
              <a:pPr>
                <a:spcBef>
                  <a:spcPct val="0"/>
                </a:spcBef>
                <a:buClrTx/>
                <a:buFontTx/>
                <a:buNone/>
              </a:pPr>
              <a:t>2</a:t>
            </a:fld>
            <a:endParaRPr lang="ru-RU" altLang="en-US" smtClean="0">
              <a:latin typeface="Calibri" panose="020F0502020204030204" pitchFamily="34" charset="0"/>
            </a:endParaRPr>
          </a:p>
        </p:txBody>
      </p:sp>
      <p:sp>
        <p:nvSpPr>
          <p:cNvPr id="921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First, I'll give motivations that lead me to this view. Than I'll describe the SCQM of nucleon structure and apply it to build the nuclear structure.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 You will see further that nucleons turns out  to locate the nodes of FCC.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Than I'll compare SM with SCQM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I'll conclude my presentation with summary and plans for future </a:t>
            </a:r>
          </a:p>
        </p:txBody>
      </p:sp>
    </p:spTree>
    <p:extLst>
      <p:ext uri="{BB962C8B-B14F-4D97-AF65-F5344CB8AC3E}">
        <p14:creationId xmlns:p14="http://schemas.microsoft.com/office/powerpoint/2010/main" val="1316399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1794FE23-066B-4120-90D0-351574CCEDBA}" type="slidenum">
              <a:rPr lang="ru-RU" altLang="en-US" smtClean="0">
                <a:latin typeface="Calibri" panose="020F0502020204030204" pitchFamily="34" charset="0"/>
              </a:rPr>
              <a:pPr>
                <a:spcBef>
                  <a:spcPct val="0"/>
                </a:spcBef>
                <a:buClrTx/>
                <a:buFontTx/>
                <a:buNone/>
              </a:pPr>
              <a:t>24</a:t>
            </a:fld>
            <a:endParaRPr lang="ru-RU" altLang="en-US" smtClean="0">
              <a:latin typeface="Calibri" panose="020F0502020204030204" pitchFamily="34" charset="0"/>
            </a:endParaRPr>
          </a:p>
        </p:txBody>
      </p:sp>
      <p:sp>
        <p:nvSpPr>
          <p:cNvPr id="33795"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6"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040015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CFDF2321-AC33-463F-AAC3-737A802ED1E7}" type="slidenum">
              <a:rPr lang="ru-RU" altLang="en-US" smtClean="0">
                <a:latin typeface="Calibri" panose="020F0502020204030204" pitchFamily="34" charset="0"/>
              </a:rPr>
              <a:pPr>
                <a:spcBef>
                  <a:spcPct val="0"/>
                </a:spcBef>
                <a:buClrTx/>
                <a:buFontTx/>
                <a:buNone/>
              </a:pPr>
              <a:t>25</a:t>
            </a:fld>
            <a:endParaRPr lang="ru-RU" altLang="en-US" smtClean="0">
              <a:latin typeface="Calibri" panose="020F0502020204030204" pitchFamily="34" charset="0"/>
            </a:endParaRPr>
          </a:p>
        </p:txBody>
      </p:sp>
      <p:sp>
        <p:nvSpPr>
          <p:cNvPr id="35843"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0711588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6209E188-7A22-40C8-BB6E-D30C659065D8}" type="slidenum">
              <a:rPr lang="ru-RU" altLang="en-US" smtClean="0">
                <a:latin typeface="Calibri" panose="020F0502020204030204" pitchFamily="34" charset="0"/>
              </a:rPr>
              <a:pPr>
                <a:spcBef>
                  <a:spcPct val="0"/>
                </a:spcBef>
                <a:buClrTx/>
                <a:buFontTx/>
                <a:buNone/>
              </a:pPr>
              <a:t>26</a:t>
            </a:fld>
            <a:endParaRPr lang="ru-RU" altLang="en-US" smtClean="0">
              <a:latin typeface="Calibri" panose="020F0502020204030204" pitchFamily="34" charset="0"/>
            </a:endParaRPr>
          </a:p>
        </p:txBody>
      </p:sp>
      <p:sp>
        <p:nvSpPr>
          <p:cNvPr id="37891"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105017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6E49508D-6C7A-48A6-95F5-EAF7DDB7A2C9}" type="slidenum">
              <a:rPr lang="ru-RU" altLang="en-US" smtClean="0">
                <a:latin typeface="Calibri" panose="020F0502020204030204" pitchFamily="34" charset="0"/>
              </a:rPr>
              <a:pPr>
                <a:spcBef>
                  <a:spcPct val="0"/>
                </a:spcBef>
                <a:buClrTx/>
                <a:buFontTx/>
                <a:buNone/>
              </a:pPr>
              <a:t>27</a:t>
            </a:fld>
            <a:endParaRPr lang="ru-RU" altLang="en-US" smtClean="0">
              <a:latin typeface="Calibri" panose="020F0502020204030204" pitchFamily="34" charset="0"/>
            </a:endParaRPr>
          </a:p>
        </p:txBody>
      </p:sp>
      <p:sp>
        <p:nvSpPr>
          <p:cNvPr id="3993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40"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467191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C86BF339-8FCA-4D26-B9B3-3CEA99DE84F7}" type="slidenum">
              <a:rPr lang="ru-RU" altLang="en-US" smtClean="0">
                <a:latin typeface="Calibri" panose="020F0502020204030204" pitchFamily="34" charset="0"/>
              </a:rPr>
              <a:pPr>
                <a:spcBef>
                  <a:spcPct val="0"/>
                </a:spcBef>
                <a:buClrTx/>
                <a:buFontTx/>
                <a:buNone/>
              </a:pPr>
              <a:t>28</a:t>
            </a:fld>
            <a:endParaRPr lang="ru-RU" altLang="en-US" smtClean="0">
              <a:latin typeface="Calibri" panose="020F0502020204030204" pitchFamily="34" charset="0"/>
            </a:endParaRPr>
          </a:p>
        </p:txBody>
      </p:sp>
      <p:sp>
        <p:nvSpPr>
          <p:cNvPr id="41987"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960021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B61333EC-1651-41E8-86A5-199AC282B4DB}" type="slidenum">
              <a:rPr lang="ru-RU" altLang="en-US" smtClean="0">
                <a:latin typeface="Calibri" panose="020F0502020204030204" pitchFamily="34" charset="0"/>
              </a:rPr>
              <a:pPr>
                <a:spcBef>
                  <a:spcPct val="0"/>
                </a:spcBef>
                <a:buClrTx/>
                <a:buFontTx/>
                <a:buNone/>
              </a:pPr>
              <a:t>29</a:t>
            </a:fld>
            <a:endParaRPr lang="ru-RU" altLang="en-US" smtClean="0">
              <a:latin typeface="Calibri" panose="020F0502020204030204" pitchFamily="34" charset="0"/>
            </a:endParaRPr>
          </a:p>
        </p:txBody>
      </p:sp>
      <p:sp>
        <p:nvSpPr>
          <p:cNvPr id="44035"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965902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xmlns="" id="{9B6E6793-7DF4-B32D-ACFD-76952E27AF11}"/>
            </a:ext>
          </a:extLst>
        </p:cNvPr>
        <p:cNvGrpSpPr/>
        <p:nvPr/>
      </p:nvGrpSpPr>
      <p:grpSpPr>
        <a:xfrm>
          <a:off x="0" y="0"/>
          <a:ext cx="0" cy="0"/>
          <a:chOff x="0" y="0"/>
          <a:chExt cx="0" cy="0"/>
        </a:xfrm>
      </p:grpSpPr>
      <p:sp>
        <p:nvSpPr>
          <p:cNvPr id="78850" name="Rectangle 8">
            <a:extLst>
              <a:ext uri="{FF2B5EF4-FFF2-40B4-BE49-F238E27FC236}">
                <a16:creationId xmlns:a16="http://schemas.microsoft.com/office/drawing/2014/main" xmlns="" id="{79860563-2201-BDB6-D2FB-68CDD3F8580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4C7442E7-9CEF-45B2-AF0C-827F8CFC6597}" type="slidenum">
              <a:rPr lang="ru-RU" altLang="en-US" smtClean="0">
                <a:solidFill>
                  <a:srgbClr val="000000"/>
                </a:solidFill>
                <a:latin typeface="Calibri" panose="020F0502020204030204" pitchFamily="34" charset="0"/>
              </a:rPr>
              <a:pPr>
                <a:buClrTx/>
                <a:buFontTx/>
                <a:buNone/>
              </a:pPr>
              <a:t>30</a:t>
            </a:fld>
            <a:endParaRPr lang="ru-RU" altLang="en-US">
              <a:solidFill>
                <a:srgbClr val="000000"/>
              </a:solidFill>
              <a:latin typeface="Calibri" panose="020F0502020204030204" pitchFamily="34" charset="0"/>
            </a:endParaRPr>
          </a:p>
        </p:txBody>
      </p:sp>
      <p:sp>
        <p:nvSpPr>
          <p:cNvPr id="78851" name="Rectangle 1">
            <a:extLst>
              <a:ext uri="{FF2B5EF4-FFF2-40B4-BE49-F238E27FC236}">
                <a16:creationId xmlns:a16="http://schemas.microsoft.com/office/drawing/2014/main" xmlns="" id="{D50168F3-3A36-5364-698F-336ADA823588}"/>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a:extLst>
              <a:ext uri="{FF2B5EF4-FFF2-40B4-BE49-F238E27FC236}">
                <a16:creationId xmlns:a16="http://schemas.microsoft.com/office/drawing/2014/main" xmlns="" id="{3F1CDC7D-04F7-3786-30AF-542F6EFA4EA0}"/>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78853" name="Text Box 3">
            <a:extLst>
              <a:ext uri="{FF2B5EF4-FFF2-40B4-BE49-F238E27FC236}">
                <a16:creationId xmlns:a16="http://schemas.microsoft.com/office/drawing/2014/main" xmlns="" id="{E29405D9-8DF0-9836-7E0D-52A57388259F}"/>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DF53899C-84D3-4293-A30D-E7D9D339B47C}" type="slidenum">
              <a:rPr lang="ru-RU" altLang="en-US" sz="1200">
                <a:solidFill>
                  <a:srgbClr val="000000"/>
                </a:solidFill>
                <a:latin typeface="Calibri" panose="020F0502020204030204" pitchFamily="34" charset="0"/>
              </a:rPr>
              <a:pPr algn="r" eaLnBrk="1" hangingPunct="1">
                <a:buClrTx/>
                <a:buFontTx/>
                <a:buNone/>
              </a:pPr>
              <a:t>30</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6870558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7F3FCC16-515A-437E-AA37-EF09A5516414}" type="slidenum">
              <a:rPr lang="ru-RU" altLang="en-US" smtClean="0">
                <a:latin typeface="Calibri" panose="020F0502020204030204" pitchFamily="34" charset="0"/>
              </a:rPr>
              <a:pPr>
                <a:spcBef>
                  <a:spcPct val="0"/>
                </a:spcBef>
                <a:buClrTx/>
                <a:buFontTx/>
                <a:buNone/>
              </a:pPr>
              <a:t>31</a:t>
            </a:fld>
            <a:endParaRPr lang="ru-RU" altLang="en-US" smtClean="0">
              <a:latin typeface="Calibri" panose="020F0502020204030204" pitchFamily="34" charset="0"/>
            </a:endParaRPr>
          </a:p>
        </p:txBody>
      </p:sp>
      <p:sp>
        <p:nvSpPr>
          <p:cNvPr id="56323"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98749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41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2020419D-57E5-4373-A5B4-21C686CAF345}" type="slidenum">
              <a:rPr lang="ru-RU" altLang="en-US" smtClean="0">
                <a:latin typeface="Calibri" panose="020F0502020204030204" pitchFamily="34" charset="0"/>
              </a:rPr>
              <a:pPr>
                <a:spcBef>
                  <a:spcPct val="0"/>
                </a:spcBef>
                <a:buClrTx/>
                <a:buFontTx/>
                <a:buNone/>
              </a:pPr>
              <a:t>32</a:t>
            </a:fld>
            <a:endParaRPr lang="ru-RU" altLang="en-US" smtClean="0">
              <a:latin typeface="Calibri" panose="020F0502020204030204" pitchFamily="34" charset="0"/>
            </a:endParaRPr>
          </a:p>
        </p:txBody>
      </p:sp>
      <p:sp>
        <p:nvSpPr>
          <p:cNvPr id="6041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20"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509342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15885B4D-4435-48DE-9DA7-6D920E58D39D}" type="slidenum">
              <a:rPr lang="ru-RU" altLang="en-US" smtClean="0">
                <a:latin typeface="Calibri" panose="020F0502020204030204" pitchFamily="34" charset="0"/>
              </a:rPr>
              <a:pPr>
                <a:spcBef>
                  <a:spcPct val="0"/>
                </a:spcBef>
                <a:buClrTx/>
                <a:buFontTx/>
                <a:buNone/>
              </a:pPr>
              <a:t>33</a:t>
            </a:fld>
            <a:endParaRPr lang="ru-RU" altLang="en-US" smtClean="0">
              <a:latin typeface="Calibri" panose="020F0502020204030204" pitchFamily="34" charset="0"/>
            </a:endParaRPr>
          </a:p>
        </p:txBody>
      </p:sp>
      <p:sp>
        <p:nvSpPr>
          <p:cNvPr id="62467"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927996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5967D1A2-A846-4586-9F98-A09A7649C7AC}" type="slidenum">
              <a:rPr lang="ru-RU" altLang="en-US" smtClean="0">
                <a:latin typeface="Calibri" panose="020F0502020204030204" pitchFamily="34" charset="0"/>
              </a:rPr>
              <a:pPr>
                <a:spcBef>
                  <a:spcPct val="0"/>
                </a:spcBef>
                <a:buClrTx/>
                <a:buFontTx/>
                <a:buNone/>
              </a:pPr>
              <a:t>3</a:t>
            </a:fld>
            <a:endParaRPr lang="ru-RU" altLang="en-US" smtClean="0">
              <a:latin typeface="Calibri" panose="020F0502020204030204" pitchFamily="34" charset="0"/>
            </a:endParaRPr>
          </a:p>
        </p:txBody>
      </p:sp>
      <p:sp>
        <p:nvSpPr>
          <p:cNvPr id="921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0"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First, I'll give motivations that lead me to this view. Than I'll describe the SCQM of nucleon structure and apply it to build the nuclear structure.</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 You will see further that nucleons turns out  to locate the nodes of FCC.</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Than I'll compare SM with SCQM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I'll conclude my presentation with summary and plans for future </a:t>
            </a:r>
          </a:p>
        </p:txBody>
      </p:sp>
    </p:spTree>
    <p:extLst>
      <p:ext uri="{BB962C8B-B14F-4D97-AF65-F5344CB8AC3E}">
        <p14:creationId xmlns:p14="http://schemas.microsoft.com/office/powerpoint/2010/main" val="25732333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AA47A8AD-C68B-4DF7-AC76-EA38D03BD236}" type="slidenum">
              <a:rPr lang="ru-RU" altLang="en-US" smtClean="0">
                <a:latin typeface="Calibri" panose="020F0502020204030204" pitchFamily="34" charset="0"/>
              </a:rPr>
              <a:pPr>
                <a:spcBef>
                  <a:spcPct val="0"/>
                </a:spcBef>
                <a:buClrTx/>
                <a:buFontTx/>
                <a:buNone/>
              </a:pPr>
              <a:t>34</a:t>
            </a:fld>
            <a:endParaRPr lang="ru-RU" altLang="en-US" smtClean="0">
              <a:latin typeface="Calibri" panose="020F0502020204030204" pitchFamily="34" charset="0"/>
            </a:endParaRPr>
          </a:p>
        </p:txBody>
      </p:sp>
      <p:sp>
        <p:nvSpPr>
          <p:cNvPr id="64515"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6"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503789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B027417F-98EB-44B7-B532-104D21D5917A}" type="slidenum">
              <a:rPr lang="ru-RU" altLang="en-US" smtClean="0">
                <a:latin typeface="Calibri" panose="020F0502020204030204" pitchFamily="34" charset="0"/>
              </a:rPr>
              <a:pPr>
                <a:spcBef>
                  <a:spcPct val="0"/>
                </a:spcBef>
                <a:buClrTx/>
                <a:buFontTx/>
                <a:buNone/>
              </a:pPr>
              <a:t>35</a:t>
            </a:fld>
            <a:endParaRPr lang="ru-RU" altLang="en-US" smtClean="0">
              <a:latin typeface="Calibri" panose="020F0502020204030204" pitchFamily="34" charset="0"/>
            </a:endParaRPr>
          </a:p>
        </p:txBody>
      </p:sp>
      <p:sp>
        <p:nvSpPr>
          <p:cNvPr id="66563"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281413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6E0C8D37-EDC4-42C4-A775-82EA396C92EA}" type="slidenum">
              <a:rPr lang="ru-RU" altLang="en-US" smtClean="0">
                <a:latin typeface="Calibri" panose="020F0502020204030204" pitchFamily="34" charset="0"/>
              </a:rPr>
              <a:pPr>
                <a:spcBef>
                  <a:spcPct val="0"/>
                </a:spcBef>
                <a:buClrTx/>
                <a:buFontTx/>
                <a:buNone/>
              </a:pPr>
              <a:t>36</a:t>
            </a:fld>
            <a:endParaRPr lang="ru-RU" altLang="en-US" smtClean="0">
              <a:latin typeface="Calibri" panose="020F0502020204030204" pitchFamily="34" charset="0"/>
            </a:endParaRPr>
          </a:p>
        </p:txBody>
      </p:sp>
      <p:sp>
        <p:nvSpPr>
          <p:cNvPr id="68611"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434985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1CA9DD60-C663-4425-96B0-14BF03B7895B}" type="slidenum">
              <a:rPr lang="ru-RU" altLang="en-US" smtClean="0">
                <a:latin typeface="Calibri" panose="020F0502020204030204" pitchFamily="34" charset="0"/>
              </a:rPr>
              <a:pPr>
                <a:spcBef>
                  <a:spcPct val="0"/>
                </a:spcBef>
                <a:buClrTx/>
                <a:buFontTx/>
                <a:buNone/>
              </a:pPr>
              <a:t>38</a:t>
            </a:fld>
            <a:endParaRPr lang="ru-RU" altLang="en-US" smtClean="0">
              <a:latin typeface="Calibri" panose="020F0502020204030204" pitchFamily="34" charset="0"/>
            </a:endParaRPr>
          </a:p>
        </p:txBody>
      </p:sp>
      <p:sp>
        <p:nvSpPr>
          <p:cNvPr id="189443"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4"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3925930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54A0AD75-540D-47B9-8730-59A531E55FB0}" type="slidenum">
              <a:rPr lang="ru-RU" altLang="en-US" smtClean="0">
                <a:latin typeface="Calibri" panose="020F0502020204030204" pitchFamily="34" charset="0"/>
              </a:rPr>
              <a:pPr>
                <a:spcBef>
                  <a:spcPct val="0"/>
                </a:spcBef>
                <a:buClrTx/>
                <a:buFontTx/>
                <a:buNone/>
              </a:pPr>
              <a:t>39</a:t>
            </a:fld>
            <a:endParaRPr lang="ru-RU" altLang="en-US" smtClean="0">
              <a:latin typeface="Calibri" panose="020F0502020204030204" pitchFamily="34" charset="0"/>
            </a:endParaRPr>
          </a:p>
        </p:txBody>
      </p:sp>
      <p:sp>
        <p:nvSpPr>
          <p:cNvPr id="78851"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41923631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05E54EE5-675C-4A05-AB10-289BE1E4AA4D}" type="slidenum">
              <a:rPr lang="ru-RU" altLang="en-US" smtClean="0">
                <a:latin typeface="Calibri" panose="020F0502020204030204" pitchFamily="34" charset="0"/>
              </a:rPr>
              <a:pPr>
                <a:spcBef>
                  <a:spcPct val="0"/>
                </a:spcBef>
                <a:buClrTx/>
                <a:buFontTx/>
                <a:buNone/>
              </a:pPr>
              <a:t>40</a:t>
            </a:fld>
            <a:endParaRPr lang="ru-RU" altLang="en-US" smtClean="0">
              <a:latin typeface="Calibri" panose="020F0502020204030204" pitchFamily="34" charset="0"/>
            </a:endParaRPr>
          </a:p>
        </p:txBody>
      </p:sp>
      <p:sp>
        <p:nvSpPr>
          <p:cNvPr id="8089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0900"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0145191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272CCE0B-D496-4588-965E-5BFE9153FA50}" type="slidenum">
              <a:rPr lang="ru-RU" altLang="en-US" smtClean="0">
                <a:latin typeface="Calibri" panose="020F0502020204030204" pitchFamily="34" charset="0"/>
              </a:rPr>
              <a:pPr>
                <a:spcBef>
                  <a:spcPct val="0"/>
                </a:spcBef>
                <a:buClrTx/>
                <a:buFontTx/>
                <a:buNone/>
              </a:pPr>
              <a:t>41</a:t>
            </a:fld>
            <a:endParaRPr lang="ru-RU" altLang="en-US" smtClean="0">
              <a:latin typeface="Calibri" panose="020F0502020204030204" pitchFamily="34" charset="0"/>
            </a:endParaRPr>
          </a:p>
        </p:txBody>
      </p:sp>
      <p:sp>
        <p:nvSpPr>
          <p:cNvPr id="82947"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cs typeface="Times New Roman" panose="02020603050405020304" pitchFamily="18" charset="0"/>
              </a:rPr>
              <a:t>If the origin of the coordinate system is taken as the center of the central tetrahedron, then the closure of each consecutive, symmetrical (x=y=z) geometrical shell in the lattice composes precisely the numbers of nucleons in the shells derived from the three-dimensional Schrodinger equation</a:t>
            </a:r>
          </a:p>
        </p:txBody>
      </p:sp>
    </p:spTree>
    <p:extLst>
      <p:ext uri="{BB962C8B-B14F-4D97-AF65-F5344CB8AC3E}">
        <p14:creationId xmlns:p14="http://schemas.microsoft.com/office/powerpoint/2010/main" val="8302282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EBCD6240-BE12-4F9B-B132-81E3090AA05A}" type="slidenum">
              <a:rPr lang="ru-RU" altLang="en-US" smtClean="0">
                <a:latin typeface="Calibri" panose="020F0502020204030204" pitchFamily="34" charset="0"/>
              </a:rPr>
              <a:pPr>
                <a:spcBef>
                  <a:spcPct val="0"/>
                </a:spcBef>
                <a:buClrTx/>
                <a:buFontTx/>
                <a:buNone/>
              </a:pPr>
              <a:t>42</a:t>
            </a:fld>
            <a:endParaRPr lang="ru-RU" altLang="en-US" smtClean="0">
              <a:latin typeface="Calibri" panose="020F0502020204030204" pitchFamily="34" charset="0"/>
            </a:endParaRPr>
          </a:p>
        </p:txBody>
      </p:sp>
      <p:sp>
        <p:nvSpPr>
          <p:cNvPr id="87043"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4"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4943049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EA7D7CC7-64F8-49E1-A981-F6E828468136}" type="slidenum">
              <a:rPr lang="ru-RU" altLang="en-US" smtClean="0">
                <a:latin typeface="Calibri" panose="020F0502020204030204" pitchFamily="34" charset="0"/>
              </a:rPr>
              <a:pPr>
                <a:spcBef>
                  <a:spcPct val="0"/>
                </a:spcBef>
                <a:buClrTx/>
                <a:buFontTx/>
                <a:buNone/>
              </a:pPr>
              <a:t>43</a:t>
            </a:fld>
            <a:endParaRPr lang="ru-RU" altLang="en-US" smtClean="0">
              <a:latin typeface="Calibri" panose="020F0502020204030204" pitchFamily="34" charset="0"/>
            </a:endParaRPr>
          </a:p>
        </p:txBody>
      </p:sp>
      <p:sp>
        <p:nvSpPr>
          <p:cNvPr id="89091"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9092"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624210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E5FB1F7-3DAC-459D-8B34-1D184BE73F02}" type="slidenum">
              <a:rPr lang="ru-RU" altLang="en-US" smtClean="0">
                <a:solidFill>
                  <a:srgbClr val="000000"/>
                </a:solidFill>
                <a:latin typeface="Calibri" panose="020F0502020204030204" pitchFamily="34" charset="0"/>
              </a:rPr>
              <a:pPr>
                <a:buClrTx/>
                <a:buFontTx/>
                <a:buNone/>
              </a:pPr>
              <a:t>44</a:t>
            </a:fld>
            <a:endParaRPr lang="ru-RU" altLang="en-US">
              <a:solidFill>
                <a:srgbClr val="000000"/>
              </a:solidFill>
              <a:latin typeface="Calibri" panose="020F0502020204030204" pitchFamily="34" charset="0"/>
            </a:endParaRPr>
          </a:p>
        </p:txBody>
      </p:sp>
      <p:sp>
        <p:nvSpPr>
          <p:cNvPr id="153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Calibri" panose="020F0502020204030204" pitchFamily="34" charset="0"/>
              <a:ea typeface="Microsoft YaHei" panose="020B0503020204020204" pitchFamily="34" charset="-122"/>
            </a:endParaRPr>
          </a:p>
        </p:txBody>
      </p:sp>
      <p:sp>
        <p:nvSpPr>
          <p:cNvPr id="1536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D3E73344-8547-479A-A0F2-C0EB571A67F4}" type="slidenum">
              <a:rPr lang="ru-RU" altLang="en-US" sz="1200">
                <a:solidFill>
                  <a:srgbClr val="000000"/>
                </a:solidFill>
                <a:latin typeface="Calibri" panose="020F0502020204030204" pitchFamily="34" charset="0"/>
              </a:rPr>
              <a:pPr algn="r" eaLnBrk="1" hangingPunct="1">
                <a:buClrTx/>
                <a:buFontTx/>
                <a:buNone/>
              </a:pPr>
              <a:t>44</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793722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Образ слайда 1"/>
          <p:cNvSpPr>
            <a:spLocks noGrp="1" noRot="1" noChangeAspect="1" noTextEdit="1"/>
          </p:cNvSpPr>
          <p:nvPr>
            <p:ph type="sldImg"/>
          </p:nvPr>
        </p:nvSpPr>
        <p:spPr>
          <a:ln/>
        </p:spPr>
      </p:sp>
      <p:sp>
        <p:nvSpPr>
          <p:cNvPr id="348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smtClean="0"/>
          </a:p>
        </p:txBody>
      </p:sp>
      <p:sp>
        <p:nvSpPr>
          <p:cNvPr id="348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eaLnBrk="0" hangingPunct="0">
              <a:spcBef>
                <a:spcPct val="30000"/>
              </a:spcBef>
              <a:defRPr sz="1200">
                <a:solidFill>
                  <a:schemeClr val="tx1"/>
                </a:solidFill>
                <a:latin typeface="Times New Roman" panose="02020603050405020304" pitchFamily="18" charset="0"/>
              </a:defRPr>
            </a:lvl1pPr>
            <a:lvl2pPr marL="742950" indent="-285750" defTabSz="903288" eaLnBrk="0" hangingPunct="0">
              <a:spcBef>
                <a:spcPct val="30000"/>
              </a:spcBef>
              <a:defRPr sz="1200">
                <a:solidFill>
                  <a:schemeClr val="tx1"/>
                </a:solidFill>
                <a:latin typeface="Times New Roman" panose="02020603050405020304" pitchFamily="18" charset="0"/>
              </a:defRPr>
            </a:lvl2pPr>
            <a:lvl3pPr marL="1143000" indent="-228600" defTabSz="903288" eaLnBrk="0" hangingPunct="0">
              <a:spcBef>
                <a:spcPct val="30000"/>
              </a:spcBef>
              <a:defRPr sz="1200">
                <a:solidFill>
                  <a:schemeClr val="tx1"/>
                </a:solidFill>
                <a:latin typeface="Times New Roman" panose="02020603050405020304" pitchFamily="18" charset="0"/>
              </a:defRPr>
            </a:lvl3pPr>
            <a:lvl4pPr marL="1600200" indent="-228600" defTabSz="903288" eaLnBrk="0" hangingPunct="0">
              <a:spcBef>
                <a:spcPct val="30000"/>
              </a:spcBef>
              <a:defRPr sz="1200">
                <a:solidFill>
                  <a:schemeClr val="tx1"/>
                </a:solidFill>
                <a:latin typeface="Times New Roman" panose="02020603050405020304" pitchFamily="18" charset="0"/>
              </a:defRPr>
            </a:lvl4pPr>
            <a:lvl5pPr marL="2057400" indent="-228600" defTabSz="903288" eaLnBrk="0" hangingPunct="0">
              <a:spcBef>
                <a:spcPct val="30000"/>
              </a:spcBef>
              <a:defRPr sz="1200">
                <a:solidFill>
                  <a:schemeClr val="tx1"/>
                </a:solidFill>
                <a:latin typeface="Times New Roman" panose="02020603050405020304" pitchFamily="18" charset="0"/>
              </a:defRPr>
            </a:lvl5pPr>
            <a:lvl6pPr marL="2514600" indent="-228600" defTabSz="903288"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03288"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03288"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03288"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30B35E4-FC2A-4B88-92AC-73DB42F73369}" type="slidenum">
              <a:rPr lang="en-GB" altLang="ru-RU"/>
              <a:pPr eaLnBrk="1" hangingPunct="1">
                <a:spcBef>
                  <a:spcPct val="0"/>
                </a:spcBef>
              </a:pPr>
              <a:t>7</a:t>
            </a:fld>
            <a:endParaRPr lang="en-GB" altLang="ru-RU"/>
          </a:p>
        </p:txBody>
      </p:sp>
    </p:spTree>
    <p:extLst>
      <p:ext uri="{BB962C8B-B14F-4D97-AF65-F5344CB8AC3E}">
        <p14:creationId xmlns:p14="http://schemas.microsoft.com/office/powerpoint/2010/main" val="3308759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E5FB1F7-3DAC-459D-8B34-1D184BE73F02}" type="slidenum">
              <a:rPr lang="ru-RU" altLang="en-US" smtClean="0">
                <a:solidFill>
                  <a:srgbClr val="000000"/>
                </a:solidFill>
                <a:latin typeface="Calibri" panose="020F0502020204030204" pitchFamily="34" charset="0"/>
              </a:rPr>
              <a:pPr>
                <a:buClrTx/>
                <a:buFontTx/>
                <a:buNone/>
              </a:pPr>
              <a:t>45</a:t>
            </a:fld>
            <a:endParaRPr lang="ru-RU" altLang="en-US">
              <a:solidFill>
                <a:srgbClr val="000000"/>
              </a:solidFill>
              <a:latin typeface="Calibri" panose="020F0502020204030204" pitchFamily="34" charset="0"/>
            </a:endParaRPr>
          </a:p>
        </p:txBody>
      </p:sp>
      <p:sp>
        <p:nvSpPr>
          <p:cNvPr id="153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Calibri" panose="020F0502020204030204" pitchFamily="34" charset="0"/>
              <a:ea typeface="Microsoft YaHei" panose="020B0503020204020204" pitchFamily="34" charset="-122"/>
            </a:endParaRPr>
          </a:p>
        </p:txBody>
      </p:sp>
      <p:sp>
        <p:nvSpPr>
          <p:cNvPr id="1536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D3E73344-8547-479A-A0F2-C0EB571A67F4}" type="slidenum">
              <a:rPr lang="ru-RU" altLang="en-US" sz="1200">
                <a:solidFill>
                  <a:srgbClr val="000000"/>
                </a:solidFill>
                <a:latin typeface="Calibri" panose="020F0502020204030204" pitchFamily="34" charset="0"/>
              </a:rPr>
              <a:pPr algn="r" eaLnBrk="1" hangingPunct="1">
                <a:buClrTx/>
                <a:buFontTx/>
                <a:buNone/>
              </a:pPr>
              <a:t>45</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4100283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E5FB1F7-3DAC-459D-8B34-1D184BE73F02}" type="slidenum">
              <a:rPr lang="ru-RU" altLang="en-US" smtClean="0">
                <a:solidFill>
                  <a:srgbClr val="000000"/>
                </a:solidFill>
                <a:latin typeface="Calibri" panose="020F0502020204030204" pitchFamily="34" charset="0"/>
              </a:rPr>
              <a:pPr>
                <a:buClrTx/>
                <a:buFontTx/>
                <a:buNone/>
              </a:pPr>
              <a:t>46</a:t>
            </a:fld>
            <a:endParaRPr lang="ru-RU" altLang="en-US">
              <a:solidFill>
                <a:srgbClr val="000000"/>
              </a:solidFill>
              <a:latin typeface="Calibri" panose="020F0502020204030204" pitchFamily="34" charset="0"/>
            </a:endParaRPr>
          </a:p>
        </p:txBody>
      </p:sp>
      <p:sp>
        <p:nvSpPr>
          <p:cNvPr id="153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Calibri" panose="020F0502020204030204" pitchFamily="34" charset="0"/>
              <a:ea typeface="Microsoft YaHei" panose="020B0503020204020204" pitchFamily="34" charset="-122"/>
            </a:endParaRPr>
          </a:p>
        </p:txBody>
      </p:sp>
      <p:sp>
        <p:nvSpPr>
          <p:cNvPr id="1536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D3E73344-8547-479A-A0F2-C0EB571A67F4}" type="slidenum">
              <a:rPr lang="ru-RU" altLang="en-US" sz="1200">
                <a:solidFill>
                  <a:srgbClr val="000000"/>
                </a:solidFill>
                <a:latin typeface="Calibri" panose="020F0502020204030204" pitchFamily="34" charset="0"/>
              </a:rPr>
              <a:pPr algn="r" eaLnBrk="1" hangingPunct="1">
                <a:buClrTx/>
                <a:buFontTx/>
                <a:buNone/>
              </a:pPr>
              <a:t>46</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6959492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62684616-BEC1-4C2D-9D4E-491C4368D7F8}" type="slidenum">
              <a:rPr lang="ru-RU" altLang="en-US" smtClean="0">
                <a:latin typeface="Calibri" panose="020F0502020204030204" pitchFamily="34" charset="0"/>
              </a:rPr>
              <a:pPr>
                <a:spcBef>
                  <a:spcPct val="0"/>
                </a:spcBef>
                <a:buClrTx/>
                <a:buFontTx/>
                <a:buNone/>
              </a:pPr>
              <a:t>47</a:t>
            </a:fld>
            <a:endParaRPr lang="ru-RU" altLang="en-US" smtClean="0">
              <a:latin typeface="Calibri" panose="020F0502020204030204" pitchFamily="34" charset="0"/>
            </a:endParaRPr>
          </a:p>
        </p:txBody>
      </p:sp>
      <p:sp>
        <p:nvSpPr>
          <p:cNvPr id="125955"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5956"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029969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229AECBB-E37D-421C-982B-CF014902C9BE}" type="slidenum">
              <a:rPr lang="ru-RU" altLang="en-US" smtClean="0">
                <a:latin typeface="Calibri" panose="020F0502020204030204" pitchFamily="34" charset="0"/>
              </a:rPr>
              <a:pPr>
                <a:spcBef>
                  <a:spcPct val="0"/>
                </a:spcBef>
                <a:buClrTx/>
                <a:buFontTx/>
                <a:buNone/>
              </a:pPr>
              <a:t>48</a:t>
            </a:fld>
            <a:endParaRPr lang="ru-RU" altLang="en-US" smtClean="0">
              <a:latin typeface="Calibri" panose="020F0502020204030204" pitchFamily="34" charset="0"/>
            </a:endParaRPr>
          </a:p>
        </p:txBody>
      </p:sp>
      <p:sp>
        <p:nvSpPr>
          <p:cNvPr id="130051"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2"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I</a:t>
            </a:r>
          </a:p>
        </p:txBody>
      </p:sp>
      <p:sp>
        <p:nvSpPr>
          <p:cNvPr id="130053"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45B5C27E-74B8-40D6-B790-0CD7DA6AF1FF}" type="slidenum">
              <a:rPr lang="ru-RU" altLang="en-US">
                <a:latin typeface="Calibri" panose="020F0502020204030204" pitchFamily="34" charset="0"/>
              </a:rPr>
              <a:pPr algn="r" eaLnBrk="1" hangingPunct="1">
                <a:spcBef>
                  <a:spcPct val="0"/>
                </a:spcBef>
                <a:buClrTx/>
                <a:buFontTx/>
                <a:buNone/>
              </a:pPr>
              <a:t>48</a:t>
            </a:fld>
            <a:endParaRPr lang="ru-RU" altLang="en-US">
              <a:latin typeface="Calibri" panose="020F0502020204030204" pitchFamily="34" charset="0"/>
            </a:endParaRPr>
          </a:p>
        </p:txBody>
      </p:sp>
    </p:spTree>
    <p:extLst>
      <p:ext uri="{BB962C8B-B14F-4D97-AF65-F5344CB8AC3E}">
        <p14:creationId xmlns:p14="http://schemas.microsoft.com/office/powerpoint/2010/main" val="34741815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9015CB53-D961-4628-81FB-BEA96FA2FC8B}" type="slidenum">
              <a:rPr lang="ru-RU" altLang="en-US" smtClean="0">
                <a:latin typeface="Calibri" panose="020F0502020204030204" pitchFamily="34" charset="0"/>
              </a:rPr>
              <a:pPr>
                <a:spcBef>
                  <a:spcPct val="0"/>
                </a:spcBef>
                <a:buClrTx/>
                <a:buFontTx/>
                <a:buNone/>
              </a:pPr>
              <a:t>49</a:t>
            </a:fld>
            <a:endParaRPr lang="ru-RU" altLang="en-US" smtClean="0">
              <a:latin typeface="Calibri" panose="020F0502020204030204" pitchFamily="34" charset="0"/>
            </a:endParaRPr>
          </a:p>
        </p:txBody>
      </p:sp>
      <p:sp>
        <p:nvSpPr>
          <p:cNvPr id="13209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100"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cs typeface="Times New Roman" panose="02020603050405020304" pitchFamily="18" charset="0"/>
              </a:rPr>
              <a:t>QCD is non-abelian theory </a:t>
            </a:r>
            <a:r>
              <a:rPr lang="en-US" altLang="en-US" smtClean="0">
                <a:latin typeface="Wingdings" panose="05000000000000000000" pitchFamily="2" charset="2"/>
                <a:ea typeface="Wingdings" panose="05000000000000000000" pitchFamily="2" charset="2"/>
                <a:cs typeface="Wingdings" panose="05000000000000000000" pitchFamily="2" charset="2"/>
              </a:rPr>
              <a:t></a:t>
            </a:r>
            <a:r>
              <a:rPr lang="en-US" altLang="en-US" smtClean="0">
                <a:solidFill>
                  <a:srgbClr val="E907CE"/>
                </a:solidFill>
                <a:cs typeface="Times New Roman" panose="02020603050405020304" pitchFamily="18" charset="0"/>
              </a:rPr>
              <a:t> </a:t>
            </a:r>
            <a:r>
              <a:rPr lang="en-US" altLang="en-US" smtClean="0">
                <a:cs typeface="Times New Roman" panose="02020603050405020304" pitchFamily="18" charset="0"/>
              </a:rPr>
              <a:t>hard to derive the features of hadrons and nuclei from the first principles of QCD. In dependence of usability of QCD there are three areas of research: Hard processes, Low energy hadron physics, and nuclear physics.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cs typeface="Times New Roman" panose="02020603050405020304" pitchFamily="18" charset="0"/>
              </a:rPr>
              <a:t>Noting the impossibility to deduce the properties of hadrons from the first principles of QCD, one known physicist has told “</a:t>
            </a:r>
            <a:r>
              <a:rPr lang="en-US" altLang="en-US" sz="1100" smtClean="0">
                <a:latin typeface="Lucida Console" panose="020B0609040504020204" pitchFamily="49" charset="0"/>
                <a:ea typeface="Lucida Console" panose="020B0609040504020204" pitchFamily="49" charset="0"/>
                <a:cs typeface="Lucida Console" panose="020B0609040504020204" pitchFamily="49" charset="0"/>
              </a:rPr>
              <a:t>magnificent colour the phenomenology bog has blossomed”</a:t>
            </a:r>
          </a:p>
        </p:txBody>
      </p:sp>
      <p:sp>
        <p:nvSpPr>
          <p:cNvPr id="13210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A7097D19-5D45-4B2D-9379-B3DBC716774D}" type="slidenum">
              <a:rPr lang="ru-RU" altLang="en-US">
                <a:latin typeface="Calibri" panose="020F0502020204030204" pitchFamily="34" charset="0"/>
              </a:rPr>
              <a:pPr algn="r" eaLnBrk="1" hangingPunct="1">
                <a:spcBef>
                  <a:spcPct val="0"/>
                </a:spcBef>
                <a:buClrTx/>
                <a:buFontTx/>
                <a:buNone/>
              </a:pPr>
              <a:t>49</a:t>
            </a:fld>
            <a:endParaRPr lang="ru-RU" altLang="en-US">
              <a:latin typeface="Calibri" panose="020F0502020204030204" pitchFamily="34" charset="0"/>
            </a:endParaRPr>
          </a:p>
        </p:txBody>
      </p:sp>
    </p:spTree>
    <p:extLst>
      <p:ext uri="{BB962C8B-B14F-4D97-AF65-F5344CB8AC3E}">
        <p14:creationId xmlns:p14="http://schemas.microsoft.com/office/powerpoint/2010/main" val="2841669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A20EEAA6-6A47-40CC-AD58-DDC39C28CF85}" type="slidenum">
              <a:rPr lang="ru-RU" altLang="en-US" smtClean="0">
                <a:latin typeface="Calibri" panose="020F0502020204030204" pitchFamily="34" charset="0"/>
              </a:rPr>
              <a:pPr>
                <a:spcBef>
                  <a:spcPct val="0"/>
                </a:spcBef>
                <a:buClrTx/>
                <a:buFontTx/>
                <a:buNone/>
              </a:pPr>
              <a:t>50</a:t>
            </a:fld>
            <a:endParaRPr lang="ru-RU" altLang="en-US" smtClean="0">
              <a:latin typeface="Calibri" panose="020F0502020204030204" pitchFamily="34" charset="0"/>
            </a:endParaRPr>
          </a:p>
        </p:txBody>
      </p:sp>
      <p:sp>
        <p:nvSpPr>
          <p:cNvPr id="134147"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4148"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Transition from pQCD to low energy physics is performed via CSB.</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From my point of view this mechanism is rather artificial. </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I'll show you that this transition can be made dynamically.</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So, let us proceed to description of SCQM</a:t>
            </a:r>
          </a:p>
        </p:txBody>
      </p:sp>
    </p:spTree>
    <p:extLst>
      <p:ext uri="{BB962C8B-B14F-4D97-AF65-F5344CB8AC3E}">
        <p14:creationId xmlns:p14="http://schemas.microsoft.com/office/powerpoint/2010/main" val="29935501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369112F0-703A-44A2-81BF-E6ED80B497C4}" type="slidenum">
              <a:rPr lang="ru-RU" altLang="en-US" smtClean="0">
                <a:latin typeface="Calibri" panose="020F0502020204030204" pitchFamily="34" charset="0"/>
              </a:rPr>
              <a:pPr>
                <a:spcBef>
                  <a:spcPct val="0"/>
                </a:spcBef>
                <a:buClrTx/>
                <a:buFontTx/>
                <a:buNone/>
              </a:pPr>
              <a:t>51</a:t>
            </a:fld>
            <a:endParaRPr lang="ru-RU" altLang="en-US" smtClean="0">
              <a:latin typeface="Calibri" panose="020F0502020204030204" pitchFamily="34" charset="0"/>
            </a:endParaRPr>
          </a:p>
        </p:txBody>
      </p:sp>
      <p:sp>
        <p:nvSpPr>
          <p:cNvPr id="136195"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6"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Let us imagine (hypotetically) a single color quark in vacuum. This single quark acts on the surrounding vacuum as a dislocation in solid. I.e. it creates tension field around that is back reaction of vacuum. Taking into account quantum nature this tension field could be associated with quark and gluon condensate.</a:t>
            </a:r>
          </a:p>
        </p:txBody>
      </p:sp>
      <p:sp>
        <p:nvSpPr>
          <p:cNvPr id="136197"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45B3FD1-D219-4417-88F3-8EC621FCD0D1}" type="slidenum">
              <a:rPr lang="ru-RU" altLang="en-US">
                <a:latin typeface="Calibri" panose="020F0502020204030204" pitchFamily="34" charset="0"/>
              </a:rPr>
              <a:pPr algn="r" eaLnBrk="1" hangingPunct="1">
                <a:spcBef>
                  <a:spcPct val="0"/>
                </a:spcBef>
                <a:buClrTx/>
                <a:buFontTx/>
                <a:buNone/>
              </a:pPr>
              <a:t>51</a:t>
            </a:fld>
            <a:endParaRPr lang="ru-RU" altLang="en-US">
              <a:latin typeface="Calibri" panose="020F0502020204030204" pitchFamily="34" charset="0"/>
            </a:endParaRPr>
          </a:p>
        </p:txBody>
      </p:sp>
    </p:spTree>
    <p:extLst>
      <p:ext uri="{BB962C8B-B14F-4D97-AF65-F5344CB8AC3E}">
        <p14:creationId xmlns:p14="http://schemas.microsoft.com/office/powerpoint/2010/main" val="30703632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52ABAB2E-BC2A-4E94-8FC3-D576A1CE5AEE}" type="slidenum">
              <a:rPr lang="ru-RU" altLang="en-US" smtClean="0">
                <a:latin typeface="Calibri" panose="020F0502020204030204" pitchFamily="34" charset="0"/>
              </a:rPr>
              <a:pPr>
                <a:spcBef>
                  <a:spcPct val="0"/>
                </a:spcBef>
                <a:buClrTx/>
                <a:buFontTx/>
                <a:buNone/>
              </a:pPr>
              <a:t>52</a:t>
            </a:fld>
            <a:endParaRPr lang="ru-RU" altLang="en-US" smtClean="0">
              <a:latin typeface="Calibri" panose="020F0502020204030204" pitchFamily="34" charset="0"/>
            </a:endParaRPr>
          </a:p>
        </p:txBody>
      </p:sp>
      <p:sp>
        <p:nvSpPr>
          <p:cNvPr id="138243"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8244"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Moreover, because of quantum fluctuations of vacuum the quark experiences radiation pressure</a:t>
            </a:r>
          </a:p>
        </p:txBody>
      </p:sp>
    </p:spTree>
    <p:extLst>
      <p:ext uri="{BB962C8B-B14F-4D97-AF65-F5344CB8AC3E}">
        <p14:creationId xmlns:p14="http://schemas.microsoft.com/office/powerpoint/2010/main" val="719128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0012702A-E2EC-4030-9592-D2A57DB470CD}" type="slidenum">
              <a:rPr lang="ru-RU" altLang="en-US" smtClean="0">
                <a:latin typeface="Calibri" panose="020F0502020204030204" pitchFamily="34" charset="0"/>
              </a:rPr>
              <a:pPr>
                <a:spcBef>
                  <a:spcPct val="0"/>
                </a:spcBef>
                <a:buClrTx/>
                <a:buFontTx/>
                <a:buNone/>
              </a:pPr>
              <a:t>53</a:t>
            </a:fld>
            <a:endParaRPr lang="ru-RU" altLang="en-US" smtClean="0">
              <a:latin typeface="Calibri" panose="020F0502020204030204" pitchFamily="34" charset="0"/>
            </a:endParaRPr>
          </a:p>
        </p:txBody>
      </p:sp>
      <p:sp>
        <p:nvSpPr>
          <p:cNvPr id="140291"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2"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The same effects takes place for antiquark immersed in vacuum</a:t>
            </a:r>
          </a:p>
        </p:txBody>
      </p:sp>
    </p:spTree>
    <p:extLst>
      <p:ext uri="{BB962C8B-B14F-4D97-AF65-F5344CB8AC3E}">
        <p14:creationId xmlns:p14="http://schemas.microsoft.com/office/powerpoint/2010/main" val="32661789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B4C612D5-776B-40B3-8B18-75DEB02559C8}" type="slidenum">
              <a:rPr lang="ru-RU" altLang="en-US" smtClean="0">
                <a:latin typeface="Calibri" panose="020F0502020204030204" pitchFamily="34" charset="0"/>
              </a:rPr>
              <a:pPr>
                <a:spcBef>
                  <a:spcPct val="0"/>
                </a:spcBef>
                <a:buClrTx/>
                <a:buFontTx/>
                <a:buNone/>
              </a:pPr>
              <a:t>54</a:t>
            </a:fld>
            <a:endParaRPr lang="ru-RU" altLang="en-US" smtClean="0">
              <a:latin typeface="Calibri" panose="020F0502020204030204" pitchFamily="34" charset="0"/>
            </a:endParaRPr>
          </a:p>
        </p:txBody>
      </p:sp>
      <p:sp>
        <p:nvSpPr>
          <p:cNvPr id="14233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2340"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Let us place quark and anti quark next to each other. Their fields of opposite color starts to interfere  destructively reducing and eliminating  each other in space between them.</a:t>
            </a:r>
          </a:p>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As a result, quark and antiquark start to attract each other.</a:t>
            </a:r>
          </a:p>
        </p:txBody>
      </p:sp>
    </p:spTree>
    <p:extLst>
      <p:ext uri="{BB962C8B-B14F-4D97-AF65-F5344CB8AC3E}">
        <p14:creationId xmlns:p14="http://schemas.microsoft.com/office/powerpoint/2010/main" val="141607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E5FB1F7-3DAC-459D-8B34-1D184BE73F02}" type="slidenum">
              <a:rPr lang="ru-RU" altLang="en-US" smtClean="0">
                <a:solidFill>
                  <a:srgbClr val="000000"/>
                </a:solidFill>
                <a:latin typeface="Calibri" panose="020F0502020204030204" pitchFamily="34" charset="0"/>
              </a:rPr>
              <a:pPr>
                <a:buClrTx/>
                <a:buFontTx/>
                <a:buNone/>
              </a:pPr>
              <a:t>9</a:t>
            </a:fld>
            <a:endParaRPr lang="ru-RU" altLang="en-US">
              <a:solidFill>
                <a:srgbClr val="000000"/>
              </a:solidFill>
              <a:latin typeface="Calibri" panose="020F0502020204030204" pitchFamily="34" charset="0"/>
            </a:endParaRPr>
          </a:p>
        </p:txBody>
      </p:sp>
      <p:sp>
        <p:nvSpPr>
          <p:cNvPr id="153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Calibri" panose="020F0502020204030204" pitchFamily="34" charset="0"/>
              <a:ea typeface="Microsoft YaHei" panose="020B0503020204020204" pitchFamily="34" charset="-122"/>
            </a:endParaRPr>
          </a:p>
        </p:txBody>
      </p:sp>
      <p:sp>
        <p:nvSpPr>
          <p:cNvPr id="1536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D3E73344-8547-479A-A0F2-C0EB571A67F4}" type="slidenum">
              <a:rPr lang="ru-RU" altLang="en-US" sz="1200">
                <a:solidFill>
                  <a:srgbClr val="000000"/>
                </a:solidFill>
                <a:latin typeface="Calibri" panose="020F0502020204030204" pitchFamily="34" charset="0"/>
              </a:rPr>
              <a:pPr algn="r" eaLnBrk="1" hangingPunct="1">
                <a:buClrTx/>
                <a:buFontTx/>
                <a:buNone/>
              </a:pPr>
              <a:t>9</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6973908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1A4119E3-44E6-4307-BA60-4A8CDCA19DF8}" type="slidenum">
              <a:rPr lang="ru-RU" altLang="en-US" smtClean="0">
                <a:latin typeface="Calibri" panose="020F0502020204030204" pitchFamily="34" charset="0"/>
              </a:rPr>
              <a:pPr>
                <a:spcBef>
                  <a:spcPct val="0"/>
                </a:spcBef>
                <a:buClrTx/>
                <a:buFontTx/>
                <a:buNone/>
              </a:pPr>
              <a:t>55</a:t>
            </a:fld>
            <a:endParaRPr lang="ru-RU" altLang="en-US" smtClean="0">
              <a:latin typeface="Calibri" panose="020F0502020204030204" pitchFamily="34" charset="0"/>
            </a:endParaRPr>
          </a:p>
        </p:txBody>
      </p:sp>
      <p:sp>
        <p:nvSpPr>
          <p:cNvPr id="148483" name="Rectangle 1"/>
          <p:cNvSpPr>
            <a:spLocks noGrp="1" noRot="1" noChangeAspect="1" noChangeArrowheads="1" noTextEdit="1"/>
          </p:cNvSpPr>
          <p:nvPr>
            <p:ph type="sldImg"/>
          </p:nvPr>
        </p:nvSpPr>
        <p:spPr>
          <a:xfrm>
            <a:off x="877888" y="742950"/>
            <a:ext cx="4889500" cy="366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8484" name="Rectangle 2"/>
          <p:cNvSpPr>
            <a:spLocks noGrp="1" noChangeArrowheads="1"/>
          </p:cNvSpPr>
          <p:nvPr>
            <p:ph type="body" idx="1"/>
          </p:nvPr>
        </p:nvSpPr>
        <p:spPr>
          <a:xfrm>
            <a:off x="663575" y="4645025"/>
            <a:ext cx="5316538" cy="4400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6685843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42158530-7729-47EF-BDB8-DDB3E876371C}" type="slidenum">
              <a:rPr lang="ru-RU" altLang="en-US" smtClean="0">
                <a:latin typeface="Calibri" panose="020F0502020204030204" pitchFamily="34" charset="0"/>
              </a:rPr>
              <a:pPr>
                <a:spcBef>
                  <a:spcPct val="0"/>
                </a:spcBef>
                <a:buClrTx/>
                <a:buFontTx/>
                <a:buNone/>
              </a:pPr>
              <a:t>56</a:t>
            </a:fld>
            <a:endParaRPr lang="ru-RU" altLang="en-US" smtClean="0">
              <a:latin typeface="Calibri" panose="020F0502020204030204" pitchFamily="34" charset="0"/>
            </a:endParaRPr>
          </a:p>
        </p:txBody>
      </p:sp>
      <p:sp>
        <p:nvSpPr>
          <p:cNvPr id="152579" name="Rectangle 1"/>
          <p:cNvSpPr>
            <a:spLocks noGrp="1" noRot="1" noChangeAspect="1" noChangeArrowheads="1" noTextEdit="1"/>
          </p:cNvSpPr>
          <p:nvPr>
            <p:ph type="sldImg"/>
          </p:nvPr>
        </p:nvSpPr>
        <p:spPr>
          <a:xfrm>
            <a:off x="877888" y="742950"/>
            <a:ext cx="4889500" cy="366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80" name="Rectangle 2"/>
          <p:cNvSpPr>
            <a:spLocks noGrp="1" noChangeArrowheads="1"/>
          </p:cNvSpPr>
          <p:nvPr>
            <p:ph type="body" idx="1"/>
          </p:nvPr>
        </p:nvSpPr>
        <p:spPr>
          <a:xfrm>
            <a:off x="663575" y="4645025"/>
            <a:ext cx="5316538" cy="4400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7494720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2704B1F9-2D96-42E1-937D-894B983C2936}" type="slidenum">
              <a:rPr lang="ru-RU" altLang="en-US" smtClean="0">
                <a:latin typeface="Calibri" panose="020F0502020204030204" pitchFamily="34" charset="0"/>
              </a:rPr>
              <a:pPr>
                <a:spcBef>
                  <a:spcPct val="0"/>
                </a:spcBef>
                <a:buClrTx/>
                <a:buFontTx/>
                <a:buNone/>
              </a:pPr>
              <a:t>57</a:t>
            </a:fld>
            <a:endParaRPr lang="ru-RU" altLang="en-US" smtClean="0">
              <a:latin typeface="Calibri" panose="020F0502020204030204" pitchFamily="34" charset="0"/>
            </a:endParaRPr>
          </a:p>
        </p:txBody>
      </p:sp>
      <p:sp>
        <p:nvSpPr>
          <p:cNvPr id="154627" name="Rectangle 1"/>
          <p:cNvSpPr>
            <a:spLocks noGrp="1" noRot="1" noChangeAspect="1" noChangeArrowheads="1" noTextEdit="1"/>
          </p:cNvSpPr>
          <p:nvPr>
            <p:ph type="sldImg"/>
          </p:nvPr>
        </p:nvSpPr>
        <p:spPr>
          <a:xfrm>
            <a:off x="877888" y="742950"/>
            <a:ext cx="4889500" cy="366712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8" name="Rectangle 2"/>
          <p:cNvSpPr>
            <a:spLocks noGrp="1" noChangeArrowheads="1"/>
          </p:cNvSpPr>
          <p:nvPr>
            <p:ph type="body" idx="1"/>
          </p:nvPr>
        </p:nvSpPr>
        <p:spPr>
          <a:xfrm>
            <a:off x="663575" y="4645025"/>
            <a:ext cx="5316538" cy="4400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8938764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E21D6438-911B-4B0B-8EA0-586EF8DD3AD9}" type="slidenum">
              <a:rPr lang="ru-RU" altLang="en-US" smtClean="0">
                <a:latin typeface="Calibri" panose="020F0502020204030204" pitchFamily="34" charset="0"/>
              </a:rPr>
              <a:pPr>
                <a:spcBef>
                  <a:spcPct val="0"/>
                </a:spcBef>
                <a:buClrTx/>
                <a:buFontTx/>
                <a:buNone/>
              </a:pPr>
              <a:t>58</a:t>
            </a:fld>
            <a:endParaRPr lang="ru-RU" altLang="en-US" smtClean="0">
              <a:latin typeface="Calibri" panose="020F0502020204030204" pitchFamily="34" charset="0"/>
            </a:endParaRPr>
          </a:p>
        </p:txBody>
      </p:sp>
      <p:sp>
        <p:nvSpPr>
          <p:cNvPr id="16281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20"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6383303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75AE1D00-0CB8-4E8D-BDB5-2557102A813A}" type="slidenum">
              <a:rPr lang="ru-RU" altLang="en-US" smtClean="0">
                <a:latin typeface="Calibri" panose="020F0502020204030204" pitchFamily="34" charset="0"/>
              </a:rPr>
              <a:pPr>
                <a:spcBef>
                  <a:spcPct val="0"/>
                </a:spcBef>
                <a:buClrTx/>
                <a:buFontTx/>
                <a:buNone/>
              </a:pPr>
              <a:t>59</a:t>
            </a:fld>
            <a:endParaRPr lang="ru-RU" altLang="en-US" smtClean="0">
              <a:latin typeface="Calibri" panose="020F0502020204030204" pitchFamily="34" charset="0"/>
            </a:endParaRPr>
          </a:p>
        </p:txBody>
      </p:sp>
      <p:sp>
        <p:nvSpPr>
          <p:cNvPr id="17305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60" name="Text Box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mtClean="0">
                <a:latin typeface="Calibri" panose="020F0502020204030204" pitchFamily="34" charset="0"/>
                <a:ea typeface="Microsoft YaHei" panose="020B0503020204020204" pitchFamily="34" charset="-122"/>
              </a:rPr>
              <a:t>He3 point-nucleon charge densities.</a:t>
            </a:r>
          </a:p>
        </p:txBody>
      </p:sp>
      <p:sp>
        <p:nvSpPr>
          <p:cNvPr id="173061"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08AC497A-2598-48B3-98AF-F4F22EA7B42A}" type="slidenum">
              <a:rPr lang="ru-RU" altLang="en-US">
                <a:latin typeface="Calibri" panose="020F0502020204030204" pitchFamily="34" charset="0"/>
              </a:rPr>
              <a:pPr algn="r" eaLnBrk="1" hangingPunct="1">
                <a:spcBef>
                  <a:spcPct val="0"/>
                </a:spcBef>
                <a:buClrTx/>
                <a:buFontTx/>
                <a:buNone/>
              </a:pPr>
              <a:t>59</a:t>
            </a:fld>
            <a:endParaRPr lang="ru-RU" altLang="en-US">
              <a:latin typeface="Calibri" panose="020F0502020204030204" pitchFamily="34" charset="0"/>
            </a:endParaRPr>
          </a:p>
        </p:txBody>
      </p:sp>
    </p:spTree>
    <p:extLst>
      <p:ext uri="{BB962C8B-B14F-4D97-AF65-F5344CB8AC3E}">
        <p14:creationId xmlns:p14="http://schemas.microsoft.com/office/powerpoint/2010/main" val="31252786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DDF33C6E-CFF2-432C-876D-E8AE4DFBB2E6}" type="slidenum">
              <a:rPr lang="ru-RU" altLang="en-US" smtClean="0">
                <a:latin typeface="Calibri" panose="020F0502020204030204" pitchFamily="34" charset="0"/>
              </a:rPr>
              <a:pPr>
                <a:spcBef>
                  <a:spcPct val="0"/>
                </a:spcBef>
                <a:buClrTx/>
                <a:buFontTx/>
                <a:buNone/>
              </a:pPr>
              <a:t>60</a:t>
            </a:fld>
            <a:endParaRPr lang="ru-RU" altLang="en-US" smtClean="0">
              <a:latin typeface="Calibri" panose="020F0502020204030204" pitchFamily="34" charset="0"/>
            </a:endParaRPr>
          </a:p>
        </p:txBody>
      </p:sp>
      <p:sp>
        <p:nvSpPr>
          <p:cNvPr id="7065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0660"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845616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A6FC99BC-A3A6-40B8-B7DF-DA901DA2F3FD}" type="slidenum">
              <a:rPr lang="ru-RU" altLang="en-US" smtClean="0">
                <a:latin typeface="Calibri" panose="020F0502020204030204" pitchFamily="34" charset="0"/>
              </a:rPr>
              <a:pPr>
                <a:spcBef>
                  <a:spcPct val="0"/>
                </a:spcBef>
                <a:buClrTx/>
                <a:buFontTx/>
                <a:buNone/>
              </a:pPr>
              <a:t>61</a:t>
            </a:fld>
            <a:endParaRPr lang="ru-RU" altLang="en-US" smtClean="0">
              <a:latin typeface="Calibri" panose="020F0502020204030204" pitchFamily="34" charset="0"/>
            </a:endParaRPr>
          </a:p>
        </p:txBody>
      </p:sp>
      <p:sp>
        <p:nvSpPr>
          <p:cNvPr id="76803"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4"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1736698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03F77940-28CC-4C90-8E3E-C17D6CB68341}" type="slidenum">
              <a:rPr lang="ru-RU" altLang="en-US" smtClean="0">
                <a:latin typeface="Calibri" panose="020F0502020204030204" pitchFamily="34" charset="0"/>
              </a:rPr>
              <a:pPr>
                <a:spcBef>
                  <a:spcPct val="0"/>
                </a:spcBef>
                <a:buClrTx/>
                <a:buFontTx/>
                <a:buNone/>
              </a:pPr>
              <a:t>62</a:t>
            </a:fld>
            <a:endParaRPr lang="ru-RU" altLang="en-US" smtClean="0">
              <a:latin typeface="Calibri" panose="020F0502020204030204" pitchFamily="34" charset="0"/>
            </a:endParaRPr>
          </a:p>
        </p:txBody>
      </p:sp>
      <p:sp>
        <p:nvSpPr>
          <p:cNvPr id="84995"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15658928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508371C3-983F-4127-AC6B-0761B148E7F3}" type="slidenum">
              <a:rPr lang="ru-RU" altLang="en-US" smtClean="0">
                <a:latin typeface="Calibri" panose="020F0502020204030204" pitchFamily="34" charset="0"/>
              </a:rPr>
              <a:pPr>
                <a:spcBef>
                  <a:spcPct val="0"/>
                </a:spcBef>
                <a:buClrTx/>
                <a:buFontTx/>
                <a:buNone/>
              </a:pPr>
              <a:t>63</a:t>
            </a:fld>
            <a:endParaRPr lang="ru-RU" altLang="en-US" smtClean="0">
              <a:latin typeface="Calibri" panose="020F0502020204030204" pitchFamily="34" charset="0"/>
            </a:endParaRPr>
          </a:p>
        </p:txBody>
      </p:sp>
      <p:sp>
        <p:nvSpPr>
          <p:cNvPr id="187395"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6"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0287267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1CA9DD60-C663-4425-96B0-14BF03B7895B}" type="slidenum">
              <a:rPr lang="ru-RU" altLang="en-US" smtClean="0">
                <a:latin typeface="Calibri" panose="020F0502020204030204" pitchFamily="34" charset="0"/>
              </a:rPr>
              <a:pPr>
                <a:spcBef>
                  <a:spcPct val="0"/>
                </a:spcBef>
                <a:buClrTx/>
                <a:buFontTx/>
                <a:buNone/>
              </a:pPr>
              <a:t>64</a:t>
            </a:fld>
            <a:endParaRPr lang="ru-RU" altLang="en-US" smtClean="0">
              <a:latin typeface="Calibri" panose="020F0502020204030204" pitchFamily="34" charset="0"/>
            </a:endParaRPr>
          </a:p>
        </p:txBody>
      </p:sp>
      <p:sp>
        <p:nvSpPr>
          <p:cNvPr id="189443"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4"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642459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E5FB1F7-3DAC-459D-8B34-1D184BE73F02}" type="slidenum">
              <a:rPr lang="ru-RU" altLang="en-US" smtClean="0">
                <a:solidFill>
                  <a:srgbClr val="000000"/>
                </a:solidFill>
                <a:latin typeface="Calibri" panose="020F0502020204030204" pitchFamily="34" charset="0"/>
              </a:rPr>
              <a:pPr>
                <a:buClrTx/>
                <a:buFontTx/>
                <a:buNone/>
              </a:pPr>
              <a:t>10</a:t>
            </a:fld>
            <a:endParaRPr lang="ru-RU" altLang="en-US">
              <a:solidFill>
                <a:srgbClr val="000000"/>
              </a:solidFill>
              <a:latin typeface="Calibri" panose="020F0502020204030204" pitchFamily="34" charset="0"/>
            </a:endParaRPr>
          </a:p>
        </p:txBody>
      </p:sp>
      <p:sp>
        <p:nvSpPr>
          <p:cNvPr id="153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Calibri" panose="020F0502020204030204" pitchFamily="34" charset="0"/>
              <a:ea typeface="Microsoft YaHei" panose="020B0503020204020204" pitchFamily="34" charset="-122"/>
            </a:endParaRPr>
          </a:p>
        </p:txBody>
      </p:sp>
      <p:sp>
        <p:nvSpPr>
          <p:cNvPr id="1536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D3E73344-8547-479A-A0F2-C0EB571A67F4}" type="slidenum">
              <a:rPr lang="ru-RU" altLang="en-US" sz="1200">
                <a:solidFill>
                  <a:srgbClr val="000000"/>
                </a:solidFill>
                <a:latin typeface="Calibri" panose="020F0502020204030204" pitchFamily="34" charset="0"/>
              </a:rPr>
              <a:pPr algn="r" eaLnBrk="1" hangingPunct="1">
                <a:buClrTx/>
                <a:buFontTx/>
                <a:buNone/>
              </a:pPr>
              <a:t>10</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668722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6433112F-1487-40A8-A1D4-3BADF23CD6D0}" type="slidenum">
              <a:rPr lang="ru-RU" altLang="en-US" smtClean="0">
                <a:latin typeface="Calibri" panose="020F0502020204030204" pitchFamily="34" charset="0"/>
              </a:rPr>
              <a:pPr>
                <a:spcBef>
                  <a:spcPct val="0"/>
                </a:spcBef>
                <a:buClrTx/>
                <a:buFontTx/>
                <a:buNone/>
              </a:pPr>
              <a:t>65</a:t>
            </a:fld>
            <a:endParaRPr lang="ru-RU" altLang="en-US" smtClean="0">
              <a:latin typeface="Calibri" panose="020F0502020204030204" pitchFamily="34" charset="0"/>
            </a:endParaRPr>
          </a:p>
        </p:txBody>
      </p:sp>
      <p:sp>
        <p:nvSpPr>
          <p:cNvPr id="191491"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2"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5678545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10DDDDC2-7569-4C22-ADC3-B2B5E24DC826}" type="slidenum">
              <a:rPr lang="ru-RU" altLang="en-US" smtClean="0">
                <a:latin typeface="Calibri" panose="020F0502020204030204" pitchFamily="34" charset="0"/>
              </a:rPr>
              <a:pPr>
                <a:spcBef>
                  <a:spcPct val="0"/>
                </a:spcBef>
                <a:buClrTx/>
                <a:buFontTx/>
                <a:buNone/>
              </a:pPr>
              <a:t>66</a:t>
            </a:fld>
            <a:endParaRPr lang="ru-RU" altLang="en-US" smtClean="0">
              <a:latin typeface="Calibri" panose="020F0502020204030204" pitchFamily="34" charset="0"/>
            </a:endParaRPr>
          </a:p>
        </p:txBody>
      </p:sp>
      <p:sp>
        <p:nvSpPr>
          <p:cNvPr id="199683"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4"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1084361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2A1368FE-25B4-4E01-9DC9-23B6870F21B1}" type="slidenum">
              <a:rPr lang="ru-RU" altLang="en-US" smtClean="0">
                <a:latin typeface="Calibri" panose="020F0502020204030204" pitchFamily="34" charset="0"/>
              </a:rPr>
              <a:pPr>
                <a:spcBef>
                  <a:spcPct val="0"/>
                </a:spcBef>
                <a:buClrTx/>
                <a:buFontTx/>
                <a:buNone/>
              </a:pPr>
              <a:t>67</a:t>
            </a:fld>
            <a:endParaRPr lang="ru-RU" altLang="en-US" smtClean="0">
              <a:latin typeface="Calibri" panose="020F0502020204030204" pitchFamily="34" charset="0"/>
            </a:endParaRPr>
          </a:p>
        </p:txBody>
      </p:sp>
      <p:sp>
        <p:nvSpPr>
          <p:cNvPr id="201731"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2"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9687121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80C1B4A6-C8FE-4D5B-8867-155EEF9670E6}" type="slidenum">
              <a:rPr lang="ru-RU" altLang="en-US" smtClean="0">
                <a:latin typeface="Calibri" panose="020F0502020204030204" pitchFamily="34" charset="0"/>
              </a:rPr>
              <a:pPr>
                <a:spcBef>
                  <a:spcPct val="0"/>
                </a:spcBef>
                <a:buClrTx/>
                <a:buFontTx/>
                <a:buNone/>
              </a:pPr>
              <a:t>68</a:t>
            </a:fld>
            <a:endParaRPr lang="ru-RU" altLang="en-US" smtClean="0">
              <a:latin typeface="Calibri" panose="020F0502020204030204" pitchFamily="34" charset="0"/>
            </a:endParaRPr>
          </a:p>
        </p:txBody>
      </p:sp>
      <p:sp>
        <p:nvSpPr>
          <p:cNvPr id="20377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3780"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22777628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8"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D4167E88-B50D-49A4-89C4-589DE7E3C814}" type="slidenum">
              <a:rPr lang="ru-RU" altLang="en-US" smtClean="0">
                <a:latin typeface="Calibri" panose="020F0502020204030204" pitchFamily="34" charset="0"/>
              </a:rPr>
              <a:pPr>
                <a:spcBef>
                  <a:spcPct val="0"/>
                </a:spcBef>
                <a:buClrTx/>
                <a:buFontTx/>
                <a:buNone/>
              </a:pPr>
              <a:t>70</a:t>
            </a:fld>
            <a:endParaRPr lang="ru-RU" altLang="en-US" smtClean="0">
              <a:latin typeface="Calibri" panose="020F0502020204030204" pitchFamily="34" charset="0"/>
            </a:endParaRPr>
          </a:p>
        </p:txBody>
      </p:sp>
      <p:sp>
        <p:nvSpPr>
          <p:cNvPr id="91139"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1140"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37818828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3186" name="Rectangle 8"/>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latin typeface="Times New Roman" panose="02020603050405020304" pitchFamily="18" charset="0"/>
              </a:defRPr>
            </a:lvl9pPr>
          </a:lstStyle>
          <a:p>
            <a:pPr>
              <a:spcBef>
                <a:spcPct val="0"/>
              </a:spcBef>
              <a:buClrTx/>
              <a:buFontTx/>
              <a:buNone/>
            </a:pPr>
            <a:fld id="{940DEC36-9E90-45ED-8BC0-8F07BA9DD8E5}" type="slidenum">
              <a:rPr lang="ru-RU" altLang="en-US" smtClean="0">
                <a:latin typeface="Calibri" panose="020F0502020204030204" pitchFamily="34" charset="0"/>
              </a:rPr>
              <a:pPr>
                <a:spcBef>
                  <a:spcPct val="0"/>
                </a:spcBef>
                <a:buClrTx/>
                <a:buFontTx/>
                <a:buNone/>
              </a:pPr>
              <a:t>71</a:t>
            </a:fld>
            <a:endParaRPr lang="ru-RU" altLang="en-US" smtClean="0">
              <a:latin typeface="Calibri" panose="020F0502020204030204" pitchFamily="34" charset="0"/>
            </a:endParaRPr>
          </a:p>
        </p:txBody>
      </p:sp>
      <p:sp>
        <p:nvSpPr>
          <p:cNvPr id="93187"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3188" name="Rectangle 2"/>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smtClean="0"/>
          </a:p>
        </p:txBody>
      </p:sp>
    </p:spTree>
    <p:extLst>
      <p:ext uri="{BB962C8B-B14F-4D97-AF65-F5344CB8AC3E}">
        <p14:creationId xmlns:p14="http://schemas.microsoft.com/office/powerpoint/2010/main" val="93851891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C044CC9-556D-46A0-AFF0-A07FE51E0CBB}" type="slidenum">
              <a:rPr lang="ru-RU" altLang="en-US" smtClean="0">
                <a:solidFill>
                  <a:srgbClr val="000000"/>
                </a:solidFill>
                <a:latin typeface="Calibri" panose="020F0502020204030204" pitchFamily="34" charset="0"/>
              </a:rPr>
              <a:pPr>
                <a:buClrTx/>
                <a:buFontTx/>
                <a:buNone/>
              </a:pPr>
              <a:t>72</a:t>
            </a:fld>
            <a:endParaRPr lang="ru-RU" altLang="en-US">
              <a:solidFill>
                <a:srgbClr val="000000"/>
              </a:solidFill>
              <a:latin typeface="Calibri" panose="020F0502020204030204" pitchFamily="34" charset="0"/>
            </a:endParaRPr>
          </a:p>
        </p:txBody>
      </p:sp>
      <p:sp>
        <p:nvSpPr>
          <p:cNvPr id="201731"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2" name="Rectangle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14842609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xmlns="" id="{9B6E6793-7DF4-B32D-ACFD-76952E27AF11}"/>
            </a:ext>
          </a:extLst>
        </p:cNvPr>
        <p:cNvGrpSpPr/>
        <p:nvPr/>
      </p:nvGrpSpPr>
      <p:grpSpPr>
        <a:xfrm>
          <a:off x="0" y="0"/>
          <a:ext cx="0" cy="0"/>
          <a:chOff x="0" y="0"/>
          <a:chExt cx="0" cy="0"/>
        </a:xfrm>
      </p:grpSpPr>
      <p:sp>
        <p:nvSpPr>
          <p:cNvPr id="78850" name="Rectangle 8">
            <a:extLst>
              <a:ext uri="{FF2B5EF4-FFF2-40B4-BE49-F238E27FC236}">
                <a16:creationId xmlns:a16="http://schemas.microsoft.com/office/drawing/2014/main" xmlns="" id="{79860563-2201-BDB6-D2FB-68CDD3F8580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4C7442E7-9CEF-45B2-AF0C-827F8CFC6597}" type="slidenum">
              <a:rPr lang="ru-RU" altLang="en-US" smtClean="0">
                <a:solidFill>
                  <a:srgbClr val="000000"/>
                </a:solidFill>
                <a:latin typeface="Calibri" panose="020F0502020204030204" pitchFamily="34" charset="0"/>
              </a:rPr>
              <a:pPr>
                <a:buClrTx/>
                <a:buFontTx/>
                <a:buNone/>
              </a:pPr>
              <a:t>73</a:t>
            </a:fld>
            <a:endParaRPr lang="ru-RU" altLang="en-US">
              <a:solidFill>
                <a:srgbClr val="000000"/>
              </a:solidFill>
              <a:latin typeface="Calibri" panose="020F0502020204030204" pitchFamily="34" charset="0"/>
            </a:endParaRPr>
          </a:p>
        </p:txBody>
      </p:sp>
      <p:sp>
        <p:nvSpPr>
          <p:cNvPr id="78851" name="Rectangle 1">
            <a:extLst>
              <a:ext uri="{FF2B5EF4-FFF2-40B4-BE49-F238E27FC236}">
                <a16:creationId xmlns:a16="http://schemas.microsoft.com/office/drawing/2014/main" xmlns="" id="{D50168F3-3A36-5364-698F-336ADA823588}"/>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a:extLst>
              <a:ext uri="{FF2B5EF4-FFF2-40B4-BE49-F238E27FC236}">
                <a16:creationId xmlns:a16="http://schemas.microsoft.com/office/drawing/2014/main" xmlns="" id="{3F1CDC7D-04F7-3786-30AF-542F6EFA4EA0}"/>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78853" name="Text Box 3">
            <a:extLst>
              <a:ext uri="{FF2B5EF4-FFF2-40B4-BE49-F238E27FC236}">
                <a16:creationId xmlns:a16="http://schemas.microsoft.com/office/drawing/2014/main" xmlns="" id="{E29405D9-8DF0-9836-7E0D-52A57388259F}"/>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DF53899C-84D3-4293-A30D-E7D9D339B47C}" type="slidenum">
              <a:rPr lang="ru-RU" altLang="en-US" sz="1200">
                <a:solidFill>
                  <a:srgbClr val="000000"/>
                </a:solidFill>
                <a:latin typeface="Calibri" panose="020F0502020204030204" pitchFamily="34" charset="0"/>
              </a:rPr>
              <a:pPr algn="r" eaLnBrk="1" hangingPunct="1">
                <a:buClrTx/>
                <a:buFontTx/>
                <a:buNone/>
              </a:pPr>
              <a:t>73</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10721821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xmlns="" id="{2997D932-9C6E-89F8-3BA1-88B096EC3107}"/>
            </a:ext>
          </a:extLst>
        </p:cNvPr>
        <p:cNvGrpSpPr/>
        <p:nvPr/>
      </p:nvGrpSpPr>
      <p:grpSpPr>
        <a:xfrm>
          <a:off x="0" y="0"/>
          <a:ext cx="0" cy="0"/>
          <a:chOff x="0" y="0"/>
          <a:chExt cx="0" cy="0"/>
        </a:xfrm>
      </p:grpSpPr>
      <p:sp>
        <p:nvSpPr>
          <p:cNvPr id="78850" name="Rectangle 8">
            <a:extLst>
              <a:ext uri="{FF2B5EF4-FFF2-40B4-BE49-F238E27FC236}">
                <a16:creationId xmlns:a16="http://schemas.microsoft.com/office/drawing/2014/main" xmlns="" id="{7BD02C8B-DC05-4EF9-ACE4-375CDDC7DE3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4C7442E7-9CEF-45B2-AF0C-827F8CFC6597}" type="slidenum">
              <a:rPr lang="ru-RU" altLang="en-US" smtClean="0">
                <a:solidFill>
                  <a:srgbClr val="000000"/>
                </a:solidFill>
                <a:latin typeface="Calibri" panose="020F0502020204030204" pitchFamily="34" charset="0"/>
              </a:rPr>
              <a:pPr>
                <a:buClrTx/>
                <a:buFontTx/>
                <a:buNone/>
              </a:pPr>
              <a:t>74</a:t>
            </a:fld>
            <a:endParaRPr lang="ru-RU" altLang="en-US">
              <a:solidFill>
                <a:srgbClr val="000000"/>
              </a:solidFill>
              <a:latin typeface="Calibri" panose="020F0502020204030204" pitchFamily="34" charset="0"/>
            </a:endParaRPr>
          </a:p>
        </p:txBody>
      </p:sp>
      <p:sp>
        <p:nvSpPr>
          <p:cNvPr id="78851" name="Rectangle 1">
            <a:extLst>
              <a:ext uri="{FF2B5EF4-FFF2-40B4-BE49-F238E27FC236}">
                <a16:creationId xmlns:a16="http://schemas.microsoft.com/office/drawing/2014/main" xmlns="" id="{A5427877-98E1-E36D-FFAF-6192143713C5}"/>
              </a:ext>
            </a:extLst>
          </p:cNvPr>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a:extLst>
              <a:ext uri="{FF2B5EF4-FFF2-40B4-BE49-F238E27FC236}">
                <a16:creationId xmlns:a16="http://schemas.microsoft.com/office/drawing/2014/main" xmlns="" id="{521F4704-B603-7452-0C83-8D1FDB3D8B27}"/>
              </a:ext>
            </a:extLst>
          </p:cNvPr>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78853" name="Text Box 3">
            <a:extLst>
              <a:ext uri="{FF2B5EF4-FFF2-40B4-BE49-F238E27FC236}">
                <a16:creationId xmlns:a16="http://schemas.microsoft.com/office/drawing/2014/main" xmlns="" id="{AFFA58E4-A344-7360-A87C-50BC7DD836F3}"/>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DF53899C-84D3-4293-A30D-E7D9D339B47C}" type="slidenum">
              <a:rPr lang="ru-RU" altLang="en-US" sz="1200">
                <a:solidFill>
                  <a:srgbClr val="000000"/>
                </a:solidFill>
                <a:latin typeface="Calibri" panose="020F0502020204030204" pitchFamily="34" charset="0"/>
              </a:rPr>
              <a:pPr algn="r" eaLnBrk="1" hangingPunct="1">
                <a:buClrTx/>
                <a:buFontTx/>
                <a:buNone/>
              </a:pPr>
              <a:t>74</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407436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E5FB1F7-3DAC-459D-8B34-1D184BE73F02}" type="slidenum">
              <a:rPr lang="ru-RU" altLang="en-US" smtClean="0">
                <a:solidFill>
                  <a:srgbClr val="000000"/>
                </a:solidFill>
                <a:latin typeface="Calibri" panose="020F0502020204030204" pitchFamily="34" charset="0"/>
              </a:rPr>
              <a:pPr>
                <a:buClrTx/>
                <a:buFontTx/>
                <a:buNone/>
              </a:pPr>
              <a:t>11</a:t>
            </a:fld>
            <a:endParaRPr lang="ru-RU" altLang="en-US">
              <a:solidFill>
                <a:srgbClr val="000000"/>
              </a:solidFill>
              <a:latin typeface="Calibri" panose="020F0502020204030204" pitchFamily="34" charset="0"/>
            </a:endParaRPr>
          </a:p>
        </p:txBody>
      </p:sp>
      <p:sp>
        <p:nvSpPr>
          <p:cNvPr id="153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Calibri" panose="020F0502020204030204" pitchFamily="34" charset="0"/>
              <a:ea typeface="Microsoft YaHei" panose="020B0503020204020204" pitchFamily="34" charset="-122"/>
            </a:endParaRPr>
          </a:p>
        </p:txBody>
      </p:sp>
      <p:sp>
        <p:nvSpPr>
          <p:cNvPr id="1536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D3E73344-8547-479A-A0F2-C0EB571A67F4}" type="slidenum">
              <a:rPr lang="ru-RU" altLang="en-US" sz="1200">
                <a:solidFill>
                  <a:srgbClr val="000000"/>
                </a:solidFill>
                <a:latin typeface="Calibri" panose="020F0502020204030204" pitchFamily="34" charset="0"/>
              </a:rPr>
              <a:pPr algn="r" eaLnBrk="1" hangingPunct="1">
                <a:buClrTx/>
                <a:buFontTx/>
                <a:buNone/>
              </a:pPr>
              <a:t>11</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403565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E5FB1F7-3DAC-459D-8B34-1D184BE73F02}" type="slidenum">
              <a:rPr lang="ru-RU" altLang="en-US" smtClean="0">
                <a:solidFill>
                  <a:srgbClr val="000000"/>
                </a:solidFill>
                <a:latin typeface="Calibri" panose="020F0502020204030204" pitchFamily="34" charset="0"/>
              </a:rPr>
              <a:pPr>
                <a:buClrTx/>
                <a:buFontTx/>
                <a:buNone/>
              </a:pPr>
              <a:t>12</a:t>
            </a:fld>
            <a:endParaRPr lang="ru-RU" altLang="en-US">
              <a:solidFill>
                <a:srgbClr val="000000"/>
              </a:solidFill>
              <a:latin typeface="Calibri" panose="020F0502020204030204" pitchFamily="34" charset="0"/>
            </a:endParaRPr>
          </a:p>
        </p:txBody>
      </p:sp>
      <p:sp>
        <p:nvSpPr>
          <p:cNvPr id="153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Calibri" panose="020F0502020204030204" pitchFamily="34" charset="0"/>
              <a:ea typeface="Microsoft YaHei" panose="020B0503020204020204" pitchFamily="34" charset="-122"/>
            </a:endParaRPr>
          </a:p>
        </p:txBody>
      </p:sp>
      <p:sp>
        <p:nvSpPr>
          <p:cNvPr id="1536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D3E73344-8547-479A-A0F2-C0EB571A67F4}" type="slidenum">
              <a:rPr lang="ru-RU" altLang="en-US" sz="1200">
                <a:solidFill>
                  <a:srgbClr val="000000"/>
                </a:solidFill>
                <a:latin typeface="Calibri" panose="020F0502020204030204" pitchFamily="34" charset="0"/>
              </a:rPr>
              <a:pPr algn="r" eaLnBrk="1" hangingPunct="1">
                <a:buClrTx/>
                <a:buFontTx/>
                <a:buNone/>
              </a:pPr>
              <a:t>12</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3427659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fld id="{8E5FB1F7-3DAC-459D-8B34-1D184BE73F02}" type="slidenum">
              <a:rPr lang="ru-RU" altLang="en-US" smtClean="0">
                <a:solidFill>
                  <a:srgbClr val="000000"/>
                </a:solidFill>
                <a:latin typeface="Calibri" panose="020F0502020204030204" pitchFamily="34" charset="0"/>
              </a:rPr>
              <a:pPr>
                <a:buClrTx/>
                <a:buFontTx/>
                <a:buNone/>
              </a:pPr>
              <a:t>13</a:t>
            </a:fld>
            <a:endParaRPr lang="ru-RU" altLang="en-US">
              <a:solidFill>
                <a:srgbClr val="000000"/>
              </a:solidFill>
              <a:latin typeface="Calibri" panose="020F0502020204030204" pitchFamily="34" charset="0"/>
            </a:endParaRPr>
          </a:p>
        </p:txBody>
      </p:sp>
      <p:sp>
        <p:nvSpPr>
          <p:cNvPr id="15363" name="Rectangle 1"/>
          <p:cNvSpPr txBox="1">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Text Box 2"/>
          <p:cNvSpPr txBox="1">
            <a:spLocks noGrp="1" noChangeArrowheads="1"/>
          </p:cNvSpPr>
          <p:nvPr>
            <p:ph type="body" idx="1"/>
          </p:nvPr>
        </p:nvSpPr>
        <p:spPr>
          <a:xfrm>
            <a:off x="685800" y="4343400"/>
            <a:ext cx="5486400" cy="4114800"/>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dirty="0">
              <a:latin typeface="Calibri" panose="020F0502020204030204" pitchFamily="34" charset="0"/>
              <a:ea typeface="Microsoft YaHei" panose="020B0503020204020204" pitchFamily="34" charset="-122"/>
            </a:endParaRPr>
          </a:p>
        </p:txBody>
      </p:sp>
      <p:sp>
        <p:nvSpPr>
          <p:cNvPr id="15365" name="Text Box 3"/>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D3E73344-8547-479A-A0F2-C0EB571A67F4}" type="slidenum">
              <a:rPr lang="ru-RU" altLang="en-US" sz="1200">
                <a:solidFill>
                  <a:srgbClr val="000000"/>
                </a:solidFill>
                <a:latin typeface="Calibri" panose="020F0502020204030204" pitchFamily="34" charset="0"/>
              </a:rPr>
              <a:pPr algn="r" eaLnBrk="1" hangingPunct="1">
                <a:buClrTx/>
                <a:buFontTx/>
                <a:buNone/>
              </a:pPr>
              <a:t>13</a:t>
            </a:fld>
            <a:endParaRPr lang="ru-RU" altLang="en-US" sz="1200">
              <a:solidFill>
                <a:srgbClr val="000000"/>
              </a:solidFill>
              <a:latin typeface="Calibri" panose="020F0502020204030204" pitchFamily="34" charset="0"/>
            </a:endParaRPr>
          </a:p>
        </p:txBody>
      </p:sp>
    </p:spTree>
    <p:extLst>
      <p:ext uri="{BB962C8B-B14F-4D97-AF65-F5344CB8AC3E}">
        <p14:creationId xmlns:p14="http://schemas.microsoft.com/office/powerpoint/2010/main" val="2973138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5" name="Rectangle 5"/>
          <p:cNvSpPr>
            <a:spLocks noGrp="1" noChangeArrowheads="1"/>
          </p:cNvSpPr>
          <p:nvPr>
            <p:ph type="sldNum" idx="11"/>
          </p:nvPr>
        </p:nvSpPr>
        <p:spPr>
          <a:ln/>
        </p:spPr>
        <p:txBody>
          <a:bodyPr/>
          <a:lstStyle>
            <a:lvl1pPr>
              <a:defRPr/>
            </a:lvl1pPr>
          </a:lstStyle>
          <a:p>
            <a:pPr>
              <a:defRPr/>
            </a:pPr>
            <a:fld id="{49314E61-6F2A-46E9-9DE7-5BFF2C48D2E3}" type="slidenum">
              <a:rPr lang="ru-RU" altLang="en-US"/>
              <a:pPr>
                <a:defRPr/>
              </a:pPr>
              <a:t>‹#›</a:t>
            </a:fld>
            <a:endParaRPr lang="ru-RU" altLang="en-US"/>
          </a:p>
        </p:txBody>
      </p:sp>
    </p:spTree>
    <p:extLst>
      <p:ext uri="{BB962C8B-B14F-4D97-AF65-F5344CB8AC3E}">
        <p14:creationId xmlns:p14="http://schemas.microsoft.com/office/powerpoint/2010/main" val="3136627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5" name="Rectangle 5"/>
          <p:cNvSpPr>
            <a:spLocks noGrp="1" noChangeArrowheads="1"/>
          </p:cNvSpPr>
          <p:nvPr>
            <p:ph type="sldNum" idx="11"/>
          </p:nvPr>
        </p:nvSpPr>
        <p:spPr>
          <a:ln/>
        </p:spPr>
        <p:txBody>
          <a:bodyPr/>
          <a:lstStyle>
            <a:lvl1pPr>
              <a:defRPr/>
            </a:lvl1pPr>
          </a:lstStyle>
          <a:p>
            <a:pPr>
              <a:defRPr/>
            </a:pPr>
            <a:fld id="{8709C172-BE40-430C-9B8B-5E24991ECD86}" type="slidenum">
              <a:rPr lang="ru-RU" altLang="en-US"/>
              <a:pPr>
                <a:defRPr/>
              </a:pPr>
              <a:t>‹#›</a:t>
            </a:fld>
            <a:endParaRPr lang="ru-RU" altLang="en-US"/>
          </a:p>
        </p:txBody>
      </p:sp>
    </p:spTree>
    <p:extLst>
      <p:ext uri="{BB962C8B-B14F-4D97-AF65-F5344CB8AC3E}">
        <p14:creationId xmlns:p14="http://schemas.microsoft.com/office/powerpoint/2010/main" val="3649799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4638"/>
            <a:ext cx="2055812"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8213"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5" name="Rectangle 5"/>
          <p:cNvSpPr>
            <a:spLocks noGrp="1" noChangeArrowheads="1"/>
          </p:cNvSpPr>
          <p:nvPr>
            <p:ph type="sldNum" idx="11"/>
          </p:nvPr>
        </p:nvSpPr>
        <p:spPr>
          <a:ln/>
        </p:spPr>
        <p:txBody>
          <a:bodyPr/>
          <a:lstStyle>
            <a:lvl1pPr>
              <a:defRPr/>
            </a:lvl1pPr>
          </a:lstStyle>
          <a:p>
            <a:pPr>
              <a:defRPr/>
            </a:pPr>
            <a:fld id="{A527F9B9-680E-46F9-84F6-8CB678937291}" type="slidenum">
              <a:rPr lang="ru-RU" altLang="en-US"/>
              <a:pPr>
                <a:defRPr/>
              </a:pPr>
              <a:t>‹#›</a:t>
            </a:fld>
            <a:endParaRPr lang="ru-RU" altLang="en-US"/>
          </a:p>
        </p:txBody>
      </p:sp>
    </p:spTree>
    <p:extLst>
      <p:ext uri="{BB962C8B-B14F-4D97-AF65-F5344CB8AC3E}">
        <p14:creationId xmlns:p14="http://schemas.microsoft.com/office/powerpoint/2010/main" val="2285278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6425" cy="1139825"/>
          </a:xfrm>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4" name="Rectangle 5"/>
          <p:cNvSpPr>
            <a:spLocks noGrp="1" noChangeArrowheads="1"/>
          </p:cNvSpPr>
          <p:nvPr>
            <p:ph type="sldNum" idx="11"/>
          </p:nvPr>
        </p:nvSpPr>
        <p:spPr>
          <a:ln/>
        </p:spPr>
        <p:txBody>
          <a:bodyPr/>
          <a:lstStyle>
            <a:lvl1pPr>
              <a:defRPr/>
            </a:lvl1pPr>
          </a:lstStyle>
          <a:p>
            <a:pPr>
              <a:defRPr/>
            </a:pPr>
            <a:fld id="{EF038B64-708C-4C95-B831-DC35C227DE8C}" type="slidenum">
              <a:rPr lang="ru-RU" altLang="en-US"/>
              <a:pPr>
                <a:defRPr/>
              </a:pPr>
              <a:t>‹#›</a:t>
            </a:fld>
            <a:endParaRPr lang="ru-RU" altLang="en-US"/>
          </a:p>
        </p:txBody>
      </p:sp>
    </p:spTree>
    <p:extLst>
      <p:ext uri="{BB962C8B-B14F-4D97-AF65-F5344CB8AC3E}">
        <p14:creationId xmlns:p14="http://schemas.microsoft.com/office/powerpoint/2010/main" val="644906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3"/>
          <p:cNvSpPr>
            <a:spLocks noGrp="1" noChangeArrowheads="1"/>
          </p:cNvSpPr>
          <p:nvPr>
            <p:ph type="sldNum" idx="11"/>
          </p:nvPr>
        </p:nvSpPr>
        <p:spPr>
          <a:ln/>
        </p:spPr>
        <p:txBody>
          <a:bodyPr/>
          <a:lstStyle>
            <a:lvl1pPr>
              <a:defRPr/>
            </a:lvl1pPr>
          </a:lstStyle>
          <a:p>
            <a:pPr>
              <a:defRPr/>
            </a:pPr>
            <a:fld id="{E1433458-A830-44E0-9842-11F63FADA335}" type="slidenum">
              <a:rPr lang="en-US" altLang="en-US"/>
              <a:pPr>
                <a:defRPr/>
              </a:pPr>
              <a:t>‹#›</a:t>
            </a:fld>
            <a:endParaRPr lang="en-US" altLang="en-US"/>
          </a:p>
        </p:txBody>
      </p:sp>
    </p:spTree>
    <p:extLst>
      <p:ext uri="{BB962C8B-B14F-4D97-AF65-F5344CB8AC3E}">
        <p14:creationId xmlns:p14="http://schemas.microsoft.com/office/powerpoint/2010/main" val="1629645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3"/>
          <p:cNvSpPr>
            <a:spLocks noGrp="1" noChangeArrowheads="1"/>
          </p:cNvSpPr>
          <p:nvPr>
            <p:ph type="sldNum" idx="11"/>
          </p:nvPr>
        </p:nvSpPr>
        <p:spPr>
          <a:ln/>
        </p:spPr>
        <p:txBody>
          <a:bodyPr/>
          <a:lstStyle>
            <a:lvl1pPr>
              <a:defRPr/>
            </a:lvl1pPr>
          </a:lstStyle>
          <a:p>
            <a:pPr>
              <a:defRPr/>
            </a:pPr>
            <a:fld id="{644B512F-6443-41C3-BC0F-2E1292E2A35F}" type="slidenum">
              <a:rPr lang="en-US" altLang="en-US"/>
              <a:pPr>
                <a:defRPr/>
              </a:pPr>
              <a:t>‹#›</a:t>
            </a:fld>
            <a:endParaRPr lang="en-US" altLang="en-US"/>
          </a:p>
        </p:txBody>
      </p:sp>
    </p:spTree>
    <p:extLst>
      <p:ext uri="{BB962C8B-B14F-4D97-AF65-F5344CB8AC3E}">
        <p14:creationId xmlns:p14="http://schemas.microsoft.com/office/powerpoint/2010/main" val="365942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3"/>
          <p:cNvSpPr>
            <a:spLocks noGrp="1" noChangeArrowheads="1"/>
          </p:cNvSpPr>
          <p:nvPr>
            <p:ph type="sldNum" idx="11"/>
          </p:nvPr>
        </p:nvSpPr>
        <p:spPr>
          <a:ln/>
        </p:spPr>
        <p:txBody>
          <a:bodyPr/>
          <a:lstStyle>
            <a:lvl1pPr>
              <a:defRPr/>
            </a:lvl1pPr>
          </a:lstStyle>
          <a:p>
            <a:pPr>
              <a:defRPr/>
            </a:pPr>
            <a:fld id="{C3066F75-9330-4A07-8A9D-C3AA6F55827C}" type="slidenum">
              <a:rPr lang="en-US" altLang="en-US"/>
              <a:pPr>
                <a:defRPr/>
              </a:pPr>
              <a:t>‹#›</a:t>
            </a:fld>
            <a:endParaRPr lang="en-US" altLang="en-US"/>
          </a:p>
        </p:txBody>
      </p:sp>
    </p:spTree>
    <p:extLst>
      <p:ext uri="{BB962C8B-B14F-4D97-AF65-F5344CB8AC3E}">
        <p14:creationId xmlns:p14="http://schemas.microsoft.com/office/powerpoint/2010/main" val="3291791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7013" cy="4522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4963"/>
            <a:ext cx="4037012" cy="4522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6" name="Rectangle 3"/>
          <p:cNvSpPr>
            <a:spLocks noGrp="1" noChangeArrowheads="1"/>
          </p:cNvSpPr>
          <p:nvPr>
            <p:ph type="sldNum" idx="11"/>
          </p:nvPr>
        </p:nvSpPr>
        <p:spPr>
          <a:ln/>
        </p:spPr>
        <p:txBody>
          <a:bodyPr/>
          <a:lstStyle>
            <a:lvl1pPr>
              <a:defRPr/>
            </a:lvl1pPr>
          </a:lstStyle>
          <a:p>
            <a:pPr>
              <a:defRPr/>
            </a:pPr>
            <a:fld id="{8C398FB4-F962-4596-A6FA-5E84F189C00F}" type="slidenum">
              <a:rPr lang="en-US" altLang="en-US"/>
              <a:pPr>
                <a:defRPr/>
              </a:pPr>
              <a:t>‹#›</a:t>
            </a:fld>
            <a:endParaRPr lang="en-US" altLang="en-US"/>
          </a:p>
        </p:txBody>
      </p:sp>
    </p:spTree>
    <p:extLst>
      <p:ext uri="{BB962C8B-B14F-4D97-AF65-F5344CB8AC3E}">
        <p14:creationId xmlns:p14="http://schemas.microsoft.com/office/powerpoint/2010/main" val="16699244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8" name="Rectangle 3"/>
          <p:cNvSpPr>
            <a:spLocks noGrp="1" noChangeArrowheads="1"/>
          </p:cNvSpPr>
          <p:nvPr>
            <p:ph type="sldNum" idx="11"/>
          </p:nvPr>
        </p:nvSpPr>
        <p:spPr>
          <a:ln/>
        </p:spPr>
        <p:txBody>
          <a:bodyPr/>
          <a:lstStyle>
            <a:lvl1pPr>
              <a:defRPr/>
            </a:lvl1pPr>
          </a:lstStyle>
          <a:p>
            <a:pPr>
              <a:defRPr/>
            </a:pPr>
            <a:fld id="{FE25AA04-1B4F-4E4F-9F6A-4177CB6907D6}" type="slidenum">
              <a:rPr lang="en-US" altLang="en-US"/>
              <a:pPr>
                <a:defRPr/>
              </a:pPr>
              <a:t>‹#›</a:t>
            </a:fld>
            <a:endParaRPr lang="en-US" altLang="en-US"/>
          </a:p>
        </p:txBody>
      </p:sp>
    </p:spTree>
    <p:extLst>
      <p:ext uri="{BB962C8B-B14F-4D97-AF65-F5344CB8AC3E}">
        <p14:creationId xmlns:p14="http://schemas.microsoft.com/office/powerpoint/2010/main" val="37695386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4" name="Rectangle 3"/>
          <p:cNvSpPr>
            <a:spLocks noGrp="1" noChangeArrowheads="1"/>
          </p:cNvSpPr>
          <p:nvPr>
            <p:ph type="sldNum" idx="11"/>
          </p:nvPr>
        </p:nvSpPr>
        <p:spPr>
          <a:ln/>
        </p:spPr>
        <p:txBody>
          <a:bodyPr/>
          <a:lstStyle>
            <a:lvl1pPr>
              <a:defRPr/>
            </a:lvl1pPr>
          </a:lstStyle>
          <a:p>
            <a:pPr>
              <a:defRPr/>
            </a:pPr>
            <a:fld id="{E9030731-832B-4682-9A59-297040A3526D}" type="slidenum">
              <a:rPr lang="en-US" altLang="en-US"/>
              <a:pPr>
                <a:defRPr/>
              </a:pPr>
              <a:t>‹#›</a:t>
            </a:fld>
            <a:endParaRPr lang="en-US" altLang="en-US"/>
          </a:p>
        </p:txBody>
      </p:sp>
    </p:spTree>
    <p:extLst>
      <p:ext uri="{BB962C8B-B14F-4D97-AF65-F5344CB8AC3E}">
        <p14:creationId xmlns:p14="http://schemas.microsoft.com/office/powerpoint/2010/main" val="2096551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3" name="Rectangle 3"/>
          <p:cNvSpPr>
            <a:spLocks noGrp="1" noChangeArrowheads="1"/>
          </p:cNvSpPr>
          <p:nvPr>
            <p:ph type="sldNum" idx="11"/>
          </p:nvPr>
        </p:nvSpPr>
        <p:spPr>
          <a:ln/>
        </p:spPr>
        <p:txBody>
          <a:bodyPr/>
          <a:lstStyle>
            <a:lvl1pPr>
              <a:defRPr/>
            </a:lvl1pPr>
          </a:lstStyle>
          <a:p>
            <a:pPr>
              <a:defRPr/>
            </a:pPr>
            <a:fld id="{3CFE9473-9C3C-41F5-9876-1BBEB017929B}" type="slidenum">
              <a:rPr lang="en-US" altLang="en-US"/>
              <a:pPr>
                <a:defRPr/>
              </a:pPr>
              <a:t>‹#›</a:t>
            </a:fld>
            <a:endParaRPr lang="en-US" altLang="en-US"/>
          </a:p>
        </p:txBody>
      </p:sp>
    </p:spTree>
    <p:extLst>
      <p:ext uri="{BB962C8B-B14F-4D97-AF65-F5344CB8AC3E}">
        <p14:creationId xmlns:p14="http://schemas.microsoft.com/office/powerpoint/2010/main" val="374828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5" name="Rectangle 5"/>
          <p:cNvSpPr>
            <a:spLocks noGrp="1" noChangeArrowheads="1"/>
          </p:cNvSpPr>
          <p:nvPr>
            <p:ph type="sldNum" idx="11"/>
          </p:nvPr>
        </p:nvSpPr>
        <p:spPr>
          <a:ln/>
        </p:spPr>
        <p:txBody>
          <a:bodyPr/>
          <a:lstStyle>
            <a:lvl1pPr>
              <a:defRPr/>
            </a:lvl1pPr>
          </a:lstStyle>
          <a:p>
            <a:pPr>
              <a:defRPr/>
            </a:pPr>
            <a:fld id="{9F20B2F3-2AD4-4E2A-A375-22B91C0763A1}" type="slidenum">
              <a:rPr lang="ru-RU" altLang="en-US"/>
              <a:pPr>
                <a:defRPr/>
              </a:pPr>
              <a:t>‹#›</a:t>
            </a:fld>
            <a:endParaRPr lang="ru-RU" altLang="en-US"/>
          </a:p>
        </p:txBody>
      </p:sp>
    </p:spTree>
    <p:extLst>
      <p:ext uri="{BB962C8B-B14F-4D97-AF65-F5344CB8AC3E}">
        <p14:creationId xmlns:p14="http://schemas.microsoft.com/office/powerpoint/2010/main" val="3412619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6" name="Rectangle 3"/>
          <p:cNvSpPr>
            <a:spLocks noGrp="1" noChangeArrowheads="1"/>
          </p:cNvSpPr>
          <p:nvPr>
            <p:ph type="sldNum" idx="11"/>
          </p:nvPr>
        </p:nvSpPr>
        <p:spPr>
          <a:ln/>
        </p:spPr>
        <p:txBody>
          <a:bodyPr/>
          <a:lstStyle>
            <a:lvl1pPr>
              <a:defRPr/>
            </a:lvl1pPr>
          </a:lstStyle>
          <a:p>
            <a:pPr>
              <a:defRPr/>
            </a:pPr>
            <a:fld id="{393AD4DE-B0F1-4157-9EB1-6F6E9A371164}" type="slidenum">
              <a:rPr lang="en-US" altLang="en-US"/>
              <a:pPr>
                <a:defRPr/>
              </a:pPr>
              <a:t>‹#›</a:t>
            </a:fld>
            <a:endParaRPr lang="en-US" altLang="en-US"/>
          </a:p>
        </p:txBody>
      </p:sp>
    </p:spTree>
    <p:extLst>
      <p:ext uri="{BB962C8B-B14F-4D97-AF65-F5344CB8AC3E}">
        <p14:creationId xmlns:p14="http://schemas.microsoft.com/office/powerpoint/2010/main" val="3450771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6" name="Rectangle 3"/>
          <p:cNvSpPr>
            <a:spLocks noGrp="1" noChangeArrowheads="1"/>
          </p:cNvSpPr>
          <p:nvPr>
            <p:ph type="sldNum" idx="11"/>
          </p:nvPr>
        </p:nvSpPr>
        <p:spPr>
          <a:ln/>
        </p:spPr>
        <p:txBody>
          <a:bodyPr/>
          <a:lstStyle>
            <a:lvl1pPr>
              <a:defRPr/>
            </a:lvl1pPr>
          </a:lstStyle>
          <a:p>
            <a:pPr>
              <a:defRPr/>
            </a:pPr>
            <a:fld id="{6281233C-8E09-48E7-8C5A-32DDEF7DC371}" type="slidenum">
              <a:rPr lang="en-US" altLang="en-US"/>
              <a:pPr>
                <a:defRPr/>
              </a:pPr>
              <a:t>‹#›</a:t>
            </a:fld>
            <a:endParaRPr lang="en-US" altLang="en-US"/>
          </a:p>
        </p:txBody>
      </p:sp>
    </p:spTree>
    <p:extLst>
      <p:ext uri="{BB962C8B-B14F-4D97-AF65-F5344CB8AC3E}">
        <p14:creationId xmlns:p14="http://schemas.microsoft.com/office/powerpoint/2010/main" val="276810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3"/>
          <p:cNvSpPr>
            <a:spLocks noGrp="1" noChangeArrowheads="1"/>
          </p:cNvSpPr>
          <p:nvPr>
            <p:ph type="sldNum" idx="11"/>
          </p:nvPr>
        </p:nvSpPr>
        <p:spPr>
          <a:ln/>
        </p:spPr>
        <p:txBody>
          <a:bodyPr/>
          <a:lstStyle>
            <a:lvl1pPr>
              <a:defRPr/>
            </a:lvl1pPr>
          </a:lstStyle>
          <a:p>
            <a:pPr>
              <a:defRPr/>
            </a:pPr>
            <a:fld id="{4DA92CAD-3398-43A4-9CAF-35086DF366AE}" type="slidenum">
              <a:rPr lang="en-US" altLang="en-US"/>
              <a:pPr>
                <a:defRPr/>
              </a:pPr>
              <a:t>‹#›</a:t>
            </a:fld>
            <a:endParaRPr lang="en-US" altLang="en-US"/>
          </a:p>
        </p:txBody>
      </p:sp>
    </p:spTree>
    <p:extLst>
      <p:ext uri="{BB962C8B-B14F-4D97-AF65-F5344CB8AC3E}">
        <p14:creationId xmlns:p14="http://schemas.microsoft.com/office/powerpoint/2010/main" val="25970069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3050"/>
            <a:ext cx="2055812" cy="5854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3050"/>
            <a:ext cx="6018213" cy="5854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3"/>
          <p:cNvSpPr>
            <a:spLocks noGrp="1" noChangeArrowheads="1"/>
          </p:cNvSpPr>
          <p:nvPr>
            <p:ph type="sldNum" idx="11"/>
          </p:nvPr>
        </p:nvSpPr>
        <p:spPr>
          <a:ln/>
        </p:spPr>
        <p:txBody>
          <a:bodyPr/>
          <a:lstStyle>
            <a:lvl1pPr>
              <a:defRPr/>
            </a:lvl1pPr>
          </a:lstStyle>
          <a:p>
            <a:pPr>
              <a:defRPr/>
            </a:pPr>
            <a:fld id="{CD16CF37-15C5-402D-9BF2-A11908550C40}" type="slidenum">
              <a:rPr lang="en-US" altLang="en-US"/>
              <a:pPr>
                <a:defRPr/>
              </a:pPr>
              <a:t>‹#›</a:t>
            </a:fld>
            <a:endParaRPr lang="en-US" altLang="en-US"/>
          </a:p>
        </p:txBody>
      </p:sp>
    </p:spTree>
    <p:extLst>
      <p:ext uri="{BB962C8B-B14F-4D97-AF65-F5344CB8AC3E}">
        <p14:creationId xmlns:p14="http://schemas.microsoft.com/office/powerpoint/2010/main" val="614945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3"/>
          <p:cNvSpPr>
            <a:spLocks noGrp="1" noChangeArrowheads="1"/>
          </p:cNvSpPr>
          <p:nvPr>
            <p:ph type="sldNum" idx="11"/>
          </p:nvPr>
        </p:nvSpPr>
        <p:spPr>
          <a:ln/>
        </p:spPr>
        <p:txBody>
          <a:bodyPr/>
          <a:lstStyle>
            <a:lvl1pPr>
              <a:defRPr/>
            </a:lvl1pPr>
          </a:lstStyle>
          <a:p>
            <a:pPr>
              <a:defRPr/>
            </a:pPr>
            <a:fld id="{3A129B40-A935-4114-8415-1BF523C02A3A}" type="slidenum">
              <a:rPr lang="en-US" altLang="en-US"/>
              <a:pPr>
                <a:defRPr/>
              </a:pPr>
              <a:t>‹#›</a:t>
            </a:fld>
            <a:endParaRPr lang="en-US" altLang="en-US"/>
          </a:p>
        </p:txBody>
      </p:sp>
    </p:spTree>
    <p:extLst>
      <p:ext uri="{BB962C8B-B14F-4D97-AF65-F5344CB8AC3E}">
        <p14:creationId xmlns:p14="http://schemas.microsoft.com/office/powerpoint/2010/main" val="3788036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3"/>
          <p:cNvSpPr>
            <a:spLocks noGrp="1" noChangeArrowheads="1"/>
          </p:cNvSpPr>
          <p:nvPr>
            <p:ph type="sldNum" idx="11"/>
          </p:nvPr>
        </p:nvSpPr>
        <p:spPr>
          <a:ln/>
        </p:spPr>
        <p:txBody>
          <a:bodyPr/>
          <a:lstStyle>
            <a:lvl1pPr>
              <a:defRPr/>
            </a:lvl1pPr>
          </a:lstStyle>
          <a:p>
            <a:pPr>
              <a:defRPr/>
            </a:pPr>
            <a:fld id="{E6A6E392-CC11-46B9-95BA-2155CE2487D9}" type="slidenum">
              <a:rPr lang="en-US" altLang="en-US"/>
              <a:pPr>
                <a:defRPr/>
              </a:pPr>
              <a:t>‹#›</a:t>
            </a:fld>
            <a:endParaRPr lang="en-US" altLang="en-US"/>
          </a:p>
        </p:txBody>
      </p:sp>
    </p:spTree>
    <p:extLst>
      <p:ext uri="{BB962C8B-B14F-4D97-AF65-F5344CB8AC3E}">
        <p14:creationId xmlns:p14="http://schemas.microsoft.com/office/powerpoint/2010/main" val="335318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3"/>
          <p:cNvSpPr>
            <a:spLocks noGrp="1" noChangeArrowheads="1"/>
          </p:cNvSpPr>
          <p:nvPr>
            <p:ph type="sldNum" idx="11"/>
          </p:nvPr>
        </p:nvSpPr>
        <p:spPr>
          <a:ln/>
        </p:spPr>
        <p:txBody>
          <a:bodyPr/>
          <a:lstStyle>
            <a:lvl1pPr>
              <a:defRPr/>
            </a:lvl1pPr>
          </a:lstStyle>
          <a:p>
            <a:pPr>
              <a:defRPr/>
            </a:pPr>
            <a:fld id="{2692DB55-D15F-4529-BE2C-E69DD89B5D74}" type="slidenum">
              <a:rPr lang="en-US" altLang="en-US"/>
              <a:pPr>
                <a:defRPr/>
              </a:pPr>
              <a:t>‹#›</a:t>
            </a:fld>
            <a:endParaRPr lang="en-US" altLang="en-US"/>
          </a:p>
        </p:txBody>
      </p:sp>
    </p:spTree>
    <p:extLst>
      <p:ext uri="{BB962C8B-B14F-4D97-AF65-F5344CB8AC3E}">
        <p14:creationId xmlns:p14="http://schemas.microsoft.com/office/powerpoint/2010/main" val="1982538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7013" cy="4522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4963"/>
            <a:ext cx="4037012" cy="4522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6" name="Rectangle 3"/>
          <p:cNvSpPr>
            <a:spLocks noGrp="1" noChangeArrowheads="1"/>
          </p:cNvSpPr>
          <p:nvPr>
            <p:ph type="sldNum" idx="11"/>
          </p:nvPr>
        </p:nvSpPr>
        <p:spPr>
          <a:ln/>
        </p:spPr>
        <p:txBody>
          <a:bodyPr/>
          <a:lstStyle>
            <a:lvl1pPr>
              <a:defRPr/>
            </a:lvl1pPr>
          </a:lstStyle>
          <a:p>
            <a:pPr>
              <a:defRPr/>
            </a:pPr>
            <a:fld id="{B6A5FB2B-54A2-47D0-B737-DA1C957D5A33}" type="slidenum">
              <a:rPr lang="en-US" altLang="en-US"/>
              <a:pPr>
                <a:defRPr/>
              </a:pPr>
              <a:t>‹#›</a:t>
            </a:fld>
            <a:endParaRPr lang="en-US" altLang="en-US"/>
          </a:p>
        </p:txBody>
      </p:sp>
    </p:spTree>
    <p:extLst>
      <p:ext uri="{BB962C8B-B14F-4D97-AF65-F5344CB8AC3E}">
        <p14:creationId xmlns:p14="http://schemas.microsoft.com/office/powerpoint/2010/main" val="293766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8" name="Rectangle 3"/>
          <p:cNvSpPr>
            <a:spLocks noGrp="1" noChangeArrowheads="1"/>
          </p:cNvSpPr>
          <p:nvPr>
            <p:ph type="sldNum" idx="11"/>
          </p:nvPr>
        </p:nvSpPr>
        <p:spPr>
          <a:ln/>
        </p:spPr>
        <p:txBody>
          <a:bodyPr/>
          <a:lstStyle>
            <a:lvl1pPr>
              <a:defRPr/>
            </a:lvl1pPr>
          </a:lstStyle>
          <a:p>
            <a:pPr>
              <a:defRPr/>
            </a:pPr>
            <a:fld id="{276C0F85-ECD4-42C7-8956-D1B95CE5DDB6}" type="slidenum">
              <a:rPr lang="en-US" altLang="en-US"/>
              <a:pPr>
                <a:defRPr/>
              </a:pPr>
              <a:t>‹#›</a:t>
            </a:fld>
            <a:endParaRPr lang="en-US" altLang="en-US"/>
          </a:p>
        </p:txBody>
      </p:sp>
    </p:spTree>
    <p:extLst>
      <p:ext uri="{BB962C8B-B14F-4D97-AF65-F5344CB8AC3E}">
        <p14:creationId xmlns:p14="http://schemas.microsoft.com/office/powerpoint/2010/main" val="26705541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4" name="Rectangle 3"/>
          <p:cNvSpPr>
            <a:spLocks noGrp="1" noChangeArrowheads="1"/>
          </p:cNvSpPr>
          <p:nvPr>
            <p:ph type="sldNum" idx="11"/>
          </p:nvPr>
        </p:nvSpPr>
        <p:spPr>
          <a:ln/>
        </p:spPr>
        <p:txBody>
          <a:bodyPr/>
          <a:lstStyle>
            <a:lvl1pPr>
              <a:defRPr/>
            </a:lvl1pPr>
          </a:lstStyle>
          <a:p>
            <a:pPr>
              <a:defRPr/>
            </a:pPr>
            <a:fld id="{D39CD782-99A1-4A48-A0AB-92FB15D0578E}" type="slidenum">
              <a:rPr lang="en-US" altLang="en-US"/>
              <a:pPr>
                <a:defRPr/>
              </a:pPr>
              <a:t>‹#›</a:t>
            </a:fld>
            <a:endParaRPr lang="en-US" altLang="en-US"/>
          </a:p>
        </p:txBody>
      </p:sp>
    </p:spTree>
    <p:extLst>
      <p:ext uri="{BB962C8B-B14F-4D97-AF65-F5344CB8AC3E}">
        <p14:creationId xmlns:p14="http://schemas.microsoft.com/office/powerpoint/2010/main" val="3040989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5" name="Rectangle 5"/>
          <p:cNvSpPr>
            <a:spLocks noGrp="1" noChangeArrowheads="1"/>
          </p:cNvSpPr>
          <p:nvPr>
            <p:ph type="sldNum" idx="11"/>
          </p:nvPr>
        </p:nvSpPr>
        <p:spPr>
          <a:ln/>
        </p:spPr>
        <p:txBody>
          <a:bodyPr/>
          <a:lstStyle>
            <a:lvl1pPr>
              <a:defRPr/>
            </a:lvl1pPr>
          </a:lstStyle>
          <a:p>
            <a:pPr>
              <a:defRPr/>
            </a:pPr>
            <a:fld id="{E1FB1C4C-C1A9-475F-B699-2C57AF11DF5E}" type="slidenum">
              <a:rPr lang="ru-RU" altLang="en-US"/>
              <a:pPr>
                <a:defRPr/>
              </a:pPr>
              <a:t>‹#›</a:t>
            </a:fld>
            <a:endParaRPr lang="ru-RU" altLang="en-US"/>
          </a:p>
        </p:txBody>
      </p:sp>
    </p:spTree>
    <p:extLst>
      <p:ext uri="{BB962C8B-B14F-4D97-AF65-F5344CB8AC3E}">
        <p14:creationId xmlns:p14="http://schemas.microsoft.com/office/powerpoint/2010/main" val="1065421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3" name="Rectangle 3"/>
          <p:cNvSpPr>
            <a:spLocks noGrp="1" noChangeArrowheads="1"/>
          </p:cNvSpPr>
          <p:nvPr>
            <p:ph type="sldNum" idx="11"/>
          </p:nvPr>
        </p:nvSpPr>
        <p:spPr>
          <a:ln/>
        </p:spPr>
        <p:txBody>
          <a:bodyPr/>
          <a:lstStyle>
            <a:lvl1pPr>
              <a:defRPr/>
            </a:lvl1pPr>
          </a:lstStyle>
          <a:p>
            <a:pPr>
              <a:defRPr/>
            </a:pPr>
            <a:fld id="{1056D736-FE70-4143-BA57-080D2034C298}" type="slidenum">
              <a:rPr lang="en-US" altLang="en-US"/>
              <a:pPr>
                <a:defRPr/>
              </a:pPr>
              <a:t>‹#›</a:t>
            </a:fld>
            <a:endParaRPr lang="en-US" altLang="en-US"/>
          </a:p>
        </p:txBody>
      </p:sp>
    </p:spTree>
    <p:extLst>
      <p:ext uri="{BB962C8B-B14F-4D97-AF65-F5344CB8AC3E}">
        <p14:creationId xmlns:p14="http://schemas.microsoft.com/office/powerpoint/2010/main" val="301651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6" name="Rectangle 3"/>
          <p:cNvSpPr>
            <a:spLocks noGrp="1" noChangeArrowheads="1"/>
          </p:cNvSpPr>
          <p:nvPr>
            <p:ph type="sldNum" idx="11"/>
          </p:nvPr>
        </p:nvSpPr>
        <p:spPr>
          <a:ln/>
        </p:spPr>
        <p:txBody>
          <a:bodyPr/>
          <a:lstStyle>
            <a:lvl1pPr>
              <a:defRPr/>
            </a:lvl1pPr>
          </a:lstStyle>
          <a:p>
            <a:pPr>
              <a:defRPr/>
            </a:pPr>
            <a:fld id="{2E53CF97-017F-4F7D-AEF6-43EB9D635859}" type="slidenum">
              <a:rPr lang="en-US" altLang="en-US"/>
              <a:pPr>
                <a:defRPr/>
              </a:pPr>
              <a:t>‹#›</a:t>
            </a:fld>
            <a:endParaRPr lang="en-US" altLang="en-US"/>
          </a:p>
        </p:txBody>
      </p:sp>
    </p:spTree>
    <p:extLst>
      <p:ext uri="{BB962C8B-B14F-4D97-AF65-F5344CB8AC3E}">
        <p14:creationId xmlns:p14="http://schemas.microsoft.com/office/powerpoint/2010/main" val="1940432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6" name="Rectangle 3"/>
          <p:cNvSpPr>
            <a:spLocks noGrp="1" noChangeArrowheads="1"/>
          </p:cNvSpPr>
          <p:nvPr>
            <p:ph type="sldNum" idx="11"/>
          </p:nvPr>
        </p:nvSpPr>
        <p:spPr>
          <a:ln/>
        </p:spPr>
        <p:txBody>
          <a:bodyPr/>
          <a:lstStyle>
            <a:lvl1pPr>
              <a:defRPr/>
            </a:lvl1pPr>
          </a:lstStyle>
          <a:p>
            <a:pPr>
              <a:defRPr/>
            </a:pPr>
            <a:fld id="{1575089C-7FB1-4F8B-9E6F-DB0E8C0D313D}" type="slidenum">
              <a:rPr lang="en-US" altLang="en-US"/>
              <a:pPr>
                <a:defRPr/>
              </a:pPr>
              <a:t>‹#›</a:t>
            </a:fld>
            <a:endParaRPr lang="en-US" altLang="en-US"/>
          </a:p>
        </p:txBody>
      </p:sp>
    </p:spTree>
    <p:extLst>
      <p:ext uri="{BB962C8B-B14F-4D97-AF65-F5344CB8AC3E}">
        <p14:creationId xmlns:p14="http://schemas.microsoft.com/office/powerpoint/2010/main" val="36669848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3"/>
          <p:cNvSpPr>
            <a:spLocks noGrp="1" noChangeArrowheads="1"/>
          </p:cNvSpPr>
          <p:nvPr>
            <p:ph type="sldNum" idx="11"/>
          </p:nvPr>
        </p:nvSpPr>
        <p:spPr>
          <a:ln/>
        </p:spPr>
        <p:txBody>
          <a:bodyPr/>
          <a:lstStyle>
            <a:lvl1pPr>
              <a:defRPr/>
            </a:lvl1pPr>
          </a:lstStyle>
          <a:p>
            <a:pPr>
              <a:defRPr/>
            </a:pPr>
            <a:fld id="{7FC33233-FDA4-4762-9C7E-A0155F9408C9}" type="slidenum">
              <a:rPr lang="en-US" altLang="en-US"/>
              <a:pPr>
                <a:defRPr/>
              </a:pPr>
              <a:t>‹#›</a:t>
            </a:fld>
            <a:endParaRPr lang="en-US" altLang="en-US"/>
          </a:p>
        </p:txBody>
      </p:sp>
    </p:spTree>
    <p:extLst>
      <p:ext uri="{BB962C8B-B14F-4D97-AF65-F5344CB8AC3E}">
        <p14:creationId xmlns:p14="http://schemas.microsoft.com/office/powerpoint/2010/main" val="26056436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3050"/>
            <a:ext cx="2055812" cy="5854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3050"/>
            <a:ext cx="6018213" cy="5854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3"/>
          <p:cNvSpPr>
            <a:spLocks noGrp="1" noChangeArrowheads="1"/>
          </p:cNvSpPr>
          <p:nvPr>
            <p:ph type="sldNum" idx="11"/>
          </p:nvPr>
        </p:nvSpPr>
        <p:spPr>
          <a:ln/>
        </p:spPr>
        <p:txBody>
          <a:bodyPr/>
          <a:lstStyle>
            <a:lvl1pPr>
              <a:defRPr/>
            </a:lvl1pPr>
          </a:lstStyle>
          <a:p>
            <a:pPr>
              <a:defRPr/>
            </a:pPr>
            <a:fld id="{77941AC0-87F7-4BFF-B67A-B4563AAED8F2}" type="slidenum">
              <a:rPr lang="en-US" altLang="en-US"/>
              <a:pPr>
                <a:defRPr/>
              </a:pPr>
              <a:t>‹#›</a:t>
            </a:fld>
            <a:endParaRPr lang="en-US" altLang="en-US"/>
          </a:p>
        </p:txBody>
      </p:sp>
    </p:spTree>
    <p:extLst>
      <p:ext uri="{BB962C8B-B14F-4D97-AF65-F5344CB8AC3E}">
        <p14:creationId xmlns:p14="http://schemas.microsoft.com/office/powerpoint/2010/main" val="16094673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2"/>
          <p:cNvSpPr>
            <a:spLocks noGrp="1" noChangeArrowheads="1"/>
          </p:cNvSpPr>
          <p:nvPr>
            <p:ph type="ftr" idx="11"/>
          </p:nvPr>
        </p:nvSpPr>
        <p:spPr>
          <a:ln/>
        </p:spPr>
        <p:txBody>
          <a:bodyPr/>
          <a:lstStyle>
            <a:lvl1pPr>
              <a:defRPr/>
            </a:lvl1pPr>
          </a:lstStyle>
          <a:p>
            <a:pPr>
              <a:defRPr/>
            </a:pPr>
            <a:r>
              <a:rPr lang="en-US" altLang="en-US"/>
              <a:t>IV Forum "NUCLEAR SCIENCE AND TECHNOLOGIES" Almaty 2022</a:t>
            </a:r>
          </a:p>
        </p:txBody>
      </p:sp>
      <p:sp>
        <p:nvSpPr>
          <p:cNvPr id="6" name="Rectangle 3"/>
          <p:cNvSpPr>
            <a:spLocks noGrp="1" noChangeArrowheads="1"/>
          </p:cNvSpPr>
          <p:nvPr>
            <p:ph type="sldNum" idx="12"/>
          </p:nvPr>
        </p:nvSpPr>
        <p:spPr>
          <a:ln/>
        </p:spPr>
        <p:txBody>
          <a:bodyPr/>
          <a:lstStyle>
            <a:lvl1pPr>
              <a:defRPr/>
            </a:lvl1pPr>
          </a:lstStyle>
          <a:p>
            <a:pPr>
              <a:defRPr/>
            </a:pPr>
            <a:fld id="{5E4A6E84-22EE-4495-8557-4A493FF5ECCD}" type="slidenum">
              <a:rPr lang="en-US" altLang="en-US"/>
              <a:pPr>
                <a:defRPr/>
              </a:pPr>
              <a:t>‹#›</a:t>
            </a:fld>
            <a:endParaRPr lang="en-US" altLang="en-US"/>
          </a:p>
        </p:txBody>
      </p:sp>
    </p:spTree>
    <p:extLst>
      <p:ext uri="{BB962C8B-B14F-4D97-AF65-F5344CB8AC3E}">
        <p14:creationId xmlns:p14="http://schemas.microsoft.com/office/powerpoint/2010/main" val="1277968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2"/>
          <p:cNvSpPr>
            <a:spLocks noGrp="1" noChangeArrowheads="1"/>
          </p:cNvSpPr>
          <p:nvPr>
            <p:ph type="ftr" idx="11"/>
          </p:nvPr>
        </p:nvSpPr>
        <p:spPr>
          <a:ln/>
        </p:spPr>
        <p:txBody>
          <a:bodyPr/>
          <a:lstStyle>
            <a:lvl1pPr>
              <a:defRPr/>
            </a:lvl1pPr>
          </a:lstStyle>
          <a:p>
            <a:pPr>
              <a:defRPr/>
            </a:pPr>
            <a:r>
              <a:rPr lang="en-US" altLang="en-US"/>
              <a:t>IV Forum "NUCLEAR SCIENCE AND TECHNOLOGIES" Almaty 2022</a:t>
            </a:r>
          </a:p>
        </p:txBody>
      </p:sp>
      <p:sp>
        <p:nvSpPr>
          <p:cNvPr id="6" name="Rectangle 3"/>
          <p:cNvSpPr>
            <a:spLocks noGrp="1" noChangeArrowheads="1"/>
          </p:cNvSpPr>
          <p:nvPr>
            <p:ph type="sldNum" idx="12"/>
          </p:nvPr>
        </p:nvSpPr>
        <p:spPr>
          <a:ln/>
        </p:spPr>
        <p:txBody>
          <a:bodyPr/>
          <a:lstStyle>
            <a:lvl1pPr>
              <a:defRPr/>
            </a:lvl1pPr>
          </a:lstStyle>
          <a:p>
            <a:pPr>
              <a:defRPr/>
            </a:pPr>
            <a:fld id="{24FD0DD5-6B33-4996-9A02-D16AE47CAD63}" type="slidenum">
              <a:rPr lang="en-US" altLang="en-US"/>
              <a:pPr>
                <a:defRPr/>
              </a:pPr>
              <a:t>‹#›</a:t>
            </a:fld>
            <a:endParaRPr lang="en-US" altLang="en-US"/>
          </a:p>
        </p:txBody>
      </p:sp>
    </p:spTree>
    <p:extLst>
      <p:ext uri="{BB962C8B-B14F-4D97-AF65-F5344CB8AC3E}">
        <p14:creationId xmlns:p14="http://schemas.microsoft.com/office/powerpoint/2010/main" val="41661466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2"/>
          <p:cNvSpPr>
            <a:spLocks noGrp="1" noChangeArrowheads="1"/>
          </p:cNvSpPr>
          <p:nvPr>
            <p:ph type="ftr" idx="11"/>
          </p:nvPr>
        </p:nvSpPr>
        <p:spPr>
          <a:ln/>
        </p:spPr>
        <p:txBody>
          <a:bodyPr/>
          <a:lstStyle>
            <a:lvl1pPr>
              <a:defRPr/>
            </a:lvl1pPr>
          </a:lstStyle>
          <a:p>
            <a:pPr>
              <a:defRPr/>
            </a:pPr>
            <a:r>
              <a:rPr lang="en-US" altLang="en-US"/>
              <a:t>IV Forum "NUCLEAR SCIENCE AND TECHNOLOGIES" Almaty 2022</a:t>
            </a:r>
          </a:p>
        </p:txBody>
      </p:sp>
      <p:sp>
        <p:nvSpPr>
          <p:cNvPr id="6" name="Rectangle 3"/>
          <p:cNvSpPr>
            <a:spLocks noGrp="1" noChangeArrowheads="1"/>
          </p:cNvSpPr>
          <p:nvPr>
            <p:ph type="sldNum" idx="12"/>
          </p:nvPr>
        </p:nvSpPr>
        <p:spPr>
          <a:ln/>
        </p:spPr>
        <p:txBody>
          <a:bodyPr/>
          <a:lstStyle>
            <a:lvl1pPr>
              <a:defRPr/>
            </a:lvl1pPr>
          </a:lstStyle>
          <a:p>
            <a:pPr>
              <a:defRPr/>
            </a:pPr>
            <a:fld id="{37A834D6-1112-46D0-B2F5-F274758FD96E}" type="slidenum">
              <a:rPr lang="en-US" altLang="en-US"/>
              <a:pPr>
                <a:defRPr/>
              </a:pPr>
              <a:t>‹#›</a:t>
            </a:fld>
            <a:endParaRPr lang="en-US" altLang="en-US"/>
          </a:p>
        </p:txBody>
      </p:sp>
    </p:spTree>
    <p:extLst>
      <p:ext uri="{BB962C8B-B14F-4D97-AF65-F5344CB8AC3E}">
        <p14:creationId xmlns:p14="http://schemas.microsoft.com/office/powerpoint/2010/main" val="12073243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4963"/>
            <a:ext cx="4037013" cy="4522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4963"/>
            <a:ext cx="4037012" cy="45227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6" name="Rectangle 2"/>
          <p:cNvSpPr>
            <a:spLocks noGrp="1" noChangeArrowheads="1"/>
          </p:cNvSpPr>
          <p:nvPr>
            <p:ph type="ftr" idx="11"/>
          </p:nvPr>
        </p:nvSpPr>
        <p:spPr>
          <a:ln/>
        </p:spPr>
        <p:txBody>
          <a:bodyPr/>
          <a:lstStyle>
            <a:lvl1pPr>
              <a:defRPr/>
            </a:lvl1pPr>
          </a:lstStyle>
          <a:p>
            <a:pPr>
              <a:defRPr/>
            </a:pPr>
            <a:r>
              <a:rPr lang="en-US" altLang="en-US"/>
              <a:t>IV Forum "NUCLEAR SCIENCE AND TECHNOLOGIES" Almaty 2022</a:t>
            </a:r>
          </a:p>
        </p:txBody>
      </p:sp>
      <p:sp>
        <p:nvSpPr>
          <p:cNvPr id="7" name="Rectangle 3"/>
          <p:cNvSpPr>
            <a:spLocks noGrp="1" noChangeArrowheads="1"/>
          </p:cNvSpPr>
          <p:nvPr>
            <p:ph type="sldNum" idx="12"/>
          </p:nvPr>
        </p:nvSpPr>
        <p:spPr>
          <a:ln/>
        </p:spPr>
        <p:txBody>
          <a:bodyPr/>
          <a:lstStyle>
            <a:lvl1pPr>
              <a:defRPr/>
            </a:lvl1pPr>
          </a:lstStyle>
          <a:p>
            <a:pPr>
              <a:defRPr/>
            </a:pPr>
            <a:fld id="{5FDC1E85-A9B1-4146-A45A-E892A90CAE99}" type="slidenum">
              <a:rPr lang="en-US" altLang="en-US"/>
              <a:pPr>
                <a:defRPr/>
              </a:pPr>
              <a:t>‹#›</a:t>
            </a:fld>
            <a:endParaRPr lang="en-US" altLang="en-US"/>
          </a:p>
        </p:txBody>
      </p:sp>
    </p:spTree>
    <p:extLst>
      <p:ext uri="{BB962C8B-B14F-4D97-AF65-F5344CB8AC3E}">
        <p14:creationId xmlns:p14="http://schemas.microsoft.com/office/powerpoint/2010/main" val="19343799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8" name="Rectangle 2"/>
          <p:cNvSpPr>
            <a:spLocks noGrp="1" noChangeArrowheads="1"/>
          </p:cNvSpPr>
          <p:nvPr>
            <p:ph type="ftr" idx="11"/>
          </p:nvPr>
        </p:nvSpPr>
        <p:spPr>
          <a:ln/>
        </p:spPr>
        <p:txBody>
          <a:bodyPr/>
          <a:lstStyle>
            <a:lvl1pPr>
              <a:defRPr/>
            </a:lvl1pPr>
          </a:lstStyle>
          <a:p>
            <a:pPr>
              <a:defRPr/>
            </a:pPr>
            <a:r>
              <a:rPr lang="en-US" altLang="en-US"/>
              <a:t>IV Forum "NUCLEAR SCIENCE AND TECHNOLOGIES" Almaty 2022</a:t>
            </a:r>
          </a:p>
        </p:txBody>
      </p:sp>
      <p:sp>
        <p:nvSpPr>
          <p:cNvPr id="9" name="Rectangle 3"/>
          <p:cNvSpPr>
            <a:spLocks noGrp="1" noChangeArrowheads="1"/>
          </p:cNvSpPr>
          <p:nvPr>
            <p:ph type="sldNum" idx="12"/>
          </p:nvPr>
        </p:nvSpPr>
        <p:spPr>
          <a:ln/>
        </p:spPr>
        <p:txBody>
          <a:bodyPr/>
          <a:lstStyle>
            <a:lvl1pPr>
              <a:defRPr/>
            </a:lvl1pPr>
          </a:lstStyle>
          <a:p>
            <a:pPr>
              <a:defRPr/>
            </a:pPr>
            <a:fld id="{8FDAE1FC-D54E-45E8-B916-26A274891336}" type="slidenum">
              <a:rPr lang="en-US" altLang="en-US"/>
              <a:pPr>
                <a:defRPr/>
              </a:pPr>
              <a:t>‹#›</a:t>
            </a:fld>
            <a:endParaRPr lang="en-US" altLang="en-US"/>
          </a:p>
        </p:txBody>
      </p:sp>
    </p:spTree>
    <p:extLst>
      <p:ext uri="{BB962C8B-B14F-4D97-AF65-F5344CB8AC3E}">
        <p14:creationId xmlns:p14="http://schemas.microsoft.com/office/powerpoint/2010/main" val="2188849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7012"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6" name="Rectangle 5"/>
          <p:cNvSpPr>
            <a:spLocks noGrp="1" noChangeArrowheads="1"/>
          </p:cNvSpPr>
          <p:nvPr>
            <p:ph type="sldNum" idx="11"/>
          </p:nvPr>
        </p:nvSpPr>
        <p:spPr>
          <a:ln/>
        </p:spPr>
        <p:txBody>
          <a:bodyPr/>
          <a:lstStyle>
            <a:lvl1pPr>
              <a:defRPr/>
            </a:lvl1pPr>
          </a:lstStyle>
          <a:p>
            <a:pPr>
              <a:defRPr/>
            </a:pPr>
            <a:fld id="{3627349B-BD3C-4334-8642-5C1B1FC2B5AE}" type="slidenum">
              <a:rPr lang="ru-RU" altLang="en-US"/>
              <a:pPr>
                <a:defRPr/>
              </a:pPr>
              <a:t>‹#›</a:t>
            </a:fld>
            <a:endParaRPr lang="ru-RU" altLang="en-US"/>
          </a:p>
        </p:txBody>
      </p:sp>
    </p:spTree>
    <p:extLst>
      <p:ext uri="{BB962C8B-B14F-4D97-AF65-F5344CB8AC3E}">
        <p14:creationId xmlns:p14="http://schemas.microsoft.com/office/powerpoint/2010/main" val="608733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4" name="Rectangle 2"/>
          <p:cNvSpPr>
            <a:spLocks noGrp="1" noChangeArrowheads="1"/>
          </p:cNvSpPr>
          <p:nvPr>
            <p:ph type="ftr" idx="11"/>
          </p:nvPr>
        </p:nvSpPr>
        <p:spPr>
          <a:ln/>
        </p:spPr>
        <p:txBody>
          <a:bodyPr/>
          <a:lstStyle>
            <a:lvl1pPr>
              <a:defRPr/>
            </a:lvl1pPr>
          </a:lstStyle>
          <a:p>
            <a:pPr>
              <a:defRPr/>
            </a:pPr>
            <a:r>
              <a:rPr lang="en-US" altLang="en-US"/>
              <a:t>IV Forum "NUCLEAR SCIENCE AND TECHNOLOGIES" Almaty 2022</a:t>
            </a:r>
          </a:p>
        </p:txBody>
      </p:sp>
      <p:sp>
        <p:nvSpPr>
          <p:cNvPr id="5" name="Rectangle 3"/>
          <p:cNvSpPr>
            <a:spLocks noGrp="1" noChangeArrowheads="1"/>
          </p:cNvSpPr>
          <p:nvPr>
            <p:ph type="sldNum" idx="12"/>
          </p:nvPr>
        </p:nvSpPr>
        <p:spPr>
          <a:ln/>
        </p:spPr>
        <p:txBody>
          <a:bodyPr/>
          <a:lstStyle>
            <a:lvl1pPr>
              <a:defRPr/>
            </a:lvl1pPr>
          </a:lstStyle>
          <a:p>
            <a:pPr>
              <a:defRPr/>
            </a:pPr>
            <a:fld id="{DF570ABF-2D0A-4513-BECB-E89ED7CB5EE6}" type="slidenum">
              <a:rPr lang="en-US" altLang="en-US"/>
              <a:pPr>
                <a:defRPr/>
              </a:pPr>
              <a:t>‹#›</a:t>
            </a:fld>
            <a:endParaRPr lang="en-US" altLang="en-US"/>
          </a:p>
        </p:txBody>
      </p:sp>
    </p:spTree>
    <p:extLst>
      <p:ext uri="{BB962C8B-B14F-4D97-AF65-F5344CB8AC3E}">
        <p14:creationId xmlns:p14="http://schemas.microsoft.com/office/powerpoint/2010/main" val="9094081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3" name="Rectangle 2"/>
          <p:cNvSpPr>
            <a:spLocks noGrp="1" noChangeArrowheads="1"/>
          </p:cNvSpPr>
          <p:nvPr>
            <p:ph type="ftr" idx="11"/>
          </p:nvPr>
        </p:nvSpPr>
        <p:spPr>
          <a:ln/>
        </p:spPr>
        <p:txBody>
          <a:bodyPr/>
          <a:lstStyle>
            <a:lvl1pPr>
              <a:defRPr/>
            </a:lvl1pPr>
          </a:lstStyle>
          <a:p>
            <a:pPr>
              <a:defRPr/>
            </a:pPr>
            <a:r>
              <a:rPr lang="en-US" altLang="en-US"/>
              <a:t>IV Forum "NUCLEAR SCIENCE AND TECHNOLOGIES" Almaty 2022</a:t>
            </a:r>
          </a:p>
        </p:txBody>
      </p:sp>
      <p:sp>
        <p:nvSpPr>
          <p:cNvPr id="4" name="Rectangle 3"/>
          <p:cNvSpPr>
            <a:spLocks noGrp="1" noChangeArrowheads="1"/>
          </p:cNvSpPr>
          <p:nvPr>
            <p:ph type="sldNum" idx="12"/>
          </p:nvPr>
        </p:nvSpPr>
        <p:spPr>
          <a:ln/>
        </p:spPr>
        <p:txBody>
          <a:bodyPr/>
          <a:lstStyle>
            <a:lvl1pPr>
              <a:defRPr/>
            </a:lvl1pPr>
          </a:lstStyle>
          <a:p>
            <a:pPr>
              <a:defRPr/>
            </a:pPr>
            <a:fld id="{80EE3196-A162-43AE-A877-3C34F70B9643}" type="slidenum">
              <a:rPr lang="en-US" altLang="en-US"/>
              <a:pPr>
                <a:defRPr/>
              </a:pPr>
              <a:t>‹#›</a:t>
            </a:fld>
            <a:endParaRPr lang="en-US" altLang="en-US"/>
          </a:p>
        </p:txBody>
      </p:sp>
    </p:spTree>
    <p:extLst>
      <p:ext uri="{BB962C8B-B14F-4D97-AF65-F5344CB8AC3E}">
        <p14:creationId xmlns:p14="http://schemas.microsoft.com/office/powerpoint/2010/main" val="2579666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6" name="Rectangle 2"/>
          <p:cNvSpPr>
            <a:spLocks noGrp="1" noChangeArrowheads="1"/>
          </p:cNvSpPr>
          <p:nvPr>
            <p:ph type="ftr" idx="11"/>
          </p:nvPr>
        </p:nvSpPr>
        <p:spPr>
          <a:ln/>
        </p:spPr>
        <p:txBody>
          <a:bodyPr/>
          <a:lstStyle>
            <a:lvl1pPr>
              <a:defRPr/>
            </a:lvl1pPr>
          </a:lstStyle>
          <a:p>
            <a:pPr>
              <a:defRPr/>
            </a:pPr>
            <a:r>
              <a:rPr lang="en-US" altLang="en-US"/>
              <a:t>IV Forum "NUCLEAR SCIENCE AND TECHNOLOGIES" Almaty 2022</a:t>
            </a:r>
          </a:p>
        </p:txBody>
      </p:sp>
      <p:sp>
        <p:nvSpPr>
          <p:cNvPr id="7" name="Rectangle 3"/>
          <p:cNvSpPr>
            <a:spLocks noGrp="1" noChangeArrowheads="1"/>
          </p:cNvSpPr>
          <p:nvPr>
            <p:ph type="sldNum" idx="12"/>
          </p:nvPr>
        </p:nvSpPr>
        <p:spPr>
          <a:ln/>
        </p:spPr>
        <p:txBody>
          <a:bodyPr/>
          <a:lstStyle>
            <a:lvl1pPr>
              <a:defRPr/>
            </a:lvl1pPr>
          </a:lstStyle>
          <a:p>
            <a:pPr>
              <a:defRPr/>
            </a:pPr>
            <a:fld id="{83D31B1D-8909-4D97-86D2-23CAEF070F17}" type="slidenum">
              <a:rPr lang="en-US" altLang="en-US"/>
              <a:pPr>
                <a:defRPr/>
              </a:pPr>
              <a:t>‹#›</a:t>
            </a:fld>
            <a:endParaRPr lang="en-US" altLang="en-US"/>
          </a:p>
        </p:txBody>
      </p:sp>
    </p:spTree>
    <p:extLst>
      <p:ext uri="{BB962C8B-B14F-4D97-AF65-F5344CB8AC3E}">
        <p14:creationId xmlns:p14="http://schemas.microsoft.com/office/powerpoint/2010/main" val="28318047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6" name="Rectangle 2"/>
          <p:cNvSpPr>
            <a:spLocks noGrp="1" noChangeArrowheads="1"/>
          </p:cNvSpPr>
          <p:nvPr>
            <p:ph type="ftr" idx="11"/>
          </p:nvPr>
        </p:nvSpPr>
        <p:spPr>
          <a:ln/>
        </p:spPr>
        <p:txBody>
          <a:bodyPr/>
          <a:lstStyle>
            <a:lvl1pPr>
              <a:defRPr/>
            </a:lvl1pPr>
          </a:lstStyle>
          <a:p>
            <a:pPr>
              <a:defRPr/>
            </a:pPr>
            <a:r>
              <a:rPr lang="en-US" altLang="en-US"/>
              <a:t>IV Forum "NUCLEAR SCIENCE AND TECHNOLOGIES" Almaty 2022</a:t>
            </a:r>
          </a:p>
        </p:txBody>
      </p:sp>
      <p:sp>
        <p:nvSpPr>
          <p:cNvPr id="7" name="Rectangle 3"/>
          <p:cNvSpPr>
            <a:spLocks noGrp="1" noChangeArrowheads="1"/>
          </p:cNvSpPr>
          <p:nvPr>
            <p:ph type="sldNum" idx="12"/>
          </p:nvPr>
        </p:nvSpPr>
        <p:spPr>
          <a:ln/>
        </p:spPr>
        <p:txBody>
          <a:bodyPr/>
          <a:lstStyle>
            <a:lvl1pPr>
              <a:defRPr/>
            </a:lvl1pPr>
          </a:lstStyle>
          <a:p>
            <a:pPr>
              <a:defRPr/>
            </a:pPr>
            <a:fld id="{8148DAF8-E38B-41C1-93F6-1230E55F97BB}" type="slidenum">
              <a:rPr lang="en-US" altLang="en-US"/>
              <a:pPr>
                <a:defRPr/>
              </a:pPr>
              <a:t>‹#›</a:t>
            </a:fld>
            <a:endParaRPr lang="en-US" altLang="en-US"/>
          </a:p>
        </p:txBody>
      </p:sp>
    </p:spTree>
    <p:extLst>
      <p:ext uri="{BB962C8B-B14F-4D97-AF65-F5344CB8AC3E}">
        <p14:creationId xmlns:p14="http://schemas.microsoft.com/office/powerpoint/2010/main" val="39987058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2"/>
          <p:cNvSpPr>
            <a:spLocks noGrp="1" noChangeArrowheads="1"/>
          </p:cNvSpPr>
          <p:nvPr>
            <p:ph type="ftr" idx="11"/>
          </p:nvPr>
        </p:nvSpPr>
        <p:spPr>
          <a:ln/>
        </p:spPr>
        <p:txBody>
          <a:bodyPr/>
          <a:lstStyle>
            <a:lvl1pPr>
              <a:defRPr/>
            </a:lvl1pPr>
          </a:lstStyle>
          <a:p>
            <a:pPr>
              <a:defRPr/>
            </a:pPr>
            <a:r>
              <a:rPr lang="en-US" altLang="en-US"/>
              <a:t>IV Forum "NUCLEAR SCIENCE AND TECHNOLOGIES" Almaty 2022</a:t>
            </a:r>
          </a:p>
        </p:txBody>
      </p:sp>
      <p:sp>
        <p:nvSpPr>
          <p:cNvPr id="6" name="Rectangle 3"/>
          <p:cNvSpPr>
            <a:spLocks noGrp="1" noChangeArrowheads="1"/>
          </p:cNvSpPr>
          <p:nvPr>
            <p:ph type="sldNum" idx="12"/>
          </p:nvPr>
        </p:nvSpPr>
        <p:spPr>
          <a:ln/>
        </p:spPr>
        <p:txBody>
          <a:bodyPr/>
          <a:lstStyle>
            <a:lvl1pPr>
              <a:defRPr/>
            </a:lvl1pPr>
          </a:lstStyle>
          <a:p>
            <a:pPr>
              <a:defRPr/>
            </a:pPr>
            <a:fld id="{FFED46A3-DD2C-4B41-A080-34D4BCF9C34B}" type="slidenum">
              <a:rPr lang="en-US" altLang="en-US"/>
              <a:pPr>
                <a:defRPr/>
              </a:pPr>
              <a:t>‹#›</a:t>
            </a:fld>
            <a:endParaRPr lang="en-US" altLang="en-US"/>
          </a:p>
        </p:txBody>
      </p:sp>
    </p:spTree>
    <p:extLst>
      <p:ext uri="{BB962C8B-B14F-4D97-AF65-F5344CB8AC3E}">
        <p14:creationId xmlns:p14="http://schemas.microsoft.com/office/powerpoint/2010/main" val="3128970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3050"/>
            <a:ext cx="2055812" cy="5854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3050"/>
            <a:ext cx="6018213" cy="5854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
          <p:cNvSpPr>
            <a:spLocks noGrp="1" noChangeArrowheads="1"/>
          </p:cNvSpPr>
          <p:nvPr>
            <p:ph type="dt" idx="10"/>
          </p:nvPr>
        </p:nvSpPr>
        <p:spPr>
          <a:ln/>
        </p:spPr>
        <p:txBody>
          <a:bodyPr/>
          <a:lstStyle>
            <a:lvl1pPr>
              <a:defRPr/>
            </a:lvl1pPr>
          </a:lstStyle>
          <a:p>
            <a:pPr>
              <a:defRPr/>
            </a:pPr>
            <a:r>
              <a:rPr lang="ru-RU" altLang="en-US"/>
              <a:t>07.01.22</a:t>
            </a:r>
            <a:endParaRPr lang="en-US" altLang="en-US"/>
          </a:p>
        </p:txBody>
      </p:sp>
      <p:sp>
        <p:nvSpPr>
          <p:cNvPr id="5" name="Rectangle 2"/>
          <p:cNvSpPr>
            <a:spLocks noGrp="1" noChangeArrowheads="1"/>
          </p:cNvSpPr>
          <p:nvPr>
            <p:ph type="ftr" idx="11"/>
          </p:nvPr>
        </p:nvSpPr>
        <p:spPr>
          <a:ln/>
        </p:spPr>
        <p:txBody>
          <a:bodyPr/>
          <a:lstStyle>
            <a:lvl1pPr>
              <a:defRPr/>
            </a:lvl1pPr>
          </a:lstStyle>
          <a:p>
            <a:pPr>
              <a:defRPr/>
            </a:pPr>
            <a:r>
              <a:rPr lang="en-US" altLang="en-US"/>
              <a:t>IV Forum "NUCLEAR SCIENCE AND TECHNOLOGIES" Almaty 2022</a:t>
            </a:r>
          </a:p>
        </p:txBody>
      </p:sp>
      <p:sp>
        <p:nvSpPr>
          <p:cNvPr id="6" name="Rectangle 3"/>
          <p:cNvSpPr>
            <a:spLocks noGrp="1" noChangeArrowheads="1"/>
          </p:cNvSpPr>
          <p:nvPr>
            <p:ph type="sldNum" idx="12"/>
          </p:nvPr>
        </p:nvSpPr>
        <p:spPr>
          <a:ln/>
        </p:spPr>
        <p:txBody>
          <a:bodyPr/>
          <a:lstStyle>
            <a:lvl1pPr>
              <a:defRPr/>
            </a:lvl1pPr>
          </a:lstStyle>
          <a:p>
            <a:pPr>
              <a:defRPr/>
            </a:pPr>
            <a:fld id="{374A379E-E379-4FAC-8B0A-A4D07DE4473D}" type="slidenum">
              <a:rPr lang="en-US" altLang="en-US"/>
              <a:pPr>
                <a:defRPr/>
              </a:pPr>
              <a:t>‹#›</a:t>
            </a:fld>
            <a:endParaRPr lang="en-US" altLang="en-US"/>
          </a:p>
        </p:txBody>
      </p:sp>
    </p:spTree>
    <p:extLst>
      <p:ext uri="{BB962C8B-B14F-4D97-AF65-F5344CB8AC3E}">
        <p14:creationId xmlns:p14="http://schemas.microsoft.com/office/powerpoint/2010/main" val="1146118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8" name="Rectangle 5"/>
          <p:cNvSpPr>
            <a:spLocks noGrp="1" noChangeArrowheads="1"/>
          </p:cNvSpPr>
          <p:nvPr>
            <p:ph type="sldNum" idx="11"/>
          </p:nvPr>
        </p:nvSpPr>
        <p:spPr>
          <a:ln/>
        </p:spPr>
        <p:txBody>
          <a:bodyPr/>
          <a:lstStyle>
            <a:lvl1pPr>
              <a:defRPr/>
            </a:lvl1pPr>
          </a:lstStyle>
          <a:p>
            <a:pPr>
              <a:defRPr/>
            </a:pPr>
            <a:fld id="{9F532CE4-72DE-467B-A3FC-149412DC716B}" type="slidenum">
              <a:rPr lang="ru-RU" altLang="en-US"/>
              <a:pPr>
                <a:defRPr/>
              </a:pPr>
              <a:t>‹#›</a:t>
            </a:fld>
            <a:endParaRPr lang="ru-RU" altLang="en-US"/>
          </a:p>
        </p:txBody>
      </p:sp>
    </p:spTree>
    <p:extLst>
      <p:ext uri="{BB962C8B-B14F-4D97-AF65-F5344CB8AC3E}">
        <p14:creationId xmlns:p14="http://schemas.microsoft.com/office/powerpoint/2010/main" val="2932336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4" name="Rectangle 5"/>
          <p:cNvSpPr>
            <a:spLocks noGrp="1" noChangeArrowheads="1"/>
          </p:cNvSpPr>
          <p:nvPr>
            <p:ph type="sldNum" idx="11"/>
          </p:nvPr>
        </p:nvSpPr>
        <p:spPr>
          <a:ln/>
        </p:spPr>
        <p:txBody>
          <a:bodyPr/>
          <a:lstStyle>
            <a:lvl1pPr>
              <a:defRPr/>
            </a:lvl1pPr>
          </a:lstStyle>
          <a:p>
            <a:pPr>
              <a:defRPr/>
            </a:pPr>
            <a:fld id="{7275BCBF-D48B-439B-A42F-A181137FEC9A}" type="slidenum">
              <a:rPr lang="ru-RU" altLang="en-US"/>
              <a:pPr>
                <a:defRPr/>
              </a:pPr>
              <a:t>‹#›</a:t>
            </a:fld>
            <a:endParaRPr lang="ru-RU" altLang="en-US"/>
          </a:p>
        </p:txBody>
      </p:sp>
    </p:spTree>
    <p:extLst>
      <p:ext uri="{BB962C8B-B14F-4D97-AF65-F5344CB8AC3E}">
        <p14:creationId xmlns:p14="http://schemas.microsoft.com/office/powerpoint/2010/main" val="347812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3" name="Rectangle 5"/>
          <p:cNvSpPr>
            <a:spLocks noGrp="1" noChangeArrowheads="1"/>
          </p:cNvSpPr>
          <p:nvPr>
            <p:ph type="sldNum" idx="11"/>
          </p:nvPr>
        </p:nvSpPr>
        <p:spPr>
          <a:ln/>
        </p:spPr>
        <p:txBody>
          <a:bodyPr/>
          <a:lstStyle>
            <a:lvl1pPr>
              <a:defRPr/>
            </a:lvl1pPr>
          </a:lstStyle>
          <a:p>
            <a:pPr>
              <a:defRPr/>
            </a:pPr>
            <a:fld id="{4DA45BFB-3BD4-40E7-BDE3-7B5796992E89}" type="slidenum">
              <a:rPr lang="ru-RU" altLang="en-US"/>
              <a:pPr>
                <a:defRPr/>
              </a:pPr>
              <a:t>‹#›</a:t>
            </a:fld>
            <a:endParaRPr lang="ru-RU" altLang="en-US"/>
          </a:p>
        </p:txBody>
      </p:sp>
    </p:spTree>
    <p:extLst>
      <p:ext uri="{BB962C8B-B14F-4D97-AF65-F5344CB8AC3E}">
        <p14:creationId xmlns:p14="http://schemas.microsoft.com/office/powerpoint/2010/main" val="3055909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6" name="Rectangle 5"/>
          <p:cNvSpPr>
            <a:spLocks noGrp="1" noChangeArrowheads="1"/>
          </p:cNvSpPr>
          <p:nvPr>
            <p:ph type="sldNum" idx="11"/>
          </p:nvPr>
        </p:nvSpPr>
        <p:spPr>
          <a:ln/>
        </p:spPr>
        <p:txBody>
          <a:bodyPr/>
          <a:lstStyle>
            <a:lvl1pPr>
              <a:defRPr/>
            </a:lvl1pPr>
          </a:lstStyle>
          <a:p>
            <a:pPr>
              <a:defRPr/>
            </a:pPr>
            <a:fld id="{63C4171B-EF02-4320-B203-949E647B75FC}" type="slidenum">
              <a:rPr lang="ru-RU" altLang="en-US"/>
              <a:pPr>
                <a:defRPr/>
              </a:pPr>
              <a:t>‹#›</a:t>
            </a:fld>
            <a:endParaRPr lang="ru-RU" altLang="en-US"/>
          </a:p>
        </p:txBody>
      </p:sp>
    </p:spTree>
    <p:extLst>
      <p:ext uri="{BB962C8B-B14F-4D97-AF65-F5344CB8AC3E}">
        <p14:creationId xmlns:p14="http://schemas.microsoft.com/office/powerpoint/2010/main" val="3987878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r>
              <a:rPr lang="ru-RU" altLang="en-US"/>
              <a:t>07.01.22</a:t>
            </a:r>
          </a:p>
        </p:txBody>
      </p:sp>
      <p:sp>
        <p:nvSpPr>
          <p:cNvPr id="6" name="Rectangle 5"/>
          <p:cNvSpPr>
            <a:spLocks noGrp="1" noChangeArrowheads="1"/>
          </p:cNvSpPr>
          <p:nvPr>
            <p:ph type="sldNum" idx="11"/>
          </p:nvPr>
        </p:nvSpPr>
        <p:spPr>
          <a:ln/>
        </p:spPr>
        <p:txBody>
          <a:bodyPr/>
          <a:lstStyle>
            <a:lvl1pPr>
              <a:defRPr/>
            </a:lvl1pPr>
          </a:lstStyle>
          <a:p>
            <a:pPr>
              <a:defRPr/>
            </a:pPr>
            <a:fld id="{A157D740-A788-46D6-A135-EB6DC1A26C66}" type="slidenum">
              <a:rPr lang="ru-RU" altLang="en-US"/>
              <a:pPr>
                <a:defRPr/>
              </a:pPr>
              <a:t>‹#›</a:t>
            </a:fld>
            <a:endParaRPr lang="ru-RU" altLang="en-US"/>
          </a:p>
        </p:txBody>
      </p:sp>
    </p:spTree>
    <p:extLst>
      <p:ext uri="{BB962C8B-B14F-4D97-AF65-F5344CB8AC3E}">
        <p14:creationId xmlns:p14="http://schemas.microsoft.com/office/powerpoint/2010/main" val="379006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Для правки текста заголовка щелкните мышью</a:t>
            </a:r>
          </a:p>
        </p:txBody>
      </p:sp>
      <p:sp>
        <p:nvSpPr>
          <p:cNvPr id="1027" name="Rectangle 2"/>
          <p:cNvSpPr>
            <a:spLocks noGrp="1" noChangeArrowheads="1"/>
          </p:cNvSpPr>
          <p:nvPr>
            <p:ph type="body" idx="1"/>
          </p:nvPr>
        </p:nvSpPr>
        <p:spPr bwMode="auto">
          <a:xfrm>
            <a:off x="457200" y="1600200"/>
            <a:ext cx="82264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Для правки структуры щелкните мышью</a:t>
            </a:r>
          </a:p>
          <a:p>
            <a:pPr lvl="1"/>
            <a:r>
              <a:rPr lang="en-GB" altLang="en-US" smtClean="0"/>
              <a:t>Второй уровень структуры</a:t>
            </a:r>
          </a:p>
          <a:p>
            <a:pPr lvl="2"/>
            <a:r>
              <a:rPr lang="en-GB" altLang="en-US" smtClean="0"/>
              <a:t>Третий уровень структуры</a:t>
            </a:r>
          </a:p>
          <a:p>
            <a:pPr lvl="3"/>
            <a:r>
              <a:rPr lang="en-GB" altLang="en-US" smtClean="0"/>
              <a:t>Четвёртый уровень структуры</a:t>
            </a:r>
          </a:p>
          <a:p>
            <a:pPr lvl="4"/>
            <a:r>
              <a:rPr lang="en-GB" altLang="en-US" smtClean="0"/>
              <a:t>Пятый уровень структуры</a:t>
            </a:r>
          </a:p>
          <a:p>
            <a:pPr lvl="4"/>
            <a:r>
              <a:rPr lang="en-GB" altLang="en-US" smtClean="0"/>
              <a:t>Шестой уровень структуры</a:t>
            </a:r>
          </a:p>
          <a:p>
            <a:pPr lvl="4"/>
            <a:r>
              <a:rPr lang="en-GB" altLang="en-US" smtClean="0"/>
              <a:t>Седьмой уровень структуры</a:t>
            </a:r>
          </a:p>
          <a:p>
            <a:pPr lvl="4"/>
            <a:r>
              <a:rPr lang="en-GB" altLang="en-US" smtClean="0"/>
              <a:t>Восьмой уровень структуры</a:t>
            </a:r>
          </a:p>
          <a:p>
            <a:pPr lvl="4"/>
            <a:r>
              <a:rPr lang="en-GB" altLang="en-US" smtClean="0"/>
              <a:t>Девятый уровень структуры</a:t>
            </a:r>
          </a:p>
        </p:txBody>
      </p:sp>
      <p:sp>
        <p:nvSpPr>
          <p:cNvPr id="2" name="Rectangle 3"/>
          <p:cNvSpPr>
            <a:spLocks noGrp="1" noChangeArrowheads="1"/>
          </p:cNvSpPr>
          <p:nvPr>
            <p:ph type="dt"/>
          </p:nvPr>
        </p:nvSpPr>
        <p:spPr bwMode="auto">
          <a:xfrm>
            <a:off x="457200" y="6356350"/>
            <a:ext cx="2130425" cy="361950"/>
          </a:xfrm>
          <a:prstGeom prst="rect">
            <a:avLst/>
          </a:prstGeom>
          <a:noFill/>
          <a:ln>
            <a:noFill/>
          </a:ln>
          <a:effectLst/>
        </p:spPr>
        <p:txBody>
          <a:bodyPr vert="horz" wrap="square" lIns="90000" tIns="46800" rIns="90000" bIns="46800" numCol="1" anchor="ctr" anchorCtr="0" compatLnSpc="1">
            <a:prstTxWarp prst="textNoShape">
              <a:avLst/>
            </a:prstTxWarp>
          </a:bodyPr>
          <a:lstStyle>
            <a:lvl1pPr>
              <a:buClrTx/>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ea typeface="+mn-ea"/>
                <a:cs typeface="Arial" panose="020B0604020202020204" pitchFamily="34" charset="0"/>
              </a:defRPr>
            </a:lvl1pPr>
          </a:lstStyle>
          <a:p>
            <a:pPr>
              <a:defRPr/>
            </a:pPr>
            <a:r>
              <a:rPr lang="ru-RU" altLang="en-US"/>
              <a:t>07.01.22</a:t>
            </a:r>
          </a:p>
        </p:txBody>
      </p:sp>
      <p:sp>
        <p:nvSpPr>
          <p:cNvPr id="1029"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3" name="Rectangle 5"/>
          <p:cNvSpPr>
            <a:spLocks noGrp="1" noChangeArrowheads="1"/>
          </p:cNvSpPr>
          <p:nvPr>
            <p:ph type="sldNum"/>
          </p:nvPr>
        </p:nvSpPr>
        <p:spPr bwMode="auto">
          <a:xfrm>
            <a:off x="6553200" y="6356350"/>
            <a:ext cx="2130425" cy="361950"/>
          </a:xfrm>
          <a:prstGeom prst="rect">
            <a:avLst/>
          </a:prstGeom>
          <a:noFill/>
          <a:ln>
            <a:noFill/>
          </a:ln>
          <a:effectLst/>
        </p:spPr>
        <p:txBody>
          <a:bodyPr vert="horz" wrap="square" lIns="90000" tIns="46800" rIns="90000" bIns="46800" numCol="1" anchor="ctr" anchorCtr="0" compatLnSpc="1">
            <a:prstTxWarp prst="textNoShape">
              <a:avLst/>
            </a:prstTxWarp>
          </a:bodyPr>
          <a:lstStyle>
            <a:lvl1pPr>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defRPr>
            </a:lvl1pPr>
          </a:lstStyle>
          <a:p>
            <a:pPr>
              <a:defRPr/>
            </a:pPr>
            <a:fld id="{B7CDA49B-F19A-4011-89D9-7D79730A2147}" type="slidenum">
              <a:rPr lang="ru-RU" altLang="en-US"/>
              <a:pPr>
                <a:defRPr/>
              </a:pPr>
              <a:t>‹#›</a:t>
            </a:fld>
            <a:endParaRPr lang="ru-RU"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sldNum="0" hdr="0" dt="0"/>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dt"/>
          </p:nvPr>
        </p:nvSpPr>
        <p:spPr bwMode="auto">
          <a:xfrm>
            <a:off x="457200" y="6356350"/>
            <a:ext cx="2130425" cy="361950"/>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buClrTx/>
              <a:buSzPct val="100000"/>
              <a:buFontTx/>
              <a:buNone/>
              <a:tabLst>
                <a:tab pos="723900" algn="l"/>
                <a:tab pos="1447800" algn="l"/>
              </a:tabLst>
              <a:defRPr b="1">
                <a:solidFill>
                  <a:srgbClr val="000000"/>
                </a:solidFill>
                <a:latin typeface="+mn-lt"/>
                <a:ea typeface="+mn-ea"/>
                <a:cs typeface="Arial Unicode MS" panose="020B0604020202020204" pitchFamily="34" charset="-128"/>
              </a:defRPr>
            </a:lvl1pPr>
          </a:lstStyle>
          <a:p>
            <a:pPr>
              <a:defRPr/>
            </a:pPr>
            <a:r>
              <a:rPr lang="ru-RU" altLang="en-US"/>
              <a:t>07.01.22</a:t>
            </a:r>
            <a:endParaRPr lang="en-US" altLang="en-US"/>
          </a:p>
        </p:txBody>
      </p:sp>
      <p:sp>
        <p:nvSpPr>
          <p:cNvPr id="2051" name="Text Box 2"/>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2" name="Rectangle 3"/>
          <p:cNvSpPr>
            <a:spLocks noGrp="1" noChangeArrowheads="1"/>
          </p:cNvSpPr>
          <p:nvPr>
            <p:ph type="sldNum"/>
          </p:nvPr>
        </p:nvSpPr>
        <p:spPr bwMode="auto">
          <a:xfrm>
            <a:off x="6553200" y="6356350"/>
            <a:ext cx="2130425" cy="361950"/>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buSzPct val="100000"/>
              <a:tabLst>
                <a:tab pos="723900" algn="l"/>
                <a:tab pos="1447800" algn="l"/>
              </a:tabLst>
              <a:defRPr b="1">
                <a:solidFill>
                  <a:srgbClr val="000000"/>
                </a:solidFill>
                <a:latin typeface="Calibri" panose="020F0502020204030204" pitchFamily="34" charset="0"/>
                <a:ea typeface="Arial Unicode MS" panose="020B0604020202020204" pitchFamily="34" charset="-128"/>
                <a:cs typeface="Arial Unicode MS" panose="020B0604020202020204" pitchFamily="34" charset="-128"/>
              </a:defRPr>
            </a:lvl1pPr>
          </a:lstStyle>
          <a:p>
            <a:pPr>
              <a:defRPr/>
            </a:pPr>
            <a:fld id="{1B500171-C0EC-4CF9-9053-70D094809B4D}" type="slidenum">
              <a:rPr lang="en-US" altLang="en-US"/>
              <a:pPr>
                <a:defRPr/>
              </a:pPr>
              <a:t>‹#›</a:t>
            </a:fld>
            <a:endParaRPr lang="en-US" altLang="en-US"/>
          </a:p>
        </p:txBody>
      </p:sp>
      <p:sp>
        <p:nvSpPr>
          <p:cNvPr id="2053" name="Rectangle 4"/>
          <p:cNvSpPr>
            <a:spLocks noGrp="1" noChangeArrowheads="1"/>
          </p:cNvSpPr>
          <p:nvPr>
            <p:ph type="title"/>
          </p:nvPr>
        </p:nvSpPr>
        <p:spPr bwMode="auto">
          <a:xfrm>
            <a:off x="457200" y="273050"/>
            <a:ext cx="82264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Для правки текста заголовка щелкните мышью</a:t>
            </a:r>
          </a:p>
        </p:txBody>
      </p:sp>
      <p:sp>
        <p:nvSpPr>
          <p:cNvPr id="2054" name="Rectangle 5"/>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Для правки структуры щелкните мышью</a:t>
            </a:r>
          </a:p>
          <a:p>
            <a:pPr lvl="1"/>
            <a:r>
              <a:rPr lang="en-GB" altLang="en-US" smtClean="0"/>
              <a:t>Второй уровень структуры</a:t>
            </a:r>
          </a:p>
          <a:p>
            <a:pPr lvl="2"/>
            <a:r>
              <a:rPr lang="en-GB" altLang="en-US" smtClean="0"/>
              <a:t>Третий уровень структуры</a:t>
            </a:r>
          </a:p>
          <a:p>
            <a:pPr lvl="3"/>
            <a:r>
              <a:rPr lang="en-GB" altLang="en-US" smtClean="0"/>
              <a:t>Четвёртый уровень структуры</a:t>
            </a:r>
          </a:p>
          <a:p>
            <a:pPr lvl="4"/>
            <a:r>
              <a:rPr lang="en-GB" altLang="en-US" smtClean="0"/>
              <a:t>Пятый уровень структуры</a:t>
            </a:r>
          </a:p>
          <a:p>
            <a:pPr lvl="4"/>
            <a:r>
              <a:rPr lang="en-GB" altLang="en-US" smtClean="0"/>
              <a:t>Шестой уровень структуры</a:t>
            </a:r>
          </a:p>
          <a:p>
            <a:pPr lvl="4"/>
            <a:r>
              <a:rPr lang="en-GB" altLang="en-US" smtClean="0"/>
              <a:t>Седьмой уровень структуры</a:t>
            </a:r>
          </a:p>
          <a:p>
            <a:pPr lvl="4"/>
            <a:r>
              <a:rPr lang="en-GB" altLang="en-US" smtClean="0"/>
              <a:t>Восьмой уровень структуры</a:t>
            </a:r>
          </a:p>
          <a:p>
            <a:pPr lvl="4"/>
            <a:r>
              <a:rPr lang="en-GB" altLang="en-US" smtClean="0"/>
              <a:t>Девятый уровень структуры</a:t>
            </a: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sldNum="0" hdr="0" dt="0"/>
  <p:txStyles>
    <p:titleStyle>
      <a:lvl1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kern="1200">
          <a:solidFill>
            <a:srgbClr val="FF0000"/>
          </a:solidFill>
          <a:latin typeface="+mj-lt"/>
          <a:ea typeface="+mj-ea"/>
          <a:cs typeface="+mj-cs"/>
        </a:defRPr>
      </a:lvl1pPr>
      <a:lvl2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2pPr>
      <a:lvl3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3pPr>
      <a:lvl4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4pPr>
      <a:lvl5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5pPr>
      <a:lvl6pPr marL="25146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6pPr>
      <a:lvl7pPr marL="29718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7pPr>
      <a:lvl8pPr marL="34290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8pPr>
      <a:lvl9pPr marL="38862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9pPr>
    </p:titleStyle>
    <p:bodyStyle>
      <a:lvl1pPr marL="342900" indent="-342900" algn="l" defTabSz="457200" rtl="0" eaLnBrk="0" fontAlgn="base" hangingPunct="0">
        <a:lnSpc>
          <a:spcPct val="102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eaLnBrk="0" fontAlgn="base" hangingPunct="0">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eaLnBrk="0" fontAlgn="base" hangingPunct="0">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dt"/>
          </p:nvPr>
        </p:nvSpPr>
        <p:spPr bwMode="auto">
          <a:xfrm>
            <a:off x="457200" y="6356350"/>
            <a:ext cx="2130425" cy="361950"/>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buClrTx/>
              <a:buSzPct val="100000"/>
              <a:buFontTx/>
              <a:buNone/>
              <a:tabLst>
                <a:tab pos="723900" algn="l"/>
                <a:tab pos="1447800" algn="l"/>
              </a:tabLst>
              <a:defRPr b="1">
                <a:solidFill>
                  <a:srgbClr val="000000"/>
                </a:solidFill>
                <a:latin typeface="+mn-lt"/>
                <a:ea typeface="+mn-ea"/>
                <a:cs typeface="Arial Unicode MS" panose="020B0604020202020204" pitchFamily="34" charset="-128"/>
              </a:defRPr>
            </a:lvl1pPr>
          </a:lstStyle>
          <a:p>
            <a:pPr>
              <a:defRPr/>
            </a:pPr>
            <a:r>
              <a:rPr lang="ru-RU" altLang="en-US"/>
              <a:t>07.01.22</a:t>
            </a:r>
            <a:endParaRPr lang="en-US" altLang="en-US"/>
          </a:p>
        </p:txBody>
      </p:sp>
      <p:sp>
        <p:nvSpPr>
          <p:cNvPr id="3075" name="Text Box 2"/>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2" name="Rectangle 3"/>
          <p:cNvSpPr>
            <a:spLocks noGrp="1" noChangeArrowheads="1"/>
          </p:cNvSpPr>
          <p:nvPr>
            <p:ph type="sldNum"/>
          </p:nvPr>
        </p:nvSpPr>
        <p:spPr bwMode="auto">
          <a:xfrm>
            <a:off x="6553200" y="6356350"/>
            <a:ext cx="2130425" cy="361950"/>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buSzPct val="100000"/>
              <a:tabLst>
                <a:tab pos="723900" algn="l"/>
                <a:tab pos="1447800" algn="l"/>
              </a:tabLst>
              <a:defRPr b="1">
                <a:solidFill>
                  <a:srgbClr val="000000"/>
                </a:solidFill>
                <a:latin typeface="Calibri" panose="020F0502020204030204" pitchFamily="34" charset="0"/>
                <a:ea typeface="Arial Unicode MS" panose="020B0604020202020204" pitchFamily="34" charset="-128"/>
                <a:cs typeface="Arial Unicode MS" panose="020B0604020202020204" pitchFamily="34" charset="-128"/>
              </a:defRPr>
            </a:lvl1pPr>
          </a:lstStyle>
          <a:p>
            <a:pPr>
              <a:defRPr/>
            </a:pPr>
            <a:fld id="{79A2480C-330F-4EC4-AB34-14AFD629E69A}" type="slidenum">
              <a:rPr lang="en-US" altLang="en-US"/>
              <a:pPr>
                <a:defRPr/>
              </a:pPr>
              <a:t>‹#›</a:t>
            </a:fld>
            <a:endParaRPr lang="en-US" altLang="en-US"/>
          </a:p>
        </p:txBody>
      </p:sp>
      <p:sp>
        <p:nvSpPr>
          <p:cNvPr id="3077" name="Rectangle 4"/>
          <p:cNvSpPr>
            <a:spLocks noGrp="1" noChangeArrowheads="1"/>
          </p:cNvSpPr>
          <p:nvPr>
            <p:ph type="title"/>
          </p:nvPr>
        </p:nvSpPr>
        <p:spPr bwMode="auto">
          <a:xfrm>
            <a:off x="457200" y="273050"/>
            <a:ext cx="82264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Для правки текста заголовка щелкните мышью</a:t>
            </a:r>
          </a:p>
        </p:txBody>
      </p:sp>
      <p:sp>
        <p:nvSpPr>
          <p:cNvPr id="3078" name="Rectangle 5"/>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smtClean="0"/>
              <a:t>Для правки структуры щелкните мышью</a:t>
            </a:r>
          </a:p>
          <a:p>
            <a:pPr lvl="1"/>
            <a:r>
              <a:rPr lang="en-GB" altLang="en-US" smtClean="0"/>
              <a:t>Второй уровень структуры</a:t>
            </a:r>
          </a:p>
          <a:p>
            <a:pPr lvl="2"/>
            <a:r>
              <a:rPr lang="en-GB" altLang="en-US" smtClean="0"/>
              <a:t>Третий уровень структуры</a:t>
            </a:r>
          </a:p>
          <a:p>
            <a:pPr lvl="3"/>
            <a:r>
              <a:rPr lang="en-GB" altLang="en-US" smtClean="0"/>
              <a:t>Четвёртый уровень структуры</a:t>
            </a:r>
          </a:p>
          <a:p>
            <a:pPr lvl="4"/>
            <a:r>
              <a:rPr lang="en-GB" altLang="en-US" smtClean="0"/>
              <a:t>Пятый уровень структуры</a:t>
            </a:r>
          </a:p>
          <a:p>
            <a:pPr lvl="4"/>
            <a:r>
              <a:rPr lang="en-GB" altLang="en-US" smtClean="0"/>
              <a:t>Шестой уровень структуры</a:t>
            </a:r>
          </a:p>
          <a:p>
            <a:pPr lvl="4"/>
            <a:r>
              <a:rPr lang="en-GB" altLang="en-US" smtClean="0"/>
              <a:t>Седьмой уровень структуры</a:t>
            </a:r>
          </a:p>
          <a:p>
            <a:pPr lvl="4"/>
            <a:r>
              <a:rPr lang="en-GB" altLang="en-US" smtClean="0"/>
              <a:t>Восьмой уровень структуры</a:t>
            </a:r>
          </a:p>
          <a:p>
            <a:pPr lvl="4"/>
            <a:r>
              <a:rPr lang="en-GB" altLang="en-US" smtClean="0"/>
              <a:t>Девятый уровень структуры</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dt="0"/>
  <p:txStyles>
    <p:titleStyle>
      <a:lvl1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kern="1200">
          <a:solidFill>
            <a:srgbClr val="FF0000"/>
          </a:solidFill>
          <a:latin typeface="+mj-lt"/>
          <a:ea typeface="+mj-ea"/>
          <a:cs typeface="+mj-cs"/>
        </a:defRPr>
      </a:lvl1pPr>
      <a:lvl2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2pPr>
      <a:lvl3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3pPr>
      <a:lvl4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4pPr>
      <a:lvl5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5pPr>
      <a:lvl6pPr marL="25146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6pPr>
      <a:lvl7pPr marL="29718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7pPr>
      <a:lvl8pPr marL="34290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8pPr>
      <a:lvl9pPr marL="38862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9pPr>
    </p:titleStyle>
    <p:bodyStyle>
      <a:lvl1pPr marL="342900" indent="-342900" algn="l" defTabSz="457200" rtl="0" eaLnBrk="0" fontAlgn="base" hangingPunct="0">
        <a:lnSpc>
          <a:spcPct val="102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eaLnBrk="0" fontAlgn="base" hangingPunct="0">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eaLnBrk="0" fontAlgn="base" hangingPunct="0">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dt"/>
          </p:nvPr>
        </p:nvSpPr>
        <p:spPr bwMode="auto">
          <a:xfrm>
            <a:off x="685800" y="6248400"/>
            <a:ext cx="1901825" cy="454025"/>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buClrTx/>
              <a:buSzPct val="100000"/>
              <a:buFontTx/>
              <a:buNone/>
              <a:tabLst>
                <a:tab pos="723900" algn="l"/>
                <a:tab pos="1447800" algn="l"/>
              </a:tabLst>
              <a:defRPr b="1">
                <a:solidFill>
                  <a:srgbClr val="000000"/>
                </a:solidFill>
                <a:latin typeface="+mn-lt"/>
                <a:ea typeface="+mn-ea"/>
                <a:cs typeface="Arial Unicode MS" panose="020B0604020202020204" pitchFamily="34" charset="-128"/>
              </a:defRPr>
            </a:lvl1pPr>
          </a:lstStyle>
          <a:p>
            <a:pPr>
              <a:defRPr/>
            </a:pPr>
            <a:r>
              <a:rPr lang="ru-RU" altLang="en-US"/>
              <a:t>07.01.22</a:t>
            </a:r>
            <a:endParaRPr lang="en-US" altLang="en-US"/>
          </a:p>
        </p:txBody>
      </p:sp>
      <p:sp>
        <p:nvSpPr>
          <p:cNvPr id="4098" name="Rectangle 2"/>
          <p:cNvSpPr>
            <a:spLocks noGrp="1" noChangeArrowheads="1"/>
          </p:cNvSpPr>
          <p:nvPr>
            <p:ph type="ftr"/>
          </p:nvPr>
        </p:nvSpPr>
        <p:spPr bwMode="auto">
          <a:xfrm>
            <a:off x="3124200" y="6248400"/>
            <a:ext cx="2892425" cy="454025"/>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buClrTx/>
              <a:buSzPct val="100000"/>
              <a:buFontTx/>
              <a:buNone/>
              <a:tabLst>
                <a:tab pos="723900" algn="l"/>
                <a:tab pos="1447800" algn="l"/>
                <a:tab pos="2171700" algn="l"/>
              </a:tabLst>
              <a:defRPr b="1">
                <a:solidFill>
                  <a:srgbClr val="000000"/>
                </a:solidFill>
                <a:latin typeface="+mn-lt"/>
                <a:ea typeface="+mn-ea"/>
                <a:cs typeface="Arial Unicode MS" panose="020B0604020202020204" pitchFamily="34" charset="-128"/>
              </a:defRPr>
            </a:lvl1pPr>
          </a:lstStyle>
          <a:p>
            <a:pPr>
              <a:defRPr/>
            </a:pPr>
            <a:r>
              <a:rPr lang="en-US" altLang="en-US"/>
              <a:t>IV Forum "NUCLEAR SCIENCE AND TECHNOLOGIES" Almaty 2022</a:t>
            </a:r>
          </a:p>
        </p:txBody>
      </p:sp>
      <p:sp>
        <p:nvSpPr>
          <p:cNvPr id="4099" name="Rectangle 3"/>
          <p:cNvSpPr>
            <a:spLocks noGrp="1" noChangeArrowheads="1"/>
          </p:cNvSpPr>
          <p:nvPr>
            <p:ph type="sldNum"/>
          </p:nvPr>
        </p:nvSpPr>
        <p:spPr bwMode="auto">
          <a:xfrm>
            <a:off x="6553200" y="6248400"/>
            <a:ext cx="1901825" cy="454025"/>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buSzPct val="100000"/>
              <a:tabLst>
                <a:tab pos="723900" algn="l"/>
                <a:tab pos="1447800" algn="l"/>
              </a:tabLst>
              <a:defRPr b="1">
                <a:solidFill>
                  <a:srgbClr val="000000"/>
                </a:solidFill>
                <a:latin typeface="Times New Roman" panose="02020603050405020304" pitchFamily="18" charset="0"/>
                <a:ea typeface="Arial Unicode MS" panose="020B0604020202020204" pitchFamily="34" charset="-128"/>
                <a:cs typeface="Arial Unicode MS" panose="020B0604020202020204" pitchFamily="34" charset="-128"/>
              </a:defRPr>
            </a:lvl1pPr>
          </a:lstStyle>
          <a:p>
            <a:pPr>
              <a:defRPr/>
            </a:pPr>
            <a:fld id="{8E9487DB-B310-45B0-BE9F-342AD705C4BB}" type="slidenum">
              <a:rPr lang="en-US" altLang="en-US"/>
              <a:pPr>
                <a:defRPr/>
              </a:pPr>
              <a:t>‹#›</a:t>
            </a:fld>
            <a:endParaRPr lang="en-US" altLang="en-US"/>
          </a:p>
        </p:txBody>
      </p:sp>
      <p:sp>
        <p:nvSpPr>
          <p:cNvPr id="4101" name="Rectangle 4"/>
          <p:cNvSpPr>
            <a:spLocks noGrp="1" noChangeArrowheads="1"/>
          </p:cNvSpPr>
          <p:nvPr>
            <p:ph type="title"/>
          </p:nvPr>
        </p:nvSpPr>
        <p:spPr bwMode="auto">
          <a:xfrm>
            <a:off x="457200" y="273050"/>
            <a:ext cx="8226425" cy="1141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smtClean="0"/>
              <a:t>Для правки текста заголовка щелкните мышью</a:t>
            </a:r>
          </a:p>
        </p:txBody>
      </p:sp>
      <p:sp>
        <p:nvSpPr>
          <p:cNvPr id="4102" name="Rectangle 5"/>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20160" rIns="0" bIns="0" numCol="1" anchor="t" anchorCtr="0" compatLnSpc="1">
            <a:prstTxWarp prst="textNoShape">
              <a:avLst/>
            </a:prstTxWarp>
          </a:bodyPr>
          <a:lstStyle/>
          <a:p>
            <a:pPr lvl="0"/>
            <a:r>
              <a:rPr lang="en-GB" altLang="en-US" smtClean="0"/>
              <a:t>Для правки структуры щелкните мышью</a:t>
            </a:r>
          </a:p>
          <a:p>
            <a:pPr lvl="1"/>
            <a:r>
              <a:rPr lang="en-GB" altLang="en-US" smtClean="0"/>
              <a:t>Второй уровень структуры</a:t>
            </a:r>
          </a:p>
          <a:p>
            <a:pPr lvl="2"/>
            <a:r>
              <a:rPr lang="en-GB" altLang="en-US" smtClean="0"/>
              <a:t>Третий уровень структуры</a:t>
            </a:r>
          </a:p>
          <a:p>
            <a:pPr lvl="3"/>
            <a:r>
              <a:rPr lang="en-GB" altLang="en-US" smtClean="0"/>
              <a:t>Четвёртый уровень структуры</a:t>
            </a:r>
          </a:p>
          <a:p>
            <a:pPr lvl="4"/>
            <a:r>
              <a:rPr lang="en-GB" altLang="en-US" smtClean="0"/>
              <a:t>Пятый уровень структуры</a:t>
            </a:r>
          </a:p>
          <a:p>
            <a:pPr lvl="4"/>
            <a:r>
              <a:rPr lang="en-GB" altLang="en-US" smtClean="0"/>
              <a:t>Шестой уровень структуры</a:t>
            </a:r>
          </a:p>
          <a:p>
            <a:pPr lvl="4"/>
            <a:r>
              <a:rPr lang="en-GB" altLang="en-US" smtClean="0"/>
              <a:t>Седьмой уровень структуры</a:t>
            </a:r>
          </a:p>
          <a:p>
            <a:pPr lvl="4"/>
            <a:r>
              <a:rPr lang="en-GB" altLang="en-US" smtClean="0"/>
              <a:t>Восьмой уровень структуры</a:t>
            </a:r>
          </a:p>
          <a:p>
            <a:pPr lvl="4"/>
            <a:r>
              <a:rPr lang="en-GB" altLang="en-US" smtClean="0"/>
              <a:t>Девятый уровень структуры</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dt="0"/>
  <p:txStyles>
    <p:titleStyle>
      <a:lvl1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kern="1200">
          <a:solidFill>
            <a:srgbClr val="FF0000"/>
          </a:solidFill>
          <a:latin typeface="+mj-lt"/>
          <a:ea typeface="+mj-ea"/>
          <a:cs typeface="+mj-cs"/>
        </a:defRPr>
      </a:lvl1pPr>
      <a:lvl2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2pPr>
      <a:lvl3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3pPr>
      <a:lvl4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4pPr>
      <a:lvl5pPr algn="l" defTabSz="457200" rtl="0" eaLnBrk="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5pPr>
      <a:lvl6pPr marL="25146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6pPr>
      <a:lvl7pPr marL="29718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7pPr>
      <a:lvl8pPr marL="34290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8pPr>
      <a:lvl9pPr marL="3886200" indent="-228600" algn="l" defTabSz="457200" rtl="0" fontAlgn="base" hangingPunct="0">
        <a:lnSpc>
          <a:spcPct val="95000"/>
        </a:lnSpc>
        <a:spcBef>
          <a:spcPct val="0"/>
        </a:spcBef>
        <a:spcAft>
          <a:spcPct val="0"/>
        </a:spcAft>
        <a:buClr>
          <a:srgbClr val="000000"/>
        </a:buClr>
        <a:buSzPct val="100000"/>
        <a:buFont typeface="Times New Roman" panose="02020603050405020304" pitchFamily="18" charset="0"/>
        <a:defRPr sz="4400">
          <a:solidFill>
            <a:srgbClr val="FF0000"/>
          </a:solidFill>
          <a:latin typeface="Times New Roman" panose="02020603050405020304" pitchFamily="18" charset="0"/>
          <a:ea typeface="Microsoft YaHei" panose="020B0503020204020204" pitchFamily="34" charset="-122"/>
        </a:defRPr>
      </a:lvl9pPr>
    </p:titleStyle>
    <p:bodyStyle>
      <a:lvl1pPr marL="342900" indent="-342900" algn="l" defTabSz="457200" rtl="0" eaLnBrk="0" fontAlgn="base" hangingPunct="0">
        <a:lnSpc>
          <a:spcPct val="95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57200" rtl="0" eaLnBrk="0" fontAlgn="base" hangingPunct="0">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57200" rtl="0" eaLnBrk="0" fontAlgn="base" hangingPunct="0">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spcBef>
          <a:spcPct val="0"/>
        </a:spcBef>
        <a:spcAft>
          <a:spcPts val="288"/>
        </a:spcAft>
        <a:buClr>
          <a:srgbClr val="000000"/>
        </a:buClr>
        <a:buSzPct val="100000"/>
        <a:buFont typeface="Times New Roman" panose="02020603050405020304" pitchFamily="18" charset="0"/>
        <a:defRPr sz="2000" kern="1200">
          <a:solidFill>
            <a:srgbClr val="00000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enis@jinr.ru"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07/978-1-4615-1339-1_10"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12.xml"/><Relationship Id="rId7" Type="http://schemas.openxmlformats.org/officeDocument/2006/relationships/image" Target="../media/image11.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0.wmf"/><Relationship Id="rId4" Type="http://schemas.openxmlformats.org/officeDocument/2006/relationships/oleObject" Target="../embeddings/oleObject1.bin"/><Relationship Id="rId9" Type="http://schemas.openxmlformats.org/officeDocument/2006/relationships/image" Target="../media/image12.w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18.wmf"/><Relationship Id="rId3" Type="http://schemas.openxmlformats.org/officeDocument/2006/relationships/notesSlide" Target="../notesSlides/notesSlide14.xml"/><Relationship Id="rId7" Type="http://schemas.openxmlformats.org/officeDocument/2006/relationships/image" Target="../media/image15.wmf"/><Relationship Id="rId12"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7.wmf"/><Relationship Id="rId5" Type="http://schemas.openxmlformats.org/officeDocument/2006/relationships/image" Target="../media/image14.wmf"/><Relationship Id="rId15" Type="http://schemas.openxmlformats.org/officeDocument/2006/relationships/image" Target="../media/image19.emf"/><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6.wmf"/><Relationship Id="rId14" Type="http://schemas.openxmlformats.org/officeDocument/2006/relationships/oleObject" Target="../embeddings/oleObject9.bin"/></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video" Target="../media/media2.avi"/><Relationship Id="rId7" Type="http://schemas.openxmlformats.org/officeDocument/2006/relationships/image" Target="../media/image21.wmf"/><Relationship Id="rId2" Type="http://schemas.microsoft.com/office/2007/relationships/media" Target="../media/media2.avi"/><Relationship Id="rId1" Type="http://schemas.openxmlformats.org/officeDocument/2006/relationships/vmlDrawing" Target="../drawings/vmlDrawing3.vml"/><Relationship Id="rId6" Type="http://schemas.openxmlformats.org/officeDocument/2006/relationships/oleObject" Target="../embeddings/oleObject10.bin"/><Relationship Id="rId5" Type="http://schemas.openxmlformats.org/officeDocument/2006/relationships/notesSlide" Target="../notesSlides/notesSlide16.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0.wmf"/><Relationship Id="rId13" Type="http://schemas.openxmlformats.org/officeDocument/2006/relationships/image" Target="../media/image26.wmf"/><Relationship Id="rId18" Type="http://schemas.openxmlformats.org/officeDocument/2006/relationships/oleObject" Target="../embeddings/oleObject17.bin"/><Relationship Id="rId3" Type="http://schemas.openxmlformats.org/officeDocument/2006/relationships/notesSlide" Target="../notesSlides/notesSlide17.xml"/><Relationship Id="rId7" Type="http://schemas.openxmlformats.org/officeDocument/2006/relationships/image" Target="../media/image24.wmf"/><Relationship Id="rId12" Type="http://schemas.openxmlformats.org/officeDocument/2006/relationships/oleObject" Target="../embeddings/oleObject14.bin"/><Relationship Id="rId17" Type="http://schemas.openxmlformats.org/officeDocument/2006/relationships/image" Target="../media/image28.emf"/><Relationship Id="rId2" Type="http://schemas.openxmlformats.org/officeDocument/2006/relationships/slideLayout" Target="../slideLayouts/slideLayout7.xml"/><Relationship Id="rId16" Type="http://schemas.openxmlformats.org/officeDocument/2006/relationships/oleObject" Target="../embeddings/oleObject16.bin"/><Relationship Id="rId1" Type="http://schemas.openxmlformats.org/officeDocument/2006/relationships/vmlDrawing" Target="../drawings/vmlDrawing4.vml"/><Relationship Id="rId6" Type="http://schemas.openxmlformats.org/officeDocument/2006/relationships/oleObject" Target="../embeddings/oleObject12.bin"/><Relationship Id="rId11" Type="http://schemas.openxmlformats.org/officeDocument/2006/relationships/image" Target="../media/image25.wmf"/><Relationship Id="rId5" Type="http://schemas.openxmlformats.org/officeDocument/2006/relationships/image" Target="../media/image23.wmf"/><Relationship Id="rId15" Type="http://schemas.openxmlformats.org/officeDocument/2006/relationships/image" Target="../media/image27.emf"/><Relationship Id="rId10" Type="http://schemas.openxmlformats.org/officeDocument/2006/relationships/oleObject" Target="../embeddings/oleObject13.bin"/><Relationship Id="rId19" Type="http://schemas.openxmlformats.org/officeDocument/2006/relationships/image" Target="../media/image29.wmf"/><Relationship Id="rId4" Type="http://schemas.openxmlformats.org/officeDocument/2006/relationships/oleObject" Target="../embeddings/oleObject11.bin"/><Relationship Id="rId9" Type="http://schemas.openxmlformats.org/officeDocument/2006/relationships/image" Target="../media/image31.wmf"/><Relationship Id="rId14" Type="http://schemas.openxmlformats.org/officeDocument/2006/relationships/oleObject" Target="../embeddings/oleObject15.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avi"/><Relationship Id="rId1" Type="http://schemas.microsoft.com/office/2007/relationships/media" Target="../media/media3.avi"/><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19.xml"/><Relationship Id="rId7" Type="http://schemas.openxmlformats.org/officeDocument/2006/relationships/image" Target="../media/image34.w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9.bin"/><Relationship Id="rId5" Type="http://schemas.openxmlformats.org/officeDocument/2006/relationships/image" Target="../media/image33.wmf"/><Relationship Id="rId4" Type="http://schemas.openxmlformats.org/officeDocument/2006/relationships/oleObject" Target="../embeddings/oleObject18.bin"/><Relationship Id="rId9" Type="http://schemas.openxmlformats.org/officeDocument/2006/relationships/image" Target="../media/image35.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notesSlide" Target="../notesSlides/notesSlide22.xml"/><Relationship Id="rId7" Type="http://schemas.openxmlformats.org/officeDocument/2006/relationships/image" Target="../media/image37.emf"/><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21.bin"/><Relationship Id="rId5" Type="http://schemas.openxmlformats.org/officeDocument/2006/relationships/image" Target="../media/image36.jpeg"/><Relationship Id="rId10" Type="http://schemas.openxmlformats.org/officeDocument/2006/relationships/oleObject" Target="../embeddings/oleObject23.bin"/><Relationship Id="rId4" Type="http://schemas.openxmlformats.org/officeDocument/2006/relationships/image" Target="../media/image39.png"/><Relationship Id="rId9" Type="http://schemas.openxmlformats.org/officeDocument/2006/relationships/image" Target="../media/image38.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40.wmf"/><Relationship Id="rId5" Type="http://schemas.openxmlformats.org/officeDocument/2006/relationships/oleObject" Target="../embeddings/oleObject24.bin"/><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avi"/><Relationship Id="rId1" Type="http://schemas.microsoft.com/office/2007/relationships/media" Target="../media/media4.avi"/><Relationship Id="rId5" Type="http://schemas.openxmlformats.org/officeDocument/2006/relationships/image" Target="../media/image41.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45.png"/><Relationship Id="rId5" Type="http://schemas.openxmlformats.org/officeDocument/2006/relationships/image" Target="../media/image44.wmf"/><Relationship Id="rId4" Type="http://schemas.openxmlformats.org/officeDocument/2006/relationships/oleObject" Target="../embeddings/oleObject25.bin"/></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avi"/><Relationship Id="rId1" Type="http://schemas.microsoft.com/office/2007/relationships/media" Target="../media/media5.avi"/><Relationship Id="rId5" Type="http://schemas.openxmlformats.org/officeDocument/2006/relationships/image" Target="../media/image48.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avi"/><Relationship Id="rId1" Type="http://schemas.microsoft.com/office/2007/relationships/media" Target="../media/media6.avi"/><Relationship Id="rId5" Type="http://schemas.openxmlformats.org/officeDocument/2006/relationships/image" Target="../media/image51.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55.png"/><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56.emf"/><Relationship Id="rId4" Type="http://schemas.openxmlformats.org/officeDocument/2006/relationships/oleObject" Target="../embeddings/oleObject26.bin"/></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57.emf"/><Relationship Id="rId4" Type="http://schemas.openxmlformats.org/officeDocument/2006/relationships/oleObject" Target="../embeddings/oleObject27.bin"/></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64.wmf"/><Relationship Id="rId5" Type="http://schemas.openxmlformats.org/officeDocument/2006/relationships/image" Target="../media/image63.jpeg"/><Relationship Id="rId4" Type="http://schemas.openxmlformats.org/officeDocument/2006/relationships/image" Target="../media/image62.jpeg"/></Relationships>
</file>

<file path=ppt/slides/_rels/slide56.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51.xml"/><Relationship Id="rId1" Type="http://schemas.openxmlformats.org/officeDocument/2006/relationships/slideLayout" Target="../slideLayouts/slideLayout41.xml"/></Relationships>
</file>

<file path=ppt/slides/_rels/slide57.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2.xml"/><Relationship Id="rId1" Type="http://schemas.openxmlformats.org/officeDocument/2006/relationships/slideLayout" Target="../slideLayouts/slideLayout41.xml"/></Relationships>
</file>

<file path=ppt/slides/_rels/slide58.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notesSlide" Target="../notesSlides/notesSlide53.xml"/><Relationship Id="rId7" Type="http://schemas.openxmlformats.org/officeDocument/2006/relationships/oleObject" Target="../embeddings/oleObject29.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67.wmf"/><Relationship Id="rId5" Type="http://schemas.openxmlformats.org/officeDocument/2006/relationships/oleObject" Target="../embeddings/oleObject28.bin"/><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9.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7.jpeg"/></Relationships>
</file>

<file path=ppt/slides/_rels/slide6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notesSlide" Target="../notesSlides/notesSlide67.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84.jpeg"/><Relationship Id="rId5" Type="http://schemas.openxmlformats.org/officeDocument/2006/relationships/image" Target="../media/image44.wmf"/><Relationship Id="rId4" Type="http://schemas.openxmlformats.org/officeDocument/2006/relationships/oleObject" Target="../embeddings/oleObject30.bin"/></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88.png"/><Relationship Id="rId4" Type="http://schemas.openxmlformats.org/officeDocument/2006/relationships/image" Target="../media/image87.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idx="4294967295"/>
          </p:nvPr>
        </p:nvSpPr>
        <p:spPr>
          <a:xfrm>
            <a:off x="714374" y="1071564"/>
            <a:ext cx="8124825" cy="1763350"/>
          </a:xfrm>
        </p:spPr>
        <p:txBody>
          <a:bodyPr lIns="91440" tIns="45720" rIns="91440" bIns="45720"/>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dirty="0" smtClean="0">
                <a:latin typeface="Times New Roman" panose="02020603050405020304" pitchFamily="18" charset="0"/>
                <a:cs typeface="Times New Roman" panose="02020603050405020304" pitchFamily="18" charset="0"/>
              </a:rPr>
              <a:t> </a:t>
            </a:r>
            <a:r>
              <a:rPr lang="en-US" altLang="en-US" sz="3200" b="1" dirty="0" smtClean="0">
                <a:latin typeface="Times New Roman" panose="02020603050405020304" pitchFamily="18" charset="0"/>
                <a:cs typeface="Times New Roman" panose="02020603050405020304" pitchFamily="18" charset="0"/>
              </a:rPr>
              <a:t>Scientific Report for 2020 -2025 </a:t>
            </a:r>
            <a:endParaRPr lang="en-US" altLang="en-US" sz="3200" b="1" dirty="0" smtClean="0">
              <a:latin typeface="Times New Roman" panose="02020603050405020304" pitchFamily="18" charset="0"/>
              <a:cs typeface="Times New Roman" panose="02020603050405020304" pitchFamily="18" charset="0"/>
            </a:endParaRPr>
          </a:p>
        </p:txBody>
      </p:sp>
      <p:sp>
        <p:nvSpPr>
          <p:cNvPr id="6147" name="Text Box 2"/>
          <p:cNvSpPr txBox="1">
            <a:spLocks noChangeArrowheads="1"/>
          </p:cNvSpPr>
          <p:nvPr/>
        </p:nvSpPr>
        <p:spPr bwMode="auto">
          <a:xfrm>
            <a:off x="2286000" y="3048000"/>
            <a:ext cx="5040313"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2400" i="1" dirty="0">
                <a:latin typeface="Times New Roman" panose="02020603050405020304" pitchFamily="18" charset="0"/>
                <a:cs typeface="Times New Roman" panose="02020603050405020304" pitchFamily="18" charset="0"/>
              </a:rPr>
              <a:t>Genis </a:t>
            </a:r>
            <a:r>
              <a:rPr lang="en-US" altLang="en-US" sz="2400" i="1" dirty="0" smtClean="0">
                <a:latin typeface="Times New Roman" panose="02020603050405020304" pitchFamily="18" charset="0"/>
                <a:cs typeface="Times New Roman" panose="02020603050405020304" pitchFamily="18" charset="0"/>
              </a:rPr>
              <a:t>Musulmanbekov</a:t>
            </a:r>
          </a:p>
          <a:p>
            <a:pPr algn="ctr" eaLnBrk="1" hangingPunct="1">
              <a:spcBef>
                <a:spcPct val="0"/>
              </a:spcBef>
              <a:buClrTx/>
              <a:buFontTx/>
              <a:buNone/>
            </a:pPr>
            <a:r>
              <a:rPr lang="en-US" altLang="en-US" sz="2400" i="1" dirty="0" smtClean="0">
                <a:solidFill>
                  <a:srgbClr val="CCCCFF"/>
                </a:solidFill>
                <a:latin typeface="Times New Roman" panose="02020603050405020304" pitchFamily="18" charset="0"/>
                <a:cs typeface="Times New Roman" panose="02020603050405020304" pitchFamily="18" charset="0"/>
                <a:hlinkClick r:id="rId3"/>
              </a:rPr>
              <a:t>genis@jinr.ru</a:t>
            </a:r>
          </a:p>
          <a:p>
            <a:pPr algn="ctr" eaLnBrk="1" hangingPunct="1">
              <a:spcBef>
                <a:spcPct val="0"/>
              </a:spcBef>
              <a:buClrTx/>
              <a:buFontTx/>
              <a:buNone/>
            </a:pPr>
            <a:endParaRPr lang="en-US" altLang="en-US" sz="2400" i="1" dirty="0">
              <a:solidFill>
                <a:srgbClr val="0000FF"/>
              </a:solidFill>
              <a:latin typeface="Times New Roman" panose="02020603050405020304" pitchFamily="18" charset="0"/>
              <a:cs typeface="Times New Roman" panose="02020603050405020304" pitchFamily="18" charset="0"/>
            </a:endParaRPr>
          </a:p>
        </p:txBody>
      </p:sp>
      <p:sp>
        <p:nvSpPr>
          <p:cNvPr id="6148" name="Text Box 3"/>
          <p:cNvSpPr txBox="1">
            <a:spLocks noChangeArrowheads="1"/>
          </p:cNvSpPr>
          <p:nvPr/>
        </p:nvSpPr>
        <p:spPr bwMode="auto">
          <a:xfrm>
            <a:off x="6875463" y="6142038"/>
            <a:ext cx="3444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19087" y="706986"/>
            <a:ext cx="8364537" cy="577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indent="-227013">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eaLnBrk="1" hangingPunct="1">
              <a:spcBef>
                <a:spcPts val="800"/>
              </a:spcBef>
              <a:buSzPct val="100000"/>
              <a:defRPr/>
            </a:pPr>
            <a:r>
              <a:rPr lang="en-US" altLang="en-US" sz="3200" dirty="0" smtClean="0">
                <a:latin typeface="Times New Roman" panose="02020603050405020304" pitchFamily="18" charset="0"/>
                <a:ea typeface="+mn-ea"/>
                <a:cs typeface="Times New Roman" panose="02020603050405020304" pitchFamily="18" charset="0"/>
              </a:rPr>
              <a:t> </a:t>
            </a:r>
            <a:r>
              <a:rPr lang="en-US" altLang="en-US" sz="2000" dirty="0" smtClean="0">
                <a:latin typeface="Times New Roman" panose="02020603050405020304" pitchFamily="18" charset="0"/>
                <a:ea typeface="+mn-ea"/>
                <a:cs typeface="Times New Roman" panose="02020603050405020304" pitchFamily="18" charset="0"/>
              </a:rPr>
              <a:t>Publications</a:t>
            </a:r>
            <a:r>
              <a:rPr lang="en-US" altLang="en-US" sz="3200" dirty="0" smtClean="0">
                <a:latin typeface="Times New Roman" panose="02020603050405020304" pitchFamily="18" charset="0"/>
                <a:ea typeface="+mn-ea"/>
                <a:cs typeface="Times New Roman" panose="02020603050405020304" pitchFamily="18" charset="0"/>
              </a:rPr>
              <a:t>       </a:t>
            </a:r>
            <a:r>
              <a:rPr lang="en-US" altLang="en-US" sz="2800" dirty="0" smtClean="0">
                <a:latin typeface="Times New Roman" panose="02020603050405020304" pitchFamily="18" charset="0"/>
                <a:ea typeface="+mn-ea"/>
                <a:cs typeface="Times New Roman" panose="02020603050405020304" pitchFamily="18" charset="0"/>
              </a:rPr>
              <a:t>  </a:t>
            </a:r>
            <a:endParaRPr lang="en-US" altLang="en-US" sz="2800" dirty="0">
              <a:latin typeface="Times New Roman" panose="02020603050405020304" pitchFamily="18" charset="0"/>
              <a:ea typeface="+mn-ea"/>
              <a:cs typeface="Times New Roman" panose="02020603050405020304" pitchFamily="18" charset="0"/>
            </a:endParaRPr>
          </a:p>
          <a:p>
            <a:pPr marL="0" marR="0" algn="just"/>
            <a:r>
              <a:rPr lang="en-US" sz="1400" dirty="0">
                <a:latin typeface="Times New Roman" panose="02020603050405020304" pitchFamily="18" charset="0"/>
                <a:ea typeface="Times New Roman" panose="02020603050405020304" pitchFamily="18" charset="0"/>
              </a:rPr>
              <a:t>1. </a:t>
            </a:r>
            <a:r>
              <a:rPr lang="en-US" sz="1400" i="1" dirty="0">
                <a:latin typeface="Times New Roman" panose="02020603050405020304" pitchFamily="18" charset="0"/>
                <a:ea typeface="Times New Roman" panose="02020603050405020304" pitchFamily="18" charset="0"/>
              </a:rPr>
              <a:t>Application of Machine Learning methods for centrality determination in heavy ion reactions at the BM@N and MPD@NICA,</a:t>
            </a:r>
            <a:r>
              <a:rPr lang="en-US" sz="1400" dirty="0">
                <a:latin typeface="Times New Roman" panose="02020603050405020304" pitchFamily="18" charset="0"/>
                <a:ea typeface="Times New Roman" panose="02020603050405020304" pitchFamily="18" charset="0"/>
              </a:rPr>
              <a:t> N </a:t>
            </a:r>
            <a:r>
              <a:rPr lang="en-US" sz="1400" dirty="0" err="1">
                <a:latin typeface="Times New Roman" panose="02020603050405020304" pitchFamily="18" charset="0"/>
                <a:ea typeface="Times New Roman" panose="02020603050405020304" pitchFamily="18" charset="0"/>
              </a:rPr>
              <a:t>Karpushkin</a:t>
            </a:r>
            <a:r>
              <a:rPr lang="en-US" sz="1400" dirty="0">
                <a:latin typeface="Times New Roman" panose="02020603050405020304" pitchFamily="18" charset="0"/>
                <a:ea typeface="Times New Roman" panose="02020603050405020304" pitchFamily="18" charset="0"/>
              </a:rPr>
              <a:t> et al for BMN and MPD </a:t>
            </a:r>
            <a:r>
              <a:rPr lang="en-US" sz="1400" dirty="0" err="1">
                <a:latin typeface="Times New Roman" panose="02020603050405020304" pitchFamily="18" charset="0"/>
                <a:ea typeface="Times New Roman" panose="02020603050405020304" pitchFamily="18" charset="0"/>
              </a:rPr>
              <a:t>collab</a:t>
            </a:r>
            <a:r>
              <a:rPr lang="en-US" sz="1400" dirty="0">
                <a:latin typeface="Times New Roman" panose="02020603050405020304" pitchFamily="18" charset="0"/>
                <a:ea typeface="Times New Roman" panose="02020603050405020304" pitchFamily="18" charset="0"/>
              </a:rPr>
              <a:t>., Journal of Physics: Conference Series, ISSN:1742-6588, eISSN:1742-6596,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1690, </a:t>
            </a:r>
            <a:r>
              <a:rPr lang="en-US" sz="1400" dirty="0" smtClean="0">
                <a:latin typeface="Times New Roman" panose="02020603050405020304" pitchFamily="18" charset="0"/>
                <a:ea typeface="Times New Roman" panose="02020603050405020304" pitchFamily="18" charset="0"/>
              </a:rPr>
              <a:t>р.012121</a:t>
            </a:r>
            <a:r>
              <a:rPr lang="en-US" sz="1400" dirty="0">
                <a:latin typeface="Times New Roman" panose="02020603050405020304" pitchFamily="18" charset="0"/>
                <a:ea typeface="Times New Roman" panose="02020603050405020304" pitchFamily="18" charset="0"/>
              </a:rPr>
              <a:t>, 2020г. </a:t>
            </a:r>
          </a:p>
          <a:p>
            <a:pPr marL="0" marR="0" algn="just"/>
            <a:r>
              <a:rPr lang="en-US" sz="1400" dirty="0">
                <a:latin typeface="Times New Roman" panose="02020603050405020304" pitchFamily="18" charset="0"/>
                <a:ea typeface="Times New Roman" panose="02020603050405020304" pitchFamily="18" charset="0"/>
              </a:rPr>
              <a:t>2. </a:t>
            </a:r>
            <a:r>
              <a:rPr lang="en-US" sz="1400" i="1" dirty="0">
                <a:latin typeface="Times New Roman" panose="02020603050405020304" pitchFamily="18" charset="0"/>
                <a:ea typeface="Times New Roman" panose="02020603050405020304" pitchFamily="18" charset="0"/>
              </a:rPr>
              <a:t>Feasibility of thermal photon measurements in heavy ion collisions at NICA energies,</a:t>
            </a:r>
            <a:r>
              <a:rPr lang="en-US" sz="1400" dirty="0">
                <a:latin typeface="Times New Roman" panose="02020603050405020304" pitchFamily="18" charset="0"/>
                <a:ea typeface="Times New Roman" panose="02020603050405020304" pitchFamily="18" charset="0"/>
              </a:rPr>
              <a:t> D </a:t>
            </a:r>
            <a:r>
              <a:rPr lang="en-US" sz="1400" dirty="0" err="1">
                <a:latin typeface="Times New Roman" panose="02020603050405020304" pitchFamily="18" charset="0"/>
                <a:ea typeface="Times New Roman" panose="02020603050405020304" pitchFamily="18" charset="0"/>
              </a:rPr>
              <a:t>Ivanishchev</a:t>
            </a:r>
            <a:r>
              <a:rPr lang="en-US" sz="1400" dirty="0">
                <a:latin typeface="Times New Roman" panose="02020603050405020304" pitchFamily="18" charset="0"/>
                <a:ea typeface="Times New Roman" panose="02020603050405020304" pitchFamily="18" charset="0"/>
              </a:rPr>
              <a:t> et al for the MPD Collaboration, Journal of Physics: Conference Series, ISSN:1742-6588, eISSN:1742-6596, </a:t>
            </a:r>
            <a:r>
              <a:rPr lang="en-US" sz="1400" dirty="0" err="1">
                <a:latin typeface="Times New Roman" panose="02020603050405020304" pitchFamily="18" charset="0"/>
                <a:ea typeface="Times New Roman" panose="02020603050405020304" pitchFamily="18" charset="0"/>
              </a:rPr>
              <a:t>Изд:IOP</a:t>
            </a:r>
            <a:r>
              <a:rPr lang="en-US" sz="1400" dirty="0">
                <a:latin typeface="Times New Roman" panose="02020603050405020304" pitchFamily="18" charset="0"/>
                <a:ea typeface="Times New Roman" panose="02020603050405020304" pitchFamily="18" charset="0"/>
              </a:rPr>
              <a:t> Publishing,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1690, </a:t>
            </a:r>
            <a:r>
              <a:rPr lang="en-US" sz="1400" dirty="0" smtClean="0">
                <a:latin typeface="Times New Roman" panose="02020603050405020304" pitchFamily="18" charset="0"/>
                <a:ea typeface="Times New Roman" panose="02020603050405020304" pitchFamily="18" charset="0"/>
              </a:rPr>
              <a:t>р.012109</a:t>
            </a:r>
            <a:r>
              <a:rPr lang="en-US" sz="1400" dirty="0">
                <a:latin typeface="Times New Roman" panose="02020603050405020304" pitchFamily="18" charset="0"/>
                <a:ea typeface="Times New Roman" panose="02020603050405020304" pitchFamily="18" charset="0"/>
              </a:rPr>
              <a:t>, 2020г. </a:t>
            </a:r>
          </a:p>
          <a:p>
            <a:pPr marL="0" marR="0" algn="just"/>
            <a:r>
              <a:rPr lang="en-US" sz="1400" dirty="0">
                <a:latin typeface="Times New Roman" panose="02020603050405020304" pitchFamily="18" charset="0"/>
                <a:ea typeface="Times New Roman" panose="02020603050405020304" pitchFamily="18" charset="0"/>
              </a:rPr>
              <a:t>3. </a:t>
            </a:r>
            <a:r>
              <a:rPr lang="en-US" sz="1400" i="1" dirty="0">
                <a:latin typeface="Times New Roman" panose="02020603050405020304" pitchFamily="18" charset="0"/>
                <a:ea typeface="Times New Roman" panose="02020603050405020304" pitchFamily="18" charset="0"/>
              </a:rPr>
              <a:t>Methods for anisotropic flow measurements with the MPD Experiment at NICA,</a:t>
            </a:r>
            <a:r>
              <a:rPr lang="en-US" sz="1400" dirty="0">
                <a:latin typeface="Times New Roman" panose="02020603050405020304" pitchFamily="18" charset="0"/>
                <a:ea typeface="Times New Roman" panose="02020603050405020304" pitchFamily="18" charset="0"/>
              </a:rPr>
              <a:t> D </a:t>
            </a:r>
            <a:r>
              <a:rPr lang="en-US" sz="1400" dirty="0" err="1">
                <a:latin typeface="Times New Roman" panose="02020603050405020304" pitchFamily="18" charset="0"/>
                <a:ea typeface="Times New Roman" panose="02020603050405020304" pitchFamily="18" charset="0"/>
              </a:rPr>
              <a:t>Idrisov</a:t>
            </a:r>
            <a:r>
              <a:rPr lang="en-US" sz="1400" dirty="0">
                <a:latin typeface="Times New Roman" panose="02020603050405020304" pitchFamily="18" charset="0"/>
                <a:ea typeface="Times New Roman" panose="02020603050405020304" pitchFamily="18" charset="0"/>
              </a:rPr>
              <a:t> et al for MPD </a:t>
            </a:r>
            <a:r>
              <a:rPr lang="en-US" sz="1400" dirty="0" err="1">
                <a:latin typeface="Times New Roman" panose="02020603050405020304" pitchFamily="18" charset="0"/>
                <a:ea typeface="Times New Roman" panose="02020603050405020304" pitchFamily="18" charset="0"/>
              </a:rPr>
              <a:t>collab</a:t>
            </a:r>
            <a:r>
              <a:rPr lang="en-US" sz="1400" dirty="0">
                <a:latin typeface="Times New Roman" panose="02020603050405020304" pitchFamily="18" charset="0"/>
                <a:ea typeface="Times New Roman" panose="02020603050405020304" pitchFamily="18" charset="0"/>
              </a:rPr>
              <a:t>., Journal of Physics: Conference Series, ISSN:1742-6588, eISSN:1742-6596,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1690, </a:t>
            </a:r>
            <a:r>
              <a:rPr lang="en-US" sz="1400" dirty="0" smtClean="0">
                <a:latin typeface="Times New Roman" panose="02020603050405020304" pitchFamily="18" charset="0"/>
                <a:ea typeface="Times New Roman" panose="02020603050405020304" pitchFamily="18" charset="0"/>
              </a:rPr>
              <a:t>р.012129</a:t>
            </a:r>
            <a:r>
              <a:rPr lang="en-US" sz="1400" dirty="0">
                <a:latin typeface="Times New Roman" panose="02020603050405020304" pitchFamily="18" charset="0"/>
                <a:ea typeface="Times New Roman" panose="02020603050405020304" pitchFamily="18" charset="0"/>
              </a:rPr>
              <a:t>, 2020г. </a:t>
            </a:r>
          </a:p>
          <a:p>
            <a:pPr marL="0" marR="0" algn="just"/>
            <a:r>
              <a:rPr lang="en-US" sz="1400" dirty="0">
                <a:latin typeface="Times New Roman" panose="02020603050405020304" pitchFamily="18" charset="0"/>
                <a:ea typeface="Times New Roman" panose="02020603050405020304" pitchFamily="18" charset="0"/>
              </a:rPr>
              <a:t>4. </a:t>
            </a:r>
            <a:r>
              <a:rPr lang="en-US" sz="1400" i="1" dirty="0">
                <a:latin typeface="Times New Roman" panose="02020603050405020304" pitchFamily="18" charset="0"/>
                <a:ea typeface="Times New Roman" panose="02020603050405020304" pitchFamily="18" charset="0"/>
              </a:rPr>
              <a:t>Monte-Carlo generator of heavy ion </a:t>
            </a:r>
            <a:r>
              <a:rPr lang="en-US" sz="1400" i="1" dirty="0" err="1">
                <a:latin typeface="Times New Roman" panose="02020603050405020304" pitchFamily="18" charset="0"/>
                <a:ea typeface="Times New Roman" panose="02020603050405020304" pitchFamily="18" charset="0"/>
              </a:rPr>
              <a:t>collisons</a:t>
            </a:r>
            <a:r>
              <a:rPr lang="en-US" sz="1400" i="1" dirty="0">
                <a:latin typeface="Times New Roman" panose="02020603050405020304" pitchFamily="18" charset="0"/>
                <a:ea typeface="Times New Roman" panose="02020603050405020304" pitchFamily="18" charset="0"/>
              </a:rPr>
              <a:t> DCM-SMM,</a:t>
            </a:r>
            <a:r>
              <a:rPr lang="en-US" sz="1400" dirty="0">
                <a:latin typeface="Times New Roman" panose="02020603050405020304" pitchFamily="18" charset="0"/>
                <a:ea typeface="Times New Roman" panose="02020603050405020304" pitchFamily="18" charset="0"/>
              </a:rPr>
              <a:t> M. </a:t>
            </a:r>
            <a:r>
              <a:rPr lang="en-US" sz="1400" dirty="0" err="1">
                <a:latin typeface="Times New Roman" panose="02020603050405020304" pitchFamily="18" charset="0"/>
                <a:ea typeface="Times New Roman" panose="02020603050405020304" pitchFamily="18" charset="0"/>
              </a:rPr>
              <a:t>Baznat</a:t>
            </a:r>
            <a:r>
              <a:rPr lang="en-US" sz="1400" dirty="0">
                <a:latin typeface="Times New Roman" panose="02020603050405020304" pitchFamily="18" charset="0"/>
                <a:ea typeface="Times New Roman" panose="02020603050405020304" pitchFamily="18" charset="0"/>
              </a:rPr>
              <a:t>, A. </a:t>
            </a:r>
            <a:r>
              <a:rPr lang="en-US" sz="1400" dirty="0" err="1">
                <a:latin typeface="Times New Roman" panose="02020603050405020304" pitchFamily="18" charset="0"/>
                <a:ea typeface="Times New Roman" panose="02020603050405020304" pitchFamily="18" charset="0"/>
              </a:rPr>
              <a:t>Botvina</a:t>
            </a:r>
            <a:r>
              <a:rPr lang="en-US" sz="1400" dirty="0">
                <a:latin typeface="Times New Roman" panose="02020603050405020304" pitchFamily="18" charset="0"/>
                <a:ea typeface="Times New Roman" panose="02020603050405020304" pitchFamily="18" charset="0"/>
              </a:rPr>
              <a:t>, G. Musulmanbekov, V. </a:t>
            </a:r>
            <a:r>
              <a:rPr lang="en-US" sz="1400" dirty="0" err="1">
                <a:latin typeface="Times New Roman" panose="02020603050405020304" pitchFamily="18" charset="0"/>
                <a:ea typeface="Times New Roman" panose="02020603050405020304" pitchFamily="18" charset="0"/>
              </a:rPr>
              <a:t>Toneev</a:t>
            </a:r>
            <a:r>
              <a:rPr lang="en-US" sz="1400" dirty="0">
                <a:latin typeface="Times New Roman" panose="02020603050405020304" pitchFamily="18" charset="0"/>
                <a:ea typeface="Times New Roman" panose="02020603050405020304" pitchFamily="18" charset="0"/>
              </a:rPr>
              <a:t>, V. </a:t>
            </a:r>
            <a:r>
              <a:rPr lang="en-US" sz="1400" dirty="0" err="1">
                <a:latin typeface="Times New Roman" panose="02020603050405020304" pitchFamily="18" charset="0"/>
                <a:ea typeface="Times New Roman" panose="02020603050405020304" pitchFamily="18" charset="0"/>
              </a:rPr>
              <a:t>Zhezher</a:t>
            </a:r>
            <a:r>
              <a:rPr lang="en-US" sz="1400" dirty="0">
                <a:latin typeface="Times New Roman" panose="02020603050405020304" pitchFamily="18" charset="0"/>
                <a:ea typeface="Times New Roman" panose="02020603050405020304" pitchFamily="18" charset="0"/>
              </a:rPr>
              <a:t>, Physics of Elementary Particles and Atomic Nuclei, Letters, </a:t>
            </a:r>
            <a:r>
              <a:rPr lang="en-US" sz="1400" dirty="0" err="1">
                <a:latin typeface="Times New Roman" panose="02020603050405020304" pitchFamily="18" charset="0"/>
                <a:ea typeface="Times New Roman" panose="02020603050405020304" pitchFamily="18" charset="0"/>
              </a:rPr>
              <a:t>Изд:Изд:Pleiades</a:t>
            </a:r>
            <a:r>
              <a:rPr lang="en-US" sz="1400" dirty="0">
                <a:latin typeface="Times New Roman" panose="02020603050405020304" pitchFamily="18" charset="0"/>
                <a:ea typeface="Times New Roman" panose="02020603050405020304" pitchFamily="18" charset="0"/>
              </a:rPr>
              <a:t> Publishing, Ltd.,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17, </a:t>
            </a:r>
            <a:r>
              <a:rPr lang="en-US" sz="1400" dirty="0" smtClean="0">
                <a:latin typeface="Times New Roman" panose="02020603050405020304" pitchFamily="18" charset="0"/>
                <a:ea typeface="Times New Roman" panose="02020603050405020304" pitchFamily="18" charset="0"/>
              </a:rPr>
              <a:t>р.265</a:t>
            </a:r>
            <a:r>
              <a:rPr lang="en-US" sz="1400" dirty="0">
                <a:latin typeface="Times New Roman" panose="02020603050405020304" pitchFamily="18" charset="0"/>
                <a:ea typeface="Times New Roman" panose="02020603050405020304" pitchFamily="18" charset="0"/>
              </a:rPr>
              <a:t>, 2020г. </a:t>
            </a:r>
          </a:p>
          <a:p>
            <a:pPr marL="0" marR="0" algn="just"/>
            <a:r>
              <a:rPr lang="en-US" sz="1400" dirty="0">
                <a:latin typeface="Times New Roman" panose="02020603050405020304" pitchFamily="18" charset="0"/>
                <a:ea typeface="Times New Roman" panose="02020603050405020304" pitchFamily="18" charset="0"/>
              </a:rPr>
              <a:t>5. </a:t>
            </a:r>
            <a:r>
              <a:rPr lang="en-US" sz="1400" i="1" dirty="0">
                <a:latin typeface="Times New Roman" panose="02020603050405020304" pitchFamily="18" charset="0"/>
                <a:ea typeface="Times New Roman" panose="02020603050405020304" pitchFamily="18" charset="0"/>
              </a:rPr>
              <a:t>Reconstruction and simulation of the performance of the Electromagnetic Calorimeter on MPD,</a:t>
            </a:r>
            <a:r>
              <a:rPr lang="en-US" sz="1400" dirty="0">
                <a:latin typeface="Times New Roman" panose="02020603050405020304" pitchFamily="18" charset="0"/>
                <a:ea typeface="Times New Roman" panose="02020603050405020304" pitchFamily="18" charset="0"/>
              </a:rPr>
              <a:t> Y. Huang on behalf of the MPD collaboration, Journal of Instrumentation, ISSN:1748-0221, </a:t>
            </a:r>
            <a:r>
              <a:rPr lang="en-US" sz="1400" dirty="0" err="1">
                <a:latin typeface="Times New Roman" panose="02020603050405020304" pitchFamily="18" charset="0"/>
                <a:ea typeface="Times New Roman" panose="02020603050405020304" pitchFamily="18" charset="0"/>
              </a:rPr>
              <a:t>Изд:IOP</a:t>
            </a:r>
            <a:r>
              <a:rPr lang="en-US" sz="1400" dirty="0">
                <a:latin typeface="Times New Roman" panose="02020603050405020304" pitchFamily="18" charset="0"/>
                <a:ea typeface="Times New Roman" panose="02020603050405020304" pitchFamily="18" charset="0"/>
              </a:rPr>
              <a:t> Publishing,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15, </a:t>
            </a:r>
            <a:r>
              <a:rPr lang="en-US" sz="1400" dirty="0" smtClean="0">
                <a:latin typeface="Times New Roman" panose="02020603050405020304" pitchFamily="18" charset="0"/>
                <a:ea typeface="Times New Roman" panose="02020603050405020304" pitchFamily="18" charset="0"/>
              </a:rPr>
              <a:t>р.C06027</a:t>
            </a:r>
            <a:r>
              <a:rPr lang="en-US" sz="1400" dirty="0">
                <a:latin typeface="Times New Roman" panose="02020603050405020304" pitchFamily="18" charset="0"/>
                <a:ea typeface="Times New Roman" panose="02020603050405020304" pitchFamily="18" charset="0"/>
              </a:rPr>
              <a:t>, 2020г. </a:t>
            </a:r>
          </a:p>
          <a:p>
            <a:pPr marL="0" marR="0" algn="just"/>
            <a:r>
              <a:rPr lang="en-US" sz="1400" dirty="0">
                <a:latin typeface="Times New Roman" panose="02020603050405020304" pitchFamily="18" charset="0"/>
                <a:ea typeface="Times New Roman" panose="02020603050405020304" pitchFamily="18" charset="0"/>
              </a:rPr>
              <a:t>6. </a:t>
            </a:r>
            <a:r>
              <a:rPr lang="en-US" sz="1400" i="1" dirty="0">
                <a:latin typeface="Times New Roman" panose="02020603050405020304" pitchFamily="18" charset="0"/>
                <a:ea typeface="Times New Roman" panose="02020603050405020304" pitchFamily="18" charset="0"/>
              </a:rPr>
              <a:t>Feasibility Study for the Net-Proton and Net-Kaon Event-by-Event Fluctuations Measurements with the MPD Detector,</a:t>
            </a:r>
            <a:r>
              <a:rPr lang="en-US" sz="1400" dirty="0">
                <a:latin typeface="Times New Roman" panose="02020603050405020304" pitchFamily="18" charset="0"/>
                <a:ea typeface="Times New Roman" panose="02020603050405020304" pitchFamily="18" charset="0"/>
              </a:rPr>
              <a:t> A. </a:t>
            </a:r>
            <a:r>
              <a:rPr lang="en-US" sz="1400" dirty="0" err="1">
                <a:latin typeface="Times New Roman" panose="02020603050405020304" pitchFamily="18" charset="0"/>
                <a:ea typeface="Times New Roman" panose="02020603050405020304" pitchFamily="18" charset="0"/>
              </a:rPr>
              <a:t>Mudrokh</a:t>
            </a:r>
            <a:r>
              <a:rPr lang="en-US" sz="1400" dirty="0">
                <a:latin typeface="Times New Roman" panose="02020603050405020304" pitchFamily="18" charset="0"/>
                <a:ea typeface="Times New Roman" panose="02020603050405020304" pitchFamily="18" charset="0"/>
              </a:rPr>
              <a:t> et al for MPD Collaboration, Physics of Particles and Nuclei, ISSN:1063-7796, </a:t>
            </a:r>
            <a:r>
              <a:rPr lang="en-US" sz="1400" dirty="0" err="1">
                <a:latin typeface="Times New Roman" panose="02020603050405020304" pitchFamily="18" charset="0"/>
                <a:ea typeface="Times New Roman" panose="02020603050405020304" pitchFamily="18" charset="0"/>
              </a:rPr>
              <a:t>Изд:Pleiades</a:t>
            </a:r>
            <a:r>
              <a:rPr lang="en-US" sz="1400" dirty="0">
                <a:latin typeface="Times New Roman" panose="02020603050405020304" pitchFamily="18" charset="0"/>
                <a:ea typeface="Times New Roman" panose="02020603050405020304" pitchFamily="18" charset="0"/>
              </a:rPr>
              <a:t> Publishing Ltd.,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52, </a:t>
            </a:r>
            <a:r>
              <a:rPr lang="en-US" sz="1400" dirty="0" smtClean="0">
                <a:latin typeface="Times New Roman" panose="02020603050405020304" pitchFamily="18" charset="0"/>
                <a:ea typeface="Times New Roman" panose="02020603050405020304" pitchFamily="18" charset="0"/>
              </a:rPr>
              <a:t>р.644</a:t>
            </a:r>
            <a:r>
              <a:rPr lang="en-US" sz="1400" dirty="0">
                <a:latin typeface="Times New Roman" panose="02020603050405020304" pitchFamily="18" charset="0"/>
                <a:ea typeface="Times New Roman" panose="02020603050405020304" pitchFamily="18" charset="0"/>
              </a:rPr>
              <a:t>, 2021г. </a:t>
            </a:r>
            <a:endParaRPr lang="en-US" sz="1400" dirty="0" smtClean="0">
              <a:latin typeface="Times New Roman" panose="02020603050405020304" pitchFamily="18" charset="0"/>
              <a:ea typeface="Times New Roman" panose="02020603050405020304" pitchFamily="18" charset="0"/>
            </a:endParaRPr>
          </a:p>
          <a:p>
            <a:pPr marL="0" marR="0" algn="just"/>
            <a:r>
              <a:rPr lang="en-US" sz="1400" dirty="0">
                <a:latin typeface="Times New Roman" panose="02020603050405020304" pitchFamily="18" charset="0"/>
                <a:ea typeface="Times New Roman" panose="02020603050405020304" pitchFamily="18" charset="0"/>
              </a:rPr>
              <a:t>7. </a:t>
            </a:r>
            <a:r>
              <a:rPr lang="en-US" sz="1400" i="1" dirty="0">
                <a:latin typeface="Times New Roman" panose="02020603050405020304" pitchFamily="18" charset="0"/>
                <a:ea typeface="Times New Roman" panose="02020603050405020304" pitchFamily="18" charset="0"/>
              </a:rPr>
              <a:t>Hadron Modification in a Dense Baryonic Matter,</a:t>
            </a:r>
            <a:r>
              <a:rPr lang="en-US" sz="1400" dirty="0">
                <a:latin typeface="Times New Roman" panose="02020603050405020304" pitchFamily="18" charset="0"/>
                <a:ea typeface="Times New Roman" panose="02020603050405020304" pitchFamily="18" charset="0"/>
              </a:rPr>
              <a:t> G. Musulmanbekov, Physics of Elementary Particles and Atomic Nuclei, Letters, </a:t>
            </a:r>
            <a:r>
              <a:rPr lang="en-US" sz="1400" dirty="0" err="1">
                <a:latin typeface="Times New Roman" panose="02020603050405020304" pitchFamily="18" charset="0"/>
                <a:ea typeface="Times New Roman" panose="02020603050405020304" pitchFamily="18" charset="0"/>
              </a:rPr>
              <a:t>Изд:Изд:Pleiades</a:t>
            </a:r>
            <a:r>
              <a:rPr lang="en-US" sz="1400" dirty="0">
                <a:latin typeface="Times New Roman" panose="02020603050405020304" pitchFamily="18" charset="0"/>
                <a:ea typeface="Times New Roman" panose="02020603050405020304" pitchFamily="18" charset="0"/>
              </a:rPr>
              <a:t> Publishing, Ltd., </a:t>
            </a:r>
            <a:r>
              <a:rPr lang="en-US" sz="1400" dirty="0" smtClean="0">
                <a:latin typeface="Times New Roman" panose="02020603050405020304" pitchFamily="18" charset="0"/>
                <a:ea typeface="Times New Roman" panose="02020603050405020304" pitchFamily="18" charset="0"/>
              </a:rPr>
              <a:t>v. 18, р.548 </a:t>
            </a:r>
            <a:r>
              <a:rPr lang="en-US" sz="1400" dirty="0">
                <a:latin typeface="Times New Roman" panose="02020603050405020304" pitchFamily="18" charset="0"/>
                <a:ea typeface="Times New Roman" panose="02020603050405020304" pitchFamily="18" charset="0"/>
              </a:rPr>
              <a:t>- 558, 2021г. </a:t>
            </a:r>
          </a:p>
          <a:p>
            <a:pPr marL="0" marR="0" algn="just"/>
            <a:r>
              <a:rPr lang="en-US" sz="1400" dirty="0">
                <a:latin typeface="Times New Roman" panose="02020603050405020304" pitchFamily="18" charset="0"/>
                <a:ea typeface="Times New Roman" panose="02020603050405020304" pitchFamily="18" charset="0"/>
              </a:rPr>
              <a:t>8. </a:t>
            </a:r>
            <a:r>
              <a:rPr lang="en-US" sz="1400" i="1" dirty="0">
                <a:latin typeface="Times New Roman" panose="02020603050405020304" pitchFamily="18" charset="0"/>
                <a:ea typeface="Times New Roman" panose="02020603050405020304" pitchFamily="18" charset="0"/>
              </a:rPr>
              <a:t>Neutral Mesons and </a:t>
            </a:r>
            <a:r>
              <a:rPr lang="en-US" sz="1400" i="1" dirty="0" err="1">
                <a:latin typeface="Times New Roman" panose="02020603050405020304" pitchFamily="18" charset="0"/>
                <a:ea typeface="Times New Roman" panose="02020603050405020304" pitchFamily="18" charset="0"/>
              </a:rPr>
              <a:t>Dielectrons</a:t>
            </a:r>
            <a:r>
              <a:rPr lang="en-US" sz="1400" i="1" dirty="0">
                <a:latin typeface="Times New Roman" panose="02020603050405020304" pitchFamily="18" charset="0"/>
                <a:ea typeface="Times New Roman" panose="02020603050405020304" pitchFamily="18" charset="0"/>
              </a:rPr>
              <a:t>,</a:t>
            </a:r>
            <a:r>
              <a:rPr lang="en-US" sz="1400" dirty="0">
                <a:latin typeface="Times New Roman" panose="02020603050405020304" pitchFamily="18" charset="0"/>
                <a:ea typeface="Times New Roman" panose="02020603050405020304" pitchFamily="18" charset="0"/>
              </a:rPr>
              <a:t> E. </a:t>
            </a:r>
            <a:r>
              <a:rPr lang="en-US" sz="1400" dirty="0" err="1">
                <a:latin typeface="Times New Roman" panose="02020603050405020304" pitchFamily="18" charset="0"/>
                <a:ea typeface="Times New Roman" panose="02020603050405020304" pitchFamily="18" charset="0"/>
              </a:rPr>
              <a:t>Kryshen</a:t>
            </a:r>
            <a:r>
              <a:rPr lang="en-US" sz="1400" dirty="0">
                <a:latin typeface="Times New Roman" panose="02020603050405020304" pitchFamily="18" charset="0"/>
                <a:ea typeface="Times New Roman" panose="02020603050405020304" pitchFamily="18" charset="0"/>
              </a:rPr>
              <a:t> et al for MPD Collaboration, Physics of Particles and Nuclei, ISSN:1063-7796, </a:t>
            </a:r>
            <a:r>
              <a:rPr lang="en-US" sz="1400" dirty="0" err="1">
                <a:latin typeface="Times New Roman" panose="02020603050405020304" pitchFamily="18" charset="0"/>
                <a:ea typeface="Times New Roman" panose="02020603050405020304" pitchFamily="18" charset="0"/>
              </a:rPr>
              <a:t>Изд:Pleiades</a:t>
            </a:r>
            <a:r>
              <a:rPr lang="en-US" sz="1400" dirty="0">
                <a:latin typeface="Times New Roman" panose="02020603050405020304" pitchFamily="18" charset="0"/>
                <a:ea typeface="Times New Roman" panose="02020603050405020304" pitchFamily="18" charset="0"/>
              </a:rPr>
              <a:t> Publishing Ltd.,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52, </a:t>
            </a:r>
            <a:r>
              <a:rPr lang="en-US" sz="1400" dirty="0" smtClean="0">
                <a:latin typeface="Times New Roman" panose="02020603050405020304" pitchFamily="18" charset="0"/>
                <a:ea typeface="Times New Roman" panose="02020603050405020304" pitchFamily="18" charset="0"/>
              </a:rPr>
              <a:t>р.686</a:t>
            </a:r>
            <a:r>
              <a:rPr lang="en-US" sz="1400" dirty="0">
                <a:latin typeface="Times New Roman" panose="02020603050405020304" pitchFamily="18" charset="0"/>
                <a:ea typeface="Times New Roman" panose="02020603050405020304" pitchFamily="18" charset="0"/>
              </a:rPr>
              <a:t>, 2021г. </a:t>
            </a:r>
          </a:p>
          <a:p>
            <a:pPr marL="0" marR="0" algn="just"/>
            <a:r>
              <a:rPr lang="en-US" sz="1400" dirty="0">
                <a:latin typeface="Times New Roman" panose="02020603050405020304" pitchFamily="18" charset="0"/>
                <a:ea typeface="Times New Roman" panose="02020603050405020304" pitchFamily="18" charset="0"/>
              </a:rPr>
              <a:t>9. </a:t>
            </a:r>
            <a:r>
              <a:rPr lang="en-US" sz="1400" i="1" dirty="0">
                <a:latin typeface="Times New Roman" panose="02020603050405020304" pitchFamily="18" charset="0"/>
                <a:ea typeface="Times New Roman" panose="02020603050405020304" pitchFamily="18" charset="0"/>
              </a:rPr>
              <a:t>Simulation of Nuclear Fragments in Heavy Ion Collisions by Monte-Carlo Generators,</a:t>
            </a:r>
            <a:r>
              <a:rPr lang="en-US" sz="1400" dirty="0">
                <a:latin typeface="Times New Roman" panose="02020603050405020304" pitchFamily="18" charset="0"/>
                <a:ea typeface="Times New Roman" panose="02020603050405020304" pitchFamily="18" charset="0"/>
              </a:rPr>
              <a:t> G. Musulmanbekov and V. </a:t>
            </a:r>
            <a:r>
              <a:rPr lang="en-US" sz="1400" dirty="0" err="1">
                <a:latin typeface="Times New Roman" panose="02020603050405020304" pitchFamily="18" charset="0"/>
                <a:ea typeface="Times New Roman" panose="02020603050405020304" pitchFamily="18" charset="0"/>
              </a:rPr>
              <a:t>Zhezher</a:t>
            </a:r>
            <a:r>
              <a:rPr lang="en-US" sz="1400" dirty="0">
                <a:latin typeface="Times New Roman" panose="02020603050405020304" pitchFamily="18" charset="0"/>
                <a:ea typeface="Times New Roman" panose="02020603050405020304" pitchFamily="18" charset="0"/>
              </a:rPr>
              <a:t>, Physics of Elementary Particles and Atomic Nuclei, ISSN:0367-2026, eISSN:1814-7445, </a:t>
            </a:r>
            <a:r>
              <a:rPr lang="en-US" sz="1400" dirty="0" err="1">
                <a:latin typeface="Times New Roman" panose="02020603050405020304" pitchFamily="18" charset="0"/>
                <a:ea typeface="Times New Roman" panose="02020603050405020304" pitchFamily="18" charset="0"/>
              </a:rPr>
              <a:t>Изд:JINR</a:t>
            </a:r>
            <a:r>
              <a:rPr lang="en-US" sz="1400" dirty="0">
                <a:latin typeface="Times New Roman" panose="02020603050405020304" pitchFamily="18" charset="0"/>
                <a:ea typeface="Times New Roman" panose="02020603050405020304" pitchFamily="18" charset="0"/>
              </a:rPr>
              <a:t> Publishing Department,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52, </a:t>
            </a:r>
            <a:r>
              <a:rPr lang="en-US" sz="1400" dirty="0" smtClean="0">
                <a:latin typeface="Times New Roman" panose="02020603050405020304" pitchFamily="18" charset="0"/>
                <a:ea typeface="Times New Roman" panose="02020603050405020304" pitchFamily="18" charset="0"/>
              </a:rPr>
              <a:t>р.598 </a:t>
            </a:r>
            <a:r>
              <a:rPr lang="en-US" sz="1400" dirty="0">
                <a:latin typeface="Times New Roman" panose="02020603050405020304" pitchFamily="18" charset="0"/>
                <a:ea typeface="Times New Roman" panose="02020603050405020304" pitchFamily="18" charset="0"/>
              </a:rPr>
              <a:t>- 603, 2021г. </a:t>
            </a:r>
          </a:p>
          <a:p>
            <a:pPr marL="0" marR="0" algn="just"/>
            <a:endParaRPr lang="en-US" sz="1400" dirty="0">
              <a:latin typeface="Times New Roman" panose="02020603050405020304" pitchFamily="18" charset="0"/>
              <a:ea typeface="Times New Roman" panose="02020603050405020304" pitchFamily="18" charset="0"/>
            </a:endParaRPr>
          </a:p>
          <a:p>
            <a:pPr eaLnBrk="1" hangingPunct="1">
              <a:spcBef>
                <a:spcPts val="700"/>
              </a:spcBef>
              <a:buSzPct val="100000"/>
              <a:defRPr/>
            </a:pPr>
            <a:endParaRPr lang="en-US" altLang="en-US" dirty="0">
              <a:latin typeface="Times New Roman" panose="02020603050405020304" pitchFamily="18" charset="0"/>
              <a:ea typeface="+mn-ea"/>
              <a:cs typeface="Times New Roman" panose="02020603050405020304" pitchFamily="18" charset="0"/>
            </a:endParaRPr>
          </a:p>
          <a:p>
            <a:pPr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p:txBody>
      </p:sp>
      <p:sp>
        <p:nvSpPr>
          <p:cNvPr id="14339" name="Text Box 2"/>
          <p:cNvSpPr txBox="1">
            <a:spLocks noChangeArrowheads="1"/>
          </p:cNvSpPr>
          <p:nvPr/>
        </p:nvSpPr>
        <p:spPr bwMode="auto">
          <a:xfrm>
            <a:off x="395288" y="228600"/>
            <a:ext cx="8139112" cy="478387"/>
          </a:xfrm>
          <a:prstGeom prst="rect">
            <a:avLst/>
          </a:prstGeom>
          <a:noFill/>
          <a:ln w="27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7200" tIns="54000" rIns="97200" bIns="540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en-US" altLang="en-US" sz="2400" b="1" dirty="0" smtClean="0">
                <a:solidFill>
                  <a:srgbClr val="000000"/>
                </a:solidFill>
                <a:latin typeface="Times New Roman" panose="02020603050405020304" pitchFamily="18" charset="0"/>
              </a:rPr>
              <a:t>Participation in collaborations BM@N, SRC, MPD</a:t>
            </a:r>
          </a:p>
        </p:txBody>
      </p:sp>
      <p:sp>
        <p:nvSpPr>
          <p:cNvPr id="2" name="Slide Number Placeholder 1"/>
          <p:cNvSpPr>
            <a:spLocks noGrp="1"/>
          </p:cNvSpPr>
          <p:nvPr>
            <p:ph type="sldNum" idx="11"/>
          </p:nvPr>
        </p:nvSpPr>
        <p:spPr/>
        <p:txBody>
          <a:bodyPr/>
          <a:lstStyle/>
          <a:p>
            <a:pPr>
              <a:defRPr/>
            </a:pPr>
            <a:fld id="{62CB07E0-E193-42A0-B8A8-322F4D611127}" type="slidenum">
              <a:rPr lang="ru-RU" altLang="en-US" smtClean="0"/>
              <a:pPr>
                <a:defRPr/>
              </a:pPr>
              <a:t>10</a:t>
            </a:fld>
            <a:endParaRPr lang="ru-RU" altLang="en-US"/>
          </a:p>
        </p:txBody>
      </p:sp>
    </p:spTree>
    <p:extLst>
      <p:ext uri="{BB962C8B-B14F-4D97-AF65-F5344CB8AC3E}">
        <p14:creationId xmlns:p14="http://schemas.microsoft.com/office/powerpoint/2010/main" val="375760379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19087" y="706986"/>
            <a:ext cx="8364537" cy="577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indent="-227013">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eaLnBrk="1" hangingPunct="1">
              <a:spcBef>
                <a:spcPts val="800"/>
              </a:spcBef>
              <a:buSzPct val="100000"/>
              <a:defRPr/>
            </a:pPr>
            <a:r>
              <a:rPr lang="en-US" sz="1400" dirty="0" smtClean="0">
                <a:latin typeface="Times New Roman" panose="02020603050405020304" pitchFamily="18" charset="0"/>
                <a:ea typeface="Times New Roman" panose="02020603050405020304" pitchFamily="18" charset="0"/>
              </a:rPr>
              <a:t>10</a:t>
            </a:r>
            <a:r>
              <a:rPr lang="en-US" sz="1400" dirty="0">
                <a:latin typeface="Times New Roman" panose="02020603050405020304" pitchFamily="18" charset="0"/>
                <a:ea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rPr>
              <a:t>Thermal Photon and Neutral Meson Measurements Using the Photon Conversion Method in the MPD Experiment at the NICA Collider,</a:t>
            </a:r>
            <a:r>
              <a:rPr lang="en-US" sz="1400" dirty="0">
                <a:latin typeface="Times New Roman" panose="02020603050405020304" pitchFamily="18" charset="0"/>
                <a:ea typeface="Times New Roman" panose="02020603050405020304" pitchFamily="18" charset="0"/>
              </a:rPr>
              <a:t> E. </a:t>
            </a:r>
            <a:r>
              <a:rPr lang="en-US" sz="1400" dirty="0" err="1">
                <a:latin typeface="Times New Roman" panose="02020603050405020304" pitchFamily="18" charset="0"/>
                <a:ea typeface="Times New Roman" panose="02020603050405020304" pitchFamily="18" charset="0"/>
              </a:rPr>
              <a:t>Kryshen</a:t>
            </a:r>
            <a:r>
              <a:rPr lang="en-US" sz="1400" dirty="0">
                <a:latin typeface="Times New Roman" panose="02020603050405020304" pitchFamily="18" charset="0"/>
                <a:ea typeface="Times New Roman" panose="02020603050405020304" pitchFamily="18" charset="0"/>
              </a:rPr>
              <a:t> et al for the MPD Collaboration, Physics of Particles and Nuclei, ISSN:1063-7796, </a:t>
            </a:r>
            <a:r>
              <a:rPr lang="en-US" sz="1400" dirty="0" err="1">
                <a:latin typeface="Times New Roman" panose="02020603050405020304" pitchFamily="18" charset="0"/>
                <a:ea typeface="Times New Roman" panose="02020603050405020304" pitchFamily="18" charset="0"/>
              </a:rPr>
              <a:t>Изд:Pleiades</a:t>
            </a:r>
            <a:r>
              <a:rPr lang="en-US" sz="1400" dirty="0">
                <a:latin typeface="Times New Roman" panose="02020603050405020304" pitchFamily="18" charset="0"/>
                <a:ea typeface="Times New Roman" panose="02020603050405020304" pitchFamily="18" charset="0"/>
              </a:rPr>
              <a:t> Publishing Ltd.,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52, </a:t>
            </a:r>
            <a:r>
              <a:rPr lang="en-US" sz="1400" dirty="0" smtClean="0">
                <a:latin typeface="Times New Roman" panose="02020603050405020304" pitchFamily="18" charset="0"/>
                <a:ea typeface="Times New Roman" panose="02020603050405020304" pitchFamily="18" charset="0"/>
              </a:rPr>
              <a:t>р.669</a:t>
            </a:r>
            <a:r>
              <a:rPr lang="en-US" sz="1400" dirty="0">
                <a:latin typeface="Times New Roman" panose="02020603050405020304" pitchFamily="18" charset="0"/>
                <a:ea typeface="Times New Roman" panose="02020603050405020304" pitchFamily="18" charset="0"/>
              </a:rPr>
              <a:t>, 2021г. </a:t>
            </a:r>
            <a:endParaRPr lang="en-US" sz="1400" dirty="0" smtClean="0">
              <a:latin typeface="Times New Roman" panose="02020603050405020304" pitchFamily="18" charset="0"/>
              <a:ea typeface="Times New Roman" panose="02020603050405020304" pitchFamily="18" charset="0"/>
            </a:endParaRPr>
          </a:p>
          <a:p>
            <a:pPr marL="0" marR="0" algn="just"/>
            <a:r>
              <a:rPr lang="en-US" sz="1400" dirty="0">
                <a:latin typeface="Times New Roman" panose="02020603050405020304" pitchFamily="18" charset="0"/>
                <a:ea typeface="Times New Roman" panose="02020603050405020304" pitchFamily="18" charset="0"/>
              </a:rPr>
              <a:t>11. </a:t>
            </a:r>
            <a:r>
              <a:rPr lang="en-US" sz="1400" i="1" dirty="0">
                <a:latin typeface="Times New Roman" panose="02020603050405020304" pitchFamily="18" charset="0"/>
                <a:ea typeface="Times New Roman" panose="02020603050405020304" pitchFamily="18" charset="0"/>
              </a:rPr>
              <a:t>Unperturbed inverse kinematics nucleon knockout measurements with a 48 GeV/c carbon beam,</a:t>
            </a:r>
            <a:r>
              <a:rPr lang="en-US" sz="1400" dirty="0">
                <a:latin typeface="Times New Roman" panose="02020603050405020304" pitchFamily="18" charset="0"/>
                <a:ea typeface="Times New Roman" panose="02020603050405020304" pitchFamily="18" charset="0"/>
              </a:rPr>
              <a:t> BM@N Collaboration, Nature Physics, ISSN:1745-2473, eISSN:1745-2481, </a:t>
            </a:r>
            <a:r>
              <a:rPr lang="en-US" sz="1400" dirty="0" err="1">
                <a:latin typeface="Times New Roman" panose="02020603050405020304" pitchFamily="18" charset="0"/>
                <a:ea typeface="Times New Roman" panose="02020603050405020304" pitchFamily="18" charset="0"/>
              </a:rPr>
              <a:t>Изд:Macmillan</a:t>
            </a:r>
            <a:r>
              <a:rPr lang="en-US" sz="1400" dirty="0">
                <a:latin typeface="Times New Roman" panose="02020603050405020304" pitchFamily="18" charset="0"/>
                <a:ea typeface="Times New Roman" panose="02020603050405020304" pitchFamily="18" charset="0"/>
              </a:rPr>
              <a:t> Publishers Limited.,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17, </a:t>
            </a:r>
            <a:r>
              <a:rPr lang="en-US" sz="1400" dirty="0" smtClean="0">
                <a:latin typeface="Times New Roman" panose="02020603050405020304" pitchFamily="18" charset="0"/>
                <a:ea typeface="Times New Roman" panose="02020603050405020304" pitchFamily="18" charset="0"/>
              </a:rPr>
              <a:t>р.693-699</a:t>
            </a:r>
            <a:r>
              <a:rPr lang="en-US" sz="1400" dirty="0">
                <a:latin typeface="Times New Roman" panose="02020603050405020304" pitchFamily="18" charset="0"/>
                <a:ea typeface="Times New Roman" panose="02020603050405020304" pitchFamily="18" charset="0"/>
              </a:rPr>
              <a:t>, 2021г. </a:t>
            </a:r>
          </a:p>
          <a:p>
            <a:pPr marL="0" marR="0" algn="just"/>
            <a:r>
              <a:rPr lang="en-US" sz="1400" dirty="0" smtClean="0">
                <a:latin typeface="Times New Roman" panose="02020603050405020304" pitchFamily="18" charset="0"/>
                <a:ea typeface="Times New Roman" panose="02020603050405020304" pitchFamily="18" charset="0"/>
              </a:rPr>
              <a:t>12. </a:t>
            </a:r>
            <a:r>
              <a:rPr lang="en-US" sz="1400" i="1" dirty="0">
                <a:latin typeface="Times New Roman" panose="02020603050405020304" pitchFamily="18" charset="0"/>
                <a:ea typeface="Times New Roman" panose="02020603050405020304" pitchFamily="18" charset="0"/>
              </a:rPr>
              <a:t>Centrality Determination in Heavy-Ion Collisions with MPD Detector at NICA,</a:t>
            </a:r>
            <a:r>
              <a:rPr lang="en-US" sz="1400" dirty="0">
                <a:latin typeface="Times New Roman" panose="02020603050405020304" pitchFamily="18" charset="0"/>
                <a:ea typeface="Times New Roman" panose="02020603050405020304" pitchFamily="18" charset="0"/>
              </a:rPr>
              <a:t> MPD </a:t>
            </a:r>
            <a:r>
              <a:rPr lang="en-US" sz="1400" dirty="0" err="1">
                <a:latin typeface="Times New Roman" panose="02020603050405020304" pitchFamily="18" charset="0"/>
                <a:ea typeface="Times New Roman" panose="02020603050405020304" pitchFamily="18" charset="0"/>
              </a:rPr>
              <a:t>Collabor</a:t>
            </a:r>
            <a:r>
              <a:rPr lang="en-US" sz="1400" dirty="0">
                <a:latin typeface="Times New Roman" panose="02020603050405020304" pitchFamily="18" charset="0"/>
                <a:ea typeface="Times New Roman" panose="02020603050405020304" pitchFamily="18" charset="0"/>
              </a:rPr>
              <a:t>., Moscow University Physics Bulletin.(</a:t>
            </a:r>
            <a:r>
              <a:rPr lang="en-US" sz="1400" dirty="0" err="1">
                <a:latin typeface="Times New Roman" panose="02020603050405020304" pitchFamily="18" charset="0"/>
                <a:ea typeface="Times New Roman" panose="02020603050405020304" pitchFamily="18" charset="0"/>
              </a:rPr>
              <a:t>Вестник</a:t>
            </a:r>
            <a:r>
              <a:rPr lang="en-US" sz="1400" dirty="0">
                <a:latin typeface="Times New Roman" panose="02020603050405020304" pitchFamily="18" charset="0"/>
                <a:ea typeface="Times New Roman" panose="02020603050405020304" pitchFamily="18" charset="0"/>
              </a:rPr>
              <a:t> МГУ. </a:t>
            </a:r>
            <a:r>
              <a:rPr lang="en-US" sz="1400" dirty="0" err="1">
                <a:latin typeface="Times New Roman" panose="02020603050405020304" pitchFamily="18" charset="0"/>
                <a:ea typeface="Times New Roman" panose="02020603050405020304" pitchFamily="18" charset="0"/>
              </a:rPr>
              <a:t>Серия</a:t>
            </a:r>
            <a:r>
              <a:rPr lang="en-US" sz="1400" dirty="0">
                <a:latin typeface="Times New Roman" panose="02020603050405020304" pitchFamily="18" charset="0"/>
                <a:ea typeface="Times New Roman" panose="02020603050405020304" pitchFamily="18" charset="0"/>
              </a:rPr>
              <a:t> 3 </a:t>
            </a:r>
            <a:r>
              <a:rPr lang="en-US" sz="1400" dirty="0" err="1">
                <a:latin typeface="Times New Roman" panose="02020603050405020304" pitchFamily="18" charset="0"/>
                <a:ea typeface="Times New Roman" panose="02020603050405020304" pitchFamily="18" charset="0"/>
              </a:rPr>
              <a:t>Физика</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Астрономия</a:t>
            </a:r>
            <a:r>
              <a:rPr lang="en-US" sz="1400" dirty="0">
                <a:latin typeface="Times New Roman" panose="02020603050405020304" pitchFamily="18" charset="0"/>
                <a:ea typeface="Times New Roman" panose="02020603050405020304" pitchFamily="18" charset="0"/>
              </a:rPr>
              <a:t>), ISSN:0027-1349, </a:t>
            </a:r>
            <a:r>
              <a:rPr lang="en-US" sz="1400" dirty="0" err="1">
                <a:latin typeface="Times New Roman" panose="02020603050405020304" pitchFamily="18" charset="0"/>
                <a:ea typeface="Times New Roman" panose="02020603050405020304" pitchFamily="18" charset="0"/>
              </a:rPr>
              <a:t>Изд:Издательство</a:t>
            </a:r>
            <a:r>
              <a:rPr lang="en-US" sz="1400" dirty="0">
                <a:latin typeface="Times New Roman" panose="02020603050405020304" pitchFamily="18" charset="0"/>
                <a:ea typeface="Times New Roman" panose="02020603050405020304" pitchFamily="18" charset="0"/>
              </a:rPr>
              <a:t> МГУ Allerton Press </a:t>
            </a:r>
            <a:r>
              <a:rPr lang="en-US" sz="1400" dirty="0" err="1">
                <a:latin typeface="Times New Roman" panose="02020603050405020304" pitchFamily="18" charset="0"/>
                <a:ea typeface="Times New Roman" panose="02020603050405020304" pitchFamily="18" charset="0"/>
              </a:rPr>
              <a:t>Inc</a:t>
            </a:r>
            <a:r>
              <a:rPr lang="en-US" sz="1400" dirty="0">
                <a:latin typeface="Times New Roman" panose="02020603050405020304" pitchFamily="18" charset="0"/>
                <a:ea typeface="Times New Roman" panose="02020603050405020304" pitchFamily="18" charset="0"/>
              </a:rPr>
              <a:t>,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77, </a:t>
            </a:r>
            <a:r>
              <a:rPr lang="en-US" sz="1400" dirty="0" smtClean="0">
                <a:latin typeface="Times New Roman" panose="02020603050405020304" pitchFamily="18" charset="0"/>
                <a:ea typeface="Times New Roman" panose="02020603050405020304" pitchFamily="18" charset="0"/>
              </a:rPr>
              <a:t>р.206 </a:t>
            </a:r>
            <a:r>
              <a:rPr lang="en-US" sz="1400" dirty="0">
                <a:latin typeface="Times New Roman" panose="02020603050405020304" pitchFamily="18" charset="0"/>
                <a:ea typeface="Times New Roman" panose="02020603050405020304" pitchFamily="18" charset="0"/>
              </a:rPr>
              <a:t>- 207, 2022г. </a:t>
            </a:r>
          </a:p>
          <a:p>
            <a:pPr marL="0" marR="0" algn="just"/>
            <a:r>
              <a:rPr lang="en-US" sz="1400" dirty="0" smtClean="0">
                <a:latin typeface="Times New Roman" panose="02020603050405020304" pitchFamily="18" charset="0"/>
                <a:ea typeface="Times New Roman" panose="02020603050405020304" pitchFamily="18" charset="0"/>
              </a:rPr>
              <a:t>13. </a:t>
            </a:r>
            <a:r>
              <a:rPr lang="en-US" sz="1400" i="1" dirty="0">
                <a:latin typeface="Times New Roman" panose="02020603050405020304" pitchFamily="18" charset="0"/>
                <a:ea typeface="Times New Roman" panose="02020603050405020304" pitchFamily="18" charset="0"/>
              </a:rPr>
              <a:t>Centrality Determination in MPD at NICA,</a:t>
            </a:r>
            <a:r>
              <a:rPr lang="en-US" sz="1400" dirty="0">
                <a:latin typeface="Times New Roman" panose="02020603050405020304" pitchFamily="18" charset="0"/>
                <a:ea typeface="Times New Roman" panose="02020603050405020304" pitchFamily="18" charset="0"/>
              </a:rPr>
              <a:t> A. </a:t>
            </a:r>
            <a:r>
              <a:rPr lang="en-US" sz="1400" dirty="0" err="1">
                <a:latin typeface="Times New Roman" panose="02020603050405020304" pitchFamily="18" charset="0"/>
                <a:ea typeface="Times New Roman" panose="02020603050405020304" pitchFamily="18" charset="0"/>
              </a:rPr>
              <a:t>Aparin</a:t>
            </a:r>
            <a:r>
              <a:rPr lang="en-US" sz="1400" dirty="0">
                <a:latin typeface="Times New Roman" panose="02020603050405020304" pitchFamily="18" charset="0"/>
                <a:ea typeface="Times New Roman" panose="02020603050405020304" pitchFamily="18" charset="0"/>
              </a:rPr>
              <a:t> et al. for MPD Collab., Particles and Nuclei, Letters, </a:t>
            </a:r>
            <a:r>
              <a:rPr lang="en-US" sz="1400" dirty="0" err="1">
                <a:latin typeface="Times New Roman" panose="02020603050405020304" pitchFamily="18" charset="0"/>
                <a:ea typeface="Times New Roman" panose="02020603050405020304" pitchFamily="18" charset="0"/>
              </a:rPr>
              <a:t>Изд:JINR</a:t>
            </a:r>
            <a:r>
              <a:rPr lang="en-US" sz="1400" dirty="0">
                <a:latin typeface="Times New Roman" panose="02020603050405020304" pitchFamily="18" charset="0"/>
                <a:ea typeface="Times New Roman" panose="02020603050405020304" pitchFamily="18" charset="0"/>
              </a:rPr>
              <a:t>, Dubna,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19, </a:t>
            </a:r>
            <a:r>
              <a:rPr lang="en-US" sz="1400" dirty="0" smtClean="0">
                <a:latin typeface="Times New Roman" panose="02020603050405020304" pitchFamily="18" charset="0"/>
                <a:ea typeface="Times New Roman" panose="02020603050405020304" pitchFamily="18" charset="0"/>
              </a:rPr>
              <a:t>р.489-492</a:t>
            </a:r>
            <a:r>
              <a:rPr lang="en-US" sz="1400" dirty="0">
                <a:latin typeface="Times New Roman" panose="02020603050405020304" pitchFamily="18" charset="0"/>
                <a:ea typeface="Times New Roman" panose="02020603050405020304" pitchFamily="18" charset="0"/>
              </a:rPr>
              <a:t>, 2022г. </a:t>
            </a:r>
          </a:p>
          <a:p>
            <a:pPr marL="0" marR="0" algn="just"/>
            <a:r>
              <a:rPr lang="en-US" sz="1400" dirty="0" smtClean="0">
                <a:latin typeface="Times New Roman" panose="02020603050405020304" pitchFamily="18" charset="0"/>
                <a:ea typeface="Times New Roman" panose="02020603050405020304" pitchFamily="18" charset="0"/>
              </a:rPr>
              <a:t>14. </a:t>
            </a:r>
            <a:r>
              <a:rPr lang="en-US" sz="1400" i="1" dirty="0">
                <a:latin typeface="Times New Roman" panose="02020603050405020304" pitchFamily="18" charset="0"/>
                <a:ea typeface="Times New Roman" panose="02020603050405020304" pitchFamily="18" charset="0"/>
              </a:rPr>
              <a:t>Comparison of Methods for Elliptic Flow Measurements at NICA Energy Range,</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Vinh</a:t>
            </a:r>
            <a:r>
              <a:rPr lang="en-US" sz="1400" dirty="0">
                <a:latin typeface="Times New Roman" panose="02020603050405020304" pitchFamily="18" charset="0"/>
                <a:ea typeface="Times New Roman" panose="02020603050405020304" pitchFamily="18" charset="0"/>
              </a:rPr>
              <a:t> Ba Luong for the MPD Collaboration, Moscow University Physics Bulletin.(</a:t>
            </a:r>
            <a:r>
              <a:rPr lang="en-US" sz="1400" dirty="0" err="1">
                <a:latin typeface="Times New Roman" panose="02020603050405020304" pitchFamily="18" charset="0"/>
                <a:ea typeface="Times New Roman" panose="02020603050405020304" pitchFamily="18" charset="0"/>
              </a:rPr>
              <a:t>Вестник</a:t>
            </a:r>
            <a:r>
              <a:rPr lang="en-US" sz="1400" dirty="0">
                <a:latin typeface="Times New Roman" panose="02020603050405020304" pitchFamily="18" charset="0"/>
                <a:ea typeface="Times New Roman" panose="02020603050405020304" pitchFamily="18" charset="0"/>
              </a:rPr>
              <a:t> МГУ. </a:t>
            </a:r>
            <a:r>
              <a:rPr lang="en-US" sz="1400" dirty="0" err="1">
                <a:latin typeface="Times New Roman" panose="02020603050405020304" pitchFamily="18" charset="0"/>
                <a:ea typeface="Times New Roman" panose="02020603050405020304" pitchFamily="18" charset="0"/>
              </a:rPr>
              <a:t>Серия</a:t>
            </a:r>
            <a:r>
              <a:rPr lang="en-US" sz="1400" dirty="0">
                <a:latin typeface="Times New Roman" panose="02020603050405020304" pitchFamily="18" charset="0"/>
                <a:ea typeface="Times New Roman" panose="02020603050405020304" pitchFamily="18" charset="0"/>
              </a:rPr>
              <a:t> 3 </a:t>
            </a:r>
            <a:r>
              <a:rPr lang="en-US" sz="1400" dirty="0" err="1">
                <a:latin typeface="Times New Roman" panose="02020603050405020304" pitchFamily="18" charset="0"/>
                <a:ea typeface="Times New Roman" panose="02020603050405020304" pitchFamily="18" charset="0"/>
              </a:rPr>
              <a:t>Физика</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Астрономия</a:t>
            </a:r>
            <a:r>
              <a:rPr lang="en-US" sz="1400" dirty="0">
                <a:latin typeface="Times New Roman" panose="02020603050405020304" pitchFamily="18" charset="0"/>
                <a:ea typeface="Times New Roman" panose="02020603050405020304" pitchFamily="18" charset="0"/>
              </a:rPr>
              <a:t>), ISSN:0027-1349, </a:t>
            </a:r>
            <a:r>
              <a:rPr lang="en-US" sz="1400" dirty="0" err="1">
                <a:latin typeface="Times New Roman" panose="02020603050405020304" pitchFamily="18" charset="0"/>
                <a:ea typeface="Times New Roman" panose="02020603050405020304" pitchFamily="18" charset="0"/>
              </a:rPr>
              <a:t>Изд:Издательство</a:t>
            </a:r>
            <a:r>
              <a:rPr lang="en-US" sz="1400" dirty="0">
                <a:latin typeface="Times New Roman" panose="02020603050405020304" pitchFamily="18" charset="0"/>
                <a:ea typeface="Times New Roman" panose="02020603050405020304" pitchFamily="18" charset="0"/>
              </a:rPr>
              <a:t> МГУ Allerton Press </a:t>
            </a:r>
            <a:r>
              <a:rPr lang="en-US" sz="1400" dirty="0" err="1">
                <a:latin typeface="Times New Roman" panose="02020603050405020304" pitchFamily="18" charset="0"/>
                <a:ea typeface="Times New Roman" panose="02020603050405020304" pitchFamily="18" charset="0"/>
              </a:rPr>
              <a:t>Inc</a:t>
            </a:r>
            <a:r>
              <a:rPr lang="en-US" sz="1400" dirty="0">
                <a:latin typeface="Times New Roman" panose="02020603050405020304" pitchFamily="18" charset="0"/>
                <a:ea typeface="Times New Roman" panose="02020603050405020304" pitchFamily="18" charset="0"/>
              </a:rPr>
              <a:t>,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77, </a:t>
            </a:r>
            <a:r>
              <a:rPr lang="en-US" sz="1400" dirty="0" smtClean="0">
                <a:latin typeface="Times New Roman" panose="02020603050405020304" pitchFamily="18" charset="0"/>
                <a:ea typeface="Times New Roman" panose="02020603050405020304" pitchFamily="18" charset="0"/>
              </a:rPr>
              <a:t>р.237</a:t>
            </a:r>
            <a:r>
              <a:rPr lang="en-US" sz="1400" dirty="0">
                <a:latin typeface="Times New Roman" panose="02020603050405020304" pitchFamily="18" charset="0"/>
                <a:ea typeface="Times New Roman" panose="02020603050405020304" pitchFamily="18" charset="0"/>
              </a:rPr>
              <a:t>, 2022г. </a:t>
            </a:r>
          </a:p>
          <a:p>
            <a:pPr marL="0" marR="0" algn="just"/>
            <a:r>
              <a:rPr lang="en-US" sz="1400" dirty="0" smtClean="0">
                <a:latin typeface="Times New Roman" panose="02020603050405020304" pitchFamily="18" charset="0"/>
                <a:ea typeface="Times New Roman" panose="02020603050405020304" pitchFamily="18" charset="0"/>
              </a:rPr>
              <a:t>15. </a:t>
            </a:r>
            <a:r>
              <a:rPr lang="en-US" sz="1400" i="1" dirty="0">
                <a:latin typeface="Times New Roman" panose="02020603050405020304" pitchFamily="18" charset="0"/>
                <a:ea typeface="Times New Roman" panose="02020603050405020304" pitchFamily="18" charset="0"/>
              </a:rPr>
              <a:t>From Quark Correlations to Nuclear Drip Line,</a:t>
            </a:r>
            <a:r>
              <a:rPr lang="en-US" sz="1400" dirty="0">
                <a:latin typeface="Times New Roman" panose="02020603050405020304" pitchFamily="18" charset="0"/>
                <a:ea typeface="Times New Roman" panose="02020603050405020304" pitchFamily="18" charset="0"/>
              </a:rPr>
              <a:t> G. Musulmanbekov, Physics of Elementary Particles and Atomic Nuclei, ISSN:0367-2026, eISSN:1814-7445, </a:t>
            </a:r>
            <a:r>
              <a:rPr lang="en-US" sz="1400" dirty="0" err="1">
                <a:latin typeface="Times New Roman" panose="02020603050405020304" pitchFamily="18" charset="0"/>
                <a:ea typeface="Times New Roman" panose="02020603050405020304" pitchFamily="18" charset="0"/>
              </a:rPr>
              <a:t>Изд:JINR</a:t>
            </a:r>
            <a:r>
              <a:rPr lang="en-US" sz="1400" dirty="0">
                <a:latin typeface="Times New Roman" panose="02020603050405020304" pitchFamily="18" charset="0"/>
                <a:ea typeface="Times New Roman" panose="02020603050405020304" pitchFamily="18" charset="0"/>
              </a:rPr>
              <a:t> Publishing Department, 2022г. </a:t>
            </a:r>
          </a:p>
          <a:p>
            <a:pPr marL="0" marR="0" algn="just"/>
            <a:r>
              <a:rPr lang="en-US" sz="1400" dirty="0" smtClean="0">
                <a:latin typeface="Times New Roman" panose="02020603050405020304" pitchFamily="18" charset="0"/>
                <a:ea typeface="Times New Roman" panose="02020603050405020304" pitchFamily="18" charset="0"/>
              </a:rPr>
              <a:t>16. </a:t>
            </a:r>
            <a:r>
              <a:rPr lang="en-US" sz="1400" i="1" dirty="0">
                <a:latin typeface="Times New Roman" panose="02020603050405020304" pitchFamily="18" charset="0"/>
                <a:ea typeface="Times New Roman" panose="02020603050405020304" pitchFamily="18" charset="0"/>
              </a:rPr>
              <a:t>MPD Prospects for the Study of Hadron and (hyper)nuclei Production at NICA Energies,</a:t>
            </a:r>
            <a:r>
              <a:rPr lang="en-US" sz="1400" dirty="0">
                <a:latin typeface="Times New Roman" panose="02020603050405020304" pitchFamily="18" charset="0"/>
                <a:ea typeface="Times New Roman" panose="02020603050405020304" pitchFamily="18" charset="0"/>
              </a:rPr>
              <a:t> A. </a:t>
            </a:r>
            <a:r>
              <a:rPr lang="en-US" sz="1400" dirty="0" err="1">
                <a:latin typeface="Times New Roman" panose="02020603050405020304" pitchFamily="18" charset="0"/>
                <a:ea typeface="Times New Roman" panose="02020603050405020304" pitchFamily="18" charset="0"/>
              </a:rPr>
              <a:t>Mudrokh</a:t>
            </a:r>
            <a:r>
              <a:rPr lang="en-US" sz="1400" dirty="0">
                <a:latin typeface="Times New Roman" panose="02020603050405020304" pitchFamily="18" charset="0"/>
                <a:ea typeface="Times New Roman" panose="02020603050405020304" pitchFamily="18" charset="0"/>
              </a:rPr>
              <a:t> et al for MPD Collaboration, Physics of atomic nuclei, ISSN:1063-7788, eISSN:1562-692X, </a:t>
            </a:r>
            <a:r>
              <a:rPr lang="en-US" sz="1400" dirty="0" err="1">
                <a:latin typeface="Times New Roman" panose="02020603050405020304" pitchFamily="18" charset="0"/>
                <a:ea typeface="Times New Roman" panose="02020603050405020304" pitchFamily="18" charset="0"/>
              </a:rPr>
              <a:t>Изд:MAIK</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Nauka</a:t>
            </a:r>
            <a:r>
              <a:rPr lang="en-US" sz="1400" dirty="0">
                <a:latin typeface="Times New Roman" panose="02020603050405020304" pitchFamily="18" charset="0"/>
                <a:ea typeface="Times New Roman" panose="02020603050405020304" pitchFamily="18" charset="0"/>
              </a:rPr>
              <a:t>/</a:t>
            </a:r>
            <a:r>
              <a:rPr lang="en-US" sz="1400" dirty="0" err="1">
                <a:latin typeface="Times New Roman" panose="02020603050405020304" pitchFamily="18" charset="0"/>
                <a:ea typeface="Times New Roman" panose="02020603050405020304" pitchFamily="18" charset="0"/>
              </a:rPr>
              <a:t>Interperiodica</a:t>
            </a:r>
            <a:r>
              <a:rPr lang="en-US" sz="1400" dirty="0">
                <a:latin typeface="Times New Roman" panose="02020603050405020304" pitchFamily="18" charset="0"/>
                <a:ea typeface="Times New Roman" panose="02020603050405020304" pitchFamily="18" charset="0"/>
              </a:rPr>
              <a:t>, Pleiades Publishing, Ltd,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85, </a:t>
            </a:r>
            <a:r>
              <a:rPr lang="en-US" sz="1400" dirty="0" smtClean="0">
                <a:latin typeface="Times New Roman" panose="02020603050405020304" pitchFamily="18" charset="0"/>
                <a:ea typeface="Times New Roman" panose="02020603050405020304" pitchFamily="18" charset="0"/>
              </a:rPr>
              <a:t>р.1007</a:t>
            </a:r>
            <a:r>
              <a:rPr lang="en-US" sz="1400" dirty="0">
                <a:latin typeface="Times New Roman" panose="02020603050405020304" pitchFamily="18" charset="0"/>
                <a:ea typeface="Times New Roman" panose="02020603050405020304" pitchFamily="18" charset="0"/>
              </a:rPr>
              <a:t>, 2022г. </a:t>
            </a:r>
          </a:p>
          <a:p>
            <a:pPr marL="0" marR="0" algn="just"/>
            <a:r>
              <a:rPr lang="en-US" sz="1400" dirty="0" smtClean="0">
                <a:latin typeface="Times New Roman" panose="02020603050405020304" pitchFamily="18" charset="0"/>
                <a:ea typeface="Times New Roman" panose="02020603050405020304" pitchFamily="18" charset="0"/>
              </a:rPr>
              <a:t>17. </a:t>
            </a:r>
            <a:r>
              <a:rPr lang="en-US" sz="1400" i="1" dirty="0">
                <a:latin typeface="Times New Roman" panose="02020603050405020304" pitchFamily="18" charset="0"/>
                <a:ea typeface="Times New Roman" panose="02020603050405020304" pitchFamily="18" charset="0"/>
              </a:rPr>
              <a:t>Status and initial physics performance studies of the MPD experiment at NICA,</a:t>
            </a:r>
            <a:r>
              <a:rPr lang="en-US" sz="1400" dirty="0">
                <a:latin typeface="Times New Roman" panose="02020603050405020304" pitchFamily="18" charset="0"/>
                <a:ea typeface="Times New Roman" panose="02020603050405020304" pitchFamily="18" charset="0"/>
              </a:rPr>
              <a:t> MPD Collaboration, The European Physical Journal (EPJ), </a:t>
            </a:r>
            <a:r>
              <a:rPr lang="en-US" sz="1400" dirty="0" smtClean="0">
                <a:latin typeface="Times New Roman" panose="02020603050405020304" pitchFamily="18" charset="0"/>
                <a:ea typeface="Times New Roman" panose="02020603050405020304" pitchFamily="18" charset="0"/>
              </a:rPr>
              <a:t>р.140-189</a:t>
            </a:r>
            <a:r>
              <a:rPr lang="en-US" sz="1400" dirty="0">
                <a:latin typeface="Times New Roman" panose="02020603050405020304" pitchFamily="18" charset="0"/>
                <a:ea typeface="Times New Roman" panose="02020603050405020304" pitchFamily="18" charset="0"/>
              </a:rPr>
              <a:t>, 2022г. </a:t>
            </a:r>
          </a:p>
          <a:p>
            <a:pPr marL="0" marR="0" algn="just"/>
            <a:r>
              <a:rPr lang="en-US" sz="1400" dirty="0" smtClean="0">
                <a:latin typeface="Times New Roman" panose="02020603050405020304" pitchFamily="18" charset="0"/>
                <a:ea typeface="Times New Roman" panose="02020603050405020304" pitchFamily="18" charset="0"/>
              </a:rPr>
              <a:t>18. </a:t>
            </a:r>
            <a:r>
              <a:rPr lang="en-US" sz="1400" i="1" dirty="0">
                <a:latin typeface="Times New Roman" panose="02020603050405020304" pitchFamily="18" charset="0"/>
                <a:ea typeface="Times New Roman" panose="02020603050405020304" pitchFamily="18" charset="0"/>
              </a:rPr>
              <a:t>Status and initial physics performance studies of the MPD experiment at NICA,</a:t>
            </a:r>
            <a:r>
              <a:rPr lang="en-US" sz="1400" dirty="0">
                <a:latin typeface="Times New Roman" panose="02020603050405020304" pitchFamily="18" charset="0"/>
                <a:ea typeface="Times New Roman" panose="02020603050405020304" pitchFamily="18" charset="0"/>
              </a:rPr>
              <a:t> MPD Collaboration, The European Physical Journal (EPJ), </a:t>
            </a:r>
            <a:r>
              <a:rPr lang="en-US" sz="1400" dirty="0" smtClean="0">
                <a:latin typeface="Times New Roman" panose="02020603050405020304" pitchFamily="18" charset="0"/>
                <a:ea typeface="Times New Roman" panose="02020603050405020304" pitchFamily="18" charset="0"/>
              </a:rPr>
              <a:t>р.140-189</a:t>
            </a:r>
            <a:r>
              <a:rPr lang="en-US" sz="1400" dirty="0">
                <a:latin typeface="Times New Roman" panose="02020603050405020304" pitchFamily="18" charset="0"/>
                <a:ea typeface="Times New Roman" panose="02020603050405020304" pitchFamily="18" charset="0"/>
              </a:rPr>
              <a:t>, 2022г. </a:t>
            </a:r>
          </a:p>
          <a:p>
            <a:pPr eaLnBrk="1" hangingPunct="1">
              <a:spcBef>
                <a:spcPts val="800"/>
              </a:spcBef>
              <a:buSzPct val="100000"/>
              <a:defRPr/>
            </a:pPr>
            <a:endParaRPr lang="en-US" sz="1400" dirty="0">
              <a:latin typeface="Times New Roman" panose="02020603050405020304" pitchFamily="18" charset="0"/>
              <a:ea typeface="Times New Roman" panose="02020603050405020304" pitchFamily="18" charset="0"/>
            </a:endParaRPr>
          </a:p>
          <a:p>
            <a:pPr marL="0" marR="0" algn="just"/>
            <a:endParaRPr lang="en-US" sz="1400" dirty="0">
              <a:latin typeface="Times New Roman" panose="02020603050405020304" pitchFamily="18" charset="0"/>
              <a:ea typeface="Times New Roman" panose="02020603050405020304" pitchFamily="18" charset="0"/>
            </a:endParaRPr>
          </a:p>
          <a:p>
            <a:pPr eaLnBrk="1" hangingPunct="1">
              <a:spcBef>
                <a:spcPts val="700"/>
              </a:spcBef>
              <a:buSzPct val="100000"/>
              <a:defRPr/>
            </a:pPr>
            <a:endParaRPr lang="en-US" altLang="en-US" dirty="0">
              <a:latin typeface="Times New Roman" panose="02020603050405020304" pitchFamily="18" charset="0"/>
              <a:ea typeface="+mn-ea"/>
              <a:cs typeface="Times New Roman" panose="02020603050405020304" pitchFamily="18" charset="0"/>
            </a:endParaRPr>
          </a:p>
          <a:p>
            <a:pPr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p:txBody>
      </p:sp>
      <p:sp>
        <p:nvSpPr>
          <p:cNvPr id="14339" name="Text Box 2"/>
          <p:cNvSpPr txBox="1">
            <a:spLocks noChangeArrowheads="1"/>
          </p:cNvSpPr>
          <p:nvPr/>
        </p:nvSpPr>
        <p:spPr bwMode="auto">
          <a:xfrm>
            <a:off x="395288" y="228600"/>
            <a:ext cx="8139112" cy="478387"/>
          </a:xfrm>
          <a:prstGeom prst="rect">
            <a:avLst/>
          </a:prstGeom>
          <a:noFill/>
          <a:ln w="27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7200" tIns="54000" rIns="97200" bIns="540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en-US" altLang="en-US" sz="2400" b="1" dirty="0" smtClean="0">
                <a:solidFill>
                  <a:srgbClr val="000000"/>
                </a:solidFill>
                <a:latin typeface="Times New Roman" panose="02020603050405020304" pitchFamily="18" charset="0"/>
              </a:rPr>
              <a:t>Participation in collaborations BM@N, SRC, MPD</a:t>
            </a:r>
          </a:p>
        </p:txBody>
      </p:sp>
      <p:sp>
        <p:nvSpPr>
          <p:cNvPr id="2" name="Slide Number Placeholder 1"/>
          <p:cNvSpPr>
            <a:spLocks noGrp="1"/>
          </p:cNvSpPr>
          <p:nvPr>
            <p:ph type="sldNum" idx="11"/>
          </p:nvPr>
        </p:nvSpPr>
        <p:spPr/>
        <p:txBody>
          <a:bodyPr/>
          <a:lstStyle/>
          <a:p>
            <a:pPr>
              <a:defRPr/>
            </a:pPr>
            <a:fld id="{62CB07E0-E193-42A0-B8A8-322F4D611127}" type="slidenum">
              <a:rPr lang="ru-RU" altLang="en-US" smtClean="0"/>
              <a:pPr>
                <a:defRPr/>
              </a:pPr>
              <a:t>11</a:t>
            </a:fld>
            <a:endParaRPr lang="ru-RU" altLang="en-US"/>
          </a:p>
        </p:txBody>
      </p:sp>
    </p:spTree>
    <p:extLst>
      <p:ext uri="{BB962C8B-B14F-4D97-AF65-F5344CB8AC3E}">
        <p14:creationId xmlns:p14="http://schemas.microsoft.com/office/powerpoint/2010/main" val="4551904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19087" y="706987"/>
            <a:ext cx="8364537" cy="40936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indent="-227013">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marL="0" marR="0" algn="just"/>
            <a:endParaRPr lang="en-US" sz="1400" dirty="0" smtClean="0">
              <a:latin typeface="Times New Roman" panose="02020603050405020304" pitchFamily="18" charset="0"/>
              <a:ea typeface="Times New Roman" panose="02020603050405020304" pitchFamily="18" charset="0"/>
            </a:endParaRPr>
          </a:p>
          <a:p>
            <a:pPr marL="0" marR="0" algn="just"/>
            <a:endParaRPr lang="en-US" sz="1400" dirty="0">
              <a:latin typeface="Times New Roman" panose="02020603050405020304" pitchFamily="18" charset="0"/>
              <a:ea typeface="Times New Roman" panose="02020603050405020304" pitchFamily="18" charset="0"/>
            </a:endParaRPr>
          </a:p>
          <a:p>
            <a:pPr marL="0" marR="0" algn="just"/>
            <a:r>
              <a:rPr lang="en-US" sz="1400" dirty="0" smtClean="0">
                <a:latin typeface="Times New Roman" panose="02020603050405020304" pitchFamily="18" charset="0"/>
                <a:ea typeface="Times New Roman" panose="02020603050405020304" pitchFamily="18" charset="0"/>
              </a:rPr>
              <a:t>19. </a:t>
            </a:r>
            <a:r>
              <a:rPr lang="en-US" sz="1400" i="1" dirty="0">
                <a:latin typeface="Times New Roman" panose="02020603050405020304" pitchFamily="18" charset="0"/>
                <a:ea typeface="Times New Roman" panose="02020603050405020304" pitchFamily="18" charset="0"/>
              </a:rPr>
              <a:t>Production of pi+ and K+ mesons in argon-nucleus interactions at 3.2 A GeV,</a:t>
            </a:r>
            <a:r>
              <a:rPr lang="en-US" sz="1400" dirty="0">
                <a:latin typeface="Times New Roman" panose="02020603050405020304" pitchFamily="18" charset="0"/>
                <a:ea typeface="Times New Roman" panose="02020603050405020304" pitchFamily="18" charset="0"/>
              </a:rPr>
              <a:t> BM@N collaboration, Journal of High Energy Physics, ISSN:1126-6708, eISSN:1029-8479, </a:t>
            </a:r>
            <a:r>
              <a:rPr lang="en-US" sz="1400" dirty="0" err="1">
                <a:latin typeface="Times New Roman" panose="02020603050405020304" pitchFamily="18" charset="0"/>
                <a:ea typeface="Times New Roman" panose="02020603050405020304" pitchFamily="18" charset="0"/>
              </a:rPr>
              <a:t>Изд:Springer</a:t>
            </a:r>
            <a:r>
              <a:rPr lang="en-US" sz="1400" dirty="0">
                <a:latin typeface="Times New Roman" panose="02020603050405020304" pitchFamily="18" charset="0"/>
                <a:ea typeface="Times New Roman" panose="02020603050405020304" pitchFamily="18" charset="0"/>
              </a:rPr>
              <a:t> Berlin Heidelberg,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2023, </a:t>
            </a:r>
            <a:r>
              <a:rPr lang="en-US" sz="1400" dirty="0" smtClean="0">
                <a:latin typeface="Times New Roman" panose="02020603050405020304" pitchFamily="18" charset="0"/>
                <a:ea typeface="Times New Roman" panose="02020603050405020304" pitchFamily="18" charset="0"/>
              </a:rPr>
              <a:t>р.174</a:t>
            </a:r>
            <a:r>
              <a:rPr lang="en-US" sz="1400" dirty="0">
                <a:latin typeface="Times New Roman" panose="02020603050405020304" pitchFamily="18" charset="0"/>
                <a:ea typeface="Times New Roman" panose="02020603050405020304" pitchFamily="18" charset="0"/>
              </a:rPr>
              <a:t>, </a:t>
            </a:r>
            <a:r>
              <a:rPr lang="en-US" sz="1400" dirty="0" smtClean="0">
                <a:latin typeface="Times New Roman" panose="02020603050405020304" pitchFamily="18" charset="0"/>
                <a:ea typeface="Times New Roman" panose="02020603050405020304" pitchFamily="18" charset="0"/>
              </a:rPr>
              <a:t>2023. </a:t>
            </a:r>
            <a:endParaRPr lang="en-US" sz="1400" dirty="0">
              <a:latin typeface="Times New Roman" panose="02020603050405020304" pitchFamily="18" charset="0"/>
              <a:ea typeface="Times New Roman" panose="02020603050405020304" pitchFamily="18" charset="0"/>
            </a:endParaRPr>
          </a:p>
          <a:p>
            <a:pPr marL="0" marR="0" algn="just"/>
            <a:r>
              <a:rPr lang="en-US" sz="1400" dirty="0" smtClean="0">
                <a:latin typeface="Times New Roman" panose="02020603050405020304" pitchFamily="18" charset="0"/>
                <a:ea typeface="Times New Roman" panose="02020603050405020304" pitchFamily="18" charset="0"/>
              </a:rPr>
              <a:t>20. </a:t>
            </a:r>
            <a:r>
              <a:rPr lang="en-US" sz="1400" i="1" dirty="0">
                <a:latin typeface="Times New Roman" panose="02020603050405020304" pitchFamily="18" charset="0"/>
                <a:ea typeface="Times New Roman" panose="02020603050405020304" pitchFamily="18" charset="0"/>
              </a:rPr>
              <a:t>The BM@N spectrometer at the NICA accelerator complex,</a:t>
            </a:r>
            <a:r>
              <a:rPr lang="en-US" sz="1400" dirty="0">
                <a:latin typeface="Times New Roman" panose="02020603050405020304" pitchFamily="18" charset="0"/>
                <a:ea typeface="Times New Roman" panose="02020603050405020304" pitchFamily="18" charset="0"/>
              </a:rPr>
              <a:t> BM@N collaboration, Nuclear Instruments &amp; Methods in Physics Research A, </a:t>
            </a:r>
            <a:r>
              <a:rPr lang="en-US" sz="1400" dirty="0" smtClean="0">
                <a:latin typeface="Times New Roman" panose="02020603050405020304" pitchFamily="18" charset="0"/>
                <a:ea typeface="Times New Roman" panose="02020603050405020304" pitchFamily="18" charset="0"/>
              </a:rPr>
              <a:t>ELSEVIER</a:t>
            </a:r>
            <a:r>
              <a:rPr lang="en-US" sz="1400" dirty="0">
                <a:latin typeface="Times New Roman" panose="02020603050405020304" pitchFamily="18" charset="0"/>
                <a:ea typeface="Times New Roman" panose="02020603050405020304" pitchFamily="18" charset="0"/>
              </a:rPr>
              <a:t>,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1065, p</a:t>
            </a:r>
            <a:r>
              <a:rPr lang="en-US" sz="1400" dirty="0" smtClean="0">
                <a:latin typeface="Times New Roman" panose="02020603050405020304" pitchFamily="18" charset="0"/>
                <a:ea typeface="Times New Roman" panose="02020603050405020304" pitchFamily="18" charset="0"/>
              </a:rPr>
              <a:t>.169532</a:t>
            </a:r>
            <a:r>
              <a:rPr lang="en-US" sz="1400" dirty="0">
                <a:latin typeface="Times New Roman" panose="02020603050405020304" pitchFamily="18" charset="0"/>
                <a:ea typeface="Times New Roman" panose="02020603050405020304" pitchFamily="18" charset="0"/>
              </a:rPr>
              <a:t>, 2024г. </a:t>
            </a:r>
          </a:p>
          <a:p>
            <a:pPr marL="0" marR="0" algn="just"/>
            <a:r>
              <a:rPr lang="en-US" sz="1400" dirty="0" smtClean="0">
                <a:latin typeface="Times New Roman" panose="02020603050405020304" pitchFamily="18" charset="0"/>
                <a:ea typeface="Times New Roman" panose="02020603050405020304" pitchFamily="18" charset="0"/>
              </a:rPr>
              <a:t>21. </a:t>
            </a:r>
            <a:r>
              <a:rPr lang="en-US" sz="1400" i="1" dirty="0">
                <a:latin typeface="Times New Roman" panose="02020603050405020304" pitchFamily="18" charset="0"/>
                <a:ea typeface="Times New Roman" panose="02020603050405020304" pitchFamily="18" charset="0"/>
              </a:rPr>
              <a:t>MPD physics performance studies in $</a:t>
            </a:r>
            <a:r>
              <a:rPr lang="en-US" sz="1400" i="1" dirty="0" err="1">
                <a:latin typeface="Times New Roman" panose="02020603050405020304" pitchFamily="18" charset="0"/>
                <a:ea typeface="Times New Roman" panose="02020603050405020304" pitchFamily="18" charset="0"/>
              </a:rPr>
              <a:t>Bi+Bi</a:t>
            </a:r>
            <a:r>
              <a:rPr lang="en-US" sz="1400" i="1" dirty="0">
                <a:latin typeface="Times New Roman" panose="02020603050405020304" pitchFamily="18" charset="0"/>
                <a:ea typeface="Times New Roman" panose="02020603050405020304" pitchFamily="18" charset="0"/>
              </a:rPr>
              <a:t>$ collisions at $\</a:t>
            </a:r>
            <a:r>
              <a:rPr lang="en-US" sz="1400" i="1" dirty="0" err="1">
                <a:latin typeface="Times New Roman" panose="02020603050405020304" pitchFamily="18" charset="0"/>
                <a:ea typeface="Times New Roman" panose="02020603050405020304" pitchFamily="18" charset="0"/>
              </a:rPr>
              <a:t>sqrt</a:t>
            </a:r>
            <a:r>
              <a:rPr lang="en-US" sz="1400" i="1" dirty="0">
                <a:latin typeface="Times New Roman" panose="02020603050405020304" pitchFamily="18" charset="0"/>
                <a:ea typeface="Times New Roman" panose="02020603050405020304" pitchFamily="18" charset="0"/>
              </a:rPr>
              <a:t>{s_{NN}}$= 9.2 GeV,</a:t>
            </a:r>
            <a:r>
              <a:rPr lang="en-US" sz="1400" dirty="0">
                <a:latin typeface="Times New Roman" panose="02020603050405020304" pitchFamily="18" charset="0"/>
                <a:ea typeface="Times New Roman" panose="02020603050405020304" pitchFamily="18" charset="0"/>
              </a:rPr>
              <a:t> R. </a:t>
            </a:r>
            <a:r>
              <a:rPr lang="en-US" sz="1400" dirty="0" err="1">
                <a:latin typeface="Times New Roman" panose="02020603050405020304" pitchFamily="18" charset="0"/>
                <a:ea typeface="Times New Roman" panose="02020603050405020304" pitchFamily="18" charset="0"/>
              </a:rPr>
              <a:t>Abdulin</a:t>
            </a:r>
            <a:r>
              <a:rPr lang="en-US" sz="1400" dirty="0">
                <a:latin typeface="Times New Roman" panose="02020603050405020304" pitchFamily="18" charset="0"/>
                <a:ea typeface="Times New Roman" panose="02020603050405020304" pitchFamily="18" charset="0"/>
              </a:rPr>
              <a:t> et al., </a:t>
            </a:r>
            <a:r>
              <a:rPr lang="en-US" sz="1400" dirty="0" err="1">
                <a:latin typeface="Times New Roman" panose="02020603050405020304" pitchFamily="18" charset="0"/>
                <a:ea typeface="Times New Roman" panose="02020603050405020304" pitchFamily="18" charset="0"/>
              </a:rPr>
              <a:t>Revista</a:t>
            </a:r>
            <a:r>
              <a:rPr lang="en-US" sz="1400" dirty="0">
                <a:latin typeface="Times New Roman" panose="02020603050405020304" pitchFamily="18" charset="0"/>
                <a:ea typeface="Times New Roman" panose="02020603050405020304" pitchFamily="18" charset="0"/>
              </a:rPr>
              <a:t> Mexicana de F ́</a:t>
            </a:r>
            <a:r>
              <a:rPr lang="en-US" sz="1400" dirty="0" err="1">
                <a:latin typeface="Times New Roman" panose="02020603050405020304" pitchFamily="18" charset="0"/>
                <a:ea typeface="Times New Roman" panose="02020603050405020304" pitchFamily="18" charset="0"/>
              </a:rPr>
              <a:t>ısica</a:t>
            </a:r>
            <a:r>
              <a:rPr lang="en-US" sz="1400" dirty="0">
                <a:latin typeface="Times New Roman" panose="02020603050405020304" pitchFamily="18" charset="0"/>
                <a:ea typeface="Times New Roman" panose="02020603050405020304" pitchFamily="18" charset="0"/>
              </a:rPr>
              <a:t>, </a:t>
            </a:r>
            <a:r>
              <a:rPr lang="en-US" sz="1400" dirty="0" smtClean="0">
                <a:latin typeface="Times New Roman" panose="02020603050405020304" pitchFamily="18" charset="0"/>
                <a:ea typeface="Times New Roman" panose="02020603050405020304" pitchFamily="18" charset="0"/>
              </a:rPr>
              <a:t>v. </a:t>
            </a:r>
            <a:r>
              <a:rPr lang="en-US" sz="1400" dirty="0">
                <a:latin typeface="Times New Roman" panose="02020603050405020304" pitchFamily="18" charset="0"/>
                <a:ea typeface="Times New Roman" panose="02020603050405020304" pitchFamily="18" charset="0"/>
              </a:rPr>
              <a:t>71, p</a:t>
            </a:r>
            <a:r>
              <a:rPr lang="en-US" sz="1400" dirty="0" smtClean="0">
                <a:latin typeface="Times New Roman" panose="02020603050405020304" pitchFamily="18" charset="0"/>
                <a:ea typeface="Times New Roman" panose="02020603050405020304" pitchFamily="18" charset="0"/>
              </a:rPr>
              <a:t>.1-</a:t>
            </a:r>
            <a:r>
              <a:rPr lang="en-US" sz="1400" dirty="0">
                <a:latin typeface="Times New Roman" panose="02020603050405020304" pitchFamily="18" charset="0"/>
                <a:ea typeface="Times New Roman" panose="02020603050405020304" pitchFamily="18" charset="0"/>
              </a:rPr>
              <a:t>, 2025г. </a:t>
            </a:r>
          </a:p>
          <a:p>
            <a:pPr marL="0" marR="0" algn="just"/>
            <a:r>
              <a:rPr lang="en-US" sz="1400" dirty="0" smtClean="0">
                <a:latin typeface="Times New Roman" panose="02020603050405020304" pitchFamily="18" charset="0"/>
                <a:ea typeface="Times New Roman" panose="02020603050405020304" pitchFamily="18" charset="0"/>
              </a:rPr>
              <a:t>22. </a:t>
            </a:r>
            <a:r>
              <a:rPr lang="en-US" sz="1400" i="1" dirty="0">
                <a:latin typeface="Times New Roman" panose="02020603050405020304" pitchFamily="18" charset="0"/>
                <a:ea typeface="Times New Roman" panose="02020603050405020304" pitchFamily="18" charset="0"/>
              </a:rPr>
              <a:t>Production of protons, deuterons and tritons in argon-nucleus interactions at 3.2 A GeV,</a:t>
            </a:r>
            <a:r>
              <a:rPr lang="en-US" sz="1400" dirty="0">
                <a:latin typeface="Times New Roman" panose="02020603050405020304" pitchFamily="18" charset="0"/>
                <a:ea typeface="Times New Roman" panose="02020603050405020304" pitchFamily="18" charset="0"/>
              </a:rPr>
              <a:t> BM@N collaboration, Journal of High Energy </a:t>
            </a:r>
            <a:r>
              <a:rPr lang="en-US" sz="1400" dirty="0" smtClean="0">
                <a:latin typeface="Times New Roman" panose="02020603050405020304" pitchFamily="18" charset="0"/>
                <a:ea typeface="Times New Roman" panose="02020603050405020304" pitchFamily="18" charset="0"/>
              </a:rPr>
              <a:t>Physics, Springer </a:t>
            </a:r>
            <a:r>
              <a:rPr lang="en-US" sz="1400" dirty="0">
                <a:latin typeface="Times New Roman" panose="02020603050405020304" pitchFamily="18" charset="0"/>
                <a:ea typeface="Times New Roman" panose="02020603050405020304" pitchFamily="18" charset="0"/>
              </a:rPr>
              <a:t>Berlin </a:t>
            </a:r>
            <a:r>
              <a:rPr lang="en-US" sz="1400" dirty="0" smtClean="0">
                <a:latin typeface="Times New Roman" panose="02020603050405020304" pitchFamily="18" charset="0"/>
                <a:ea typeface="Times New Roman" panose="02020603050405020304" pitchFamily="18" charset="0"/>
              </a:rPr>
              <a:t>Heidelberg, </a:t>
            </a:r>
            <a:r>
              <a:rPr lang="en-US" sz="1400" dirty="0">
                <a:latin typeface="Times New Roman" panose="02020603050405020304" pitchFamily="18" charset="0"/>
                <a:ea typeface="Times New Roman" panose="02020603050405020304" pitchFamily="18" charset="0"/>
              </a:rPr>
              <a:t>2025г. </a:t>
            </a:r>
          </a:p>
          <a:p>
            <a:pPr eaLnBrk="1" hangingPunct="1">
              <a:spcBef>
                <a:spcPts val="700"/>
              </a:spcBef>
              <a:buSzPct val="100000"/>
              <a:defRPr/>
            </a:pPr>
            <a:endParaRPr lang="en-US" altLang="en-US" dirty="0">
              <a:latin typeface="Times New Roman" panose="02020603050405020304" pitchFamily="18" charset="0"/>
              <a:ea typeface="+mn-ea"/>
              <a:cs typeface="Times New Roman" panose="02020603050405020304" pitchFamily="18" charset="0"/>
            </a:endParaRPr>
          </a:p>
          <a:p>
            <a:pPr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p:txBody>
      </p:sp>
      <p:sp>
        <p:nvSpPr>
          <p:cNvPr id="14339" name="Text Box 2"/>
          <p:cNvSpPr txBox="1">
            <a:spLocks noChangeArrowheads="1"/>
          </p:cNvSpPr>
          <p:nvPr/>
        </p:nvSpPr>
        <p:spPr bwMode="auto">
          <a:xfrm>
            <a:off x="395288" y="228600"/>
            <a:ext cx="8139112" cy="478387"/>
          </a:xfrm>
          <a:prstGeom prst="rect">
            <a:avLst/>
          </a:prstGeom>
          <a:noFill/>
          <a:ln w="27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7200" tIns="54000" rIns="97200" bIns="540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en-US" altLang="en-US" sz="2400" b="1" dirty="0" smtClean="0">
                <a:solidFill>
                  <a:srgbClr val="000000"/>
                </a:solidFill>
                <a:latin typeface="Times New Roman" panose="02020603050405020304" pitchFamily="18" charset="0"/>
              </a:rPr>
              <a:t>Participation in collaborations BM@N, SRC, MPD</a:t>
            </a:r>
          </a:p>
        </p:txBody>
      </p:sp>
      <p:sp>
        <p:nvSpPr>
          <p:cNvPr id="2" name="Slide Number Placeholder 1"/>
          <p:cNvSpPr>
            <a:spLocks noGrp="1"/>
          </p:cNvSpPr>
          <p:nvPr>
            <p:ph type="sldNum" idx="11"/>
          </p:nvPr>
        </p:nvSpPr>
        <p:spPr/>
        <p:txBody>
          <a:bodyPr/>
          <a:lstStyle/>
          <a:p>
            <a:pPr>
              <a:defRPr/>
            </a:pPr>
            <a:fld id="{62CB07E0-E193-42A0-B8A8-322F4D611127}" type="slidenum">
              <a:rPr lang="ru-RU" altLang="en-US" smtClean="0"/>
              <a:pPr>
                <a:defRPr/>
              </a:pPr>
              <a:t>12</a:t>
            </a:fld>
            <a:endParaRPr lang="ru-RU" altLang="en-US"/>
          </a:p>
        </p:txBody>
      </p:sp>
    </p:spTree>
    <p:extLst>
      <p:ext uri="{BB962C8B-B14F-4D97-AF65-F5344CB8AC3E}">
        <p14:creationId xmlns:p14="http://schemas.microsoft.com/office/powerpoint/2010/main" val="103447941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95288" y="333375"/>
            <a:ext cx="8291512" cy="597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indent="-227013">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eaLnBrk="1" hangingPunct="1">
              <a:spcBef>
                <a:spcPts val="800"/>
              </a:spcBef>
              <a:buSzPct val="100000"/>
              <a:defRPr/>
            </a:pPr>
            <a:r>
              <a:rPr lang="en-US" altLang="en-US" sz="3200" b="1">
                <a:latin typeface="Times New Roman" panose="02020603050405020304" pitchFamily="18" charset="0"/>
                <a:ea typeface="+mn-ea"/>
                <a:cs typeface="Times New Roman" panose="02020603050405020304" pitchFamily="18" charset="0"/>
              </a:rPr>
              <a:t>		</a:t>
            </a:r>
          </a:p>
          <a:p>
            <a:pPr eaLnBrk="1" hangingPunct="1">
              <a:spcBef>
                <a:spcPts val="800"/>
              </a:spcBef>
              <a:buSzPct val="100000"/>
              <a:defRPr/>
            </a:pPr>
            <a:endParaRPr lang="en-US" altLang="en-US" sz="3200" b="1">
              <a:latin typeface="Times New Roman" panose="02020603050405020304" pitchFamily="18" charset="0"/>
              <a:ea typeface="+mn-ea"/>
              <a:cs typeface="Times New Roman" panose="02020603050405020304" pitchFamily="18" charset="0"/>
            </a:endParaRPr>
          </a:p>
          <a:p>
            <a:pPr lvl="4">
              <a:spcBef>
                <a:spcPts val="500"/>
              </a:spcBef>
              <a:buSzPct val="100000"/>
              <a:defRPr/>
            </a:pPr>
            <a:r>
              <a:rPr lang="en-US" altLang="en-US" sz="3200">
                <a:latin typeface="Times New Roman" panose="02020603050405020304" pitchFamily="18" charset="0"/>
                <a:ea typeface="+mn-ea"/>
                <a:cs typeface="Times New Roman" panose="02020603050405020304" pitchFamily="18" charset="0"/>
              </a:rPr>
              <a:t>        </a:t>
            </a:r>
            <a:r>
              <a:rPr lang="en-US" altLang="en-US" sz="2800">
                <a:latin typeface="Times New Roman" panose="02020603050405020304" pitchFamily="18" charset="0"/>
                <a:ea typeface="+mn-ea"/>
                <a:cs typeface="Times New Roman" panose="02020603050405020304" pitchFamily="18" charset="0"/>
              </a:rPr>
              <a:t>  </a:t>
            </a:r>
          </a:p>
          <a:p>
            <a:pPr eaLnBrk="1" hangingPunct="1">
              <a:spcBef>
                <a:spcPts val="700"/>
              </a:spcBef>
              <a:buSzPct val="100000"/>
              <a:defRPr/>
            </a:pPr>
            <a:endParaRPr lang="en-US" altLang="en-US" sz="2800">
              <a:latin typeface="Times New Roman" panose="02020603050405020304" pitchFamily="18" charset="0"/>
              <a:ea typeface="+mn-ea"/>
              <a:cs typeface="Times New Roman" panose="02020603050405020304" pitchFamily="18" charset="0"/>
            </a:endParaRPr>
          </a:p>
          <a:p>
            <a:pPr eaLnBrk="1" hangingPunct="1">
              <a:spcBef>
                <a:spcPts val="700"/>
              </a:spcBef>
              <a:buSzPct val="100000"/>
              <a:defRPr/>
            </a:pPr>
            <a:endParaRPr lang="en-US" altLang="en-US" sz="280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a:latin typeface="Times New Roman" panose="02020603050405020304" pitchFamily="18" charset="0"/>
              <a:ea typeface="+mn-ea"/>
              <a:cs typeface="Times New Roman" panose="02020603050405020304" pitchFamily="18" charset="0"/>
            </a:endParaRPr>
          </a:p>
        </p:txBody>
      </p:sp>
      <p:sp>
        <p:nvSpPr>
          <p:cNvPr id="14339" name="Text Box 2"/>
          <p:cNvSpPr txBox="1">
            <a:spLocks noChangeArrowheads="1"/>
          </p:cNvSpPr>
          <p:nvPr/>
        </p:nvSpPr>
        <p:spPr bwMode="auto">
          <a:xfrm>
            <a:off x="395288" y="152400"/>
            <a:ext cx="7834312" cy="5125813"/>
          </a:xfrm>
          <a:prstGeom prst="rect">
            <a:avLst/>
          </a:prstGeom>
          <a:noFill/>
          <a:ln w="27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7200" tIns="54000" rIns="97200" bIns="540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en-US" altLang="en-US" sz="2400" b="1" dirty="0" smtClean="0">
                <a:solidFill>
                  <a:srgbClr val="000000"/>
                </a:solidFill>
                <a:latin typeface="Times New Roman" panose="02020603050405020304" pitchFamily="18" charset="0"/>
              </a:rPr>
              <a:t>Activity 2</a:t>
            </a:r>
            <a:endParaRPr lang="en-US" altLang="en-US" sz="2400" b="1" dirty="0" smtClean="0">
              <a:solidFill>
                <a:srgbClr val="000000"/>
              </a:solidFill>
              <a:latin typeface="Times New Roman" panose="02020603050405020304" pitchFamily="18" charset="0"/>
            </a:endParaRPr>
          </a:p>
          <a:p>
            <a:pPr algn="ctr" eaLnBrk="1" hangingPunct="1">
              <a:buClrTx/>
              <a:buFontTx/>
              <a:buNone/>
            </a:pPr>
            <a:r>
              <a:rPr lang="en-US" altLang="en-US" sz="2000" b="1" dirty="0" smtClean="0">
                <a:solidFill>
                  <a:srgbClr val="000000"/>
                </a:solidFill>
                <a:latin typeface="Times New Roman" panose="02020603050405020304" pitchFamily="18" charset="0"/>
              </a:rPr>
              <a:t>SCQM</a:t>
            </a:r>
            <a:r>
              <a:rPr lang="en-US" altLang="en-US" sz="2000" dirty="0" smtClean="0">
                <a:solidFill>
                  <a:srgbClr val="000000"/>
                </a:solidFill>
                <a:latin typeface="Times New Roman" panose="02020603050405020304" pitchFamily="18" charset="0"/>
              </a:rPr>
              <a:t> </a:t>
            </a:r>
            <a:r>
              <a:rPr lang="en-US" altLang="en-US" sz="2000" dirty="0">
                <a:solidFill>
                  <a:srgbClr val="000000"/>
                </a:solidFill>
                <a:latin typeface="Times New Roman" panose="02020603050405020304" pitchFamily="18" charset="0"/>
              </a:rPr>
              <a:t>– Strongly Correlated Quark Mode</a:t>
            </a:r>
            <a:r>
              <a:rPr lang="en-US" altLang="en-US" sz="2000" dirty="0">
                <a:solidFill>
                  <a:srgbClr val="000000"/>
                </a:solidFill>
              </a:rPr>
              <a:t>l</a:t>
            </a:r>
          </a:p>
          <a:p>
            <a:pPr algn="ctr" eaLnBrk="1" hangingPunct="1">
              <a:buClrTx/>
              <a:buFontTx/>
              <a:buNone/>
            </a:pPr>
            <a:r>
              <a:rPr lang="en-US" altLang="en-US" sz="2000" dirty="0">
                <a:solidFill>
                  <a:srgbClr val="000000"/>
                </a:solidFill>
                <a:latin typeface="Times New Roman" panose="02020603050405020304" pitchFamily="18" charset="0"/>
              </a:rPr>
              <a:t>of </a:t>
            </a:r>
            <a:r>
              <a:rPr lang="en-US" altLang="en-US" sz="2000" dirty="0" smtClean="0">
                <a:solidFill>
                  <a:srgbClr val="000000"/>
                </a:solidFill>
                <a:latin typeface="Times New Roman" panose="02020603050405020304" pitchFamily="18" charset="0"/>
              </a:rPr>
              <a:t>Nucleon and Nucleus Structures</a:t>
            </a:r>
            <a:endParaRPr lang="en-US" altLang="en-US" sz="2000" dirty="0">
              <a:solidFill>
                <a:srgbClr val="000000"/>
              </a:solidFill>
              <a:latin typeface="Times New Roman" panose="02020603050405020304" pitchFamily="18" charset="0"/>
            </a:endParaRPr>
          </a:p>
          <a:p>
            <a:pPr>
              <a:buClrTx/>
              <a:buFontTx/>
              <a:buNone/>
            </a:pPr>
            <a:r>
              <a:rPr lang="en-US" altLang="en-US" b="1" dirty="0" smtClean="0">
                <a:solidFill>
                  <a:srgbClr val="000000"/>
                </a:solidFill>
                <a:latin typeface="Times New Roman" panose="02020603050405020304" pitchFamily="18" charset="0"/>
              </a:rPr>
              <a:t>Quark Structure of Nucleon</a:t>
            </a:r>
            <a:endParaRPr lang="en-US" altLang="en-US" b="1" dirty="0">
              <a:solidFill>
                <a:srgbClr val="000000"/>
              </a:solidFill>
              <a:latin typeface="Times New Roman" panose="02020603050405020304" pitchFamily="18" charset="0"/>
            </a:endParaRPr>
          </a:p>
          <a:p>
            <a:pPr>
              <a:buClrTx/>
              <a:buFontTx/>
              <a:buNone/>
            </a:pPr>
            <a:r>
              <a:rPr lang="en-US" altLang="en-US" sz="1600" b="1" i="1" dirty="0" smtClean="0">
                <a:solidFill>
                  <a:srgbClr val="000000"/>
                </a:solidFill>
                <a:latin typeface="Times New Roman" panose="02020603050405020304" pitchFamily="18" charset="0"/>
              </a:rPr>
              <a:t>G. Musulmanbekov</a:t>
            </a:r>
            <a:r>
              <a:rPr lang="en-US" altLang="en-US" sz="1600" b="1" i="1" dirty="0">
                <a:solidFill>
                  <a:srgbClr val="000000"/>
                </a:solidFill>
                <a:latin typeface="Times New Roman" panose="02020603050405020304" pitchFamily="18" charset="0"/>
              </a:rPr>
              <a:t>, </a:t>
            </a:r>
            <a:r>
              <a:rPr lang="en-US" altLang="en-US" sz="1600" i="1" dirty="0" smtClean="0">
                <a:solidFill>
                  <a:srgbClr val="000000"/>
                </a:solidFill>
                <a:latin typeface="Times New Roman" panose="02020603050405020304" pitchFamily="18" charset="0"/>
              </a:rPr>
              <a:t>Quarks </a:t>
            </a:r>
            <a:r>
              <a:rPr lang="en-US" altLang="en-US" sz="1600" i="1" dirty="0">
                <a:solidFill>
                  <a:srgbClr val="000000"/>
                </a:solidFill>
                <a:latin typeface="Times New Roman" panose="02020603050405020304" pitchFamily="18" charset="0"/>
              </a:rPr>
              <a:t>as Vortices in Vacuum. In: </a:t>
            </a:r>
            <a:r>
              <a:rPr lang="en-US" altLang="en-US" sz="1600" i="1" dirty="0" smtClean="0">
                <a:solidFill>
                  <a:srgbClr val="000000"/>
                </a:solidFill>
                <a:latin typeface="Times New Roman" panose="02020603050405020304" pitchFamily="18" charset="0"/>
              </a:rPr>
              <a:t>Frontiers </a:t>
            </a:r>
            <a:r>
              <a:rPr lang="en-US" altLang="en-US" sz="1600" i="1" dirty="0">
                <a:solidFill>
                  <a:srgbClr val="000000"/>
                </a:solidFill>
                <a:latin typeface="Times New Roman" panose="02020603050405020304" pitchFamily="18" charset="0"/>
              </a:rPr>
              <a:t>of Fundamental Physics 4. Springer, Boston, </a:t>
            </a:r>
            <a:r>
              <a:rPr lang="en-US" altLang="en-US" sz="1600" i="1" dirty="0" smtClean="0">
                <a:solidFill>
                  <a:srgbClr val="000000"/>
                </a:solidFill>
                <a:latin typeface="Times New Roman" panose="02020603050405020304" pitchFamily="18" charset="0"/>
              </a:rPr>
              <a:t>MA, 2001</a:t>
            </a:r>
            <a:r>
              <a:rPr lang="en-US" altLang="en-US" sz="1600" i="1" dirty="0" smtClean="0">
                <a:solidFill>
                  <a:schemeClr val="tx1"/>
                </a:solidFill>
                <a:latin typeface="Times New Roman" panose="02020603050405020304" pitchFamily="18" charset="0"/>
              </a:rPr>
              <a:t>. </a:t>
            </a:r>
            <a:r>
              <a:rPr lang="en-US" altLang="en-US" sz="1600" i="1" dirty="0" smtClean="0">
                <a:solidFill>
                  <a:schemeClr val="tx1"/>
                </a:solidFill>
                <a:latin typeface="Times New Roman" panose="02020603050405020304" pitchFamily="18" charset="0"/>
                <a:hlinkClick r:id="rId3"/>
              </a:rPr>
              <a:t>doi.org/10.1007/978-1-4615-1339-1_10</a:t>
            </a:r>
            <a:endParaRPr lang="en-US" altLang="en-US" sz="1600" i="1" dirty="0" smtClean="0">
              <a:solidFill>
                <a:schemeClr val="tx1"/>
              </a:solidFill>
              <a:latin typeface="Times New Roman" panose="02020603050405020304" pitchFamily="18" charset="0"/>
            </a:endParaRPr>
          </a:p>
          <a:p>
            <a:pPr>
              <a:buClrTx/>
              <a:buFontTx/>
              <a:buNone/>
            </a:pPr>
            <a:r>
              <a:rPr lang="en-US" altLang="en-US" sz="1600" b="1" i="1" dirty="0" smtClean="0">
                <a:solidFill>
                  <a:schemeClr val="accent2"/>
                </a:solidFill>
                <a:latin typeface="Times New Roman" panose="02020603050405020304" pitchFamily="18" charset="0"/>
              </a:rPr>
              <a:t>G</a:t>
            </a:r>
            <a:r>
              <a:rPr lang="en-US" altLang="en-US" sz="1600" b="1" i="1" dirty="0">
                <a:solidFill>
                  <a:schemeClr val="accent2"/>
                </a:solidFill>
                <a:latin typeface="Times New Roman" panose="02020603050405020304" pitchFamily="18" charset="0"/>
              </a:rPr>
              <a:t>. Musulmanbekov</a:t>
            </a:r>
            <a:r>
              <a:rPr lang="en-US" altLang="en-US" sz="1600" i="1" dirty="0">
                <a:solidFill>
                  <a:schemeClr val="accent2"/>
                </a:solidFill>
                <a:latin typeface="Times New Roman" panose="02020603050405020304" pitchFamily="18" charset="0"/>
              </a:rPr>
              <a:t>, “Hadron Modifications in a Dense Baryonic Matter”</a:t>
            </a:r>
          </a:p>
          <a:p>
            <a:pPr>
              <a:buClrTx/>
              <a:buFontTx/>
              <a:buNone/>
            </a:pPr>
            <a:r>
              <a:rPr lang="en-US" altLang="en-US" sz="1600" i="1" dirty="0">
                <a:solidFill>
                  <a:schemeClr val="accent2"/>
                </a:solidFill>
                <a:latin typeface="Times New Roman" panose="02020603050405020304" pitchFamily="18" charset="0"/>
              </a:rPr>
              <a:t>PEPAN Lett., Vol., № 5, 2021, p. 548</a:t>
            </a:r>
          </a:p>
          <a:p>
            <a:pPr>
              <a:buClrTx/>
              <a:buFontTx/>
              <a:buNone/>
            </a:pPr>
            <a:r>
              <a:rPr lang="en-US" altLang="en-US" sz="1600" b="1" i="1" dirty="0" smtClean="0">
                <a:solidFill>
                  <a:schemeClr val="accent2"/>
                </a:solidFill>
                <a:latin typeface="Times New Roman" panose="02020603050405020304" pitchFamily="18" charset="0"/>
              </a:rPr>
              <a:t>G</a:t>
            </a:r>
            <a:r>
              <a:rPr lang="en-US" altLang="en-US" sz="1600" b="1" i="1" dirty="0">
                <a:solidFill>
                  <a:schemeClr val="accent2"/>
                </a:solidFill>
                <a:latin typeface="Times New Roman" panose="02020603050405020304" pitchFamily="18" charset="0"/>
              </a:rPr>
              <a:t>. Musulmanbekov</a:t>
            </a:r>
            <a:r>
              <a:rPr lang="en-US" altLang="en-US" sz="1600" i="1" dirty="0">
                <a:solidFill>
                  <a:schemeClr val="accent2"/>
                </a:solidFill>
                <a:latin typeface="Times New Roman" panose="02020603050405020304" pitchFamily="18" charset="0"/>
              </a:rPr>
              <a:t>, “Quarks in Hadrons and Nuclei: The Structure of Nucleon”</a:t>
            </a:r>
          </a:p>
          <a:p>
            <a:pPr>
              <a:buClrTx/>
              <a:buFontTx/>
              <a:buNone/>
            </a:pPr>
            <a:r>
              <a:rPr lang="en-US" altLang="en-US" sz="1600" i="1" dirty="0">
                <a:solidFill>
                  <a:schemeClr val="accent2"/>
                </a:solidFill>
                <a:latin typeface="Times New Roman" panose="02020603050405020304" pitchFamily="18" charset="0"/>
              </a:rPr>
              <a:t>Adv. </a:t>
            </a:r>
            <a:r>
              <a:rPr lang="en-US" altLang="en-US" sz="1600" i="1" dirty="0" err="1">
                <a:solidFill>
                  <a:schemeClr val="accent2"/>
                </a:solidFill>
                <a:latin typeface="Times New Roman" panose="02020603050405020304" pitchFamily="18" charset="0"/>
              </a:rPr>
              <a:t>Nucl</a:t>
            </a:r>
            <a:r>
              <a:rPr lang="en-US" altLang="en-US" sz="1600" i="1" dirty="0">
                <a:solidFill>
                  <a:schemeClr val="accent2"/>
                </a:solidFill>
                <a:latin typeface="Times New Roman" panose="02020603050405020304" pitchFamily="18" charset="0"/>
              </a:rPr>
              <a:t>. Sci. Appl., Vol. 1, № 2, 2025, p. </a:t>
            </a:r>
          </a:p>
          <a:p>
            <a:pPr>
              <a:buClrTx/>
              <a:buSzTx/>
              <a:buFontTx/>
              <a:buNone/>
            </a:pPr>
            <a:endParaRPr lang="en-US" altLang="ru-RU" b="1" dirty="0" smtClean="0">
              <a:solidFill>
                <a:srgbClr val="000000"/>
              </a:solidFill>
              <a:latin typeface="Times New Roman" panose="02020603050405020304" pitchFamily="18" charset="0"/>
            </a:endParaRPr>
          </a:p>
          <a:p>
            <a:pPr>
              <a:buClrTx/>
              <a:buSzTx/>
              <a:buFontTx/>
              <a:buNone/>
            </a:pPr>
            <a:r>
              <a:rPr lang="en-US" altLang="ru-RU" b="1" dirty="0" smtClean="0">
                <a:solidFill>
                  <a:srgbClr val="000000"/>
                </a:solidFill>
                <a:latin typeface="Times New Roman" panose="02020603050405020304" pitchFamily="18" charset="0"/>
              </a:rPr>
              <a:t>Quark </a:t>
            </a:r>
            <a:r>
              <a:rPr lang="en-US" altLang="ru-RU" b="1" dirty="0">
                <a:solidFill>
                  <a:srgbClr val="000000"/>
                </a:solidFill>
                <a:latin typeface="Times New Roman" panose="02020603050405020304" pitchFamily="18" charset="0"/>
              </a:rPr>
              <a:t>Structure of </a:t>
            </a:r>
            <a:r>
              <a:rPr lang="en-US" altLang="ru-RU" b="1" dirty="0" smtClean="0">
                <a:solidFill>
                  <a:srgbClr val="000000"/>
                </a:solidFill>
                <a:latin typeface="Times New Roman" panose="02020603050405020304" pitchFamily="18" charset="0"/>
              </a:rPr>
              <a:t>Nuclei</a:t>
            </a:r>
            <a:endParaRPr lang="en-US" altLang="ru-RU" b="1" dirty="0" smtClean="0">
              <a:solidFill>
                <a:srgbClr val="000000"/>
              </a:solidFill>
              <a:latin typeface="Times New Roman" panose="02020603050405020304" pitchFamily="18" charset="0"/>
            </a:endParaRPr>
          </a:p>
          <a:p>
            <a:pPr lvl="0">
              <a:buClrTx/>
              <a:buSzTx/>
              <a:tabLst/>
            </a:pPr>
            <a:r>
              <a:rPr lang="en-US" altLang="en-US" sz="1600" b="1" i="1" dirty="0" smtClean="0">
                <a:solidFill>
                  <a:srgbClr val="000000"/>
                </a:solidFill>
                <a:latin typeface="Times New Roman" panose="02020603050405020304" pitchFamily="18" charset="0"/>
              </a:rPr>
              <a:t>G. Musulmanbekov and N. Cook, </a:t>
            </a:r>
            <a:r>
              <a:rPr lang="en-US" altLang="en-US" sz="1600" i="1" dirty="0" smtClean="0">
                <a:solidFill>
                  <a:srgbClr val="000000"/>
                </a:solidFill>
                <a:latin typeface="Times New Roman" panose="02020603050405020304" pitchFamily="18" charset="0"/>
              </a:rPr>
              <a:t>“Quark Degrees of Freedom inside Nuclei”                     Phys. Atom. </a:t>
            </a:r>
            <a:r>
              <a:rPr lang="en-US" altLang="en-US" sz="1600" i="1" dirty="0" err="1" smtClean="0">
                <a:solidFill>
                  <a:srgbClr val="000000"/>
                </a:solidFill>
                <a:latin typeface="Times New Roman" panose="02020603050405020304" pitchFamily="18" charset="0"/>
              </a:rPr>
              <a:t>Nucl</a:t>
            </a:r>
            <a:r>
              <a:rPr lang="en-US" altLang="en-US" sz="1600" i="1" dirty="0" smtClean="0">
                <a:solidFill>
                  <a:srgbClr val="000000"/>
                </a:solidFill>
                <a:latin typeface="Times New Roman" panose="02020603050405020304" pitchFamily="18" charset="0"/>
              </a:rPr>
              <a:t>., vol. 17, </a:t>
            </a:r>
            <a:r>
              <a:rPr lang="ru-RU" altLang="en-US" sz="1600" i="1" dirty="0" smtClean="0">
                <a:solidFill>
                  <a:srgbClr val="000000"/>
                </a:solidFill>
                <a:latin typeface="Times New Roman" panose="02020603050405020304" pitchFamily="18" charset="0"/>
              </a:rPr>
              <a:t>№</a:t>
            </a:r>
            <a:r>
              <a:rPr lang="en-US" altLang="en-US" sz="1600" i="1" dirty="0" smtClean="0">
                <a:solidFill>
                  <a:srgbClr val="000000"/>
                </a:solidFill>
                <a:latin typeface="Times New Roman" panose="02020603050405020304" pitchFamily="18" charset="0"/>
              </a:rPr>
              <a:t> 7, 2008, p. 1226</a:t>
            </a:r>
          </a:p>
          <a:p>
            <a:pPr lvl="0">
              <a:buClrTx/>
              <a:buSzTx/>
              <a:tabLst/>
            </a:pPr>
            <a:r>
              <a:rPr lang="en-US" altLang="en-US" sz="1600" b="1" i="1" dirty="0" smtClean="0">
                <a:solidFill>
                  <a:srgbClr val="000000"/>
                </a:solidFill>
                <a:latin typeface="Times New Roman" panose="02020603050405020304" pitchFamily="18" charset="0"/>
              </a:rPr>
              <a:t>G</a:t>
            </a:r>
            <a:r>
              <a:rPr lang="en-US" altLang="en-US" sz="1600" b="1" i="1" dirty="0">
                <a:solidFill>
                  <a:srgbClr val="000000"/>
                </a:solidFill>
                <a:latin typeface="Times New Roman" panose="02020603050405020304" pitchFamily="18" charset="0"/>
              </a:rPr>
              <a:t>. Musulmanbekov</a:t>
            </a:r>
            <a:r>
              <a:rPr lang="en-US" altLang="en-US" sz="1600" i="1" dirty="0">
                <a:solidFill>
                  <a:srgbClr val="000000"/>
                </a:solidFill>
                <a:latin typeface="Times New Roman" panose="02020603050405020304" pitchFamily="18" charset="0"/>
              </a:rPr>
              <a:t>, “From quark </a:t>
            </a:r>
            <a:r>
              <a:rPr lang="en-US" altLang="en-US" sz="1600" i="1" dirty="0" smtClean="0">
                <a:solidFill>
                  <a:srgbClr val="000000"/>
                </a:solidFill>
                <a:latin typeface="Times New Roman" panose="02020603050405020304" pitchFamily="18" charset="0"/>
              </a:rPr>
              <a:t>and </a:t>
            </a:r>
            <a:r>
              <a:rPr lang="en-US" altLang="en-US" sz="1600" i="1" dirty="0">
                <a:solidFill>
                  <a:srgbClr val="000000"/>
                </a:solidFill>
                <a:latin typeface="Times New Roman" panose="02020603050405020304" pitchFamily="18" charset="0"/>
              </a:rPr>
              <a:t>nucleon correlations to discrete</a:t>
            </a:r>
          </a:p>
          <a:p>
            <a:pPr lvl="0">
              <a:buClrTx/>
              <a:buSzTx/>
              <a:tabLst/>
            </a:pPr>
            <a:r>
              <a:rPr lang="en-US" altLang="en-US" sz="1600" i="1" dirty="0">
                <a:solidFill>
                  <a:srgbClr val="000000"/>
                </a:solidFill>
                <a:latin typeface="Times New Roman" panose="02020603050405020304" pitchFamily="18" charset="0"/>
              </a:rPr>
              <a:t>symmetry and clustering in nuclei” in Exotic Nuclei, Singapore: World</a:t>
            </a:r>
          </a:p>
          <a:p>
            <a:pPr lvl="0">
              <a:buClrTx/>
              <a:buSzTx/>
              <a:tabLst/>
            </a:pPr>
            <a:r>
              <a:rPr lang="en-US" altLang="en-US" sz="1600" i="1" dirty="0" err="1">
                <a:solidFill>
                  <a:srgbClr val="000000"/>
                </a:solidFill>
                <a:latin typeface="Times New Roman" panose="02020603050405020304" pitchFamily="18" charset="0"/>
              </a:rPr>
              <a:t>Scientic</a:t>
            </a:r>
            <a:r>
              <a:rPr lang="en-US" altLang="en-US" sz="1600" i="1" dirty="0">
                <a:solidFill>
                  <a:srgbClr val="000000"/>
                </a:solidFill>
                <a:latin typeface="Times New Roman" panose="02020603050405020304" pitchFamily="18" charset="0"/>
              </a:rPr>
              <a:t>, 2016, p. 58.</a:t>
            </a:r>
          </a:p>
          <a:p>
            <a:pPr lvl="0">
              <a:buClrTx/>
              <a:buSzTx/>
              <a:tabLst/>
            </a:pPr>
            <a:r>
              <a:rPr lang="en-US" altLang="en-US" sz="1600" b="1" i="1" dirty="0" smtClean="0">
                <a:solidFill>
                  <a:schemeClr val="accent2"/>
                </a:solidFill>
                <a:latin typeface="Times New Roman" panose="02020603050405020304" pitchFamily="18" charset="0"/>
              </a:rPr>
              <a:t>G</a:t>
            </a:r>
            <a:r>
              <a:rPr lang="en-US" altLang="en-US" sz="1600" b="1" i="1" dirty="0">
                <a:solidFill>
                  <a:schemeClr val="accent2"/>
                </a:solidFill>
                <a:latin typeface="Times New Roman" panose="02020603050405020304" pitchFamily="18" charset="0"/>
              </a:rPr>
              <a:t>. </a:t>
            </a:r>
            <a:r>
              <a:rPr lang="en-US" altLang="en-US" sz="1600" b="1" i="1" dirty="0" err="1">
                <a:solidFill>
                  <a:schemeClr val="accent2"/>
                </a:solidFill>
                <a:latin typeface="Times New Roman" panose="02020603050405020304" pitchFamily="18" charset="0"/>
              </a:rPr>
              <a:t>Musulmanbekov</a:t>
            </a:r>
            <a:r>
              <a:rPr lang="en-US" altLang="en-US" sz="1600" i="1" dirty="0">
                <a:solidFill>
                  <a:schemeClr val="accent2"/>
                </a:solidFill>
                <a:latin typeface="Times New Roman" panose="02020603050405020304" pitchFamily="18" charset="0"/>
              </a:rPr>
              <a:t>, “Quarks in Hadrons and Nuclei: The Structure of </a:t>
            </a:r>
            <a:r>
              <a:rPr lang="en-US" altLang="en-US" sz="1600" i="1" dirty="0" smtClean="0">
                <a:solidFill>
                  <a:schemeClr val="accent2"/>
                </a:solidFill>
                <a:latin typeface="Times New Roman" panose="02020603050405020304" pitchFamily="18" charset="0"/>
              </a:rPr>
              <a:t>Nucleus”</a:t>
            </a:r>
            <a:endParaRPr lang="en-US" altLang="en-US" sz="1600" i="1" dirty="0">
              <a:solidFill>
                <a:schemeClr val="accent2"/>
              </a:solidFill>
              <a:latin typeface="Times New Roman" panose="02020603050405020304" pitchFamily="18" charset="0"/>
            </a:endParaRPr>
          </a:p>
          <a:p>
            <a:pPr lvl="0">
              <a:buClrTx/>
              <a:buSzTx/>
              <a:tabLst/>
            </a:pPr>
            <a:r>
              <a:rPr lang="en-US" altLang="en-US" sz="1600" i="1" dirty="0">
                <a:solidFill>
                  <a:schemeClr val="accent2"/>
                </a:solidFill>
                <a:latin typeface="Times New Roman" panose="02020603050405020304" pitchFamily="18" charset="0"/>
              </a:rPr>
              <a:t>Adv. </a:t>
            </a:r>
            <a:r>
              <a:rPr lang="en-US" altLang="en-US" sz="1600" i="1" dirty="0" err="1">
                <a:solidFill>
                  <a:schemeClr val="accent2"/>
                </a:solidFill>
                <a:latin typeface="Times New Roman" panose="02020603050405020304" pitchFamily="18" charset="0"/>
              </a:rPr>
              <a:t>Nucl</a:t>
            </a:r>
            <a:r>
              <a:rPr lang="en-US" altLang="en-US" sz="1600" i="1" dirty="0">
                <a:solidFill>
                  <a:schemeClr val="accent2"/>
                </a:solidFill>
                <a:latin typeface="Times New Roman" panose="02020603050405020304" pitchFamily="18" charset="0"/>
              </a:rPr>
              <a:t>. Sci. Appl., Vol. 1, № </a:t>
            </a:r>
            <a:r>
              <a:rPr lang="en-US" altLang="en-US" sz="1600" i="1" dirty="0" smtClean="0">
                <a:solidFill>
                  <a:schemeClr val="accent2"/>
                </a:solidFill>
                <a:latin typeface="Times New Roman" panose="02020603050405020304" pitchFamily="18" charset="0"/>
              </a:rPr>
              <a:t>4, </a:t>
            </a:r>
            <a:r>
              <a:rPr lang="en-US" altLang="en-US" sz="1600" i="1" dirty="0">
                <a:solidFill>
                  <a:schemeClr val="accent2"/>
                </a:solidFill>
                <a:latin typeface="Times New Roman" panose="02020603050405020304" pitchFamily="18" charset="0"/>
              </a:rPr>
              <a:t>2025, p. </a:t>
            </a:r>
            <a:r>
              <a:rPr lang="en-US" altLang="en-US" sz="1600" i="1" dirty="0" smtClean="0">
                <a:solidFill>
                  <a:schemeClr val="accent2"/>
                </a:solidFill>
                <a:latin typeface="Times New Roman" panose="02020603050405020304" pitchFamily="18" charset="0"/>
              </a:rPr>
              <a:t>? </a:t>
            </a:r>
            <a:r>
              <a:rPr lang="en-US" altLang="en-US" sz="1600" b="1" i="1" dirty="0" smtClean="0">
                <a:solidFill>
                  <a:schemeClr val="accent2"/>
                </a:solidFill>
                <a:latin typeface="Times New Roman" panose="02020603050405020304" pitchFamily="18" charset="0"/>
              </a:rPr>
              <a:t>To be published</a:t>
            </a:r>
            <a:endParaRPr lang="en-US" altLang="en-US" sz="1600" b="1" i="1" dirty="0">
              <a:solidFill>
                <a:schemeClr val="accent2"/>
              </a:solidFill>
              <a:latin typeface="Times New Roman" panose="02020603050405020304" pitchFamily="18" charset="0"/>
            </a:endParaRPr>
          </a:p>
        </p:txBody>
      </p:sp>
      <p:sp>
        <p:nvSpPr>
          <p:cNvPr id="2" name="Slide Number Placeholder 1"/>
          <p:cNvSpPr>
            <a:spLocks noGrp="1"/>
          </p:cNvSpPr>
          <p:nvPr>
            <p:ph type="sldNum" idx="11"/>
          </p:nvPr>
        </p:nvSpPr>
        <p:spPr/>
        <p:txBody>
          <a:bodyPr/>
          <a:lstStyle/>
          <a:p>
            <a:pPr>
              <a:defRPr/>
            </a:pPr>
            <a:fld id="{62CB07E0-E193-42A0-B8A8-322F4D611127}" type="slidenum">
              <a:rPr lang="ru-RU" altLang="en-US" smtClean="0"/>
              <a:pPr>
                <a:defRPr/>
              </a:pPr>
              <a:t>13</a:t>
            </a:fld>
            <a:endParaRPr lang="ru-RU" altLang="en-US"/>
          </a:p>
        </p:txBody>
      </p:sp>
    </p:spTree>
    <p:extLst>
      <p:ext uri="{BB962C8B-B14F-4D97-AF65-F5344CB8AC3E}">
        <p14:creationId xmlns:p14="http://schemas.microsoft.com/office/powerpoint/2010/main" val="421719772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3" name="Text Box 1"/>
          <p:cNvSpPr txBox="1">
            <a:spLocks noChangeArrowheads="1"/>
          </p:cNvSpPr>
          <p:nvPr/>
        </p:nvSpPr>
        <p:spPr bwMode="auto">
          <a:xfrm>
            <a:off x="395288" y="333375"/>
            <a:ext cx="8291512" cy="5975350"/>
          </a:xfrm>
          <a:prstGeom prst="rect">
            <a:avLst/>
          </a:prstGeom>
          <a:noFill/>
          <a:ln>
            <a:noFill/>
          </a:ln>
          <a:effec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marL="739775" indent="-28257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eaLnBrk="1" hangingPunct="1">
              <a:spcBef>
                <a:spcPts val="800"/>
              </a:spcBef>
              <a:buSzPct val="100000"/>
              <a:defRPr/>
            </a:pPr>
            <a:r>
              <a:rPr lang="en-US" altLang="en-US" sz="3200" b="1" dirty="0">
                <a:latin typeface="Times New Roman" panose="02020603050405020304" pitchFamily="18" charset="0"/>
                <a:ea typeface="+mn-ea"/>
                <a:cs typeface="Times New Roman" panose="02020603050405020304" pitchFamily="18" charset="0"/>
              </a:rPr>
              <a:t>	</a:t>
            </a:r>
            <a:r>
              <a:rPr lang="en-US" altLang="en-US" sz="2800" b="1" dirty="0">
                <a:latin typeface="Times New Roman" panose="02020603050405020304" pitchFamily="18" charset="0"/>
                <a:ea typeface="+mn-ea"/>
                <a:cs typeface="Times New Roman" panose="02020603050405020304" pitchFamily="18" charset="0"/>
              </a:rPr>
              <a:t>Diversity of models of Nuclear </a:t>
            </a:r>
            <a:r>
              <a:rPr lang="en-US" altLang="en-US" sz="2800" b="1" dirty="0" smtClean="0">
                <a:latin typeface="Times New Roman" panose="02020603050405020304" pitchFamily="18" charset="0"/>
                <a:ea typeface="+mn-ea"/>
                <a:cs typeface="Times New Roman" panose="02020603050405020304" pitchFamily="18" charset="0"/>
              </a:rPr>
              <a:t>Structure</a:t>
            </a:r>
          </a:p>
          <a:p>
            <a:pPr eaLnBrk="1" hangingPunct="1">
              <a:spcBef>
                <a:spcPts val="800"/>
              </a:spcBef>
              <a:buSzPct val="100000"/>
              <a:defRPr/>
            </a:pPr>
            <a:endParaRPr lang="en-US" altLang="en-US" sz="2400" b="1" dirty="0">
              <a:latin typeface="Times New Roman" panose="02020603050405020304" pitchFamily="18" charset="0"/>
              <a:ea typeface="+mn-ea"/>
              <a:cs typeface="Times New Roman" panose="02020603050405020304" pitchFamily="18" charset="0"/>
            </a:endParaRPr>
          </a:p>
          <a:p>
            <a:pPr eaLnBrk="1" hangingPunct="1">
              <a:spcBef>
                <a:spcPts val="800"/>
              </a:spcBef>
              <a:buSzPct val="100000"/>
              <a:defRPr/>
            </a:pPr>
            <a:r>
              <a:rPr lang="en-US" altLang="en-US" sz="2000" b="1" dirty="0" smtClean="0">
                <a:latin typeface="Times New Roman" panose="02020603050405020304" pitchFamily="18" charset="0"/>
                <a:ea typeface="+mn-ea"/>
                <a:cs typeface="Times New Roman" panose="02020603050405020304" pitchFamily="18" charset="0"/>
              </a:rPr>
              <a:t>Nuclear Models </a:t>
            </a:r>
            <a:r>
              <a:rPr lang="en-US" altLang="en-US" sz="2000" dirty="0" smtClean="0">
                <a:latin typeface="Times New Roman" panose="02020603050405020304" pitchFamily="18" charset="0"/>
                <a:ea typeface="+mn-ea"/>
                <a:cs typeface="Times New Roman" panose="02020603050405020304" pitchFamily="18" charset="0"/>
              </a:rPr>
              <a:t>in</a:t>
            </a:r>
            <a:r>
              <a:rPr lang="en-US" altLang="en-US" sz="2000" b="1" dirty="0" smtClean="0">
                <a:latin typeface="Times New Roman" panose="02020603050405020304" pitchFamily="18" charset="0"/>
                <a:ea typeface="+mn-ea"/>
                <a:cs typeface="Times New Roman" panose="02020603050405020304" pitchFamily="18" charset="0"/>
              </a:rPr>
              <a:t> </a:t>
            </a:r>
            <a:r>
              <a:rPr lang="en-US" altLang="en-US" sz="2000" dirty="0" smtClean="0">
                <a:latin typeface="Times New Roman" panose="02020603050405020304" pitchFamily="18" charset="0"/>
                <a:ea typeface="+mn-ea"/>
                <a:cs typeface="Times New Roman" panose="02020603050405020304" pitchFamily="18" charset="0"/>
              </a:rPr>
              <a:t>terms</a:t>
            </a:r>
            <a:r>
              <a:rPr lang="ru-RU" altLang="en-US" sz="2000" dirty="0" smtClean="0">
                <a:latin typeface="Times New Roman" panose="02020603050405020304" pitchFamily="18" charset="0"/>
                <a:ea typeface="+mn-ea"/>
                <a:cs typeface="Times New Roman" panose="02020603050405020304" pitchFamily="18" charset="0"/>
              </a:rPr>
              <a:t> </a:t>
            </a:r>
            <a:r>
              <a:rPr lang="en-US" altLang="en-US" sz="2000" dirty="0" smtClean="0">
                <a:latin typeface="Times New Roman" panose="02020603050405020304" pitchFamily="18" charset="0"/>
                <a:ea typeface="+mn-ea"/>
                <a:cs typeface="Times New Roman" panose="02020603050405020304" pitchFamily="18" charset="0"/>
              </a:rPr>
              <a:t>of low energy QCD approximations, EFTs:</a:t>
            </a:r>
          </a:p>
          <a:p>
            <a:pPr eaLnBrk="1" hangingPunct="1">
              <a:spcBef>
                <a:spcPts val="800"/>
              </a:spcBef>
              <a:buSzPct val="100000"/>
              <a:defRPr/>
            </a:pPr>
            <a:r>
              <a:rPr lang="ru-RU" altLang="en-US" sz="2000" dirty="0" smtClean="0">
                <a:latin typeface="Times New Roman" panose="02020603050405020304" pitchFamily="18" charset="0"/>
                <a:ea typeface="+mn-ea"/>
                <a:cs typeface="Times New Roman" panose="02020603050405020304" pitchFamily="18" charset="0"/>
              </a:rPr>
              <a:t>	</a:t>
            </a:r>
            <a:r>
              <a:rPr lang="en-US" altLang="en-US" sz="2000" dirty="0" smtClean="0">
                <a:latin typeface="Times New Roman" panose="02020603050405020304" pitchFamily="18" charset="0"/>
                <a:ea typeface="+mn-ea"/>
                <a:cs typeface="Times New Roman" panose="02020603050405020304" pitchFamily="18" charset="0"/>
              </a:rPr>
              <a:t>EFTs don’t touch quark degrees </a:t>
            </a:r>
            <a:r>
              <a:rPr lang="en-US" altLang="en-US" sz="2000" dirty="0">
                <a:latin typeface="Times New Roman" panose="02020603050405020304" pitchFamily="18" charset="0"/>
                <a:ea typeface="+mn-ea"/>
                <a:cs typeface="Times New Roman" panose="02020603050405020304" pitchFamily="18" charset="0"/>
              </a:rPr>
              <a:t>of freedom and reduce the quark and gluon fields </a:t>
            </a:r>
            <a:r>
              <a:rPr lang="en-US" altLang="en-US" sz="2000" dirty="0" smtClean="0">
                <a:latin typeface="Times New Roman" panose="02020603050405020304" pitchFamily="18" charset="0"/>
                <a:ea typeface="+mn-ea"/>
                <a:cs typeface="Times New Roman" panose="02020603050405020304" pitchFamily="18" charset="0"/>
              </a:rPr>
              <a:t>to a </a:t>
            </a:r>
            <a:r>
              <a:rPr lang="en-US" altLang="en-US" sz="2000" dirty="0">
                <a:latin typeface="Times New Roman" panose="02020603050405020304" pitchFamily="18" charset="0"/>
                <a:ea typeface="+mn-ea"/>
                <a:cs typeface="Times New Roman" panose="02020603050405020304" pitchFamily="18" charset="0"/>
              </a:rPr>
              <a:t>set of meson </a:t>
            </a:r>
            <a:r>
              <a:rPr lang="en-US" altLang="en-US" sz="2000" dirty="0" smtClean="0">
                <a:latin typeface="Times New Roman" panose="02020603050405020304" pitchFamily="18" charset="0"/>
                <a:ea typeface="+mn-ea"/>
                <a:cs typeface="Times New Roman" panose="02020603050405020304" pitchFamily="18" charset="0"/>
              </a:rPr>
              <a:t>fields.</a:t>
            </a:r>
            <a:endParaRPr lang="ru-RU" altLang="en-US" sz="2000" dirty="0" smtClean="0">
              <a:latin typeface="Times New Roman" panose="02020603050405020304" pitchFamily="18" charset="0"/>
              <a:ea typeface="+mn-ea"/>
              <a:cs typeface="Times New Roman" panose="02020603050405020304" pitchFamily="18" charset="0"/>
            </a:endParaRPr>
          </a:p>
          <a:p>
            <a:pPr eaLnBrk="1" hangingPunct="1">
              <a:spcBef>
                <a:spcPts val="800"/>
              </a:spcBef>
              <a:buSzPct val="100000"/>
              <a:defRPr/>
            </a:pPr>
            <a:r>
              <a:rPr lang="en-US" altLang="en-US" sz="2000" b="1" dirty="0" smtClean="0">
                <a:latin typeface="Times New Roman" panose="02020603050405020304" pitchFamily="18" charset="0"/>
                <a:ea typeface="+mn-ea"/>
                <a:cs typeface="Times New Roman" panose="02020603050405020304" pitchFamily="18" charset="0"/>
              </a:rPr>
              <a:t>Nuclear </a:t>
            </a:r>
            <a:r>
              <a:rPr lang="en-US" altLang="en-US" sz="2000" b="1" dirty="0">
                <a:latin typeface="Times New Roman" panose="02020603050405020304" pitchFamily="18" charset="0"/>
                <a:ea typeface="+mn-ea"/>
                <a:cs typeface="Times New Roman" panose="02020603050405020304" pitchFamily="18" charset="0"/>
              </a:rPr>
              <a:t>Models </a:t>
            </a:r>
            <a:r>
              <a:rPr lang="en-US" altLang="en-US" sz="2000" dirty="0">
                <a:latin typeface="Times New Roman" panose="02020603050405020304" pitchFamily="18" charset="0"/>
                <a:ea typeface="+mn-ea"/>
                <a:cs typeface="Times New Roman" panose="02020603050405020304" pitchFamily="18" charset="0"/>
              </a:rPr>
              <a:t>in terms of nucleons and </a:t>
            </a:r>
            <a:r>
              <a:rPr lang="en-US" altLang="en-US" sz="2000" dirty="0" smtClean="0">
                <a:latin typeface="Times New Roman" panose="02020603050405020304" pitchFamily="18" charset="0"/>
                <a:ea typeface="+mn-ea"/>
                <a:cs typeface="Times New Roman" panose="02020603050405020304" pitchFamily="18" charset="0"/>
              </a:rPr>
              <a:t>mesons:</a:t>
            </a:r>
            <a:endParaRPr lang="en-US" altLang="en-US" sz="2000" dirty="0">
              <a:latin typeface="Times New Roman" panose="02020603050405020304" pitchFamily="18" charset="0"/>
              <a:ea typeface="+mn-ea"/>
              <a:cs typeface="Times New Roman" panose="02020603050405020304" pitchFamily="18" charset="0"/>
            </a:endParaRPr>
          </a:p>
          <a:p>
            <a:pPr eaLnBrk="1" hangingPunct="1">
              <a:spcBef>
                <a:spcPts val="600"/>
              </a:spcBef>
              <a:buSzPct val="100000"/>
              <a:defRPr/>
            </a:pPr>
            <a:r>
              <a:rPr lang="en-US" altLang="en-US" sz="2000" dirty="0">
                <a:latin typeface="Times New Roman" panose="02020603050405020304" pitchFamily="18" charset="0"/>
                <a:ea typeface="+mn-ea"/>
                <a:cs typeface="Times New Roman" panose="02020603050405020304" pitchFamily="18" charset="0"/>
              </a:rPr>
              <a:t>   Conventional models</a:t>
            </a:r>
          </a:p>
          <a:p>
            <a:pPr lvl="1" eaLnBrk="1" hangingPunct="1">
              <a:spcBef>
                <a:spcPts val="600"/>
              </a:spcBef>
              <a:buClr>
                <a:srgbClr val="000000"/>
              </a:buClr>
              <a:buSzPct val="100000"/>
              <a:buFont typeface="Arial" panose="020B0604020202020204" pitchFamily="34" charset="0"/>
              <a:buChar char="–"/>
              <a:defRPr/>
            </a:pPr>
            <a:r>
              <a:rPr lang="en-US" altLang="en-US" sz="2000" dirty="0">
                <a:latin typeface="Times New Roman" panose="02020603050405020304" pitchFamily="18" charset="0"/>
                <a:ea typeface="+mn-ea"/>
                <a:cs typeface="Times New Roman" panose="02020603050405020304" pitchFamily="18" charset="0"/>
              </a:rPr>
              <a:t>Independent Particle Models (Shell Model, …)</a:t>
            </a:r>
          </a:p>
          <a:p>
            <a:pPr lvl="1" eaLnBrk="1" hangingPunct="1">
              <a:spcBef>
                <a:spcPts val="600"/>
              </a:spcBef>
              <a:buClr>
                <a:srgbClr val="000000"/>
              </a:buClr>
              <a:buSzPct val="100000"/>
              <a:buFont typeface="Arial" panose="020B0604020202020204" pitchFamily="34" charset="0"/>
              <a:buChar char="–"/>
              <a:defRPr/>
            </a:pPr>
            <a:r>
              <a:rPr lang="en-US" altLang="en-US" sz="2000" dirty="0">
                <a:latin typeface="Times New Roman" panose="02020603050405020304" pitchFamily="18" charset="0"/>
                <a:ea typeface="+mn-ea"/>
                <a:cs typeface="Times New Roman" panose="02020603050405020304" pitchFamily="18" charset="0"/>
              </a:rPr>
              <a:t>Collective models (Liquid Drop Model, …)</a:t>
            </a:r>
          </a:p>
          <a:p>
            <a:pPr lvl="1" eaLnBrk="1" hangingPunct="1">
              <a:spcBef>
                <a:spcPts val="600"/>
              </a:spcBef>
              <a:buClr>
                <a:srgbClr val="000000"/>
              </a:buClr>
              <a:buSzPct val="100000"/>
              <a:buFont typeface="Arial" panose="020B0604020202020204" pitchFamily="34" charset="0"/>
              <a:buChar char="–"/>
              <a:defRPr/>
            </a:pPr>
            <a:r>
              <a:rPr lang="en-US" altLang="en-US" sz="2000" dirty="0">
                <a:latin typeface="Times New Roman" panose="02020603050405020304" pitchFamily="18" charset="0"/>
                <a:ea typeface="+mn-ea"/>
                <a:cs typeface="Times New Roman" panose="02020603050405020304" pitchFamily="18" charset="0"/>
              </a:rPr>
              <a:t>Cluster </a:t>
            </a:r>
            <a:r>
              <a:rPr lang="en-US" altLang="en-US" sz="2000" dirty="0" smtClean="0">
                <a:latin typeface="Times New Roman" panose="02020603050405020304" pitchFamily="18" charset="0"/>
                <a:ea typeface="+mn-ea"/>
                <a:cs typeface="Times New Roman" panose="02020603050405020304" pitchFamily="18" charset="0"/>
              </a:rPr>
              <a:t>models (alpha clusters)</a:t>
            </a:r>
            <a:endParaRPr lang="en-US" altLang="en-US" sz="2000" dirty="0">
              <a:latin typeface="Times New Roman" panose="02020603050405020304" pitchFamily="18" charset="0"/>
              <a:ea typeface="+mn-ea"/>
              <a:cs typeface="Times New Roman" panose="02020603050405020304" pitchFamily="18" charset="0"/>
            </a:endParaRPr>
          </a:p>
          <a:p>
            <a:pPr lvl="1" eaLnBrk="1" hangingPunct="1">
              <a:spcBef>
                <a:spcPts val="600"/>
              </a:spcBef>
              <a:buClr>
                <a:srgbClr val="000000"/>
              </a:buClr>
              <a:buSzPct val="100000"/>
              <a:buFont typeface="Arial" panose="020B0604020202020204" pitchFamily="34" charset="0"/>
              <a:buChar char="–"/>
              <a:defRPr/>
            </a:pPr>
            <a:r>
              <a:rPr lang="en-US" altLang="en-US" sz="2000" dirty="0">
                <a:latin typeface="Times New Roman" panose="02020603050405020304" pitchFamily="18" charset="0"/>
                <a:ea typeface="+mn-ea"/>
                <a:cs typeface="Times New Roman" panose="02020603050405020304" pitchFamily="18" charset="0"/>
              </a:rPr>
              <a:t>Modifications of above models</a:t>
            </a:r>
          </a:p>
          <a:p>
            <a:pPr marL="339725" indent="-336550" eaLnBrk="1" hangingPunct="1">
              <a:spcBef>
                <a:spcPts val="600"/>
              </a:spcBef>
              <a:buClr>
                <a:srgbClr val="000000"/>
              </a:buClr>
              <a:buSzPct val="100000"/>
              <a:buFont typeface="Arial" panose="020B0604020202020204" pitchFamily="34" charset="0"/>
              <a:buChar char="•"/>
              <a:defRPr/>
            </a:pPr>
            <a:r>
              <a:rPr lang="en-US" altLang="en-US" sz="2000" dirty="0">
                <a:latin typeface="Times New Roman" panose="02020603050405020304" pitchFamily="18" charset="0"/>
                <a:ea typeface="+mn-ea"/>
                <a:cs typeface="Times New Roman" panose="02020603050405020304" pitchFamily="18" charset="0"/>
              </a:rPr>
              <a:t> Non-conventional </a:t>
            </a:r>
            <a:r>
              <a:rPr lang="en-US" altLang="en-US" sz="2000" dirty="0" smtClean="0">
                <a:latin typeface="Times New Roman" panose="02020603050405020304" pitchFamily="18" charset="0"/>
                <a:ea typeface="+mn-ea"/>
                <a:cs typeface="Times New Roman" panose="02020603050405020304" pitchFamily="18" charset="0"/>
              </a:rPr>
              <a:t>models</a:t>
            </a:r>
            <a:endParaRPr lang="en-US" altLang="en-US" sz="2000" dirty="0">
              <a:latin typeface="Times New Roman" panose="02020603050405020304" pitchFamily="18" charset="0"/>
              <a:ea typeface="+mn-ea"/>
              <a:cs typeface="Times New Roman" panose="02020603050405020304" pitchFamily="18" charset="0"/>
            </a:endParaRPr>
          </a:p>
          <a:p>
            <a:pPr marL="339725" indent="-336550" eaLnBrk="1" hangingPunct="1">
              <a:spcBef>
                <a:spcPts val="600"/>
              </a:spcBef>
              <a:buClr>
                <a:srgbClr val="000000"/>
              </a:buClr>
              <a:buSzPct val="100000"/>
              <a:buFont typeface="Arial" panose="020B0604020202020204" pitchFamily="34" charset="0"/>
              <a:buChar char="•"/>
              <a:defRPr/>
            </a:pPr>
            <a:r>
              <a:rPr lang="en-US" altLang="en-US" sz="2000" dirty="0">
                <a:latin typeface="Times New Roman" panose="02020603050405020304" pitchFamily="18" charset="0"/>
                <a:ea typeface="+mn-ea"/>
                <a:cs typeface="Times New Roman" panose="02020603050405020304" pitchFamily="18" charset="0"/>
              </a:rPr>
              <a:t>There </a:t>
            </a:r>
            <a:r>
              <a:rPr lang="en-US" altLang="en-US" sz="2000" dirty="0" smtClean="0">
                <a:latin typeface="Times New Roman" panose="02020603050405020304" pitchFamily="18" charset="0"/>
                <a:ea typeface="+mn-ea"/>
                <a:cs typeface="Times New Roman" panose="02020603050405020304" pitchFamily="18" charset="0"/>
              </a:rPr>
              <a:t>is enormous number of models </a:t>
            </a:r>
            <a:r>
              <a:rPr lang="en-US" altLang="en-US" sz="2000" dirty="0">
                <a:latin typeface="Times New Roman" panose="02020603050405020304" pitchFamily="18" charset="0"/>
                <a:ea typeface="+mn-ea"/>
                <a:cs typeface="Times New Roman" panose="02020603050405020304" pitchFamily="18" charset="0"/>
              </a:rPr>
              <a:t>… (</a:t>
            </a:r>
            <a:r>
              <a:rPr lang="en-US" altLang="en-US" sz="2000" i="1" dirty="0" err="1">
                <a:latin typeface="Times New Roman" panose="02020603050405020304" pitchFamily="18" charset="0"/>
                <a:ea typeface="+mn-ea"/>
                <a:cs typeface="Times New Roman" panose="02020603050405020304" pitchFamily="18" charset="0"/>
              </a:rPr>
              <a:t>W.Greiner</a:t>
            </a:r>
            <a:r>
              <a:rPr lang="en-US" altLang="en-US" sz="2000" i="1" dirty="0">
                <a:latin typeface="Times New Roman" panose="02020603050405020304" pitchFamily="18" charset="0"/>
                <a:ea typeface="+mn-ea"/>
                <a:cs typeface="Times New Roman" panose="02020603050405020304" pitchFamily="18" charset="0"/>
              </a:rPr>
              <a:t> et al</a:t>
            </a:r>
            <a:r>
              <a:rPr lang="en-US" altLang="en-US" sz="2000" i="1" dirty="0" smtClean="0">
                <a:latin typeface="Times New Roman" panose="02020603050405020304" pitchFamily="18" charset="0"/>
                <a:ea typeface="+mn-ea"/>
                <a:cs typeface="Times New Roman" panose="02020603050405020304" pitchFamily="18" charset="0"/>
              </a:rPr>
              <a:t>.)</a:t>
            </a:r>
            <a:endParaRPr lang="en-US" altLang="en-US" sz="2000" i="1" dirty="0">
              <a:latin typeface="Times New Roman" panose="02020603050405020304" pitchFamily="18" charset="0"/>
              <a:ea typeface="+mn-ea"/>
              <a:cs typeface="Times New Roman" panose="02020603050405020304" pitchFamily="18" charset="0"/>
            </a:endParaRPr>
          </a:p>
        </p:txBody>
      </p:sp>
      <p:sp>
        <p:nvSpPr>
          <p:cNvPr id="10243" name="Text Box 2"/>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A575B33F-3B4E-455C-8CCF-7D285C909969}" type="slidenum">
              <a:rPr lang="ru-RU" altLang="en-US" sz="1200">
                <a:solidFill>
                  <a:srgbClr val="898989"/>
                </a:solidFill>
              </a:rPr>
              <a:pPr algn="r" eaLnBrk="1" hangingPunct="1">
                <a:spcBef>
                  <a:spcPct val="0"/>
                </a:spcBef>
                <a:buClrTx/>
                <a:buFontTx/>
                <a:buNone/>
              </a:pPr>
              <a:t>14</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ext Box 1"/>
          <p:cNvSpPr txBox="1">
            <a:spLocks noChangeArrowheads="1"/>
          </p:cNvSpPr>
          <p:nvPr/>
        </p:nvSpPr>
        <p:spPr bwMode="auto">
          <a:xfrm>
            <a:off x="502444" y="441325"/>
            <a:ext cx="8291512" cy="597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marL="739775" indent="-28257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algn="ctr" eaLnBrk="1" hangingPunct="1">
              <a:spcBef>
                <a:spcPts val="800"/>
              </a:spcBef>
              <a:buSzPct val="100000"/>
              <a:defRPr/>
            </a:pPr>
            <a:endParaRPr lang="en-US" altLang="en-US" sz="3200" b="1" dirty="0">
              <a:latin typeface="Times New Roman" panose="02020603050405020304" pitchFamily="18" charset="0"/>
              <a:ea typeface="+mn-ea"/>
              <a:cs typeface="Times New Roman" panose="02020603050405020304" pitchFamily="18" charset="0"/>
            </a:endParaRPr>
          </a:p>
          <a:p>
            <a:pPr algn="ctr"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p:txBody>
      </p:sp>
      <p:sp>
        <p:nvSpPr>
          <p:cNvPr id="2" name="Slide Number Placeholder 1"/>
          <p:cNvSpPr>
            <a:spLocks noGrp="1"/>
          </p:cNvSpPr>
          <p:nvPr>
            <p:ph type="sldNum" idx="11"/>
          </p:nvPr>
        </p:nvSpPr>
        <p:spPr/>
        <p:txBody>
          <a:bodyPr/>
          <a:lstStyle/>
          <a:p>
            <a:pPr>
              <a:defRPr/>
            </a:pPr>
            <a:fld id="{62CB07E0-E193-42A0-B8A8-322F4D611127}" type="slidenum">
              <a:rPr lang="ru-RU" altLang="en-US" smtClean="0"/>
              <a:pPr>
                <a:defRPr/>
              </a:pPr>
              <a:t>15</a:t>
            </a:fld>
            <a:endParaRPr lang="ru-RU" altLang="en-US"/>
          </a:p>
        </p:txBody>
      </p:sp>
      <p:grpSp>
        <p:nvGrpSpPr>
          <p:cNvPr id="4" name="Group 3">
            <a:extLst>
              <a:ext uri="{FF2B5EF4-FFF2-40B4-BE49-F238E27FC236}">
                <a16:creationId xmlns:a16="http://schemas.microsoft.com/office/drawing/2014/main" xmlns="" id="{E3AEFA19-D7E5-6E0A-06C1-1A2C8857F580}"/>
              </a:ext>
            </a:extLst>
          </p:cNvPr>
          <p:cNvGrpSpPr/>
          <p:nvPr/>
        </p:nvGrpSpPr>
        <p:grpSpPr>
          <a:xfrm>
            <a:off x="685800" y="1524001"/>
            <a:ext cx="7543800" cy="3987039"/>
            <a:chOff x="1217483" y="4319746"/>
            <a:chExt cx="5867400" cy="2109397"/>
          </a:xfrm>
        </p:grpSpPr>
        <p:sp>
          <p:nvSpPr>
            <p:cNvPr id="12291" name="Text Box 2"/>
            <p:cNvSpPr txBox="1">
              <a:spLocks noChangeArrowheads="1"/>
            </p:cNvSpPr>
            <p:nvPr/>
          </p:nvSpPr>
          <p:spPr bwMode="auto">
            <a:xfrm>
              <a:off x="1217483" y="4319746"/>
              <a:ext cx="5867400" cy="2109397"/>
            </a:xfrm>
            <a:prstGeom prst="rect">
              <a:avLst/>
            </a:prstGeom>
            <a:noFill/>
            <a:ln w="27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7200" tIns="54000" rIns="97200" bIns="540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pPr>
              <a:r>
                <a:rPr lang="en-US" altLang="en-US" sz="2800" dirty="0">
                  <a:solidFill>
                    <a:schemeClr val="tx1"/>
                  </a:solidFill>
                  <a:latin typeface="Times New Roman" panose="02020603050405020304" pitchFamily="18" charset="0"/>
                  <a:cs typeface="Times New Roman" panose="02020603050405020304" pitchFamily="18" charset="0"/>
                </a:rPr>
                <a:t>Is it possible to build a model composing the features of all conventional models?</a:t>
              </a:r>
            </a:p>
            <a:p>
              <a:pPr algn="ctr" eaLnBrk="1" hangingPunct="1">
                <a:buClrTx/>
              </a:pPr>
              <a:endParaRPr lang="en-US" altLang="en-US" sz="2800" dirty="0">
                <a:solidFill>
                  <a:srgbClr val="000000"/>
                </a:solidFill>
                <a:latin typeface="Times New Roman" panose="02020603050405020304" pitchFamily="18" charset="0"/>
              </a:endParaRPr>
            </a:p>
            <a:p>
              <a:pPr algn="ctr" eaLnBrk="1" hangingPunct="1">
                <a:buClrTx/>
              </a:pPr>
              <a:r>
                <a:rPr lang="en-US" altLang="en-US" sz="2800" dirty="0" smtClean="0">
                  <a:solidFill>
                    <a:srgbClr val="000000"/>
                  </a:solidFill>
                  <a:latin typeface="Times New Roman" panose="02020603050405020304" pitchFamily="18" charset="0"/>
                </a:rPr>
                <a:t>Do </a:t>
              </a:r>
              <a:r>
                <a:rPr lang="en-US" altLang="en-US" sz="2800" dirty="0">
                  <a:solidFill>
                    <a:srgbClr val="000000"/>
                  </a:solidFill>
                  <a:latin typeface="Times New Roman" panose="02020603050405020304" pitchFamily="18" charset="0"/>
                </a:rPr>
                <a:t>Quarks Play an Explicit Role                              in Nuclear Structure?</a:t>
              </a:r>
            </a:p>
            <a:p>
              <a:pPr algn="ctr" eaLnBrk="1" hangingPunct="1">
                <a:buClrTx/>
              </a:pPr>
              <a:r>
                <a:rPr lang="en-US" altLang="en-US" sz="2800" b="1" dirty="0">
                  <a:solidFill>
                    <a:srgbClr val="FF0000"/>
                  </a:solidFill>
                  <a:latin typeface="Times New Roman" panose="02020603050405020304" pitchFamily="18" charset="0"/>
                </a:rPr>
                <a:t>Yes!</a:t>
              </a:r>
            </a:p>
            <a:p>
              <a:pPr algn="ctr" eaLnBrk="1" hangingPunct="1">
                <a:buClrTx/>
              </a:pPr>
              <a:endParaRPr lang="en-US" altLang="en-US" sz="2800" b="1" dirty="0">
                <a:solidFill>
                  <a:srgbClr val="000000"/>
                </a:solidFill>
                <a:latin typeface="Times New Roman" panose="02020603050405020304" pitchFamily="18" charset="0"/>
              </a:endParaRPr>
            </a:p>
            <a:p>
              <a:pPr algn="ctr" eaLnBrk="1" hangingPunct="1">
                <a:buClrTx/>
              </a:pPr>
              <a:r>
                <a:rPr lang="en-US" altLang="en-US" sz="2800" b="1" dirty="0">
                  <a:solidFill>
                    <a:srgbClr val="000000"/>
                  </a:solidFill>
                  <a:latin typeface="Times New Roman" panose="02020603050405020304" pitchFamily="18" charset="0"/>
                </a:rPr>
                <a:t>The Model: SCQM</a:t>
              </a:r>
            </a:p>
            <a:p>
              <a:pPr algn="ctr" eaLnBrk="1" hangingPunct="1">
                <a:buClrTx/>
              </a:pPr>
              <a:endParaRPr lang="en-US" altLang="en-US" sz="2800" b="1" dirty="0">
                <a:solidFill>
                  <a:srgbClr val="000000"/>
                </a:solidFill>
                <a:latin typeface="Times New Roman" panose="02020603050405020304" pitchFamily="18" charset="0"/>
              </a:endParaRPr>
            </a:p>
          </p:txBody>
        </p:sp>
        <p:sp>
          <p:nvSpPr>
            <p:cNvPr id="3" name="Arrow: Down 2">
              <a:extLst>
                <a:ext uri="{FF2B5EF4-FFF2-40B4-BE49-F238E27FC236}">
                  <a16:creationId xmlns:a16="http://schemas.microsoft.com/office/drawing/2014/main" xmlns="" id="{91BDBBC3-D998-CBEC-2B38-83850AD29B97}"/>
                </a:ext>
              </a:extLst>
            </p:cNvPr>
            <p:cNvSpPr/>
            <p:nvPr/>
          </p:nvSpPr>
          <p:spPr bwMode="auto">
            <a:xfrm>
              <a:off x="4062283" y="5730758"/>
              <a:ext cx="177800" cy="201573"/>
            </a:xfrm>
            <a:prstGeom prst="downArrow">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ru-RU" sz="1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0717533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1500188" y="428625"/>
            <a:ext cx="58293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ru-RU" altLang="en-US" sz="3600">
                <a:solidFill>
                  <a:srgbClr val="006666"/>
                </a:solidFill>
                <a:cs typeface="Times New Roman" panose="02020603050405020304" pitchFamily="18" charset="0"/>
              </a:rPr>
              <a:t>Quarks – Solitons</a:t>
            </a:r>
            <a:r>
              <a:rPr lang="ru-RU" altLang="en-US" sz="4400"/>
              <a:t> </a:t>
            </a:r>
          </a:p>
        </p:txBody>
      </p:sp>
      <p:graphicFrame>
        <p:nvGraphicFramePr>
          <p:cNvPr id="16387" name="Object 2"/>
          <p:cNvGraphicFramePr>
            <a:graphicFrameLocks noChangeAspect="1"/>
          </p:cNvGraphicFramePr>
          <p:nvPr/>
        </p:nvGraphicFramePr>
        <p:xfrm>
          <a:off x="2214563" y="2428875"/>
          <a:ext cx="3214687" cy="487363"/>
        </p:xfrm>
        <a:graphic>
          <a:graphicData uri="http://schemas.openxmlformats.org/presentationml/2006/ole">
            <mc:AlternateContent xmlns:mc="http://schemas.openxmlformats.org/markup-compatibility/2006">
              <mc:Choice xmlns:v="urn:schemas-microsoft-com:vml" Requires="v">
                <p:oleObj spid="_x0000_s16469" r:id="rId4" imgW="491392" imgH="253937" progId="">
                  <p:embed/>
                </p:oleObj>
              </mc:Choice>
              <mc:Fallback>
                <p:oleObj r:id="rId4" imgW="491392" imgH="253937"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3" y="2428875"/>
                        <a:ext cx="3214687" cy="4873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8" name="Object 3"/>
          <p:cNvGraphicFramePr>
            <a:graphicFrameLocks noChangeAspect="1"/>
          </p:cNvGraphicFramePr>
          <p:nvPr/>
        </p:nvGraphicFramePr>
        <p:xfrm>
          <a:off x="1928813" y="3786188"/>
          <a:ext cx="4371975" cy="958850"/>
        </p:xfrm>
        <a:graphic>
          <a:graphicData uri="http://schemas.openxmlformats.org/presentationml/2006/ole">
            <mc:AlternateContent xmlns:mc="http://schemas.openxmlformats.org/markup-compatibility/2006">
              <mc:Choice xmlns:v="urn:schemas-microsoft-com:vml" Requires="v">
                <p:oleObj spid="_x0000_s16470" r:id="rId6" imgW="491449" imgH="491449" progId="">
                  <p:embed/>
                </p:oleObj>
              </mc:Choice>
              <mc:Fallback>
                <p:oleObj r:id="rId6" imgW="491449" imgH="491449"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8813" y="3786188"/>
                        <a:ext cx="4371975" cy="958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89" name="Rectangle 4"/>
          <p:cNvSpPr>
            <a:spLocks noChangeArrowheads="1"/>
          </p:cNvSpPr>
          <p:nvPr/>
        </p:nvSpPr>
        <p:spPr bwMode="auto">
          <a:xfrm>
            <a:off x="571500" y="1571625"/>
            <a:ext cx="48577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2000">
                <a:latin typeface="Arial" panose="020B0604020202020204" pitchFamily="34" charset="0"/>
                <a:cs typeface="Times New Roman" panose="02020603050405020304" pitchFamily="18" charset="0"/>
              </a:rPr>
              <a:t>SCQM </a:t>
            </a:r>
            <a:r>
              <a:rPr lang="en-US" altLang="en-US" sz="2000">
                <a:latin typeface="Symbol" panose="05050102010706020507" pitchFamily="18" charset="2"/>
              </a:rPr>
              <a:t></a:t>
            </a:r>
            <a:r>
              <a:rPr lang="en-US" altLang="en-US" sz="2000">
                <a:latin typeface="Arial" panose="020B0604020202020204" pitchFamily="34" charset="0"/>
                <a:cs typeface="Times New Roman" panose="02020603050405020304" pitchFamily="18" charset="0"/>
              </a:rPr>
              <a:t> Breather Solution of Sine- Gordon equation</a:t>
            </a:r>
            <a:r>
              <a:rPr lang="ru-RU" altLang="en-US" sz="2000">
                <a:latin typeface="Arial" panose="020B0604020202020204" pitchFamily="34" charset="0"/>
              </a:rPr>
              <a:t> </a:t>
            </a:r>
          </a:p>
        </p:txBody>
      </p:sp>
      <p:sp>
        <p:nvSpPr>
          <p:cNvPr id="16390" name="Rectangle 5"/>
          <p:cNvSpPr>
            <a:spLocks noChangeArrowheads="1"/>
          </p:cNvSpPr>
          <p:nvPr/>
        </p:nvSpPr>
        <p:spPr bwMode="auto">
          <a:xfrm>
            <a:off x="500063" y="3000375"/>
            <a:ext cx="6340475"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2000">
                <a:latin typeface="Arial" panose="020B0604020202020204" pitchFamily="34" charset="0"/>
                <a:cs typeface="Times New Roman" panose="02020603050405020304" pitchFamily="18" charset="0"/>
              </a:rPr>
              <a:t>Breather – oscillating soliton-antisoliton pair, the periodic solution of SG:</a:t>
            </a:r>
            <a:r>
              <a:rPr lang="ru-RU" altLang="en-US" sz="2000">
                <a:latin typeface="Arial" panose="020B0604020202020204" pitchFamily="34" charset="0"/>
              </a:rPr>
              <a:t> </a:t>
            </a:r>
          </a:p>
        </p:txBody>
      </p:sp>
      <p:graphicFrame>
        <p:nvGraphicFramePr>
          <p:cNvPr id="16391" name="Object 6"/>
          <p:cNvGraphicFramePr>
            <a:graphicFrameLocks noChangeAspect="1"/>
          </p:cNvGraphicFramePr>
          <p:nvPr/>
        </p:nvGraphicFramePr>
        <p:xfrm>
          <a:off x="1500188" y="4859338"/>
          <a:ext cx="2779712" cy="730250"/>
        </p:xfrm>
        <a:graphic>
          <a:graphicData uri="http://schemas.openxmlformats.org/presentationml/2006/ole">
            <mc:AlternateContent xmlns:mc="http://schemas.openxmlformats.org/markup-compatibility/2006">
              <mc:Choice xmlns:v="urn:schemas-microsoft-com:vml" Requires="v">
                <p:oleObj spid="_x0000_s16471" r:id="rId8" imgW="491376" imgH="393602" progId="">
                  <p:embed/>
                </p:oleObj>
              </mc:Choice>
              <mc:Fallback>
                <p:oleObj r:id="rId8" imgW="491376" imgH="393602"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0188" y="4859338"/>
                        <a:ext cx="2779712" cy="730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92" name="Rectangle 7"/>
          <p:cNvSpPr>
            <a:spLocks noChangeArrowheads="1"/>
          </p:cNvSpPr>
          <p:nvPr/>
        </p:nvSpPr>
        <p:spPr bwMode="auto">
          <a:xfrm>
            <a:off x="4716463" y="4921250"/>
            <a:ext cx="4032250" cy="703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b="1">
                <a:latin typeface="Arial" panose="020B0604020202020204" pitchFamily="34" charset="0"/>
                <a:cs typeface="Times New Roman" panose="02020603050405020304" pitchFamily="18" charset="0"/>
              </a:rPr>
              <a:t>is </a:t>
            </a:r>
            <a:r>
              <a:rPr lang="en-US" altLang="en-US" sz="2000" b="1">
                <a:solidFill>
                  <a:srgbClr val="FF6600"/>
                </a:solidFill>
                <a:latin typeface="Arial" panose="020B0604020202020204" pitchFamily="34" charset="0"/>
                <a:cs typeface="Times New Roman" panose="02020603050405020304" pitchFamily="18" charset="0"/>
              </a:rPr>
              <a:t>identical</a:t>
            </a:r>
            <a:r>
              <a:rPr lang="en-US" altLang="en-US" sz="2000" b="1">
                <a:latin typeface="Arial" panose="020B0604020202020204" pitchFamily="34" charset="0"/>
                <a:cs typeface="Times New Roman" panose="02020603050405020304" pitchFamily="18" charset="0"/>
              </a:rPr>
              <a:t> to our quark-antiquark system.</a:t>
            </a:r>
            <a:r>
              <a:rPr lang="ru-RU" altLang="en-US" sz="2000" b="1">
                <a:latin typeface="Arial" panose="020B0604020202020204" pitchFamily="34" charset="0"/>
              </a:rPr>
              <a:t> </a:t>
            </a:r>
          </a:p>
        </p:txBody>
      </p:sp>
      <p:sp>
        <p:nvSpPr>
          <p:cNvPr id="16393" name="Text Box 8"/>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A9B458F6-2509-4797-BD7F-0257ED4199EB}" type="slidenum">
              <a:rPr lang="ru-RU" altLang="en-US" sz="1200">
                <a:solidFill>
                  <a:srgbClr val="898989"/>
                </a:solidFill>
              </a:rPr>
              <a:pPr algn="r" eaLnBrk="1" hangingPunct="1">
                <a:spcBef>
                  <a:spcPct val="0"/>
                </a:spcBef>
                <a:buClrTx/>
                <a:buFontTx/>
                <a:buNone/>
              </a:pPr>
              <a:t>16</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
          <p:cNvSpPr>
            <a:spLocks noChangeArrowheads="1"/>
          </p:cNvSpPr>
          <p:nvPr/>
        </p:nvSpPr>
        <p:spPr bwMode="auto">
          <a:xfrm>
            <a:off x="1809750" y="355600"/>
            <a:ext cx="58293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a:buClrTx/>
              <a:buFontTx/>
              <a:buNone/>
            </a:pPr>
            <a:r>
              <a:rPr lang="en-US" altLang="en-US" sz="3200" dirty="0">
                <a:solidFill>
                  <a:srgbClr val="000000"/>
                </a:solidFill>
                <a:latin typeface="Calibri" panose="020F0502020204030204" pitchFamily="34" charset="0"/>
              </a:rPr>
              <a:t>Soliton – </a:t>
            </a:r>
            <a:r>
              <a:rPr lang="en-US" altLang="en-US" sz="3200" dirty="0" err="1">
                <a:solidFill>
                  <a:srgbClr val="000000"/>
                </a:solidFill>
                <a:latin typeface="Calibri" panose="020F0502020204030204" pitchFamily="34" charset="0"/>
              </a:rPr>
              <a:t>antisoliton</a:t>
            </a:r>
            <a:r>
              <a:rPr lang="en-US" altLang="en-US" sz="3200" dirty="0">
                <a:solidFill>
                  <a:srgbClr val="000000"/>
                </a:solidFill>
                <a:latin typeface="Calibri" panose="020F0502020204030204" pitchFamily="34" charset="0"/>
              </a:rPr>
              <a:t>                quark – antiquark</a:t>
            </a:r>
          </a:p>
        </p:txBody>
      </p:sp>
      <p:sp>
        <p:nvSpPr>
          <p:cNvPr id="32771" name="Text Box 2"/>
          <p:cNvSpPr txBox="1">
            <a:spLocks noChangeArrowheads="1"/>
          </p:cNvSpPr>
          <p:nvPr/>
        </p:nvSpPr>
        <p:spPr bwMode="auto">
          <a:xfrm>
            <a:off x="4153364" y="1920719"/>
            <a:ext cx="722313"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l-GR" altLang="en-US" dirty="0">
                <a:solidFill>
                  <a:srgbClr val="000000"/>
                </a:solidFill>
              </a:rPr>
              <a:t>φ</a:t>
            </a:r>
            <a:r>
              <a:rPr lang="en-US" altLang="en-US" dirty="0">
                <a:solidFill>
                  <a:srgbClr val="000000"/>
                </a:solidFill>
              </a:rPr>
              <a:t>(</a:t>
            </a:r>
            <a:r>
              <a:rPr lang="en-US" altLang="en-US" dirty="0" err="1">
                <a:solidFill>
                  <a:srgbClr val="000000"/>
                </a:solidFill>
              </a:rPr>
              <a:t>x,t</a:t>
            </a:r>
            <a:r>
              <a:rPr lang="en-US" altLang="en-US" dirty="0">
                <a:solidFill>
                  <a:srgbClr val="000000"/>
                </a:solidFill>
              </a:rPr>
              <a:t>)</a:t>
            </a:r>
          </a:p>
        </p:txBody>
      </p:sp>
      <p:pic>
        <p:nvPicPr>
          <p:cNvPr id="2" name="q-aq">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67000" y="2438400"/>
            <a:ext cx="3695043" cy="2857500"/>
          </a:xfrm>
          <a:prstGeom prst="rect">
            <a:avLst/>
          </a:prstGeom>
        </p:spPr>
      </p:pic>
      <p:sp>
        <p:nvSpPr>
          <p:cNvPr id="3" name="Slide Number Placeholder 2"/>
          <p:cNvSpPr>
            <a:spLocks noGrp="1"/>
          </p:cNvSpPr>
          <p:nvPr>
            <p:ph type="sldNum" idx="11"/>
          </p:nvPr>
        </p:nvSpPr>
        <p:spPr/>
        <p:txBody>
          <a:bodyPr/>
          <a:lstStyle/>
          <a:p>
            <a:pPr>
              <a:defRPr/>
            </a:pPr>
            <a:fld id="{01B6268D-344D-4B63-85F1-55273F343EEF}" type="slidenum">
              <a:rPr lang="ru-RU" altLang="en-US" smtClean="0"/>
              <a:pPr>
                <a:defRPr/>
              </a:pPr>
              <a:t>17</a:t>
            </a:fld>
            <a:endParaRPr lang="ru-RU" altLang="en-US"/>
          </a:p>
        </p:txBody>
      </p:sp>
      <p:sp>
        <p:nvSpPr>
          <p:cNvPr id="4" name="Rectangle 1">
            <a:extLst>
              <a:ext uri="{FF2B5EF4-FFF2-40B4-BE49-F238E27FC236}">
                <a16:creationId xmlns:a16="http://schemas.microsoft.com/office/drawing/2014/main" xmlns="" id="{1D103744-9AA8-10C1-5681-3804258B1213}"/>
              </a:ext>
            </a:extLst>
          </p:cNvPr>
          <p:cNvSpPr>
            <a:spLocks noChangeArrowheads="1"/>
          </p:cNvSpPr>
          <p:nvPr/>
        </p:nvSpPr>
        <p:spPr bwMode="auto">
          <a:xfrm>
            <a:off x="1809750" y="5181599"/>
            <a:ext cx="5829300" cy="12104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a:buClrTx/>
              <a:buFontTx/>
              <a:buNone/>
            </a:pPr>
            <a:r>
              <a:rPr lang="en-US" altLang="en-US" sz="3200" dirty="0">
                <a:solidFill>
                  <a:srgbClr val="000000"/>
                </a:solidFill>
                <a:latin typeface="Calibri" panose="020F0502020204030204" pitchFamily="34" charset="0"/>
              </a:rPr>
              <a:t>quark–antiquark as </a:t>
            </a:r>
          </a:p>
          <a:p>
            <a:pPr algn="ctr">
              <a:buClrTx/>
              <a:buFontTx/>
              <a:buNone/>
            </a:pPr>
            <a:r>
              <a:rPr lang="en-US" altLang="en-US" sz="3200" dirty="0">
                <a:solidFill>
                  <a:srgbClr val="000000"/>
                </a:solidFill>
                <a:latin typeface="Calibri" panose="020F0502020204030204" pitchFamily="34" charset="0"/>
              </a:rPr>
              <a:t>non-linear standing wave</a:t>
            </a:r>
          </a:p>
        </p:txBody>
      </p:sp>
    </p:spTree>
    <p:extLst>
      <p:ext uri="{BB962C8B-B14F-4D97-AF65-F5344CB8AC3E}">
        <p14:creationId xmlns:p14="http://schemas.microsoft.com/office/powerpoint/2010/main" val="309824018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Text Box 1"/>
          <p:cNvSpPr txBox="1">
            <a:spLocks noChangeArrowheads="1"/>
          </p:cNvSpPr>
          <p:nvPr/>
        </p:nvSpPr>
        <p:spPr bwMode="auto">
          <a:xfrm>
            <a:off x="1800225" y="0"/>
            <a:ext cx="582930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ru-RU" altLang="en-US" b="1">
                <a:solidFill>
                  <a:srgbClr val="339966"/>
                </a:solidFill>
                <a:cs typeface="Times New Roman" panose="02020603050405020304" pitchFamily="18" charset="0"/>
              </a:rPr>
              <a:t>The </a:t>
            </a:r>
            <a:r>
              <a:rPr lang="en-US" altLang="en-US" b="1">
                <a:solidFill>
                  <a:srgbClr val="339966"/>
                </a:solidFill>
                <a:cs typeface="Times New Roman" panose="02020603050405020304" pitchFamily="18" charset="0"/>
              </a:rPr>
              <a:t>SCQM</a:t>
            </a:r>
          </a:p>
        </p:txBody>
      </p:sp>
      <p:sp>
        <p:nvSpPr>
          <p:cNvPr id="20483" name="Rectangle 2"/>
          <p:cNvSpPr>
            <a:spLocks noChangeArrowheads="1"/>
          </p:cNvSpPr>
          <p:nvPr/>
        </p:nvSpPr>
        <p:spPr bwMode="auto">
          <a:xfrm>
            <a:off x="1285875" y="1143000"/>
            <a:ext cx="6096000"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solidFill>
                  <a:srgbClr val="0000FF"/>
                </a:solidFill>
                <a:latin typeface="Arial" panose="020B0604020202020204" pitchFamily="34" charset="0"/>
                <a:cs typeface="Times New Roman" panose="02020603050405020304" pitchFamily="18" charset="0"/>
              </a:rPr>
              <a:t>Hamiltonian of the quark – antiquark system </a:t>
            </a:r>
          </a:p>
        </p:txBody>
      </p:sp>
      <p:graphicFrame>
        <p:nvGraphicFramePr>
          <p:cNvPr id="20484" name="Object 3"/>
          <p:cNvGraphicFramePr>
            <a:graphicFrameLocks noChangeAspect="1"/>
          </p:cNvGraphicFramePr>
          <p:nvPr/>
        </p:nvGraphicFramePr>
        <p:xfrm>
          <a:off x="1736725" y="1752600"/>
          <a:ext cx="4297363" cy="898525"/>
        </p:xfrm>
        <a:graphic>
          <a:graphicData uri="http://schemas.openxmlformats.org/presentationml/2006/ole">
            <mc:AlternateContent xmlns:mc="http://schemas.openxmlformats.org/markup-compatibility/2006">
              <mc:Choice xmlns:v="urn:schemas-microsoft-com:vml" Requires="v">
                <p:oleObj spid="_x0000_s20644" r:id="rId4" imgW="491497" imgH="491497" progId="">
                  <p:embed/>
                </p:oleObj>
              </mc:Choice>
              <mc:Fallback>
                <p:oleObj r:id="rId4" imgW="491497" imgH="491497"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25" y="1752600"/>
                        <a:ext cx="4297363" cy="89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4"/>
          <p:cNvGraphicFramePr>
            <a:graphicFrameLocks noChangeAspect="1"/>
          </p:cNvGraphicFramePr>
          <p:nvPr/>
        </p:nvGraphicFramePr>
        <p:xfrm>
          <a:off x="2084388" y="2795588"/>
          <a:ext cx="817562" cy="438150"/>
        </p:xfrm>
        <a:graphic>
          <a:graphicData uri="http://schemas.openxmlformats.org/presentationml/2006/ole">
            <mc:AlternateContent xmlns:mc="http://schemas.openxmlformats.org/markup-compatibility/2006">
              <mc:Choice xmlns:v="urn:schemas-microsoft-com:vml" Requires="v">
                <p:oleObj spid="_x0000_s20645" r:id="rId6" imgW="431168" imgH="240949" progId="">
                  <p:embed/>
                </p:oleObj>
              </mc:Choice>
              <mc:Fallback>
                <p:oleObj r:id="rId6" imgW="431168" imgH="240949"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84388" y="2795588"/>
                        <a:ext cx="817562" cy="438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0486" name="Group 5"/>
          <p:cNvGrpSpPr>
            <a:grpSpLocks/>
          </p:cNvGrpSpPr>
          <p:nvPr/>
        </p:nvGrpSpPr>
        <p:grpSpPr bwMode="auto">
          <a:xfrm>
            <a:off x="1736725" y="2651125"/>
            <a:ext cx="6854825" cy="1138238"/>
            <a:chOff x="1094" y="1670"/>
            <a:chExt cx="4318" cy="717"/>
          </a:xfrm>
        </p:grpSpPr>
        <p:graphicFrame>
          <p:nvGraphicFramePr>
            <p:cNvPr id="20492" name="Object 6"/>
            <p:cNvGraphicFramePr>
              <a:graphicFrameLocks noChangeAspect="1"/>
            </p:cNvGraphicFramePr>
            <p:nvPr/>
          </p:nvGraphicFramePr>
          <p:xfrm>
            <a:off x="1479" y="2125"/>
            <a:ext cx="236" cy="262"/>
          </p:xfrm>
          <a:graphic>
            <a:graphicData uri="http://schemas.openxmlformats.org/presentationml/2006/ole">
              <mc:AlternateContent xmlns:mc="http://schemas.openxmlformats.org/markup-compatibility/2006">
                <mc:Choice xmlns:v="urn:schemas-microsoft-com:vml" Requires="v">
                  <p:oleObj spid="_x0000_s20646" r:id="rId8" imgW="215556" imgH="240926" progId="">
                    <p:embed/>
                  </p:oleObj>
                </mc:Choice>
                <mc:Fallback>
                  <p:oleObj r:id="rId8" imgW="215556" imgH="240926" progId="">
                    <p:embed/>
                    <p:pic>
                      <p:nvPicPr>
                        <p:cNvPr id="0"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9" y="2125"/>
                          <a:ext cx="236" cy="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493" name="Rectangle 7"/>
            <p:cNvSpPr>
              <a:spLocks noChangeArrowheads="1"/>
            </p:cNvSpPr>
            <p:nvPr/>
          </p:nvSpPr>
          <p:spPr bwMode="auto">
            <a:xfrm>
              <a:off x="1094" y="1670"/>
              <a:ext cx="4318" cy="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800">
                  <a:latin typeface="Arial" panose="020B0604020202020204" pitchFamily="34" charset="0"/>
                  <a:cs typeface="Times New Roman" panose="02020603050405020304" pitchFamily="18" charset="0"/>
                </a:rPr>
                <a:t>       </a:t>
              </a:r>
              <a:r>
                <a:rPr lang="en-US" altLang="en-US" sz="2000">
                  <a:latin typeface="Arial" panose="020B0604020202020204" pitchFamily="34" charset="0"/>
                  <a:cs typeface="Times New Roman" panose="02020603050405020304" pitchFamily="18" charset="0"/>
                </a:rPr>
                <a:t>     - </a:t>
              </a:r>
              <a:r>
                <a:rPr lang="en-US" altLang="en-US" sz="1600">
                  <a:solidFill>
                    <a:srgbClr val="0000FF"/>
                  </a:solidFill>
                  <a:latin typeface="Arial" panose="020B0604020202020204" pitchFamily="34" charset="0"/>
                  <a:cs typeface="Times New Roman" panose="02020603050405020304" pitchFamily="18" charset="0"/>
                </a:rPr>
                <a:t>current masses of quarks</a:t>
              </a:r>
              <a:r>
                <a:rPr lang="en-US" altLang="en-US" sz="1800">
                  <a:solidFill>
                    <a:srgbClr val="0000FF"/>
                  </a:solidFill>
                  <a:latin typeface="Arial" panose="020B0604020202020204" pitchFamily="34" charset="0"/>
                  <a:cs typeface="Times New Roman" panose="02020603050405020304" pitchFamily="18" charset="0"/>
                </a:rPr>
                <a:t>,</a:t>
              </a:r>
            </a:p>
            <a:p>
              <a:pPr>
                <a:spcBef>
                  <a:spcPct val="0"/>
                </a:spcBef>
                <a:buClrTx/>
                <a:buFontTx/>
                <a:buNone/>
              </a:pPr>
              <a:r>
                <a:rPr lang="en-US" altLang="en-US" sz="1800" i="1">
                  <a:latin typeface="Arial" panose="020B0604020202020204" pitchFamily="34" charset="0"/>
                  <a:cs typeface="Times New Roman" panose="02020603050405020304" pitchFamily="18" charset="0"/>
                </a:rPr>
                <a:t>   </a:t>
              </a:r>
              <a:r>
                <a:rPr lang="en-US" altLang="en-US" sz="1800" i="1">
                  <a:latin typeface="Symbol" panose="05050102010706020507" pitchFamily="18" charset="2"/>
                </a:rPr>
                <a:t></a:t>
              </a:r>
              <a:r>
                <a:rPr lang="en-US" altLang="en-US" sz="1800" i="1">
                  <a:latin typeface="Arial" panose="020B0604020202020204" pitchFamily="34" charset="0"/>
                  <a:cs typeface="Times New Roman" panose="02020603050405020304" pitchFamily="18" charset="0"/>
                </a:rPr>
                <a:t> = </a:t>
              </a:r>
              <a:r>
                <a:rPr lang="en-US" altLang="en-US" sz="1800" i="1">
                  <a:latin typeface="Symbol" panose="05050102010706020507" pitchFamily="18" charset="2"/>
                </a:rPr>
                <a:t></a:t>
              </a:r>
              <a:r>
                <a:rPr lang="en-US" altLang="en-US" sz="1800" i="1">
                  <a:latin typeface="Arial" panose="020B0604020202020204" pitchFamily="34" charset="0"/>
                  <a:cs typeface="Times New Roman" panose="02020603050405020304" pitchFamily="18" charset="0"/>
                </a:rPr>
                <a:t>(x)</a:t>
              </a:r>
              <a:r>
                <a:rPr lang="en-US" altLang="en-US" sz="1800">
                  <a:latin typeface="Arial" panose="020B0604020202020204" pitchFamily="34" charset="0"/>
                  <a:cs typeface="Times New Roman" panose="02020603050405020304" pitchFamily="18" charset="0"/>
                </a:rPr>
                <a:t> </a:t>
              </a:r>
              <a:r>
                <a:rPr lang="en-US" altLang="en-US" sz="1600" i="1">
                  <a:solidFill>
                    <a:srgbClr val="0000FF"/>
                  </a:solidFill>
                  <a:latin typeface="Arial" panose="020B0604020202020204" pitchFamily="34" charset="0"/>
                  <a:cs typeface="Times New Roman" panose="02020603050405020304" pitchFamily="18" charset="0"/>
                </a:rPr>
                <a:t>– </a:t>
              </a:r>
              <a:r>
                <a:rPr lang="en-US" altLang="en-US" sz="1600">
                  <a:solidFill>
                    <a:srgbClr val="0000FF"/>
                  </a:solidFill>
                  <a:latin typeface="Arial" panose="020B0604020202020204" pitchFamily="34" charset="0"/>
                  <a:cs typeface="Times New Roman" panose="02020603050405020304" pitchFamily="18" charset="0"/>
                </a:rPr>
                <a:t>velocity of the quark (antiquark)</a:t>
              </a:r>
              <a:r>
                <a:rPr lang="en-US" altLang="en-US" sz="1800">
                  <a:solidFill>
                    <a:srgbClr val="0000FF"/>
                  </a:solidFill>
                  <a:latin typeface="Arial" panose="020B0604020202020204" pitchFamily="34" charset="0"/>
                  <a:cs typeface="Times New Roman" panose="02020603050405020304" pitchFamily="18" charset="0"/>
                </a:rPr>
                <a:t>,</a:t>
              </a:r>
            </a:p>
            <a:p>
              <a:pPr>
                <a:spcBef>
                  <a:spcPct val="0"/>
                </a:spcBef>
                <a:buClrTx/>
                <a:buFontTx/>
                <a:buNone/>
              </a:pPr>
              <a:r>
                <a:rPr lang="en-US" altLang="en-US" sz="1800" i="1">
                  <a:latin typeface="Arial" panose="020B0604020202020204" pitchFamily="34" charset="0"/>
                  <a:cs typeface="Times New Roman" panose="02020603050405020304" pitchFamily="18" charset="0"/>
                </a:rPr>
                <a:t>                </a:t>
              </a:r>
              <a:r>
                <a:rPr lang="en-US" altLang="en-US" sz="1600" i="1">
                  <a:latin typeface="Arial" panose="020B0604020202020204" pitchFamily="34" charset="0"/>
                  <a:cs typeface="Times New Roman" panose="02020603050405020304" pitchFamily="18" charset="0"/>
                </a:rPr>
                <a:t> -</a:t>
              </a:r>
              <a:r>
                <a:rPr lang="en-US" altLang="en-US" sz="1600" i="1">
                  <a:solidFill>
                    <a:srgbClr val="0000FF"/>
                  </a:solidFill>
                  <a:latin typeface="Arial" panose="020B0604020202020204" pitchFamily="34" charset="0"/>
                  <a:cs typeface="Times New Roman" panose="02020603050405020304" pitchFamily="18" charset="0"/>
                </a:rPr>
                <a:t> </a:t>
              </a:r>
              <a:r>
                <a:rPr lang="en-US" altLang="en-US" sz="1600">
                  <a:solidFill>
                    <a:srgbClr val="0000FF"/>
                  </a:solidFill>
                  <a:latin typeface="Arial" panose="020B0604020202020204" pitchFamily="34" charset="0"/>
                  <a:cs typeface="Times New Roman" panose="02020603050405020304" pitchFamily="18" charset="0"/>
                </a:rPr>
                <a:t>quark–antiquark potential</a:t>
              </a:r>
              <a:r>
                <a:rPr lang="en-US" altLang="en-US" sz="1600" i="1">
                  <a:solidFill>
                    <a:srgbClr val="0000FF"/>
                  </a:solidFill>
                  <a:latin typeface="Arial" panose="020B0604020202020204" pitchFamily="34" charset="0"/>
                  <a:cs typeface="Times New Roman" panose="02020603050405020304" pitchFamily="18" charset="0"/>
                </a:rPr>
                <a:t>.</a:t>
              </a:r>
              <a:r>
                <a:rPr lang="ru-RU" altLang="en-US" sz="1600">
                  <a:latin typeface="Arial" panose="020B0604020202020204" pitchFamily="34" charset="0"/>
                </a:rPr>
                <a:t> </a:t>
              </a:r>
            </a:p>
          </p:txBody>
        </p:sp>
      </p:grpSp>
      <p:graphicFrame>
        <p:nvGraphicFramePr>
          <p:cNvPr id="20487" name="Object 8"/>
          <p:cNvGraphicFramePr>
            <a:graphicFrameLocks noChangeAspect="1"/>
          </p:cNvGraphicFramePr>
          <p:nvPr/>
        </p:nvGraphicFramePr>
        <p:xfrm>
          <a:off x="1189038" y="3876675"/>
          <a:ext cx="6253162" cy="969963"/>
        </p:xfrm>
        <a:graphic>
          <a:graphicData uri="http://schemas.openxmlformats.org/presentationml/2006/ole">
            <mc:AlternateContent xmlns:mc="http://schemas.openxmlformats.org/markup-compatibility/2006">
              <mc:Choice xmlns:v="urn:schemas-microsoft-com:vml" Requires="v">
                <p:oleObj spid="_x0000_s20647" r:id="rId10" imgW="491457" imgH="491457" progId="">
                  <p:embed/>
                </p:oleObj>
              </mc:Choice>
              <mc:Fallback>
                <p:oleObj r:id="rId10" imgW="491457" imgH="491457" progId="">
                  <p:embed/>
                  <p:pic>
                    <p:nvPicPr>
                      <p:cNvPr id="0"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9038" y="3876675"/>
                        <a:ext cx="6253162" cy="969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8" name="Object 9"/>
          <p:cNvGraphicFramePr>
            <a:graphicFrameLocks noChangeAspect="1"/>
          </p:cNvGraphicFramePr>
          <p:nvPr/>
        </p:nvGraphicFramePr>
        <p:xfrm>
          <a:off x="1128713" y="5053013"/>
          <a:ext cx="1928812" cy="708025"/>
        </p:xfrm>
        <a:graphic>
          <a:graphicData uri="http://schemas.openxmlformats.org/presentationml/2006/ole">
            <mc:AlternateContent xmlns:mc="http://schemas.openxmlformats.org/markup-compatibility/2006">
              <mc:Choice xmlns:v="urn:schemas-microsoft-com:vml" Requires="v">
                <p:oleObj spid="_x0000_s20648" r:id="rId12" imgW="491352" imgH="393582" progId="">
                  <p:embed/>
                </p:oleObj>
              </mc:Choice>
              <mc:Fallback>
                <p:oleObj r:id="rId12" imgW="491352" imgH="393582" progId="">
                  <p:embed/>
                  <p:pic>
                    <p:nvPicPr>
                      <p:cNvPr id="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8713" y="5053013"/>
                        <a:ext cx="1928812" cy="70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489" name="Rectangle 10"/>
          <p:cNvSpPr>
            <a:spLocks noChangeArrowheads="1"/>
          </p:cNvSpPr>
          <p:nvPr/>
        </p:nvSpPr>
        <p:spPr bwMode="auto">
          <a:xfrm>
            <a:off x="3219450" y="5186363"/>
            <a:ext cx="5821363"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1800">
                <a:solidFill>
                  <a:srgbClr val="0000FF"/>
                </a:solidFill>
                <a:latin typeface="Arial" panose="020B0604020202020204" pitchFamily="34" charset="0"/>
                <a:cs typeface="Times New Roman" panose="02020603050405020304" pitchFamily="18" charset="0"/>
              </a:rPr>
              <a:t>is the potential energy of a</a:t>
            </a:r>
            <a:r>
              <a:rPr lang="ru-RU" altLang="en-US" sz="1800">
                <a:solidFill>
                  <a:srgbClr val="0000FF"/>
                </a:solidFill>
                <a:latin typeface="Arial" panose="020B0604020202020204" pitchFamily="34" charset="0"/>
                <a:cs typeface="Times New Roman" panose="02020603050405020304" pitchFamily="18" charset="0"/>
              </a:rPr>
              <a:t> </a:t>
            </a:r>
            <a:r>
              <a:rPr lang="en-US" altLang="en-US" sz="1800">
                <a:solidFill>
                  <a:srgbClr val="0000FF"/>
                </a:solidFill>
                <a:latin typeface="Arial" panose="020B0604020202020204" pitchFamily="34" charset="0"/>
                <a:cs typeface="Times New Roman" panose="02020603050405020304" pitchFamily="18" charset="0"/>
              </a:rPr>
              <a:t>single quark/antiquark</a:t>
            </a:r>
            <a:r>
              <a:rPr lang="en-US" altLang="en-US" sz="2000">
                <a:solidFill>
                  <a:srgbClr val="0000FF"/>
                </a:solidFill>
                <a:latin typeface="Arial" panose="020B0604020202020204" pitchFamily="34" charset="0"/>
                <a:cs typeface="Times New Roman" panose="02020603050405020304" pitchFamily="18" charset="0"/>
              </a:rPr>
              <a:t>.</a:t>
            </a:r>
            <a:r>
              <a:rPr lang="ru-RU" altLang="en-US" sz="2000">
                <a:latin typeface="Arial" panose="020B0604020202020204" pitchFamily="34" charset="0"/>
              </a:rPr>
              <a:t> </a:t>
            </a:r>
          </a:p>
        </p:txBody>
      </p:sp>
      <p:sp>
        <p:nvSpPr>
          <p:cNvPr id="20490" name="Text Box 11"/>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7F47DDE4-F830-453F-A412-FAF931BD9867}" type="slidenum">
              <a:rPr lang="ru-RU" altLang="en-US" sz="1200">
                <a:solidFill>
                  <a:srgbClr val="898989"/>
                </a:solidFill>
              </a:rPr>
              <a:pPr algn="r" eaLnBrk="1" hangingPunct="1">
                <a:spcBef>
                  <a:spcPct val="0"/>
                </a:spcBef>
                <a:buClrTx/>
                <a:buFontTx/>
                <a:buNone/>
              </a:pPr>
              <a:t>18</a:t>
            </a:fld>
            <a:endParaRPr lang="ru-RU" altLang="en-US" sz="1200">
              <a:solidFill>
                <a:srgbClr val="898989"/>
              </a:solidFill>
            </a:endParaRPr>
          </a:p>
        </p:txBody>
      </p:sp>
      <p:graphicFrame>
        <p:nvGraphicFramePr>
          <p:cNvPr id="20491" name="Object 12"/>
          <p:cNvGraphicFramePr>
            <a:graphicFrameLocks noChangeAspect="1"/>
          </p:cNvGraphicFramePr>
          <p:nvPr/>
        </p:nvGraphicFramePr>
        <p:xfrm>
          <a:off x="1063625" y="5761038"/>
          <a:ext cx="3536950" cy="639762"/>
        </p:xfrm>
        <a:graphic>
          <a:graphicData uri="http://schemas.openxmlformats.org/presentationml/2006/ole">
            <mc:AlternateContent xmlns:mc="http://schemas.openxmlformats.org/markup-compatibility/2006">
              <mc:Choice xmlns:v="urn:schemas-microsoft-com:vml" Requires="v">
                <p:oleObj spid="_x0000_s20649" r:id="rId14" imgW="2035800" imgH="370440" progId="">
                  <p:embed/>
                </p:oleObj>
              </mc:Choice>
              <mc:Fallback>
                <p:oleObj r:id="rId14" imgW="2035800" imgH="370440" progId="">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3625" y="5761038"/>
                        <a:ext cx="3536950" cy="6397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ChangeArrowheads="1"/>
          </p:cNvSpPr>
          <p:nvPr/>
        </p:nvSpPr>
        <p:spPr bwMode="auto">
          <a:xfrm>
            <a:off x="827088" y="1268413"/>
            <a:ext cx="8229600" cy="979487"/>
          </a:xfrm>
          <a:prstGeom prst="rect">
            <a:avLst/>
          </a:prstGeom>
          <a:noFill/>
          <a:ln>
            <a:noFill/>
          </a:ln>
          <a:effectLst/>
        </p:spPr>
        <p:txBody>
          <a:bodyPr lIns="90000" tIns="46800" rIns="90000" bIns="46800"/>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rgbClr val="000000"/>
                </a:solidFill>
                <a:latin typeface="Arial" panose="020B0604020202020204" pitchFamily="34" charset="0"/>
                <a:cs typeface="Arial" panose="020B0604020202020204" pitchFamily="34" charset="0"/>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rgbClr val="000000"/>
                </a:solidFill>
                <a:latin typeface="Arial" panose="020B0604020202020204" pitchFamily="34" charset="0"/>
                <a:cs typeface="Arial" panose="020B0604020202020204" pitchFamily="34" charset="0"/>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rgbClr val="000000"/>
                </a:solidFill>
                <a:latin typeface="Arial" panose="020B0604020202020204" pitchFamily="34" charset="0"/>
                <a:cs typeface="Arial" panose="020B0604020202020204" pitchFamily="34" charset="0"/>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rgbClr val="000000"/>
                </a:solidFill>
                <a:latin typeface="Arial" panose="020B0604020202020204" pitchFamily="34" charset="0"/>
                <a:cs typeface="Arial" panose="020B0604020202020204" pitchFamily="34" charset="0"/>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defRPr>
                <a:solidFill>
                  <a:srgbClr val="000000"/>
                </a:solidFill>
                <a:latin typeface="Arial" panose="020B0604020202020204" pitchFamily="34" charset="0"/>
                <a:cs typeface="Arial" panose="020B0604020202020204" pitchFamily="34" charset="0"/>
              </a:defRPr>
            </a:lvl9pPr>
          </a:lstStyle>
          <a:p>
            <a:pPr>
              <a:buSzPct val="100000"/>
              <a:defRPr/>
            </a:pPr>
            <a:r>
              <a:rPr lang="en-US" altLang="en-US" sz="2400" dirty="0">
                <a:latin typeface="Calibri" panose="020F0502020204030204" pitchFamily="34" charset="0"/>
                <a:ea typeface="+mn-ea"/>
              </a:rPr>
              <a:t>      </a:t>
            </a:r>
            <a:r>
              <a:rPr lang="en-US" altLang="en-US" sz="2400" dirty="0">
                <a:effectLst>
                  <a:outerShdw blurRad="38100" dist="38100" dir="2700000" algn="tl">
                    <a:srgbClr val="C0C0C0"/>
                  </a:outerShdw>
                </a:effectLst>
                <a:latin typeface="Calibri" panose="020F0502020204030204" pitchFamily="34" charset="0"/>
                <a:ea typeface="+mn-ea"/>
              </a:rPr>
              <a:t>Quark Potential				Force </a:t>
            </a:r>
          </a:p>
          <a:p>
            <a:pPr>
              <a:buSzPct val="100000"/>
              <a:defRPr/>
            </a:pPr>
            <a:r>
              <a:rPr lang="en-US" altLang="en-US" sz="2400" dirty="0">
                <a:effectLst>
                  <a:outerShdw blurRad="38100" dist="38100" dir="2700000" algn="tl">
                    <a:srgbClr val="C0C0C0"/>
                  </a:outerShdw>
                </a:effectLst>
                <a:latin typeface="Calibri" panose="020F0502020204030204" pitchFamily="34" charset="0"/>
                <a:ea typeface="+mn-ea"/>
              </a:rPr>
              <a:t>				     	 of quark-antiquark interaction</a:t>
            </a:r>
          </a:p>
          <a:p>
            <a:pPr>
              <a:buSzPct val="100000"/>
              <a:defRPr/>
            </a:pPr>
            <a:r>
              <a:rPr lang="en-US" altLang="en-US" sz="2400" dirty="0">
                <a:effectLst>
                  <a:outerShdw blurRad="38100" dist="38100" dir="2700000" algn="tl">
                    <a:srgbClr val="C0C0C0"/>
                  </a:outerShdw>
                </a:effectLst>
                <a:latin typeface="Calibri" panose="020F0502020204030204" pitchFamily="34" charset="0"/>
                <a:ea typeface="+mn-ea"/>
              </a:rPr>
              <a:t>					</a:t>
            </a:r>
            <a:r>
              <a:rPr lang="en-US" altLang="en-US" sz="2400" dirty="0">
                <a:latin typeface="Calibri" panose="020F0502020204030204" pitchFamily="34" charset="0"/>
                <a:ea typeface="+mn-ea"/>
              </a:rPr>
              <a:t> </a:t>
            </a:r>
          </a:p>
        </p:txBody>
      </p:sp>
      <p:sp>
        <p:nvSpPr>
          <p:cNvPr id="22531" name="Text Box 2"/>
          <p:cNvSpPr txBox="1">
            <a:spLocks noChangeArrowheads="1"/>
          </p:cNvSpPr>
          <p:nvPr/>
        </p:nvSpPr>
        <p:spPr bwMode="auto">
          <a:xfrm>
            <a:off x="2339975" y="2247900"/>
            <a:ext cx="1944688"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ru-RU" altLang="en-US" sz="1800">
                <a:latin typeface="Times New Roman" panose="02020603050405020304" pitchFamily="18" charset="0"/>
              </a:rPr>
              <a:t>U</a:t>
            </a:r>
            <a:r>
              <a:rPr lang="ru-RU" altLang="en-US" sz="1800" baseline="-25000">
                <a:latin typeface="Times New Roman" panose="02020603050405020304" pitchFamily="18" charset="0"/>
              </a:rPr>
              <a:t>q</a:t>
            </a:r>
            <a:r>
              <a:rPr lang="ru-RU" altLang="en-US" sz="1800">
                <a:latin typeface="Times New Roman" panose="02020603050405020304" pitchFamily="18" charset="0"/>
              </a:rPr>
              <a:t> </a:t>
            </a:r>
            <a:r>
              <a:rPr lang="en-US" altLang="en-US" sz="1800">
                <a:latin typeface="Times New Roman" panose="02020603050405020304" pitchFamily="18" charset="0"/>
              </a:rPr>
              <a:t>= 0.36</a:t>
            </a:r>
            <a:r>
              <a:rPr lang="ru-RU" altLang="en-US" sz="1800">
                <a:latin typeface="Times New Roman" panose="02020603050405020304" pitchFamily="18" charset="0"/>
              </a:rPr>
              <a:t>tanh</a:t>
            </a:r>
            <a:r>
              <a:rPr lang="ru-RU" altLang="en-US" sz="1800" baseline="30000">
                <a:latin typeface="Times New Roman" panose="02020603050405020304" pitchFamily="18" charset="0"/>
              </a:rPr>
              <a:t>2</a:t>
            </a:r>
            <a:r>
              <a:rPr lang="ru-RU" altLang="en-US" sz="1800">
                <a:latin typeface="Times New Roman" panose="02020603050405020304" pitchFamily="18" charset="0"/>
              </a:rPr>
              <a:t>(</a:t>
            </a:r>
            <a:r>
              <a:rPr lang="en-US" altLang="en-US" sz="1800">
                <a:latin typeface="Times New Roman" panose="02020603050405020304" pitchFamily="18" charset="0"/>
              </a:rPr>
              <a:t>ax</a:t>
            </a:r>
            <a:r>
              <a:rPr lang="ru-RU" altLang="en-US" sz="1800">
                <a:latin typeface="Times New Roman" panose="02020603050405020304" pitchFamily="18" charset="0"/>
              </a:rPr>
              <a:t>) </a:t>
            </a:r>
          </a:p>
        </p:txBody>
      </p:sp>
      <p:pic>
        <p:nvPicPr>
          <p:cNvPr id="225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2636838"/>
            <a:ext cx="6858000" cy="24145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33"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F47A8725-9094-4CE6-A164-364055282000}" type="slidenum">
              <a:rPr lang="ru-RU" altLang="en-US" sz="1200">
                <a:solidFill>
                  <a:srgbClr val="898989"/>
                </a:solidFill>
              </a:rPr>
              <a:pPr algn="r" eaLnBrk="1" hangingPunct="1">
                <a:spcBef>
                  <a:spcPct val="0"/>
                </a:spcBef>
                <a:buClrTx/>
                <a:buFontTx/>
                <a:buNone/>
              </a:pPr>
              <a:t>19</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57200" y="857249"/>
            <a:ext cx="8435975" cy="5864225"/>
          </a:xfrm>
          <a:prstGeom prst="rect">
            <a:avLst/>
          </a:prstGeom>
          <a:noFill/>
          <a:ln>
            <a:noFill/>
          </a:ln>
          <a:effectLst/>
        </p:spPr>
        <p:txBody>
          <a:bodyPr/>
          <a:lstStyle>
            <a:lvl1pPr marL="342900" indent="-339725">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1pPr>
            <a:lvl2pPr marL="739775" indent="-282575">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9pPr>
          </a:lstStyle>
          <a:p>
            <a:pPr eaLnBrk="1" hangingPunct="1">
              <a:spcBef>
                <a:spcPts val="800"/>
              </a:spcBef>
              <a:buSzPct val="100000"/>
              <a:defRPr/>
            </a:pPr>
            <a:r>
              <a:rPr lang="en-US" altLang="en-US" sz="2800" b="1" dirty="0" smtClean="0">
                <a:latin typeface="Times New Roman" panose="02020603050405020304" pitchFamily="18" charset="0"/>
                <a:ea typeface="+mn-ea"/>
                <a:cs typeface="Times New Roman" panose="02020603050405020304" pitchFamily="18" charset="0"/>
              </a:rPr>
              <a:t>Activity</a:t>
            </a:r>
          </a:p>
          <a:p>
            <a:pPr eaLnBrk="1" hangingPunct="1">
              <a:spcBef>
                <a:spcPts val="800"/>
              </a:spcBef>
              <a:buSzPct val="100000"/>
              <a:defRPr/>
            </a:pPr>
            <a:r>
              <a:rPr lang="en-US" altLang="en-US" sz="2400" b="1" dirty="0" smtClean="0">
                <a:latin typeface="Times New Roman" panose="02020603050405020304" pitchFamily="18" charset="0"/>
                <a:ea typeface="+mn-ea"/>
                <a:cs typeface="Times New Roman" panose="02020603050405020304" pitchFamily="18" charset="0"/>
              </a:rPr>
              <a:t>1.</a:t>
            </a:r>
            <a:endParaRPr lang="en-US" altLang="en-US" sz="2400" b="1" dirty="0">
              <a:latin typeface="Times New Roman" panose="02020603050405020304" pitchFamily="18" charset="0"/>
              <a:ea typeface="+mn-ea"/>
              <a:cs typeface="Times New Roman" panose="02020603050405020304" pitchFamily="18" charset="0"/>
            </a:endParaRPr>
          </a:p>
          <a:p>
            <a:pPr marL="339725" indent="-336550" eaLnBrk="1" hangingPunct="1">
              <a:spcBef>
                <a:spcPts val="700"/>
              </a:spcBef>
              <a:buClr>
                <a:srgbClr val="000000"/>
              </a:buClr>
              <a:buSzPct val="100000"/>
              <a:buFont typeface="Arial" panose="020B0604020202020204" pitchFamily="34" charset="0"/>
              <a:buChar char="•"/>
              <a:defRPr/>
            </a:pPr>
            <a:r>
              <a:rPr lang="en-US" altLang="en-US" sz="2400" dirty="0" smtClean="0">
                <a:latin typeface="Times New Roman" panose="02020603050405020304" pitchFamily="18" charset="0"/>
                <a:ea typeface="+mn-ea"/>
                <a:cs typeface="Times New Roman" panose="02020603050405020304" pitchFamily="18" charset="0"/>
              </a:rPr>
              <a:t>Development and maintenance of MC-generator DCM-QGSM-SMM</a:t>
            </a:r>
          </a:p>
          <a:p>
            <a:pPr marL="339725" indent="-336550" eaLnBrk="1" hangingPunct="1">
              <a:spcBef>
                <a:spcPts val="700"/>
              </a:spcBef>
              <a:buClr>
                <a:srgbClr val="000000"/>
              </a:buClr>
              <a:buSzPct val="100000"/>
              <a:buFont typeface="Arial" panose="020B0604020202020204" pitchFamily="34" charset="0"/>
              <a:buChar char="•"/>
              <a:defRPr/>
            </a:pPr>
            <a:r>
              <a:rPr lang="en-US" altLang="en-US" sz="2400" dirty="0" smtClean="0">
                <a:latin typeface="Times New Roman" panose="02020603050405020304" pitchFamily="18" charset="0"/>
                <a:ea typeface="+mn-ea"/>
                <a:cs typeface="Times New Roman" panose="02020603050405020304" pitchFamily="18" charset="0"/>
              </a:rPr>
              <a:t>Simulation and analysis of HIC in BM&amp;N, SRC and MPD experiments</a:t>
            </a:r>
          </a:p>
          <a:p>
            <a:pPr marL="3175" indent="0" eaLnBrk="1" hangingPunct="1">
              <a:spcBef>
                <a:spcPts val="700"/>
              </a:spcBef>
              <a:buClr>
                <a:srgbClr val="000000"/>
              </a:buClr>
              <a:buSzPct val="100000"/>
              <a:defRPr/>
            </a:pPr>
            <a:r>
              <a:rPr lang="en-US" altLang="en-US" sz="2400" b="1" dirty="0" smtClean="0">
                <a:latin typeface="Times New Roman" panose="02020603050405020304" pitchFamily="18" charset="0"/>
                <a:ea typeface="+mn-ea"/>
                <a:cs typeface="Times New Roman" panose="02020603050405020304" pitchFamily="18" charset="0"/>
              </a:rPr>
              <a:t>2.</a:t>
            </a:r>
            <a:endParaRPr lang="en-US" altLang="en-US" sz="2400" b="1" dirty="0">
              <a:latin typeface="Times New Roman" panose="02020603050405020304" pitchFamily="18" charset="0"/>
              <a:ea typeface="+mn-ea"/>
              <a:cs typeface="Times New Roman" panose="02020603050405020304" pitchFamily="18" charset="0"/>
            </a:endParaRPr>
          </a:p>
          <a:p>
            <a:pPr marL="339725" indent="-336550" eaLnBrk="1" hangingPunct="1">
              <a:spcBef>
                <a:spcPts val="700"/>
              </a:spcBef>
              <a:buClr>
                <a:srgbClr val="000000"/>
              </a:buClr>
              <a:buSzPct val="100000"/>
              <a:buFont typeface="Arial" panose="020B0604020202020204" pitchFamily="34" charset="0"/>
              <a:buChar char="•"/>
              <a:defRPr/>
            </a:pPr>
            <a:r>
              <a:rPr lang="en-US" altLang="en-US" sz="2400" dirty="0" smtClean="0">
                <a:latin typeface="Times New Roman" panose="02020603050405020304" pitchFamily="18" charset="0"/>
                <a:ea typeface="+mn-ea"/>
                <a:cs typeface="Times New Roman" panose="02020603050405020304" pitchFamily="18" charset="0"/>
              </a:rPr>
              <a:t>Development of the Strongly </a:t>
            </a:r>
            <a:r>
              <a:rPr lang="en-US" altLang="en-US" sz="2400" dirty="0">
                <a:latin typeface="Times New Roman" panose="02020603050405020304" pitchFamily="18" charset="0"/>
                <a:ea typeface="+mn-ea"/>
                <a:cs typeface="Times New Roman" panose="02020603050405020304" pitchFamily="18" charset="0"/>
              </a:rPr>
              <a:t>Correlated Quark Model (</a:t>
            </a:r>
            <a:r>
              <a:rPr lang="en-US" altLang="en-US" sz="2400" dirty="0" smtClean="0">
                <a:latin typeface="Times New Roman" panose="02020603050405020304" pitchFamily="18" charset="0"/>
                <a:ea typeface="+mn-ea"/>
                <a:cs typeface="Times New Roman" panose="02020603050405020304" pitchFamily="18" charset="0"/>
              </a:rPr>
              <a:t>SCQM</a:t>
            </a:r>
            <a:r>
              <a:rPr lang="en-US" altLang="en-US" sz="2400" dirty="0">
                <a:latin typeface="Times New Roman" panose="02020603050405020304" pitchFamily="18" charset="0"/>
                <a:ea typeface="+mn-ea"/>
                <a:cs typeface="Times New Roman" panose="02020603050405020304" pitchFamily="18" charset="0"/>
              </a:rPr>
              <a:t>)</a:t>
            </a:r>
          </a:p>
          <a:p>
            <a:pPr lvl="1" eaLnBrk="1" hangingPunct="1">
              <a:spcBef>
                <a:spcPts val="600"/>
              </a:spcBef>
              <a:buClr>
                <a:srgbClr val="000000"/>
              </a:buClr>
              <a:buSzPct val="100000"/>
              <a:buFont typeface="Arial" panose="020B0604020202020204" pitchFamily="34" charset="0"/>
              <a:buChar char="–"/>
              <a:defRPr/>
            </a:pPr>
            <a:r>
              <a:rPr lang="en-US" altLang="en-US" sz="2400" dirty="0">
                <a:latin typeface="Times New Roman" panose="02020603050405020304" pitchFamily="18" charset="0"/>
                <a:ea typeface="+mn-ea"/>
                <a:cs typeface="Times New Roman" panose="02020603050405020304" pitchFamily="18" charset="0"/>
              </a:rPr>
              <a:t>Nucleon Structure</a:t>
            </a:r>
          </a:p>
          <a:p>
            <a:pPr lvl="1" eaLnBrk="1" hangingPunct="1">
              <a:spcBef>
                <a:spcPts val="600"/>
              </a:spcBef>
              <a:buClr>
                <a:srgbClr val="000000"/>
              </a:buClr>
              <a:buSzPct val="100000"/>
              <a:buFont typeface="Arial" panose="020B0604020202020204" pitchFamily="34" charset="0"/>
              <a:buChar char="–"/>
              <a:defRPr/>
            </a:pPr>
            <a:r>
              <a:rPr lang="en-US" altLang="en-US" sz="2400" dirty="0">
                <a:latin typeface="Times New Roman" panose="02020603050405020304" pitchFamily="18" charset="0"/>
                <a:ea typeface="+mn-ea"/>
                <a:cs typeface="Times New Roman" panose="02020603050405020304" pitchFamily="18" charset="0"/>
              </a:rPr>
              <a:t>Nucleus </a:t>
            </a:r>
            <a:r>
              <a:rPr lang="en-US" altLang="en-US" sz="2400" dirty="0" smtClean="0">
                <a:latin typeface="Times New Roman" panose="02020603050405020304" pitchFamily="18" charset="0"/>
                <a:ea typeface="+mn-ea"/>
                <a:cs typeface="Times New Roman" panose="02020603050405020304" pitchFamily="18" charset="0"/>
              </a:rPr>
              <a:t>Structure (SCQM + FCC)</a:t>
            </a:r>
            <a:endParaRPr lang="en-US" altLang="en-US" sz="2400" dirty="0">
              <a:latin typeface="Times New Roman" panose="02020603050405020304" pitchFamily="18" charset="0"/>
              <a:ea typeface="+mn-ea"/>
              <a:cs typeface="Times New Roman" panose="02020603050405020304" pitchFamily="18" charset="0"/>
            </a:endParaRPr>
          </a:p>
          <a:p>
            <a:pPr marL="339725" indent="-336550" eaLnBrk="1" hangingPunct="1">
              <a:spcBef>
                <a:spcPts val="700"/>
              </a:spcBef>
              <a:buClr>
                <a:srgbClr val="000000"/>
              </a:buClr>
              <a:buSzPct val="100000"/>
              <a:buFont typeface="Arial" panose="020B0604020202020204" pitchFamily="34" charset="0"/>
              <a:buChar char="•"/>
              <a:defRPr/>
            </a:pPr>
            <a:r>
              <a:rPr lang="en-US" altLang="en-US" sz="2400" dirty="0" smtClean="0">
                <a:latin typeface="Times New Roman" panose="02020603050405020304" pitchFamily="18" charset="0"/>
                <a:ea typeface="+mn-ea"/>
                <a:cs typeface="Times New Roman" panose="02020603050405020304" pitchFamily="18" charset="0"/>
              </a:rPr>
              <a:t>Application of SCQM-FCC to build nuclei and analyze nuclear properties.</a:t>
            </a:r>
            <a:endParaRPr lang="en-US" altLang="en-US" sz="24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p:txBody>
      </p:sp>
      <p:sp>
        <p:nvSpPr>
          <p:cNvPr id="8195" name="Text Box 2"/>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F3373BCD-FF58-4FA5-ACFE-C72B64112BD6}" type="slidenum">
              <a:rPr lang="ru-RU" altLang="en-US" sz="1200">
                <a:solidFill>
                  <a:srgbClr val="898989"/>
                </a:solidFill>
              </a:rPr>
              <a:pPr algn="r" eaLnBrk="1" hangingPunct="1">
                <a:spcBef>
                  <a:spcPct val="0"/>
                </a:spcBef>
                <a:buClrTx/>
                <a:buFontTx/>
                <a:buNone/>
              </a:pPr>
              <a:t>2</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1809750" y="355600"/>
            <a:ext cx="5829300" cy="1128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800"/>
              <a:t>quark–antiquark pair</a:t>
            </a:r>
          </a:p>
          <a:p>
            <a:pPr algn="ctr">
              <a:spcBef>
                <a:spcPct val="0"/>
              </a:spcBef>
              <a:buClrTx/>
              <a:buFontTx/>
              <a:buNone/>
            </a:pPr>
            <a:r>
              <a:rPr lang="en-US" altLang="en-US" sz="2800" b="1"/>
              <a:t>meson</a:t>
            </a:r>
          </a:p>
        </p:txBody>
      </p:sp>
      <p:graphicFrame>
        <p:nvGraphicFramePr>
          <p:cNvPr id="24579" name="Object 2"/>
          <p:cNvGraphicFramePr>
            <a:graphicFrameLocks noChangeAspect="1"/>
          </p:cNvGraphicFramePr>
          <p:nvPr/>
        </p:nvGraphicFramePr>
        <p:xfrm>
          <a:off x="3640138" y="5229225"/>
          <a:ext cx="1431925" cy="657225"/>
        </p:xfrm>
        <a:graphic>
          <a:graphicData uri="http://schemas.openxmlformats.org/presentationml/2006/ole">
            <mc:AlternateContent xmlns:mc="http://schemas.openxmlformats.org/markup-compatibility/2006">
              <mc:Choice xmlns:v="urn:schemas-microsoft-com:vml" Requires="v">
                <p:oleObj spid="_x0000_s24608" r:id="rId6" imgW="491118" imgH="431465" progId="">
                  <p:embed/>
                </p:oleObj>
              </mc:Choice>
              <mc:Fallback>
                <p:oleObj r:id="rId6" imgW="491118" imgH="431465" progId="">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0138" y="5229225"/>
                        <a:ext cx="1431925" cy="657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4580" name="Rectangle 3"/>
          <p:cNvSpPr>
            <a:spLocks noChangeArrowheads="1"/>
          </p:cNvSpPr>
          <p:nvPr/>
        </p:nvSpPr>
        <p:spPr bwMode="auto">
          <a:xfrm>
            <a:off x="107950" y="4868863"/>
            <a:ext cx="4248150" cy="172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endParaRPr lang="en-US" altLang="en-US" sz="2400" b="1"/>
          </a:p>
          <a:p>
            <a:pPr>
              <a:spcBef>
                <a:spcPct val="0"/>
              </a:spcBef>
              <a:buClrTx/>
              <a:buFontTx/>
              <a:buNone/>
            </a:pPr>
            <a:r>
              <a:rPr lang="en-US" altLang="en-US" sz="2400" b="1"/>
              <a:t>QCD</a:t>
            </a:r>
            <a:r>
              <a:rPr lang="en-US" altLang="en-US" sz="2400"/>
              <a:t>: Exchange by gluons</a:t>
            </a:r>
          </a:p>
          <a:p>
            <a:pPr>
              <a:spcBef>
                <a:spcPct val="0"/>
              </a:spcBef>
              <a:buClrTx/>
              <a:buFontTx/>
              <a:buNone/>
            </a:pPr>
            <a:endParaRPr lang="en-US" altLang="en-US" sz="2400" b="1"/>
          </a:p>
          <a:p>
            <a:pPr>
              <a:spcBef>
                <a:spcPct val="0"/>
              </a:spcBef>
              <a:buClrTx/>
              <a:buFontTx/>
              <a:buNone/>
            </a:pPr>
            <a:r>
              <a:rPr lang="en-US" altLang="en-US" sz="2400" b="1"/>
              <a:t>SCQM</a:t>
            </a:r>
            <a:r>
              <a:rPr lang="en-US" altLang="en-US" sz="2400"/>
              <a:t>: Overlap of color fields</a:t>
            </a:r>
          </a:p>
        </p:txBody>
      </p:sp>
      <p:sp>
        <p:nvSpPr>
          <p:cNvPr id="24581"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CDA87C4E-4EA8-4955-AB53-D77E9F89533B}" type="slidenum">
              <a:rPr lang="ru-RU" altLang="en-US" sz="1200">
                <a:solidFill>
                  <a:srgbClr val="898989"/>
                </a:solidFill>
              </a:rPr>
              <a:pPr algn="r" eaLnBrk="1" hangingPunct="1">
                <a:spcBef>
                  <a:spcPct val="0"/>
                </a:spcBef>
                <a:buClrTx/>
                <a:buFontTx/>
                <a:buNone/>
              </a:pPr>
              <a:t>20</a:t>
            </a:fld>
            <a:endParaRPr lang="ru-RU" altLang="en-US" sz="1200">
              <a:solidFill>
                <a:srgbClr val="898989"/>
              </a:solidFill>
            </a:endParaRPr>
          </a:p>
        </p:txBody>
      </p:sp>
      <p:pic>
        <p:nvPicPr>
          <p:cNvPr id="4" name="two_quarks.avi">
            <a:hlinkClick r:id="" action="ppaction://media"/>
          </p:cNvPr>
          <p:cNvPicPr>
            <a:picLocks noChangeAspect="1" noChangeArrowheads="1"/>
          </p:cNvPicPr>
          <p:nvPr>
            <a:videoFile r:link="rId3"/>
            <p:extLst>
              <p:ext uri="{DAA4B4D4-6D71-4841-9C94-3DE7FCFB9230}">
                <p14:media xmlns:p14="http://schemas.microsoft.com/office/powerpoint/2010/main" r:embed="rId2"/>
              </p:ext>
            </p:extLst>
          </p:nvPr>
        </p:nvPicPr>
        <p:blipFill>
          <a:blip r:embed="rId8">
            <a:extLst>
              <a:ext uri="{28A0092B-C50C-407E-A947-70E740481C1C}">
                <a14:useLocalDpi xmlns:a14="http://schemas.microsoft.com/office/drawing/2010/main" val="0"/>
              </a:ext>
            </a:extLst>
          </a:blip>
          <a:srcRect/>
          <a:stretch>
            <a:fillRect/>
          </a:stretch>
        </p:blipFill>
        <p:spPr bwMode="auto">
          <a:xfrm>
            <a:off x="3048000" y="1484313"/>
            <a:ext cx="3048000"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1476375" y="265113"/>
            <a:ext cx="4518025" cy="93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800" b="1">
                <a:solidFill>
                  <a:srgbClr val="339966"/>
                </a:solidFill>
                <a:cs typeface="Times New Roman" panose="02020603050405020304" pitchFamily="18" charset="0"/>
              </a:rPr>
              <a:t>Generalization to the 3 – quark system (baryons)</a:t>
            </a:r>
          </a:p>
        </p:txBody>
      </p:sp>
      <p:sp>
        <p:nvSpPr>
          <p:cNvPr id="26627" name="Rectangle 2"/>
          <p:cNvSpPr>
            <a:spLocks noChangeArrowheads="1"/>
          </p:cNvSpPr>
          <p:nvPr/>
        </p:nvSpPr>
        <p:spPr bwMode="auto">
          <a:xfrm>
            <a:off x="5292725" y="3243263"/>
            <a:ext cx="53467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26628" name="Rectangle 3"/>
          <p:cNvSpPr>
            <a:spLocks noChangeArrowheads="1"/>
          </p:cNvSpPr>
          <p:nvPr/>
        </p:nvSpPr>
        <p:spPr bwMode="auto">
          <a:xfrm>
            <a:off x="5292725" y="3243263"/>
            <a:ext cx="53467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graphicFrame>
        <p:nvGraphicFramePr>
          <p:cNvPr id="26629" name="Object 4"/>
          <p:cNvGraphicFramePr>
            <a:graphicFrameLocks noChangeAspect="1"/>
          </p:cNvGraphicFramePr>
          <p:nvPr/>
        </p:nvGraphicFramePr>
        <p:xfrm>
          <a:off x="611188" y="1412875"/>
          <a:ext cx="1908175" cy="561975"/>
        </p:xfrm>
        <a:graphic>
          <a:graphicData uri="http://schemas.openxmlformats.org/presentationml/2006/ole">
            <mc:AlternateContent xmlns:mc="http://schemas.openxmlformats.org/markup-compatibility/2006">
              <mc:Choice xmlns:v="urn:schemas-microsoft-com:vml" Requires="v">
                <p:oleObj spid="_x0000_s26815" r:id="rId4" imgW="491054" imgH="190325" progId="">
                  <p:embed/>
                </p:oleObj>
              </mc:Choice>
              <mc:Fallback>
                <p:oleObj r:id="rId4" imgW="491054" imgH="190325" progId="">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412875"/>
                        <a:ext cx="1908175" cy="561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0" name="Object 5"/>
          <p:cNvGraphicFramePr>
            <a:graphicFrameLocks noChangeAspect="1"/>
          </p:cNvGraphicFramePr>
          <p:nvPr/>
        </p:nvGraphicFramePr>
        <p:xfrm>
          <a:off x="2700338" y="2703513"/>
          <a:ext cx="1281112" cy="449262"/>
        </p:xfrm>
        <a:graphic>
          <a:graphicData uri="http://schemas.openxmlformats.org/presentationml/2006/ole">
            <mc:AlternateContent xmlns:mc="http://schemas.openxmlformats.org/markup-compatibility/2006">
              <mc:Choice xmlns:v="urn:schemas-microsoft-com:vml" Requires="v">
                <p:oleObj spid="_x0000_s26816" r:id="rId6" imgW="490869" imgH="215616" progId="">
                  <p:embed/>
                </p:oleObj>
              </mc:Choice>
              <mc:Fallback>
                <p:oleObj r:id="rId6" imgW="490869" imgH="215616" progId="">
                  <p:embed/>
                  <p:pic>
                    <p:nvPicPr>
                      <p:cNvPr id="0"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0338" y="2703513"/>
                        <a:ext cx="1281112" cy="44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663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32363" y="2676525"/>
            <a:ext cx="2185987" cy="476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632"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76825" y="4292600"/>
            <a:ext cx="1943100" cy="1800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633" name="Rectangle 8"/>
          <p:cNvSpPr>
            <a:spLocks noChangeArrowheads="1"/>
          </p:cNvSpPr>
          <p:nvPr/>
        </p:nvSpPr>
        <p:spPr bwMode="auto">
          <a:xfrm>
            <a:off x="1050925" y="3152775"/>
            <a:ext cx="53467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ru-RU" altLang="en-US" sz="2400">
                <a:latin typeface="Times New Roman" panose="02020603050405020304" pitchFamily="18" charset="0"/>
                <a:cs typeface="Times New Roman" panose="02020603050405020304" pitchFamily="18" charset="0"/>
              </a:rPr>
              <a:t> </a:t>
            </a:r>
            <a:r>
              <a:rPr lang="ru-RU" altLang="en-US" sz="600">
                <a:latin typeface="Times New Roman" panose="02020603050405020304" pitchFamily="18" charset="0"/>
              </a:rPr>
              <a:t> </a:t>
            </a:r>
          </a:p>
        </p:txBody>
      </p:sp>
      <p:graphicFrame>
        <p:nvGraphicFramePr>
          <p:cNvPr id="26634" name="Object 9"/>
          <p:cNvGraphicFramePr>
            <a:graphicFrameLocks noChangeAspect="1"/>
          </p:cNvGraphicFramePr>
          <p:nvPr/>
        </p:nvGraphicFramePr>
        <p:xfrm>
          <a:off x="2933700" y="4799013"/>
          <a:ext cx="1184275" cy="371475"/>
        </p:xfrm>
        <a:graphic>
          <a:graphicData uri="http://schemas.openxmlformats.org/presentationml/2006/ole">
            <mc:AlternateContent xmlns:mc="http://schemas.openxmlformats.org/markup-compatibility/2006">
              <mc:Choice xmlns:v="urn:schemas-microsoft-com:vml" Requires="v">
                <p:oleObj spid="_x0000_s26817" r:id="rId10" imgW="456713" imgH="177606" progId="">
                  <p:embed/>
                </p:oleObj>
              </mc:Choice>
              <mc:Fallback>
                <p:oleObj r:id="rId10" imgW="456713" imgH="177606" progId="">
                  <p:embed/>
                  <p:pic>
                    <p:nvPicPr>
                      <p:cNvPr id="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33700" y="4799013"/>
                        <a:ext cx="1184275" cy="37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5" name="Object 10"/>
          <p:cNvGraphicFramePr>
            <a:graphicFrameLocks noChangeAspect="1"/>
          </p:cNvGraphicFramePr>
          <p:nvPr/>
        </p:nvGraphicFramePr>
        <p:xfrm>
          <a:off x="949325" y="3516313"/>
          <a:ext cx="3968750" cy="450850"/>
        </p:xfrm>
        <a:graphic>
          <a:graphicData uri="http://schemas.openxmlformats.org/presentationml/2006/ole">
            <mc:AlternateContent xmlns:mc="http://schemas.openxmlformats.org/markup-compatibility/2006">
              <mc:Choice xmlns:v="urn:schemas-microsoft-com:vml" Requires="v">
                <p:oleObj spid="_x0000_s26818" r:id="rId12" imgW="491167" imgH="215746" progId="">
                  <p:embed/>
                </p:oleObj>
              </mc:Choice>
              <mc:Fallback>
                <p:oleObj r:id="rId12" imgW="491167" imgH="215746" progId="">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9325" y="3516313"/>
                        <a:ext cx="3968750" cy="450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6" name="Object 11"/>
          <p:cNvGraphicFramePr>
            <a:graphicFrameLocks noChangeAspect="1"/>
          </p:cNvGraphicFramePr>
          <p:nvPr/>
        </p:nvGraphicFramePr>
        <p:xfrm>
          <a:off x="4967288" y="1960563"/>
          <a:ext cx="2944812" cy="420687"/>
        </p:xfrm>
        <a:graphic>
          <a:graphicData uri="http://schemas.openxmlformats.org/presentationml/2006/ole">
            <mc:AlternateContent xmlns:mc="http://schemas.openxmlformats.org/markup-compatibility/2006">
              <mc:Choice xmlns:v="urn:schemas-microsoft-com:vml" Requires="v">
                <p:oleObj spid="_x0000_s26819" r:id="rId14" imgW="30784320" imgH="5181120" progId="">
                  <p:embed/>
                </p:oleObj>
              </mc:Choice>
              <mc:Fallback>
                <p:oleObj r:id="rId14" imgW="30784320" imgH="5181120" progId="">
                  <p:embed/>
                  <p:pic>
                    <p:nvPicPr>
                      <p:cNvPr id="0"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67288" y="1960563"/>
                        <a:ext cx="2944812" cy="4206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7" name="Object 12"/>
          <p:cNvGraphicFramePr>
            <a:graphicFrameLocks noChangeAspect="1"/>
          </p:cNvGraphicFramePr>
          <p:nvPr/>
        </p:nvGraphicFramePr>
        <p:xfrm>
          <a:off x="1712913" y="2000250"/>
          <a:ext cx="2887662" cy="396875"/>
        </p:xfrm>
        <a:graphic>
          <a:graphicData uri="http://schemas.openxmlformats.org/presentationml/2006/ole">
            <mc:AlternateContent xmlns:mc="http://schemas.openxmlformats.org/markup-compatibility/2006">
              <mc:Choice xmlns:v="urn:schemas-microsoft-com:vml" Requires="v">
                <p:oleObj spid="_x0000_s26820" r:id="rId16" imgW="30174840" imgH="4876560" progId="">
                  <p:embed/>
                </p:oleObj>
              </mc:Choice>
              <mc:Fallback>
                <p:oleObj r:id="rId16" imgW="30174840" imgH="4876560" progId="">
                  <p:embed/>
                  <p:pic>
                    <p:nvPicPr>
                      <p:cNvPr id="0" name="Object 1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12913" y="2000250"/>
                        <a:ext cx="2887662" cy="396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8" name="Object 13"/>
          <p:cNvGraphicFramePr>
            <a:graphicFrameLocks noChangeAspect="1"/>
          </p:cNvGraphicFramePr>
          <p:nvPr/>
        </p:nvGraphicFramePr>
        <p:xfrm>
          <a:off x="5268913" y="3500438"/>
          <a:ext cx="1279525" cy="450850"/>
        </p:xfrm>
        <a:graphic>
          <a:graphicData uri="http://schemas.openxmlformats.org/presentationml/2006/ole">
            <mc:AlternateContent xmlns:mc="http://schemas.openxmlformats.org/markup-compatibility/2006">
              <mc:Choice xmlns:v="urn:schemas-microsoft-com:vml" Requires="v">
                <p:oleObj spid="_x0000_s26821" r:id="rId18" imgW="490869" imgH="215616" progId="">
                  <p:embed/>
                </p:oleObj>
              </mc:Choice>
              <mc:Fallback>
                <p:oleObj r:id="rId18" imgW="490869" imgH="215616" progId="">
                  <p:embed/>
                  <p:pic>
                    <p:nvPicPr>
                      <p:cNvPr id="0" name="Object 1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268913" y="3500438"/>
                        <a:ext cx="1279525" cy="450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39" name="Text Box 1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4B34A521-3B04-4C91-9A91-CBC6D9B39B40}" type="slidenum">
              <a:rPr lang="ru-RU" altLang="en-US" sz="1200">
                <a:solidFill>
                  <a:srgbClr val="898989"/>
                </a:solidFill>
              </a:rPr>
              <a:pPr algn="r" eaLnBrk="1" hangingPunct="1">
                <a:spcBef>
                  <a:spcPct val="0"/>
                </a:spcBef>
                <a:buClrTx/>
                <a:buFontTx/>
                <a:buNone/>
              </a:pPr>
              <a:t>21</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Text Box 1"/>
          <p:cNvSpPr txBox="1">
            <a:spLocks noChangeArrowheads="1"/>
          </p:cNvSpPr>
          <p:nvPr/>
        </p:nvSpPr>
        <p:spPr bwMode="auto">
          <a:xfrm>
            <a:off x="323850" y="476250"/>
            <a:ext cx="8207375" cy="58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a:t>Nucleon</a:t>
            </a:r>
            <a:br>
              <a:rPr lang="en-US" altLang="en-US" b="1"/>
            </a:br>
            <a:r>
              <a:rPr lang="en-US" altLang="en-US" sz="2600"/>
              <a:t>as</a:t>
            </a:r>
            <a:r>
              <a:rPr lang="en-US" altLang="en-US" sz="2600" b="1"/>
              <a:t> profile of energies of 3 nonlinear “standing” waves</a:t>
            </a:r>
          </a:p>
        </p:txBody>
      </p:sp>
      <p:sp>
        <p:nvSpPr>
          <p:cNvPr id="28675"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403940B8-0508-41DC-8E80-D888A9A9CB77}" type="slidenum">
              <a:rPr lang="ru-RU" altLang="en-US" sz="1200">
                <a:solidFill>
                  <a:srgbClr val="898989"/>
                </a:solidFill>
              </a:rPr>
              <a:pPr algn="r" eaLnBrk="1" hangingPunct="1">
                <a:spcBef>
                  <a:spcPct val="0"/>
                </a:spcBef>
                <a:buClrTx/>
                <a:buFontTx/>
                <a:buNone/>
              </a:pPr>
              <a:t>22</a:t>
            </a:fld>
            <a:endParaRPr lang="ru-RU" altLang="en-US" sz="1200">
              <a:solidFill>
                <a:srgbClr val="898989"/>
              </a:solidFill>
            </a:endParaRPr>
          </a:p>
        </p:txBody>
      </p:sp>
      <p:sp>
        <p:nvSpPr>
          <p:cNvPr id="28676" name="Rectangle 4"/>
          <p:cNvSpPr>
            <a:spLocks noChangeArrowheads="1"/>
          </p:cNvSpPr>
          <p:nvPr/>
        </p:nvSpPr>
        <p:spPr bwMode="auto">
          <a:xfrm>
            <a:off x="622300" y="5567363"/>
            <a:ext cx="8027988" cy="912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hangingPunct="1">
              <a:spcBef>
                <a:spcPct val="0"/>
              </a:spcBef>
              <a:buClrTx/>
              <a:buFontTx/>
              <a:buNone/>
            </a:pPr>
            <a:r>
              <a:rPr lang="en-US" altLang="en-US" sz="1800"/>
              <a:t>“The wave packet solution of time-dependent Schrodinger equation for harmonic oscillator moves in exactly the same way as corresponding classical oscillator” </a:t>
            </a:r>
          </a:p>
          <a:p>
            <a:pPr hangingPunct="1">
              <a:spcBef>
                <a:spcPct val="0"/>
              </a:spcBef>
              <a:buClrTx/>
              <a:buFontTx/>
              <a:buNone/>
            </a:pPr>
            <a:r>
              <a:rPr lang="en-US" altLang="en-US" sz="1800" i="1"/>
              <a:t>E. Schrodinger, 1926</a:t>
            </a:r>
          </a:p>
        </p:txBody>
      </p:sp>
      <p:pic>
        <p:nvPicPr>
          <p:cNvPr id="3" name="three_quarks.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743200" y="1905000"/>
            <a:ext cx="3352800"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8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1357313" y="457200"/>
            <a:ext cx="6172200"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spcBef>
                <a:spcPts val="800"/>
              </a:spcBef>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sz="2000">
                <a:solidFill>
                  <a:srgbClr val="000000"/>
                </a:solidFill>
                <a:latin typeface="Calibri" panose="020F0502020204030204" pitchFamily="34" charset="0"/>
                <a:ea typeface="Microsoft YaHei" panose="020B0503020204020204" pitchFamily="34" charset="-122"/>
              </a:defRPr>
            </a:lvl9pPr>
          </a:lstStyle>
          <a:p>
            <a:pPr>
              <a:lnSpc>
                <a:spcPct val="90000"/>
              </a:lnSpc>
              <a:spcBef>
                <a:spcPts val="700"/>
              </a:spcBef>
              <a:buClrTx/>
              <a:buFontTx/>
              <a:buNone/>
            </a:pPr>
            <a:r>
              <a:rPr lang="en-US" altLang="en-US" sz="2800" b="1"/>
              <a:t>Parameters of SCQM for the Nucleon</a:t>
            </a:r>
          </a:p>
          <a:p>
            <a:pPr>
              <a:lnSpc>
                <a:spcPct val="90000"/>
              </a:lnSpc>
              <a:spcBef>
                <a:spcPts val="700"/>
              </a:spcBef>
              <a:buClrTx/>
              <a:buFontTx/>
              <a:buNone/>
            </a:pPr>
            <a:r>
              <a:rPr lang="en-US" altLang="en-US" sz="2800" b="1"/>
              <a:t>	</a:t>
            </a:r>
          </a:p>
          <a:p>
            <a:pPr>
              <a:lnSpc>
                <a:spcPct val="90000"/>
              </a:lnSpc>
              <a:spcBef>
                <a:spcPts val="700"/>
              </a:spcBef>
              <a:buClrTx/>
              <a:buFontTx/>
              <a:buNone/>
            </a:pPr>
            <a:r>
              <a:rPr lang="en-US" altLang="en-US" sz="2400" i="1" baseline="-2000">
                <a:cs typeface="Times New Roman" panose="02020603050405020304" pitchFamily="18" charset="0"/>
              </a:rPr>
              <a:t> </a:t>
            </a:r>
            <a:r>
              <a:rPr lang="en-US" altLang="en-US" sz="2800" baseline="-2000">
                <a:cs typeface="Times New Roman" panose="02020603050405020304" pitchFamily="18" charset="0"/>
              </a:rPr>
              <a:t>     </a:t>
            </a:r>
          </a:p>
        </p:txBody>
      </p:sp>
      <p:graphicFrame>
        <p:nvGraphicFramePr>
          <p:cNvPr id="30723" name="Object 2"/>
          <p:cNvGraphicFramePr>
            <a:graphicFrameLocks noChangeAspect="1"/>
          </p:cNvGraphicFramePr>
          <p:nvPr/>
        </p:nvGraphicFramePr>
        <p:xfrm>
          <a:off x="1371600" y="1747838"/>
          <a:ext cx="5338763" cy="903287"/>
        </p:xfrm>
        <a:graphic>
          <a:graphicData uri="http://schemas.openxmlformats.org/presentationml/2006/ole">
            <mc:AlternateContent xmlns:mc="http://schemas.openxmlformats.org/markup-compatibility/2006">
              <mc:Choice xmlns:v="urn:schemas-microsoft-com:vml" Requires="v">
                <p:oleObj spid="_x0000_s30809" r:id="rId4" imgW="491432" imgH="431741" progId="">
                  <p:embed/>
                </p:oleObj>
              </mc:Choice>
              <mc:Fallback>
                <p:oleObj r:id="rId4" imgW="491432" imgH="431741"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1747838"/>
                        <a:ext cx="5338763" cy="903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4" name="Text Box 3"/>
          <p:cNvSpPr txBox="1">
            <a:spLocks noChangeArrowheads="1"/>
          </p:cNvSpPr>
          <p:nvPr/>
        </p:nvSpPr>
        <p:spPr bwMode="auto">
          <a:xfrm>
            <a:off x="914400" y="1279525"/>
            <a:ext cx="362108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a:latin typeface="Times New Roman" panose="02020603050405020304" pitchFamily="18" charset="0"/>
                <a:cs typeface="Times New Roman" panose="02020603050405020304" pitchFamily="18" charset="0"/>
              </a:rPr>
              <a:t>1.Mass of Consituent Quark</a:t>
            </a:r>
          </a:p>
        </p:txBody>
      </p:sp>
      <p:sp>
        <p:nvSpPr>
          <p:cNvPr id="30725" name="Rectangle 4"/>
          <p:cNvSpPr>
            <a:spLocks noChangeArrowheads="1"/>
          </p:cNvSpPr>
          <p:nvPr/>
        </p:nvSpPr>
        <p:spPr bwMode="auto">
          <a:xfrm>
            <a:off x="2333625" y="3251200"/>
            <a:ext cx="6858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30726" name="Rectangle 5"/>
          <p:cNvSpPr>
            <a:spLocks noChangeArrowheads="1"/>
          </p:cNvSpPr>
          <p:nvPr/>
        </p:nvSpPr>
        <p:spPr bwMode="auto">
          <a:xfrm>
            <a:off x="2333625" y="3251200"/>
            <a:ext cx="6858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30727" name="Rectangle 6"/>
          <p:cNvSpPr>
            <a:spLocks noChangeArrowheads="1"/>
          </p:cNvSpPr>
          <p:nvPr/>
        </p:nvSpPr>
        <p:spPr bwMode="auto">
          <a:xfrm>
            <a:off x="2333625" y="3251200"/>
            <a:ext cx="6858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30728" name="Rectangle 7"/>
          <p:cNvSpPr>
            <a:spLocks noChangeArrowheads="1"/>
          </p:cNvSpPr>
          <p:nvPr/>
        </p:nvSpPr>
        <p:spPr bwMode="auto">
          <a:xfrm>
            <a:off x="8208963" y="5715000"/>
            <a:ext cx="2381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solidFill>
                  <a:srgbClr val="376092"/>
                </a:solidFill>
                <a:latin typeface="Times New Roman" panose="02020603050405020304" pitchFamily="18" charset="0"/>
                <a:cs typeface="Times New Roman" panose="02020603050405020304" pitchFamily="18" charset="0"/>
              </a:rPr>
              <a:t> </a:t>
            </a:r>
          </a:p>
        </p:txBody>
      </p:sp>
      <p:sp>
        <p:nvSpPr>
          <p:cNvPr id="30729" name="Text Box 8"/>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ACDDB305-3F2F-40C1-8FF0-71A47C30C047}" type="slidenum">
              <a:rPr lang="ru-RU" altLang="en-US" sz="1200">
                <a:solidFill>
                  <a:srgbClr val="898989"/>
                </a:solidFill>
              </a:rPr>
              <a:pPr algn="r" eaLnBrk="1" hangingPunct="1">
                <a:spcBef>
                  <a:spcPct val="0"/>
                </a:spcBef>
                <a:buClrTx/>
                <a:buFontTx/>
                <a:buNone/>
              </a:pPr>
              <a:t>23</a:t>
            </a:fld>
            <a:endParaRPr lang="ru-RU" altLang="en-US" sz="1200">
              <a:solidFill>
                <a:srgbClr val="898989"/>
              </a:solidFill>
            </a:endParaRPr>
          </a:p>
        </p:txBody>
      </p:sp>
      <p:grpSp>
        <p:nvGrpSpPr>
          <p:cNvPr id="30730" name="Group 9"/>
          <p:cNvGrpSpPr>
            <a:grpSpLocks/>
          </p:cNvGrpSpPr>
          <p:nvPr/>
        </p:nvGrpSpPr>
        <p:grpSpPr bwMode="auto">
          <a:xfrm>
            <a:off x="882650" y="2670175"/>
            <a:ext cx="8075613" cy="4276725"/>
            <a:chOff x="556" y="1682"/>
            <a:chExt cx="5087" cy="2694"/>
          </a:xfrm>
        </p:grpSpPr>
        <p:sp>
          <p:nvSpPr>
            <p:cNvPr id="30731" name="Rectangle 10"/>
            <p:cNvSpPr>
              <a:spLocks noChangeArrowheads="1"/>
            </p:cNvSpPr>
            <p:nvPr/>
          </p:nvSpPr>
          <p:spPr bwMode="auto">
            <a:xfrm>
              <a:off x="556" y="1682"/>
              <a:ext cx="5087" cy="26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a:latin typeface="Times New Roman" panose="02020603050405020304" pitchFamily="18" charset="0"/>
                  <a:cs typeface="Times New Roman" panose="02020603050405020304" pitchFamily="18" charset="0"/>
                </a:rPr>
                <a:t>2.Amplitude of VQs oscillations :</a:t>
              </a:r>
              <a:r>
                <a:rPr lang="en-US" altLang="en-US" sz="2400" i="1">
                  <a:latin typeface="Times New Roman" panose="02020603050405020304" pitchFamily="18" charset="0"/>
                  <a:cs typeface="Times New Roman" panose="02020603050405020304" pitchFamily="18" charset="0"/>
                </a:rPr>
                <a:t>   x</a:t>
              </a:r>
              <a:r>
                <a:rPr lang="en-US" altLang="en-US" sz="2400" i="1" baseline="-30000">
                  <a:latin typeface="Times New Roman" panose="02020603050405020304" pitchFamily="18" charset="0"/>
                  <a:cs typeface="Times New Roman" panose="02020603050405020304" pitchFamily="18" charset="0"/>
                </a:rPr>
                <a:t>max</a:t>
              </a:r>
              <a:r>
                <a:rPr lang="en-US" altLang="en-US" sz="2400" i="1">
                  <a:latin typeface="Times New Roman" panose="02020603050405020304" pitchFamily="18" charset="0"/>
                  <a:cs typeface="Times New Roman" panose="02020603050405020304" pitchFamily="18" charset="0"/>
                </a:rPr>
                <a:t>=0.64 fm,</a:t>
              </a:r>
              <a:r>
                <a:rPr lang="en-US" altLang="en-US" sz="2400" i="1">
                  <a:solidFill>
                    <a:srgbClr val="C0504D"/>
                  </a:solidFill>
                  <a:latin typeface="Times New Roman" panose="02020603050405020304" pitchFamily="18" charset="0"/>
                  <a:cs typeface="Times New Roman" panose="02020603050405020304" pitchFamily="18" charset="0"/>
                </a:rPr>
                <a:t> </a:t>
              </a:r>
            </a:p>
            <a:p>
              <a:pPr eaLnBrk="1" hangingPunct="1">
                <a:spcBef>
                  <a:spcPct val="0"/>
                </a:spcBef>
                <a:buClrTx/>
                <a:buFontTx/>
                <a:buNone/>
              </a:pPr>
              <a:endParaRPr lang="ru-RU" altLang="en-US" sz="2400">
                <a:solidFill>
                  <a:srgbClr val="C0504D"/>
                </a:solidFill>
                <a:latin typeface="Times New Roman" panose="02020603050405020304" pitchFamily="18" charset="0"/>
                <a:cs typeface="Times New Roman" panose="02020603050405020304" pitchFamily="18" charset="0"/>
              </a:endParaRPr>
            </a:p>
            <a:p>
              <a:pPr eaLnBrk="1" hangingPunct="1">
                <a:spcBef>
                  <a:spcPct val="0"/>
                </a:spcBef>
                <a:buClrTx/>
                <a:buFontTx/>
                <a:buNone/>
              </a:pPr>
              <a:r>
                <a:rPr lang="en-US" altLang="en-US" sz="2400">
                  <a:latin typeface="Times New Roman" panose="02020603050405020304" pitchFamily="18" charset="0"/>
                  <a:cs typeface="Times New Roman" panose="02020603050405020304" pitchFamily="18" charset="0"/>
                </a:rPr>
                <a:t>3.Constituent quark dimensions</a:t>
              </a:r>
              <a:r>
                <a:rPr lang="en-US" altLang="en-US" sz="2400" i="1">
                  <a:latin typeface="Times New Roman" panose="02020603050405020304" pitchFamily="18" charset="0"/>
                  <a:cs typeface="Times New Roman" panose="02020603050405020304" pitchFamily="18" charset="0"/>
                </a:rPr>
                <a:t> </a:t>
              </a:r>
              <a:r>
                <a:rPr lang="en-US" altLang="en-US" sz="2400">
                  <a:latin typeface="Times New Roman" panose="02020603050405020304" pitchFamily="18" charset="0"/>
                  <a:cs typeface="Times New Roman" panose="02020603050405020304" pitchFamily="18" charset="0"/>
                </a:rPr>
                <a:t>(parameters of gaussian distribution): </a:t>
              </a:r>
              <a:r>
                <a:rPr lang="en-US" altLang="en-US" sz="2400" i="1">
                  <a:latin typeface="Symbol" panose="05050102010706020507" pitchFamily="18" charset="2"/>
                </a:rPr>
                <a:t></a:t>
              </a:r>
              <a:r>
                <a:rPr lang="en-US" altLang="en-US" sz="2400" i="1" baseline="-30000">
                  <a:latin typeface="Times New Roman" panose="02020603050405020304" pitchFamily="18" charset="0"/>
                  <a:cs typeface="Times New Roman" panose="02020603050405020304" pitchFamily="18" charset="0"/>
                </a:rPr>
                <a:t>x,y</a:t>
              </a:r>
              <a:r>
                <a:rPr lang="en-US" altLang="en-US" sz="2400" i="1">
                  <a:latin typeface="Times New Roman" panose="02020603050405020304" pitchFamily="18" charset="0"/>
                  <a:cs typeface="Times New Roman" panose="02020603050405020304" pitchFamily="18" charset="0"/>
                </a:rPr>
                <a:t>=0.24 fm, </a:t>
              </a:r>
              <a:r>
                <a:rPr lang="en-US" altLang="en-US" sz="2400" i="1">
                  <a:latin typeface="Symbol" panose="05050102010706020507" pitchFamily="18" charset="2"/>
                </a:rPr>
                <a:t></a:t>
              </a:r>
              <a:r>
                <a:rPr lang="en-US" altLang="en-US" sz="2400" i="1" baseline="-30000">
                  <a:latin typeface="Times New Roman" panose="02020603050405020304" pitchFamily="18" charset="0"/>
                  <a:cs typeface="Times New Roman" panose="02020603050405020304" pitchFamily="18" charset="0"/>
                </a:rPr>
                <a:t>z </a:t>
              </a:r>
              <a:r>
                <a:rPr lang="en-US" altLang="en-US" sz="2400" i="1">
                  <a:latin typeface="Times New Roman" panose="02020603050405020304" pitchFamily="18" charset="0"/>
                  <a:cs typeface="Times New Roman" panose="02020603050405020304" pitchFamily="18" charset="0"/>
                </a:rPr>
                <a:t>=0.12 fm</a:t>
              </a:r>
            </a:p>
            <a:p>
              <a:pPr eaLnBrk="1" hangingPunct="1">
                <a:spcBef>
                  <a:spcPct val="0"/>
                </a:spcBef>
                <a:buClrTx/>
                <a:buFontTx/>
                <a:buNone/>
              </a:pPr>
              <a:endParaRPr lang="en-US" altLang="en-US" sz="2200">
                <a:latin typeface="Times New Roman" panose="02020603050405020304" pitchFamily="18" charset="0"/>
                <a:cs typeface="Times New Roman" panose="02020603050405020304" pitchFamily="18" charset="0"/>
              </a:endParaRPr>
            </a:p>
            <a:p>
              <a:pPr eaLnBrk="1" hangingPunct="1">
                <a:spcBef>
                  <a:spcPct val="0"/>
                </a:spcBef>
                <a:buClrTx/>
                <a:buFontTx/>
                <a:buNone/>
              </a:pPr>
              <a:r>
                <a:rPr lang="en-US" altLang="en-US" sz="2200">
                  <a:latin typeface="Times New Roman" panose="02020603050405020304" pitchFamily="18" charset="0"/>
                  <a:cs typeface="Times New Roman" panose="02020603050405020304" pitchFamily="18" charset="0"/>
                </a:rPr>
                <a:t>Parameters 2 and 3 are derived from comparison of </a:t>
              </a:r>
              <a:r>
                <a:rPr lang="en-US" altLang="en-US" sz="2200">
                  <a:solidFill>
                    <a:srgbClr val="0000FF"/>
                  </a:solidFill>
                  <a:latin typeface="Times New Roman" panose="02020603050405020304" pitchFamily="18" charset="0"/>
                  <a:cs typeface="Times New Roman" panose="02020603050405020304" pitchFamily="18" charset="0"/>
                </a:rPr>
                <a:t>Inelastic     Overlap Function (IOF)</a:t>
              </a:r>
              <a:r>
                <a:rPr lang="en-US" altLang="en-US" sz="2200">
                  <a:latin typeface="Times New Roman" panose="02020603050405020304" pitchFamily="18" charset="0"/>
                  <a:cs typeface="Times New Roman" panose="02020603050405020304" pitchFamily="18" charset="0"/>
                </a:rPr>
                <a:t> and         in         and pp – collisions</a:t>
              </a:r>
              <a:r>
                <a:rPr lang="en-US" altLang="en-US" sz="2400">
                  <a:latin typeface="Times New Roman" panose="02020603050405020304" pitchFamily="18" charset="0"/>
                  <a:cs typeface="Times New Roman" panose="02020603050405020304" pitchFamily="18" charset="0"/>
                </a:rPr>
                <a:t>.</a:t>
              </a:r>
            </a:p>
            <a:p>
              <a:pPr eaLnBrk="1" hangingPunct="1">
                <a:spcBef>
                  <a:spcPct val="0"/>
                </a:spcBef>
                <a:buClrTx/>
                <a:buFontTx/>
                <a:buNone/>
              </a:pPr>
              <a:endParaRPr lang="en-US" altLang="en-US" sz="2400" b="1">
                <a:solidFill>
                  <a:srgbClr val="C00000"/>
                </a:solidFill>
                <a:latin typeface="Times New Roman" panose="02020603050405020304" pitchFamily="18" charset="0"/>
                <a:cs typeface="Times New Roman" panose="02020603050405020304" pitchFamily="18" charset="0"/>
              </a:endParaRPr>
            </a:p>
            <a:p>
              <a:pPr eaLnBrk="1" hangingPunct="1">
                <a:spcBef>
                  <a:spcPct val="0"/>
                </a:spcBef>
                <a:buClrTx/>
                <a:buFontTx/>
                <a:buNone/>
              </a:pPr>
              <a:r>
                <a:rPr lang="en-US" altLang="en-US" sz="2400" b="1">
                  <a:solidFill>
                    <a:srgbClr val="C00000"/>
                  </a:solidFill>
                  <a:latin typeface="Times New Roman" panose="02020603050405020304" pitchFamily="18" charset="0"/>
                  <a:cs typeface="Times New Roman" panose="02020603050405020304" pitchFamily="18" charset="0"/>
                </a:rPr>
                <a:t>          </a:t>
              </a:r>
              <a:r>
                <a:rPr lang="en-US" altLang="en-US" sz="2600" b="1">
                  <a:solidFill>
                    <a:srgbClr val="C00000"/>
                  </a:solidFill>
                  <a:latin typeface="Times New Roman" panose="02020603050405020304" pitchFamily="18" charset="0"/>
                  <a:cs typeface="Times New Roman" panose="02020603050405020304" pitchFamily="18" charset="0"/>
                </a:rPr>
                <a:t>Nucleons are deformed, oblate objects!</a:t>
              </a:r>
            </a:p>
            <a:p>
              <a:pPr eaLnBrk="1" hangingPunct="1">
                <a:spcBef>
                  <a:spcPct val="0"/>
                </a:spcBef>
                <a:buClrTx/>
                <a:buFontTx/>
                <a:buNone/>
              </a:pPr>
              <a:r>
                <a:rPr lang="en-US" altLang="en-US" sz="2600" b="1">
                  <a:latin typeface="Times New Roman" panose="02020603050405020304" pitchFamily="18" charset="0"/>
                  <a:cs typeface="Times New Roman" panose="02020603050405020304" pitchFamily="18" charset="0"/>
                </a:rPr>
                <a:t>It is very </a:t>
              </a:r>
              <a:r>
                <a:rPr lang="en-US" altLang="en-US" sz="2600" b="1">
                  <a:solidFill>
                    <a:srgbClr val="C5000B"/>
                  </a:solidFill>
                  <a:latin typeface="Times New Roman" panose="02020603050405020304" pitchFamily="18" charset="0"/>
                  <a:cs typeface="Times New Roman" panose="02020603050405020304" pitchFamily="18" charset="0"/>
                </a:rPr>
                <a:t>important</a:t>
              </a:r>
              <a:r>
                <a:rPr lang="en-US" altLang="en-US" sz="2600" b="1">
                  <a:latin typeface="Times New Roman" panose="02020603050405020304" pitchFamily="18" charset="0"/>
                  <a:cs typeface="Times New Roman" panose="02020603050405020304" pitchFamily="18" charset="0"/>
                </a:rPr>
                <a:t> </a:t>
              </a:r>
              <a:r>
                <a:rPr lang="en-US" altLang="en-US" sz="2600" b="1">
                  <a:solidFill>
                    <a:srgbClr val="C5000B"/>
                  </a:solidFill>
                  <a:latin typeface="Times New Roman" panose="02020603050405020304" pitchFamily="18" charset="0"/>
                  <a:cs typeface="Times New Roman" panose="02020603050405020304" pitchFamily="18" charset="0"/>
                </a:rPr>
                <a:t>in</a:t>
              </a:r>
              <a:r>
                <a:rPr lang="en-US" altLang="en-US" sz="2600" b="1">
                  <a:solidFill>
                    <a:srgbClr val="C00000"/>
                  </a:solidFill>
                  <a:latin typeface="Times New Roman" panose="02020603050405020304" pitchFamily="18" charset="0"/>
                  <a:cs typeface="Times New Roman" panose="02020603050405020304" pitchFamily="18" charset="0"/>
                </a:rPr>
                <a:t> </a:t>
              </a:r>
              <a:r>
                <a:rPr lang="en-US" altLang="en-US" sz="2600" b="1">
                  <a:latin typeface="Times New Roman" panose="02020603050405020304" pitchFamily="18" charset="0"/>
                  <a:cs typeface="Times New Roman" panose="02020603050405020304" pitchFamily="18" charset="0"/>
                </a:rPr>
                <a:t>building</a:t>
              </a:r>
              <a:r>
                <a:rPr lang="en-US" altLang="en-US" sz="2600" b="1">
                  <a:solidFill>
                    <a:srgbClr val="C00000"/>
                  </a:solidFill>
                  <a:latin typeface="Times New Roman" panose="02020603050405020304" pitchFamily="18" charset="0"/>
                  <a:cs typeface="Times New Roman" panose="02020603050405020304" pitchFamily="18" charset="0"/>
                </a:rPr>
                <a:t> the nuclear structure!</a:t>
              </a:r>
            </a:p>
            <a:p>
              <a:pPr eaLnBrk="1" hangingPunct="1">
                <a:spcBef>
                  <a:spcPct val="0"/>
                </a:spcBef>
                <a:buClrTx/>
                <a:buFontTx/>
                <a:buNone/>
              </a:pPr>
              <a:endParaRPr lang="en-US" altLang="en-US" sz="2600" b="1">
                <a:solidFill>
                  <a:srgbClr val="C00000"/>
                </a:solidFill>
                <a:latin typeface="Times New Roman" panose="02020603050405020304" pitchFamily="18" charset="0"/>
                <a:cs typeface="Times New Roman" panose="02020603050405020304" pitchFamily="18" charset="0"/>
              </a:endParaRPr>
            </a:p>
          </p:txBody>
        </p:sp>
        <p:graphicFrame>
          <p:nvGraphicFramePr>
            <p:cNvPr id="30732" name="Object 11"/>
            <p:cNvGraphicFramePr>
              <a:graphicFrameLocks noChangeAspect="1"/>
            </p:cNvGraphicFramePr>
            <p:nvPr/>
          </p:nvGraphicFramePr>
          <p:xfrm>
            <a:off x="2597" y="2972"/>
            <a:ext cx="408" cy="396"/>
          </p:xfrm>
          <a:graphic>
            <a:graphicData uri="http://schemas.openxmlformats.org/presentationml/2006/ole">
              <mc:AlternateContent xmlns:mc="http://schemas.openxmlformats.org/markup-compatibility/2006">
                <mc:Choice xmlns:v="urn:schemas-microsoft-com:vml" Requires="v">
                  <p:oleObj spid="_x0000_s30810" r:id="rId6" imgW="241250" imgH="228548" progId="">
                    <p:embed/>
                  </p:oleObj>
                </mc:Choice>
                <mc:Fallback>
                  <p:oleObj r:id="rId6" imgW="241250" imgH="228548" progId="">
                    <p:embed/>
                    <p:pic>
                      <p:nvPicPr>
                        <p:cNvPr id="0"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97" y="2972"/>
                          <a:ext cx="408" cy="39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33" name="Object 12"/>
            <p:cNvGraphicFramePr>
              <a:graphicFrameLocks noChangeAspect="1"/>
            </p:cNvGraphicFramePr>
            <p:nvPr/>
          </p:nvGraphicFramePr>
          <p:xfrm>
            <a:off x="3168" y="2956"/>
            <a:ext cx="309" cy="363"/>
          </p:xfrm>
          <a:graphic>
            <a:graphicData uri="http://schemas.openxmlformats.org/presentationml/2006/ole">
              <mc:AlternateContent xmlns:mc="http://schemas.openxmlformats.org/markup-compatibility/2006">
                <mc:Choice xmlns:v="urn:schemas-microsoft-com:vml" Requires="v">
                  <p:oleObj spid="_x0000_s30811" r:id="rId8" imgW="266281" imgH="304321" progId="">
                    <p:embed/>
                  </p:oleObj>
                </mc:Choice>
                <mc:Fallback>
                  <p:oleObj r:id="rId8" imgW="266281" imgH="304321" progId="">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68" y="2956"/>
                          <a:ext cx="309"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639763" y="1508125"/>
            <a:ext cx="7772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3600"/>
              <a:t>Quark Arrangements inside Nuclei</a:t>
            </a:r>
          </a:p>
        </p:txBody>
      </p:sp>
      <p:grpSp>
        <p:nvGrpSpPr>
          <p:cNvPr id="32771" name="Group 2"/>
          <p:cNvGrpSpPr>
            <a:grpSpLocks/>
          </p:cNvGrpSpPr>
          <p:nvPr/>
        </p:nvGrpSpPr>
        <p:grpSpPr bwMode="auto">
          <a:xfrm>
            <a:off x="1738313" y="3108325"/>
            <a:ext cx="5756275" cy="2300288"/>
            <a:chOff x="1095" y="1958"/>
            <a:chExt cx="3626" cy="1449"/>
          </a:xfrm>
        </p:grpSpPr>
        <p:sp>
          <p:nvSpPr>
            <p:cNvPr id="32773" name="Rectangle 3"/>
            <p:cNvSpPr>
              <a:spLocks noChangeArrowheads="1"/>
            </p:cNvSpPr>
            <p:nvPr/>
          </p:nvSpPr>
          <p:spPr bwMode="auto">
            <a:xfrm>
              <a:off x="1095" y="1958"/>
              <a:ext cx="3626" cy="360"/>
            </a:xfrm>
            <a:prstGeom prst="rect">
              <a:avLst/>
            </a:prstGeom>
            <a:solidFill>
              <a:srgbClr val="00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ru-RU" altLang="en-US" sz="2400">
                  <a:latin typeface="Times New Roman" panose="02020603050405020304" pitchFamily="18" charset="0"/>
                </a:rPr>
                <a:t>Strongly Correlated Quark Model</a:t>
              </a:r>
            </a:p>
          </p:txBody>
        </p:sp>
        <p:sp>
          <p:nvSpPr>
            <p:cNvPr id="32774" name="AutoShape 4"/>
            <p:cNvSpPr>
              <a:spLocks noChangeArrowheads="1"/>
            </p:cNvSpPr>
            <p:nvPr/>
          </p:nvSpPr>
          <p:spPr bwMode="auto">
            <a:xfrm rot="10800000">
              <a:off x="2502" y="2369"/>
              <a:ext cx="858" cy="416"/>
            </a:xfrm>
            <a:prstGeom prst="upArrow">
              <a:avLst>
                <a:gd name="adj1" fmla="val 50000"/>
                <a:gd name="adj2" fmla="val 25000"/>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32775" name="Rectangle 5"/>
            <p:cNvSpPr>
              <a:spLocks noChangeArrowheads="1"/>
            </p:cNvSpPr>
            <p:nvPr/>
          </p:nvSpPr>
          <p:spPr bwMode="auto">
            <a:xfrm>
              <a:off x="1366" y="2865"/>
              <a:ext cx="3219" cy="542"/>
            </a:xfrm>
            <a:prstGeom prst="rect">
              <a:avLst/>
            </a:prstGeom>
            <a:solidFill>
              <a:srgbClr val="00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400">
                  <a:latin typeface="Times New Roman" panose="02020603050405020304" pitchFamily="18" charset="0"/>
                </a:rPr>
                <a:t>Lattice-like</a:t>
              </a:r>
              <a:r>
                <a:rPr lang="ru-RU" altLang="en-US" sz="2400">
                  <a:latin typeface="Times New Roman" panose="02020603050405020304" pitchFamily="18" charset="0"/>
                </a:rPr>
                <a:t> </a:t>
              </a:r>
              <a:r>
                <a:rPr lang="en-US" altLang="en-US" sz="2400">
                  <a:latin typeface="Times New Roman" panose="02020603050405020304" pitchFamily="18" charset="0"/>
                </a:rPr>
                <a:t>arrangement</a:t>
              </a:r>
              <a:r>
                <a:rPr lang="ru-RU" altLang="en-US" sz="2400">
                  <a:latin typeface="Times New Roman" panose="02020603050405020304" pitchFamily="18" charset="0"/>
                </a:rPr>
                <a:t> of Nucle</a:t>
              </a:r>
              <a:r>
                <a:rPr lang="en-US" altLang="en-US" sz="2400">
                  <a:latin typeface="Times New Roman" panose="02020603050405020304" pitchFamily="18" charset="0"/>
                </a:rPr>
                <a:t>ar Structure </a:t>
              </a:r>
            </a:p>
            <a:p>
              <a:pPr algn="ctr">
                <a:spcBef>
                  <a:spcPct val="0"/>
                </a:spcBef>
                <a:buClrTx/>
                <a:buFontTx/>
                <a:buNone/>
              </a:pPr>
              <a:endParaRPr lang="en-US" altLang="en-US" sz="2400">
                <a:latin typeface="Times New Roman" panose="02020603050405020304" pitchFamily="18" charset="0"/>
              </a:endParaRPr>
            </a:p>
          </p:txBody>
        </p:sp>
      </p:grpSp>
      <p:sp>
        <p:nvSpPr>
          <p:cNvPr id="32772" name="Text Box 6"/>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B53BB732-CB39-4F87-8E21-2ED90D6F08CE}" type="slidenum">
              <a:rPr lang="ru-RU" altLang="en-US" sz="1200">
                <a:solidFill>
                  <a:srgbClr val="898989"/>
                </a:solidFill>
              </a:rPr>
              <a:pPr algn="r" eaLnBrk="1" hangingPunct="1">
                <a:spcBef>
                  <a:spcPct val="0"/>
                </a:spcBef>
                <a:buClrTx/>
                <a:buFontTx/>
                <a:buNone/>
              </a:pPr>
              <a:t>24</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685800" y="331788"/>
            <a:ext cx="7772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a:t>Two Nucleon System in SCQM</a:t>
            </a:r>
          </a:p>
        </p:txBody>
      </p:sp>
      <p:sp>
        <p:nvSpPr>
          <p:cNvPr id="34819" name="Rectangle 2"/>
          <p:cNvSpPr>
            <a:spLocks noChangeArrowheads="1"/>
          </p:cNvSpPr>
          <p:nvPr/>
        </p:nvSpPr>
        <p:spPr bwMode="auto">
          <a:xfrm>
            <a:off x="1712913" y="24939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34820" name="Text Box 3"/>
          <p:cNvSpPr txBox="1">
            <a:spLocks noChangeArrowheads="1"/>
          </p:cNvSpPr>
          <p:nvPr/>
        </p:nvSpPr>
        <p:spPr bwMode="auto">
          <a:xfrm>
            <a:off x="836613" y="3860800"/>
            <a:ext cx="7613650" cy="947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800">
                <a:latin typeface="Times New Roman" panose="02020603050405020304" pitchFamily="18" charset="0"/>
              </a:rPr>
              <a:t>Interaction between nucleons is due to</a:t>
            </a:r>
            <a:r>
              <a:rPr lang="en-US" altLang="en-US" sz="2800" b="1">
                <a:latin typeface="Times New Roman" panose="02020603050405020304" pitchFamily="18" charset="0"/>
              </a:rPr>
              <a:t> </a:t>
            </a:r>
            <a:r>
              <a:rPr lang="en-US" altLang="en-US" sz="2800" b="1">
                <a:solidFill>
                  <a:srgbClr val="E907CE"/>
                </a:solidFill>
                <a:latin typeface="Times New Roman" panose="02020603050405020304" pitchFamily="18" charset="0"/>
              </a:rPr>
              <a:t>overlap</a:t>
            </a:r>
            <a:r>
              <a:rPr lang="en-US" altLang="en-US" sz="2800" b="1">
                <a:latin typeface="Times New Roman" panose="02020603050405020304" pitchFamily="18" charset="0"/>
              </a:rPr>
              <a:t> </a:t>
            </a:r>
            <a:r>
              <a:rPr lang="en-US" altLang="en-US" sz="2800">
                <a:latin typeface="Times New Roman" panose="02020603050405020304" pitchFamily="18" charset="0"/>
              </a:rPr>
              <a:t>of their quark color fields</a:t>
            </a:r>
          </a:p>
        </p:txBody>
      </p:sp>
      <p:grpSp>
        <p:nvGrpSpPr>
          <p:cNvPr id="34821" name="Group 4"/>
          <p:cNvGrpSpPr>
            <a:grpSpLocks/>
          </p:cNvGrpSpPr>
          <p:nvPr/>
        </p:nvGrpSpPr>
        <p:grpSpPr bwMode="auto">
          <a:xfrm>
            <a:off x="2339975" y="1027113"/>
            <a:ext cx="4029075" cy="2268537"/>
            <a:chOff x="1474" y="647"/>
            <a:chExt cx="2538" cy="1429"/>
          </a:xfrm>
        </p:grpSpPr>
        <p:pic>
          <p:nvPicPr>
            <p:cNvPr id="3482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 y="647"/>
              <a:ext cx="2538" cy="14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4825" name="AutoShape 6"/>
            <p:cNvCxnSpPr>
              <a:cxnSpLocks noChangeShapeType="1"/>
            </p:cNvCxnSpPr>
            <p:nvPr/>
          </p:nvCxnSpPr>
          <p:spPr bwMode="auto">
            <a:xfrm>
              <a:off x="2037" y="1571"/>
              <a:ext cx="0" cy="179"/>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826" name="AutoShape 7"/>
            <p:cNvCxnSpPr>
              <a:cxnSpLocks noChangeShapeType="1"/>
            </p:cNvCxnSpPr>
            <p:nvPr/>
          </p:nvCxnSpPr>
          <p:spPr bwMode="auto">
            <a:xfrm flipV="1">
              <a:off x="2502" y="1247"/>
              <a:ext cx="0" cy="185"/>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827" name="AutoShape 8"/>
            <p:cNvCxnSpPr>
              <a:cxnSpLocks noChangeShapeType="1"/>
            </p:cNvCxnSpPr>
            <p:nvPr/>
          </p:nvCxnSpPr>
          <p:spPr bwMode="auto">
            <a:xfrm>
              <a:off x="2037" y="975"/>
              <a:ext cx="0" cy="180"/>
            </a:xfrm>
            <a:prstGeom prst="straightConnector1">
              <a:avLst/>
            </a:prstGeom>
            <a:noFill/>
            <a:ln w="19080" cap="sq">
              <a:solidFill>
                <a:srgbClr val="EEECE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828" name="AutoShape 9"/>
            <p:cNvCxnSpPr>
              <a:cxnSpLocks noChangeShapeType="1"/>
            </p:cNvCxnSpPr>
            <p:nvPr/>
          </p:nvCxnSpPr>
          <p:spPr bwMode="auto">
            <a:xfrm flipV="1">
              <a:off x="2924" y="1257"/>
              <a:ext cx="0" cy="185"/>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829" name="AutoShape 10"/>
            <p:cNvCxnSpPr>
              <a:cxnSpLocks noChangeShapeType="1"/>
            </p:cNvCxnSpPr>
            <p:nvPr/>
          </p:nvCxnSpPr>
          <p:spPr bwMode="auto">
            <a:xfrm>
              <a:off x="3727" y="975"/>
              <a:ext cx="0" cy="180"/>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4830" name="AutoShape 11"/>
            <p:cNvCxnSpPr>
              <a:cxnSpLocks noChangeShapeType="1"/>
            </p:cNvCxnSpPr>
            <p:nvPr/>
          </p:nvCxnSpPr>
          <p:spPr bwMode="auto">
            <a:xfrm>
              <a:off x="3685" y="1571"/>
              <a:ext cx="0" cy="179"/>
            </a:xfrm>
            <a:prstGeom prst="straightConnector1">
              <a:avLst/>
            </a:prstGeom>
            <a:noFill/>
            <a:ln w="19080" cap="sq">
              <a:solidFill>
                <a:srgbClr val="EEECE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34822" name="AutoShape 12"/>
          <p:cNvSpPr>
            <a:spLocks noChangeArrowheads="1"/>
          </p:cNvSpPr>
          <p:nvPr/>
        </p:nvSpPr>
        <p:spPr bwMode="auto">
          <a:xfrm>
            <a:off x="4219575" y="2652713"/>
            <a:ext cx="285750" cy="1136650"/>
          </a:xfrm>
          <a:prstGeom prst="upArrow">
            <a:avLst>
              <a:gd name="adj1" fmla="val 50000"/>
              <a:gd name="adj2" fmla="val 49998"/>
            </a:avLst>
          </a:prstGeom>
          <a:noFill/>
          <a:ln w="15840" cap="sq">
            <a:solidFill>
              <a:srgbClr val="385D8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34823" name="Text Box 1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C6CC1BE5-D6BA-4DB5-8B46-A512845CEE49}" type="slidenum">
              <a:rPr lang="ru-RU" altLang="en-US" sz="1200">
                <a:solidFill>
                  <a:srgbClr val="898989"/>
                </a:solidFill>
              </a:rPr>
              <a:pPr algn="r" eaLnBrk="1" hangingPunct="1">
                <a:spcBef>
                  <a:spcPct val="0"/>
                </a:spcBef>
                <a:buClrTx/>
                <a:buFontTx/>
                <a:buNone/>
              </a:pPr>
              <a:t>25</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6866"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2325" y="1601788"/>
            <a:ext cx="7399338" cy="471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1"/>
          <p:cNvSpPr txBox="1">
            <a:spLocks noChangeArrowheads="1"/>
          </p:cNvSpPr>
          <p:nvPr/>
        </p:nvSpPr>
        <p:spPr bwMode="auto">
          <a:xfrm>
            <a:off x="2835275" y="331788"/>
            <a:ext cx="4754563"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a:t>Antisymmetrization</a:t>
            </a:r>
          </a:p>
        </p:txBody>
      </p:sp>
      <p:sp>
        <p:nvSpPr>
          <p:cNvPr id="36868" name="Rectangle 2"/>
          <p:cNvSpPr>
            <a:spLocks noChangeArrowheads="1"/>
          </p:cNvSpPr>
          <p:nvPr/>
        </p:nvSpPr>
        <p:spPr bwMode="auto">
          <a:xfrm>
            <a:off x="1712913" y="24939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grpSp>
        <p:nvGrpSpPr>
          <p:cNvPr id="36869" name="Group 3"/>
          <p:cNvGrpSpPr>
            <a:grpSpLocks/>
          </p:cNvGrpSpPr>
          <p:nvPr/>
        </p:nvGrpSpPr>
        <p:grpSpPr bwMode="auto">
          <a:xfrm>
            <a:off x="822325" y="182563"/>
            <a:ext cx="1733550" cy="998537"/>
            <a:chOff x="518" y="115"/>
            <a:chExt cx="1092" cy="629"/>
          </a:xfrm>
        </p:grpSpPr>
        <p:pic>
          <p:nvPicPr>
            <p:cNvPr id="3687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 y="115"/>
              <a:ext cx="1092" cy="6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6876" name="AutoShape 5"/>
            <p:cNvCxnSpPr>
              <a:cxnSpLocks noChangeShapeType="1"/>
            </p:cNvCxnSpPr>
            <p:nvPr/>
          </p:nvCxnSpPr>
          <p:spPr bwMode="auto">
            <a:xfrm>
              <a:off x="761" y="523"/>
              <a:ext cx="0" cy="79"/>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877" name="AutoShape 6"/>
            <p:cNvCxnSpPr>
              <a:cxnSpLocks noChangeShapeType="1"/>
            </p:cNvCxnSpPr>
            <p:nvPr/>
          </p:nvCxnSpPr>
          <p:spPr bwMode="auto">
            <a:xfrm flipV="1">
              <a:off x="961" y="380"/>
              <a:ext cx="0" cy="80"/>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878" name="AutoShape 7"/>
            <p:cNvCxnSpPr>
              <a:cxnSpLocks noChangeShapeType="1"/>
            </p:cNvCxnSpPr>
            <p:nvPr/>
          </p:nvCxnSpPr>
          <p:spPr bwMode="auto">
            <a:xfrm>
              <a:off x="761" y="260"/>
              <a:ext cx="0" cy="78"/>
            </a:xfrm>
            <a:prstGeom prst="straightConnector1">
              <a:avLst/>
            </a:prstGeom>
            <a:noFill/>
            <a:ln w="19080" cap="sq">
              <a:solidFill>
                <a:srgbClr val="EEECE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879" name="AutoShape 8"/>
            <p:cNvCxnSpPr>
              <a:cxnSpLocks noChangeShapeType="1"/>
            </p:cNvCxnSpPr>
            <p:nvPr/>
          </p:nvCxnSpPr>
          <p:spPr bwMode="auto">
            <a:xfrm flipV="1">
              <a:off x="1143" y="385"/>
              <a:ext cx="0" cy="80"/>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880" name="AutoShape 9"/>
            <p:cNvCxnSpPr>
              <a:cxnSpLocks noChangeShapeType="1"/>
            </p:cNvCxnSpPr>
            <p:nvPr/>
          </p:nvCxnSpPr>
          <p:spPr bwMode="auto">
            <a:xfrm>
              <a:off x="1489" y="260"/>
              <a:ext cx="0" cy="78"/>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6881" name="AutoShape 10"/>
            <p:cNvCxnSpPr>
              <a:cxnSpLocks noChangeShapeType="1"/>
            </p:cNvCxnSpPr>
            <p:nvPr/>
          </p:nvCxnSpPr>
          <p:spPr bwMode="auto">
            <a:xfrm>
              <a:off x="1471" y="523"/>
              <a:ext cx="0" cy="79"/>
            </a:xfrm>
            <a:prstGeom prst="straightConnector1">
              <a:avLst/>
            </a:prstGeom>
            <a:noFill/>
            <a:ln w="19080" cap="sq">
              <a:solidFill>
                <a:srgbClr val="EEECE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sp>
        <p:nvSpPr>
          <p:cNvPr id="36870" name="Text Box 11"/>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CA89A344-BE15-4F15-8705-32D62E4B98CA}" type="slidenum">
              <a:rPr lang="ru-RU" altLang="en-US" sz="1200">
                <a:solidFill>
                  <a:srgbClr val="898989"/>
                </a:solidFill>
              </a:rPr>
              <a:pPr algn="r" eaLnBrk="1" hangingPunct="1">
                <a:spcBef>
                  <a:spcPct val="0"/>
                </a:spcBef>
                <a:buClrTx/>
                <a:buFontTx/>
                <a:buNone/>
              </a:pPr>
              <a:t>26</a:t>
            </a:fld>
            <a:endParaRPr lang="ru-RU" altLang="en-US" sz="1200">
              <a:solidFill>
                <a:srgbClr val="898989"/>
              </a:solidFill>
            </a:endParaRPr>
          </a:p>
        </p:txBody>
      </p:sp>
      <p:sp>
        <p:nvSpPr>
          <p:cNvPr id="36871" name="Line 12"/>
          <p:cNvSpPr>
            <a:spLocks noChangeShapeType="1"/>
          </p:cNvSpPr>
          <p:nvPr/>
        </p:nvSpPr>
        <p:spPr bwMode="auto">
          <a:xfrm flipV="1">
            <a:off x="2133600" y="3433763"/>
            <a:ext cx="354013" cy="4762"/>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aphicFrame>
        <p:nvGraphicFramePr>
          <p:cNvPr id="36872" name="Object 13"/>
          <p:cNvGraphicFramePr>
            <a:graphicFrameLocks noChangeAspect="1"/>
          </p:cNvGraphicFramePr>
          <p:nvPr/>
        </p:nvGraphicFramePr>
        <p:xfrm>
          <a:off x="4191000" y="3238500"/>
          <a:ext cx="796925" cy="400050"/>
        </p:xfrm>
        <a:graphic>
          <a:graphicData uri="http://schemas.openxmlformats.org/presentationml/2006/ole">
            <mc:AlternateContent xmlns:mc="http://schemas.openxmlformats.org/markup-compatibility/2006">
              <mc:Choice xmlns:v="urn:schemas-microsoft-com:vml" Requires="v">
                <p:oleObj spid="_x0000_s36957" r:id="rId6" imgW="719640" imgH="359640" progId="">
                  <p:embed/>
                </p:oleObj>
              </mc:Choice>
              <mc:Fallback>
                <p:oleObj r:id="rId6" imgW="719640" imgH="359640" progId="">
                  <p:embed/>
                  <p:pic>
                    <p:nvPicPr>
                      <p:cNvPr id="0" name="Object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3238500"/>
                        <a:ext cx="796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873" name="Object 17"/>
          <p:cNvGraphicFramePr>
            <a:graphicFrameLocks noChangeAspect="1"/>
          </p:cNvGraphicFramePr>
          <p:nvPr/>
        </p:nvGraphicFramePr>
        <p:xfrm>
          <a:off x="-1217613" y="3124200"/>
          <a:ext cx="454025" cy="314325"/>
        </p:xfrm>
        <a:graphic>
          <a:graphicData uri="http://schemas.openxmlformats.org/presentationml/2006/ole">
            <mc:AlternateContent xmlns:mc="http://schemas.openxmlformats.org/markup-compatibility/2006">
              <mc:Choice xmlns:v="urn:schemas-microsoft-com:vml" Requires="v">
                <p:oleObj spid="_x0000_s36958" r:id="rId8" imgW="191880" imgH="102240" progId="opendocument.MathDocument.1">
                  <p:embed/>
                </p:oleObj>
              </mc:Choice>
              <mc:Fallback>
                <p:oleObj r:id="rId8" imgW="191880" imgH="102240" progId="opendocument.MathDocument.1">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7613" y="3124200"/>
                        <a:ext cx="4540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6874" name="Object 17"/>
          <p:cNvGraphicFramePr>
            <a:graphicFrameLocks noChangeAspect="1"/>
          </p:cNvGraphicFramePr>
          <p:nvPr/>
        </p:nvGraphicFramePr>
        <p:xfrm>
          <a:off x="-1065213" y="3276600"/>
          <a:ext cx="454025" cy="314325"/>
        </p:xfrm>
        <a:graphic>
          <a:graphicData uri="http://schemas.openxmlformats.org/presentationml/2006/ole">
            <mc:AlternateContent xmlns:mc="http://schemas.openxmlformats.org/markup-compatibility/2006">
              <mc:Choice xmlns:v="urn:schemas-microsoft-com:vml" Requires="v">
                <p:oleObj spid="_x0000_s36959" r:id="rId10" imgW="191880" imgH="102240" progId="opendocument.MathDocument.1">
                  <p:embed/>
                </p:oleObj>
              </mc:Choice>
              <mc:Fallback>
                <p:oleObj r:id="rId10" imgW="191880" imgH="102240" progId="opendocument.MathDocument.1">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5213" y="3276600"/>
                        <a:ext cx="4540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Text Box 1"/>
          <p:cNvSpPr txBox="1">
            <a:spLocks noChangeArrowheads="1"/>
          </p:cNvSpPr>
          <p:nvPr/>
        </p:nvSpPr>
        <p:spPr bwMode="auto">
          <a:xfrm>
            <a:off x="685800" y="331788"/>
            <a:ext cx="7772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a:t>Two Nucleon System in SCQM</a:t>
            </a:r>
          </a:p>
        </p:txBody>
      </p:sp>
      <p:sp>
        <p:nvSpPr>
          <p:cNvPr id="38915" name="Rectangle 2"/>
          <p:cNvSpPr>
            <a:spLocks noChangeArrowheads="1"/>
          </p:cNvSpPr>
          <p:nvPr/>
        </p:nvSpPr>
        <p:spPr bwMode="auto">
          <a:xfrm>
            <a:off x="1712913" y="24939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grpSp>
        <p:nvGrpSpPr>
          <p:cNvPr id="38916" name="Group 3"/>
          <p:cNvGrpSpPr>
            <a:grpSpLocks/>
          </p:cNvGrpSpPr>
          <p:nvPr/>
        </p:nvGrpSpPr>
        <p:grpSpPr bwMode="auto">
          <a:xfrm>
            <a:off x="2339975" y="1027113"/>
            <a:ext cx="4029075" cy="2268537"/>
            <a:chOff x="1474" y="647"/>
            <a:chExt cx="2538" cy="1429"/>
          </a:xfrm>
        </p:grpSpPr>
        <p:pic>
          <p:nvPicPr>
            <p:cNvPr id="389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4" y="647"/>
              <a:ext cx="2538" cy="14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8921" name="AutoShape 5"/>
            <p:cNvCxnSpPr>
              <a:cxnSpLocks noChangeShapeType="1"/>
            </p:cNvCxnSpPr>
            <p:nvPr/>
          </p:nvCxnSpPr>
          <p:spPr bwMode="auto">
            <a:xfrm>
              <a:off x="2037" y="1571"/>
              <a:ext cx="0" cy="179"/>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922" name="AutoShape 6"/>
            <p:cNvCxnSpPr>
              <a:cxnSpLocks noChangeShapeType="1"/>
            </p:cNvCxnSpPr>
            <p:nvPr/>
          </p:nvCxnSpPr>
          <p:spPr bwMode="auto">
            <a:xfrm flipV="1">
              <a:off x="2502" y="1247"/>
              <a:ext cx="0" cy="185"/>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923" name="AutoShape 7"/>
            <p:cNvCxnSpPr>
              <a:cxnSpLocks noChangeShapeType="1"/>
            </p:cNvCxnSpPr>
            <p:nvPr/>
          </p:nvCxnSpPr>
          <p:spPr bwMode="auto">
            <a:xfrm>
              <a:off x="2037" y="975"/>
              <a:ext cx="0" cy="180"/>
            </a:xfrm>
            <a:prstGeom prst="straightConnector1">
              <a:avLst/>
            </a:prstGeom>
            <a:noFill/>
            <a:ln w="19080" cap="sq">
              <a:solidFill>
                <a:srgbClr val="EEECE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924" name="AutoShape 8"/>
            <p:cNvCxnSpPr>
              <a:cxnSpLocks noChangeShapeType="1"/>
            </p:cNvCxnSpPr>
            <p:nvPr/>
          </p:nvCxnSpPr>
          <p:spPr bwMode="auto">
            <a:xfrm flipV="1">
              <a:off x="2924" y="1257"/>
              <a:ext cx="0" cy="185"/>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925" name="AutoShape 9"/>
            <p:cNvCxnSpPr>
              <a:cxnSpLocks noChangeShapeType="1"/>
            </p:cNvCxnSpPr>
            <p:nvPr/>
          </p:nvCxnSpPr>
          <p:spPr bwMode="auto">
            <a:xfrm>
              <a:off x="3727" y="975"/>
              <a:ext cx="0" cy="180"/>
            </a:xfrm>
            <a:prstGeom prst="straightConnector1">
              <a:avLst/>
            </a:prstGeom>
            <a:noFill/>
            <a:ln w="1908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8926" name="AutoShape 10"/>
            <p:cNvCxnSpPr>
              <a:cxnSpLocks noChangeShapeType="1"/>
            </p:cNvCxnSpPr>
            <p:nvPr/>
          </p:nvCxnSpPr>
          <p:spPr bwMode="auto">
            <a:xfrm>
              <a:off x="3685" y="1571"/>
              <a:ext cx="0" cy="179"/>
            </a:xfrm>
            <a:prstGeom prst="straightConnector1">
              <a:avLst/>
            </a:prstGeom>
            <a:noFill/>
            <a:ln w="19080" cap="sq">
              <a:solidFill>
                <a:srgbClr val="EEECE1"/>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graphicFrame>
        <p:nvGraphicFramePr>
          <p:cNvPr id="38917" name="Object 11"/>
          <p:cNvGraphicFramePr>
            <a:graphicFrameLocks noChangeAspect="1"/>
          </p:cNvGraphicFramePr>
          <p:nvPr/>
        </p:nvGraphicFramePr>
        <p:xfrm>
          <a:off x="2154238" y="3759200"/>
          <a:ext cx="4403725" cy="2917825"/>
        </p:xfrm>
        <a:graphic>
          <a:graphicData uri="http://schemas.openxmlformats.org/presentationml/2006/ole">
            <mc:AlternateContent xmlns:mc="http://schemas.openxmlformats.org/markup-compatibility/2006">
              <mc:Choice xmlns:v="urn:schemas-microsoft-com:vml" Requires="v">
                <p:oleObj spid="_x0000_s38952" r:id="rId5" imgW="3774521" imgH="3774521" progId="">
                  <p:embed/>
                </p:oleObj>
              </mc:Choice>
              <mc:Fallback>
                <p:oleObj r:id="rId5" imgW="3774521" imgH="3774521" progId="">
                  <p:embed/>
                  <p:pic>
                    <p:nvPicPr>
                      <p:cNvPr id="0" name="Object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4238" y="3759200"/>
                        <a:ext cx="4403725" cy="2917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8918" name="Text Box 12"/>
          <p:cNvSpPr txBox="1">
            <a:spLocks noChangeArrowheads="1"/>
          </p:cNvSpPr>
          <p:nvPr/>
        </p:nvSpPr>
        <p:spPr bwMode="auto">
          <a:xfrm>
            <a:off x="2411413" y="3330575"/>
            <a:ext cx="48402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a:latin typeface="Times New Roman" panose="02020603050405020304" pitchFamily="18" charset="0"/>
              </a:rPr>
              <a:t>Quark Potential Inside Nuclei</a:t>
            </a:r>
          </a:p>
        </p:txBody>
      </p:sp>
      <p:sp>
        <p:nvSpPr>
          <p:cNvPr id="38919" name="Text Box 1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B9574EF4-3B38-458E-9F10-433A2887AE91}" type="slidenum">
              <a:rPr lang="ru-RU" altLang="en-US" sz="1200">
                <a:solidFill>
                  <a:srgbClr val="898989"/>
                </a:solidFill>
              </a:rPr>
              <a:pPr algn="r" eaLnBrk="1" hangingPunct="1">
                <a:spcBef>
                  <a:spcPct val="0"/>
                </a:spcBef>
                <a:buClrTx/>
                <a:buFontTx/>
                <a:buNone/>
              </a:pPr>
              <a:t>27</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685800" y="331788"/>
            <a:ext cx="7772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a:t>Quarks inside nucleus</a:t>
            </a:r>
          </a:p>
        </p:txBody>
      </p:sp>
      <p:sp>
        <p:nvSpPr>
          <p:cNvPr id="40963" name="Rectangle 2"/>
          <p:cNvSpPr>
            <a:spLocks noChangeArrowheads="1"/>
          </p:cNvSpPr>
          <p:nvPr/>
        </p:nvSpPr>
        <p:spPr bwMode="auto">
          <a:xfrm>
            <a:off x="1712913" y="24939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0964" name="Rectangle 3"/>
          <p:cNvSpPr>
            <a:spLocks noChangeArrowheads="1"/>
          </p:cNvSpPr>
          <p:nvPr/>
        </p:nvSpPr>
        <p:spPr bwMode="auto">
          <a:xfrm>
            <a:off x="1154113" y="197961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0965" name="Text Box 5"/>
          <p:cNvSpPr txBox="1">
            <a:spLocks noChangeArrowheads="1"/>
          </p:cNvSpPr>
          <p:nvPr/>
        </p:nvSpPr>
        <p:spPr bwMode="auto">
          <a:xfrm>
            <a:off x="685800" y="5373688"/>
            <a:ext cx="77724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400"/>
              <a:t>Quarks oscillate with small amplitudes</a:t>
            </a:r>
          </a:p>
          <a:p>
            <a:pPr algn="ctr">
              <a:spcBef>
                <a:spcPct val="0"/>
              </a:spcBef>
              <a:buClrTx/>
              <a:buFontTx/>
              <a:buNone/>
            </a:pPr>
            <a:r>
              <a:rPr lang="en-US" altLang="en-US" sz="2400"/>
              <a:t> near maximal displacements</a:t>
            </a:r>
          </a:p>
        </p:txBody>
      </p:sp>
      <p:cxnSp>
        <p:nvCxnSpPr>
          <p:cNvPr id="40966" name="AutoShape 6"/>
          <p:cNvCxnSpPr>
            <a:cxnSpLocks noChangeShapeType="1"/>
          </p:cNvCxnSpPr>
          <p:nvPr/>
        </p:nvCxnSpPr>
        <p:spPr bwMode="auto">
          <a:xfrm>
            <a:off x="5211763" y="3754438"/>
            <a:ext cx="360362" cy="288925"/>
          </a:xfrm>
          <a:prstGeom prst="straightConnector1">
            <a:avLst/>
          </a:prstGeom>
          <a:noFill/>
          <a:ln w="19080" cap="sq">
            <a:solidFill>
              <a:srgbClr val="FFFFFF"/>
            </a:solidFill>
            <a:miter lim="800000"/>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967" name="AutoShape 7"/>
          <p:cNvCxnSpPr>
            <a:cxnSpLocks noChangeShapeType="1"/>
          </p:cNvCxnSpPr>
          <p:nvPr/>
        </p:nvCxnSpPr>
        <p:spPr bwMode="auto">
          <a:xfrm>
            <a:off x="4778375" y="2708275"/>
            <a:ext cx="3175" cy="438150"/>
          </a:xfrm>
          <a:prstGeom prst="straightConnector1">
            <a:avLst/>
          </a:prstGeom>
          <a:noFill/>
          <a:ln w="19080" cap="sq">
            <a:solidFill>
              <a:srgbClr val="FFFFFF"/>
            </a:solidFill>
            <a:miter lim="800000"/>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40968" name="AutoShape 8"/>
          <p:cNvCxnSpPr>
            <a:cxnSpLocks noChangeShapeType="1"/>
          </p:cNvCxnSpPr>
          <p:nvPr/>
        </p:nvCxnSpPr>
        <p:spPr bwMode="auto">
          <a:xfrm flipV="1">
            <a:off x="4067175" y="3648075"/>
            <a:ext cx="288925" cy="395288"/>
          </a:xfrm>
          <a:prstGeom prst="straightConnector1">
            <a:avLst/>
          </a:prstGeom>
          <a:noFill/>
          <a:ln w="19080" cap="sq">
            <a:solidFill>
              <a:srgbClr val="FFFFFF"/>
            </a:solidFill>
            <a:miter lim="800000"/>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0969" name="Text Box 9"/>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C611D922-1F59-4366-A0E3-7BA600CCE3A0}" type="slidenum">
              <a:rPr lang="ru-RU" altLang="en-US" sz="1200">
                <a:solidFill>
                  <a:srgbClr val="898989"/>
                </a:solidFill>
              </a:rPr>
              <a:pPr algn="r" eaLnBrk="1" hangingPunct="1">
                <a:spcBef>
                  <a:spcPct val="0"/>
                </a:spcBef>
                <a:buClrTx/>
                <a:buFontTx/>
                <a:buNone/>
              </a:pPr>
              <a:t>28</a:t>
            </a:fld>
            <a:endParaRPr lang="ru-RU" altLang="en-US" sz="1200">
              <a:solidFill>
                <a:srgbClr val="898989"/>
              </a:solidFill>
            </a:endParaRPr>
          </a:p>
        </p:txBody>
      </p:sp>
      <p:pic>
        <p:nvPicPr>
          <p:cNvPr id="3" name="nuclear_quarks.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667000" y="1295400"/>
            <a:ext cx="4059238"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6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2000250" y="188913"/>
            <a:ext cx="4953000" cy="77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a:cs typeface="Times New Roman" panose="02020603050405020304" pitchFamily="18" charset="0"/>
              </a:rPr>
              <a:t>Multi-</a:t>
            </a:r>
            <a:r>
              <a:rPr lang="ru-RU" altLang="en-US" b="1">
                <a:cs typeface="Times New Roman" panose="02020603050405020304" pitchFamily="18" charset="0"/>
              </a:rPr>
              <a:t>Nucleon System</a:t>
            </a:r>
            <a:r>
              <a:rPr lang="en-US" altLang="en-US" b="1">
                <a:cs typeface="Times New Roman" panose="02020603050405020304" pitchFamily="18" charset="0"/>
              </a:rPr>
              <a:t>s</a:t>
            </a:r>
            <a:r>
              <a:rPr lang="ru-RU" altLang="en-US" b="1">
                <a:cs typeface="Times New Roman" panose="02020603050405020304" pitchFamily="18" charset="0"/>
              </a:rPr>
              <a:t> in SCQM</a:t>
            </a:r>
            <a:r>
              <a:rPr lang="ru-RU" altLang="en-US" sz="3600"/>
              <a:t> </a:t>
            </a:r>
          </a:p>
        </p:txBody>
      </p:sp>
      <p:sp>
        <p:nvSpPr>
          <p:cNvPr id="43011" name="Rectangle 2"/>
          <p:cNvSpPr>
            <a:spLocks noChangeArrowheads="1"/>
          </p:cNvSpPr>
          <p:nvPr/>
        </p:nvSpPr>
        <p:spPr bwMode="auto">
          <a:xfrm>
            <a:off x="3035300" y="1914525"/>
            <a:ext cx="58293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12" name="Rectangle 3"/>
          <p:cNvSpPr>
            <a:spLocks noChangeArrowheads="1"/>
          </p:cNvSpPr>
          <p:nvPr/>
        </p:nvSpPr>
        <p:spPr bwMode="auto">
          <a:xfrm>
            <a:off x="2871788" y="1914525"/>
            <a:ext cx="58293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grpSp>
        <p:nvGrpSpPr>
          <p:cNvPr id="43013" name="Group 4"/>
          <p:cNvGrpSpPr>
            <a:grpSpLocks/>
          </p:cNvGrpSpPr>
          <p:nvPr/>
        </p:nvGrpSpPr>
        <p:grpSpPr bwMode="auto">
          <a:xfrm>
            <a:off x="5357813" y="1133475"/>
            <a:ext cx="2728912" cy="2508250"/>
            <a:chOff x="3375" y="714"/>
            <a:chExt cx="1719" cy="1580"/>
          </a:xfrm>
        </p:grpSpPr>
        <p:pic>
          <p:nvPicPr>
            <p:cNvPr id="4308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5" y="714"/>
              <a:ext cx="1719" cy="15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3085" name="Group 6"/>
            <p:cNvGrpSpPr>
              <a:grpSpLocks/>
            </p:cNvGrpSpPr>
            <p:nvPr/>
          </p:nvGrpSpPr>
          <p:grpSpPr bwMode="auto">
            <a:xfrm>
              <a:off x="4440" y="1667"/>
              <a:ext cx="263" cy="289"/>
              <a:chOff x="4440" y="1667"/>
              <a:chExt cx="263" cy="289"/>
            </a:xfrm>
          </p:grpSpPr>
          <p:sp>
            <p:nvSpPr>
              <p:cNvPr id="43095" name="Oval 7"/>
              <p:cNvSpPr>
                <a:spLocks noChangeArrowheads="1"/>
              </p:cNvSpPr>
              <p:nvPr/>
            </p:nvSpPr>
            <p:spPr bwMode="auto">
              <a:xfrm>
                <a:off x="4440" y="1672"/>
                <a:ext cx="263" cy="219"/>
              </a:xfrm>
              <a:prstGeom prst="ellipse">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96" name="Text Box 8"/>
              <p:cNvSpPr txBox="1">
                <a:spLocks noChangeArrowheads="1"/>
              </p:cNvSpPr>
              <p:nvPr/>
            </p:nvSpPr>
            <p:spPr bwMode="auto">
              <a:xfrm>
                <a:off x="4486" y="1667"/>
                <a:ext cx="17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a:latin typeface="Times New Roman" panose="02020603050405020304" pitchFamily="18" charset="0"/>
                  </a:rPr>
                  <a:t>p</a:t>
                </a:r>
              </a:p>
            </p:txBody>
          </p:sp>
        </p:grpSp>
        <p:grpSp>
          <p:nvGrpSpPr>
            <p:cNvPr id="43086" name="Group 9"/>
            <p:cNvGrpSpPr>
              <a:grpSpLocks/>
            </p:cNvGrpSpPr>
            <p:nvPr/>
          </p:nvGrpSpPr>
          <p:grpSpPr bwMode="auto">
            <a:xfrm>
              <a:off x="4057" y="1110"/>
              <a:ext cx="263" cy="291"/>
              <a:chOff x="4057" y="1110"/>
              <a:chExt cx="263" cy="291"/>
            </a:xfrm>
          </p:grpSpPr>
          <p:sp>
            <p:nvSpPr>
              <p:cNvPr id="43093" name="Oval 10"/>
              <p:cNvSpPr>
                <a:spLocks noChangeArrowheads="1"/>
              </p:cNvSpPr>
              <p:nvPr/>
            </p:nvSpPr>
            <p:spPr bwMode="auto">
              <a:xfrm>
                <a:off x="4057" y="1110"/>
                <a:ext cx="263" cy="220"/>
              </a:xfrm>
              <a:prstGeom prst="ellipse">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94" name="Text Box 11"/>
              <p:cNvSpPr txBox="1">
                <a:spLocks noChangeArrowheads="1"/>
              </p:cNvSpPr>
              <p:nvPr/>
            </p:nvSpPr>
            <p:spPr bwMode="auto">
              <a:xfrm>
                <a:off x="4096" y="1112"/>
                <a:ext cx="17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a:latin typeface="Times New Roman" panose="02020603050405020304" pitchFamily="18" charset="0"/>
                  </a:rPr>
                  <a:t>n</a:t>
                </a:r>
              </a:p>
            </p:txBody>
          </p:sp>
        </p:grpSp>
        <p:grpSp>
          <p:nvGrpSpPr>
            <p:cNvPr id="43087" name="Group 12"/>
            <p:cNvGrpSpPr>
              <a:grpSpLocks/>
            </p:cNvGrpSpPr>
            <p:nvPr/>
          </p:nvGrpSpPr>
          <p:grpSpPr bwMode="auto">
            <a:xfrm>
              <a:off x="3711" y="1709"/>
              <a:ext cx="263" cy="289"/>
              <a:chOff x="3711" y="1709"/>
              <a:chExt cx="263" cy="289"/>
            </a:xfrm>
          </p:grpSpPr>
          <p:sp>
            <p:nvSpPr>
              <p:cNvPr id="43091" name="Oval 13"/>
              <p:cNvSpPr>
                <a:spLocks noChangeArrowheads="1"/>
              </p:cNvSpPr>
              <p:nvPr/>
            </p:nvSpPr>
            <p:spPr bwMode="auto">
              <a:xfrm>
                <a:off x="3711" y="1714"/>
                <a:ext cx="263" cy="219"/>
              </a:xfrm>
              <a:prstGeom prst="ellipse">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92" name="Text Box 14"/>
              <p:cNvSpPr txBox="1">
                <a:spLocks noChangeArrowheads="1"/>
              </p:cNvSpPr>
              <p:nvPr/>
            </p:nvSpPr>
            <p:spPr bwMode="auto">
              <a:xfrm>
                <a:off x="3757" y="1709"/>
                <a:ext cx="17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a:latin typeface="Times New Roman" panose="02020603050405020304" pitchFamily="18" charset="0"/>
                  </a:rPr>
                  <a:t>p</a:t>
                </a:r>
              </a:p>
            </p:txBody>
          </p:sp>
        </p:grpSp>
        <p:sp>
          <p:nvSpPr>
            <p:cNvPr id="43088" name="Oval 15"/>
            <p:cNvSpPr>
              <a:spLocks noChangeArrowheads="1"/>
            </p:cNvSpPr>
            <p:nvPr/>
          </p:nvSpPr>
          <p:spPr bwMode="auto">
            <a:xfrm>
              <a:off x="3453" y="1455"/>
              <a:ext cx="740" cy="736"/>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89" name="Oval 16"/>
            <p:cNvSpPr>
              <a:spLocks noChangeArrowheads="1"/>
            </p:cNvSpPr>
            <p:nvPr/>
          </p:nvSpPr>
          <p:spPr bwMode="auto">
            <a:xfrm>
              <a:off x="4235" y="1456"/>
              <a:ext cx="762" cy="736"/>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90" name="Oval 17"/>
            <p:cNvSpPr>
              <a:spLocks noChangeArrowheads="1"/>
            </p:cNvSpPr>
            <p:nvPr/>
          </p:nvSpPr>
          <p:spPr bwMode="auto">
            <a:xfrm>
              <a:off x="3811" y="830"/>
              <a:ext cx="803" cy="736"/>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grpSp>
      <p:grpSp>
        <p:nvGrpSpPr>
          <p:cNvPr id="43014" name="Group 18"/>
          <p:cNvGrpSpPr>
            <a:grpSpLocks/>
          </p:cNvGrpSpPr>
          <p:nvPr/>
        </p:nvGrpSpPr>
        <p:grpSpPr bwMode="auto">
          <a:xfrm>
            <a:off x="847725" y="1212850"/>
            <a:ext cx="2578100" cy="2549525"/>
            <a:chOff x="534" y="764"/>
            <a:chExt cx="1624" cy="1606"/>
          </a:xfrm>
        </p:grpSpPr>
        <p:pic>
          <p:nvPicPr>
            <p:cNvPr id="4307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 y="764"/>
              <a:ext cx="1624" cy="16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43072" name="Group 20"/>
            <p:cNvGrpSpPr>
              <a:grpSpLocks/>
            </p:cNvGrpSpPr>
            <p:nvPr/>
          </p:nvGrpSpPr>
          <p:grpSpPr bwMode="auto">
            <a:xfrm>
              <a:off x="1561" y="1711"/>
              <a:ext cx="263" cy="289"/>
              <a:chOff x="1561" y="1711"/>
              <a:chExt cx="263" cy="289"/>
            </a:xfrm>
          </p:grpSpPr>
          <p:sp>
            <p:nvSpPr>
              <p:cNvPr id="43082" name="Oval 21"/>
              <p:cNvSpPr>
                <a:spLocks noChangeArrowheads="1"/>
              </p:cNvSpPr>
              <p:nvPr/>
            </p:nvSpPr>
            <p:spPr bwMode="auto">
              <a:xfrm>
                <a:off x="1561" y="1717"/>
                <a:ext cx="263" cy="219"/>
              </a:xfrm>
              <a:prstGeom prst="ellipse">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83" name="Text Box 22"/>
              <p:cNvSpPr txBox="1">
                <a:spLocks noChangeArrowheads="1"/>
              </p:cNvSpPr>
              <p:nvPr/>
            </p:nvSpPr>
            <p:spPr bwMode="auto">
              <a:xfrm>
                <a:off x="1603" y="1711"/>
                <a:ext cx="17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a:latin typeface="Times New Roman" panose="02020603050405020304" pitchFamily="18" charset="0"/>
                  </a:rPr>
                  <a:t>n</a:t>
                </a:r>
              </a:p>
            </p:txBody>
          </p:sp>
        </p:grpSp>
        <p:grpSp>
          <p:nvGrpSpPr>
            <p:cNvPr id="43073" name="Group 23"/>
            <p:cNvGrpSpPr>
              <a:grpSpLocks/>
            </p:cNvGrpSpPr>
            <p:nvPr/>
          </p:nvGrpSpPr>
          <p:grpSpPr bwMode="auto">
            <a:xfrm>
              <a:off x="810" y="1697"/>
              <a:ext cx="263" cy="291"/>
              <a:chOff x="810" y="1697"/>
              <a:chExt cx="263" cy="291"/>
            </a:xfrm>
          </p:grpSpPr>
          <p:sp>
            <p:nvSpPr>
              <p:cNvPr id="43080" name="Oval 24"/>
              <p:cNvSpPr>
                <a:spLocks noChangeArrowheads="1"/>
              </p:cNvSpPr>
              <p:nvPr/>
            </p:nvSpPr>
            <p:spPr bwMode="auto">
              <a:xfrm>
                <a:off x="810" y="1697"/>
                <a:ext cx="263" cy="220"/>
              </a:xfrm>
              <a:prstGeom prst="ellipse">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81" name="Text Box 25"/>
              <p:cNvSpPr txBox="1">
                <a:spLocks noChangeArrowheads="1"/>
              </p:cNvSpPr>
              <p:nvPr/>
            </p:nvSpPr>
            <p:spPr bwMode="auto">
              <a:xfrm>
                <a:off x="849" y="1699"/>
                <a:ext cx="17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a:latin typeface="Times New Roman" panose="02020603050405020304" pitchFamily="18" charset="0"/>
                  </a:rPr>
                  <a:t>n</a:t>
                </a:r>
              </a:p>
            </p:txBody>
          </p:sp>
        </p:grpSp>
        <p:grpSp>
          <p:nvGrpSpPr>
            <p:cNvPr id="43074" name="Group 26"/>
            <p:cNvGrpSpPr>
              <a:grpSpLocks/>
            </p:cNvGrpSpPr>
            <p:nvPr/>
          </p:nvGrpSpPr>
          <p:grpSpPr bwMode="auto">
            <a:xfrm>
              <a:off x="1250" y="1136"/>
              <a:ext cx="263" cy="289"/>
              <a:chOff x="1250" y="1136"/>
              <a:chExt cx="263" cy="289"/>
            </a:xfrm>
          </p:grpSpPr>
          <p:sp>
            <p:nvSpPr>
              <p:cNvPr id="43078" name="Oval 27"/>
              <p:cNvSpPr>
                <a:spLocks noChangeArrowheads="1"/>
              </p:cNvSpPr>
              <p:nvPr/>
            </p:nvSpPr>
            <p:spPr bwMode="auto">
              <a:xfrm>
                <a:off x="1250" y="1140"/>
                <a:ext cx="263" cy="219"/>
              </a:xfrm>
              <a:prstGeom prst="ellipse">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79" name="Text Box 28"/>
              <p:cNvSpPr txBox="1">
                <a:spLocks noChangeArrowheads="1"/>
              </p:cNvSpPr>
              <p:nvPr/>
            </p:nvSpPr>
            <p:spPr bwMode="auto">
              <a:xfrm>
                <a:off x="1296" y="1136"/>
                <a:ext cx="178"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a:latin typeface="Times New Roman" panose="02020603050405020304" pitchFamily="18" charset="0"/>
                  </a:rPr>
                  <a:t>p</a:t>
                </a:r>
              </a:p>
            </p:txBody>
          </p:sp>
        </p:grpSp>
        <p:sp>
          <p:nvSpPr>
            <p:cNvPr id="43075" name="Oval 29"/>
            <p:cNvSpPr>
              <a:spLocks noChangeArrowheads="1"/>
            </p:cNvSpPr>
            <p:nvPr/>
          </p:nvSpPr>
          <p:spPr bwMode="auto">
            <a:xfrm>
              <a:off x="1281" y="1472"/>
              <a:ext cx="826" cy="736"/>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76" name="Oval 30"/>
            <p:cNvSpPr>
              <a:spLocks noChangeArrowheads="1"/>
            </p:cNvSpPr>
            <p:nvPr/>
          </p:nvSpPr>
          <p:spPr bwMode="auto">
            <a:xfrm>
              <a:off x="534" y="1468"/>
              <a:ext cx="847" cy="736"/>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77" name="Oval 31"/>
            <p:cNvSpPr>
              <a:spLocks noChangeArrowheads="1"/>
            </p:cNvSpPr>
            <p:nvPr/>
          </p:nvSpPr>
          <p:spPr bwMode="auto">
            <a:xfrm>
              <a:off x="952" y="858"/>
              <a:ext cx="815" cy="736"/>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grpSp>
      <p:sp>
        <p:nvSpPr>
          <p:cNvPr id="43015" name="Text Box 32"/>
          <p:cNvSpPr txBox="1">
            <a:spLocks noChangeArrowheads="1"/>
          </p:cNvSpPr>
          <p:nvPr/>
        </p:nvSpPr>
        <p:spPr bwMode="auto">
          <a:xfrm>
            <a:off x="1733550" y="4227513"/>
            <a:ext cx="17303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16" name="Text Box 33"/>
          <p:cNvSpPr txBox="1">
            <a:spLocks noChangeArrowheads="1"/>
          </p:cNvSpPr>
          <p:nvPr/>
        </p:nvSpPr>
        <p:spPr bwMode="auto">
          <a:xfrm>
            <a:off x="971550" y="5661025"/>
            <a:ext cx="7688263"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a:latin typeface="Times New Roman" panose="02020603050405020304" pitchFamily="18" charset="0"/>
              </a:rPr>
              <a:t>Quark </a:t>
            </a:r>
            <a:r>
              <a:rPr lang="en-US" altLang="en-US" sz="2400" b="1">
                <a:latin typeface="Times New Roman" panose="02020603050405020304" pitchFamily="18" charset="0"/>
              </a:rPr>
              <a:t>loop</a:t>
            </a:r>
            <a:r>
              <a:rPr lang="en-US" altLang="en-US" sz="2400">
                <a:latin typeface="Times New Roman" panose="02020603050405020304" pitchFamily="18" charset="0"/>
              </a:rPr>
              <a:t> formed by 3 nucleons </a:t>
            </a:r>
            <a:r>
              <a:rPr lang="en-US" altLang="en-US" sz="2400">
                <a:latin typeface="Wingdings" panose="05000000000000000000" pitchFamily="2" charset="2"/>
              </a:rPr>
              <a:t></a:t>
            </a:r>
            <a:r>
              <a:rPr lang="en-US" altLang="en-US" sz="2400">
                <a:latin typeface="Times New Roman" panose="02020603050405020304" pitchFamily="18" charset="0"/>
              </a:rPr>
              <a:t> 3–body force</a:t>
            </a:r>
          </a:p>
        </p:txBody>
      </p:sp>
      <p:grpSp>
        <p:nvGrpSpPr>
          <p:cNvPr id="43017" name="Group 34"/>
          <p:cNvGrpSpPr>
            <a:grpSpLocks/>
          </p:cNvGrpSpPr>
          <p:nvPr/>
        </p:nvGrpSpPr>
        <p:grpSpPr bwMode="auto">
          <a:xfrm>
            <a:off x="1285875" y="3765550"/>
            <a:ext cx="1639888" cy="1589088"/>
            <a:chOff x="810" y="2372"/>
            <a:chExt cx="1033" cy="1001"/>
          </a:xfrm>
        </p:grpSpPr>
        <p:grpSp>
          <p:nvGrpSpPr>
            <p:cNvPr id="43050" name="Group 35"/>
            <p:cNvGrpSpPr>
              <a:grpSpLocks/>
            </p:cNvGrpSpPr>
            <p:nvPr/>
          </p:nvGrpSpPr>
          <p:grpSpPr bwMode="auto">
            <a:xfrm>
              <a:off x="1327" y="2878"/>
              <a:ext cx="516" cy="495"/>
              <a:chOff x="1327" y="2878"/>
              <a:chExt cx="516" cy="495"/>
            </a:xfrm>
          </p:grpSpPr>
          <p:sp>
            <p:nvSpPr>
              <p:cNvPr id="43065" name="Text Box 36"/>
              <p:cNvSpPr txBox="1">
                <a:spLocks noChangeArrowheads="1"/>
              </p:cNvSpPr>
              <p:nvPr/>
            </p:nvSpPr>
            <p:spPr bwMode="auto">
              <a:xfrm>
                <a:off x="1496" y="3077"/>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43066" name="Group 37"/>
              <p:cNvGrpSpPr>
                <a:grpSpLocks/>
              </p:cNvGrpSpPr>
              <p:nvPr/>
            </p:nvGrpSpPr>
            <p:grpSpPr bwMode="auto">
              <a:xfrm>
                <a:off x="1327" y="2878"/>
                <a:ext cx="516" cy="495"/>
                <a:chOff x="1327" y="2878"/>
                <a:chExt cx="516" cy="495"/>
              </a:xfrm>
            </p:grpSpPr>
            <p:sp>
              <p:nvSpPr>
                <p:cNvPr id="43067" name="Line 38"/>
                <p:cNvSpPr>
                  <a:spLocks noChangeShapeType="1"/>
                </p:cNvSpPr>
                <p:nvPr/>
              </p:nvSpPr>
              <p:spPr bwMode="auto">
                <a:xfrm flipH="1">
                  <a:off x="1327" y="3268"/>
                  <a:ext cx="152"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68" name="Oval 39"/>
                <p:cNvSpPr>
                  <a:spLocks noChangeArrowheads="1"/>
                </p:cNvSpPr>
                <p:nvPr/>
              </p:nvSpPr>
              <p:spPr bwMode="auto">
                <a:xfrm>
                  <a:off x="1438" y="3041"/>
                  <a:ext cx="283" cy="249"/>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69" name="Line 40"/>
                <p:cNvSpPr>
                  <a:spLocks noChangeShapeType="1"/>
                </p:cNvSpPr>
                <p:nvPr/>
              </p:nvSpPr>
              <p:spPr bwMode="auto">
                <a:xfrm flipH="1" flipV="1">
                  <a:off x="1692" y="3251"/>
                  <a:ext cx="152"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70" name="Line 41"/>
                <p:cNvSpPr>
                  <a:spLocks noChangeShapeType="1"/>
                </p:cNvSpPr>
                <p:nvPr/>
              </p:nvSpPr>
              <p:spPr bwMode="auto">
                <a:xfrm>
                  <a:off x="1582" y="2878"/>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43051" name="Group 42"/>
            <p:cNvGrpSpPr>
              <a:grpSpLocks/>
            </p:cNvGrpSpPr>
            <p:nvPr/>
          </p:nvGrpSpPr>
          <p:grpSpPr bwMode="auto">
            <a:xfrm>
              <a:off x="810" y="2878"/>
              <a:ext cx="516" cy="495"/>
              <a:chOff x="810" y="2878"/>
              <a:chExt cx="516" cy="495"/>
            </a:xfrm>
          </p:grpSpPr>
          <p:sp>
            <p:nvSpPr>
              <p:cNvPr id="43059" name="Text Box 43"/>
              <p:cNvSpPr txBox="1">
                <a:spLocks noChangeArrowheads="1"/>
              </p:cNvSpPr>
              <p:nvPr/>
            </p:nvSpPr>
            <p:spPr bwMode="auto">
              <a:xfrm>
                <a:off x="979" y="3077"/>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43060" name="Group 44"/>
              <p:cNvGrpSpPr>
                <a:grpSpLocks/>
              </p:cNvGrpSpPr>
              <p:nvPr/>
            </p:nvGrpSpPr>
            <p:grpSpPr bwMode="auto">
              <a:xfrm>
                <a:off x="810" y="2878"/>
                <a:ext cx="516" cy="495"/>
                <a:chOff x="810" y="2878"/>
                <a:chExt cx="516" cy="495"/>
              </a:xfrm>
            </p:grpSpPr>
            <p:sp>
              <p:nvSpPr>
                <p:cNvPr id="43061" name="Line 45"/>
                <p:cNvSpPr>
                  <a:spLocks noChangeShapeType="1"/>
                </p:cNvSpPr>
                <p:nvPr/>
              </p:nvSpPr>
              <p:spPr bwMode="auto">
                <a:xfrm flipH="1">
                  <a:off x="810" y="3268"/>
                  <a:ext cx="152"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62" name="Oval 46"/>
                <p:cNvSpPr>
                  <a:spLocks noChangeArrowheads="1"/>
                </p:cNvSpPr>
                <p:nvPr/>
              </p:nvSpPr>
              <p:spPr bwMode="auto">
                <a:xfrm>
                  <a:off x="921" y="3041"/>
                  <a:ext cx="283" cy="249"/>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63" name="Line 47"/>
                <p:cNvSpPr>
                  <a:spLocks noChangeShapeType="1"/>
                </p:cNvSpPr>
                <p:nvPr/>
              </p:nvSpPr>
              <p:spPr bwMode="auto">
                <a:xfrm flipH="1" flipV="1">
                  <a:off x="1175" y="3251"/>
                  <a:ext cx="152"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64" name="Line 48"/>
                <p:cNvSpPr>
                  <a:spLocks noChangeShapeType="1"/>
                </p:cNvSpPr>
                <p:nvPr/>
              </p:nvSpPr>
              <p:spPr bwMode="auto">
                <a:xfrm>
                  <a:off x="1066" y="2878"/>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43052" name="Group 49"/>
            <p:cNvGrpSpPr>
              <a:grpSpLocks/>
            </p:cNvGrpSpPr>
            <p:nvPr/>
          </p:nvGrpSpPr>
          <p:grpSpPr bwMode="auto">
            <a:xfrm>
              <a:off x="1062" y="2372"/>
              <a:ext cx="516" cy="495"/>
              <a:chOff x="1062" y="2372"/>
              <a:chExt cx="516" cy="495"/>
            </a:xfrm>
          </p:grpSpPr>
          <p:sp>
            <p:nvSpPr>
              <p:cNvPr id="43053" name="Text Box 50"/>
              <p:cNvSpPr txBox="1">
                <a:spLocks noChangeArrowheads="1"/>
              </p:cNvSpPr>
              <p:nvPr/>
            </p:nvSpPr>
            <p:spPr bwMode="auto">
              <a:xfrm>
                <a:off x="1231" y="2571"/>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43054" name="Group 51"/>
              <p:cNvGrpSpPr>
                <a:grpSpLocks/>
              </p:cNvGrpSpPr>
              <p:nvPr/>
            </p:nvGrpSpPr>
            <p:grpSpPr bwMode="auto">
              <a:xfrm>
                <a:off x="1062" y="2372"/>
                <a:ext cx="516" cy="495"/>
                <a:chOff x="1062" y="2372"/>
                <a:chExt cx="516" cy="495"/>
              </a:xfrm>
            </p:grpSpPr>
            <p:sp>
              <p:nvSpPr>
                <p:cNvPr id="43055" name="Line 52"/>
                <p:cNvSpPr>
                  <a:spLocks noChangeShapeType="1"/>
                </p:cNvSpPr>
                <p:nvPr/>
              </p:nvSpPr>
              <p:spPr bwMode="auto">
                <a:xfrm flipH="1">
                  <a:off x="1061" y="2762"/>
                  <a:ext cx="152"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56" name="Oval 53"/>
                <p:cNvSpPr>
                  <a:spLocks noChangeArrowheads="1"/>
                </p:cNvSpPr>
                <p:nvPr/>
              </p:nvSpPr>
              <p:spPr bwMode="auto">
                <a:xfrm>
                  <a:off x="1174" y="2536"/>
                  <a:ext cx="283"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57" name="Line 54"/>
                <p:cNvSpPr>
                  <a:spLocks noChangeShapeType="1"/>
                </p:cNvSpPr>
                <p:nvPr/>
              </p:nvSpPr>
              <p:spPr bwMode="auto">
                <a:xfrm flipH="1" flipV="1">
                  <a:off x="1427" y="2745"/>
                  <a:ext cx="152"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58" name="Line 55"/>
                <p:cNvSpPr>
                  <a:spLocks noChangeShapeType="1"/>
                </p:cNvSpPr>
                <p:nvPr/>
              </p:nvSpPr>
              <p:spPr bwMode="auto">
                <a:xfrm>
                  <a:off x="1318" y="2372"/>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grpSp>
        <p:nvGrpSpPr>
          <p:cNvPr id="43018" name="Group 56"/>
          <p:cNvGrpSpPr>
            <a:grpSpLocks/>
          </p:cNvGrpSpPr>
          <p:nvPr/>
        </p:nvGrpSpPr>
        <p:grpSpPr bwMode="auto">
          <a:xfrm>
            <a:off x="5929313" y="3806825"/>
            <a:ext cx="1654175" cy="1582738"/>
            <a:chOff x="3735" y="2398"/>
            <a:chExt cx="1042" cy="997"/>
          </a:xfrm>
        </p:grpSpPr>
        <p:grpSp>
          <p:nvGrpSpPr>
            <p:cNvPr id="43029" name="Group 57"/>
            <p:cNvGrpSpPr>
              <a:grpSpLocks/>
            </p:cNvGrpSpPr>
            <p:nvPr/>
          </p:nvGrpSpPr>
          <p:grpSpPr bwMode="auto">
            <a:xfrm>
              <a:off x="3996" y="2398"/>
              <a:ext cx="516" cy="494"/>
              <a:chOff x="3996" y="2398"/>
              <a:chExt cx="516" cy="494"/>
            </a:xfrm>
          </p:grpSpPr>
          <p:sp>
            <p:nvSpPr>
              <p:cNvPr id="43044" name="Text Box 58"/>
              <p:cNvSpPr txBox="1">
                <a:spLocks noChangeArrowheads="1"/>
              </p:cNvSpPr>
              <p:nvPr/>
            </p:nvSpPr>
            <p:spPr bwMode="auto">
              <a:xfrm>
                <a:off x="4166" y="2597"/>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43045" name="Group 59"/>
              <p:cNvGrpSpPr>
                <a:grpSpLocks/>
              </p:cNvGrpSpPr>
              <p:nvPr/>
            </p:nvGrpSpPr>
            <p:grpSpPr bwMode="auto">
              <a:xfrm>
                <a:off x="3996" y="2398"/>
                <a:ext cx="516" cy="494"/>
                <a:chOff x="3996" y="2398"/>
                <a:chExt cx="516" cy="494"/>
              </a:xfrm>
            </p:grpSpPr>
            <p:sp>
              <p:nvSpPr>
                <p:cNvPr id="43046" name="Line 60"/>
                <p:cNvSpPr>
                  <a:spLocks noChangeShapeType="1"/>
                </p:cNvSpPr>
                <p:nvPr/>
              </p:nvSpPr>
              <p:spPr bwMode="auto">
                <a:xfrm flipH="1">
                  <a:off x="3996" y="2788"/>
                  <a:ext cx="152"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47" name="Oval 61"/>
                <p:cNvSpPr>
                  <a:spLocks noChangeArrowheads="1"/>
                </p:cNvSpPr>
                <p:nvPr/>
              </p:nvSpPr>
              <p:spPr bwMode="auto">
                <a:xfrm>
                  <a:off x="4107" y="2562"/>
                  <a:ext cx="283"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48" name="Line 62"/>
                <p:cNvSpPr>
                  <a:spLocks noChangeShapeType="1"/>
                </p:cNvSpPr>
                <p:nvPr/>
              </p:nvSpPr>
              <p:spPr bwMode="auto">
                <a:xfrm flipH="1" flipV="1">
                  <a:off x="4361" y="2771"/>
                  <a:ext cx="152"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49" name="Line 63"/>
                <p:cNvSpPr>
                  <a:spLocks noChangeShapeType="1"/>
                </p:cNvSpPr>
                <p:nvPr/>
              </p:nvSpPr>
              <p:spPr bwMode="auto">
                <a:xfrm>
                  <a:off x="4251" y="2398"/>
                  <a:ext cx="0" cy="15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43030" name="Group 64"/>
            <p:cNvGrpSpPr>
              <a:grpSpLocks/>
            </p:cNvGrpSpPr>
            <p:nvPr/>
          </p:nvGrpSpPr>
          <p:grpSpPr bwMode="auto">
            <a:xfrm>
              <a:off x="4261" y="2897"/>
              <a:ext cx="516" cy="495"/>
              <a:chOff x="4261" y="2897"/>
              <a:chExt cx="516" cy="495"/>
            </a:xfrm>
          </p:grpSpPr>
          <p:sp>
            <p:nvSpPr>
              <p:cNvPr id="43038" name="Text Box 65"/>
              <p:cNvSpPr txBox="1">
                <a:spLocks noChangeArrowheads="1"/>
              </p:cNvSpPr>
              <p:nvPr/>
            </p:nvSpPr>
            <p:spPr bwMode="auto">
              <a:xfrm>
                <a:off x="4430" y="3096"/>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43039" name="Group 66"/>
              <p:cNvGrpSpPr>
                <a:grpSpLocks/>
              </p:cNvGrpSpPr>
              <p:nvPr/>
            </p:nvGrpSpPr>
            <p:grpSpPr bwMode="auto">
              <a:xfrm>
                <a:off x="4261" y="2897"/>
                <a:ext cx="516" cy="495"/>
                <a:chOff x="4261" y="2897"/>
                <a:chExt cx="516" cy="495"/>
              </a:xfrm>
            </p:grpSpPr>
            <p:sp>
              <p:nvSpPr>
                <p:cNvPr id="43040" name="Line 67"/>
                <p:cNvSpPr>
                  <a:spLocks noChangeShapeType="1"/>
                </p:cNvSpPr>
                <p:nvPr/>
              </p:nvSpPr>
              <p:spPr bwMode="auto">
                <a:xfrm flipH="1">
                  <a:off x="4261" y="3288"/>
                  <a:ext cx="152"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41" name="Oval 68"/>
                <p:cNvSpPr>
                  <a:spLocks noChangeArrowheads="1"/>
                </p:cNvSpPr>
                <p:nvPr/>
              </p:nvSpPr>
              <p:spPr bwMode="auto">
                <a:xfrm>
                  <a:off x="4373" y="3062"/>
                  <a:ext cx="283"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42" name="Line 69"/>
                <p:cNvSpPr>
                  <a:spLocks noChangeShapeType="1"/>
                </p:cNvSpPr>
                <p:nvPr/>
              </p:nvSpPr>
              <p:spPr bwMode="auto">
                <a:xfrm flipH="1" flipV="1">
                  <a:off x="4626" y="3270"/>
                  <a:ext cx="152"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43" name="Line 70"/>
                <p:cNvSpPr>
                  <a:spLocks noChangeShapeType="1"/>
                </p:cNvSpPr>
                <p:nvPr/>
              </p:nvSpPr>
              <p:spPr bwMode="auto">
                <a:xfrm>
                  <a:off x="4518" y="2897"/>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43031" name="Group 71"/>
            <p:cNvGrpSpPr>
              <a:grpSpLocks/>
            </p:cNvGrpSpPr>
            <p:nvPr/>
          </p:nvGrpSpPr>
          <p:grpSpPr bwMode="auto">
            <a:xfrm>
              <a:off x="3735" y="2900"/>
              <a:ext cx="516" cy="495"/>
              <a:chOff x="3735" y="2900"/>
              <a:chExt cx="516" cy="495"/>
            </a:xfrm>
          </p:grpSpPr>
          <p:sp>
            <p:nvSpPr>
              <p:cNvPr id="43032" name="Text Box 72"/>
              <p:cNvSpPr txBox="1">
                <a:spLocks noChangeArrowheads="1"/>
              </p:cNvSpPr>
              <p:nvPr/>
            </p:nvSpPr>
            <p:spPr bwMode="auto">
              <a:xfrm>
                <a:off x="3904" y="309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43033" name="Group 73"/>
              <p:cNvGrpSpPr>
                <a:grpSpLocks/>
              </p:cNvGrpSpPr>
              <p:nvPr/>
            </p:nvGrpSpPr>
            <p:grpSpPr bwMode="auto">
              <a:xfrm>
                <a:off x="3735" y="2900"/>
                <a:ext cx="516" cy="495"/>
                <a:chOff x="3735" y="2900"/>
                <a:chExt cx="516" cy="495"/>
              </a:xfrm>
            </p:grpSpPr>
            <p:sp>
              <p:nvSpPr>
                <p:cNvPr id="43034" name="Line 74"/>
                <p:cNvSpPr>
                  <a:spLocks noChangeShapeType="1"/>
                </p:cNvSpPr>
                <p:nvPr/>
              </p:nvSpPr>
              <p:spPr bwMode="auto">
                <a:xfrm flipH="1">
                  <a:off x="3734" y="3290"/>
                  <a:ext cx="152"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35" name="Oval 75"/>
                <p:cNvSpPr>
                  <a:spLocks noChangeArrowheads="1"/>
                </p:cNvSpPr>
                <p:nvPr/>
              </p:nvSpPr>
              <p:spPr bwMode="auto">
                <a:xfrm>
                  <a:off x="3845" y="3063"/>
                  <a:ext cx="283"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36" name="Line 76"/>
                <p:cNvSpPr>
                  <a:spLocks noChangeShapeType="1"/>
                </p:cNvSpPr>
                <p:nvPr/>
              </p:nvSpPr>
              <p:spPr bwMode="auto">
                <a:xfrm flipH="1" flipV="1">
                  <a:off x="4100" y="3273"/>
                  <a:ext cx="152"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037" name="Line 77"/>
                <p:cNvSpPr>
                  <a:spLocks noChangeShapeType="1"/>
                </p:cNvSpPr>
                <p:nvPr/>
              </p:nvSpPr>
              <p:spPr bwMode="auto">
                <a:xfrm>
                  <a:off x="3991" y="2900"/>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43019" name="Oval 78"/>
          <p:cNvSpPr>
            <a:spLocks noChangeArrowheads="1"/>
          </p:cNvSpPr>
          <p:nvPr/>
        </p:nvSpPr>
        <p:spPr bwMode="auto">
          <a:xfrm rot="2520000">
            <a:off x="1520825" y="4459288"/>
            <a:ext cx="396875" cy="187325"/>
          </a:xfrm>
          <a:prstGeom prst="ellipse">
            <a:avLst/>
          </a:prstGeom>
          <a:solidFill>
            <a:srgbClr val="03E7ED">
              <a:alpha val="43137"/>
            </a:srgbClr>
          </a:solidFill>
          <a:ln w="9360" cap="sq">
            <a:solidFill>
              <a:srgbClr val="385D8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20" name="Oval 79"/>
          <p:cNvSpPr>
            <a:spLocks noChangeArrowheads="1"/>
          </p:cNvSpPr>
          <p:nvPr/>
        </p:nvSpPr>
        <p:spPr bwMode="auto">
          <a:xfrm rot="2520000">
            <a:off x="6157913" y="4510088"/>
            <a:ext cx="396875" cy="187325"/>
          </a:xfrm>
          <a:prstGeom prst="ellipse">
            <a:avLst/>
          </a:prstGeom>
          <a:solidFill>
            <a:srgbClr val="03E7ED">
              <a:alpha val="43137"/>
            </a:srgbClr>
          </a:solidFill>
          <a:ln w="9360" cap="sq">
            <a:solidFill>
              <a:srgbClr val="385D8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21" name="Oval 80"/>
          <p:cNvSpPr>
            <a:spLocks noChangeArrowheads="1"/>
          </p:cNvSpPr>
          <p:nvPr/>
        </p:nvSpPr>
        <p:spPr bwMode="auto">
          <a:xfrm rot="-2640000">
            <a:off x="6958013" y="4498975"/>
            <a:ext cx="396875" cy="185738"/>
          </a:xfrm>
          <a:prstGeom prst="ellipse">
            <a:avLst/>
          </a:prstGeom>
          <a:solidFill>
            <a:srgbClr val="E907CE">
              <a:alpha val="43137"/>
            </a:srgbClr>
          </a:solidFill>
          <a:ln w="9360" cap="sq">
            <a:solidFill>
              <a:srgbClr val="385D8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22" name="Oval 81"/>
          <p:cNvSpPr>
            <a:spLocks noChangeArrowheads="1"/>
          </p:cNvSpPr>
          <p:nvPr/>
        </p:nvSpPr>
        <p:spPr bwMode="auto">
          <a:xfrm rot="-2640000">
            <a:off x="2327275" y="4465638"/>
            <a:ext cx="398463" cy="187325"/>
          </a:xfrm>
          <a:prstGeom prst="ellipse">
            <a:avLst/>
          </a:prstGeom>
          <a:solidFill>
            <a:srgbClr val="E907CE">
              <a:alpha val="43137"/>
            </a:srgbClr>
          </a:solidFill>
          <a:ln w="9360" cap="sq">
            <a:solidFill>
              <a:srgbClr val="385D8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23" name="Oval 82"/>
          <p:cNvSpPr>
            <a:spLocks noChangeArrowheads="1"/>
          </p:cNvSpPr>
          <p:nvPr/>
        </p:nvSpPr>
        <p:spPr bwMode="auto">
          <a:xfrm rot="-5400000">
            <a:off x="6534944" y="5296694"/>
            <a:ext cx="398463" cy="187325"/>
          </a:xfrm>
          <a:prstGeom prst="ellipse">
            <a:avLst/>
          </a:prstGeom>
          <a:solidFill>
            <a:srgbClr val="FFFF00"/>
          </a:solidFill>
          <a:ln w="9360" cap="sq">
            <a:solidFill>
              <a:srgbClr val="385D8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24" name="Oval 83"/>
          <p:cNvSpPr>
            <a:spLocks noChangeArrowheads="1"/>
          </p:cNvSpPr>
          <p:nvPr/>
        </p:nvSpPr>
        <p:spPr bwMode="auto">
          <a:xfrm rot="-5400000">
            <a:off x="1939925" y="5270500"/>
            <a:ext cx="396875" cy="187325"/>
          </a:xfrm>
          <a:prstGeom prst="ellipse">
            <a:avLst/>
          </a:prstGeom>
          <a:solidFill>
            <a:srgbClr val="FFFF00"/>
          </a:solidFill>
          <a:ln w="9360" cap="sq">
            <a:solidFill>
              <a:srgbClr val="385D8A"/>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43025" name="Text Box 84"/>
          <p:cNvSpPr txBox="1">
            <a:spLocks noChangeArrowheads="1"/>
          </p:cNvSpPr>
          <p:nvPr/>
        </p:nvSpPr>
        <p:spPr bwMode="auto">
          <a:xfrm>
            <a:off x="2898775" y="4467225"/>
            <a:ext cx="2992438" cy="1008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2000" b="1">
                <a:solidFill>
                  <a:schemeClr val="tx1"/>
                </a:solidFill>
                <a:latin typeface="Times New Roman" panose="02020603050405020304" pitchFamily="18" charset="0"/>
              </a:rPr>
              <a:t>Summary color </a:t>
            </a:r>
          </a:p>
          <a:p>
            <a:pPr algn="ctr" eaLnBrk="1" hangingPunct="1">
              <a:spcBef>
                <a:spcPct val="0"/>
              </a:spcBef>
              <a:buClrTx/>
              <a:buFontTx/>
              <a:buNone/>
            </a:pPr>
            <a:r>
              <a:rPr lang="en-US" altLang="en-US" sz="2000" b="1">
                <a:solidFill>
                  <a:schemeClr val="tx1"/>
                </a:solidFill>
                <a:latin typeface="Times New Roman" panose="02020603050405020304" pitchFamily="18" charset="0"/>
              </a:rPr>
              <a:t>of 3 junctions  is </a:t>
            </a:r>
            <a:r>
              <a:rPr lang="en-US" altLang="en-US" sz="2000" b="1">
                <a:solidFill>
                  <a:srgbClr val="C00000"/>
                </a:solidFill>
                <a:latin typeface="Times New Roman" panose="02020603050405020304" pitchFamily="18" charset="0"/>
              </a:rPr>
              <a:t>white, total color charge = zero!</a:t>
            </a:r>
          </a:p>
        </p:txBody>
      </p:sp>
      <p:sp>
        <p:nvSpPr>
          <p:cNvPr id="43026" name="Text Box 85"/>
          <p:cNvSpPr txBox="1">
            <a:spLocks noChangeArrowheads="1"/>
          </p:cNvSpPr>
          <p:nvPr/>
        </p:nvSpPr>
        <p:spPr bwMode="auto">
          <a:xfrm>
            <a:off x="7737475" y="1563688"/>
            <a:ext cx="922338" cy="506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ru-RU" altLang="en-US" sz="2800" b="1" baseline="30000">
                <a:latin typeface="Times New Roman" panose="02020603050405020304" pitchFamily="18" charset="0"/>
              </a:rPr>
              <a:t>3</a:t>
            </a:r>
            <a:r>
              <a:rPr lang="ru-RU" altLang="en-US" sz="2800" b="1">
                <a:latin typeface="Times New Roman" panose="02020603050405020304" pitchFamily="18" charset="0"/>
              </a:rPr>
              <a:t>He</a:t>
            </a:r>
          </a:p>
        </p:txBody>
      </p:sp>
      <p:sp>
        <p:nvSpPr>
          <p:cNvPr id="43027" name="Text Box 86"/>
          <p:cNvSpPr txBox="1">
            <a:spLocks noChangeArrowheads="1"/>
          </p:cNvSpPr>
          <p:nvPr/>
        </p:nvSpPr>
        <p:spPr bwMode="auto">
          <a:xfrm>
            <a:off x="3209925" y="1638300"/>
            <a:ext cx="798513"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ru-RU" altLang="en-US" sz="2800" b="1" baseline="30000">
                <a:latin typeface="Times New Roman" panose="02020603050405020304" pitchFamily="18" charset="0"/>
              </a:rPr>
              <a:t>3</a:t>
            </a:r>
            <a:r>
              <a:rPr lang="ru-RU" altLang="en-US" sz="2800" b="1">
                <a:latin typeface="Times New Roman" panose="02020603050405020304" pitchFamily="18" charset="0"/>
              </a:rPr>
              <a:t>H</a:t>
            </a:r>
          </a:p>
        </p:txBody>
      </p:sp>
      <p:sp>
        <p:nvSpPr>
          <p:cNvPr id="43028" name="Text Box 87"/>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6493B5B8-02F4-4F5A-B255-676FC8C5DAA8}" type="slidenum">
              <a:rPr lang="ru-RU" altLang="en-US" sz="1200">
                <a:solidFill>
                  <a:srgbClr val="898989"/>
                </a:solidFill>
              </a:rPr>
              <a:pPr algn="r" eaLnBrk="1" hangingPunct="1">
                <a:spcBef>
                  <a:spcPct val="0"/>
                </a:spcBef>
                <a:buClrTx/>
                <a:buFontTx/>
                <a:buNone/>
              </a:pPr>
              <a:t>29</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57200" y="857249"/>
            <a:ext cx="8435975" cy="5864225"/>
          </a:xfrm>
          <a:prstGeom prst="rect">
            <a:avLst/>
          </a:prstGeom>
          <a:noFill/>
          <a:ln>
            <a:noFill/>
          </a:ln>
          <a:effectLst/>
        </p:spPr>
        <p:txBody>
          <a:bodyPr/>
          <a:lstStyle>
            <a:lvl1pPr marL="342900" indent="-339725">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1pPr>
            <a:lvl2pPr marL="739775" indent="-282575">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2pPr>
            <a:lvl3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3pPr>
            <a:lvl4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4pPr>
            <a:lvl5pPr>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800100" algn="l"/>
                <a:tab pos="1257300" algn="l"/>
                <a:tab pos="1714500" algn="l"/>
                <a:tab pos="2171700" algn="l"/>
                <a:tab pos="2628900" algn="l"/>
                <a:tab pos="3086100" algn="l"/>
                <a:tab pos="3543300" algn="l"/>
                <a:tab pos="4000500" algn="l"/>
                <a:tab pos="4457700" algn="l"/>
                <a:tab pos="4914900" algn="l"/>
                <a:tab pos="5372100" algn="l"/>
                <a:tab pos="5829300" algn="l"/>
                <a:tab pos="6286500" algn="l"/>
                <a:tab pos="6743700" algn="l"/>
                <a:tab pos="7200900" algn="l"/>
                <a:tab pos="7658100" algn="l"/>
                <a:tab pos="8115300" algn="l"/>
                <a:tab pos="8572500" algn="l"/>
                <a:tab pos="9029700" algn="l"/>
                <a:tab pos="9486900" algn="l"/>
              </a:tabLst>
              <a:defRPr>
                <a:solidFill>
                  <a:srgbClr val="000000"/>
                </a:solidFill>
                <a:latin typeface="Arial" panose="020B0604020202020204" pitchFamily="34" charset="0"/>
                <a:cs typeface="Arial" panose="020B0604020202020204" pitchFamily="34" charset="0"/>
              </a:defRPr>
            </a:lvl9pPr>
          </a:lstStyle>
          <a:p>
            <a:pPr eaLnBrk="1" hangingPunct="1">
              <a:spcBef>
                <a:spcPts val="800"/>
              </a:spcBef>
              <a:buSzPct val="100000"/>
              <a:defRPr/>
            </a:pPr>
            <a:r>
              <a:rPr lang="en-US" altLang="en-US" sz="3200" b="1" dirty="0" smtClean="0">
                <a:latin typeface="Times New Roman" panose="02020603050405020304" pitchFamily="18" charset="0"/>
                <a:ea typeface="+mn-ea"/>
                <a:cs typeface="Times New Roman" panose="02020603050405020304" pitchFamily="18" charset="0"/>
              </a:rPr>
              <a:t>Activity 1</a:t>
            </a:r>
          </a:p>
          <a:p>
            <a:pPr eaLnBrk="1" hangingPunct="1">
              <a:spcBef>
                <a:spcPts val="800"/>
              </a:spcBef>
              <a:buSzPct val="100000"/>
              <a:defRPr/>
            </a:pPr>
            <a:endParaRPr lang="en-US" altLang="en-US" sz="3200" b="1" dirty="0">
              <a:latin typeface="Times New Roman" panose="02020603050405020304" pitchFamily="18" charset="0"/>
              <a:ea typeface="+mn-ea"/>
              <a:cs typeface="Times New Roman" panose="02020603050405020304" pitchFamily="18" charset="0"/>
            </a:endParaRPr>
          </a:p>
          <a:p>
            <a:pPr marL="339725" indent="-336550" eaLnBrk="1" hangingPunct="1">
              <a:spcBef>
                <a:spcPts val="700"/>
              </a:spcBef>
              <a:buClr>
                <a:srgbClr val="000000"/>
              </a:buClr>
              <a:buSzPct val="100000"/>
              <a:buFont typeface="Arial" panose="020B0604020202020204" pitchFamily="34" charset="0"/>
              <a:buChar char="•"/>
              <a:defRPr/>
            </a:pPr>
            <a:r>
              <a:rPr lang="en-US" altLang="en-US" sz="2400" dirty="0" smtClean="0">
                <a:latin typeface="Times New Roman" panose="02020603050405020304" pitchFamily="18" charset="0"/>
                <a:ea typeface="+mn-ea"/>
                <a:cs typeface="Times New Roman" panose="02020603050405020304" pitchFamily="18" charset="0"/>
              </a:rPr>
              <a:t>Development and maintenance of MC-generator DCM-QGSM-SMM</a:t>
            </a:r>
          </a:p>
          <a:p>
            <a:pPr marL="339725" indent="-336550" eaLnBrk="1" hangingPunct="1">
              <a:spcBef>
                <a:spcPts val="700"/>
              </a:spcBef>
              <a:buClr>
                <a:srgbClr val="000000"/>
              </a:buClr>
              <a:buSzPct val="100000"/>
              <a:buFont typeface="Arial" panose="020B0604020202020204" pitchFamily="34" charset="0"/>
              <a:buChar char="•"/>
              <a:defRPr/>
            </a:pPr>
            <a:r>
              <a:rPr lang="en-US" altLang="en-US" sz="2400" dirty="0" smtClean="0">
                <a:latin typeface="Times New Roman" panose="02020603050405020304" pitchFamily="18" charset="0"/>
                <a:ea typeface="+mn-ea"/>
                <a:cs typeface="Times New Roman" panose="02020603050405020304" pitchFamily="18" charset="0"/>
              </a:rPr>
              <a:t>Simulation and analysis of HIC in BM&amp;N, SRC and MPD experiments</a:t>
            </a:r>
          </a:p>
          <a:p>
            <a:pPr marL="3175" indent="0" eaLnBrk="1" hangingPunct="1">
              <a:spcBef>
                <a:spcPts val="700"/>
              </a:spcBef>
              <a:buClr>
                <a:srgbClr val="000000"/>
              </a:buClr>
              <a:buSzPct val="100000"/>
              <a:defRPr/>
            </a:pPr>
            <a:endParaRPr lang="en-US" altLang="en-US" sz="24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p:txBody>
      </p:sp>
      <p:sp>
        <p:nvSpPr>
          <p:cNvPr id="8195" name="Text Box 2"/>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F3373BCD-FF58-4FA5-ACFE-C72B64112BD6}" type="slidenum">
              <a:rPr lang="ru-RU" altLang="en-US" sz="1200">
                <a:solidFill>
                  <a:srgbClr val="898989"/>
                </a:solidFill>
              </a:rPr>
              <a:pPr algn="r" eaLnBrk="1" hangingPunct="1">
                <a:spcBef>
                  <a:spcPct val="0"/>
                </a:spcBef>
                <a:buClrTx/>
                <a:buFontTx/>
                <a:buNone/>
              </a:pPr>
              <a:t>3</a:t>
            </a:fld>
            <a:endParaRPr lang="ru-RU" altLang="en-US" sz="1200">
              <a:solidFill>
                <a:srgbClr val="898989"/>
              </a:solidFill>
            </a:endParaRPr>
          </a:p>
        </p:txBody>
      </p:sp>
    </p:spTree>
    <p:extLst>
      <p:ext uri="{BB962C8B-B14F-4D97-AF65-F5344CB8AC3E}">
        <p14:creationId xmlns:p14="http://schemas.microsoft.com/office/powerpoint/2010/main" val="18536987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2B1E19-C5AC-8F96-3F60-F30D250B569E}"/>
            </a:ext>
          </a:extLst>
        </p:cNvPr>
        <p:cNvGrpSpPr/>
        <p:nvPr/>
      </p:nvGrpSpPr>
      <p:grpSpPr>
        <a:xfrm>
          <a:off x="0" y="0"/>
          <a:ext cx="0" cy="0"/>
          <a:chOff x="0" y="0"/>
          <a:chExt cx="0" cy="0"/>
        </a:xfrm>
      </p:grpSpPr>
      <p:graphicFrame>
        <p:nvGraphicFramePr>
          <p:cNvPr id="77828" name="Object 3">
            <a:extLst>
              <a:ext uri="{FF2B5EF4-FFF2-40B4-BE49-F238E27FC236}">
                <a16:creationId xmlns:a16="http://schemas.microsoft.com/office/drawing/2014/main" xmlns="" id="{83C72BCA-598F-C248-3411-0C34F261DDEE}"/>
              </a:ext>
            </a:extLst>
          </p:cNvPr>
          <p:cNvGraphicFramePr>
            <a:graphicFrameLocks noChangeAspect="1"/>
          </p:cNvGraphicFramePr>
          <p:nvPr>
            <p:extLst/>
          </p:nvPr>
        </p:nvGraphicFramePr>
        <p:xfrm>
          <a:off x="479893" y="2706254"/>
          <a:ext cx="1884556" cy="1560946"/>
        </p:xfrm>
        <a:graphic>
          <a:graphicData uri="http://schemas.openxmlformats.org/presentationml/2006/ole">
            <mc:AlternateContent xmlns:mc="http://schemas.openxmlformats.org/markup-compatibility/2006">
              <mc:Choice xmlns:v="urn:schemas-microsoft-com:vml" Requires="v">
                <p:oleObj spid="_x0000_s260124" r:id="rId4" imgW="3565008" imgH="2949573" progId="">
                  <p:embed/>
                </p:oleObj>
              </mc:Choice>
              <mc:Fallback>
                <p:oleObj r:id="rId4" imgW="3565008" imgH="294957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893" y="2706254"/>
                        <a:ext cx="1884556" cy="1560946"/>
                      </a:xfrm>
                      <a:prstGeom prst="rect">
                        <a:avLst/>
                      </a:prstGeom>
                      <a:noFill/>
                      <a:ln>
                        <a:noFill/>
                      </a:ln>
                      <a:effectLst/>
                    </p:spPr>
                  </p:pic>
                </p:oleObj>
              </mc:Fallback>
            </mc:AlternateContent>
          </a:graphicData>
        </a:graphic>
      </p:graphicFrame>
      <p:sp>
        <p:nvSpPr>
          <p:cNvPr id="77833" name="Text Box 8">
            <a:extLst>
              <a:ext uri="{FF2B5EF4-FFF2-40B4-BE49-F238E27FC236}">
                <a16:creationId xmlns:a16="http://schemas.microsoft.com/office/drawing/2014/main" xmlns="" id="{846A11B0-03F4-2CE5-8601-4AA0C0AAC444}"/>
              </a:ext>
            </a:extLst>
          </p:cNvPr>
          <p:cNvSpPr txBox="1">
            <a:spLocks noChangeArrowheads="1"/>
          </p:cNvSpPr>
          <p:nvPr/>
        </p:nvSpPr>
        <p:spPr bwMode="auto">
          <a:xfrm>
            <a:off x="3733800" y="461062"/>
            <a:ext cx="2133600" cy="5620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ru-RU" altLang="en-US" sz="2800" b="1" baseline="30000" dirty="0" smtClean="0">
                <a:solidFill>
                  <a:srgbClr val="000000"/>
                </a:solidFill>
                <a:latin typeface="Times New Roman" panose="02020603050405020304" pitchFamily="18" charset="0"/>
              </a:rPr>
              <a:t>4</a:t>
            </a:r>
            <a:r>
              <a:rPr lang="ru-RU" altLang="en-US" sz="2800" b="1" dirty="0" smtClean="0">
                <a:solidFill>
                  <a:srgbClr val="000000"/>
                </a:solidFill>
                <a:latin typeface="Times New Roman" panose="02020603050405020304" pitchFamily="18" charset="0"/>
              </a:rPr>
              <a:t>He</a:t>
            </a:r>
            <a:r>
              <a:rPr lang="en-US" altLang="en-US" sz="2800" dirty="0" smtClean="0">
                <a:solidFill>
                  <a:srgbClr val="000000"/>
                </a:solidFill>
                <a:latin typeface="Times New Roman" panose="02020603050405020304" pitchFamily="18" charset="0"/>
              </a:rPr>
              <a:t> – s-shell</a:t>
            </a:r>
            <a:r>
              <a:rPr lang="en-US" altLang="en-US" sz="2400" dirty="0" smtClean="0">
                <a:solidFill>
                  <a:srgbClr val="000000"/>
                </a:solidFill>
                <a:latin typeface="Times New Roman" panose="02020603050405020304" pitchFamily="18" charset="0"/>
              </a:rPr>
              <a:t> </a:t>
            </a:r>
            <a:endParaRPr lang="en-US" altLang="en-US" sz="2000" dirty="0">
              <a:solidFill>
                <a:srgbClr val="000000"/>
              </a:solidFill>
              <a:latin typeface="Times New Roman" panose="02020603050405020304" pitchFamily="18" charset="0"/>
            </a:endParaRPr>
          </a:p>
          <a:p>
            <a:pPr eaLnBrk="1" hangingPunct="1">
              <a:buClrTx/>
              <a:buFontTx/>
              <a:buNone/>
            </a:pPr>
            <a:endParaRPr lang="en-US" altLang="en-US" sz="2000" dirty="0">
              <a:solidFill>
                <a:srgbClr val="000000"/>
              </a:solidFill>
              <a:latin typeface="Times New Roman" panose="02020603050405020304" pitchFamily="18" charset="0"/>
            </a:endParaRPr>
          </a:p>
        </p:txBody>
      </p:sp>
      <p:sp>
        <p:nvSpPr>
          <p:cNvPr id="77837" name="Text Box 12">
            <a:extLst>
              <a:ext uri="{FF2B5EF4-FFF2-40B4-BE49-F238E27FC236}">
                <a16:creationId xmlns:a16="http://schemas.microsoft.com/office/drawing/2014/main" xmlns="" id="{2CF4AF98-6AC8-AC4F-8BF6-096B1F545C19}"/>
              </a:ext>
            </a:extLst>
          </p:cNvPr>
          <p:cNvSpPr txBox="1">
            <a:spLocks noChangeArrowheads="1"/>
          </p:cNvSpPr>
          <p:nvPr/>
        </p:nvSpPr>
        <p:spPr bwMode="auto">
          <a:xfrm>
            <a:off x="3276600" y="4724400"/>
            <a:ext cx="2076507"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800" dirty="0">
                <a:solidFill>
                  <a:srgbClr val="000000"/>
                </a:solidFill>
                <a:latin typeface="Times New Roman" panose="02020603050405020304" pitchFamily="18" charset="0"/>
                <a:cs typeface="Times New Roman" panose="02020603050405020304" pitchFamily="18" charset="0"/>
              </a:rPr>
              <a:t>4 Quark loop</a:t>
            </a:r>
          </a:p>
        </p:txBody>
      </p:sp>
      <p:sp>
        <p:nvSpPr>
          <p:cNvPr id="77842" name="Text Box 42">
            <a:extLst>
              <a:ext uri="{FF2B5EF4-FFF2-40B4-BE49-F238E27FC236}">
                <a16:creationId xmlns:a16="http://schemas.microsoft.com/office/drawing/2014/main" xmlns="" id="{5995FD1C-893C-7D88-CADA-38C1BA7033C0}"/>
              </a:ext>
            </a:extLst>
          </p:cNvPr>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60D43C2E-8603-4A0F-9A14-15803C125150}" type="slidenum">
              <a:rPr lang="ru-RU" altLang="en-US" sz="1200">
                <a:solidFill>
                  <a:srgbClr val="898989"/>
                </a:solidFill>
                <a:latin typeface="Calibri" panose="020F0502020204030204" pitchFamily="34" charset="0"/>
              </a:rPr>
              <a:pPr algn="r" eaLnBrk="1" hangingPunct="1">
                <a:buClrTx/>
                <a:buFontTx/>
                <a:buNone/>
              </a:pPr>
              <a:t>30</a:t>
            </a:fld>
            <a:endParaRPr lang="ru-RU" altLang="en-US" sz="1200">
              <a:solidFill>
                <a:srgbClr val="898989"/>
              </a:solidFill>
              <a:latin typeface="Calibri" panose="020F0502020204030204" pitchFamily="34" charset="0"/>
            </a:endParaRPr>
          </a:p>
        </p:txBody>
      </p:sp>
      <p:sp>
        <p:nvSpPr>
          <p:cNvPr id="2" name="Slide Number Placeholder 1">
            <a:extLst>
              <a:ext uri="{FF2B5EF4-FFF2-40B4-BE49-F238E27FC236}">
                <a16:creationId xmlns:a16="http://schemas.microsoft.com/office/drawing/2014/main" xmlns="" id="{64BAF3A6-993A-4E87-7801-64E5B33CF868}"/>
              </a:ext>
            </a:extLst>
          </p:cNvPr>
          <p:cNvSpPr>
            <a:spLocks noGrp="1"/>
          </p:cNvSpPr>
          <p:nvPr>
            <p:ph type="sldNum" idx="11"/>
          </p:nvPr>
        </p:nvSpPr>
        <p:spPr>
          <a:xfrm>
            <a:off x="7958138" y="6474414"/>
            <a:ext cx="725487" cy="243886"/>
          </a:xfrm>
        </p:spPr>
        <p:txBody>
          <a:bodyPr/>
          <a:lstStyle/>
          <a:p>
            <a:pPr>
              <a:defRPr/>
            </a:pPr>
            <a:fld id="{62CB07E0-E193-42A0-B8A8-322F4D611127}" type="slidenum">
              <a:rPr lang="ru-RU" altLang="en-US" smtClean="0"/>
              <a:pPr>
                <a:defRPr/>
              </a:pPr>
              <a:t>30</a:t>
            </a:fld>
            <a:endParaRPr lang="ru-RU" altLang="en-US"/>
          </a:p>
        </p:txBody>
      </p:sp>
      <p:pic>
        <p:nvPicPr>
          <p:cNvPr id="5" name="Picture 4">
            <a:extLst>
              <a:ext uri="{FF2B5EF4-FFF2-40B4-BE49-F238E27FC236}">
                <a16:creationId xmlns:a16="http://schemas.microsoft.com/office/drawing/2014/main" xmlns="" id="{775B77E7-3563-1ED6-ACC5-4825DD5260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74060" y="2485673"/>
            <a:ext cx="1945951" cy="2029949"/>
          </a:xfrm>
          <a:prstGeom prst="rect">
            <a:avLst/>
          </a:prstGeom>
        </p:spPr>
      </p:pic>
      <p:grpSp>
        <p:nvGrpSpPr>
          <p:cNvPr id="7" name="Group 5">
            <a:extLst>
              <a:ext uri="{FF2B5EF4-FFF2-40B4-BE49-F238E27FC236}">
                <a16:creationId xmlns:a16="http://schemas.microsoft.com/office/drawing/2014/main" xmlns="" id="{35490076-A376-D431-C401-3613073696A2}"/>
              </a:ext>
            </a:extLst>
          </p:cNvPr>
          <p:cNvGrpSpPr>
            <a:grpSpLocks/>
          </p:cNvGrpSpPr>
          <p:nvPr/>
        </p:nvGrpSpPr>
        <p:grpSpPr bwMode="auto">
          <a:xfrm>
            <a:off x="5691981" y="2018766"/>
            <a:ext cx="2404270" cy="2377681"/>
            <a:chOff x="1901" y="806"/>
            <a:chExt cx="2219" cy="1956"/>
          </a:xfrm>
        </p:grpSpPr>
        <p:pic>
          <p:nvPicPr>
            <p:cNvPr id="8" name="Picture 6">
              <a:extLst>
                <a:ext uri="{FF2B5EF4-FFF2-40B4-BE49-F238E27FC236}">
                  <a16:creationId xmlns:a16="http://schemas.microsoft.com/office/drawing/2014/main" xmlns="" id="{648B02FE-2B31-A574-C994-9B27239F55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1" y="806"/>
              <a:ext cx="2219" cy="19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9" name="Group 7">
              <a:extLst>
                <a:ext uri="{FF2B5EF4-FFF2-40B4-BE49-F238E27FC236}">
                  <a16:creationId xmlns:a16="http://schemas.microsoft.com/office/drawing/2014/main" xmlns="" id="{5E7B831A-04D4-6EC0-60F8-8B963EE13358}"/>
                </a:ext>
              </a:extLst>
            </p:cNvPr>
            <p:cNvGrpSpPr>
              <a:grpSpLocks/>
            </p:cNvGrpSpPr>
            <p:nvPr/>
          </p:nvGrpSpPr>
          <p:grpSpPr bwMode="auto">
            <a:xfrm>
              <a:off x="2463" y="1146"/>
              <a:ext cx="1278" cy="1364"/>
              <a:chOff x="2463" y="1146"/>
              <a:chExt cx="1278" cy="1364"/>
            </a:xfrm>
          </p:grpSpPr>
          <p:sp>
            <p:nvSpPr>
              <p:cNvPr id="10" name="Line 8">
                <a:extLst>
                  <a:ext uri="{FF2B5EF4-FFF2-40B4-BE49-F238E27FC236}">
                    <a16:creationId xmlns:a16="http://schemas.microsoft.com/office/drawing/2014/main" xmlns="" id="{5F243DC4-4E22-186C-C8ED-52D402294CFE}"/>
                  </a:ext>
                </a:extLst>
              </p:cNvPr>
              <p:cNvSpPr>
                <a:spLocks noChangeShapeType="1"/>
              </p:cNvSpPr>
              <p:nvPr/>
            </p:nvSpPr>
            <p:spPr bwMode="auto">
              <a:xfrm flipV="1">
                <a:off x="2547" y="1145"/>
                <a:ext cx="509" cy="1024"/>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Line 9">
                <a:extLst>
                  <a:ext uri="{FF2B5EF4-FFF2-40B4-BE49-F238E27FC236}">
                    <a16:creationId xmlns:a16="http://schemas.microsoft.com/office/drawing/2014/main" xmlns="" id="{8F4F24BD-31E6-762F-8FF9-D69AF7F01BAC}"/>
                  </a:ext>
                </a:extLst>
              </p:cNvPr>
              <p:cNvSpPr>
                <a:spLocks noChangeShapeType="1"/>
              </p:cNvSpPr>
              <p:nvPr/>
            </p:nvSpPr>
            <p:spPr bwMode="auto">
              <a:xfrm>
                <a:off x="3057" y="1147"/>
                <a:ext cx="682" cy="949"/>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Line 10">
                <a:extLst>
                  <a:ext uri="{FF2B5EF4-FFF2-40B4-BE49-F238E27FC236}">
                    <a16:creationId xmlns:a16="http://schemas.microsoft.com/office/drawing/2014/main" xmlns="" id="{9D40B8DB-4CA0-2C0A-96C2-5127F29EE1C5}"/>
                  </a:ext>
                </a:extLst>
              </p:cNvPr>
              <p:cNvSpPr>
                <a:spLocks noChangeShapeType="1"/>
              </p:cNvSpPr>
              <p:nvPr/>
            </p:nvSpPr>
            <p:spPr bwMode="auto">
              <a:xfrm flipV="1">
                <a:off x="2463" y="1180"/>
                <a:ext cx="569" cy="311"/>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 name="Line 11">
                <a:extLst>
                  <a:ext uri="{FF2B5EF4-FFF2-40B4-BE49-F238E27FC236}">
                    <a16:creationId xmlns:a16="http://schemas.microsoft.com/office/drawing/2014/main" xmlns="" id="{6B504F05-2473-02E0-4AD0-96B5679DB501}"/>
                  </a:ext>
                </a:extLst>
              </p:cNvPr>
              <p:cNvSpPr>
                <a:spLocks noChangeShapeType="1"/>
              </p:cNvSpPr>
              <p:nvPr/>
            </p:nvSpPr>
            <p:spPr bwMode="auto">
              <a:xfrm flipV="1">
                <a:off x="2555" y="2096"/>
                <a:ext cx="1185" cy="141"/>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 name="Line 12">
                <a:extLst>
                  <a:ext uri="{FF2B5EF4-FFF2-40B4-BE49-F238E27FC236}">
                    <a16:creationId xmlns:a16="http://schemas.microsoft.com/office/drawing/2014/main" xmlns="" id="{E32E0F9B-D365-C37C-72D0-CAF6B2B07ECB}"/>
                  </a:ext>
                </a:extLst>
              </p:cNvPr>
              <p:cNvSpPr>
                <a:spLocks noChangeShapeType="1"/>
              </p:cNvSpPr>
              <p:nvPr/>
            </p:nvSpPr>
            <p:spPr bwMode="auto">
              <a:xfrm flipH="1" flipV="1">
                <a:off x="2461" y="1497"/>
                <a:ext cx="94" cy="740"/>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 name="Line 13">
                <a:extLst>
                  <a:ext uri="{FF2B5EF4-FFF2-40B4-BE49-F238E27FC236}">
                    <a16:creationId xmlns:a16="http://schemas.microsoft.com/office/drawing/2014/main" xmlns="" id="{81E8745E-D01F-6DC8-9EC1-AF32675D1683}"/>
                  </a:ext>
                </a:extLst>
              </p:cNvPr>
              <p:cNvSpPr>
                <a:spLocks noChangeShapeType="1"/>
              </p:cNvSpPr>
              <p:nvPr/>
            </p:nvSpPr>
            <p:spPr bwMode="auto">
              <a:xfrm>
                <a:off x="3057" y="1147"/>
                <a:ext cx="676" cy="331"/>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 name="Line 14">
                <a:extLst>
                  <a:ext uri="{FF2B5EF4-FFF2-40B4-BE49-F238E27FC236}">
                    <a16:creationId xmlns:a16="http://schemas.microsoft.com/office/drawing/2014/main" xmlns="" id="{55E0CEDB-BBAE-6A88-F933-064A7EB104C7}"/>
                  </a:ext>
                </a:extLst>
              </p:cNvPr>
              <p:cNvSpPr>
                <a:spLocks noChangeShapeType="1"/>
              </p:cNvSpPr>
              <p:nvPr/>
            </p:nvSpPr>
            <p:spPr bwMode="auto">
              <a:xfrm flipH="1" flipV="1">
                <a:off x="3734" y="1478"/>
                <a:ext cx="8" cy="620"/>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 name="Line 15">
                <a:extLst>
                  <a:ext uri="{FF2B5EF4-FFF2-40B4-BE49-F238E27FC236}">
                    <a16:creationId xmlns:a16="http://schemas.microsoft.com/office/drawing/2014/main" xmlns="" id="{B4FC4067-8542-6709-D8E8-0A405CBC5AEC}"/>
                  </a:ext>
                </a:extLst>
              </p:cNvPr>
              <p:cNvSpPr>
                <a:spLocks noChangeShapeType="1"/>
              </p:cNvSpPr>
              <p:nvPr/>
            </p:nvSpPr>
            <p:spPr bwMode="auto">
              <a:xfrm flipV="1">
                <a:off x="3155" y="2097"/>
                <a:ext cx="584" cy="414"/>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Line 16">
                <a:extLst>
                  <a:ext uri="{FF2B5EF4-FFF2-40B4-BE49-F238E27FC236}">
                    <a16:creationId xmlns:a16="http://schemas.microsoft.com/office/drawing/2014/main" xmlns="" id="{75C63797-F72F-C01D-6D95-3AD0B02071DB}"/>
                  </a:ext>
                </a:extLst>
              </p:cNvPr>
              <p:cNvSpPr>
                <a:spLocks noChangeShapeType="1"/>
              </p:cNvSpPr>
              <p:nvPr/>
            </p:nvSpPr>
            <p:spPr bwMode="auto">
              <a:xfrm>
                <a:off x="2555" y="2237"/>
                <a:ext cx="598" cy="272"/>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 name="Line 17">
                <a:extLst>
                  <a:ext uri="{FF2B5EF4-FFF2-40B4-BE49-F238E27FC236}">
                    <a16:creationId xmlns:a16="http://schemas.microsoft.com/office/drawing/2014/main" xmlns="" id="{E0E77F45-185A-0BCF-4B98-EAD36E3934C2}"/>
                  </a:ext>
                </a:extLst>
              </p:cNvPr>
              <p:cNvSpPr>
                <a:spLocks noChangeShapeType="1"/>
              </p:cNvSpPr>
              <p:nvPr/>
            </p:nvSpPr>
            <p:spPr bwMode="auto">
              <a:xfrm>
                <a:off x="2514" y="1555"/>
                <a:ext cx="259" cy="386"/>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Line 18">
                <a:extLst>
                  <a:ext uri="{FF2B5EF4-FFF2-40B4-BE49-F238E27FC236}">
                    <a16:creationId xmlns:a16="http://schemas.microsoft.com/office/drawing/2014/main" xmlns="" id="{D77ABD99-A737-79F7-3185-7E41F12EE8F4}"/>
                  </a:ext>
                </a:extLst>
              </p:cNvPr>
              <p:cNvSpPr>
                <a:spLocks noChangeShapeType="1"/>
              </p:cNvSpPr>
              <p:nvPr/>
            </p:nvSpPr>
            <p:spPr bwMode="auto">
              <a:xfrm flipV="1">
                <a:off x="2464" y="1489"/>
                <a:ext cx="309" cy="10"/>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 name="Line 19">
                <a:extLst>
                  <a:ext uri="{FF2B5EF4-FFF2-40B4-BE49-F238E27FC236}">
                    <a16:creationId xmlns:a16="http://schemas.microsoft.com/office/drawing/2014/main" xmlns="" id="{F3100410-0F0E-6A90-A010-C5A14B9E3609}"/>
                  </a:ext>
                </a:extLst>
              </p:cNvPr>
              <p:cNvSpPr>
                <a:spLocks noChangeShapeType="1"/>
              </p:cNvSpPr>
              <p:nvPr/>
            </p:nvSpPr>
            <p:spPr bwMode="auto">
              <a:xfrm flipH="1">
                <a:off x="3559" y="1480"/>
                <a:ext cx="178" cy="294"/>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 name="Line 20">
                <a:extLst>
                  <a:ext uri="{FF2B5EF4-FFF2-40B4-BE49-F238E27FC236}">
                    <a16:creationId xmlns:a16="http://schemas.microsoft.com/office/drawing/2014/main" xmlns="" id="{11D470A8-44FC-5243-20F1-AAAE62E8BE84}"/>
                  </a:ext>
                </a:extLst>
              </p:cNvPr>
              <p:cNvSpPr>
                <a:spLocks noChangeShapeType="1"/>
              </p:cNvSpPr>
              <p:nvPr/>
            </p:nvSpPr>
            <p:spPr bwMode="auto">
              <a:xfrm>
                <a:off x="3380" y="1462"/>
                <a:ext cx="355" cy="17"/>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Line 21">
                <a:extLst>
                  <a:ext uri="{FF2B5EF4-FFF2-40B4-BE49-F238E27FC236}">
                    <a16:creationId xmlns:a16="http://schemas.microsoft.com/office/drawing/2014/main" xmlns="" id="{52F4DC35-9ED0-3B9F-0F38-D45E5CD1E6A4}"/>
                  </a:ext>
                </a:extLst>
              </p:cNvPr>
              <p:cNvSpPr>
                <a:spLocks noChangeShapeType="1"/>
              </p:cNvSpPr>
              <p:nvPr/>
            </p:nvSpPr>
            <p:spPr bwMode="auto">
              <a:xfrm>
                <a:off x="2897" y="2128"/>
                <a:ext cx="286" cy="377"/>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 name="Line 22">
                <a:extLst>
                  <a:ext uri="{FF2B5EF4-FFF2-40B4-BE49-F238E27FC236}">
                    <a16:creationId xmlns:a16="http://schemas.microsoft.com/office/drawing/2014/main" xmlns="" id="{CEF74F2E-3B2F-87AE-4A64-891D70E8B815}"/>
                  </a:ext>
                </a:extLst>
              </p:cNvPr>
              <p:cNvSpPr>
                <a:spLocks noChangeShapeType="1"/>
              </p:cNvSpPr>
              <p:nvPr/>
            </p:nvSpPr>
            <p:spPr bwMode="auto">
              <a:xfrm flipH="1">
                <a:off x="3158" y="2147"/>
                <a:ext cx="178" cy="294"/>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Tree>
    <p:extLst>
      <p:ext uri="{BB962C8B-B14F-4D97-AF65-F5344CB8AC3E}">
        <p14:creationId xmlns:p14="http://schemas.microsoft.com/office/powerpoint/2010/main" val="100593268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
          <p:cNvSpPr>
            <a:spLocks noChangeArrowheads="1"/>
          </p:cNvSpPr>
          <p:nvPr/>
        </p:nvSpPr>
        <p:spPr bwMode="auto">
          <a:xfrm>
            <a:off x="2036763" y="261938"/>
            <a:ext cx="5459412" cy="779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800">
                <a:cs typeface="Times New Roman" panose="02020603050405020304" pitchFamily="18" charset="0"/>
              </a:rPr>
              <a:t>Building blocks in Shell Structure</a:t>
            </a:r>
          </a:p>
        </p:txBody>
      </p:sp>
      <p:pic>
        <p:nvPicPr>
          <p:cNvPr id="55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554163"/>
            <a:ext cx="2044700" cy="189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0" name="Text Box 3"/>
          <p:cNvSpPr txBox="1">
            <a:spLocks noChangeArrowheads="1"/>
          </p:cNvSpPr>
          <p:nvPr/>
        </p:nvSpPr>
        <p:spPr bwMode="auto">
          <a:xfrm>
            <a:off x="2378075" y="1041400"/>
            <a:ext cx="771525" cy="527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ru-RU" altLang="en-US" sz="2400" b="1" baseline="30000">
                <a:latin typeface="Times New Roman" panose="02020603050405020304" pitchFamily="18" charset="0"/>
              </a:rPr>
              <a:t>3</a:t>
            </a:r>
            <a:r>
              <a:rPr lang="ru-RU" altLang="en-US" sz="2400" b="1">
                <a:latin typeface="Times New Roman" panose="02020603050405020304" pitchFamily="18" charset="0"/>
              </a:rPr>
              <a:t>H</a:t>
            </a:r>
            <a:r>
              <a:rPr lang="en-US" altLang="en-US" sz="2400" b="1">
                <a:latin typeface="Times New Roman" panose="02020603050405020304" pitchFamily="18" charset="0"/>
              </a:rPr>
              <a:t>e</a:t>
            </a:r>
          </a:p>
        </p:txBody>
      </p:sp>
      <p:sp>
        <p:nvSpPr>
          <p:cNvPr id="55301" name="Rectangle 4"/>
          <p:cNvSpPr>
            <a:spLocks noChangeArrowheads="1"/>
          </p:cNvSpPr>
          <p:nvPr/>
        </p:nvSpPr>
        <p:spPr bwMode="auto">
          <a:xfrm>
            <a:off x="3246438" y="1914525"/>
            <a:ext cx="6180137"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pic>
        <p:nvPicPr>
          <p:cNvPr id="5530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6238" y="1554163"/>
            <a:ext cx="2122487" cy="182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3" name="Text Box 6"/>
          <p:cNvSpPr txBox="1">
            <a:spLocks noChangeArrowheads="1"/>
          </p:cNvSpPr>
          <p:nvPr/>
        </p:nvSpPr>
        <p:spPr bwMode="auto">
          <a:xfrm>
            <a:off x="6091238" y="1041400"/>
            <a:ext cx="676275"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ru-RU" altLang="en-US" sz="2400" b="1" baseline="30000">
                <a:latin typeface="Times New Roman" panose="02020603050405020304" pitchFamily="18" charset="0"/>
              </a:rPr>
              <a:t>3</a:t>
            </a:r>
            <a:r>
              <a:rPr lang="ru-RU" altLang="en-US" sz="2400" b="1">
                <a:latin typeface="Times New Roman" panose="02020603050405020304" pitchFamily="18" charset="0"/>
              </a:rPr>
              <a:t>H</a:t>
            </a:r>
          </a:p>
        </p:txBody>
      </p:sp>
      <p:grpSp>
        <p:nvGrpSpPr>
          <p:cNvPr id="55304" name="Group 7"/>
          <p:cNvGrpSpPr>
            <a:grpSpLocks/>
          </p:cNvGrpSpPr>
          <p:nvPr/>
        </p:nvGrpSpPr>
        <p:grpSpPr bwMode="auto">
          <a:xfrm>
            <a:off x="1920875" y="3475038"/>
            <a:ext cx="1509713" cy="1390650"/>
            <a:chOff x="1210" y="2189"/>
            <a:chExt cx="951" cy="876"/>
          </a:xfrm>
        </p:grpSpPr>
        <p:grpSp>
          <p:nvGrpSpPr>
            <p:cNvPr id="55331" name="Group 8"/>
            <p:cNvGrpSpPr>
              <a:grpSpLocks/>
            </p:cNvGrpSpPr>
            <p:nvPr/>
          </p:nvGrpSpPr>
          <p:grpSpPr bwMode="auto">
            <a:xfrm>
              <a:off x="1449" y="2189"/>
              <a:ext cx="470" cy="435"/>
              <a:chOff x="1449" y="2189"/>
              <a:chExt cx="470" cy="435"/>
            </a:xfrm>
          </p:grpSpPr>
          <p:sp>
            <p:nvSpPr>
              <p:cNvPr id="55346" name="Text Box 9"/>
              <p:cNvSpPr txBox="1">
                <a:spLocks noChangeArrowheads="1"/>
              </p:cNvSpPr>
              <p:nvPr/>
            </p:nvSpPr>
            <p:spPr bwMode="auto">
              <a:xfrm>
                <a:off x="1603" y="2363"/>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55347" name="Group 10"/>
              <p:cNvGrpSpPr>
                <a:grpSpLocks/>
              </p:cNvGrpSpPr>
              <p:nvPr/>
            </p:nvGrpSpPr>
            <p:grpSpPr bwMode="auto">
              <a:xfrm>
                <a:off x="1449" y="2189"/>
                <a:ext cx="470" cy="435"/>
                <a:chOff x="1449" y="2189"/>
                <a:chExt cx="470" cy="435"/>
              </a:xfrm>
            </p:grpSpPr>
            <p:sp>
              <p:nvSpPr>
                <p:cNvPr id="55348" name="Line 11"/>
                <p:cNvSpPr>
                  <a:spLocks noChangeShapeType="1"/>
                </p:cNvSpPr>
                <p:nvPr/>
              </p:nvSpPr>
              <p:spPr bwMode="auto">
                <a:xfrm flipH="1">
                  <a:off x="1449" y="2532"/>
                  <a:ext cx="139" cy="91"/>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49" name="Oval 12"/>
                <p:cNvSpPr>
                  <a:spLocks noChangeArrowheads="1"/>
                </p:cNvSpPr>
                <p:nvPr/>
              </p:nvSpPr>
              <p:spPr bwMode="auto">
                <a:xfrm>
                  <a:off x="1551" y="2333"/>
                  <a:ext cx="258" cy="219"/>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55350" name="Line 13"/>
                <p:cNvSpPr>
                  <a:spLocks noChangeShapeType="1"/>
                </p:cNvSpPr>
                <p:nvPr/>
              </p:nvSpPr>
              <p:spPr bwMode="auto">
                <a:xfrm flipH="1" flipV="1">
                  <a:off x="1782" y="2516"/>
                  <a:ext cx="139" cy="109"/>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51" name="Line 14"/>
                <p:cNvSpPr>
                  <a:spLocks noChangeShapeType="1"/>
                </p:cNvSpPr>
                <p:nvPr/>
              </p:nvSpPr>
              <p:spPr bwMode="auto">
                <a:xfrm>
                  <a:off x="1682" y="2189"/>
                  <a:ext cx="0" cy="13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55332" name="Group 15"/>
            <p:cNvGrpSpPr>
              <a:grpSpLocks/>
            </p:cNvGrpSpPr>
            <p:nvPr/>
          </p:nvGrpSpPr>
          <p:grpSpPr bwMode="auto">
            <a:xfrm>
              <a:off x="1690" y="2628"/>
              <a:ext cx="471" cy="435"/>
              <a:chOff x="1690" y="2628"/>
              <a:chExt cx="471" cy="435"/>
            </a:xfrm>
          </p:grpSpPr>
          <p:sp>
            <p:nvSpPr>
              <p:cNvPr id="55340" name="Text Box 16"/>
              <p:cNvSpPr txBox="1">
                <a:spLocks noChangeArrowheads="1"/>
              </p:cNvSpPr>
              <p:nvPr/>
            </p:nvSpPr>
            <p:spPr bwMode="auto">
              <a:xfrm>
                <a:off x="1845" y="2802"/>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55341" name="Group 17"/>
              <p:cNvGrpSpPr>
                <a:grpSpLocks/>
              </p:cNvGrpSpPr>
              <p:nvPr/>
            </p:nvGrpSpPr>
            <p:grpSpPr bwMode="auto">
              <a:xfrm>
                <a:off x="1690" y="2628"/>
                <a:ext cx="471" cy="435"/>
                <a:chOff x="1690" y="2628"/>
                <a:chExt cx="471" cy="435"/>
              </a:xfrm>
            </p:grpSpPr>
            <p:sp>
              <p:nvSpPr>
                <p:cNvPr id="55342" name="Line 18"/>
                <p:cNvSpPr>
                  <a:spLocks noChangeShapeType="1"/>
                </p:cNvSpPr>
                <p:nvPr/>
              </p:nvSpPr>
              <p:spPr bwMode="auto">
                <a:xfrm flipH="1">
                  <a:off x="1690" y="2971"/>
                  <a:ext cx="139" cy="9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43" name="Oval 19"/>
                <p:cNvSpPr>
                  <a:spLocks noChangeArrowheads="1"/>
                </p:cNvSpPr>
                <p:nvPr/>
              </p:nvSpPr>
              <p:spPr bwMode="auto">
                <a:xfrm>
                  <a:off x="1792" y="2772"/>
                  <a:ext cx="258" cy="219"/>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55344" name="Line 20"/>
                <p:cNvSpPr>
                  <a:spLocks noChangeShapeType="1"/>
                </p:cNvSpPr>
                <p:nvPr/>
              </p:nvSpPr>
              <p:spPr bwMode="auto">
                <a:xfrm flipH="1" flipV="1">
                  <a:off x="2023" y="2956"/>
                  <a:ext cx="139" cy="10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45" name="Line 21"/>
                <p:cNvSpPr>
                  <a:spLocks noChangeShapeType="1"/>
                </p:cNvSpPr>
                <p:nvPr/>
              </p:nvSpPr>
              <p:spPr bwMode="auto">
                <a:xfrm>
                  <a:off x="1924" y="2628"/>
                  <a:ext cx="0" cy="13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55333" name="Group 22"/>
            <p:cNvGrpSpPr>
              <a:grpSpLocks/>
            </p:cNvGrpSpPr>
            <p:nvPr/>
          </p:nvGrpSpPr>
          <p:grpSpPr bwMode="auto">
            <a:xfrm>
              <a:off x="1210" y="2630"/>
              <a:ext cx="471" cy="435"/>
              <a:chOff x="1210" y="2630"/>
              <a:chExt cx="471" cy="435"/>
            </a:xfrm>
          </p:grpSpPr>
          <p:sp>
            <p:nvSpPr>
              <p:cNvPr id="55334" name="Text Box 23"/>
              <p:cNvSpPr txBox="1">
                <a:spLocks noChangeArrowheads="1"/>
              </p:cNvSpPr>
              <p:nvPr/>
            </p:nvSpPr>
            <p:spPr bwMode="auto">
              <a:xfrm>
                <a:off x="1364" y="2804"/>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55335" name="Group 24"/>
              <p:cNvGrpSpPr>
                <a:grpSpLocks/>
              </p:cNvGrpSpPr>
              <p:nvPr/>
            </p:nvGrpSpPr>
            <p:grpSpPr bwMode="auto">
              <a:xfrm>
                <a:off x="1210" y="2630"/>
                <a:ext cx="471" cy="435"/>
                <a:chOff x="1210" y="2630"/>
                <a:chExt cx="471" cy="435"/>
              </a:xfrm>
            </p:grpSpPr>
            <p:sp>
              <p:nvSpPr>
                <p:cNvPr id="55336" name="Line 25"/>
                <p:cNvSpPr>
                  <a:spLocks noChangeShapeType="1"/>
                </p:cNvSpPr>
                <p:nvPr/>
              </p:nvSpPr>
              <p:spPr bwMode="auto">
                <a:xfrm flipH="1">
                  <a:off x="1209" y="2974"/>
                  <a:ext cx="139" cy="91"/>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37" name="Oval 26"/>
                <p:cNvSpPr>
                  <a:spLocks noChangeArrowheads="1"/>
                </p:cNvSpPr>
                <p:nvPr/>
              </p:nvSpPr>
              <p:spPr bwMode="auto">
                <a:xfrm>
                  <a:off x="1311" y="2774"/>
                  <a:ext cx="258" cy="22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55338" name="Line 27"/>
                <p:cNvSpPr>
                  <a:spLocks noChangeShapeType="1"/>
                </p:cNvSpPr>
                <p:nvPr/>
              </p:nvSpPr>
              <p:spPr bwMode="auto">
                <a:xfrm flipH="1" flipV="1">
                  <a:off x="1543" y="2957"/>
                  <a:ext cx="139" cy="109"/>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39" name="Line 28"/>
                <p:cNvSpPr>
                  <a:spLocks noChangeShapeType="1"/>
                </p:cNvSpPr>
                <p:nvPr/>
              </p:nvSpPr>
              <p:spPr bwMode="auto">
                <a:xfrm>
                  <a:off x="1443" y="2630"/>
                  <a:ext cx="0" cy="13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grpSp>
        <p:nvGrpSpPr>
          <p:cNvPr id="55305" name="Group 29"/>
          <p:cNvGrpSpPr>
            <a:grpSpLocks/>
          </p:cNvGrpSpPr>
          <p:nvPr/>
        </p:nvGrpSpPr>
        <p:grpSpPr bwMode="auto">
          <a:xfrm>
            <a:off x="5851525" y="3582988"/>
            <a:ext cx="1416050" cy="1352550"/>
            <a:chOff x="3686" y="2257"/>
            <a:chExt cx="892" cy="852"/>
          </a:xfrm>
        </p:grpSpPr>
        <p:grpSp>
          <p:nvGrpSpPr>
            <p:cNvPr id="55310" name="Group 30"/>
            <p:cNvGrpSpPr>
              <a:grpSpLocks/>
            </p:cNvGrpSpPr>
            <p:nvPr/>
          </p:nvGrpSpPr>
          <p:grpSpPr bwMode="auto">
            <a:xfrm>
              <a:off x="3906" y="2257"/>
              <a:ext cx="446" cy="420"/>
              <a:chOff x="3906" y="2257"/>
              <a:chExt cx="446" cy="420"/>
            </a:xfrm>
          </p:grpSpPr>
          <p:sp>
            <p:nvSpPr>
              <p:cNvPr id="55325" name="Text Box 31"/>
              <p:cNvSpPr txBox="1">
                <a:spLocks noChangeArrowheads="1"/>
              </p:cNvSpPr>
              <p:nvPr/>
            </p:nvSpPr>
            <p:spPr bwMode="auto">
              <a:xfrm>
                <a:off x="4052" y="2425"/>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55326" name="Group 32"/>
              <p:cNvGrpSpPr>
                <a:grpSpLocks/>
              </p:cNvGrpSpPr>
              <p:nvPr/>
            </p:nvGrpSpPr>
            <p:grpSpPr bwMode="auto">
              <a:xfrm>
                <a:off x="3906" y="2257"/>
                <a:ext cx="446" cy="420"/>
                <a:chOff x="3906" y="2257"/>
                <a:chExt cx="446" cy="420"/>
              </a:xfrm>
            </p:grpSpPr>
            <p:sp>
              <p:nvSpPr>
                <p:cNvPr id="55327" name="Line 33"/>
                <p:cNvSpPr>
                  <a:spLocks noChangeShapeType="1"/>
                </p:cNvSpPr>
                <p:nvPr/>
              </p:nvSpPr>
              <p:spPr bwMode="auto">
                <a:xfrm flipH="1">
                  <a:off x="3905" y="2589"/>
                  <a:ext cx="132" cy="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28" name="Oval 34"/>
                <p:cNvSpPr>
                  <a:spLocks noChangeArrowheads="1"/>
                </p:cNvSpPr>
                <p:nvPr/>
              </p:nvSpPr>
              <p:spPr bwMode="auto">
                <a:xfrm>
                  <a:off x="4003" y="2396"/>
                  <a:ext cx="245" cy="212"/>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55329" name="Line 35"/>
                <p:cNvSpPr>
                  <a:spLocks noChangeShapeType="1"/>
                </p:cNvSpPr>
                <p:nvPr/>
              </p:nvSpPr>
              <p:spPr bwMode="auto">
                <a:xfrm flipH="1" flipV="1">
                  <a:off x="4221" y="2573"/>
                  <a:ext cx="132" cy="105"/>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30" name="Line 36"/>
                <p:cNvSpPr>
                  <a:spLocks noChangeShapeType="1"/>
                </p:cNvSpPr>
                <p:nvPr/>
              </p:nvSpPr>
              <p:spPr bwMode="auto">
                <a:xfrm>
                  <a:off x="4127" y="2257"/>
                  <a:ext cx="0" cy="13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55311" name="Group 37"/>
            <p:cNvGrpSpPr>
              <a:grpSpLocks/>
            </p:cNvGrpSpPr>
            <p:nvPr/>
          </p:nvGrpSpPr>
          <p:grpSpPr bwMode="auto">
            <a:xfrm>
              <a:off x="4132" y="2688"/>
              <a:ext cx="446" cy="420"/>
              <a:chOff x="4132" y="2688"/>
              <a:chExt cx="446" cy="420"/>
            </a:xfrm>
          </p:grpSpPr>
          <p:sp>
            <p:nvSpPr>
              <p:cNvPr id="55319" name="Text Box 38"/>
              <p:cNvSpPr txBox="1">
                <a:spLocks noChangeArrowheads="1"/>
              </p:cNvSpPr>
              <p:nvPr/>
            </p:nvSpPr>
            <p:spPr bwMode="auto">
              <a:xfrm>
                <a:off x="4278" y="2856"/>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55320" name="Group 39"/>
              <p:cNvGrpSpPr>
                <a:grpSpLocks/>
              </p:cNvGrpSpPr>
              <p:nvPr/>
            </p:nvGrpSpPr>
            <p:grpSpPr bwMode="auto">
              <a:xfrm>
                <a:off x="4132" y="2688"/>
                <a:ext cx="446" cy="420"/>
                <a:chOff x="4132" y="2688"/>
                <a:chExt cx="446" cy="420"/>
              </a:xfrm>
            </p:grpSpPr>
            <p:sp>
              <p:nvSpPr>
                <p:cNvPr id="55321" name="Line 40"/>
                <p:cNvSpPr>
                  <a:spLocks noChangeShapeType="1"/>
                </p:cNvSpPr>
                <p:nvPr/>
              </p:nvSpPr>
              <p:spPr bwMode="auto">
                <a:xfrm flipH="1">
                  <a:off x="4131" y="3020"/>
                  <a:ext cx="132" cy="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22" name="Oval 41"/>
                <p:cNvSpPr>
                  <a:spLocks noChangeArrowheads="1"/>
                </p:cNvSpPr>
                <p:nvPr/>
              </p:nvSpPr>
              <p:spPr bwMode="auto">
                <a:xfrm>
                  <a:off x="4227" y="2827"/>
                  <a:ext cx="245" cy="213"/>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55323" name="Line 42"/>
                <p:cNvSpPr>
                  <a:spLocks noChangeShapeType="1"/>
                </p:cNvSpPr>
                <p:nvPr/>
              </p:nvSpPr>
              <p:spPr bwMode="auto">
                <a:xfrm flipH="1" flipV="1">
                  <a:off x="4446" y="3004"/>
                  <a:ext cx="133" cy="105"/>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24" name="Line 43"/>
                <p:cNvSpPr>
                  <a:spLocks noChangeShapeType="1"/>
                </p:cNvSpPr>
                <p:nvPr/>
              </p:nvSpPr>
              <p:spPr bwMode="auto">
                <a:xfrm>
                  <a:off x="4353" y="2688"/>
                  <a:ext cx="0" cy="13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55312" name="Group 44"/>
            <p:cNvGrpSpPr>
              <a:grpSpLocks/>
            </p:cNvGrpSpPr>
            <p:nvPr/>
          </p:nvGrpSpPr>
          <p:grpSpPr bwMode="auto">
            <a:xfrm>
              <a:off x="3686" y="2689"/>
              <a:ext cx="446" cy="420"/>
              <a:chOff x="3686" y="2689"/>
              <a:chExt cx="446" cy="420"/>
            </a:xfrm>
          </p:grpSpPr>
          <p:sp>
            <p:nvSpPr>
              <p:cNvPr id="55313" name="Text Box 45"/>
              <p:cNvSpPr txBox="1">
                <a:spLocks noChangeArrowheads="1"/>
              </p:cNvSpPr>
              <p:nvPr/>
            </p:nvSpPr>
            <p:spPr bwMode="auto">
              <a:xfrm>
                <a:off x="3833" y="2857"/>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55314" name="Group 46"/>
              <p:cNvGrpSpPr>
                <a:grpSpLocks/>
              </p:cNvGrpSpPr>
              <p:nvPr/>
            </p:nvGrpSpPr>
            <p:grpSpPr bwMode="auto">
              <a:xfrm>
                <a:off x="3686" y="2689"/>
                <a:ext cx="446" cy="420"/>
                <a:chOff x="3686" y="2689"/>
                <a:chExt cx="446" cy="420"/>
              </a:xfrm>
            </p:grpSpPr>
            <p:sp>
              <p:nvSpPr>
                <p:cNvPr id="55315" name="Line 47"/>
                <p:cNvSpPr>
                  <a:spLocks noChangeShapeType="1"/>
                </p:cNvSpPr>
                <p:nvPr/>
              </p:nvSpPr>
              <p:spPr bwMode="auto">
                <a:xfrm flipH="1">
                  <a:off x="3685" y="3021"/>
                  <a:ext cx="132" cy="8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16" name="Oval 48"/>
                <p:cNvSpPr>
                  <a:spLocks noChangeArrowheads="1"/>
                </p:cNvSpPr>
                <p:nvPr/>
              </p:nvSpPr>
              <p:spPr bwMode="auto">
                <a:xfrm>
                  <a:off x="3782" y="2828"/>
                  <a:ext cx="244" cy="212"/>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55317" name="Line 49"/>
                <p:cNvSpPr>
                  <a:spLocks noChangeShapeType="1"/>
                </p:cNvSpPr>
                <p:nvPr/>
              </p:nvSpPr>
              <p:spPr bwMode="auto">
                <a:xfrm flipH="1" flipV="1">
                  <a:off x="4001" y="3005"/>
                  <a:ext cx="132" cy="105"/>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5318" name="Line 50"/>
                <p:cNvSpPr>
                  <a:spLocks noChangeShapeType="1"/>
                </p:cNvSpPr>
                <p:nvPr/>
              </p:nvSpPr>
              <p:spPr bwMode="auto">
                <a:xfrm>
                  <a:off x="3907" y="2689"/>
                  <a:ext cx="0" cy="13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55306" name="Text Box 51"/>
          <p:cNvSpPr txBox="1">
            <a:spLocks noChangeArrowheads="1"/>
          </p:cNvSpPr>
          <p:nvPr/>
        </p:nvSpPr>
        <p:spPr bwMode="auto">
          <a:xfrm>
            <a:off x="5884863" y="5121275"/>
            <a:ext cx="1338262" cy="460375"/>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baseline="30000">
                <a:latin typeface="Times New Roman" panose="02020603050405020304" pitchFamily="18" charset="0"/>
              </a:rPr>
              <a:t>3</a:t>
            </a:r>
            <a:r>
              <a:rPr lang="en-US" altLang="en-US" sz="2000">
                <a:latin typeface="Times New Roman" panose="02020603050405020304" pitchFamily="18" charset="0"/>
              </a:rPr>
              <a:t>H – block</a:t>
            </a:r>
            <a:r>
              <a:rPr lang="en-US" altLang="en-US" sz="2400">
                <a:solidFill>
                  <a:srgbClr val="CC3300"/>
                </a:solidFill>
                <a:latin typeface="Times New Roman" panose="02020603050405020304" pitchFamily="18" charset="0"/>
              </a:rPr>
              <a:t> </a:t>
            </a:r>
          </a:p>
        </p:txBody>
      </p:sp>
      <p:sp>
        <p:nvSpPr>
          <p:cNvPr id="55307" name="Text Box 52"/>
          <p:cNvSpPr txBox="1">
            <a:spLocks noChangeArrowheads="1"/>
          </p:cNvSpPr>
          <p:nvPr/>
        </p:nvSpPr>
        <p:spPr bwMode="auto">
          <a:xfrm>
            <a:off x="2022475" y="5029200"/>
            <a:ext cx="1452563" cy="460375"/>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baseline="30000">
                <a:latin typeface="Times New Roman" panose="02020603050405020304" pitchFamily="18" charset="0"/>
              </a:rPr>
              <a:t>3</a:t>
            </a:r>
            <a:r>
              <a:rPr lang="en-US" altLang="en-US" sz="2000">
                <a:latin typeface="Times New Roman" panose="02020603050405020304" pitchFamily="18" charset="0"/>
              </a:rPr>
              <a:t>He – block</a:t>
            </a:r>
            <a:r>
              <a:rPr lang="en-US" altLang="en-US" sz="2400">
                <a:latin typeface="Times New Roman" panose="02020603050405020304" pitchFamily="18" charset="0"/>
              </a:rPr>
              <a:t> </a:t>
            </a:r>
          </a:p>
        </p:txBody>
      </p:sp>
      <p:sp>
        <p:nvSpPr>
          <p:cNvPr id="55308" name="Rectangle 53"/>
          <p:cNvSpPr>
            <a:spLocks noChangeArrowheads="1"/>
          </p:cNvSpPr>
          <p:nvPr/>
        </p:nvSpPr>
        <p:spPr bwMode="auto">
          <a:xfrm>
            <a:off x="5761038" y="5713413"/>
            <a:ext cx="2686050" cy="779462"/>
          </a:xfrm>
          <a:prstGeom prst="rect">
            <a:avLst/>
          </a:prstGeom>
          <a:noFill/>
          <a:ln w="1584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400">
                <a:cs typeface="Times New Roman" panose="02020603050405020304" pitchFamily="18" charset="0"/>
              </a:rPr>
              <a:t>Forms Neutron Halo</a:t>
            </a:r>
          </a:p>
        </p:txBody>
      </p:sp>
      <p:sp>
        <p:nvSpPr>
          <p:cNvPr id="55309" name="Text Box 5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48E49FCB-C1CE-4D2E-BA6F-6931EF94299B}" type="slidenum">
              <a:rPr lang="ru-RU" altLang="en-US" sz="1200">
                <a:solidFill>
                  <a:srgbClr val="898989"/>
                </a:solidFill>
              </a:rPr>
              <a:pPr algn="r" eaLnBrk="1" hangingPunct="1">
                <a:spcBef>
                  <a:spcPct val="0"/>
                </a:spcBef>
                <a:buClrTx/>
                <a:buFontTx/>
                <a:buNone/>
              </a:pPr>
              <a:t>31</a:t>
            </a:fld>
            <a:endParaRPr lang="ru-RU" altLang="en-US" sz="1200">
              <a:solidFill>
                <a:srgbClr val="898989"/>
              </a:solidFill>
            </a:endParaRPr>
          </a:p>
        </p:txBody>
      </p:sp>
    </p:spTree>
    <p:extLst>
      <p:ext uri="{BB962C8B-B14F-4D97-AF65-F5344CB8AC3E}">
        <p14:creationId xmlns:p14="http://schemas.microsoft.com/office/powerpoint/2010/main" val="363917927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Text Box 1"/>
          <p:cNvSpPr txBox="1">
            <a:spLocks noChangeArrowheads="1"/>
          </p:cNvSpPr>
          <p:nvPr/>
        </p:nvSpPr>
        <p:spPr bwMode="auto">
          <a:xfrm>
            <a:off x="1050925" y="128588"/>
            <a:ext cx="7329488"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baseline="30000" dirty="0">
                <a:solidFill>
                  <a:srgbClr val="339966"/>
                </a:solidFill>
                <a:cs typeface="Times New Roman" panose="02020603050405020304" pitchFamily="18" charset="0"/>
              </a:rPr>
              <a:t>16</a:t>
            </a:r>
            <a:r>
              <a:rPr lang="en-US" altLang="en-US" b="1" dirty="0">
                <a:solidFill>
                  <a:srgbClr val="339966"/>
                </a:solidFill>
                <a:cs typeface="Times New Roman" panose="02020603050405020304" pitchFamily="18" charset="0"/>
              </a:rPr>
              <a:t>O</a:t>
            </a:r>
          </a:p>
        </p:txBody>
      </p:sp>
      <p:sp>
        <p:nvSpPr>
          <p:cNvPr id="59395" name="Text Box 2"/>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DC7A6F25-B225-491B-A3D0-C83C1A3B5B62}" type="slidenum">
              <a:rPr lang="ru-RU" altLang="en-US" sz="1200">
                <a:solidFill>
                  <a:srgbClr val="898989"/>
                </a:solidFill>
              </a:rPr>
              <a:pPr algn="r" eaLnBrk="1" hangingPunct="1">
                <a:spcBef>
                  <a:spcPct val="0"/>
                </a:spcBef>
                <a:buClrTx/>
                <a:buFontTx/>
                <a:buNone/>
              </a:pPr>
              <a:t>32</a:t>
            </a:fld>
            <a:endParaRPr lang="ru-RU" altLang="en-US" sz="1200">
              <a:solidFill>
                <a:srgbClr val="898989"/>
              </a:solidFill>
            </a:endParaRPr>
          </a:p>
        </p:txBody>
      </p:sp>
      <p:pic>
        <p:nvPicPr>
          <p:cNvPr id="5939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68450"/>
            <a:ext cx="4022725" cy="3735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9397" name="Group 4"/>
          <p:cNvGrpSpPr>
            <a:grpSpLocks/>
          </p:cNvGrpSpPr>
          <p:nvPr/>
        </p:nvGrpSpPr>
        <p:grpSpPr bwMode="auto">
          <a:xfrm>
            <a:off x="3833813" y="2011363"/>
            <a:ext cx="2290762" cy="2557462"/>
            <a:chOff x="2415" y="1267"/>
            <a:chExt cx="1443" cy="1611"/>
          </a:xfrm>
        </p:grpSpPr>
        <p:sp>
          <p:nvSpPr>
            <p:cNvPr id="59399" name="Line 5"/>
            <p:cNvSpPr>
              <a:spLocks noChangeShapeType="1"/>
            </p:cNvSpPr>
            <p:nvPr/>
          </p:nvSpPr>
          <p:spPr bwMode="auto">
            <a:xfrm flipV="1">
              <a:off x="2426" y="1266"/>
              <a:ext cx="706" cy="1137"/>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0" name="Line 6"/>
            <p:cNvSpPr>
              <a:spLocks noChangeShapeType="1"/>
            </p:cNvSpPr>
            <p:nvPr/>
          </p:nvSpPr>
          <p:spPr bwMode="auto">
            <a:xfrm>
              <a:off x="3134" y="1267"/>
              <a:ext cx="651" cy="1199"/>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1" name="Line 7"/>
            <p:cNvSpPr>
              <a:spLocks noChangeShapeType="1"/>
            </p:cNvSpPr>
            <p:nvPr/>
          </p:nvSpPr>
          <p:spPr bwMode="auto">
            <a:xfrm flipV="1">
              <a:off x="2416" y="1301"/>
              <a:ext cx="684" cy="295"/>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2" name="Line 8"/>
            <p:cNvSpPr>
              <a:spLocks noChangeShapeType="1"/>
            </p:cNvSpPr>
            <p:nvPr/>
          </p:nvSpPr>
          <p:spPr bwMode="auto">
            <a:xfrm flipV="1">
              <a:off x="2426" y="2466"/>
              <a:ext cx="1358" cy="17"/>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3" name="Line 9"/>
            <p:cNvSpPr>
              <a:spLocks noChangeShapeType="1"/>
            </p:cNvSpPr>
            <p:nvPr/>
          </p:nvSpPr>
          <p:spPr bwMode="auto">
            <a:xfrm flipH="1" flipV="1">
              <a:off x="2413" y="1605"/>
              <a:ext cx="12" cy="878"/>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4" name="Line 10"/>
            <p:cNvSpPr>
              <a:spLocks noChangeShapeType="1"/>
            </p:cNvSpPr>
            <p:nvPr/>
          </p:nvSpPr>
          <p:spPr bwMode="auto">
            <a:xfrm>
              <a:off x="3134" y="1267"/>
              <a:ext cx="724" cy="474"/>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5" name="Line 11"/>
            <p:cNvSpPr>
              <a:spLocks noChangeShapeType="1"/>
            </p:cNvSpPr>
            <p:nvPr/>
          </p:nvSpPr>
          <p:spPr bwMode="auto">
            <a:xfrm flipV="1">
              <a:off x="3787" y="1740"/>
              <a:ext cx="70" cy="728"/>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6" name="Line 12"/>
            <p:cNvSpPr>
              <a:spLocks noChangeShapeType="1"/>
            </p:cNvSpPr>
            <p:nvPr/>
          </p:nvSpPr>
          <p:spPr bwMode="auto">
            <a:xfrm flipV="1">
              <a:off x="3071" y="2466"/>
              <a:ext cx="714" cy="413"/>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7" name="Line 13"/>
            <p:cNvSpPr>
              <a:spLocks noChangeShapeType="1"/>
            </p:cNvSpPr>
            <p:nvPr/>
          </p:nvSpPr>
          <p:spPr bwMode="auto">
            <a:xfrm>
              <a:off x="2426" y="2483"/>
              <a:ext cx="643" cy="394"/>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8" name="Line 14"/>
            <p:cNvSpPr>
              <a:spLocks noChangeShapeType="1"/>
            </p:cNvSpPr>
            <p:nvPr/>
          </p:nvSpPr>
          <p:spPr bwMode="auto">
            <a:xfrm>
              <a:off x="2466" y="1678"/>
              <a:ext cx="192" cy="318"/>
            </a:xfrm>
            <a:prstGeom prst="line">
              <a:avLst/>
            </a:prstGeom>
            <a:noFill/>
            <a:ln w="255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09" name="Line 15"/>
            <p:cNvSpPr>
              <a:spLocks noChangeShapeType="1"/>
            </p:cNvSpPr>
            <p:nvPr/>
          </p:nvSpPr>
          <p:spPr bwMode="auto">
            <a:xfrm flipV="1">
              <a:off x="2416" y="1599"/>
              <a:ext cx="478" cy="7"/>
            </a:xfrm>
            <a:prstGeom prst="line">
              <a:avLst/>
            </a:prstGeom>
            <a:noFill/>
            <a:ln w="255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0" name="Line 16"/>
            <p:cNvSpPr>
              <a:spLocks noChangeShapeType="1"/>
            </p:cNvSpPr>
            <p:nvPr/>
          </p:nvSpPr>
          <p:spPr bwMode="auto">
            <a:xfrm flipH="1">
              <a:off x="3621" y="1743"/>
              <a:ext cx="238" cy="323"/>
            </a:xfrm>
            <a:prstGeom prst="line">
              <a:avLst/>
            </a:prstGeom>
            <a:noFill/>
            <a:ln w="255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1" name="Line 17"/>
            <p:cNvSpPr>
              <a:spLocks noChangeShapeType="1"/>
            </p:cNvSpPr>
            <p:nvPr/>
          </p:nvSpPr>
          <p:spPr bwMode="auto">
            <a:xfrm>
              <a:off x="3458" y="1676"/>
              <a:ext cx="398" cy="65"/>
            </a:xfrm>
            <a:prstGeom prst="line">
              <a:avLst/>
            </a:prstGeom>
            <a:noFill/>
            <a:ln w="255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2" name="Line 18"/>
            <p:cNvSpPr>
              <a:spLocks noChangeShapeType="1"/>
            </p:cNvSpPr>
            <p:nvPr/>
          </p:nvSpPr>
          <p:spPr bwMode="auto">
            <a:xfrm>
              <a:off x="2907" y="2558"/>
              <a:ext cx="192" cy="318"/>
            </a:xfrm>
            <a:prstGeom prst="line">
              <a:avLst/>
            </a:prstGeom>
            <a:noFill/>
            <a:ln w="255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413" name="Line 19"/>
            <p:cNvSpPr>
              <a:spLocks noChangeShapeType="1"/>
            </p:cNvSpPr>
            <p:nvPr/>
          </p:nvSpPr>
          <p:spPr bwMode="auto">
            <a:xfrm flipH="1">
              <a:off x="3083" y="2473"/>
              <a:ext cx="239" cy="323"/>
            </a:xfrm>
            <a:prstGeom prst="line">
              <a:avLst/>
            </a:prstGeom>
            <a:noFill/>
            <a:ln w="255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59398" name="Text Box 20"/>
          <p:cNvSpPr txBox="1">
            <a:spLocks noChangeArrowheads="1"/>
          </p:cNvSpPr>
          <p:nvPr/>
        </p:nvSpPr>
        <p:spPr bwMode="auto">
          <a:xfrm>
            <a:off x="3475038" y="5668963"/>
            <a:ext cx="292576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b="1">
                <a:solidFill>
                  <a:srgbClr val="C5000B"/>
                </a:solidFill>
                <a:latin typeface="Times New Roman" panose="02020603050405020304" pitchFamily="18" charset="0"/>
              </a:rPr>
              <a:t>RED</a:t>
            </a:r>
            <a:r>
              <a:rPr lang="en-US" altLang="en-US" sz="2400" b="1">
                <a:latin typeface="Times New Roman" panose="02020603050405020304" pitchFamily="18" charset="0"/>
              </a:rPr>
              <a:t> – s-shell</a:t>
            </a:r>
          </a:p>
          <a:p>
            <a:pPr eaLnBrk="1" hangingPunct="1">
              <a:spcBef>
                <a:spcPct val="0"/>
              </a:spcBef>
              <a:buClrTx/>
              <a:buFontTx/>
              <a:buNone/>
            </a:pPr>
            <a:r>
              <a:rPr lang="en-US" altLang="en-US" sz="2400" b="1">
                <a:solidFill>
                  <a:srgbClr val="FF950E"/>
                </a:solidFill>
                <a:latin typeface="Times New Roman" panose="02020603050405020304" pitchFamily="18" charset="0"/>
              </a:rPr>
              <a:t>YELLOW</a:t>
            </a:r>
            <a:r>
              <a:rPr lang="en-US" altLang="en-US" sz="2400" b="1">
                <a:latin typeface="Times New Roman" panose="02020603050405020304" pitchFamily="18" charset="0"/>
              </a:rPr>
              <a:t> – p-shell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1050925" y="128588"/>
            <a:ext cx="7329488"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baseline="30000">
                <a:solidFill>
                  <a:srgbClr val="339966"/>
                </a:solidFill>
                <a:cs typeface="Times New Roman" panose="02020603050405020304" pitchFamily="18" charset="0"/>
              </a:rPr>
              <a:t>16</a:t>
            </a:r>
            <a:r>
              <a:rPr lang="en-US" altLang="en-US" b="1">
                <a:solidFill>
                  <a:srgbClr val="339966"/>
                </a:solidFill>
                <a:cs typeface="Times New Roman" panose="02020603050405020304" pitchFamily="18" charset="0"/>
              </a:rPr>
              <a:t>O</a:t>
            </a:r>
          </a:p>
        </p:txBody>
      </p:sp>
      <p:sp>
        <p:nvSpPr>
          <p:cNvPr id="61443" name="Text Box 2"/>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EFB87F31-550B-4435-B485-E5BD358F2566}" type="slidenum">
              <a:rPr lang="ru-RU" altLang="en-US" sz="1200">
                <a:solidFill>
                  <a:srgbClr val="898989"/>
                </a:solidFill>
              </a:rPr>
              <a:pPr algn="r" eaLnBrk="1" hangingPunct="1">
                <a:spcBef>
                  <a:spcPct val="0"/>
                </a:spcBef>
                <a:buClrTx/>
                <a:buFontTx/>
                <a:buNone/>
              </a:pPr>
              <a:t>33</a:t>
            </a:fld>
            <a:endParaRPr lang="ru-RU" altLang="en-US" sz="1200">
              <a:solidFill>
                <a:srgbClr val="898989"/>
              </a:solidFill>
            </a:endParaRPr>
          </a:p>
        </p:txBody>
      </p:sp>
      <p:sp>
        <p:nvSpPr>
          <p:cNvPr id="61444" name="Text Box 4"/>
          <p:cNvSpPr txBox="1">
            <a:spLocks noChangeArrowheads="1"/>
          </p:cNvSpPr>
          <p:nvPr/>
        </p:nvSpPr>
        <p:spPr bwMode="auto">
          <a:xfrm>
            <a:off x="3475038" y="5668963"/>
            <a:ext cx="2925762"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b="1">
                <a:solidFill>
                  <a:srgbClr val="FF950E"/>
                </a:solidFill>
                <a:latin typeface="Times New Roman" panose="02020603050405020304" pitchFamily="18" charset="0"/>
              </a:rPr>
              <a:t>Yellow</a:t>
            </a:r>
            <a:r>
              <a:rPr lang="en-US" altLang="en-US" sz="2400" b="1">
                <a:latin typeface="Times New Roman" panose="02020603050405020304" pitchFamily="18" charset="0"/>
              </a:rPr>
              <a:t> – protons</a:t>
            </a:r>
          </a:p>
          <a:p>
            <a:pPr eaLnBrk="1" hangingPunct="1">
              <a:spcBef>
                <a:spcPct val="0"/>
              </a:spcBef>
              <a:buClrTx/>
              <a:buFontTx/>
              <a:buNone/>
            </a:pPr>
            <a:r>
              <a:rPr lang="en-US" altLang="en-US" sz="2400" b="1">
                <a:solidFill>
                  <a:srgbClr val="0000CC"/>
                </a:solidFill>
                <a:latin typeface="Times New Roman" panose="02020603050405020304" pitchFamily="18" charset="0"/>
              </a:rPr>
              <a:t>Blue</a:t>
            </a:r>
            <a:r>
              <a:rPr lang="en-US" altLang="en-US" sz="2400" b="1">
                <a:latin typeface="Times New Roman" panose="02020603050405020304" pitchFamily="18" charset="0"/>
              </a:rPr>
              <a:t> – neutrons</a:t>
            </a:r>
          </a:p>
        </p:txBody>
      </p:sp>
      <p:pic>
        <p:nvPicPr>
          <p:cNvPr id="2" name="O16.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667000" y="1495425"/>
            <a:ext cx="4097338"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1"/>
          <p:cNvSpPr>
            <a:spLocks noChangeArrowheads="1"/>
          </p:cNvSpPr>
          <p:nvPr/>
        </p:nvSpPr>
        <p:spPr bwMode="auto">
          <a:xfrm>
            <a:off x="2752725" y="1914525"/>
            <a:ext cx="6386513"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491" name="Rectangle 2"/>
          <p:cNvSpPr>
            <a:spLocks noChangeArrowheads="1"/>
          </p:cNvSpPr>
          <p:nvPr/>
        </p:nvSpPr>
        <p:spPr bwMode="auto">
          <a:xfrm>
            <a:off x="2589213" y="1914525"/>
            <a:ext cx="6386512"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grpSp>
        <p:nvGrpSpPr>
          <p:cNvPr id="63492" name="Group 3"/>
          <p:cNvGrpSpPr>
            <a:grpSpLocks/>
          </p:cNvGrpSpPr>
          <p:nvPr/>
        </p:nvGrpSpPr>
        <p:grpSpPr bwMode="auto">
          <a:xfrm>
            <a:off x="1087438" y="2690813"/>
            <a:ext cx="3144837" cy="2876550"/>
            <a:chOff x="685" y="1695"/>
            <a:chExt cx="1981" cy="1812"/>
          </a:xfrm>
        </p:grpSpPr>
        <p:grpSp>
          <p:nvGrpSpPr>
            <p:cNvPr id="63552" name="Group 4"/>
            <p:cNvGrpSpPr>
              <a:grpSpLocks/>
            </p:cNvGrpSpPr>
            <p:nvPr/>
          </p:nvGrpSpPr>
          <p:grpSpPr bwMode="auto">
            <a:xfrm>
              <a:off x="769" y="1695"/>
              <a:ext cx="1838" cy="1697"/>
              <a:chOff x="769" y="1695"/>
              <a:chExt cx="1838" cy="1697"/>
            </a:xfrm>
          </p:grpSpPr>
          <p:grpSp>
            <p:nvGrpSpPr>
              <p:cNvPr id="63559" name="Group 5"/>
              <p:cNvGrpSpPr>
                <a:grpSpLocks/>
              </p:cNvGrpSpPr>
              <p:nvPr/>
            </p:nvGrpSpPr>
            <p:grpSpPr bwMode="auto">
              <a:xfrm>
                <a:off x="1074" y="1695"/>
                <a:ext cx="1224" cy="1123"/>
                <a:chOff x="1074" y="1695"/>
                <a:chExt cx="1224" cy="1123"/>
              </a:xfrm>
            </p:grpSpPr>
            <p:grpSp>
              <p:nvGrpSpPr>
                <p:cNvPr id="63581" name="Group 6"/>
                <p:cNvGrpSpPr>
                  <a:grpSpLocks/>
                </p:cNvGrpSpPr>
                <p:nvPr/>
              </p:nvGrpSpPr>
              <p:grpSpPr bwMode="auto">
                <a:xfrm>
                  <a:off x="1379" y="1695"/>
                  <a:ext cx="602" cy="554"/>
                  <a:chOff x="1379" y="1695"/>
                  <a:chExt cx="602" cy="554"/>
                </a:xfrm>
              </p:grpSpPr>
              <p:sp>
                <p:nvSpPr>
                  <p:cNvPr id="63596" name="Text Box 7"/>
                  <p:cNvSpPr txBox="1">
                    <a:spLocks noChangeArrowheads="1"/>
                  </p:cNvSpPr>
                  <p:nvPr/>
                </p:nvSpPr>
                <p:spPr bwMode="auto">
                  <a:xfrm>
                    <a:off x="1577" y="1917"/>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63597" name="Group 8"/>
                  <p:cNvGrpSpPr>
                    <a:grpSpLocks/>
                  </p:cNvGrpSpPr>
                  <p:nvPr/>
                </p:nvGrpSpPr>
                <p:grpSpPr bwMode="auto">
                  <a:xfrm>
                    <a:off x="1379" y="1695"/>
                    <a:ext cx="602" cy="554"/>
                    <a:chOff x="1379" y="1695"/>
                    <a:chExt cx="602" cy="554"/>
                  </a:xfrm>
                </p:grpSpPr>
                <p:sp>
                  <p:nvSpPr>
                    <p:cNvPr id="63598" name="Line 9"/>
                    <p:cNvSpPr>
                      <a:spLocks noChangeShapeType="1"/>
                    </p:cNvSpPr>
                    <p:nvPr/>
                  </p:nvSpPr>
                  <p:spPr bwMode="auto">
                    <a:xfrm flipH="1">
                      <a:off x="1378" y="2133"/>
                      <a:ext cx="178" cy="11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99" name="Oval 10"/>
                    <p:cNvSpPr>
                      <a:spLocks noChangeArrowheads="1"/>
                    </p:cNvSpPr>
                    <p:nvPr/>
                  </p:nvSpPr>
                  <p:spPr bwMode="auto">
                    <a:xfrm>
                      <a:off x="1508" y="1879"/>
                      <a:ext cx="331" cy="28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600" name="Line 11"/>
                    <p:cNvSpPr>
                      <a:spLocks noChangeShapeType="1"/>
                    </p:cNvSpPr>
                    <p:nvPr/>
                  </p:nvSpPr>
                  <p:spPr bwMode="auto">
                    <a:xfrm flipH="1" flipV="1">
                      <a:off x="1805" y="2112"/>
                      <a:ext cx="178" cy="13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601" name="Line 12"/>
                    <p:cNvSpPr>
                      <a:spLocks noChangeShapeType="1"/>
                    </p:cNvSpPr>
                    <p:nvPr/>
                  </p:nvSpPr>
                  <p:spPr bwMode="auto">
                    <a:xfrm>
                      <a:off x="1678" y="1695"/>
                      <a:ext cx="0" cy="17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63582" name="Group 13"/>
                <p:cNvGrpSpPr>
                  <a:grpSpLocks/>
                </p:cNvGrpSpPr>
                <p:nvPr/>
              </p:nvGrpSpPr>
              <p:grpSpPr bwMode="auto">
                <a:xfrm>
                  <a:off x="1695" y="2262"/>
                  <a:ext cx="602" cy="554"/>
                  <a:chOff x="1695" y="2262"/>
                  <a:chExt cx="602" cy="554"/>
                </a:xfrm>
              </p:grpSpPr>
              <p:sp>
                <p:nvSpPr>
                  <p:cNvPr id="63590" name="Text Box 14"/>
                  <p:cNvSpPr txBox="1">
                    <a:spLocks noChangeArrowheads="1"/>
                  </p:cNvSpPr>
                  <p:nvPr/>
                </p:nvSpPr>
                <p:spPr bwMode="auto">
                  <a:xfrm>
                    <a:off x="1891" y="2484"/>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63591" name="Group 15"/>
                  <p:cNvGrpSpPr>
                    <a:grpSpLocks/>
                  </p:cNvGrpSpPr>
                  <p:nvPr/>
                </p:nvGrpSpPr>
                <p:grpSpPr bwMode="auto">
                  <a:xfrm>
                    <a:off x="1695" y="2262"/>
                    <a:ext cx="602" cy="554"/>
                    <a:chOff x="1695" y="2262"/>
                    <a:chExt cx="602" cy="554"/>
                  </a:xfrm>
                </p:grpSpPr>
                <p:sp>
                  <p:nvSpPr>
                    <p:cNvPr id="63592" name="Line 16"/>
                    <p:cNvSpPr>
                      <a:spLocks noChangeShapeType="1"/>
                    </p:cNvSpPr>
                    <p:nvPr/>
                  </p:nvSpPr>
                  <p:spPr bwMode="auto">
                    <a:xfrm flipH="1">
                      <a:off x="1694" y="2699"/>
                      <a:ext cx="177" cy="11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93" name="Oval 17"/>
                    <p:cNvSpPr>
                      <a:spLocks noChangeArrowheads="1"/>
                    </p:cNvSpPr>
                    <p:nvPr/>
                  </p:nvSpPr>
                  <p:spPr bwMode="auto">
                    <a:xfrm>
                      <a:off x="1825" y="2444"/>
                      <a:ext cx="330" cy="28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94" name="Line 18"/>
                    <p:cNvSpPr>
                      <a:spLocks noChangeShapeType="1"/>
                    </p:cNvSpPr>
                    <p:nvPr/>
                  </p:nvSpPr>
                  <p:spPr bwMode="auto">
                    <a:xfrm flipH="1" flipV="1">
                      <a:off x="2121" y="2679"/>
                      <a:ext cx="177" cy="13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95" name="Line 19"/>
                    <p:cNvSpPr>
                      <a:spLocks noChangeShapeType="1"/>
                    </p:cNvSpPr>
                    <p:nvPr/>
                  </p:nvSpPr>
                  <p:spPr bwMode="auto">
                    <a:xfrm>
                      <a:off x="1993" y="2262"/>
                      <a:ext cx="0" cy="17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63583" name="Group 20"/>
                <p:cNvGrpSpPr>
                  <a:grpSpLocks/>
                </p:cNvGrpSpPr>
                <p:nvPr/>
              </p:nvGrpSpPr>
              <p:grpSpPr bwMode="auto">
                <a:xfrm>
                  <a:off x="1074" y="2264"/>
                  <a:ext cx="602" cy="554"/>
                  <a:chOff x="1074" y="2264"/>
                  <a:chExt cx="602" cy="554"/>
                </a:xfrm>
              </p:grpSpPr>
              <p:sp>
                <p:nvSpPr>
                  <p:cNvPr id="63584" name="Text Box 21"/>
                  <p:cNvSpPr txBox="1">
                    <a:spLocks noChangeArrowheads="1"/>
                  </p:cNvSpPr>
                  <p:nvPr/>
                </p:nvSpPr>
                <p:spPr bwMode="auto">
                  <a:xfrm>
                    <a:off x="1271" y="2487"/>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63585" name="Group 22"/>
                  <p:cNvGrpSpPr>
                    <a:grpSpLocks/>
                  </p:cNvGrpSpPr>
                  <p:nvPr/>
                </p:nvGrpSpPr>
                <p:grpSpPr bwMode="auto">
                  <a:xfrm>
                    <a:off x="1074" y="2264"/>
                    <a:ext cx="602" cy="554"/>
                    <a:chOff x="1074" y="2264"/>
                    <a:chExt cx="602" cy="554"/>
                  </a:xfrm>
                </p:grpSpPr>
                <p:sp>
                  <p:nvSpPr>
                    <p:cNvPr id="63586" name="Line 23"/>
                    <p:cNvSpPr>
                      <a:spLocks noChangeShapeType="1"/>
                    </p:cNvSpPr>
                    <p:nvPr/>
                  </p:nvSpPr>
                  <p:spPr bwMode="auto">
                    <a:xfrm flipH="1">
                      <a:off x="1072" y="2702"/>
                      <a:ext cx="178" cy="11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87" name="Oval 24"/>
                    <p:cNvSpPr>
                      <a:spLocks noChangeArrowheads="1"/>
                    </p:cNvSpPr>
                    <p:nvPr/>
                  </p:nvSpPr>
                  <p:spPr bwMode="auto">
                    <a:xfrm>
                      <a:off x="1203" y="2448"/>
                      <a:ext cx="331" cy="28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88" name="Line 25"/>
                    <p:cNvSpPr>
                      <a:spLocks noChangeShapeType="1"/>
                    </p:cNvSpPr>
                    <p:nvPr/>
                  </p:nvSpPr>
                  <p:spPr bwMode="auto">
                    <a:xfrm flipH="1" flipV="1">
                      <a:off x="1499" y="2681"/>
                      <a:ext cx="178" cy="13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89" name="Line 26"/>
                    <p:cNvSpPr>
                      <a:spLocks noChangeShapeType="1"/>
                    </p:cNvSpPr>
                    <p:nvPr/>
                  </p:nvSpPr>
                  <p:spPr bwMode="auto">
                    <a:xfrm>
                      <a:off x="1372" y="2264"/>
                      <a:ext cx="0" cy="17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grpSp>
            <p:nvGrpSpPr>
              <p:cNvPr id="63560" name="Group 27"/>
              <p:cNvGrpSpPr>
                <a:grpSpLocks/>
              </p:cNvGrpSpPr>
              <p:nvPr/>
            </p:nvGrpSpPr>
            <p:grpSpPr bwMode="auto">
              <a:xfrm>
                <a:off x="769" y="2837"/>
                <a:ext cx="602" cy="554"/>
                <a:chOff x="769" y="2837"/>
                <a:chExt cx="602" cy="554"/>
              </a:xfrm>
            </p:grpSpPr>
            <p:sp>
              <p:nvSpPr>
                <p:cNvPr id="63575" name="Text Box 28"/>
                <p:cNvSpPr txBox="1">
                  <a:spLocks noChangeArrowheads="1"/>
                </p:cNvSpPr>
                <p:nvPr/>
              </p:nvSpPr>
              <p:spPr bwMode="auto">
                <a:xfrm>
                  <a:off x="966" y="305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63576" name="Group 29"/>
                <p:cNvGrpSpPr>
                  <a:grpSpLocks/>
                </p:cNvGrpSpPr>
                <p:nvPr/>
              </p:nvGrpSpPr>
              <p:grpSpPr bwMode="auto">
                <a:xfrm>
                  <a:off x="769" y="2837"/>
                  <a:ext cx="602" cy="554"/>
                  <a:chOff x="769" y="2837"/>
                  <a:chExt cx="602" cy="554"/>
                </a:xfrm>
              </p:grpSpPr>
              <p:sp>
                <p:nvSpPr>
                  <p:cNvPr id="63577" name="Line 30"/>
                  <p:cNvSpPr>
                    <a:spLocks noChangeShapeType="1"/>
                  </p:cNvSpPr>
                  <p:nvPr/>
                </p:nvSpPr>
                <p:spPr bwMode="auto">
                  <a:xfrm flipH="1">
                    <a:off x="768" y="3274"/>
                    <a:ext cx="177" cy="11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78" name="Oval 31"/>
                  <p:cNvSpPr>
                    <a:spLocks noChangeArrowheads="1"/>
                  </p:cNvSpPr>
                  <p:nvPr/>
                </p:nvSpPr>
                <p:spPr bwMode="auto">
                  <a:xfrm>
                    <a:off x="898" y="3019"/>
                    <a:ext cx="331" cy="28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79" name="Line 32"/>
                  <p:cNvSpPr>
                    <a:spLocks noChangeShapeType="1"/>
                  </p:cNvSpPr>
                  <p:nvPr/>
                </p:nvSpPr>
                <p:spPr bwMode="auto">
                  <a:xfrm flipH="1" flipV="1">
                    <a:off x="1195" y="3253"/>
                    <a:ext cx="177" cy="13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80" name="Line 33"/>
                  <p:cNvSpPr>
                    <a:spLocks noChangeShapeType="1"/>
                  </p:cNvSpPr>
                  <p:nvPr/>
                </p:nvSpPr>
                <p:spPr bwMode="auto">
                  <a:xfrm>
                    <a:off x="1067" y="2837"/>
                    <a:ext cx="0" cy="175"/>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63561" name="Group 34"/>
              <p:cNvGrpSpPr>
                <a:grpSpLocks/>
              </p:cNvGrpSpPr>
              <p:nvPr/>
            </p:nvGrpSpPr>
            <p:grpSpPr bwMode="auto">
              <a:xfrm>
                <a:off x="1387" y="2839"/>
                <a:ext cx="603" cy="553"/>
                <a:chOff x="1387" y="2839"/>
                <a:chExt cx="603" cy="553"/>
              </a:xfrm>
            </p:grpSpPr>
            <p:sp>
              <p:nvSpPr>
                <p:cNvPr id="63569" name="Text Box 35"/>
                <p:cNvSpPr txBox="1">
                  <a:spLocks noChangeArrowheads="1"/>
                </p:cNvSpPr>
                <p:nvPr/>
              </p:nvSpPr>
              <p:spPr bwMode="auto">
                <a:xfrm>
                  <a:off x="1584" y="3062"/>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63570" name="Group 36"/>
                <p:cNvGrpSpPr>
                  <a:grpSpLocks/>
                </p:cNvGrpSpPr>
                <p:nvPr/>
              </p:nvGrpSpPr>
              <p:grpSpPr bwMode="auto">
                <a:xfrm>
                  <a:off x="1387" y="2839"/>
                  <a:ext cx="603" cy="553"/>
                  <a:chOff x="1387" y="2839"/>
                  <a:chExt cx="603" cy="553"/>
                </a:xfrm>
              </p:grpSpPr>
              <p:sp>
                <p:nvSpPr>
                  <p:cNvPr id="63571" name="Line 37"/>
                  <p:cNvSpPr>
                    <a:spLocks noChangeShapeType="1"/>
                  </p:cNvSpPr>
                  <p:nvPr/>
                </p:nvSpPr>
                <p:spPr bwMode="auto">
                  <a:xfrm flipH="1">
                    <a:off x="1386" y="3276"/>
                    <a:ext cx="177" cy="11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72" name="Oval 38"/>
                  <p:cNvSpPr>
                    <a:spLocks noChangeArrowheads="1"/>
                  </p:cNvSpPr>
                  <p:nvPr/>
                </p:nvSpPr>
                <p:spPr bwMode="auto">
                  <a:xfrm>
                    <a:off x="1517" y="3022"/>
                    <a:ext cx="331" cy="28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73" name="Line 39"/>
                  <p:cNvSpPr>
                    <a:spLocks noChangeShapeType="1"/>
                  </p:cNvSpPr>
                  <p:nvPr/>
                </p:nvSpPr>
                <p:spPr bwMode="auto">
                  <a:xfrm flipH="1" flipV="1">
                    <a:off x="1813" y="3255"/>
                    <a:ext cx="178" cy="13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74" name="Line 40"/>
                  <p:cNvSpPr>
                    <a:spLocks noChangeShapeType="1"/>
                  </p:cNvSpPr>
                  <p:nvPr/>
                </p:nvSpPr>
                <p:spPr bwMode="auto">
                  <a:xfrm>
                    <a:off x="1685" y="2839"/>
                    <a:ext cx="0" cy="175"/>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63562" name="Group 41"/>
              <p:cNvGrpSpPr>
                <a:grpSpLocks/>
              </p:cNvGrpSpPr>
              <p:nvPr/>
            </p:nvGrpSpPr>
            <p:grpSpPr bwMode="auto">
              <a:xfrm>
                <a:off x="2004" y="2827"/>
                <a:ext cx="603" cy="554"/>
                <a:chOff x="2004" y="2827"/>
                <a:chExt cx="603" cy="554"/>
              </a:xfrm>
            </p:grpSpPr>
            <p:sp>
              <p:nvSpPr>
                <p:cNvPr id="63563" name="Text Box 42"/>
                <p:cNvSpPr txBox="1">
                  <a:spLocks noChangeArrowheads="1"/>
                </p:cNvSpPr>
                <p:nvPr/>
              </p:nvSpPr>
              <p:spPr bwMode="auto">
                <a:xfrm>
                  <a:off x="2201" y="304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63564" name="Group 43"/>
                <p:cNvGrpSpPr>
                  <a:grpSpLocks/>
                </p:cNvGrpSpPr>
                <p:nvPr/>
              </p:nvGrpSpPr>
              <p:grpSpPr bwMode="auto">
                <a:xfrm>
                  <a:off x="2004" y="2827"/>
                  <a:ext cx="603" cy="554"/>
                  <a:chOff x="2004" y="2827"/>
                  <a:chExt cx="603" cy="554"/>
                </a:xfrm>
              </p:grpSpPr>
              <p:sp>
                <p:nvSpPr>
                  <p:cNvPr id="63565" name="Line 44"/>
                  <p:cNvSpPr>
                    <a:spLocks noChangeShapeType="1"/>
                  </p:cNvSpPr>
                  <p:nvPr/>
                </p:nvSpPr>
                <p:spPr bwMode="auto">
                  <a:xfrm flipH="1">
                    <a:off x="2002" y="3264"/>
                    <a:ext cx="178" cy="11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66" name="Oval 45"/>
                  <p:cNvSpPr>
                    <a:spLocks noChangeArrowheads="1"/>
                  </p:cNvSpPr>
                  <p:nvPr/>
                </p:nvSpPr>
                <p:spPr bwMode="auto">
                  <a:xfrm>
                    <a:off x="2133" y="3009"/>
                    <a:ext cx="331" cy="28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67" name="Line 46"/>
                  <p:cNvSpPr>
                    <a:spLocks noChangeShapeType="1"/>
                  </p:cNvSpPr>
                  <p:nvPr/>
                </p:nvSpPr>
                <p:spPr bwMode="auto">
                  <a:xfrm flipH="1" flipV="1">
                    <a:off x="2430" y="3243"/>
                    <a:ext cx="178" cy="13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68" name="Line 47"/>
                  <p:cNvSpPr>
                    <a:spLocks noChangeShapeType="1"/>
                  </p:cNvSpPr>
                  <p:nvPr/>
                </p:nvSpPr>
                <p:spPr bwMode="auto">
                  <a:xfrm>
                    <a:off x="2303" y="2827"/>
                    <a:ext cx="0" cy="175"/>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63553" name="Oval 48"/>
            <p:cNvSpPr>
              <a:spLocks noChangeArrowheads="1"/>
            </p:cNvSpPr>
            <p:nvPr/>
          </p:nvSpPr>
          <p:spPr bwMode="auto">
            <a:xfrm>
              <a:off x="1299" y="1703"/>
              <a:ext cx="720" cy="64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54" name="Oval 49"/>
            <p:cNvSpPr>
              <a:spLocks noChangeArrowheads="1"/>
            </p:cNvSpPr>
            <p:nvPr/>
          </p:nvSpPr>
          <p:spPr bwMode="auto">
            <a:xfrm>
              <a:off x="988" y="2244"/>
              <a:ext cx="720" cy="64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55" name="Oval 50"/>
            <p:cNvSpPr>
              <a:spLocks noChangeArrowheads="1"/>
            </p:cNvSpPr>
            <p:nvPr/>
          </p:nvSpPr>
          <p:spPr bwMode="auto">
            <a:xfrm>
              <a:off x="1630" y="2236"/>
              <a:ext cx="720" cy="64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56" name="Oval 51"/>
            <p:cNvSpPr>
              <a:spLocks noChangeArrowheads="1"/>
            </p:cNvSpPr>
            <p:nvPr/>
          </p:nvSpPr>
          <p:spPr bwMode="auto">
            <a:xfrm>
              <a:off x="685" y="2826"/>
              <a:ext cx="720" cy="64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57" name="Oval 52"/>
            <p:cNvSpPr>
              <a:spLocks noChangeArrowheads="1"/>
            </p:cNvSpPr>
            <p:nvPr/>
          </p:nvSpPr>
          <p:spPr bwMode="auto">
            <a:xfrm>
              <a:off x="1299" y="2858"/>
              <a:ext cx="720" cy="64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58" name="Oval 53"/>
            <p:cNvSpPr>
              <a:spLocks noChangeArrowheads="1"/>
            </p:cNvSpPr>
            <p:nvPr/>
          </p:nvSpPr>
          <p:spPr bwMode="auto">
            <a:xfrm>
              <a:off x="1946" y="2840"/>
              <a:ext cx="720" cy="64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grpSp>
      <p:grpSp>
        <p:nvGrpSpPr>
          <p:cNvPr id="63493" name="Group 54"/>
          <p:cNvGrpSpPr>
            <a:grpSpLocks/>
          </p:cNvGrpSpPr>
          <p:nvPr/>
        </p:nvGrpSpPr>
        <p:grpSpPr bwMode="auto">
          <a:xfrm>
            <a:off x="5219700" y="2565400"/>
            <a:ext cx="3309938" cy="3021013"/>
            <a:chOff x="3288" y="1616"/>
            <a:chExt cx="2085" cy="1903"/>
          </a:xfrm>
        </p:grpSpPr>
        <p:grpSp>
          <p:nvGrpSpPr>
            <p:cNvPr id="63502" name="Group 55"/>
            <p:cNvGrpSpPr>
              <a:grpSpLocks/>
            </p:cNvGrpSpPr>
            <p:nvPr/>
          </p:nvGrpSpPr>
          <p:grpSpPr bwMode="auto">
            <a:xfrm>
              <a:off x="3419" y="1616"/>
              <a:ext cx="1820" cy="1775"/>
              <a:chOff x="3419" y="1616"/>
              <a:chExt cx="1820" cy="1775"/>
            </a:xfrm>
          </p:grpSpPr>
          <p:grpSp>
            <p:nvGrpSpPr>
              <p:cNvPr id="63509" name="Group 56"/>
              <p:cNvGrpSpPr>
                <a:grpSpLocks/>
              </p:cNvGrpSpPr>
              <p:nvPr/>
            </p:nvGrpSpPr>
            <p:grpSpPr bwMode="auto">
              <a:xfrm>
                <a:off x="3709" y="1616"/>
                <a:ext cx="1241" cy="1171"/>
                <a:chOff x="3709" y="1616"/>
                <a:chExt cx="1241" cy="1171"/>
              </a:xfrm>
            </p:grpSpPr>
            <p:grpSp>
              <p:nvGrpSpPr>
                <p:cNvPr id="63531" name="Group 57"/>
                <p:cNvGrpSpPr>
                  <a:grpSpLocks/>
                </p:cNvGrpSpPr>
                <p:nvPr/>
              </p:nvGrpSpPr>
              <p:grpSpPr bwMode="auto">
                <a:xfrm>
                  <a:off x="4017" y="1616"/>
                  <a:ext cx="613" cy="580"/>
                  <a:chOff x="4017" y="1616"/>
                  <a:chExt cx="613" cy="580"/>
                </a:xfrm>
              </p:grpSpPr>
              <p:sp>
                <p:nvSpPr>
                  <p:cNvPr id="63546" name="Text Box 58"/>
                  <p:cNvSpPr txBox="1">
                    <a:spLocks noChangeArrowheads="1"/>
                  </p:cNvSpPr>
                  <p:nvPr/>
                </p:nvSpPr>
                <p:spPr bwMode="auto">
                  <a:xfrm>
                    <a:off x="4215" y="184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63547" name="Group 59"/>
                  <p:cNvGrpSpPr>
                    <a:grpSpLocks/>
                  </p:cNvGrpSpPr>
                  <p:nvPr/>
                </p:nvGrpSpPr>
                <p:grpSpPr bwMode="auto">
                  <a:xfrm>
                    <a:off x="4017" y="1616"/>
                    <a:ext cx="613" cy="580"/>
                    <a:chOff x="4017" y="1616"/>
                    <a:chExt cx="613" cy="580"/>
                  </a:xfrm>
                </p:grpSpPr>
                <p:sp>
                  <p:nvSpPr>
                    <p:cNvPr id="63548" name="Line 60"/>
                    <p:cNvSpPr>
                      <a:spLocks noChangeShapeType="1"/>
                    </p:cNvSpPr>
                    <p:nvPr/>
                  </p:nvSpPr>
                  <p:spPr bwMode="auto">
                    <a:xfrm flipH="1">
                      <a:off x="4016" y="2073"/>
                      <a:ext cx="181" cy="121"/>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49" name="Oval 61"/>
                    <p:cNvSpPr>
                      <a:spLocks noChangeArrowheads="1"/>
                    </p:cNvSpPr>
                    <p:nvPr/>
                  </p:nvSpPr>
                  <p:spPr bwMode="auto">
                    <a:xfrm>
                      <a:off x="4149" y="1808"/>
                      <a:ext cx="336" cy="293"/>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50" name="Line 62"/>
                    <p:cNvSpPr>
                      <a:spLocks noChangeShapeType="1"/>
                    </p:cNvSpPr>
                    <p:nvPr/>
                  </p:nvSpPr>
                  <p:spPr bwMode="auto">
                    <a:xfrm flipH="1" flipV="1">
                      <a:off x="4450" y="2053"/>
                      <a:ext cx="181" cy="14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51" name="Line 63"/>
                    <p:cNvSpPr>
                      <a:spLocks noChangeShapeType="1"/>
                    </p:cNvSpPr>
                    <p:nvPr/>
                  </p:nvSpPr>
                  <p:spPr bwMode="auto">
                    <a:xfrm>
                      <a:off x="4320" y="1616"/>
                      <a:ext cx="0" cy="18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63532" name="Group 64"/>
                <p:cNvGrpSpPr>
                  <a:grpSpLocks/>
                </p:cNvGrpSpPr>
                <p:nvPr/>
              </p:nvGrpSpPr>
              <p:grpSpPr bwMode="auto">
                <a:xfrm>
                  <a:off x="4336" y="2206"/>
                  <a:ext cx="613" cy="580"/>
                  <a:chOff x="4336" y="2206"/>
                  <a:chExt cx="613" cy="580"/>
                </a:xfrm>
              </p:grpSpPr>
              <p:sp>
                <p:nvSpPr>
                  <p:cNvPr id="63540" name="Text Box 65"/>
                  <p:cNvSpPr txBox="1">
                    <a:spLocks noChangeArrowheads="1"/>
                  </p:cNvSpPr>
                  <p:nvPr/>
                </p:nvSpPr>
                <p:spPr bwMode="auto">
                  <a:xfrm>
                    <a:off x="4536" y="243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63541" name="Group 66"/>
                  <p:cNvGrpSpPr>
                    <a:grpSpLocks/>
                  </p:cNvGrpSpPr>
                  <p:nvPr/>
                </p:nvGrpSpPr>
                <p:grpSpPr bwMode="auto">
                  <a:xfrm>
                    <a:off x="4336" y="2206"/>
                    <a:ext cx="613" cy="580"/>
                    <a:chOff x="4336" y="2206"/>
                    <a:chExt cx="613" cy="580"/>
                  </a:xfrm>
                </p:grpSpPr>
                <p:sp>
                  <p:nvSpPr>
                    <p:cNvPr id="63542" name="Line 67"/>
                    <p:cNvSpPr>
                      <a:spLocks noChangeShapeType="1"/>
                    </p:cNvSpPr>
                    <p:nvPr/>
                  </p:nvSpPr>
                  <p:spPr bwMode="auto">
                    <a:xfrm flipH="1">
                      <a:off x="4335" y="2663"/>
                      <a:ext cx="181" cy="122"/>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43" name="Oval 68"/>
                    <p:cNvSpPr>
                      <a:spLocks noChangeArrowheads="1"/>
                    </p:cNvSpPr>
                    <p:nvPr/>
                  </p:nvSpPr>
                  <p:spPr bwMode="auto">
                    <a:xfrm>
                      <a:off x="4469" y="2398"/>
                      <a:ext cx="336" cy="293"/>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44" name="Line 69"/>
                    <p:cNvSpPr>
                      <a:spLocks noChangeShapeType="1"/>
                    </p:cNvSpPr>
                    <p:nvPr/>
                  </p:nvSpPr>
                  <p:spPr bwMode="auto">
                    <a:xfrm flipH="1" flipV="1">
                      <a:off x="4770" y="2643"/>
                      <a:ext cx="181" cy="14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45" name="Line 70"/>
                    <p:cNvSpPr>
                      <a:spLocks noChangeShapeType="1"/>
                    </p:cNvSpPr>
                    <p:nvPr/>
                  </p:nvSpPr>
                  <p:spPr bwMode="auto">
                    <a:xfrm>
                      <a:off x="4640" y="2206"/>
                      <a:ext cx="0" cy="18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63533" name="Group 71"/>
                <p:cNvGrpSpPr>
                  <a:grpSpLocks/>
                </p:cNvGrpSpPr>
                <p:nvPr/>
              </p:nvGrpSpPr>
              <p:grpSpPr bwMode="auto">
                <a:xfrm>
                  <a:off x="3709" y="2207"/>
                  <a:ext cx="613" cy="580"/>
                  <a:chOff x="3709" y="2207"/>
                  <a:chExt cx="613" cy="580"/>
                </a:xfrm>
              </p:grpSpPr>
              <p:sp>
                <p:nvSpPr>
                  <p:cNvPr id="63534" name="Text Box 72"/>
                  <p:cNvSpPr txBox="1">
                    <a:spLocks noChangeArrowheads="1"/>
                  </p:cNvSpPr>
                  <p:nvPr/>
                </p:nvSpPr>
                <p:spPr bwMode="auto">
                  <a:xfrm>
                    <a:off x="3910" y="243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a:t>
                    </a:r>
                  </a:p>
                </p:txBody>
              </p:sp>
              <p:grpSp>
                <p:nvGrpSpPr>
                  <p:cNvPr id="63535" name="Group 73"/>
                  <p:cNvGrpSpPr>
                    <a:grpSpLocks/>
                  </p:cNvGrpSpPr>
                  <p:nvPr/>
                </p:nvGrpSpPr>
                <p:grpSpPr bwMode="auto">
                  <a:xfrm>
                    <a:off x="3709" y="2207"/>
                    <a:ext cx="613" cy="580"/>
                    <a:chOff x="3709" y="2207"/>
                    <a:chExt cx="613" cy="580"/>
                  </a:xfrm>
                </p:grpSpPr>
                <p:sp>
                  <p:nvSpPr>
                    <p:cNvPr id="63536" name="Line 74"/>
                    <p:cNvSpPr>
                      <a:spLocks noChangeShapeType="1"/>
                    </p:cNvSpPr>
                    <p:nvPr/>
                  </p:nvSpPr>
                  <p:spPr bwMode="auto">
                    <a:xfrm flipH="1">
                      <a:off x="3708" y="2664"/>
                      <a:ext cx="181" cy="121"/>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37" name="Oval 75"/>
                    <p:cNvSpPr>
                      <a:spLocks noChangeArrowheads="1"/>
                    </p:cNvSpPr>
                    <p:nvPr/>
                  </p:nvSpPr>
                  <p:spPr bwMode="auto">
                    <a:xfrm>
                      <a:off x="3840" y="2399"/>
                      <a:ext cx="336" cy="293"/>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38" name="Line 76"/>
                    <p:cNvSpPr>
                      <a:spLocks noChangeShapeType="1"/>
                    </p:cNvSpPr>
                    <p:nvPr/>
                  </p:nvSpPr>
                  <p:spPr bwMode="auto">
                    <a:xfrm flipH="1" flipV="1">
                      <a:off x="4142" y="2643"/>
                      <a:ext cx="181" cy="14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39" name="Line 77"/>
                    <p:cNvSpPr>
                      <a:spLocks noChangeShapeType="1"/>
                    </p:cNvSpPr>
                    <p:nvPr/>
                  </p:nvSpPr>
                  <p:spPr bwMode="auto">
                    <a:xfrm>
                      <a:off x="4013" y="2207"/>
                      <a:ext cx="0" cy="18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grpSp>
            <p:nvGrpSpPr>
              <p:cNvPr id="63510" name="Group 78"/>
              <p:cNvGrpSpPr>
                <a:grpSpLocks/>
              </p:cNvGrpSpPr>
              <p:nvPr/>
            </p:nvGrpSpPr>
            <p:grpSpPr bwMode="auto">
              <a:xfrm>
                <a:off x="3419" y="2794"/>
                <a:ext cx="614" cy="580"/>
                <a:chOff x="3419" y="2794"/>
                <a:chExt cx="614" cy="580"/>
              </a:xfrm>
            </p:grpSpPr>
            <p:sp>
              <p:nvSpPr>
                <p:cNvPr id="63525" name="Text Box 79"/>
                <p:cNvSpPr txBox="1">
                  <a:spLocks noChangeArrowheads="1"/>
                </p:cNvSpPr>
                <p:nvPr/>
              </p:nvSpPr>
              <p:spPr bwMode="auto">
                <a:xfrm>
                  <a:off x="3619" y="3026"/>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63526" name="Group 80"/>
                <p:cNvGrpSpPr>
                  <a:grpSpLocks/>
                </p:cNvGrpSpPr>
                <p:nvPr/>
              </p:nvGrpSpPr>
              <p:grpSpPr bwMode="auto">
                <a:xfrm>
                  <a:off x="3419" y="2794"/>
                  <a:ext cx="614" cy="580"/>
                  <a:chOff x="3419" y="2794"/>
                  <a:chExt cx="614" cy="580"/>
                </a:xfrm>
              </p:grpSpPr>
              <p:sp>
                <p:nvSpPr>
                  <p:cNvPr id="63527" name="Line 81"/>
                  <p:cNvSpPr>
                    <a:spLocks noChangeShapeType="1"/>
                  </p:cNvSpPr>
                  <p:nvPr/>
                </p:nvSpPr>
                <p:spPr bwMode="auto">
                  <a:xfrm flipH="1">
                    <a:off x="3418" y="3251"/>
                    <a:ext cx="182" cy="122"/>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28" name="Oval 82"/>
                  <p:cNvSpPr>
                    <a:spLocks noChangeArrowheads="1"/>
                  </p:cNvSpPr>
                  <p:nvPr/>
                </p:nvSpPr>
                <p:spPr bwMode="auto">
                  <a:xfrm>
                    <a:off x="3551" y="2985"/>
                    <a:ext cx="337" cy="293"/>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29" name="Line 83"/>
                  <p:cNvSpPr>
                    <a:spLocks noChangeShapeType="1"/>
                  </p:cNvSpPr>
                  <p:nvPr/>
                </p:nvSpPr>
                <p:spPr bwMode="auto">
                  <a:xfrm flipH="1" flipV="1">
                    <a:off x="3853" y="3231"/>
                    <a:ext cx="181" cy="14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30" name="Line 84"/>
                  <p:cNvSpPr>
                    <a:spLocks noChangeShapeType="1"/>
                  </p:cNvSpPr>
                  <p:nvPr/>
                </p:nvSpPr>
                <p:spPr bwMode="auto">
                  <a:xfrm>
                    <a:off x="3723" y="2794"/>
                    <a:ext cx="0" cy="18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63511" name="Group 85"/>
              <p:cNvGrpSpPr>
                <a:grpSpLocks/>
              </p:cNvGrpSpPr>
              <p:nvPr/>
            </p:nvGrpSpPr>
            <p:grpSpPr bwMode="auto">
              <a:xfrm>
                <a:off x="4041" y="2811"/>
                <a:ext cx="614" cy="580"/>
                <a:chOff x="4041" y="2811"/>
                <a:chExt cx="614" cy="580"/>
              </a:xfrm>
            </p:grpSpPr>
            <p:sp>
              <p:nvSpPr>
                <p:cNvPr id="63519" name="Text Box 86"/>
                <p:cNvSpPr txBox="1">
                  <a:spLocks noChangeArrowheads="1"/>
                </p:cNvSpPr>
                <p:nvPr/>
              </p:nvSpPr>
              <p:spPr bwMode="auto">
                <a:xfrm>
                  <a:off x="4241" y="3044"/>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63520" name="Group 87"/>
                <p:cNvGrpSpPr>
                  <a:grpSpLocks/>
                </p:cNvGrpSpPr>
                <p:nvPr/>
              </p:nvGrpSpPr>
              <p:grpSpPr bwMode="auto">
                <a:xfrm>
                  <a:off x="4041" y="2811"/>
                  <a:ext cx="614" cy="580"/>
                  <a:chOff x="4041" y="2811"/>
                  <a:chExt cx="614" cy="580"/>
                </a:xfrm>
              </p:grpSpPr>
              <p:sp>
                <p:nvSpPr>
                  <p:cNvPr id="63521" name="Line 88"/>
                  <p:cNvSpPr>
                    <a:spLocks noChangeShapeType="1"/>
                  </p:cNvSpPr>
                  <p:nvPr/>
                </p:nvSpPr>
                <p:spPr bwMode="auto">
                  <a:xfrm flipH="1">
                    <a:off x="4040" y="3268"/>
                    <a:ext cx="181" cy="122"/>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22" name="Oval 89"/>
                  <p:cNvSpPr>
                    <a:spLocks noChangeArrowheads="1"/>
                  </p:cNvSpPr>
                  <p:nvPr/>
                </p:nvSpPr>
                <p:spPr bwMode="auto">
                  <a:xfrm>
                    <a:off x="4173" y="3002"/>
                    <a:ext cx="336" cy="293"/>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23" name="Line 90"/>
                  <p:cNvSpPr>
                    <a:spLocks noChangeShapeType="1"/>
                  </p:cNvSpPr>
                  <p:nvPr/>
                </p:nvSpPr>
                <p:spPr bwMode="auto">
                  <a:xfrm flipH="1" flipV="1">
                    <a:off x="4475" y="3248"/>
                    <a:ext cx="181" cy="14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24" name="Line 91"/>
                  <p:cNvSpPr>
                    <a:spLocks noChangeShapeType="1"/>
                  </p:cNvSpPr>
                  <p:nvPr/>
                </p:nvSpPr>
                <p:spPr bwMode="auto">
                  <a:xfrm>
                    <a:off x="4344" y="2811"/>
                    <a:ext cx="0" cy="18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63512" name="Group 92"/>
              <p:cNvGrpSpPr>
                <a:grpSpLocks/>
              </p:cNvGrpSpPr>
              <p:nvPr/>
            </p:nvGrpSpPr>
            <p:grpSpPr bwMode="auto">
              <a:xfrm>
                <a:off x="4626" y="2799"/>
                <a:ext cx="614" cy="580"/>
                <a:chOff x="4626" y="2799"/>
                <a:chExt cx="614" cy="580"/>
              </a:xfrm>
            </p:grpSpPr>
            <p:sp>
              <p:nvSpPr>
                <p:cNvPr id="63513" name="Text Box 93"/>
                <p:cNvSpPr txBox="1">
                  <a:spLocks noChangeArrowheads="1"/>
                </p:cNvSpPr>
                <p:nvPr/>
              </p:nvSpPr>
              <p:spPr bwMode="auto">
                <a:xfrm>
                  <a:off x="4826" y="3032"/>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p</a:t>
                  </a:r>
                </a:p>
              </p:txBody>
            </p:sp>
            <p:grpSp>
              <p:nvGrpSpPr>
                <p:cNvPr id="63514" name="Group 94"/>
                <p:cNvGrpSpPr>
                  <a:grpSpLocks/>
                </p:cNvGrpSpPr>
                <p:nvPr/>
              </p:nvGrpSpPr>
              <p:grpSpPr bwMode="auto">
                <a:xfrm>
                  <a:off x="4626" y="2799"/>
                  <a:ext cx="614" cy="580"/>
                  <a:chOff x="4626" y="2799"/>
                  <a:chExt cx="614" cy="580"/>
                </a:xfrm>
              </p:grpSpPr>
              <p:sp>
                <p:nvSpPr>
                  <p:cNvPr id="63515" name="Line 95"/>
                  <p:cNvSpPr>
                    <a:spLocks noChangeShapeType="1"/>
                  </p:cNvSpPr>
                  <p:nvPr/>
                </p:nvSpPr>
                <p:spPr bwMode="auto">
                  <a:xfrm flipH="1">
                    <a:off x="4625" y="3256"/>
                    <a:ext cx="181" cy="122"/>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16" name="Oval 96"/>
                  <p:cNvSpPr>
                    <a:spLocks noChangeArrowheads="1"/>
                  </p:cNvSpPr>
                  <p:nvPr/>
                </p:nvSpPr>
                <p:spPr bwMode="auto">
                  <a:xfrm>
                    <a:off x="4757" y="2990"/>
                    <a:ext cx="337" cy="293"/>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17" name="Line 97"/>
                  <p:cNvSpPr>
                    <a:spLocks noChangeShapeType="1"/>
                  </p:cNvSpPr>
                  <p:nvPr/>
                </p:nvSpPr>
                <p:spPr bwMode="auto">
                  <a:xfrm flipH="1" flipV="1">
                    <a:off x="5059" y="3236"/>
                    <a:ext cx="181" cy="14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3518" name="Line 98"/>
                  <p:cNvSpPr>
                    <a:spLocks noChangeShapeType="1"/>
                  </p:cNvSpPr>
                  <p:nvPr/>
                </p:nvSpPr>
                <p:spPr bwMode="auto">
                  <a:xfrm>
                    <a:off x="4930" y="2799"/>
                    <a:ext cx="0" cy="18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63503" name="Oval 99"/>
            <p:cNvSpPr>
              <a:spLocks noChangeArrowheads="1"/>
            </p:cNvSpPr>
            <p:nvPr/>
          </p:nvSpPr>
          <p:spPr bwMode="auto">
            <a:xfrm>
              <a:off x="3943" y="1640"/>
              <a:ext cx="734" cy="67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04" name="Oval 100"/>
            <p:cNvSpPr>
              <a:spLocks noChangeArrowheads="1"/>
            </p:cNvSpPr>
            <p:nvPr/>
          </p:nvSpPr>
          <p:spPr bwMode="auto">
            <a:xfrm>
              <a:off x="3630" y="2214"/>
              <a:ext cx="734" cy="67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05" name="Oval 101"/>
            <p:cNvSpPr>
              <a:spLocks noChangeArrowheads="1"/>
            </p:cNvSpPr>
            <p:nvPr/>
          </p:nvSpPr>
          <p:spPr bwMode="auto">
            <a:xfrm>
              <a:off x="4300" y="2219"/>
              <a:ext cx="734" cy="67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06" name="Oval 102"/>
            <p:cNvSpPr>
              <a:spLocks noChangeArrowheads="1"/>
            </p:cNvSpPr>
            <p:nvPr/>
          </p:nvSpPr>
          <p:spPr bwMode="auto">
            <a:xfrm>
              <a:off x="3288" y="2797"/>
              <a:ext cx="734" cy="67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07" name="Oval 103"/>
            <p:cNvSpPr>
              <a:spLocks noChangeArrowheads="1"/>
            </p:cNvSpPr>
            <p:nvPr/>
          </p:nvSpPr>
          <p:spPr bwMode="auto">
            <a:xfrm>
              <a:off x="3961" y="2840"/>
              <a:ext cx="734" cy="67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63508" name="Oval 104"/>
            <p:cNvSpPr>
              <a:spLocks noChangeArrowheads="1"/>
            </p:cNvSpPr>
            <p:nvPr/>
          </p:nvSpPr>
          <p:spPr bwMode="auto">
            <a:xfrm>
              <a:off x="4639" y="2837"/>
              <a:ext cx="734" cy="679"/>
            </a:xfrm>
            <a:prstGeom prst="ellipse">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grpSp>
      <p:sp>
        <p:nvSpPr>
          <p:cNvPr id="63494" name="Text Box 105"/>
          <p:cNvSpPr txBox="1">
            <a:spLocks noChangeArrowheads="1"/>
          </p:cNvSpPr>
          <p:nvPr/>
        </p:nvSpPr>
        <p:spPr bwMode="auto">
          <a:xfrm>
            <a:off x="1311275" y="190500"/>
            <a:ext cx="6046788"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3600" b="1">
                <a:solidFill>
                  <a:srgbClr val="339966"/>
                </a:solidFill>
                <a:cs typeface="Times New Roman" panose="02020603050405020304" pitchFamily="18" charset="0"/>
              </a:rPr>
              <a:t>The closed shell n = 2, </a:t>
            </a:r>
            <a:r>
              <a:rPr lang="en-US" altLang="en-US" sz="3600" b="1" baseline="30000">
                <a:solidFill>
                  <a:srgbClr val="339966"/>
                </a:solidFill>
                <a:cs typeface="Times New Roman" panose="02020603050405020304" pitchFamily="18" charset="0"/>
              </a:rPr>
              <a:t>40</a:t>
            </a:r>
            <a:r>
              <a:rPr lang="en-US" altLang="en-US" sz="3600" b="1">
                <a:solidFill>
                  <a:srgbClr val="339966"/>
                </a:solidFill>
                <a:cs typeface="Times New Roman" panose="02020603050405020304" pitchFamily="18" charset="0"/>
              </a:rPr>
              <a:t>Ca</a:t>
            </a:r>
            <a:r>
              <a:rPr lang="en-US" altLang="en-US" sz="4400" b="1">
                <a:solidFill>
                  <a:srgbClr val="339966"/>
                </a:solidFill>
                <a:cs typeface="Times New Roman" panose="02020603050405020304" pitchFamily="18" charset="0"/>
              </a:rPr>
              <a:t> </a:t>
            </a:r>
          </a:p>
        </p:txBody>
      </p:sp>
      <p:sp>
        <p:nvSpPr>
          <p:cNvPr id="63495" name="Text Box 106"/>
          <p:cNvSpPr txBox="1">
            <a:spLocks noChangeArrowheads="1"/>
          </p:cNvSpPr>
          <p:nvPr/>
        </p:nvSpPr>
        <p:spPr bwMode="auto">
          <a:xfrm>
            <a:off x="3059113" y="1916113"/>
            <a:ext cx="3851032"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dirty="0" smtClean="0">
                <a:latin typeface="Arial" panose="020B0604020202020204" pitchFamily="34" charset="0"/>
              </a:rPr>
              <a:t>d-shell</a:t>
            </a:r>
            <a:r>
              <a:rPr lang="en-US" altLang="en-US" sz="2400" dirty="0" smtClean="0">
                <a:latin typeface="Arial" panose="020B0604020202020204" pitchFamily="34" charset="0"/>
              </a:rPr>
              <a:t> </a:t>
            </a:r>
            <a:r>
              <a:rPr lang="en-US" altLang="en-US" sz="2400" dirty="0">
                <a:latin typeface="Arial" panose="020B0604020202020204" pitchFamily="34" charset="0"/>
              </a:rPr>
              <a:t>of </a:t>
            </a:r>
            <a:r>
              <a:rPr lang="en-US" altLang="en-US" sz="2400" baseline="30000" dirty="0">
                <a:latin typeface="Arial" panose="020B0604020202020204" pitchFamily="34" charset="0"/>
              </a:rPr>
              <a:t>40</a:t>
            </a:r>
            <a:r>
              <a:rPr lang="en-US" altLang="en-US" sz="2400" dirty="0">
                <a:latin typeface="Arial" panose="020B0604020202020204" pitchFamily="34" charset="0"/>
              </a:rPr>
              <a:t>Ca octahedron </a:t>
            </a:r>
          </a:p>
        </p:txBody>
      </p:sp>
      <p:grpSp>
        <p:nvGrpSpPr>
          <p:cNvPr id="63496" name="Group 107"/>
          <p:cNvGrpSpPr>
            <a:grpSpLocks/>
          </p:cNvGrpSpPr>
          <p:nvPr/>
        </p:nvGrpSpPr>
        <p:grpSpPr bwMode="auto">
          <a:xfrm>
            <a:off x="-34925" y="750888"/>
            <a:ext cx="1987550" cy="2266950"/>
            <a:chOff x="-22" y="473"/>
            <a:chExt cx="1252" cy="1428"/>
          </a:xfrm>
        </p:grpSpPr>
        <p:pic>
          <p:nvPicPr>
            <p:cNvPr id="63500" name="Picture 1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 y="772"/>
              <a:ext cx="1023" cy="11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3501" name="Text Box 109"/>
            <p:cNvSpPr txBox="1">
              <a:spLocks noChangeArrowheads="1"/>
            </p:cNvSpPr>
            <p:nvPr/>
          </p:nvSpPr>
          <p:spPr bwMode="auto">
            <a:xfrm>
              <a:off x="-22" y="473"/>
              <a:ext cx="1252"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2400">
                  <a:latin typeface="Arial" panose="020B0604020202020204" pitchFamily="34" charset="0"/>
                </a:rPr>
                <a:t>Shell Closure</a:t>
              </a:r>
            </a:p>
          </p:txBody>
        </p:sp>
      </p:grpSp>
      <p:sp>
        <p:nvSpPr>
          <p:cNvPr id="63497" name="Rectangle 110"/>
          <p:cNvSpPr>
            <a:spLocks noChangeArrowheads="1"/>
          </p:cNvSpPr>
          <p:nvPr/>
        </p:nvSpPr>
        <p:spPr bwMode="auto">
          <a:xfrm>
            <a:off x="6623050" y="3740150"/>
            <a:ext cx="447675"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b="1" baseline="30000">
                <a:latin typeface="Arial" panose="020B0604020202020204" pitchFamily="34" charset="0"/>
              </a:rPr>
              <a:t>3</a:t>
            </a:r>
            <a:r>
              <a:rPr lang="en-US" altLang="en-US" sz="2000" b="1">
                <a:latin typeface="Arial" panose="020B0604020202020204" pitchFamily="34" charset="0"/>
              </a:rPr>
              <a:t>H</a:t>
            </a:r>
          </a:p>
        </p:txBody>
      </p:sp>
      <p:sp>
        <p:nvSpPr>
          <p:cNvPr id="63498" name="Rectangle 111"/>
          <p:cNvSpPr>
            <a:spLocks noChangeArrowheads="1"/>
          </p:cNvSpPr>
          <p:nvPr/>
        </p:nvSpPr>
        <p:spPr bwMode="auto">
          <a:xfrm>
            <a:off x="2287588" y="3717925"/>
            <a:ext cx="588962"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b="1" baseline="30000">
                <a:latin typeface="Arial" panose="020B0604020202020204" pitchFamily="34" charset="0"/>
              </a:rPr>
              <a:t>3</a:t>
            </a:r>
            <a:r>
              <a:rPr lang="en-US" altLang="en-US" sz="2000" b="1">
                <a:latin typeface="Arial" panose="020B0604020202020204" pitchFamily="34" charset="0"/>
              </a:rPr>
              <a:t>He</a:t>
            </a:r>
          </a:p>
        </p:txBody>
      </p:sp>
      <p:sp>
        <p:nvSpPr>
          <p:cNvPr id="63499" name="Text Box 112"/>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A513F386-6EF0-426D-B4C2-DD019F5C841C}" type="slidenum">
              <a:rPr lang="ru-RU" altLang="en-US" sz="1200">
                <a:solidFill>
                  <a:srgbClr val="898989"/>
                </a:solidFill>
              </a:rPr>
              <a:pPr algn="r" eaLnBrk="1" hangingPunct="1">
                <a:spcBef>
                  <a:spcPct val="0"/>
                </a:spcBef>
                <a:buClrTx/>
                <a:buFontTx/>
                <a:buNone/>
              </a:pPr>
              <a:t>34</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050925" y="128588"/>
            <a:ext cx="7329488" cy="925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baseline="30000">
                <a:solidFill>
                  <a:srgbClr val="339966"/>
                </a:solidFill>
                <a:cs typeface="Times New Roman" panose="02020603050405020304" pitchFamily="18" charset="0"/>
              </a:rPr>
              <a:t>40</a:t>
            </a:r>
            <a:r>
              <a:rPr lang="en-US" altLang="en-US" b="1">
                <a:solidFill>
                  <a:srgbClr val="339966"/>
                </a:solidFill>
                <a:cs typeface="Times New Roman" panose="02020603050405020304" pitchFamily="18" charset="0"/>
              </a:rPr>
              <a:t>Ca</a:t>
            </a:r>
          </a:p>
          <a:p>
            <a:pPr algn="ctr">
              <a:spcBef>
                <a:spcPct val="0"/>
              </a:spcBef>
              <a:buClrTx/>
              <a:buFontTx/>
              <a:buNone/>
            </a:pPr>
            <a:r>
              <a:rPr lang="en-US" altLang="en-US">
                <a:solidFill>
                  <a:srgbClr val="339966"/>
                </a:solidFill>
                <a:cs typeface="Times New Roman" panose="02020603050405020304" pitchFamily="18" charset="0"/>
              </a:rPr>
              <a:t>via principal number </a:t>
            </a:r>
          </a:p>
        </p:txBody>
      </p:sp>
      <p:sp>
        <p:nvSpPr>
          <p:cNvPr id="65539" name="Text Box 2"/>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EC6112B0-D876-4679-A70B-7C9589897278}" type="slidenum">
              <a:rPr lang="ru-RU" altLang="en-US" sz="1200">
                <a:solidFill>
                  <a:srgbClr val="898989"/>
                </a:solidFill>
              </a:rPr>
              <a:pPr algn="r" eaLnBrk="1" hangingPunct="1">
                <a:spcBef>
                  <a:spcPct val="0"/>
                </a:spcBef>
                <a:buClrTx/>
                <a:buFontTx/>
                <a:buNone/>
              </a:pPr>
              <a:t>35</a:t>
            </a:fld>
            <a:endParaRPr lang="ru-RU" altLang="en-US" sz="1200">
              <a:solidFill>
                <a:srgbClr val="898989"/>
              </a:solidFill>
            </a:endParaRPr>
          </a:p>
        </p:txBody>
      </p:sp>
      <p:grpSp>
        <p:nvGrpSpPr>
          <p:cNvPr id="65540" name="Group 3"/>
          <p:cNvGrpSpPr>
            <a:grpSpLocks/>
          </p:cNvGrpSpPr>
          <p:nvPr/>
        </p:nvGrpSpPr>
        <p:grpSpPr bwMode="auto">
          <a:xfrm>
            <a:off x="2624138" y="1282700"/>
            <a:ext cx="3929062" cy="3654425"/>
            <a:chOff x="1498" y="1094"/>
            <a:chExt cx="2475" cy="2302"/>
          </a:xfrm>
        </p:grpSpPr>
        <p:pic>
          <p:nvPicPr>
            <p:cNvPr id="655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 y="1094"/>
              <a:ext cx="2475" cy="230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5543" name="Group 5"/>
            <p:cNvGrpSpPr>
              <a:grpSpLocks/>
            </p:cNvGrpSpPr>
            <p:nvPr/>
          </p:nvGrpSpPr>
          <p:grpSpPr bwMode="auto">
            <a:xfrm>
              <a:off x="2016" y="1267"/>
              <a:ext cx="1553" cy="1841"/>
              <a:chOff x="2016" y="1267"/>
              <a:chExt cx="1553" cy="1841"/>
            </a:xfrm>
          </p:grpSpPr>
          <p:sp>
            <p:nvSpPr>
              <p:cNvPr id="65544" name="Line 6"/>
              <p:cNvSpPr>
                <a:spLocks noChangeShapeType="1"/>
              </p:cNvSpPr>
              <p:nvPr/>
            </p:nvSpPr>
            <p:spPr bwMode="auto">
              <a:xfrm flipV="1">
                <a:off x="2016" y="1265"/>
                <a:ext cx="775" cy="1291"/>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45" name="Line 7"/>
              <p:cNvSpPr>
                <a:spLocks noChangeShapeType="1"/>
              </p:cNvSpPr>
              <p:nvPr/>
            </p:nvSpPr>
            <p:spPr bwMode="auto">
              <a:xfrm>
                <a:off x="2793" y="1268"/>
                <a:ext cx="688" cy="1379"/>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46" name="Line 8"/>
              <p:cNvSpPr>
                <a:spLocks noChangeShapeType="1"/>
              </p:cNvSpPr>
              <p:nvPr/>
            </p:nvSpPr>
            <p:spPr bwMode="auto">
              <a:xfrm flipV="1">
                <a:off x="2016" y="1307"/>
                <a:ext cx="741" cy="328"/>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47" name="Line 9"/>
              <p:cNvSpPr>
                <a:spLocks noChangeShapeType="1"/>
              </p:cNvSpPr>
              <p:nvPr/>
            </p:nvSpPr>
            <p:spPr bwMode="auto">
              <a:xfrm>
                <a:off x="2016" y="2649"/>
                <a:ext cx="1466" cy="0"/>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48" name="Line 10"/>
              <p:cNvSpPr>
                <a:spLocks noChangeShapeType="1"/>
              </p:cNvSpPr>
              <p:nvPr/>
            </p:nvSpPr>
            <p:spPr bwMode="auto">
              <a:xfrm flipV="1">
                <a:off x="2016" y="1645"/>
                <a:ext cx="0" cy="1004"/>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49" name="Line 11"/>
              <p:cNvSpPr>
                <a:spLocks noChangeShapeType="1"/>
              </p:cNvSpPr>
              <p:nvPr/>
            </p:nvSpPr>
            <p:spPr bwMode="auto">
              <a:xfrm>
                <a:off x="2793" y="1268"/>
                <a:ext cx="775" cy="550"/>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50" name="Line 12"/>
              <p:cNvSpPr>
                <a:spLocks noChangeShapeType="1"/>
              </p:cNvSpPr>
              <p:nvPr/>
            </p:nvSpPr>
            <p:spPr bwMode="auto">
              <a:xfrm flipV="1">
                <a:off x="3484" y="1818"/>
                <a:ext cx="84" cy="830"/>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51" name="Line 13"/>
              <p:cNvSpPr>
                <a:spLocks noChangeShapeType="1"/>
              </p:cNvSpPr>
              <p:nvPr/>
            </p:nvSpPr>
            <p:spPr bwMode="auto">
              <a:xfrm flipV="1">
                <a:off x="2707" y="2647"/>
                <a:ext cx="775" cy="462"/>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52" name="Line 14"/>
              <p:cNvSpPr>
                <a:spLocks noChangeShapeType="1"/>
              </p:cNvSpPr>
              <p:nvPr/>
            </p:nvSpPr>
            <p:spPr bwMode="auto">
              <a:xfrm>
                <a:off x="2016" y="2649"/>
                <a:ext cx="689" cy="458"/>
              </a:xfrm>
              <a:prstGeom prst="line">
                <a:avLst/>
              </a:prstGeom>
              <a:noFill/>
              <a:ln w="2556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53" name="Line 15"/>
              <p:cNvSpPr>
                <a:spLocks noChangeShapeType="1"/>
              </p:cNvSpPr>
              <p:nvPr/>
            </p:nvSpPr>
            <p:spPr bwMode="auto">
              <a:xfrm>
                <a:off x="2016" y="1646"/>
                <a:ext cx="1552" cy="172"/>
              </a:xfrm>
              <a:prstGeom prst="line">
                <a:avLst/>
              </a:prstGeom>
              <a:noFill/>
              <a:ln w="255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54" name="Line 16"/>
              <p:cNvSpPr>
                <a:spLocks noChangeShapeType="1"/>
              </p:cNvSpPr>
              <p:nvPr/>
            </p:nvSpPr>
            <p:spPr bwMode="auto">
              <a:xfrm flipH="1">
                <a:off x="2705" y="1820"/>
                <a:ext cx="865" cy="1219"/>
              </a:xfrm>
              <a:prstGeom prst="line">
                <a:avLst/>
              </a:prstGeom>
              <a:noFill/>
              <a:ln w="255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5555" name="Line 17"/>
              <p:cNvSpPr>
                <a:spLocks noChangeShapeType="1"/>
              </p:cNvSpPr>
              <p:nvPr/>
            </p:nvSpPr>
            <p:spPr bwMode="auto">
              <a:xfrm>
                <a:off x="2016" y="1646"/>
                <a:ext cx="723" cy="1461"/>
              </a:xfrm>
              <a:prstGeom prst="line">
                <a:avLst/>
              </a:prstGeom>
              <a:noFill/>
              <a:ln w="25560">
                <a:solidFill>
                  <a:srgbClr val="00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5541" name="Text Box 106"/>
          <p:cNvSpPr txBox="1">
            <a:spLocks noChangeArrowheads="1"/>
          </p:cNvSpPr>
          <p:nvPr/>
        </p:nvSpPr>
        <p:spPr bwMode="auto">
          <a:xfrm>
            <a:off x="3598863" y="5337175"/>
            <a:ext cx="2305050" cy="1201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400" b="1">
                <a:latin typeface="Arial" panose="020B0604020202020204" pitchFamily="34" charset="0"/>
              </a:rPr>
              <a:t>s</a:t>
            </a:r>
            <a:r>
              <a:rPr lang="en-US" altLang="en-US" sz="2400">
                <a:latin typeface="Arial" panose="020B0604020202020204" pitchFamily="34" charset="0"/>
              </a:rPr>
              <a:t>–shell – </a:t>
            </a:r>
            <a:r>
              <a:rPr lang="en-US" altLang="en-US" sz="2400">
                <a:solidFill>
                  <a:srgbClr val="FF0000"/>
                </a:solidFill>
                <a:latin typeface="Arial" panose="020B0604020202020204" pitchFamily="34" charset="0"/>
              </a:rPr>
              <a:t>red</a:t>
            </a:r>
          </a:p>
          <a:p>
            <a:pPr eaLnBrk="1" hangingPunct="1">
              <a:spcBef>
                <a:spcPct val="0"/>
              </a:spcBef>
              <a:buClrTx/>
              <a:buFontTx/>
              <a:buNone/>
            </a:pPr>
            <a:r>
              <a:rPr lang="en-US" altLang="en-US" sz="2400" b="1">
                <a:solidFill>
                  <a:schemeClr val="tx1"/>
                </a:solidFill>
                <a:latin typeface="Arial" panose="020B0604020202020204" pitchFamily="34" charset="0"/>
              </a:rPr>
              <a:t>p</a:t>
            </a:r>
            <a:r>
              <a:rPr lang="en-US" altLang="en-US" sz="2400">
                <a:latin typeface="Arial" panose="020B0604020202020204" pitchFamily="34" charset="0"/>
              </a:rPr>
              <a:t>-shell – </a:t>
            </a:r>
            <a:r>
              <a:rPr lang="en-US" altLang="en-US" sz="2400">
                <a:solidFill>
                  <a:srgbClr val="E6AF00"/>
                </a:solidFill>
                <a:latin typeface="Arial" panose="020B0604020202020204" pitchFamily="34" charset="0"/>
              </a:rPr>
              <a:t>yellow</a:t>
            </a:r>
          </a:p>
          <a:p>
            <a:pPr eaLnBrk="1" hangingPunct="1">
              <a:spcBef>
                <a:spcPct val="0"/>
              </a:spcBef>
              <a:buClrTx/>
              <a:buFontTx/>
              <a:buNone/>
            </a:pPr>
            <a:r>
              <a:rPr lang="en-US" altLang="en-US" sz="2400" b="1">
                <a:solidFill>
                  <a:schemeClr val="tx1"/>
                </a:solidFill>
                <a:latin typeface="Arial" panose="020B0604020202020204" pitchFamily="34" charset="0"/>
              </a:rPr>
              <a:t>d</a:t>
            </a:r>
            <a:r>
              <a:rPr lang="en-US" altLang="en-US" sz="2400">
                <a:solidFill>
                  <a:schemeClr val="tx1"/>
                </a:solidFill>
                <a:latin typeface="Arial" panose="020B0604020202020204" pitchFamily="34" charset="0"/>
              </a:rPr>
              <a:t>-shell - </a:t>
            </a:r>
            <a:r>
              <a:rPr lang="en-US" altLang="en-US" sz="2400">
                <a:solidFill>
                  <a:srgbClr val="D60093"/>
                </a:solidFill>
                <a:latin typeface="Arial" panose="020B0604020202020204" pitchFamily="34" charset="0"/>
              </a:rPr>
              <a:t>lilac</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1050925" y="128588"/>
            <a:ext cx="7329488" cy="86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baseline="30000">
                <a:solidFill>
                  <a:srgbClr val="339966"/>
                </a:solidFill>
                <a:cs typeface="Times New Roman" panose="02020603050405020304" pitchFamily="18" charset="0"/>
              </a:rPr>
              <a:t>40</a:t>
            </a:r>
            <a:r>
              <a:rPr lang="en-US" altLang="en-US" b="1">
                <a:solidFill>
                  <a:srgbClr val="339966"/>
                </a:solidFill>
                <a:cs typeface="Times New Roman" panose="02020603050405020304" pitchFamily="18" charset="0"/>
              </a:rPr>
              <a:t>Ca</a:t>
            </a:r>
          </a:p>
          <a:p>
            <a:pPr algn="ctr">
              <a:spcBef>
                <a:spcPct val="0"/>
              </a:spcBef>
              <a:buClrTx/>
              <a:buFontTx/>
              <a:buNone/>
            </a:pPr>
            <a:r>
              <a:rPr lang="en-US" altLang="en-US">
                <a:solidFill>
                  <a:srgbClr val="339966"/>
                </a:solidFill>
                <a:cs typeface="Times New Roman" panose="02020603050405020304" pitchFamily="18" charset="0"/>
              </a:rPr>
              <a:t>via isospin</a:t>
            </a:r>
          </a:p>
        </p:txBody>
      </p:sp>
      <p:pic>
        <p:nvPicPr>
          <p:cNvPr id="53250" name="Ca40.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759075" y="1384300"/>
            <a:ext cx="3984625" cy="3568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7588"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03C83AFD-5530-43AD-B7E3-FF7E8E213E83}" type="slidenum">
              <a:rPr lang="ru-RU" altLang="en-US" sz="1200">
                <a:solidFill>
                  <a:srgbClr val="898989"/>
                </a:solidFill>
              </a:rPr>
              <a:pPr algn="r" eaLnBrk="1" hangingPunct="1">
                <a:spcBef>
                  <a:spcPct val="0"/>
                </a:spcBef>
                <a:buClrTx/>
                <a:buFontTx/>
                <a:buNone/>
              </a:pPr>
              <a:t>36</a:t>
            </a:fld>
            <a:endParaRPr lang="ru-RU" altLang="en-US" sz="1200">
              <a:solidFill>
                <a:srgbClr val="898989"/>
              </a:solidFill>
            </a:endParaRPr>
          </a:p>
        </p:txBody>
      </p:sp>
      <p:sp>
        <p:nvSpPr>
          <p:cNvPr id="5" name="Text Box 106"/>
          <p:cNvSpPr txBox="1">
            <a:spLocks noChangeArrowheads="1"/>
          </p:cNvSpPr>
          <p:nvPr/>
        </p:nvSpPr>
        <p:spPr bwMode="auto">
          <a:xfrm>
            <a:off x="3598863" y="5337175"/>
            <a:ext cx="2606675" cy="831850"/>
          </a:xfrm>
          <a:prstGeom prst="rect">
            <a:avLst/>
          </a:prstGeom>
          <a:noFill/>
          <a:ln>
            <a:noFill/>
          </a:ln>
          <a:effectLst/>
        </p:spPr>
        <p:txBody>
          <a:bodyPr wrap="non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9pPr>
          </a:lstStyle>
          <a:p>
            <a:pPr eaLnBrk="1" hangingPunct="1">
              <a:buSzPct val="100000"/>
              <a:defRPr/>
            </a:pPr>
            <a:r>
              <a:rPr lang="en-US" altLang="en-US" sz="2400" b="1" dirty="0">
                <a:solidFill>
                  <a:schemeClr val="tx1"/>
                </a:solidFill>
                <a:ea typeface="+mn-ea"/>
              </a:rPr>
              <a:t>p</a:t>
            </a:r>
            <a:r>
              <a:rPr lang="en-US" altLang="en-US" sz="2400" b="1" dirty="0">
                <a:ea typeface="+mn-ea"/>
              </a:rPr>
              <a:t>rotons</a:t>
            </a:r>
            <a:r>
              <a:rPr lang="en-US" altLang="en-US" sz="2400" dirty="0">
                <a:ea typeface="+mn-ea"/>
              </a:rPr>
              <a:t> – </a:t>
            </a:r>
            <a:r>
              <a:rPr lang="en-US" altLang="en-US" sz="2400" b="1" dirty="0">
                <a:solidFill>
                  <a:srgbClr val="E6AF00"/>
                </a:solidFill>
                <a:ea typeface="+mn-ea"/>
              </a:rPr>
              <a:t>yellow</a:t>
            </a:r>
          </a:p>
          <a:p>
            <a:pPr eaLnBrk="1" hangingPunct="1">
              <a:buSzPct val="100000"/>
              <a:defRPr/>
            </a:pPr>
            <a:r>
              <a:rPr lang="en-US" altLang="en-US" sz="2400" b="1" dirty="0">
                <a:solidFill>
                  <a:schemeClr val="tx1"/>
                </a:solidFill>
                <a:ea typeface="+mn-ea"/>
              </a:rPr>
              <a:t>neutrons </a:t>
            </a:r>
            <a:r>
              <a:rPr lang="en-US" altLang="en-US" sz="2400" dirty="0">
                <a:solidFill>
                  <a:schemeClr val="tx1"/>
                </a:solidFill>
                <a:ea typeface="+mn-ea"/>
              </a:rPr>
              <a:t>–</a:t>
            </a:r>
            <a:r>
              <a:rPr lang="en-US" altLang="en-US" sz="2400" b="1" dirty="0">
                <a:solidFill>
                  <a:schemeClr val="tx1"/>
                </a:solidFill>
                <a:ea typeface="+mn-ea"/>
              </a:rPr>
              <a:t> </a:t>
            </a:r>
            <a:r>
              <a:rPr lang="en-US" altLang="en-US" sz="2400" b="1" dirty="0">
                <a:solidFill>
                  <a:schemeClr val="accent6">
                    <a:lumMod val="75000"/>
                  </a:schemeClr>
                </a:solidFill>
                <a:ea typeface="+mn-ea"/>
              </a:rPr>
              <a:t>blue</a:t>
            </a:r>
            <a:r>
              <a:rPr lang="en-US" altLang="en-US" sz="2400" b="1" dirty="0">
                <a:solidFill>
                  <a:schemeClr val="tx1"/>
                </a:solidFill>
                <a:ea typeface="+mn-ea"/>
              </a:rPr>
              <a:t> </a:t>
            </a:r>
            <a:endParaRPr lang="en-US" altLang="en-US" sz="2400" dirty="0">
              <a:solidFill>
                <a:srgbClr val="D60093"/>
              </a:solidFill>
              <a:ea typeface="+mn-ea"/>
            </a:endParaRPr>
          </a:p>
        </p:txBody>
      </p:sp>
    </p:spTree>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5325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3250"/>
                                        </p:tgtEl>
                                      </p:cBhvr>
                                    </p:cmd>
                                  </p:childTnLst>
                                </p:cTn>
                              </p:par>
                            </p:childTnLst>
                          </p:cTn>
                        </p:par>
                      </p:childTnLst>
                    </p:cTn>
                  </p:par>
                </p:childTnLst>
              </p:cTn>
              <p:nextCondLst>
                <p:cond evt="onClick" delay="0">
                  <p:tgtEl>
                    <p:spTgt spid="53250"/>
                  </p:tgtEl>
                </p:cond>
              </p:nextCondLst>
            </p:seq>
            <p:video>
              <p:cMediaNode vol="80000">
                <p:cTn id="7" fill="hold" display="0">
                  <p:stCondLst>
                    <p:cond delay="indefinite"/>
                  </p:stCondLst>
                </p:cTn>
                <p:tgtEl>
                  <p:spTgt spid="53250"/>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000582"/>
            <a:ext cx="5251299" cy="21723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2096163"/>
            <a:ext cx="2093132" cy="1981200"/>
          </a:xfrm>
          <a:prstGeom prst="rect">
            <a:avLst/>
          </a:prstGeom>
        </p:spPr>
      </p:pic>
      <p:sp>
        <p:nvSpPr>
          <p:cNvPr id="4" name="Text Box 106"/>
          <p:cNvSpPr txBox="1">
            <a:spLocks noChangeArrowheads="1"/>
          </p:cNvSpPr>
          <p:nvPr/>
        </p:nvSpPr>
        <p:spPr bwMode="auto">
          <a:xfrm>
            <a:off x="3352800" y="304800"/>
            <a:ext cx="3276600" cy="1202510"/>
          </a:xfrm>
          <a:prstGeom prst="rect">
            <a:avLst/>
          </a:prstGeom>
          <a:noFill/>
          <a:ln>
            <a:noFill/>
          </a:ln>
          <a:effec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9pPr>
          </a:lstStyle>
          <a:p>
            <a:pPr algn="ctr" eaLnBrk="1" hangingPunct="1">
              <a:buSzPct val="100000"/>
              <a:defRPr/>
            </a:pPr>
            <a:r>
              <a:rPr lang="en-US" altLang="en-US" sz="2400" b="1" baseline="30000" dirty="0" smtClean="0">
                <a:solidFill>
                  <a:schemeClr val="tx1"/>
                </a:solidFill>
                <a:latin typeface="Times New Roman" panose="02020603050405020304" pitchFamily="18" charset="0"/>
                <a:ea typeface="+mn-ea"/>
                <a:cs typeface="Times New Roman" panose="02020603050405020304" pitchFamily="18" charset="0"/>
              </a:rPr>
              <a:t>12</a:t>
            </a:r>
            <a:r>
              <a:rPr lang="en-US" altLang="en-US" sz="2400" b="1" dirty="0" smtClean="0">
                <a:solidFill>
                  <a:schemeClr val="tx1"/>
                </a:solidFill>
                <a:latin typeface="Times New Roman" panose="02020603050405020304" pitchFamily="18" charset="0"/>
                <a:ea typeface="+mn-ea"/>
                <a:cs typeface="Times New Roman" panose="02020603050405020304" pitchFamily="18" charset="0"/>
              </a:rPr>
              <a:t>C</a:t>
            </a:r>
          </a:p>
          <a:p>
            <a:pPr algn="ctr" eaLnBrk="1" hangingPunct="1">
              <a:buSzPct val="100000"/>
              <a:defRPr/>
            </a:pPr>
            <a:r>
              <a:rPr lang="en-US" altLang="en-US" sz="2400" b="1" dirty="0" smtClean="0">
                <a:solidFill>
                  <a:schemeClr val="tx1"/>
                </a:solidFill>
                <a:latin typeface="Times New Roman" panose="02020603050405020304" pitchFamily="18" charset="0"/>
                <a:ea typeface="+mn-ea"/>
                <a:cs typeface="Times New Roman" panose="02020603050405020304" pitchFamily="18" charset="0"/>
              </a:rPr>
              <a:t>Forming </a:t>
            </a:r>
            <a:r>
              <a:rPr lang="en-US" altLang="en-US" sz="2400" b="1" dirty="0">
                <a:solidFill>
                  <a:schemeClr val="tx1"/>
                </a:solidFill>
                <a:latin typeface="Times New Roman" panose="02020603050405020304" pitchFamily="18" charset="0"/>
                <a:ea typeface="+mn-ea"/>
                <a:cs typeface="Times New Roman" panose="02020603050405020304" pitchFamily="18" charset="0"/>
              </a:rPr>
              <a:t>v</a:t>
            </a:r>
            <a:r>
              <a:rPr lang="en-US" altLang="en-US" sz="2400" b="1" dirty="0" smtClean="0">
                <a:solidFill>
                  <a:schemeClr val="tx1"/>
                </a:solidFill>
                <a:latin typeface="Times New Roman" panose="02020603050405020304" pitchFamily="18" charset="0"/>
                <a:ea typeface="+mn-ea"/>
                <a:cs typeface="Times New Roman" panose="02020603050405020304" pitchFamily="18" charset="0"/>
              </a:rPr>
              <a:t>irtual           </a:t>
            </a:r>
            <a:r>
              <a:rPr lang="el-GR" altLang="en-US" sz="2400" b="1" dirty="0" smtClean="0">
                <a:solidFill>
                  <a:schemeClr val="tx1"/>
                </a:solidFill>
                <a:latin typeface="Times New Roman" panose="02020603050405020304" pitchFamily="18" charset="0"/>
                <a:ea typeface="+mn-ea"/>
                <a:cs typeface="Times New Roman" panose="02020603050405020304" pitchFamily="18" charset="0"/>
              </a:rPr>
              <a:t>α</a:t>
            </a:r>
            <a:r>
              <a:rPr lang="en-US" altLang="en-US" sz="2400" b="1" dirty="0">
                <a:solidFill>
                  <a:schemeClr val="tx1"/>
                </a:solidFill>
                <a:latin typeface="Times New Roman" panose="02020603050405020304" pitchFamily="18" charset="0"/>
                <a:ea typeface="+mn-ea"/>
                <a:cs typeface="Times New Roman" panose="02020603050405020304" pitchFamily="18" charset="0"/>
              </a:rPr>
              <a:t>-</a:t>
            </a:r>
            <a:r>
              <a:rPr lang="en-US" altLang="en-US" sz="2400" b="1" dirty="0" smtClean="0">
                <a:solidFill>
                  <a:schemeClr val="tx1"/>
                </a:solidFill>
                <a:latin typeface="Times New Roman" panose="02020603050405020304" pitchFamily="18" charset="0"/>
                <a:ea typeface="+mn-ea"/>
                <a:cs typeface="Times New Roman" panose="02020603050405020304" pitchFamily="18" charset="0"/>
              </a:rPr>
              <a:t>c</a:t>
            </a:r>
            <a:r>
              <a:rPr lang="en-US" altLang="en-US" sz="2400" b="1" dirty="0" smtClean="0">
                <a:solidFill>
                  <a:schemeClr val="tx1"/>
                </a:solidFill>
                <a:latin typeface="Times New Roman" panose="02020603050405020304" pitchFamily="18" charset="0"/>
                <a:ea typeface="+mn-ea"/>
                <a:cs typeface="Times New Roman" panose="02020603050405020304" pitchFamily="18" charset="0"/>
              </a:rPr>
              <a:t>lusters</a:t>
            </a:r>
            <a:endParaRPr lang="en-US" altLang="en-US" sz="2400" b="1" dirty="0">
              <a:solidFill>
                <a:schemeClr val="tx1"/>
              </a:solidFill>
              <a:latin typeface="Times New Roman" panose="02020603050405020304" pitchFamily="18" charset="0"/>
              <a:ea typeface="+mn-ea"/>
              <a:cs typeface="Times New Roman" panose="02020603050405020304" pitchFamily="18" charset="0"/>
            </a:endParaRPr>
          </a:p>
        </p:txBody>
      </p:sp>
      <p:sp>
        <p:nvSpPr>
          <p:cNvPr id="5" name="Text Box 13"/>
          <p:cNvSpPr txBox="1">
            <a:spLocks noChangeArrowheads="1"/>
          </p:cNvSpPr>
          <p:nvPr/>
        </p:nvSpPr>
        <p:spPr bwMode="auto">
          <a:xfrm>
            <a:off x="838200" y="4087009"/>
            <a:ext cx="2514600" cy="9421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ts val="225"/>
              </a:spcBef>
              <a:buClrTx/>
              <a:buFontTx/>
              <a:buNone/>
            </a:pPr>
            <a:r>
              <a:rPr lang="en-US" altLang="en-US" sz="1800" dirty="0" smtClean="0">
                <a:latin typeface="Times New Roman" panose="02020603050405020304" pitchFamily="18" charset="0"/>
              </a:rPr>
              <a:t>Nucleons of </a:t>
            </a:r>
            <a:r>
              <a:rPr lang="en-US" altLang="en-US" sz="1800" b="1" dirty="0" smtClean="0">
                <a:latin typeface="Times New Roman" panose="02020603050405020304" pitchFamily="18" charset="0"/>
              </a:rPr>
              <a:t>s</a:t>
            </a:r>
            <a:r>
              <a:rPr lang="en-US" altLang="en-US" sz="1800" dirty="0" smtClean="0">
                <a:latin typeface="Times New Roman" panose="02020603050405020304" pitchFamily="18" charset="0"/>
              </a:rPr>
              <a:t>-shell (red)  are exchangeable </a:t>
            </a:r>
            <a:endParaRPr lang="en-US" altLang="en-US" sz="1800" dirty="0">
              <a:latin typeface="Times New Roman" panose="02020603050405020304" pitchFamily="18" charset="0"/>
            </a:endParaRPr>
          </a:p>
        </p:txBody>
      </p:sp>
      <p:sp>
        <p:nvSpPr>
          <p:cNvPr id="6" name="Text Box 13"/>
          <p:cNvSpPr txBox="1">
            <a:spLocks noChangeArrowheads="1"/>
          </p:cNvSpPr>
          <p:nvPr/>
        </p:nvSpPr>
        <p:spPr bwMode="auto">
          <a:xfrm>
            <a:off x="6234884" y="4172944"/>
            <a:ext cx="2445929" cy="139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ts val="225"/>
              </a:spcBef>
              <a:buClrTx/>
              <a:buFontTx/>
              <a:buNone/>
            </a:pPr>
            <a:r>
              <a:rPr lang="en-US" altLang="en-US" sz="1800" dirty="0" smtClean="0">
                <a:latin typeface="Times New Roman" panose="02020603050405020304" pitchFamily="18" charset="0"/>
              </a:rPr>
              <a:t>Formation of 4 virtual</a:t>
            </a:r>
          </a:p>
          <a:p>
            <a:pPr algn="ctr">
              <a:spcBef>
                <a:spcPts val="225"/>
              </a:spcBef>
              <a:buClrTx/>
              <a:buFontTx/>
              <a:buNone/>
            </a:pPr>
            <a:r>
              <a:rPr lang="el-GR" altLang="en-US" sz="1800" dirty="0" smtClean="0">
                <a:latin typeface="Times New Roman" panose="02020603050405020304" pitchFamily="18" charset="0"/>
              </a:rPr>
              <a:t>α</a:t>
            </a:r>
            <a:r>
              <a:rPr lang="en-US" altLang="en-US" sz="1800" dirty="0" smtClean="0">
                <a:latin typeface="Times New Roman" panose="02020603050405020304" pitchFamily="18" charset="0"/>
              </a:rPr>
              <a:t>-clusters</a:t>
            </a:r>
            <a:endParaRPr lang="en-US" altLang="en-US" sz="1800" dirty="0" smtClean="0">
              <a:latin typeface="Times New Roman" panose="02020603050405020304" pitchFamily="18" charset="0"/>
            </a:endParaRPr>
          </a:p>
          <a:p>
            <a:pPr algn="ctr">
              <a:spcBef>
                <a:spcPts val="225"/>
              </a:spcBef>
              <a:buClrTx/>
              <a:buFontTx/>
              <a:buNone/>
            </a:pPr>
            <a:r>
              <a:rPr lang="en-US" altLang="en-US" sz="1800" dirty="0" smtClean="0">
                <a:latin typeface="Times New Roman" panose="02020603050405020304" pitchFamily="18" charset="0"/>
              </a:rPr>
              <a:t>Nucleons of </a:t>
            </a:r>
            <a:r>
              <a:rPr lang="en-US" altLang="en-US" sz="1800" b="1" dirty="0" smtClean="0">
                <a:latin typeface="Times New Roman" panose="02020603050405020304" pitchFamily="18" charset="0"/>
              </a:rPr>
              <a:t>s</a:t>
            </a:r>
            <a:r>
              <a:rPr lang="en-US" altLang="en-US" sz="1800" dirty="0" smtClean="0">
                <a:latin typeface="Times New Roman" panose="02020603050405020304" pitchFamily="18" charset="0"/>
              </a:rPr>
              <a:t>-shell (red)  are exchangeable </a:t>
            </a:r>
            <a:endParaRPr lang="en-US" altLang="en-US" sz="1800" dirty="0">
              <a:latin typeface="Times New Roman" panose="02020603050405020304" pitchFamily="18" charset="0"/>
            </a:endParaRPr>
          </a:p>
        </p:txBody>
      </p:sp>
      <p:sp>
        <p:nvSpPr>
          <p:cNvPr id="7" name="Text Box 13"/>
          <p:cNvSpPr txBox="1">
            <a:spLocks noChangeArrowheads="1"/>
          </p:cNvSpPr>
          <p:nvPr/>
        </p:nvSpPr>
        <p:spPr bwMode="auto">
          <a:xfrm>
            <a:off x="3679186" y="4172945"/>
            <a:ext cx="2095500" cy="8562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ts val="225"/>
              </a:spcBef>
              <a:buClrTx/>
              <a:buFontTx/>
              <a:buNone/>
            </a:pPr>
            <a:r>
              <a:rPr lang="en-US" altLang="en-US" sz="1800" dirty="0">
                <a:solidFill>
                  <a:srgbClr val="FFC000"/>
                </a:solidFill>
                <a:latin typeface="Times New Roman" panose="02020603050405020304" pitchFamily="18" charset="0"/>
              </a:rPr>
              <a:t>y</a:t>
            </a:r>
            <a:r>
              <a:rPr lang="en-US" altLang="en-US" sz="1800" dirty="0" smtClean="0">
                <a:solidFill>
                  <a:srgbClr val="FFC000"/>
                </a:solidFill>
                <a:latin typeface="Times New Roman" panose="02020603050405020304" pitchFamily="18" charset="0"/>
              </a:rPr>
              <a:t>ellow</a:t>
            </a:r>
            <a:r>
              <a:rPr lang="en-US" altLang="en-US" sz="1800" dirty="0" smtClean="0">
                <a:latin typeface="Times New Roman" panose="02020603050405020304" pitchFamily="18" charset="0"/>
              </a:rPr>
              <a:t> – protons</a:t>
            </a:r>
          </a:p>
          <a:p>
            <a:pPr algn="ctr">
              <a:spcBef>
                <a:spcPts val="225"/>
              </a:spcBef>
              <a:buClrTx/>
              <a:buFontTx/>
              <a:buNone/>
            </a:pPr>
            <a:r>
              <a:rPr lang="en-US" altLang="en-US" sz="1800" dirty="0" smtClean="0">
                <a:solidFill>
                  <a:schemeClr val="accent2">
                    <a:lumMod val="75000"/>
                  </a:schemeClr>
                </a:solidFill>
                <a:latin typeface="Times New Roman" panose="02020603050405020304" pitchFamily="18" charset="0"/>
              </a:rPr>
              <a:t>blue</a:t>
            </a:r>
            <a:r>
              <a:rPr lang="en-US" altLang="en-US" sz="1800" dirty="0" smtClean="0">
                <a:latin typeface="Times New Roman" panose="02020603050405020304" pitchFamily="18" charset="0"/>
              </a:rPr>
              <a:t> – neutrons </a:t>
            </a:r>
            <a:r>
              <a:rPr lang="en-US" altLang="en-US" sz="1800" dirty="0" smtClean="0">
                <a:latin typeface="Times New Roman" panose="02020603050405020304" pitchFamily="18" charset="0"/>
              </a:rPr>
              <a:t> </a:t>
            </a:r>
            <a:endParaRPr lang="en-US" altLang="en-US" sz="1800" dirty="0">
              <a:latin typeface="Times New Roman" panose="02020603050405020304" pitchFamily="18" charset="0"/>
            </a:endParaRPr>
          </a:p>
        </p:txBody>
      </p:sp>
    </p:spTree>
    <p:extLst>
      <p:ext uri="{BB962C8B-B14F-4D97-AF65-F5344CB8AC3E}">
        <p14:creationId xmlns:p14="http://schemas.microsoft.com/office/powerpoint/2010/main" val="40918612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Grp="1" noChangeArrowheads="1"/>
          </p:cNvSpPr>
          <p:nvPr>
            <p:ph type="title" idx="4294967295"/>
          </p:nvPr>
        </p:nvSpPr>
        <p:spPr>
          <a:xfrm>
            <a:off x="473075" y="207963"/>
            <a:ext cx="8229600" cy="1143000"/>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800" b="1" dirty="0" smtClean="0">
                <a:latin typeface="Times New Roman" panose="02020603050405020304" pitchFamily="18" charset="0"/>
                <a:cs typeface="Times New Roman" panose="02020603050405020304" pitchFamily="18" charset="0"/>
              </a:rPr>
              <a:t>Virtual </a:t>
            </a:r>
            <a:r>
              <a:rPr lang="el-GR" altLang="en-US" sz="2800" b="1" dirty="0" smtClean="0">
                <a:latin typeface="Times New Roman" panose="02020603050405020304" pitchFamily="18" charset="0"/>
                <a:cs typeface="Times New Roman" panose="02020603050405020304" pitchFamily="18" charset="0"/>
              </a:rPr>
              <a:t>α</a:t>
            </a:r>
            <a:r>
              <a:rPr lang="en-US" altLang="en-US" sz="2800" b="1" dirty="0" smtClean="0">
                <a:latin typeface="Times New Roman" panose="02020603050405020304" pitchFamily="18" charset="0"/>
                <a:cs typeface="Times New Roman" panose="02020603050405020304" pitchFamily="18" charset="0"/>
              </a:rPr>
              <a:t>-clusters</a:t>
            </a:r>
            <a:r>
              <a:rPr lang="en-US" altLang="en-US" sz="2800" b="1" dirty="0" smtClean="0"/>
              <a:t/>
            </a:r>
            <a:br>
              <a:rPr lang="en-US" altLang="en-US" sz="2800" b="1" dirty="0" smtClean="0"/>
            </a:br>
            <a:endParaRPr lang="en-US" altLang="en-US" sz="2800" b="1" dirty="0" smtClean="0"/>
          </a:p>
        </p:txBody>
      </p:sp>
      <p:grpSp>
        <p:nvGrpSpPr>
          <p:cNvPr id="188420" name="Group 3"/>
          <p:cNvGrpSpPr>
            <a:grpSpLocks/>
          </p:cNvGrpSpPr>
          <p:nvPr/>
        </p:nvGrpSpPr>
        <p:grpSpPr bwMode="auto">
          <a:xfrm>
            <a:off x="558799" y="1366396"/>
            <a:ext cx="7845425" cy="2740025"/>
            <a:chOff x="355" y="1382"/>
            <a:chExt cx="4942" cy="1726"/>
          </a:xfrm>
        </p:grpSpPr>
        <p:grpSp>
          <p:nvGrpSpPr>
            <p:cNvPr id="188424" name="Group 4"/>
            <p:cNvGrpSpPr>
              <a:grpSpLocks/>
            </p:cNvGrpSpPr>
            <p:nvPr/>
          </p:nvGrpSpPr>
          <p:grpSpPr bwMode="auto">
            <a:xfrm>
              <a:off x="355" y="1440"/>
              <a:ext cx="1421" cy="1668"/>
              <a:chOff x="355" y="1440"/>
              <a:chExt cx="1421" cy="1668"/>
            </a:xfrm>
          </p:grpSpPr>
          <p:pic>
            <p:nvPicPr>
              <p:cNvPr id="1884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 y="1728"/>
                <a:ext cx="1421" cy="13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32" name="Text Box 6"/>
              <p:cNvSpPr txBox="1">
                <a:spLocks noChangeArrowheads="1"/>
              </p:cNvSpPr>
              <p:nvPr/>
            </p:nvSpPr>
            <p:spPr bwMode="auto">
              <a:xfrm>
                <a:off x="626" y="1440"/>
                <a:ext cx="508"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J= 1/2</a:t>
                </a:r>
              </a:p>
            </p:txBody>
          </p:sp>
        </p:grpSp>
        <p:grpSp>
          <p:nvGrpSpPr>
            <p:cNvPr id="188425" name="Group 7"/>
            <p:cNvGrpSpPr>
              <a:grpSpLocks/>
            </p:cNvGrpSpPr>
            <p:nvPr/>
          </p:nvGrpSpPr>
          <p:grpSpPr bwMode="auto">
            <a:xfrm>
              <a:off x="2083" y="1440"/>
              <a:ext cx="1485" cy="1663"/>
              <a:chOff x="2083" y="1440"/>
              <a:chExt cx="1485" cy="1663"/>
            </a:xfrm>
          </p:grpSpPr>
          <p:pic>
            <p:nvPicPr>
              <p:cNvPr id="18842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 y="1756"/>
                <a:ext cx="1485" cy="13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30" name="Text Box 9"/>
              <p:cNvSpPr txBox="1">
                <a:spLocks noChangeArrowheads="1"/>
              </p:cNvSpPr>
              <p:nvPr/>
            </p:nvSpPr>
            <p:spPr bwMode="auto">
              <a:xfrm>
                <a:off x="2372" y="1440"/>
                <a:ext cx="869"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J = 1/2, 3/2 </a:t>
                </a:r>
              </a:p>
            </p:txBody>
          </p:sp>
        </p:grpSp>
        <p:grpSp>
          <p:nvGrpSpPr>
            <p:cNvPr id="188426" name="Group 10"/>
            <p:cNvGrpSpPr>
              <a:grpSpLocks/>
            </p:cNvGrpSpPr>
            <p:nvPr/>
          </p:nvGrpSpPr>
          <p:grpSpPr bwMode="auto">
            <a:xfrm>
              <a:off x="3754" y="1382"/>
              <a:ext cx="1543" cy="1726"/>
              <a:chOff x="3754" y="1382"/>
              <a:chExt cx="1543" cy="1726"/>
            </a:xfrm>
          </p:grpSpPr>
          <p:pic>
            <p:nvPicPr>
              <p:cNvPr id="18842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4" y="1670"/>
                <a:ext cx="1543" cy="1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28" name="Text Box 12"/>
              <p:cNvSpPr txBox="1">
                <a:spLocks noChangeArrowheads="1"/>
              </p:cNvSpPr>
              <p:nvPr/>
            </p:nvSpPr>
            <p:spPr bwMode="auto">
              <a:xfrm>
                <a:off x="4042" y="1382"/>
                <a:ext cx="1150"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J = 1/2, 3/2, 5/2</a:t>
                </a:r>
              </a:p>
            </p:txBody>
          </p:sp>
        </p:grpSp>
      </p:grpSp>
      <p:sp>
        <p:nvSpPr>
          <p:cNvPr id="188421" name="Text Box 13"/>
          <p:cNvSpPr txBox="1">
            <a:spLocks noChangeArrowheads="1"/>
          </p:cNvSpPr>
          <p:nvPr/>
        </p:nvSpPr>
        <p:spPr bwMode="auto">
          <a:xfrm>
            <a:off x="528637" y="4630618"/>
            <a:ext cx="2286000" cy="139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ts val="225"/>
              </a:spcBef>
              <a:buClrTx/>
              <a:buFontTx/>
              <a:buNone/>
            </a:pPr>
            <a:r>
              <a:rPr lang="en-US" altLang="en-US" sz="2200" b="1" dirty="0">
                <a:latin typeface="Times New Roman" panose="02020603050405020304" pitchFamily="18" charset="0"/>
              </a:rPr>
              <a:t>s</a:t>
            </a:r>
            <a:r>
              <a:rPr lang="en-US" altLang="en-US" sz="2200" dirty="0">
                <a:latin typeface="Times New Roman" panose="02020603050405020304" pitchFamily="18" charset="0"/>
              </a:rPr>
              <a:t>: n=0, l=0</a:t>
            </a:r>
          </a:p>
          <a:p>
            <a:pPr algn="ctr">
              <a:spcBef>
                <a:spcPts val="225"/>
              </a:spcBef>
              <a:buClrTx/>
              <a:buFontTx/>
              <a:buNone/>
            </a:pPr>
            <a:r>
              <a:rPr lang="en-US" altLang="en-US" sz="2200" dirty="0">
                <a:latin typeface="Times New Roman" panose="02020603050405020304" pitchFamily="18" charset="0"/>
              </a:rPr>
              <a:t> </a:t>
            </a:r>
            <a:r>
              <a:rPr lang="en-US" altLang="en-US" sz="2200">
                <a:latin typeface="Times New Roman" panose="02020603050405020304" pitchFamily="18" charset="0"/>
              </a:rPr>
              <a:t>1 </a:t>
            </a:r>
            <a:r>
              <a:rPr lang="en-US" altLang="en-US" sz="2200" smtClean="0">
                <a:latin typeface="Times New Roman" panose="02020603050405020304" pitchFamily="18" charset="0"/>
              </a:rPr>
              <a:t>real alpha</a:t>
            </a:r>
            <a:endParaRPr lang="en-US" altLang="en-US" sz="2200" dirty="0">
              <a:latin typeface="Times New Roman" panose="02020603050405020304" pitchFamily="18" charset="0"/>
            </a:endParaRPr>
          </a:p>
        </p:txBody>
      </p:sp>
      <p:sp>
        <p:nvSpPr>
          <p:cNvPr id="188422" name="Text Box 14"/>
          <p:cNvSpPr txBox="1">
            <a:spLocks noChangeArrowheads="1"/>
          </p:cNvSpPr>
          <p:nvPr/>
        </p:nvSpPr>
        <p:spPr bwMode="auto">
          <a:xfrm>
            <a:off x="3281362" y="4395668"/>
            <a:ext cx="2378075" cy="186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200" b="1" dirty="0">
                <a:latin typeface="Times New Roman" panose="02020603050405020304" pitchFamily="18" charset="0"/>
              </a:rPr>
              <a:t>s</a:t>
            </a:r>
            <a:r>
              <a:rPr lang="en-US" altLang="en-US" sz="2200" dirty="0">
                <a:latin typeface="Times New Roman" panose="02020603050405020304" pitchFamily="18" charset="0"/>
              </a:rPr>
              <a:t>: n=1, l=1</a:t>
            </a:r>
          </a:p>
          <a:p>
            <a:pPr algn="ctr">
              <a:spcBef>
                <a:spcPct val="0"/>
              </a:spcBef>
              <a:buClrTx/>
              <a:buFontTx/>
              <a:buNone/>
            </a:pPr>
            <a:r>
              <a:rPr lang="en-US" altLang="en-US" sz="2200" dirty="0">
                <a:latin typeface="Times New Roman" panose="02020603050405020304" pitchFamily="18" charset="0"/>
              </a:rPr>
              <a:t>6 virtual </a:t>
            </a:r>
            <a:r>
              <a:rPr lang="en-US" altLang="en-US" sz="2200" dirty="0" smtClean="0">
                <a:latin typeface="Times New Roman" panose="02020603050405020304" pitchFamily="18" charset="0"/>
              </a:rPr>
              <a:t>alphas</a:t>
            </a:r>
            <a:endParaRPr lang="en-US" altLang="en-US" sz="2200" dirty="0">
              <a:latin typeface="Times New Roman" panose="02020603050405020304" pitchFamily="18" charset="0"/>
            </a:endParaRPr>
          </a:p>
        </p:txBody>
      </p:sp>
      <p:sp>
        <p:nvSpPr>
          <p:cNvPr id="188423" name="Text Box 15"/>
          <p:cNvSpPr txBox="1">
            <a:spLocks noChangeArrowheads="1"/>
          </p:cNvSpPr>
          <p:nvPr/>
        </p:nvSpPr>
        <p:spPr bwMode="auto">
          <a:xfrm>
            <a:off x="5776912" y="4630619"/>
            <a:ext cx="2925763" cy="139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ts val="225"/>
              </a:spcBef>
              <a:buClrTx/>
              <a:buFontTx/>
              <a:buNone/>
            </a:pPr>
            <a:r>
              <a:rPr lang="en-US" altLang="en-US" sz="2200" b="1" dirty="0" smtClean="0">
                <a:latin typeface="Times New Roman" panose="02020603050405020304" pitchFamily="18" charset="0"/>
              </a:rPr>
              <a:t>s</a:t>
            </a:r>
            <a:r>
              <a:rPr lang="en-US" altLang="en-US" sz="2200" dirty="0">
                <a:latin typeface="Times New Roman" panose="02020603050405020304" pitchFamily="18" charset="0"/>
              </a:rPr>
              <a:t>: n=2, l=0, 2</a:t>
            </a:r>
          </a:p>
          <a:p>
            <a:pPr algn="ctr">
              <a:spcBef>
                <a:spcPts val="225"/>
              </a:spcBef>
              <a:buClrTx/>
              <a:buFontTx/>
              <a:buNone/>
            </a:pPr>
            <a:r>
              <a:rPr lang="en-US" altLang="en-US" sz="2200" dirty="0">
                <a:latin typeface="Times New Roman" panose="02020603050405020304" pitchFamily="18" charset="0"/>
              </a:rPr>
              <a:t>22 virtual </a:t>
            </a:r>
            <a:r>
              <a:rPr lang="en-US" altLang="en-US" sz="2200" dirty="0" smtClean="0">
                <a:latin typeface="Times New Roman" panose="02020603050405020304" pitchFamily="18" charset="0"/>
              </a:rPr>
              <a:t>alphas</a:t>
            </a:r>
            <a:endParaRPr lang="en-US" altLang="en-US" sz="2200" dirty="0">
              <a:latin typeface="Times New Roman" panose="02020603050405020304" pitchFamily="18" charset="0"/>
            </a:endParaRPr>
          </a:p>
        </p:txBody>
      </p:sp>
    </p:spTree>
    <p:extLst>
      <p:ext uri="{BB962C8B-B14F-4D97-AF65-F5344CB8AC3E}">
        <p14:creationId xmlns:p14="http://schemas.microsoft.com/office/powerpoint/2010/main" val="5233408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1"/>
          <p:cNvSpPr>
            <a:spLocks noGrp="1" noChangeArrowheads="1"/>
          </p:cNvSpPr>
          <p:nvPr>
            <p:ph type="title" idx="4294967295"/>
          </p:nvPr>
        </p:nvSpPr>
        <p:spPr>
          <a:xfrm>
            <a:off x="457200" y="204788"/>
            <a:ext cx="8229600" cy="1282700"/>
          </a:xfrm>
        </p:spPr>
        <p:txBody>
          <a:bodyPr/>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800" b="1" smtClean="0">
                <a:latin typeface="Times New Roman" panose="02020603050405020304" pitchFamily="18" charset="0"/>
              </a:rPr>
              <a:t>FCC Lattice Model </a:t>
            </a:r>
            <a:br>
              <a:rPr lang="en-US" altLang="en-US" sz="2800" b="1" smtClean="0">
                <a:latin typeface="Times New Roman" panose="02020603050405020304" pitchFamily="18" charset="0"/>
              </a:rPr>
            </a:br>
            <a:r>
              <a:rPr lang="en-US" altLang="en-US" sz="2200" smtClean="0">
                <a:latin typeface="Times New Roman" panose="02020603050405020304" pitchFamily="18" charset="0"/>
              </a:rPr>
              <a:t>(</a:t>
            </a:r>
            <a:r>
              <a:rPr lang="en-US" altLang="en-US" sz="2200" i="1" smtClean="0">
                <a:latin typeface="Times New Roman" panose="02020603050405020304" pitchFamily="18" charset="0"/>
              </a:rPr>
              <a:t>N. Cook, 1987)</a:t>
            </a:r>
            <a:r>
              <a:rPr lang="en-US" altLang="en-US" sz="2800" b="1" i="1" smtClean="0">
                <a:latin typeface="Times New Roman" panose="02020603050405020304" pitchFamily="18" charset="0"/>
              </a:rPr>
              <a:t/>
            </a:r>
            <a:br>
              <a:rPr lang="en-US" altLang="en-US" sz="2800" b="1" i="1" smtClean="0">
                <a:latin typeface="Times New Roman" panose="02020603050405020304" pitchFamily="18" charset="0"/>
              </a:rPr>
            </a:br>
            <a:r>
              <a:rPr lang="en-US" altLang="en-US" sz="2800" b="1" smtClean="0">
                <a:latin typeface="Times New Roman" panose="02020603050405020304" pitchFamily="18" charset="0"/>
              </a:rPr>
              <a:t>Particle in 3D box</a:t>
            </a:r>
          </a:p>
        </p:txBody>
      </p:sp>
      <p:sp>
        <p:nvSpPr>
          <p:cNvPr id="61442" name="Rectangle 2"/>
          <p:cNvSpPr>
            <a:spLocks noGrp="1" noChangeArrowheads="1"/>
          </p:cNvSpPr>
          <p:nvPr>
            <p:ph type="subTitle" idx="4294967295"/>
          </p:nvPr>
        </p:nvSpPr>
        <p:spPr>
          <a:xfrm>
            <a:off x="457200" y="1328738"/>
            <a:ext cx="8229600" cy="5068887"/>
          </a:xfrm>
        </p:spPr>
        <p:txBody>
          <a:bodyPr lIns="0" tIns="0" rIns="0" bIns="0" anchor="ctr"/>
          <a:lstStyle/>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altLang="en-US" sz="2400">
              <a:latin typeface="Times New Roman" panose="02020603050405020304" pitchFamily="18" charset="0"/>
              <a:cs typeface="Times New Roman" panose="02020603050405020304" pitchFamily="18" charset="0"/>
            </a:endParaRP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altLang="en-US" sz="2400">
              <a:latin typeface="Times New Roman" panose="02020603050405020304" pitchFamily="18" charset="0"/>
              <a:cs typeface="Times New Roman" panose="02020603050405020304" pitchFamily="18" charset="0"/>
            </a:endParaRPr>
          </a:p>
          <a:p>
            <a:pPr marL="0" indent="0" algn="ctr">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400">
                <a:latin typeface="Times New Roman" panose="02020603050405020304" pitchFamily="18" charset="0"/>
                <a:cs typeface="Times New Roman" panose="02020603050405020304" pitchFamily="18" charset="0"/>
              </a:rPr>
              <a:t>-(</a:t>
            </a:r>
            <a:r>
              <a:rPr lang="ru-RU" altLang="en-US" sz="2400">
                <a:latin typeface="Times New Roman" panose="02020603050405020304" pitchFamily="18" charset="0"/>
                <a:cs typeface="Times New Roman" panose="02020603050405020304" pitchFamily="18" charset="0"/>
              </a:rPr>
              <a:t>ћ</a:t>
            </a:r>
            <a:r>
              <a:rPr lang="en-US" altLang="en-US" sz="2400">
                <a:latin typeface="Times New Roman" panose="02020603050405020304" pitchFamily="18" charset="0"/>
                <a:cs typeface="Times New Roman" panose="02020603050405020304" pitchFamily="18" charset="0"/>
              </a:rPr>
              <a:t>/2m) d</a:t>
            </a:r>
            <a:r>
              <a:rPr lang="en-US" altLang="en-US" sz="2400" baseline="30000">
                <a:latin typeface="Times New Roman" panose="02020603050405020304" pitchFamily="18" charset="0"/>
                <a:cs typeface="Times New Roman" panose="02020603050405020304" pitchFamily="18" charset="0"/>
              </a:rPr>
              <a:t>2</a:t>
            </a:r>
            <a:r>
              <a:rPr lang="el-GR" altLang="en-US" sz="2400">
                <a:latin typeface="Times New Roman" panose="02020603050405020304" pitchFamily="18" charset="0"/>
                <a:cs typeface="Times New Roman" panose="02020603050405020304" pitchFamily="18" charset="0"/>
              </a:rPr>
              <a:t>Ψ</a:t>
            </a:r>
            <a:r>
              <a:rPr lang="en-US" altLang="en-US" sz="2400">
                <a:latin typeface="Times New Roman" panose="02020603050405020304" pitchFamily="18" charset="0"/>
                <a:cs typeface="Times New Roman" panose="02020603050405020304" pitchFamily="18" charset="0"/>
              </a:rPr>
              <a:t>/dr</a:t>
            </a:r>
            <a:r>
              <a:rPr lang="en-US" altLang="en-US" sz="2400" baseline="30000">
                <a:latin typeface="Times New Roman" panose="02020603050405020304" pitchFamily="18" charset="0"/>
                <a:cs typeface="Times New Roman" panose="02020603050405020304" pitchFamily="18" charset="0"/>
              </a:rPr>
              <a:t>2</a:t>
            </a:r>
            <a:r>
              <a:rPr lang="en-US" altLang="en-US" sz="2400">
                <a:latin typeface="Times New Roman" panose="02020603050405020304" pitchFamily="18" charset="0"/>
                <a:cs typeface="Times New Roman" panose="02020603050405020304" pitchFamily="18" charset="0"/>
              </a:rPr>
              <a:t> + V(r) </a:t>
            </a:r>
            <a:r>
              <a:rPr lang="el-GR" altLang="en-US" sz="2400">
                <a:latin typeface="Times New Roman" panose="02020603050405020304" pitchFamily="18" charset="0"/>
                <a:cs typeface="Times New Roman" panose="02020603050405020304" pitchFamily="18" charset="0"/>
              </a:rPr>
              <a:t>Ψ</a:t>
            </a:r>
            <a:r>
              <a:rPr lang="en-US" altLang="en-US" sz="2400">
                <a:latin typeface="Times New Roman" panose="02020603050405020304" pitchFamily="18" charset="0"/>
                <a:cs typeface="Times New Roman" panose="02020603050405020304" pitchFamily="18" charset="0"/>
              </a:rPr>
              <a:t>(r) = E</a:t>
            </a:r>
            <a:r>
              <a:rPr lang="el-GR" altLang="en-US" sz="2400">
                <a:latin typeface="Times New Roman" panose="02020603050405020304" pitchFamily="18" charset="0"/>
                <a:cs typeface="Times New Roman" panose="02020603050405020304" pitchFamily="18" charset="0"/>
              </a:rPr>
              <a:t>Ψ(</a:t>
            </a:r>
            <a:r>
              <a:rPr lang="en-US" altLang="en-US" sz="2400">
                <a:latin typeface="Times New Roman" panose="02020603050405020304" pitchFamily="18" charset="0"/>
                <a:cs typeface="Times New Roman" panose="02020603050405020304" pitchFamily="18" charset="0"/>
              </a:rPr>
              <a:t>r)</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600">
                <a:latin typeface="Times New Roman" panose="02020603050405020304" pitchFamily="18" charset="0"/>
                <a:cs typeface="Arial" panose="020B0604020202020204" pitchFamily="34" charset="0"/>
              </a:rPr>
              <a:t>For harmonic oscillator</a:t>
            </a:r>
          </a:p>
          <a:p>
            <a:pPr marL="0" indent="0" algn="ctr">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400">
                <a:latin typeface="Times New Roman" panose="02020603050405020304" pitchFamily="18" charset="0"/>
                <a:cs typeface="Times New Roman" panose="02020603050405020304" pitchFamily="18" charset="0"/>
              </a:rPr>
              <a:t>E = </a:t>
            </a:r>
            <a:r>
              <a:rPr lang="ru-RU" altLang="en-US" sz="2400">
                <a:latin typeface="Times New Roman" panose="02020603050405020304" pitchFamily="18" charset="0"/>
                <a:cs typeface="Times New Roman" panose="02020603050405020304" pitchFamily="18" charset="0"/>
              </a:rPr>
              <a:t>ћ</a:t>
            </a:r>
            <a:r>
              <a:rPr lang="el-GR" altLang="en-US" sz="2400">
                <a:latin typeface="Times New Roman" panose="02020603050405020304" pitchFamily="18" charset="0"/>
                <a:cs typeface="Times New Roman" panose="02020603050405020304" pitchFamily="18" charset="0"/>
              </a:rPr>
              <a:t>ω</a:t>
            </a:r>
            <a:r>
              <a:rPr lang="en-US" altLang="en-US" sz="2400" baseline="-25000">
                <a:latin typeface="Times New Roman" panose="02020603050405020304" pitchFamily="18" charset="0"/>
                <a:cs typeface="Times New Roman" panose="02020603050405020304" pitchFamily="18" charset="0"/>
              </a:rPr>
              <a:t>0</a:t>
            </a:r>
            <a:r>
              <a:rPr lang="en-US" altLang="en-US" sz="2400">
                <a:latin typeface="Times New Roman" panose="02020603050405020304" pitchFamily="18" charset="0"/>
                <a:cs typeface="Times New Roman" panose="02020603050405020304" pitchFamily="18" charset="0"/>
              </a:rPr>
              <a:t>(n</a:t>
            </a:r>
            <a:r>
              <a:rPr lang="en-US" altLang="en-US" sz="2400" baseline="-25000">
                <a:latin typeface="Times New Roman" panose="02020603050405020304" pitchFamily="18" charset="0"/>
                <a:cs typeface="Times New Roman" panose="02020603050405020304" pitchFamily="18" charset="0"/>
              </a:rPr>
              <a:t>x</a:t>
            </a:r>
            <a:r>
              <a:rPr lang="en-US" altLang="en-US" sz="2400">
                <a:latin typeface="Times New Roman" panose="02020603050405020304" pitchFamily="18" charset="0"/>
                <a:cs typeface="Times New Roman" panose="02020603050405020304" pitchFamily="18" charset="0"/>
              </a:rPr>
              <a:t> + n</a:t>
            </a:r>
            <a:r>
              <a:rPr lang="en-US" altLang="en-US" sz="2400" baseline="-25000">
                <a:latin typeface="Times New Roman" panose="02020603050405020304" pitchFamily="18" charset="0"/>
                <a:cs typeface="Times New Roman" panose="02020603050405020304" pitchFamily="18" charset="0"/>
              </a:rPr>
              <a:t>y</a:t>
            </a:r>
            <a:r>
              <a:rPr lang="en-US" altLang="en-US" sz="2400">
                <a:latin typeface="Times New Roman" panose="02020603050405020304" pitchFamily="18" charset="0"/>
                <a:cs typeface="Times New Roman" panose="02020603050405020304" pitchFamily="18" charset="0"/>
              </a:rPr>
              <a:t> + n</a:t>
            </a:r>
            <a:r>
              <a:rPr lang="en-US" altLang="en-US" sz="2400" baseline="-25000">
                <a:latin typeface="Times New Roman" panose="02020603050405020304" pitchFamily="18" charset="0"/>
                <a:cs typeface="Times New Roman" panose="02020603050405020304" pitchFamily="18" charset="0"/>
              </a:rPr>
              <a:t>z</a:t>
            </a:r>
            <a:r>
              <a:rPr lang="en-US" altLang="en-US" sz="2400">
                <a:latin typeface="Times New Roman" panose="02020603050405020304" pitchFamily="18" charset="0"/>
                <a:cs typeface="Times New Roman" panose="02020603050405020304" pitchFamily="18" charset="0"/>
              </a:rPr>
              <a:t> + 3/2) =  </a:t>
            </a:r>
            <a:r>
              <a:rPr lang="ru-RU" altLang="en-US" sz="2400">
                <a:latin typeface="Times New Roman" panose="02020603050405020304" pitchFamily="18" charset="0"/>
                <a:cs typeface="Times New Roman" panose="02020603050405020304" pitchFamily="18" charset="0"/>
              </a:rPr>
              <a:t>ћ</a:t>
            </a:r>
            <a:r>
              <a:rPr lang="el-GR" altLang="en-US" sz="2400">
                <a:latin typeface="Times New Roman" panose="02020603050405020304" pitchFamily="18" charset="0"/>
                <a:cs typeface="Times New Roman" panose="02020603050405020304" pitchFamily="18" charset="0"/>
              </a:rPr>
              <a:t>ω</a:t>
            </a:r>
            <a:r>
              <a:rPr lang="en-US" altLang="en-US" sz="2400" baseline="-25000">
                <a:latin typeface="Times New Roman" panose="02020603050405020304" pitchFamily="18" charset="0"/>
                <a:cs typeface="Times New Roman" panose="02020603050405020304" pitchFamily="18" charset="0"/>
              </a:rPr>
              <a:t>0</a:t>
            </a:r>
            <a:r>
              <a:rPr lang="en-US" altLang="en-US" sz="2400">
                <a:latin typeface="Times New Roman" panose="02020603050405020304" pitchFamily="18" charset="0"/>
                <a:cs typeface="Times New Roman" panose="02020603050405020304" pitchFamily="18" charset="0"/>
              </a:rPr>
              <a:t>(N + 3/2)</a:t>
            </a:r>
          </a:p>
          <a:p>
            <a:pPr marL="0" indent="0" algn="ctr">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altLang="en-US" sz="2400">
              <a:latin typeface="Times New Roman" panose="02020603050405020304" pitchFamily="18" charset="0"/>
              <a:cs typeface="Times New Roman" panose="02020603050405020304" pitchFamily="18" charset="0"/>
            </a:endParaRPr>
          </a:p>
          <a:p>
            <a:pPr marL="0" indent="0" algn="ctr">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400">
                <a:latin typeface="Times New Roman" panose="02020603050405020304" pitchFamily="18" charset="0"/>
                <a:cs typeface="Times New Roman" panose="02020603050405020304" pitchFamily="18" charset="0"/>
              </a:rPr>
              <a:t>N = 0, 1, 2, 3, ,,, </a:t>
            </a:r>
          </a:p>
          <a:p>
            <a:pPr marL="214313" indent="-214313">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400">
                <a:latin typeface="Times New Roman" panose="02020603050405020304" pitchFamily="18" charset="0"/>
                <a:cs typeface="Times New Roman" panose="02020603050405020304" pitchFamily="18" charset="0"/>
              </a:rPr>
              <a:t>Different combinations </a:t>
            </a:r>
            <a:r>
              <a:rPr lang="en-US" altLang="en-US" sz="2400" b="1">
                <a:latin typeface="Times New Roman" panose="02020603050405020304" pitchFamily="18" charset="0"/>
                <a:cs typeface="Times New Roman" panose="02020603050405020304" pitchFamily="18" charset="0"/>
              </a:rPr>
              <a:t>n</a:t>
            </a:r>
            <a:r>
              <a:rPr lang="en-US" altLang="en-US" sz="2400" b="1" baseline="-25000">
                <a:latin typeface="Times New Roman" panose="02020603050405020304" pitchFamily="18" charset="0"/>
                <a:cs typeface="Times New Roman" panose="02020603050405020304" pitchFamily="18" charset="0"/>
              </a:rPr>
              <a:t>x</a:t>
            </a:r>
            <a:r>
              <a:rPr lang="en-US" altLang="en-US" sz="2400" b="1">
                <a:latin typeface="Times New Roman" panose="02020603050405020304" pitchFamily="18" charset="0"/>
                <a:cs typeface="Times New Roman" panose="02020603050405020304" pitchFamily="18" charset="0"/>
              </a:rPr>
              <a:t>,n</a:t>
            </a:r>
            <a:r>
              <a:rPr lang="en-US" altLang="en-US" sz="2400" b="1" baseline="-25000">
                <a:latin typeface="Times New Roman" panose="02020603050405020304" pitchFamily="18" charset="0"/>
                <a:cs typeface="Times New Roman" panose="02020603050405020304" pitchFamily="18" charset="0"/>
              </a:rPr>
              <a:t>y</a:t>
            </a:r>
            <a:r>
              <a:rPr lang="en-US" altLang="en-US" sz="2400" b="1">
                <a:latin typeface="Times New Roman" panose="02020603050405020304" pitchFamily="18" charset="0"/>
                <a:cs typeface="Times New Roman" panose="02020603050405020304" pitchFamily="18" charset="0"/>
              </a:rPr>
              <a:t>, n</a:t>
            </a:r>
            <a:r>
              <a:rPr lang="en-US" altLang="en-US" sz="2400" b="1" baseline="-25000">
                <a:latin typeface="Times New Roman" panose="02020603050405020304" pitchFamily="18" charset="0"/>
                <a:cs typeface="Times New Roman" panose="02020603050405020304" pitchFamily="18" charset="0"/>
              </a:rPr>
              <a:t>z</a:t>
            </a:r>
            <a:r>
              <a:rPr lang="en-US" altLang="en-US" sz="2400">
                <a:latin typeface="Times New Roman" panose="02020603050405020304" pitchFamily="18" charset="0"/>
                <a:cs typeface="Times New Roman" panose="02020603050405020304" pitchFamily="18" charset="0"/>
              </a:rPr>
              <a:t>, giving the same total </a:t>
            </a:r>
            <a:r>
              <a:rPr lang="en-US" altLang="en-US" sz="2400" b="1">
                <a:latin typeface="Times New Roman" panose="02020603050405020304" pitchFamily="18" charset="0"/>
                <a:cs typeface="Times New Roman" panose="02020603050405020304" pitchFamily="18" charset="0"/>
              </a:rPr>
              <a:t>N</a:t>
            </a:r>
            <a:r>
              <a:rPr lang="en-US" altLang="en-US" sz="2400">
                <a:latin typeface="Times New Roman" panose="02020603050405020304" pitchFamily="18" charset="0"/>
                <a:cs typeface="Times New Roman" panose="02020603050405020304" pitchFamily="18" charset="0"/>
              </a:rPr>
              <a:t>, denote the </a:t>
            </a:r>
            <a:r>
              <a:rPr lang="en-US" altLang="en-US" sz="2400" b="1">
                <a:latin typeface="Times New Roman" panose="02020603050405020304" pitchFamily="18" charset="0"/>
                <a:cs typeface="Times New Roman" panose="02020603050405020304" pitchFamily="18" charset="0"/>
              </a:rPr>
              <a:t>number</a:t>
            </a:r>
            <a:r>
              <a:rPr lang="en-US" altLang="en-US" sz="2400">
                <a:latin typeface="Times New Roman" panose="02020603050405020304" pitchFamily="18" charset="0"/>
                <a:cs typeface="Times New Roman" panose="02020603050405020304" pitchFamily="18" charset="0"/>
              </a:rPr>
              <a:t> of “degenerate” states with the same energy</a:t>
            </a:r>
          </a:p>
          <a:p>
            <a:pPr marL="215900" indent="-214313">
              <a:buClrTx/>
              <a:buSzPct val="45000"/>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400">
                <a:latin typeface="Times New Roman" panose="02020603050405020304" pitchFamily="18" charset="0"/>
                <a:cs typeface="Times New Roman" panose="02020603050405020304" pitchFamily="18" charset="0"/>
              </a:rPr>
              <a:t>  </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altLang="en-US" sz="2400">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2516188" y="242888"/>
            <a:ext cx="4321175" cy="59531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r>
              <a:rPr lang="en-US" altLang="ru-RU" sz="2800" kern="0" baseline="0" dirty="0" smtClean="0"/>
              <a:t>Heavy Ion Collision</a:t>
            </a:r>
          </a:p>
        </p:txBody>
      </p:sp>
      <p:grpSp>
        <p:nvGrpSpPr>
          <p:cNvPr id="4099" name="Группа 43"/>
          <p:cNvGrpSpPr>
            <a:grpSpLocks/>
          </p:cNvGrpSpPr>
          <p:nvPr/>
        </p:nvGrpSpPr>
        <p:grpSpPr bwMode="auto">
          <a:xfrm>
            <a:off x="630238" y="3197225"/>
            <a:ext cx="2717800" cy="1225550"/>
            <a:chOff x="571472" y="4000504"/>
            <a:chExt cx="3546475" cy="1582433"/>
          </a:xfrm>
        </p:grpSpPr>
        <p:sp>
          <p:nvSpPr>
            <p:cNvPr id="4115" name="Line 40"/>
            <p:cNvSpPr>
              <a:spLocks noChangeShapeType="1"/>
            </p:cNvSpPr>
            <p:nvPr/>
          </p:nvSpPr>
          <p:spPr bwMode="auto">
            <a:xfrm>
              <a:off x="728462" y="5040004"/>
              <a:ext cx="3302767" cy="14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16" name="Line 41"/>
            <p:cNvSpPr>
              <a:spLocks noChangeShapeType="1"/>
            </p:cNvSpPr>
            <p:nvPr/>
          </p:nvSpPr>
          <p:spPr bwMode="auto">
            <a:xfrm>
              <a:off x="753879" y="4546428"/>
              <a:ext cx="3302767" cy="1496"/>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4117" name="Line 42"/>
            <p:cNvSpPr>
              <a:spLocks noChangeShapeType="1"/>
            </p:cNvSpPr>
            <p:nvPr/>
          </p:nvSpPr>
          <p:spPr bwMode="auto">
            <a:xfrm>
              <a:off x="831627" y="4532967"/>
              <a:ext cx="1495" cy="520498"/>
            </a:xfrm>
            <a:prstGeom prst="line">
              <a:avLst/>
            </a:prstGeom>
            <a:noFill/>
            <a:ln w="18360">
              <a:solidFill>
                <a:srgbClr val="33CC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4118" name="Text Box 43"/>
            <p:cNvSpPr txBox="1">
              <a:spLocks noChangeArrowheads="1"/>
            </p:cNvSpPr>
            <p:nvPr/>
          </p:nvSpPr>
          <p:spPr bwMode="auto">
            <a:xfrm>
              <a:off x="571472" y="4703475"/>
              <a:ext cx="170446" cy="34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5000"/>
                </a:lnSpc>
                <a:spcBef>
                  <a:spcPct val="0"/>
                </a:spcBef>
                <a:buClr>
                  <a:srgbClr val="000000"/>
                </a:buClr>
                <a:buSzPct val="45000"/>
                <a:buFont typeface="StarSymbol" charset="0"/>
                <a:buNone/>
              </a:pPr>
              <a:r>
                <a:rPr lang="en-GB" altLang="ru-RU" sz="1800">
                  <a:solidFill>
                    <a:srgbClr val="33CC66"/>
                  </a:solidFill>
                </a:rPr>
                <a:t>b</a:t>
              </a:r>
            </a:p>
          </p:txBody>
        </p:sp>
        <p:sp>
          <p:nvSpPr>
            <p:cNvPr id="4119" name="Oval 44"/>
            <p:cNvSpPr>
              <a:spLocks noChangeArrowheads="1"/>
            </p:cNvSpPr>
            <p:nvPr/>
          </p:nvSpPr>
          <p:spPr bwMode="auto">
            <a:xfrm>
              <a:off x="3289639" y="4052853"/>
              <a:ext cx="481435" cy="1066422"/>
            </a:xfrm>
            <a:prstGeom prst="ellipse">
              <a:avLst/>
            </a:prstGeom>
            <a:solidFill>
              <a:srgbClr val="B84700">
                <a:alpha val="50195"/>
              </a:srgbClr>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4120" name="AutoShape 45"/>
            <p:cNvSpPr>
              <a:spLocks noChangeArrowheads="1"/>
            </p:cNvSpPr>
            <p:nvPr/>
          </p:nvSpPr>
          <p:spPr bwMode="auto">
            <a:xfrm>
              <a:off x="3262726" y="4000504"/>
              <a:ext cx="547222" cy="481610"/>
            </a:xfrm>
            <a:prstGeom prst="roundRect">
              <a:avLst>
                <a:gd name="adj" fmla="val 310"/>
              </a:avLst>
            </a:prstGeom>
            <a:solidFill>
              <a:srgbClr val="FFFFFF"/>
            </a:solidFill>
            <a:ln w="9525">
              <a:solidFill>
                <a:srgbClr val="FFFFFF"/>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4121" name="Oval 46"/>
            <p:cNvSpPr>
              <a:spLocks noChangeArrowheads="1"/>
            </p:cNvSpPr>
            <p:nvPr/>
          </p:nvSpPr>
          <p:spPr bwMode="auto">
            <a:xfrm rot="10800000">
              <a:off x="1021510" y="4465661"/>
              <a:ext cx="481435" cy="1066422"/>
            </a:xfrm>
            <a:prstGeom prst="ellipse">
              <a:avLst/>
            </a:prstGeom>
            <a:solidFill>
              <a:srgbClr val="B84700">
                <a:alpha val="50195"/>
              </a:srgbClr>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4122" name="AutoShape 47"/>
            <p:cNvSpPr>
              <a:spLocks noChangeArrowheads="1"/>
            </p:cNvSpPr>
            <p:nvPr/>
          </p:nvSpPr>
          <p:spPr bwMode="auto">
            <a:xfrm rot="10800000">
              <a:off x="994597" y="5101327"/>
              <a:ext cx="547222" cy="481610"/>
            </a:xfrm>
            <a:prstGeom prst="roundRect">
              <a:avLst>
                <a:gd name="adj" fmla="val 310"/>
              </a:avLst>
            </a:prstGeom>
            <a:solidFill>
              <a:srgbClr val="FFFFFF"/>
            </a:solidFill>
            <a:ln w="9525">
              <a:solidFill>
                <a:srgbClr val="FFFFFF"/>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4123" name="Oval 48"/>
            <p:cNvSpPr>
              <a:spLocks noChangeArrowheads="1"/>
            </p:cNvSpPr>
            <p:nvPr/>
          </p:nvSpPr>
          <p:spPr bwMode="auto">
            <a:xfrm rot="10800000">
              <a:off x="1021510" y="4477627"/>
              <a:ext cx="481435" cy="1066422"/>
            </a:xfrm>
            <a:prstGeom prst="ellipse">
              <a:avLst/>
            </a:prstGeom>
            <a:solidFill>
              <a:srgbClr val="CCCC00">
                <a:alpha val="50195"/>
              </a:srgbClr>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4124" name="Oval 49"/>
            <p:cNvSpPr>
              <a:spLocks noChangeArrowheads="1"/>
            </p:cNvSpPr>
            <p:nvPr/>
          </p:nvSpPr>
          <p:spPr bwMode="auto">
            <a:xfrm>
              <a:off x="3289639" y="4052853"/>
              <a:ext cx="481435" cy="1066422"/>
            </a:xfrm>
            <a:prstGeom prst="ellipse">
              <a:avLst/>
            </a:prstGeom>
            <a:solidFill>
              <a:srgbClr val="CCCC00">
                <a:alpha val="50195"/>
              </a:srgbClr>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4125" name="Text Box 52"/>
            <p:cNvSpPr txBox="1">
              <a:spLocks noChangeArrowheads="1"/>
            </p:cNvSpPr>
            <p:nvPr/>
          </p:nvSpPr>
          <p:spPr bwMode="auto">
            <a:xfrm>
              <a:off x="3860783" y="4037896"/>
              <a:ext cx="257164" cy="40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5000"/>
                </a:lnSpc>
                <a:spcBef>
                  <a:spcPct val="0"/>
                </a:spcBef>
                <a:buClr>
                  <a:srgbClr val="000000"/>
                </a:buClr>
                <a:buSzPct val="45000"/>
                <a:buFont typeface="StarSymbol" charset="0"/>
                <a:buNone/>
              </a:pPr>
              <a:r>
                <a:rPr lang="en-GB" altLang="ru-RU" sz="2800">
                  <a:solidFill>
                    <a:srgbClr val="FF0000"/>
                  </a:solidFill>
                </a:rPr>
                <a:t>A</a:t>
              </a:r>
            </a:p>
          </p:txBody>
        </p:sp>
        <p:sp>
          <p:nvSpPr>
            <p:cNvPr id="4126" name="Text Box 53"/>
            <p:cNvSpPr txBox="1">
              <a:spLocks noChangeArrowheads="1"/>
            </p:cNvSpPr>
            <p:nvPr/>
          </p:nvSpPr>
          <p:spPr bwMode="auto">
            <a:xfrm>
              <a:off x="676132" y="5144702"/>
              <a:ext cx="236232" cy="40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5000"/>
                </a:lnSpc>
                <a:spcBef>
                  <a:spcPct val="0"/>
                </a:spcBef>
                <a:buClr>
                  <a:srgbClr val="000000"/>
                </a:buClr>
                <a:buSzPct val="45000"/>
                <a:buFont typeface="StarSymbol" charset="0"/>
                <a:buNone/>
              </a:pPr>
              <a:r>
                <a:rPr lang="en-GB" altLang="ru-RU" sz="2800">
                  <a:solidFill>
                    <a:srgbClr val="FF0000"/>
                  </a:solidFill>
                </a:rPr>
                <a:t>B</a:t>
              </a:r>
            </a:p>
          </p:txBody>
        </p:sp>
        <p:cxnSp>
          <p:nvCxnSpPr>
            <p:cNvPr id="4127" name="Прямая со стрелкой 35"/>
            <p:cNvCxnSpPr>
              <a:cxnSpLocks noChangeShapeType="1"/>
            </p:cNvCxnSpPr>
            <p:nvPr/>
          </p:nvCxnSpPr>
          <p:spPr bwMode="auto">
            <a:xfrm rot="10800000">
              <a:off x="2571736" y="4357694"/>
              <a:ext cx="714380"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128" name="Прямая со стрелкой 37"/>
            <p:cNvCxnSpPr>
              <a:cxnSpLocks noChangeShapeType="1"/>
            </p:cNvCxnSpPr>
            <p:nvPr/>
          </p:nvCxnSpPr>
          <p:spPr bwMode="auto">
            <a:xfrm flipV="1">
              <a:off x="1500166" y="5357826"/>
              <a:ext cx="714380"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4100" name="Группа 80"/>
          <p:cNvGrpSpPr>
            <a:grpSpLocks/>
          </p:cNvGrpSpPr>
          <p:nvPr/>
        </p:nvGrpSpPr>
        <p:grpSpPr bwMode="auto">
          <a:xfrm>
            <a:off x="484188" y="1073150"/>
            <a:ext cx="8043862" cy="4205288"/>
            <a:chOff x="484291" y="1073805"/>
            <a:chExt cx="8043163" cy="4205384"/>
          </a:xfrm>
        </p:grpSpPr>
        <p:grpSp>
          <p:nvGrpSpPr>
            <p:cNvPr id="4103" name="Группа 79"/>
            <p:cNvGrpSpPr>
              <a:grpSpLocks/>
            </p:cNvGrpSpPr>
            <p:nvPr/>
          </p:nvGrpSpPr>
          <p:grpSpPr bwMode="auto">
            <a:xfrm>
              <a:off x="484291" y="1073805"/>
              <a:ext cx="8043163" cy="4205384"/>
              <a:chOff x="484291" y="1073805"/>
              <a:chExt cx="8043163" cy="4205384"/>
            </a:xfrm>
          </p:grpSpPr>
          <p:grpSp>
            <p:nvGrpSpPr>
              <p:cNvPr id="4105" name="Группа 5"/>
              <p:cNvGrpSpPr>
                <a:grpSpLocks/>
              </p:cNvGrpSpPr>
              <p:nvPr/>
            </p:nvGrpSpPr>
            <p:grpSpPr bwMode="auto">
              <a:xfrm>
                <a:off x="484291" y="1073805"/>
                <a:ext cx="8043163" cy="4205384"/>
                <a:chOff x="467544" y="747874"/>
                <a:chExt cx="8043163" cy="4101113"/>
              </a:xfrm>
            </p:grpSpPr>
            <p:grpSp>
              <p:nvGrpSpPr>
                <p:cNvPr id="4107" name="Группа 3"/>
                <p:cNvGrpSpPr>
                  <a:grpSpLocks/>
                </p:cNvGrpSpPr>
                <p:nvPr/>
              </p:nvGrpSpPr>
              <p:grpSpPr bwMode="auto">
                <a:xfrm>
                  <a:off x="467544" y="747874"/>
                  <a:ext cx="8043163" cy="4067176"/>
                  <a:chOff x="899592" y="716775"/>
                  <a:chExt cx="8043163" cy="4067176"/>
                </a:xfrm>
              </p:grpSpPr>
              <p:grpSp>
                <p:nvGrpSpPr>
                  <p:cNvPr id="4109" name="Группа 1"/>
                  <p:cNvGrpSpPr>
                    <a:grpSpLocks/>
                  </p:cNvGrpSpPr>
                  <p:nvPr/>
                </p:nvGrpSpPr>
                <p:grpSpPr bwMode="auto">
                  <a:xfrm>
                    <a:off x="899592" y="716775"/>
                    <a:ext cx="8043163" cy="4067176"/>
                    <a:chOff x="1042988" y="1530349"/>
                    <a:chExt cx="8043163" cy="4067176"/>
                  </a:xfrm>
                </p:grpSpPr>
                <p:pic>
                  <p:nvPicPr>
                    <p:cNvPr id="4111"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700213"/>
                      <a:ext cx="7045325" cy="389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Box 1"/>
                    <p:cNvSpPr txBox="1">
                      <a:spLocks noChangeArrowheads="1"/>
                    </p:cNvSpPr>
                    <p:nvPr/>
                  </p:nvSpPr>
                  <p:spPr bwMode="auto">
                    <a:xfrm>
                      <a:off x="3452813" y="3213100"/>
                      <a:ext cx="1560042" cy="57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600" baseline="0"/>
                        <a:t>Spectators</a:t>
                      </a:r>
                    </a:p>
                    <a:p>
                      <a:pPr eaLnBrk="1" hangingPunct="1">
                        <a:spcBef>
                          <a:spcPct val="0"/>
                        </a:spcBef>
                        <a:buFontTx/>
                        <a:buNone/>
                      </a:pPr>
                      <a:r>
                        <a:rPr lang="en-US" altLang="ru-RU" sz="1600" baseline="0"/>
                        <a:t>Residual Nuclei</a:t>
                      </a:r>
                      <a:endParaRPr lang="ru-RU" altLang="ru-RU" sz="1600" baseline="0"/>
                    </a:p>
                  </p:txBody>
                </p:sp>
                <p:sp>
                  <p:nvSpPr>
                    <p:cNvPr id="4113" name="TextBox 1"/>
                    <p:cNvSpPr txBox="1">
                      <a:spLocks noChangeArrowheads="1"/>
                    </p:cNvSpPr>
                    <p:nvPr/>
                  </p:nvSpPr>
                  <p:spPr bwMode="auto">
                    <a:xfrm>
                      <a:off x="7526109" y="1530349"/>
                      <a:ext cx="1560042" cy="570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600" baseline="0"/>
                        <a:t>Spectators</a:t>
                      </a:r>
                    </a:p>
                    <a:p>
                      <a:pPr eaLnBrk="1" hangingPunct="1">
                        <a:spcBef>
                          <a:spcPct val="0"/>
                        </a:spcBef>
                        <a:buFontTx/>
                        <a:buNone/>
                      </a:pPr>
                      <a:r>
                        <a:rPr lang="en-US" altLang="ru-RU" sz="1600" baseline="0"/>
                        <a:t>Residual Nuclei</a:t>
                      </a:r>
                      <a:endParaRPr lang="ru-RU" altLang="ru-RU" sz="1600" baseline="0"/>
                    </a:p>
                  </p:txBody>
                </p:sp>
                <p:sp>
                  <p:nvSpPr>
                    <p:cNvPr id="4114" name="TextBox 1"/>
                    <p:cNvSpPr txBox="1">
                      <a:spLocks noChangeArrowheads="1"/>
                    </p:cNvSpPr>
                    <p:nvPr/>
                  </p:nvSpPr>
                  <p:spPr bwMode="auto">
                    <a:xfrm>
                      <a:off x="4356100" y="1628775"/>
                      <a:ext cx="12588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600" baseline="0"/>
                        <a:t>Participants</a:t>
                      </a:r>
                      <a:endParaRPr lang="ru-RU" altLang="ru-RU" sz="1600" baseline="0"/>
                    </a:p>
                  </p:txBody>
                </p:sp>
              </p:grpSp>
              <p:sp>
                <p:nvSpPr>
                  <p:cNvPr id="25" name="Прямоугольник 24"/>
                  <p:cNvSpPr/>
                  <p:nvPr/>
                </p:nvSpPr>
                <p:spPr bwMode="auto">
                  <a:xfrm>
                    <a:off x="902767" y="3167535"/>
                    <a:ext cx="2962018" cy="1241635"/>
                  </a:xfrm>
                  <a:prstGeom prst="rect">
                    <a:avLst/>
                  </a:prstGeom>
                  <a:solidFill>
                    <a:schemeClr val="bg1"/>
                  </a:solidFill>
                  <a:ln w="6350" cap="flat" cmpd="sng" algn="ctr">
                    <a:noFill/>
                    <a:prstDash val="solid"/>
                    <a:round/>
                    <a:headEnd type="none" w="med" len="med"/>
                    <a:tailEnd type="triangle" w="med" len="med"/>
                  </a:ln>
                  <a:effectLst/>
                </p:spPr>
                <p:txBody>
                  <a:bodyPr/>
                  <a:lstStyle/>
                  <a:p>
                    <a:pPr>
                      <a:defRPr/>
                    </a:pPr>
                    <a:endParaRPr lang="ru-RU">
                      <a:effectLst>
                        <a:outerShdw blurRad="38100" dist="38100" dir="2700000" algn="tl">
                          <a:srgbClr val="000000">
                            <a:alpha val="43137"/>
                          </a:srgbClr>
                        </a:outerShdw>
                      </a:effectLst>
                    </a:endParaRPr>
                  </a:p>
                </p:txBody>
              </p:sp>
            </p:grpSp>
            <p:sp>
              <p:nvSpPr>
                <p:cNvPr id="3" name="Прямоугольник 2"/>
                <p:cNvSpPr/>
                <p:nvPr/>
              </p:nvSpPr>
              <p:spPr bwMode="auto">
                <a:xfrm>
                  <a:off x="3635919" y="3156833"/>
                  <a:ext cx="3065196" cy="1692154"/>
                </a:xfrm>
                <a:prstGeom prst="rect">
                  <a:avLst/>
                </a:prstGeom>
                <a:solidFill>
                  <a:schemeClr val="bg1"/>
                </a:solidFill>
                <a:ln w="6350" cap="flat" cmpd="sng" algn="ctr">
                  <a:noFill/>
                  <a:prstDash val="solid"/>
                  <a:round/>
                  <a:headEnd type="none" w="med" len="med"/>
                  <a:tailEnd type="triangle" w="med" len="med"/>
                </a:ln>
                <a:effectLst/>
              </p:spPr>
              <p:txBody>
                <a:bodyPr/>
                <a:lstStyle/>
                <a:p>
                  <a:pPr>
                    <a:defRPr/>
                  </a:pPr>
                  <a:endParaRPr lang="ru-RU">
                    <a:effectLst>
                      <a:outerShdw blurRad="38100" dist="38100" dir="2700000" algn="tl">
                        <a:srgbClr val="000000">
                          <a:alpha val="43137"/>
                        </a:srgbClr>
                      </a:outerShdw>
                    </a:effectLst>
                  </a:endParaRPr>
                </a:p>
              </p:txBody>
            </p:sp>
          </p:grpSp>
          <p:sp>
            <p:nvSpPr>
              <p:cNvPr id="26" name="Овал 25"/>
              <p:cNvSpPr/>
              <p:nvPr/>
            </p:nvSpPr>
            <p:spPr bwMode="auto">
              <a:xfrm>
                <a:off x="4413012" y="1700882"/>
                <a:ext cx="1728638" cy="984272"/>
              </a:xfrm>
              <a:prstGeom prst="ellipse">
                <a:avLst/>
              </a:prstGeom>
              <a:noFill/>
              <a:ln w="25400" cap="flat" cmpd="sng" algn="ctr">
                <a:solidFill>
                  <a:srgbClr val="FF0000"/>
                </a:solidFill>
                <a:prstDash val="solid"/>
                <a:round/>
                <a:headEnd type="none" w="med" len="med"/>
                <a:tailEnd type="triangle" w="med" len="med"/>
              </a:ln>
              <a:effectLst/>
            </p:spPr>
            <p:txBody>
              <a:bodyPr/>
              <a:lstStyle/>
              <a:p>
                <a:pPr>
                  <a:defRPr/>
                </a:pPr>
                <a:endParaRPr lang="ru-RU">
                  <a:effectLst>
                    <a:outerShdw blurRad="38100" dist="38100" dir="2700000" algn="tl">
                      <a:srgbClr val="000000">
                        <a:alpha val="43137"/>
                      </a:srgbClr>
                    </a:outerShdw>
                  </a:effectLst>
                </a:endParaRPr>
              </a:p>
            </p:txBody>
          </p:sp>
        </p:grpSp>
        <p:cxnSp>
          <p:nvCxnSpPr>
            <p:cNvPr id="4104" name="Прямая со стрелкой 27"/>
            <p:cNvCxnSpPr>
              <a:cxnSpLocks noChangeShapeType="1"/>
            </p:cNvCxnSpPr>
            <p:nvPr/>
          </p:nvCxnSpPr>
          <p:spPr bwMode="auto">
            <a:xfrm flipH="1" flipV="1">
              <a:off x="5767951" y="2580364"/>
              <a:ext cx="747393" cy="769483"/>
            </a:xfrm>
            <a:prstGeom prst="straightConnector1">
              <a:avLst/>
            </a:prstGeom>
            <a:noFill/>
            <a:ln w="25400" algn="ctr">
              <a:solidFill>
                <a:srgbClr val="FF0000"/>
              </a:solidFill>
              <a:round/>
              <a:headEnd/>
              <a:tailEnd type="arrow" w="med" len="med"/>
            </a:ln>
          </p:spPr>
        </p:cxnSp>
      </p:grpSp>
      <p:sp>
        <p:nvSpPr>
          <p:cNvPr id="4101" name="TextBox 1"/>
          <p:cNvSpPr txBox="1">
            <a:spLocks noChangeArrowheads="1"/>
          </p:cNvSpPr>
          <p:nvPr/>
        </p:nvSpPr>
        <p:spPr bwMode="auto">
          <a:xfrm>
            <a:off x="5767388" y="3373438"/>
            <a:ext cx="2449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600" baseline="0"/>
              <a:t>Particle production zone</a:t>
            </a:r>
            <a:endParaRPr lang="ru-RU" altLang="ru-RU" sz="1600" baseline="0"/>
          </a:p>
        </p:txBody>
      </p:sp>
      <p:sp>
        <p:nvSpPr>
          <p:cNvPr id="8" name="Заголовок 1"/>
          <p:cNvSpPr txBox="1">
            <a:spLocks/>
          </p:cNvSpPr>
          <p:nvPr/>
        </p:nvSpPr>
        <p:spPr>
          <a:xfrm>
            <a:off x="1504950" y="4051300"/>
            <a:ext cx="5875338" cy="2401888"/>
          </a:xfrm>
          <a:prstGeom prst="rect">
            <a:avLst/>
          </a:prstGeom>
        </p:spPr>
        <p:txBody>
          <a:bodyPr/>
          <a:lstStyle>
            <a:lvl1pPr eaLnBrk="0" hangingPunct="0">
              <a:spcBef>
                <a:spcPct val="20000"/>
              </a:spcBef>
              <a:buChar char="•"/>
              <a:defRPr sz="3200">
                <a:solidFill>
                  <a:schemeClr val="tx1"/>
                </a:solidFill>
                <a:latin typeface="Times New Roman" panose="02020603050405020304" pitchFamily="18" charset="0"/>
              </a:defRPr>
            </a:lvl1pPr>
            <a:lvl2pPr marL="800100" indent="-34290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400" baseline="0" dirty="0">
                <a:solidFill>
                  <a:schemeClr val="tx2"/>
                </a:solidFill>
              </a:rPr>
              <a:t>We need theoretical models to</a:t>
            </a:r>
          </a:p>
          <a:p>
            <a:pPr>
              <a:spcBef>
                <a:spcPct val="0"/>
              </a:spcBef>
            </a:pPr>
            <a:r>
              <a:rPr lang="en-US" altLang="ru-RU" sz="2000" b="0" baseline="0" dirty="0">
                <a:solidFill>
                  <a:schemeClr val="tx2"/>
                </a:solidFill>
              </a:rPr>
              <a:t>simulate particle production</a:t>
            </a:r>
          </a:p>
          <a:p>
            <a:pPr>
              <a:spcBef>
                <a:spcPct val="0"/>
              </a:spcBef>
            </a:pPr>
            <a:r>
              <a:rPr lang="en-US" altLang="ru-RU" sz="2000" b="0" baseline="0" dirty="0">
                <a:solidFill>
                  <a:schemeClr val="tx2"/>
                </a:solidFill>
              </a:rPr>
              <a:t>calculate the centrality of collision</a:t>
            </a:r>
          </a:p>
          <a:p>
            <a:pPr lvl="1">
              <a:spcBef>
                <a:spcPct val="0"/>
              </a:spcBef>
              <a:buFont typeface="Wingdings" panose="05000000000000000000" pitchFamily="2" charset="2"/>
              <a:buChar char="ü"/>
            </a:pPr>
            <a:r>
              <a:rPr lang="en-US" altLang="ru-RU" sz="1800" b="0" baseline="0" dirty="0">
                <a:solidFill>
                  <a:schemeClr val="tx2"/>
                </a:solidFill>
              </a:rPr>
              <a:t>the number of participants</a:t>
            </a:r>
          </a:p>
          <a:p>
            <a:pPr lvl="1">
              <a:spcBef>
                <a:spcPct val="0"/>
              </a:spcBef>
              <a:buFont typeface="Wingdings" panose="05000000000000000000" pitchFamily="2" charset="2"/>
              <a:buChar char="ü"/>
            </a:pPr>
            <a:r>
              <a:rPr lang="en-US" altLang="ru-RU" sz="1800" b="0" baseline="0" dirty="0">
                <a:solidFill>
                  <a:schemeClr val="tx2"/>
                </a:solidFill>
              </a:rPr>
              <a:t>the number of spectators</a:t>
            </a:r>
          </a:p>
          <a:p>
            <a:pPr>
              <a:spcBef>
                <a:spcPct val="0"/>
              </a:spcBef>
            </a:pPr>
            <a:r>
              <a:rPr lang="en-US" altLang="ru-RU" sz="2000" b="0" baseline="0" dirty="0">
                <a:solidFill>
                  <a:schemeClr val="tx2"/>
                </a:solidFill>
              </a:rPr>
              <a:t>calculate spallation of excited </a:t>
            </a:r>
            <a:r>
              <a:rPr lang="en-US" altLang="ru-RU" sz="2000" baseline="0" dirty="0">
                <a:solidFill>
                  <a:schemeClr val="tx2"/>
                </a:solidFill>
              </a:rPr>
              <a:t>R</a:t>
            </a:r>
            <a:r>
              <a:rPr lang="en-US" altLang="ru-RU" sz="2000" b="0" baseline="0" dirty="0">
                <a:solidFill>
                  <a:schemeClr val="tx2"/>
                </a:solidFill>
              </a:rPr>
              <a:t>esidual </a:t>
            </a:r>
            <a:r>
              <a:rPr lang="en-US" altLang="ru-RU" sz="2000" baseline="0" dirty="0">
                <a:solidFill>
                  <a:schemeClr val="tx2"/>
                </a:solidFill>
              </a:rPr>
              <a:t>N</a:t>
            </a:r>
            <a:r>
              <a:rPr lang="en-US" altLang="ru-RU" sz="2000" b="0" baseline="0" dirty="0">
                <a:solidFill>
                  <a:schemeClr val="tx2"/>
                </a:solidFill>
              </a:rPr>
              <a:t>uclei (RN)</a:t>
            </a:r>
          </a:p>
          <a:p>
            <a:pPr>
              <a:spcBef>
                <a:spcPct val="0"/>
              </a:spcBef>
            </a:pPr>
            <a:r>
              <a:rPr lang="en-US" altLang="ru-RU" sz="2000" b="0" baseline="0" dirty="0">
                <a:solidFill>
                  <a:schemeClr val="tx2"/>
                </a:solidFill>
              </a:rPr>
              <a:t>and many other things …</a:t>
            </a:r>
          </a:p>
          <a:p>
            <a:pPr>
              <a:spcBef>
                <a:spcPct val="0"/>
              </a:spcBef>
            </a:pPr>
            <a:endParaRPr lang="ru-RU" altLang="ru-RU" sz="2400" b="0" baseline="0" dirty="0">
              <a:solidFill>
                <a:schemeClr val="tx2"/>
              </a:solidFill>
            </a:endParaRPr>
          </a:p>
        </p:txBody>
      </p:sp>
    </p:spTree>
    <p:extLst>
      <p:ext uri="{BB962C8B-B14F-4D97-AF65-F5344CB8AC3E}">
        <p14:creationId xmlns:p14="http://schemas.microsoft.com/office/powerpoint/2010/main" val="963020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
          <p:cNvSpPr txBox="1">
            <a:spLocks noChangeArrowheads="1"/>
          </p:cNvSpPr>
          <p:nvPr/>
        </p:nvSpPr>
        <p:spPr bwMode="auto">
          <a:xfrm>
            <a:off x="515938" y="1006475"/>
            <a:ext cx="7013575" cy="5640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marL="214313" indent="-214313">
              <a:spcBef>
                <a:spcPts val="800"/>
              </a:spcBef>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3200">
                <a:solidFill>
                  <a:srgbClr val="000000"/>
                </a:solidFill>
                <a:latin typeface="Calibri" panose="020F0502020204030204" pitchFamily="34" charset="0"/>
                <a:ea typeface="Microsoft YaHei" panose="020B0503020204020204" pitchFamily="34" charset="-122"/>
              </a:defRPr>
            </a:lvl1pPr>
            <a:lvl2pPr marL="431800" indent="-214313">
              <a:spcBef>
                <a:spcPts val="700"/>
              </a:spcBef>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SzPct val="45000"/>
              <a:buFont typeface="Wingdings" panose="05000000000000000000" pitchFamily="2" charset="2"/>
              <a:buChar char=""/>
            </a:pPr>
            <a:r>
              <a:rPr lang="en-US" altLang="en-US" sz="2400">
                <a:latin typeface="Times New Roman" panose="02020603050405020304" pitchFamily="18" charset="0"/>
              </a:rPr>
              <a:t>Principal quantum number, </a:t>
            </a:r>
            <a:r>
              <a:rPr lang="en-US" altLang="en-US" sz="2400" b="1">
                <a:latin typeface="Times New Roman" panose="02020603050405020304" pitchFamily="18" charset="0"/>
              </a:rPr>
              <a:t>N</a:t>
            </a:r>
          </a:p>
          <a:p>
            <a:pPr eaLnBrk="1" hangingPunct="1">
              <a:spcBef>
                <a:spcPct val="0"/>
              </a:spcBef>
              <a:buClrTx/>
              <a:buFontTx/>
              <a:buNone/>
            </a:pPr>
            <a:r>
              <a:rPr lang="en-US" altLang="en-US" sz="2000">
                <a:latin typeface="Times New Roman" panose="02020603050405020304" pitchFamily="18" charset="0"/>
              </a:rPr>
              <a:t>   </a:t>
            </a:r>
            <a:r>
              <a:rPr lang="en-US" altLang="en-US" sz="2200">
                <a:latin typeface="Times New Roman" panose="02020603050405020304" pitchFamily="18" charset="0"/>
              </a:rPr>
              <a:t>Assuming </a:t>
            </a:r>
            <a:r>
              <a:rPr lang="en-US" altLang="en-US" sz="2200" b="1">
                <a:latin typeface="Times New Roman" panose="02020603050405020304" pitchFamily="18" charset="0"/>
              </a:rPr>
              <a:t>x, y</a:t>
            </a:r>
            <a:r>
              <a:rPr lang="en-US" altLang="en-US" sz="2200">
                <a:latin typeface="Times New Roman" panose="02020603050405020304" pitchFamily="18" charset="0"/>
              </a:rPr>
              <a:t> and </a:t>
            </a:r>
            <a:r>
              <a:rPr lang="en-US" altLang="en-US" sz="2200" b="1">
                <a:latin typeface="Times New Roman" panose="02020603050405020304" pitchFamily="18" charset="0"/>
              </a:rPr>
              <a:t>z</a:t>
            </a:r>
            <a:r>
              <a:rPr lang="en-US" altLang="en-US" sz="2200">
                <a:latin typeface="Times New Roman" panose="02020603050405020304" pitchFamily="18" charset="0"/>
              </a:rPr>
              <a:t> coordinates of nucleons</a:t>
            </a:r>
          </a:p>
          <a:p>
            <a:pPr eaLnBrk="1" hangingPunct="1">
              <a:spcBef>
                <a:spcPct val="0"/>
              </a:spcBef>
              <a:buClrTx/>
              <a:buFontTx/>
              <a:buNone/>
            </a:pPr>
            <a:r>
              <a:rPr lang="en-US" altLang="en-US" sz="2200">
                <a:latin typeface="Times New Roman" panose="02020603050405020304" pitchFamily="18" charset="0"/>
              </a:rPr>
              <a:t>   are </a:t>
            </a:r>
            <a:r>
              <a:rPr lang="en-US" altLang="en-US" sz="2200" b="1">
                <a:latin typeface="Times New Roman" panose="02020603050405020304" pitchFamily="18" charset="0"/>
              </a:rPr>
              <a:t>odd</a:t>
            </a:r>
            <a:r>
              <a:rPr lang="en-US" altLang="en-US" sz="2200">
                <a:latin typeface="Times New Roman" panose="02020603050405020304" pitchFamily="18" charset="0"/>
              </a:rPr>
              <a:t> – integers, </a:t>
            </a:r>
          </a:p>
          <a:p>
            <a:pPr eaLnBrk="1" hangingPunct="1">
              <a:spcBef>
                <a:spcPct val="0"/>
              </a:spcBef>
              <a:buClrTx/>
              <a:buFontTx/>
              <a:buNone/>
            </a:pPr>
            <a:r>
              <a:rPr lang="en-US" altLang="en-US" sz="2400" b="1">
                <a:latin typeface="Times New Roman" panose="02020603050405020304" pitchFamily="18" charset="0"/>
              </a:rPr>
              <a:t>         N = (|x| + |y| + |z| - 3)/2</a:t>
            </a:r>
          </a:p>
          <a:p>
            <a:pPr eaLnBrk="1" hangingPunct="1">
              <a:spcBef>
                <a:spcPct val="0"/>
              </a:spcBef>
              <a:buClrTx/>
              <a:buFontTx/>
              <a:buNone/>
            </a:pPr>
            <a:r>
              <a:rPr lang="en-US" altLang="en-US" sz="2200">
                <a:latin typeface="Times New Roman" panose="02020603050405020304" pitchFamily="18" charset="0"/>
              </a:rPr>
              <a:t>      </a:t>
            </a:r>
          </a:p>
          <a:p>
            <a:pPr eaLnBrk="1" hangingPunct="1">
              <a:spcBef>
                <a:spcPct val="0"/>
              </a:spcBef>
              <a:buClrTx/>
              <a:buFontTx/>
              <a:buNone/>
            </a:pPr>
            <a:r>
              <a:rPr lang="en-US" altLang="en-US" sz="2200">
                <a:latin typeface="Times New Roman" panose="02020603050405020304" pitchFamily="18" charset="0"/>
              </a:rPr>
              <a:t>      The first shell (</a:t>
            </a:r>
            <a:r>
              <a:rPr lang="en-US" altLang="en-US" sz="2200" b="1">
                <a:latin typeface="Times New Roman" panose="02020603050405020304" pitchFamily="18" charset="0"/>
              </a:rPr>
              <a:t>s</a:t>
            </a:r>
            <a:r>
              <a:rPr lang="en-US" altLang="en-US" sz="2200">
                <a:latin typeface="Times New Roman" panose="02020603050405020304" pitchFamily="18" charset="0"/>
              </a:rPr>
              <a:t>-shell, </a:t>
            </a:r>
            <a:r>
              <a:rPr lang="en-US" altLang="en-US" sz="2200" b="1">
                <a:latin typeface="Times New Roman" panose="02020603050405020304" pitchFamily="18" charset="0"/>
              </a:rPr>
              <a:t>N </a:t>
            </a:r>
            <a:r>
              <a:rPr lang="en-US" altLang="en-US" sz="2200">
                <a:latin typeface="Times New Roman" panose="02020603050405020304" pitchFamily="18" charset="0"/>
              </a:rPr>
              <a:t>= 0) contains 4 nucleons </a:t>
            </a:r>
          </a:p>
          <a:p>
            <a:pPr eaLnBrk="1" hangingPunct="1">
              <a:spcBef>
                <a:spcPct val="0"/>
              </a:spcBef>
              <a:buClrTx/>
              <a:buFontTx/>
              <a:buNone/>
            </a:pPr>
            <a:r>
              <a:rPr lang="en-US" altLang="en-US" sz="2200">
                <a:latin typeface="Times New Roman" panose="02020603050405020304" pitchFamily="18" charset="0"/>
              </a:rPr>
              <a:t>       with coordinates      111, -1-11, 1-1-1, -11-1.</a:t>
            </a:r>
          </a:p>
          <a:p>
            <a:pPr eaLnBrk="1" hangingPunct="1">
              <a:spcBef>
                <a:spcPct val="0"/>
              </a:spcBef>
              <a:buClrTx/>
              <a:buFontTx/>
              <a:buNone/>
            </a:pPr>
            <a:r>
              <a:rPr lang="en-US" altLang="en-US" sz="2200">
                <a:latin typeface="Times New Roman" panose="02020603050405020304" pitchFamily="18" charset="0"/>
              </a:rPr>
              <a:t>      The second shell (</a:t>
            </a:r>
            <a:r>
              <a:rPr lang="en-US" altLang="en-US" sz="2200" b="1">
                <a:latin typeface="Times New Roman" panose="02020603050405020304" pitchFamily="18" charset="0"/>
              </a:rPr>
              <a:t>p</a:t>
            </a:r>
            <a:r>
              <a:rPr lang="en-US" altLang="en-US" sz="2200">
                <a:latin typeface="Times New Roman" panose="02020603050405020304" pitchFamily="18" charset="0"/>
              </a:rPr>
              <a:t>-shell, </a:t>
            </a:r>
            <a:r>
              <a:rPr lang="en-US" altLang="en-US" sz="2200" b="1">
                <a:latin typeface="Times New Roman" panose="02020603050405020304" pitchFamily="18" charset="0"/>
              </a:rPr>
              <a:t>N</a:t>
            </a:r>
            <a:r>
              <a:rPr lang="en-US" altLang="en-US" sz="2200">
                <a:latin typeface="Times New Roman" panose="02020603050405020304" pitchFamily="18" charset="0"/>
              </a:rPr>
              <a:t> = 1): 12 nucleons </a:t>
            </a:r>
          </a:p>
          <a:p>
            <a:pPr lvl="1" eaLnBrk="1" hangingPunct="1">
              <a:spcBef>
                <a:spcPct val="0"/>
              </a:spcBef>
              <a:buClrTx/>
              <a:buSzPct val="45000"/>
              <a:buFontTx/>
              <a:buNone/>
            </a:pPr>
            <a:r>
              <a:rPr lang="en-US" altLang="en-US" sz="2200">
                <a:latin typeface="Times New Roman" panose="02020603050405020304" pitchFamily="18" charset="0"/>
              </a:rPr>
              <a:t>31-1, 3-11, -311, -3-1-1, 1-31, -131, 13-1, -1-3-1, -113,</a:t>
            </a:r>
          </a:p>
          <a:p>
            <a:pPr eaLnBrk="1" hangingPunct="1">
              <a:spcBef>
                <a:spcPct val="0"/>
              </a:spcBef>
              <a:buClrTx/>
              <a:buFontTx/>
              <a:buNone/>
            </a:pPr>
            <a:r>
              <a:rPr lang="en-US" altLang="en-US" sz="2200">
                <a:latin typeface="Times New Roman" panose="02020603050405020304" pitchFamily="18" charset="0"/>
              </a:rPr>
              <a:t>      11-3, 1-13, -1-1-3</a:t>
            </a:r>
          </a:p>
          <a:p>
            <a:pPr eaLnBrk="1" hangingPunct="1">
              <a:spcBef>
                <a:spcPct val="0"/>
              </a:spcBef>
              <a:buClrTx/>
              <a:buFontTx/>
              <a:buNone/>
            </a:pPr>
            <a:r>
              <a:rPr lang="en-US" altLang="en-US" sz="2200">
                <a:latin typeface="Times New Roman" panose="02020603050405020304" pitchFamily="18" charset="0"/>
              </a:rPr>
              <a:t>      The </a:t>
            </a:r>
            <a:r>
              <a:rPr lang="en-US" altLang="en-US" sz="2200" b="1">
                <a:latin typeface="Times New Roman" panose="02020603050405020304" pitchFamily="18" charset="0"/>
              </a:rPr>
              <a:t>d</a:t>
            </a:r>
            <a:r>
              <a:rPr lang="en-US" altLang="en-US" sz="2200">
                <a:latin typeface="Times New Roman" panose="02020603050405020304" pitchFamily="18" charset="0"/>
              </a:rPr>
              <a:t>-shell …</a:t>
            </a:r>
          </a:p>
          <a:p>
            <a:pPr lvl="1" eaLnBrk="1" hangingPunct="1">
              <a:spcBef>
                <a:spcPct val="0"/>
              </a:spcBef>
              <a:buClrTx/>
              <a:buSzPct val="45000"/>
              <a:buFontTx/>
              <a:buNone/>
            </a:pPr>
            <a:r>
              <a:rPr lang="en-US" altLang="en-US" sz="2200">
                <a:latin typeface="Times New Roman" panose="02020603050405020304" pitchFamily="18" charset="0"/>
              </a:rPr>
              <a:t>and so on ...</a:t>
            </a:r>
          </a:p>
          <a:p>
            <a:pPr eaLnBrk="1" hangingPunct="1">
              <a:spcBef>
                <a:spcPct val="0"/>
              </a:spcBef>
              <a:buFont typeface="Wingdings" panose="05000000000000000000" pitchFamily="2" charset="2"/>
              <a:buChar char=""/>
            </a:pPr>
            <a:r>
              <a:rPr lang="en-US" altLang="en-US" sz="2400">
                <a:latin typeface="Times New Roman" panose="02020603050405020304" pitchFamily="18" charset="0"/>
              </a:rPr>
              <a:t>Total angular momentum, </a:t>
            </a:r>
            <a:r>
              <a:rPr lang="en-US" altLang="en-US" sz="2400" b="1">
                <a:latin typeface="Times New Roman" panose="02020603050405020304" pitchFamily="18" charset="0"/>
              </a:rPr>
              <a:t>j</a:t>
            </a:r>
          </a:p>
          <a:p>
            <a:pPr eaLnBrk="1" hangingPunct="1">
              <a:spcBef>
                <a:spcPct val="0"/>
              </a:spcBef>
              <a:buClrTx/>
              <a:buFontTx/>
              <a:buNone/>
            </a:pPr>
            <a:r>
              <a:rPr lang="en-US" altLang="en-US" sz="2400" b="1">
                <a:latin typeface="Times New Roman" panose="02020603050405020304" pitchFamily="18" charset="0"/>
              </a:rPr>
              <a:t>	j = (|x| + |y| - 1)/2</a:t>
            </a:r>
          </a:p>
          <a:p>
            <a:pPr eaLnBrk="1" hangingPunct="1">
              <a:spcBef>
                <a:spcPct val="0"/>
              </a:spcBef>
              <a:buSzPct val="45000"/>
              <a:buFont typeface="Wingdings" panose="05000000000000000000" pitchFamily="2" charset="2"/>
              <a:buChar char=""/>
            </a:pPr>
            <a:r>
              <a:rPr lang="en-US" altLang="en-US" sz="2400">
                <a:latin typeface="Times New Roman" panose="02020603050405020304" pitchFamily="18" charset="0"/>
              </a:rPr>
              <a:t>Magnetic quantum number</a:t>
            </a:r>
            <a:r>
              <a:rPr lang="en-US" altLang="en-US" sz="2400" b="1">
                <a:latin typeface="Times New Roman" panose="02020603050405020304" pitchFamily="18" charset="0"/>
              </a:rPr>
              <a:t>, m</a:t>
            </a:r>
          </a:p>
          <a:p>
            <a:pPr eaLnBrk="1" hangingPunct="1">
              <a:spcBef>
                <a:spcPct val="0"/>
              </a:spcBef>
              <a:buClrTx/>
              <a:buFontTx/>
              <a:buNone/>
            </a:pPr>
            <a:r>
              <a:rPr lang="en-US" altLang="en-US" sz="2400" b="1">
                <a:latin typeface="Times New Roman" panose="02020603050405020304" pitchFamily="18" charset="0"/>
              </a:rPr>
              <a:t>  	 </a:t>
            </a:r>
            <a:r>
              <a:rPr lang="en-US" altLang="en-US" sz="2400" b="1" i="1">
                <a:latin typeface="Times New Roman" panose="02020603050405020304" pitchFamily="18" charset="0"/>
              </a:rPr>
              <a:t>m = |x|/2</a:t>
            </a:r>
          </a:p>
        </p:txBody>
      </p:sp>
      <p:sp>
        <p:nvSpPr>
          <p:cNvPr id="79875" name="Text Box 2"/>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F9771CE7-7186-4E25-8DE5-CD2C3A74864F}" type="slidenum">
              <a:rPr lang="ru-RU" altLang="en-US" sz="1200">
                <a:solidFill>
                  <a:srgbClr val="898989"/>
                </a:solidFill>
              </a:rPr>
              <a:pPr algn="r" eaLnBrk="1" hangingPunct="1">
                <a:spcBef>
                  <a:spcPct val="0"/>
                </a:spcBef>
                <a:buClrTx/>
                <a:buFontTx/>
                <a:buNone/>
              </a:pPr>
              <a:t>40</a:t>
            </a:fld>
            <a:endParaRPr lang="ru-RU" altLang="en-US" sz="1200">
              <a:solidFill>
                <a:srgbClr val="898989"/>
              </a:solidFill>
            </a:endParaRPr>
          </a:p>
        </p:txBody>
      </p:sp>
      <p:sp>
        <p:nvSpPr>
          <p:cNvPr id="79876" name="Text Box 3"/>
          <p:cNvSpPr txBox="1">
            <a:spLocks noChangeArrowheads="1"/>
          </p:cNvSpPr>
          <p:nvPr/>
        </p:nvSpPr>
        <p:spPr bwMode="auto">
          <a:xfrm>
            <a:off x="457200" y="150813"/>
            <a:ext cx="8229600" cy="855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2800" b="1">
                <a:latin typeface="Times New Roman" panose="02020603050405020304" pitchFamily="18" charset="0"/>
              </a:rPr>
              <a:t>FCC Lattice Model </a:t>
            </a:r>
            <a:br>
              <a:rPr lang="en-US" altLang="en-US" sz="2800" b="1">
                <a:latin typeface="Times New Roman" panose="02020603050405020304" pitchFamily="18" charset="0"/>
              </a:rPr>
            </a:br>
            <a:r>
              <a:rPr lang="en-US" altLang="en-US" sz="2200">
                <a:latin typeface="Times New Roman" panose="02020603050405020304" pitchFamily="18" charset="0"/>
              </a:rPr>
              <a:t>(</a:t>
            </a:r>
            <a:r>
              <a:rPr lang="en-US" altLang="en-US" sz="2200" i="1">
                <a:latin typeface="Times New Roman" panose="02020603050405020304" pitchFamily="18" charset="0"/>
              </a:rPr>
              <a:t>N. Cook, 1987)</a:t>
            </a:r>
          </a:p>
        </p:txBody>
      </p:sp>
      <p:grpSp>
        <p:nvGrpSpPr>
          <p:cNvPr id="79877" name="Group 4"/>
          <p:cNvGrpSpPr>
            <a:grpSpLocks/>
          </p:cNvGrpSpPr>
          <p:nvPr/>
        </p:nvGrpSpPr>
        <p:grpSpPr bwMode="auto">
          <a:xfrm>
            <a:off x="6858000" y="1049338"/>
            <a:ext cx="1550988" cy="1508125"/>
            <a:chOff x="4320" y="661"/>
            <a:chExt cx="977" cy="950"/>
          </a:xfrm>
        </p:grpSpPr>
        <p:sp>
          <p:nvSpPr>
            <p:cNvPr id="79878" name="Line 5"/>
            <p:cNvSpPr>
              <a:spLocks noChangeShapeType="1"/>
            </p:cNvSpPr>
            <p:nvPr/>
          </p:nvSpPr>
          <p:spPr bwMode="auto">
            <a:xfrm flipV="1">
              <a:off x="4786" y="794"/>
              <a:ext cx="0" cy="498"/>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9879" name="Line 6"/>
            <p:cNvSpPr>
              <a:spLocks noChangeShapeType="1"/>
            </p:cNvSpPr>
            <p:nvPr/>
          </p:nvSpPr>
          <p:spPr bwMode="auto">
            <a:xfrm flipH="1">
              <a:off x="4411" y="1292"/>
              <a:ext cx="374" cy="178"/>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9880" name="Line 7"/>
            <p:cNvSpPr>
              <a:spLocks noChangeShapeType="1"/>
            </p:cNvSpPr>
            <p:nvPr/>
          </p:nvSpPr>
          <p:spPr bwMode="auto">
            <a:xfrm>
              <a:off x="4786" y="1292"/>
              <a:ext cx="370" cy="133"/>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79881" name="Text Box 8"/>
            <p:cNvSpPr txBox="1">
              <a:spLocks noChangeArrowheads="1"/>
            </p:cNvSpPr>
            <p:nvPr/>
          </p:nvSpPr>
          <p:spPr bwMode="auto">
            <a:xfrm>
              <a:off x="5159" y="1338"/>
              <a:ext cx="138"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x</a:t>
              </a:r>
            </a:p>
          </p:txBody>
        </p:sp>
        <p:sp>
          <p:nvSpPr>
            <p:cNvPr id="79882" name="Text Box 9"/>
            <p:cNvSpPr txBox="1">
              <a:spLocks noChangeArrowheads="1"/>
            </p:cNvSpPr>
            <p:nvPr/>
          </p:nvSpPr>
          <p:spPr bwMode="auto">
            <a:xfrm>
              <a:off x="4320" y="1383"/>
              <a:ext cx="138"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y</a:t>
              </a:r>
            </a:p>
          </p:txBody>
        </p:sp>
        <p:sp>
          <p:nvSpPr>
            <p:cNvPr id="79883" name="Text Box 10"/>
            <p:cNvSpPr txBox="1">
              <a:spLocks noChangeArrowheads="1"/>
            </p:cNvSpPr>
            <p:nvPr/>
          </p:nvSpPr>
          <p:spPr bwMode="auto">
            <a:xfrm>
              <a:off x="4693" y="661"/>
              <a:ext cx="138"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z</a:t>
              </a:r>
            </a:p>
          </p:txBody>
        </p:sp>
      </p:grpSp>
    </p:spTree>
    <p:extLst>
      <p:ext uri="{BB962C8B-B14F-4D97-AF65-F5344CB8AC3E}">
        <p14:creationId xmlns:p14="http://schemas.microsoft.com/office/powerpoint/2010/main" val="310352586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Grp="1" noChangeArrowheads="1"/>
          </p:cNvSpPr>
          <p:nvPr>
            <p:ph type="title" idx="4294967295"/>
          </p:nvPr>
        </p:nvSpPr>
        <p:spPr>
          <a:xfrm>
            <a:off x="457200" y="258763"/>
            <a:ext cx="8229600" cy="855662"/>
          </a:xfrm>
        </p:spPr>
        <p:txBody>
          <a:bodyPr/>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800" b="1" smtClean="0">
                <a:latin typeface="Times New Roman" panose="02020603050405020304" pitchFamily="18" charset="0"/>
              </a:rPr>
              <a:t>FCC Lattice Model </a:t>
            </a:r>
            <a:br>
              <a:rPr lang="en-US" altLang="en-US" sz="2800" b="1" smtClean="0">
                <a:latin typeface="Times New Roman" panose="02020603050405020304" pitchFamily="18" charset="0"/>
              </a:rPr>
            </a:br>
            <a:r>
              <a:rPr lang="en-US" altLang="en-US" sz="2200" smtClean="0">
                <a:latin typeface="Times New Roman" panose="02020603050405020304" pitchFamily="18" charset="0"/>
              </a:rPr>
              <a:t>(</a:t>
            </a:r>
            <a:r>
              <a:rPr lang="en-US" altLang="en-US" sz="2200" i="1" smtClean="0">
                <a:latin typeface="Times New Roman" panose="02020603050405020304" pitchFamily="18" charset="0"/>
              </a:rPr>
              <a:t>N. Cook, 1987)</a:t>
            </a:r>
          </a:p>
        </p:txBody>
      </p:sp>
      <p:sp>
        <p:nvSpPr>
          <p:cNvPr id="81923" name="Text Box 2"/>
          <p:cNvSpPr txBox="1">
            <a:spLocks noChangeArrowheads="1"/>
          </p:cNvSpPr>
          <p:nvPr/>
        </p:nvSpPr>
        <p:spPr bwMode="auto">
          <a:xfrm>
            <a:off x="0" y="5029200"/>
            <a:ext cx="91694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214313" indent="-214313">
              <a:spcBef>
                <a:spcPts val="800"/>
              </a:spcBef>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sz="2000">
                <a:solidFill>
                  <a:srgbClr val="000000"/>
                </a:solidFill>
                <a:latin typeface="Calibri" panose="020F0502020204030204" pitchFamily="34" charset="0"/>
                <a:ea typeface="Microsoft YaHei" panose="020B0503020204020204" pitchFamily="34" charset="-122"/>
              </a:defRPr>
            </a:lvl9pPr>
          </a:lstStyle>
          <a:p>
            <a:pPr>
              <a:spcBef>
                <a:spcPts val="450"/>
              </a:spcBef>
              <a:buSzPct val="45000"/>
              <a:buFont typeface="Wingdings" panose="05000000000000000000" pitchFamily="2" charset="2"/>
              <a:buChar char=""/>
            </a:pPr>
            <a:r>
              <a:rPr lang="en-US" altLang="en-US" sz="2200">
                <a:cs typeface="Times New Roman" panose="02020603050405020304" pitchFamily="18" charset="0"/>
              </a:rPr>
              <a:t>Origin of the coordinate system - at the center of the central tetrahedron </a:t>
            </a:r>
          </a:p>
          <a:p>
            <a:pPr>
              <a:spcBef>
                <a:spcPts val="450"/>
              </a:spcBef>
              <a:buSzPct val="45000"/>
              <a:buFont typeface="Wingdings" panose="05000000000000000000" pitchFamily="2" charset="2"/>
              <a:buChar char=""/>
            </a:pPr>
            <a:r>
              <a:rPr lang="en-US" altLang="en-US" sz="2200">
                <a:cs typeface="Times New Roman" panose="02020603050405020304" pitchFamily="18" charset="0"/>
              </a:rPr>
              <a:t>The closure of each consecutive, symmetrical (x=y=z) shell in the lattice composes </a:t>
            </a:r>
            <a:r>
              <a:rPr lang="en-US" altLang="en-US" sz="2200" b="1">
                <a:solidFill>
                  <a:srgbClr val="FF6600"/>
                </a:solidFill>
                <a:cs typeface="Times New Roman" panose="02020603050405020304" pitchFamily="18" charset="0"/>
              </a:rPr>
              <a:t>precisely</a:t>
            </a:r>
            <a:r>
              <a:rPr lang="en-US" altLang="en-US" sz="2200">
                <a:solidFill>
                  <a:srgbClr val="FF6600"/>
                </a:solidFill>
                <a:cs typeface="Times New Roman" panose="02020603050405020304" pitchFamily="18" charset="0"/>
              </a:rPr>
              <a:t> </a:t>
            </a:r>
            <a:r>
              <a:rPr lang="en-US" altLang="en-US" sz="2200">
                <a:cs typeface="Times New Roman" panose="02020603050405020304" pitchFamily="18" charset="0"/>
              </a:rPr>
              <a:t>the numbers of nucleons in the shells derived from  Schrodinger equation</a:t>
            </a:r>
          </a:p>
        </p:txBody>
      </p:sp>
      <p:grpSp>
        <p:nvGrpSpPr>
          <p:cNvPr id="81924" name="Group 3"/>
          <p:cNvGrpSpPr>
            <a:grpSpLocks/>
          </p:cNvGrpSpPr>
          <p:nvPr/>
        </p:nvGrpSpPr>
        <p:grpSpPr bwMode="auto">
          <a:xfrm>
            <a:off x="6765925" y="2286000"/>
            <a:ext cx="1550988" cy="1508125"/>
            <a:chOff x="4262" y="1440"/>
            <a:chExt cx="977" cy="950"/>
          </a:xfrm>
        </p:grpSpPr>
        <p:sp>
          <p:nvSpPr>
            <p:cNvPr id="81927" name="Line 4"/>
            <p:cNvSpPr>
              <a:spLocks noChangeShapeType="1"/>
            </p:cNvSpPr>
            <p:nvPr/>
          </p:nvSpPr>
          <p:spPr bwMode="auto">
            <a:xfrm flipV="1">
              <a:off x="4729" y="1573"/>
              <a:ext cx="0" cy="498"/>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1928" name="Line 5"/>
            <p:cNvSpPr>
              <a:spLocks noChangeShapeType="1"/>
            </p:cNvSpPr>
            <p:nvPr/>
          </p:nvSpPr>
          <p:spPr bwMode="auto">
            <a:xfrm flipH="1">
              <a:off x="4353" y="2071"/>
              <a:ext cx="375" cy="178"/>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1929" name="Line 6"/>
            <p:cNvSpPr>
              <a:spLocks noChangeShapeType="1"/>
            </p:cNvSpPr>
            <p:nvPr/>
          </p:nvSpPr>
          <p:spPr bwMode="auto">
            <a:xfrm>
              <a:off x="4729" y="2071"/>
              <a:ext cx="370" cy="133"/>
            </a:xfrm>
            <a:prstGeom prst="line">
              <a:avLst/>
            </a:prstGeom>
            <a:noFill/>
            <a:ln w="93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81930" name="Text Box 7"/>
            <p:cNvSpPr txBox="1">
              <a:spLocks noChangeArrowheads="1"/>
            </p:cNvSpPr>
            <p:nvPr/>
          </p:nvSpPr>
          <p:spPr bwMode="auto">
            <a:xfrm>
              <a:off x="5101" y="2117"/>
              <a:ext cx="138"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x</a:t>
              </a:r>
            </a:p>
          </p:txBody>
        </p:sp>
        <p:sp>
          <p:nvSpPr>
            <p:cNvPr id="81931" name="Text Box 8"/>
            <p:cNvSpPr txBox="1">
              <a:spLocks noChangeArrowheads="1"/>
            </p:cNvSpPr>
            <p:nvPr/>
          </p:nvSpPr>
          <p:spPr bwMode="auto">
            <a:xfrm>
              <a:off x="4262" y="2162"/>
              <a:ext cx="138"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y</a:t>
              </a:r>
            </a:p>
          </p:txBody>
        </p:sp>
        <p:sp>
          <p:nvSpPr>
            <p:cNvPr id="81932" name="Text Box 9"/>
            <p:cNvSpPr txBox="1">
              <a:spLocks noChangeArrowheads="1"/>
            </p:cNvSpPr>
            <p:nvPr/>
          </p:nvSpPr>
          <p:spPr bwMode="auto">
            <a:xfrm>
              <a:off x="4635" y="1440"/>
              <a:ext cx="138"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z</a:t>
              </a:r>
            </a:p>
          </p:txBody>
        </p:sp>
      </p:grpSp>
      <p:sp>
        <p:nvSpPr>
          <p:cNvPr id="81925" name="Text Box 10"/>
          <p:cNvSpPr txBox="1">
            <a:spLocks noChangeArrowheads="1"/>
          </p:cNvSpPr>
          <p:nvPr/>
        </p:nvSpPr>
        <p:spPr bwMode="auto">
          <a:xfrm>
            <a:off x="3840163" y="1208088"/>
            <a:ext cx="1751012"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2000">
                <a:latin typeface="Arial" panose="020B0604020202020204" pitchFamily="34" charset="0"/>
              </a:rPr>
              <a:t>s, p, d - shells</a:t>
            </a:r>
          </a:p>
        </p:txBody>
      </p:sp>
      <p:pic>
        <p:nvPicPr>
          <p:cNvPr id="6" name="3-shells.mp4">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3048000" y="1697038"/>
            <a:ext cx="3048000" cy="310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17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1"/>
          <p:cNvSpPr>
            <a:spLocks noGrp="1" noChangeArrowheads="1"/>
          </p:cNvSpPr>
          <p:nvPr>
            <p:ph type="title" idx="4294967295"/>
          </p:nvPr>
        </p:nvSpPr>
        <p:spPr>
          <a:xfrm>
            <a:off x="457200" y="193675"/>
            <a:ext cx="8229600" cy="763588"/>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smtClean="0"/>
              <a:t>FCC-SCQM vs Shell Model</a:t>
            </a:r>
            <a:r>
              <a:rPr lang="en-US" altLang="en-US" b="1" smtClean="0"/>
              <a:t> </a:t>
            </a:r>
          </a:p>
        </p:txBody>
      </p:sp>
      <p:sp>
        <p:nvSpPr>
          <p:cNvPr id="86019" name="Rectangle 2"/>
          <p:cNvSpPr>
            <a:spLocks noGrp="1" noChangeArrowheads="1"/>
          </p:cNvSpPr>
          <p:nvPr>
            <p:ph type="subTitle" idx="4294967295"/>
          </p:nvPr>
        </p:nvSpPr>
        <p:spPr>
          <a:xfrm>
            <a:off x="457200" y="957263"/>
            <a:ext cx="8229600" cy="5626100"/>
          </a:xfrm>
        </p:spPr>
        <p:txBody>
          <a:bodyPr lIns="0" tIns="0" rIns="0" bIns="0" anchor="ctr"/>
          <a:lstStyle/>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800" dirty="0" smtClean="0">
                <a:latin typeface="Times New Roman" panose="02020603050405020304" pitchFamily="18" charset="0"/>
              </a:rPr>
              <a:t>Close relation between</a:t>
            </a:r>
            <a:r>
              <a:rPr lang="en-US" altLang="en-US" sz="2400" dirty="0" smtClean="0">
                <a:latin typeface="Times New Roman" panose="02020603050405020304" pitchFamily="18" charset="0"/>
              </a:rPr>
              <a:t> </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dirty="0" smtClean="0">
                <a:latin typeface="Times New Roman" panose="02020603050405020304" pitchFamily="18" charset="0"/>
              </a:rPr>
              <a:t>nucleon location in FCC-SCQM and quantum numbers of SM</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dirty="0" smtClean="0">
                <a:latin typeface="Times New Roman" panose="02020603050405020304" pitchFamily="18" charset="0"/>
              </a:rPr>
              <a:t>	n</a:t>
            </a:r>
            <a:r>
              <a:rPr lang="en-US" altLang="en-US" sz="2400" i="1" dirty="0" smtClean="0">
                <a:latin typeface="Times New Roman" panose="02020603050405020304" pitchFamily="18" charset="0"/>
                <a:cs typeface="Arial" panose="020B0604020202020204" pitchFamily="34" charset="0"/>
              </a:rPr>
              <a:t> = (|x| + |y| + |z| - </a:t>
            </a:r>
            <a:r>
              <a:rPr lang="en-US" altLang="en-US" sz="2400" dirty="0" smtClean="0">
                <a:latin typeface="Times New Roman" panose="02020603050405020304" pitchFamily="18" charset="0"/>
                <a:cs typeface="Arial" panose="020B0604020202020204" pitchFamily="34" charset="0"/>
              </a:rPr>
              <a:t>3</a:t>
            </a:r>
            <a:r>
              <a:rPr lang="en-US" altLang="en-US" sz="2400" i="1" dirty="0" smtClean="0">
                <a:latin typeface="Times New Roman" panose="02020603050405020304" pitchFamily="18" charset="0"/>
                <a:cs typeface="Arial" panose="020B0604020202020204" pitchFamily="34" charset="0"/>
              </a:rPr>
              <a:t>)/</a:t>
            </a:r>
            <a:r>
              <a:rPr lang="en-US" altLang="en-US" sz="2400" dirty="0" smtClean="0">
                <a:latin typeface="Times New Roman" panose="02020603050405020304" pitchFamily="18" charset="0"/>
                <a:cs typeface="Arial" panose="020B0604020202020204" pitchFamily="34" charset="0"/>
              </a:rPr>
              <a:t>2</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dirty="0" smtClean="0">
                <a:latin typeface="Times New Roman" panose="02020603050405020304" pitchFamily="18" charset="0"/>
                <a:cs typeface="Arial" panose="020B0604020202020204" pitchFamily="34" charset="0"/>
              </a:rPr>
              <a:t>	</a:t>
            </a:r>
            <a:r>
              <a:rPr lang="en-US" altLang="en-US" sz="2400" dirty="0" smtClean="0">
                <a:latin typeface="Times New Roman" panose="02020603050405020304" pitchFamily="18" charset="0"/>
              </a:rPr>
              <a:t> </a:t>
            </a:r>
            <a:r>
              <a:rPr lang="en-US" altLang="en-US" sz="2400" i="1" dirty="0" smtClean="0">
                <a:latin typeface="Times New Roman" panose="02020603050405020304" pitchFamily="18" charset="0"/>
                <a:cs typeface="Arial" panose="020B0604020202020204" pitchFamily="34" charset="0"/>
              </a:rPr>
              <a:t>j = |l + s| =(|x| + |y| - </a:t>
            </a:r>
            <a:r>
              <a:rPr lang="en-US" altLang="en-US" sz="2400" dirty="0" smtClean="0">
                <a:latin typeface="Times New Roman" panose="02020603050405020304" pitchFamily="18" charset="0"/>
                <a:cs typeface="Arial" panose="020B0604020202020204" pitchFamily="34" charset="0"/>
              </a:rPr>
              <a:t>1</a:t>
            </a:r>
            <a:r>
              <a:rPr lang="en-US" altLang="en-US" sz="2400" i="1" dirty="0" smtClean="0">
                <a:latin typeface="Times New Roman" panose="02020603050405020304" pitchFamily="18" charset="0"/>
                <a:cs typeface="Arial" panose="020B0604020202020204" pitchFamily="34" charset="0"/>
              </a:rPr>
              <a:t>)/</a:t>
            </a:r>
            <a:r>
              <a:rPr lang="en-US" altLang="en-US" sz="2400" dirty="0" smtClean="0">
                <a:latin typeface="Times New Roman" panose="02020603050405020304" pitchFamily="18" charset="0"/>
                <a:cs typeface="Arial" panose="020B0604020202020204" pitchFamily="34" charset="0"/>
              </a:rPr>
              <a:t>2</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i="1" dirty="0" smtClean="0">
                <a:latin typeface="Times New Roman" panose="02020603050405020304" pitchFamily="18" charset="0"/>
                <a:cs typeface="Arial" panose="020B0604020202020204" pitchFamily="34" charset="0"/>
              </a:rPr>
              <a:t>m </a:t>
            </a:r>
            <a:r>
              <a:rPr lang="en-US" altLang="en-US" sz="2400" i="1" dirty="0" smtClean="0">
                <a:latin typeface="Times New Roman" panose="02020603050405020304" pitchFamily="18" charset="0"/>
                <a:cs typeface="Arial" panose="020B0604020202020204" pitchFamily="34" charset="0"/>
              </a:rPr>
              <a:t>= (|x|/</a:t>
            </a:r>
            <a:r>
              <a:rPr lang="en-US" altLang="en-US" sz="2400" dirty="0" smtClean="0">
                <a:latin typeface="Times New Roman" panose="02020603050405020304" pitchFamily="18" charset="0"/>
                <a:cs typeface="Arial" panose="020B0604020202020204" pitchFamily="34" charset="0"/>
              </a:rPr>
              <a:t>2</a:t>
            </a:r>
            <a:r>
              <a:rPr lang="en-US" altLang="en-US" sz="2400" i="1" dirty="0" smtClean="0">
                <a:latin typeface="Times New Roman" panose="02020603050405020304" pitchFamily="18" charset="0"/>
                <a:cs typeface="Arial" panose="020B0604020202020204" pitchFamily="34" charset="0"/>
              </a:rPr>
              <a:t>)</a:t>
            </a:r>
            <a:r>
              <a:rPr lang="en-US" altLang="en-US" sz="2400" dirty="0" smtClean="0">
                <a:latin typeface="Times New Roman" panose="02020603050405020304" pitchFamily="18" charset="0"/>
                <a:cs typeface="Arial" panose="020B0604020202020204" pitchFamily="34" charset="0"/>
              </a:rPr>
              <a:t>(-1)</a:t>
            </a:r>
            <a:r>
              <a:rPr lang="en-US" altLang="en-US" sz="2400" i="1" baseline="33000" dirty="0" smtClean="0">
                <a:latin typeface="Times New Roman" panose="02020603050405020304" pitchFamily="18" charset="0"/>
                <a:cs typeface="Arial" panose="020B0604020202020204" pitchFamily="34" charset="0"/>
              </a:rPr>
              <a:t>(x-1)</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i="1" baseline="33000" dirty="0" smtClean="0">
                <a:latin typeface="Times New Roman" panose="02020603050405020304" pitchFamily="18" charset="0"/>
                <a:cs typeface="Arial" panose="020B0604020202020204" pitchFamily="34" charset="0"/>
              </a:rPr>
              <a:t>	</a:t>
            </a:r>
            <a:r>
              <a:rPr lang="en-US" altLang="en-US" sz="2400" i="1" dirty="0" smtClean="0">
                <a:latin typeface="Times New Roman" panose="02020603050405020304" pitchFamily="18" charset="0"/>
                <a:cs typeface="Arial" panose="020B0604020202020204" pitchFamily="34" charset="0"/>
              </a:rPr>
              <a:t> s = </a:t>
            </a:r>
            <a:r>
              <a:rPr lang="en-US" altLang="en-US" sz="2400" dirty="0" smtClean="0">
                <a:latin typeface="Times New Roman" panose="02020603050405020304" pitchFamily="18" charset="0"/>
                <a:cs typeface="Arial" panose="020B0604020202020204" pitchFamily="34" charset="0"/>
              </a:rPr>
              <a:t>(-1)</a:t>
            </a:r>
            <a:r>
              <a:rPr lang="en-US" altLang="en-US" sz="2400" baseline="33000" dirty="0" smtClean="0">
                <a:latin typeface="Times New Roman" panose="02020603050405020304" pitchFamily="18" charset="0"/>
                <a:cs typeface="Arial" panose="020B0604020202020204" pitchFamily="34" charset="0"/>
              </a:rPr>
              <a:t>(</a:t>
            </a:r>
            <a:r>
              <a:rPr lang="en-US" altLang="en-US" sz="2400" i="1" baseline="33000" dirty="0" smtClean="0">
                <a:latin typeface="Times New Roman" panose="02020603050405020304" pitchFamily="18" charset="0"/>
                <a:cs typeface="Arial" panose="020B0604020202020204" pitchFamily="34" charset="0"/>
              </a:rPr>
              <a:t>x-</a:t>
            </a:r>
            <a:r>
              <a:rPr lang="en-US" altLang="en-US" sz="2400" baseline="33000" dirty="0" smtClean="0">
                <a:latin typeface="Times New Roman" panose="02020603050405020304" pitchFamily="18" charset="0"/>
                <a:cs typeface="Arial" panose="020B0604020202020204" pitchFamily="34" charset="0"/>
              </a:rPr>
              <a:t>1</a:t>
            </a:r>
            <a:r>
              <a:rPr lang="en-US" altLang="en-US" sz="2400" i="1" baseline="33000" dirty="0" smtClean="0">
                <a:latin typeface="Times New Roman" panose="02020603050405020304" pitchFamily="18" charset="0"/>
                <a:cs typeface="Arial" panose="020B0604020202020204" pitchFamily="34" charset="0"/>
              </a:rPr>
              <a:t>)</a:t>
            </a:r>
            <a:r>
              <a:rPr lang="en-US" altLang="en-US" sz="2400" i="1" dirty="0" smtClean="0">
                <a:latin typeface="Times New Roman" panose="02020603050405020304" pitchFamily="18" charset="0"/>
                <a:cs typeface="Arial" panose="020B0604020202020204" pitchFamily="34" charset="0"/>
              </a:rPr>
              <a:t>/</a:t>
            </a:r>
            <a:r>
              <a:rPr lang="en-US" altLang="en-US" sz="2400" dirty="0" smtClean="0">
                <a:latin typeface="Times New Roman" panose="02020603050405020304" pitchFamily="18" charset="0"/>
                <a:cs typeface="Arial" panose="020B0604020202020204" pitchFamily="34" charset="0"/>
              </a:rPr>
              <a:t>2</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dirty="0" smtClean="0">
                <a:latin typeface="Times New Roman" panose="02020603050405020304" pitchFamily="18" charset="0"/>
                <a:cs typeface="Arial" panose="020B0604020202020204" pitchFamily="34" charset="0"/>
              </a:rPr>
              <a:t>	 </a:t>
            </a:r>
            <a:r>
              <a:rPr lang="en-US" altLang="en-US" sz="2400" i="1" dirty="0" err="1" smtClean="0">
                <a:latin typeface="Times New Roman" panose="02020603050405020304" pitchFamily="18" charset="0"/>
                <a:cs typeface="Arial" panose="020B0604020202020204" pitchFamily="34" charset="0"/>
              </a:rPr>
              <a:t>i</a:t>
            </a:r>
            <a:r>
              <a:rPr lang="en-US" altLang="en-US" sz="2400" i="1" dirty="0" smtClean="0">
                <a:latin typeface="Times New Roman" panose="02020603050405020304" pitchFamily="18" charset="0"/>
                <a:cs typeface="Arial" panose="020B0604020202020204" pitchFamily="34" charset="0"/>
              </a:rPr>
              <a:t> = </a:t>
            </a:r>
            <a:r>
              <a:rPr lang="en-US" altLang="en-US" sz="2400" dirty="0" smtClean="0">
                <a:latin typeface="Times New Roman" panose="02020603050405020304" pitchFamily="18" charset="0"/>
                <a:cs typeface="Arial" panose="020B0604020202020204" pitchFamily="34" charset="0"/>
              </a:rPr>
              <a:t>(-1)</a:t>
            </a:r>
            <a:r>
              <a:rPr lang="en-US" altLang="en-US" sz="2400" baseline="33000" dirty="0" smtClean="0">
                <a:latin typeface="Times New Roman" panose="02020603050405020304" pitchFamily="18" charset="0"/>
                <a:cs typeface="Arial" panose="020B0604020202020204" pitchFamily="34" charset="0"/>
              </a:rPr>
              <a:t>(z-1)</a:t>
            </a:r>
            <a:r>
              <a:rPr lang="en-US" altLang="en-US" sz="2400" dirty="0" smtClean="0">
                <a:latin typeface="Times New Roman" panose="02020603050405020304" pitchFamily="18" charset="0"/>
                <a:cs typeface="Arial" panose="020B0604020202020204" pitchFamily="34" charset="0"/>
              </a:rPr>
              <a:t>/2</a:t>
            </a:r>
            <a:r>
              <a:rPr lang="en-US" altLang="en-US" sz="2400" i="1" dirty="0" smtClean="0">
                <a:latin typeface="Times New Roman" panose="02020603050405020304" pitchFamily="18" charset="0"/>
                <a:cs typeface="Arial" panose="020B0604020202020204" pitchFamily="34" charset="0"/>
              </a:rPr>
              <a:t> </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dirty="0" smtClean="0">
                <a:latin typeface="Times New Roman" panose="02020603050405020304" pitchFamily="18" charset="0"/>
                <a:cs typeface="Arial" panose="020B0604020202020204" pitchFamily="34" charset="0"/>
              </a:rPr>
              <a:t>and reversely</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dirty="0" smtClean="0">
                <a:latin typeface="Times New Roman" panose="02020603050405020304" pitchFamily="18" charset="0"/>
                <a:cs typeface="Arial" panose="020B0604020202020204" pitchFamily="34" charset="0"/>
              </a:rPr>
              <a:t>	</a:t>
            </a:r>
            <a:r>
              <a:rPr lang="en-US" altLang="en-US" sz="2400" i="1" dirty="0" smtClean="0">
                <a:latin typeface="Times New Roman" panose="02020603050405020304" pitchFamily="18" charset="0"/>
                <a:cs typeface="Arial" panose="020B0604020202020204" pitchFamily="34" charset="0"/>
              </a:rPr>
              <a:t>x</a:t>
            </a:r>
            <a:r>
              <a:rPr lang="en-US" altLang="en-US" sz="2400" dirty="0" smtClean="0">
                <a:latin typeface="Times New Roman" panose="02020603050405020304" pitchFamily="18" charset="0"/>
                <a:cs typeface="Arial" panose="020B0604020202020204" pitchFamily="34" charset="0"/>
              </a:rPr>
              <a:t> = |2</a:t>
            </a:r>
            <a:r>
              <a:rPr lang="en-US" altLang="en-US" sz="2400" i="1" dirty="0" smtClean="0">
                <a:latin typeface="Times New Roman" panose="02020603050405020304" pitchFamily="18" charset="0"/>
                <a:cs typeface="Arial" panose="020B0604020202020204" pitchFamily="34" charset="0"/>
              </a:rPr>
              <a:t>m</a:t>
            </a:r>
            <a:r>
              <a:rPr lang="en-US" altLang="en-US" sz="2400" dirty="0" smtClean="0">
                <a:latin typeface="Times New Roman" panose="02020603050405020304" pitchFamily="18" charset="0"/>
                <a:cs typeface="Arial" panose="020B0604020202020204" pitchFamily="34" charset="0"/>
              </a:rPr>
              <a:t>|(-1)(</a:t>
            </a:r>
            <a:r>
              <a:rPr lang="en-US" altLang="en-US" sz="2400" i="1" dirty="0" smtClean="0">
                <a:latin typeface="Times New Roman" panose="02020603050405020304" pitchFamily="18" charset="0"/>
                <a:cs typeface="Arial" panose="020B0604020202020204" pitchFamily="34" charset="0"/>
              </a:rPr>
              <a:t>m</a:t>
            </a:r>
            <a:r>
              <a:rPr lang="en-US" altLang="en-US" sz="2400" dirty="0" smtClean="0">
                <a:latin typeface="Times New Roman" panose="02020603050405020304" pitchFamily="18" charset="0"/>
                <a:cs typeface="Arial" panose="020B0604020202020204" pitchFamily="34" charset="0"/>
              </a:rPr>
              <a:t> + ½)</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dirty="0" smtClean="0">
                <a:latin typeface="Times New Roman" panose="02020603050405020304" pitchFamily="18" charset="0"/>
                <a:cs typeface="Arial" panose="020B0604020202020204" pitchFamily="34" charset="0"/>
              </a:rPr>
              <a:t>y = (2</a:t>
            </a:r>
            <a:r>
              <a:rPr lang="en-US" altLang="en-US" sz="2400" i="1" dirty="0" smtClean="0">
                <a:latin typeface="Times New Roman" panose="02020603050405020304" pitchFamily="18" charset="0"/>
                <a:cs typeface="Arial" panose="020B0604020202020204" pitchFamily="34" charset="0"/>
              </a:rPr>
              <a:t>j</a:t>
            </a:r>
            <a:r>
              <a:rPr lang="en-US" altLang="en-US" sz="2400" dirty="0" smtClean="0">
                <a:latin typeface="Times New Roman" panose="02020603050405020304" pitchFamily="18" charset="0"/>
                <a:cs typeface="Arial" panose="020B0604020202020204" pitchFamily="34" charset="0"/>
              </a:rPr>
              <a:t> + 1 - |</a:t>
            </a:r>
            <a:r>
              <a:rPr lang="en-US" altLang="en-US" sz="2400" i="1" dirty="0" smtClean="0">
                <a:latin typeface="Times New Roman" panose="02020603050405020304" pitchFamily="18" charset="0"/>
                <a:cs typeface="Arial" panose="020B0604020202020204" pitchFamily="34" charset="0"/>
              </a:rPr>
              <a:t>x</a:t>
            </a:r>
            <a:r>
              <a:rPr lang="en-US" altLang="en-US" sz="2400" dirty="0" smtClean="0">
                <a:latin typeface="Times New Roman" panose="02020603050405020304" pitchFamily="18" charset="0"/>
                <a:cs typeface="Arial" panose="020B0604020202020204" pitchFamily="34" charset="0"/>
              </a:rPr>
              <a:t>|)(-1)</a:t>
            </a:r>
            <a:r>
              <a:rPr lang="en-US" altLang="en-US" sz="2400" baseline="33000" dirty="0" smtClean="0">
                <a:latin typeface="Times New Roman" panose="02020603050405020304" pitchFamily="18" charset="0"/>
                <a:cs typeface="Arial" panose="020B0604020202020204" pitchFamily="34" charset="0"/>
              </a:rPr>
              <a:t>(i+j+m+1/2)</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dirty="0" smtClean="0">
                <a:latin typeface="Times New Roman" panose="02020603050405020304" pitchFamily="18" charset="0"/>
                <a:cs typeface="Arial" panose="020B0604020202020204" pitchFamily="34" charset="0"/>
              </a:rPr>
              <a:t>	z = (2n + 3 - |</a:t>
            </a:r>
            <a:r>
              <a:rPr lang="en-US" altLang="en-US" sz="2400" i="1" dirty="0" smtClean="0">
                <a:latin typeface="Times New Roman" panose="02020603050405020304" pitchFamily="18" charset="0"/>
                <a:cs typeface="Arial" panose="020B0604020202020204" pitchFamily="34" charset="0"/>
              </a:rPr>
              <a:t>x</a:t>
            </a:r>
            <a:r>
              <a:rPr lang="en-US" altLang="en-US" sz="2400" dirty="0" smtClean="0">
                <a:latin typeface="Times New Roman" panose="02020603050405020304" pitchFamily="18" charset="0"/>
                <a:cs typeface="Arial" panose="020B0604020202020204" pitchFamily="34" charset="0"/>
              </a:rPr>
              <a:t>|- |</a:t>
            </a:r>
            <a:r>
              <a:rPr lang="en-US" altLang="en-US" sz="2400" i="1" dirty="0" smtClean="0">
                <a:latin typeface="Times New Roman" panose="02020603050405020304" pitchFamily="18" charset="0"/>
                <a:cs typeface="Arial" panose="020B0604020202020204" pitchFamily="34" charset="0"/>
              </a:rPr>
              <a:t>y</a:t>
            </a:r>
            <a:r>
              <a:rPr lang="en-US" altLang="en-US" sz="2400" dirty="0" smtClean="0">
                <a:latin typeface="Times New Roman" panose="02020603050405020304" pitchFamily="18" charset="0"/>
                <a:cs typeface="Arial" panose="020B0604020202020204" pitchFamily="34" charset="0"/>
              </a:rPr>
              <a:t>|)(-1)</a:t>
            </a:r>
            <a:r>
              <a:rPr lang="en-US" altLang="en-US" sz="2400" baseline="33000" dirty="0" smtClean="0">
                <a:latin typeface="Times New Roman" panose="02020603050405020304" pitchFamily="18" charset="0"/>
                <a:cs typeface="Arial" panose="020B0604020202020204" pitchFamily="34" charset="0"/>
              </a:rPr>
              <a:t>(i+n-j-1)</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Text Box 1"/>
          <p:cNvSpPr txBox="1">
            <a:spLocks noChangeArrowheads="1"/>
          </p:cNvSpPr>
          <p:nvPr/>
        </p:nvSpPr>
        <p:spPr bwMode="auto">
          <a:xfrm>
            <a:off x="457200" y="0"/>
            <a:ext cx="8229600" cy="76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dirty="0" smtClean="0"/>
              <a:t>The Role of </a:t>
            </a:r>
            <a:r>
              <a:rPr lang="en-US" altLang="en-US" b="1" dirty="0" smtClean="0"/>
              <a:t>Quarks </a:t>
            </a:r>
            <a:r>
              <a:rPr lang="en-US" altLang="en-US" b="1" dirty="0"/>
              <a:t>in </a:t>
            </a:r>
            <a:r>
              <a:rPr lang="en-US" altLang="en-US" b="1" dirty="0" smtClean="0"/>
              <a:t>Nuclear Structure </a:t>
            </a:r>
            <a:endParaRPr lang="en-US" altLang="en-US" b="1" dirty="0"/>
          </a:p>
        </p:txBody>
      </p:sp>
      <p:sp>
        <p:nvSpPr>
          <p:cNvPr id="67586" name="Text Box 2"/>
          <p:cNvSpPr txBox="1">
            <a:spLocks noChangeArrowheads="1"/>
          </p:cNvSpPr>
          <p:nvPr/>
        </p:nvSpPr>
        <p:spPr bwMode="auto">
          <a:xfrm>
            <a:off x="457200" y="765175"/>
            <a:ext cx="8147050" cy="5903913"/>
          </a:xfrm>
          <a:prstGeom prst="rect">
            <a:avLst/>
          </a:prstGeom>
          <a:noFill/>
          <a:ln>
            <a:noFill/>
          </a:ln>
          <a:effectLst/>
        </p:spPr>
        <p:txBody>
          <a:bodyPr/>
          <a:lstStyle>
            <a:lvl1pPr marL="214313" indent="-214313">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cs typeface="Arial" panose="020B0604020202020204" pitchFamily="34" charset="0"/>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cs typeface="Arial" panose="020B0604020202020204" pitchFamily="34" charset="0"/>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cs typeface="Arial" panose="020B0604020202020204" pitchFamily="34" charset="0"/>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cs typeface="Arial" panose="020B0604020202020204" pitchFamily="34" charset="0"/>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Lst>
              <a:defRPr>
                <a:solidFill>
                  <a:srgbClr val="000000"/>
                </a:solidFill>
                <a:latin typeface="Arial" panose="020B0604020202020204" pitchFamily="34" charset="0"/>
                <a:cs typeface="Arial" panose="020B0604020202020204" pitchFamily="34" charset="0"/>
              </a:defRPr>
            </a:lvl9pPr>
          </a:lstStyle>
          <a:p>
            <a:pPr>
              <a:spcBef>
                <a:spcPts val="700"/>
              </a:spcBef>
              <a:buClr>
                <a:srgbClr val="000000"/>
              </a:buClr>
              <a:buSzPct val="45000"/>
              <a:buFont typeface="Wingdings" panose="05000000000000000000" pitchFamily="2" charset="2"/>
              <a:buChar char=""/>
              <a:defRPr/>
            </a:pPr>
            <a:r>
              <a:rPr lang="en-US" altLang="en-US" sz="2800" dirty="0">
                <a:latin typeface="Calibri" panose="020F0502020204030204" pitchFamily="34" charset="0"/>
              </a:rPr>
              <a:t> </a:t>
            </a:r>
            <a:r>
              <a:rPr lang="en-US" altLang="en-US" sz="2800" dirty="0" smtClean="0">
                <a:latin typeface="Calibri" panose="020F0502020204030204" pitchFamily="34" charset="0"/>
              </a:rPr>
              <a:t>  </a:t>
            </a:r>
            <a:r>
              <a:rPr lang="en-US" altLang="en-US" sz="2000" dirty="0" smtClean="0">
                <a:latin typeface="Times New Roman" panose="02020603050405020304" pitchFamily="18" charset="0"/>
                <a:cs typeface="Times New Roman" panose="02020603050405020304" pitchFamily="18" charset="0"/>
              </a:rPr>
              <a:t>Color </a:t>
            </a:r>
            <a:r>
              <a:rPr lang="en-US" altLang="en-US" sz="2000" dirty="0">
                <a:latin typeface="Times New Roman" panose="02020603050405020304" pitchFamily="18" charset="0"/>
                <a:cs typeface="Times New Roman" panose="02020603050405020304" pitchFamily="18" charset="0"/>
              </a:rPr>
              <a:t>fields of </a:t>
            </a:r>
            <a:r>
              <a:rPr lang="en-US" altLang="en-US" sz="2000" dirty="0" smtClean="0">
                <a:latin typeface="Times New Roman" panose="02020603050405020304" pitchFamily="18" charset="0"/>
                <a:cs typeface="Times New Roman" panose="02020603050405020304" pitchFamily="18" charset="0"/>
              </a:rPr>
              <a:t>q</a:t>
            </a:r>
            <a:r>
              <a:rPr lang="en-US" altLang="en-US" sz="2000" dirty="0" smtClean="0">
                <a:latin typeface="Times New Roman" panose="02020603050405020304" pitchFamily="18" charset="0"/>
                <a:cs typeface="Times New Roman" panose="02020603050405020304" pitchFamily="18" charset="0"/>
              </a:rPr>
              <a:t>uarks are </a:t>
            </a:r>
            <a:r>
              <a:rPr lang="en-US" altLang="en-US" sz="2000" dirty="0">
                <a:latin typeface="Times New Roman" panose="02020603050405020304" pitchFamily="18" charset="0"/>
                <a:cs typeface="Times New Roman" panose="02020603050405020304" pitchFamily="18" charset="0"/>
              </a:rPr>
              <a:t>responsible for strong </a:t>
            </a:r>
            <a:r>
              <a:rPr lang="en-US" altLang="en-US" sz="2000" dirty="0" smtClean="0">
                <a:latin typeface="Times New Roman" panose="02020603050405020304" pitchFamily="18" charset="0"/>
                <a:cs typeface="Times New Roman" panose="02020603050405020304" pitchFamily="18" charset="0"/>
              </a:rPr>
              <a:t>interactions of nucleons 	inside nuclei.  </a:t>
            </a:r>
            <a:endParaRPr lang="en-US" altLang="en-US" sz="2000" dirty="0">
              <a:latin typeface="Times New Roman" panose="02020603050405020304" pitchFamily="18" charset="0"/>
              <a:cs typeface="Times New Roman" panose="02020603050405020304" pitchFamily="18" charset="0"/>
            </a:endParaRPr>
          </a:p>
          <a:p>
            <a:pPr marL="511175" indent="-511175">
              <a:spcBef>
                <a:spcPts val="700"/>
              </a:spcBef>
              <a:buClr>
                <a:srgbClr val="000000"/>
              </a:buClr>
              <a:buSzPct val="100000"/>
              <a:buFont typeface="Arial" panose="020B0604020202020204" pitchFamily="34" charset="0"/>
              <a:buChar char="•"/>
              <a:defRPr/>
            </a:pPr>
            <a:r>
              <a:rPr lang="en-US" altLang="en-US" sz="2000" dirty="0">
                <a:latin typeface="Times New Roman" panose="02020603050405020304" pitchFamily="18" charset="0"/>
                <a:cs typeface="Times New Roman" panose="02020603050405020304" pitchFamily="18" charset="0"/>
              </a:rPr>
              <a:t>Strong interactions are </a:t>
            </a:r>
            <a:r>
              <a:rPr lang="en-US" altLang="en-US" sz="2000" b="1" dirty="0" err="1">
                <a:latin typeface="Times New Roman" panose="02020603050405020304" pitchFamily="18" charset="0"/>
                <a:cs typeface="Times New Roman" panose="02020603050405020304" pitchFamily="18" charset="0"/>
              </a:rPr>
              <a:t>tensorial</a:t>
            </a:r>
            <a:endParaRPr lang="en-US" altLang="en-US" sz="2000" b="1" dirty="0">
              <a:latin typeface="Times New Roman" panose="02020603050405020304" pitchFamily="18" charset="0"/>
              <a:cs typeface="Times New Roman" panose="02020603050405020304" pitchFamily="18" charset="0"/>
            </a:endParaRPr>
          </a:p>
          <a:p>
            <a:pPr marL="511175" indent="-511175">
              <a:spcBef>
                <a:spcPts val="700"/>
              </a:spcBef>
              <a:buClr>
                <a:srgbClr val="000000"/>
              </a:buClr>
              <a:buSzPct val="100000"/>
              <a:buFont typeface="Arial" panose="020B0604020202020204" pitchFamily="34" charset="0"/>
              <a:buChar char="•"/>
              <a:defRPr/>
            </a:pPr>
            <a:r>
              <a:rPr lang="en-US" altLang="en-US" sz="2000" dirty="0">
                <a:latin typeface="Times New Roman" panose="02020603050405020304" pitchFamily="18" charset="0"/>
                <a:cs typeface="Times New Roman" panose="02020603050405020304" pitchFamily="18" charset="0"/>
              </a:rPr>
              <a:t>Quark loops form </a:t>
            </a:r>
            <a:r>
              <a:rPr lang="en-US" altLang="en-US" sz="2000" b="1" dirty="0">
                <a:latin typeface="Times New Roman" panose="02020603050405020304" pitchFamily="18" charset="0"/>
                <a:cs typeface="Times New Roman" panose="02020603050405020304" pitchFamily="18" charset="0"/>
              </a:rPr>
              <a:t>virtual</a:t>
            </a:r>
            <a:r>
              <a:rPr lang="en-US" altLang="en-US" sz="2000" dirty="0">
                <a:latin typeface="Times New Roman" panose="02020603050405020304" pitchFamily="18" charset="0"/>
                <a:cs typeface="Times New Roman" panose="02020603050405020304" pitchFamily="18" charset="0"/>
              </a:rPr>
              <a:t> 3- and 4-nucleon clusters inside bound nuclei</a:t>
            </a:r>
          </a:p>
          <a:p>
            <a:pPr marL="511175" indent="-511175">
              <a:spcBef>
                <a:spcPts val="700"/>
              </a:spcBef>
              <a:buClr>
                <a:srgbClr val="000000"/>
              </a:buClr>
              <a:buSzPct val="100000"/>
              <a:buFont typeface="Arial" panose="020B0604020202020204" pitchFamily="34" charset="0"/>
              <a:buChar char="•"/>
              <a:defRPr/>
            </a:pPr>
            <a:r>
              <a:rPr lang="en-US" altLang="en-US" sz="2000" dirty="0">
                <a:latin typeface="Times New Roman" panose="02020603050405020304" pitchFamily="18" charset="0"/>
                <a:cs typeface="Times New Roman" panose="02020603050405020304" pitchFamily="18" charset="0"/>
              </a:rPr>
              <a:t>Evidence of quark loops is </a:t>
            </a:r>
            <a:r>
              <a:rPr lang="en-US" altLang="en-US" sz="2000" b="1" dirty="0" smtClean="0">
                <a:latin typeface="Times New Roman" panose="02020603050405020304" pitchFamily="18" charset="0"/>
                <a:cs typeface="Times New Roman" panose="02020603050405020304" pitchFamily="18" charset="0"/>
              </a:rPr>
              <a:t>an enhanced </a:t>
            </a:r>
            <a:r>
              <a:rPr lang="en-US" altLang="en-US" sz="2000" b="1" dirty="0">
                <a:latin typeface="Times New Roman" panose="02020603050405020304" pitchFamily="18" charset="0"/>
                <a:cs typeface="Times New Roman" panose="02020603050405020304" pitchFamily="18" charset="0"/>
              </a:rPr>
              <a:t>separation energy </a:t>
            </a:r>
            <a:r>
              <a:rPr lang="en-US" altLang="en-US" sz="2000" dirty="0">
                <a:latin typeface="Times New Roman" panose="02020603050405020304" pitchFamily="18" charset="0"/>
                <a:cs typeface="Times New Roman" panose="02020603050405020304" pitchFamily="18" charset="0"/>
              </a:rPr>
              <a:t>in even-even nuclei </a:t>
            </a:r>
          </a:p>
          <a:p>
            <a:pPr marL="511175" indent="-511175">
              <a:spcBef>
                <a:spcPts val="700"/>
              </a:spcBef>
              <a:buClr>
                <a:srgbClr val="000000"/>
              </a:buClr>
              <a:buSzPct val="100000"/>
              <a:buFont typeface="Arial" panose="020B0604020202020204" pitchFamily="34" charset="0"/>
              <a:buChar char="•"/>
              <a:defRPr/>
            </a:pPr>
            <a:r>
              <a:rPr lang="en-US" altLang="en-US" sz="2000" dirty="0">
                <a:solidFill>
                  <a:schemeClr val="tx1"/>
                </a:solidFill>
                <a:latin typeface="Times New Roman" panose="02020603050405020304" pitchFamily="18" charset="0"/>
                <a:cs typeface="Times New Roman" panose="02020603050405020304" pitchFamily="18" charset="0"/>
              </a:rPr>
              <a:t>Halo nuclei are formed by core and virtual 3-nucleon clusters (</a:t>
            </a:r>
            <a:r>
              <a:rPr lang="en-US" altLang="en-US" sz="2000" baseline="33000" dirty="0">
                <a:solidFill>
                  <a:schemeClr val="tx1"/>
                </a:solidFill>
                <a:latin typeface="Times New Roman" panose="02020603050405020304" pitchFamily="18" charset="0"/>
                <a:cs typeface="Times New Roman" panose="02020603050405020304" pitchFamily="18" charset="0"/>
              </a:rPr>
              <a:t>3</a:t>
            </a:r>
            <a:r>
              <a:rPr lang="en-US" altLang="en-US" sz="2000" dirty="0">
                <a:solidFill>
                  <a:schemeClr val="tx1"/>
                </a:solidFill>
                <a:latin typeface="Times New Roman" panose="02020603050405020304" pitchFamily="18" charset="0"/>
                <a:cs typeface="Times New Roman" panose="02020603050405020304" pitchFamily="18" charset="0"/>
              </a:rPr>
              <a:t>H-type) </a:t>
            </a:r>
          </a:p>
          <a:p>
            <a:pPr marL="511175" indent="-511175">
              <a:spcBef>
                <a:spcPts val="700"/>
              </a:spcBef>
              <a:buClr>
                <a:srgbClr val="000000"/>
              </a:buClr>
              <a:buSzPct val="100000"/>
              <a:buFont typeface="Arial" panose="020B0604020202020204" pitchFamily="34" charset="0"/>
              <a:buChar char="•"/>
              <a:defRPr/>
            </a:pPr>
            <a:r>
              <a:rPr lang="en-US" altLang="en-US" sz="2000" dirty="0">
                <a:solidFill>
                  <a:schemeClr val="tx1"/>
                </a:solidFill>
                <a:latin typeface="Times New Roman" panose="02020603050405020304" pitchFamily="18" charset="0"/>
                <a:cs typeface="Times New Roman" panose="02020603050405020304" pitchFamily="18" charset="0"/>
              </a:rPr>
              <a:t>Bound nuclei are formed by </a:t>
            </a:r>
            <a:r>
              <a:rPr lang="en-US" altLang="en-US" sz="2000" b="1" dirty="0">
                <a:solidFill>
                  <a:schemeClr val="tx1"/>
                </a:solidFill>
                <a:latin typeface="Times New Roman" panose="02020603050405020304" pitchFamily="18" charset="0"/>
                <a:cs typeface="Times New Roman" panose="02020603050405020304" pitchFamily="18" charset="0"/>
              </a:rPr>
              <a:t>virtual</a:t>
            </a:r>
            <a:r>
              <a:rPr lang="en-US" altLang="en-US" sz="2000" dirty="0">
                <a:solidFill>
                  <a:schemeClr val="tx1"/>
                </a:solidFill>
                <a:latin typeface="Times New Roman" panose="02020603050405020304" pitchFamily="18" charset="0"/>
                <a:cs typeface="Times New Roman" panose="02020603050405020304" pitchFamily="18" charset="0"/>
              </a:rPr>
              <a:t> </a:t>
            </a:r>
            <a:r>
              <a:rPr lang="en-US" altLang="en-US" sz="2000" baseline="33000" dirty="0">
                <a:solidFill>
                  <a:schemeClr val="tx1"/>
                </a:solidFill>
                <a:latin typeface="Times New Roman" panose="02020603050405020304" pitchFamily="18" charset="0"/>
                <a:cs typeface="Times New Roman" panose="02020603050405020304" pitchFamily="18" charset="0"/>
              </a:rPr>
              <a:t>3</a:t>
            </a:r>
            <a:r>
              <a:rPr lang="en-US" altLang="en-US" sz="2000" dirty="0">
                <a:solidFill>
                  <a:schemeClr val="tx1"/>
                </a:solidFill>
                <a:latin typeface="Times New Roman" panose="02020603050405020304" pitchFamily="18" charset="0"/>
                <a:cs typeface="Times New Roman" panose="02020603050405020304" pitchFamily="18" charset="0"/>
              </a:rPr>
              <a:t>H- and </a:t>
            </a:r>
            <a:r>
              <a:rPr lang="en-US" altLang="en-US" sz="2000" baseline="33000" dirty="0">
                <a:solidFill>
                  <a:schemeClr val="tx1"/>
                </a:solidFill>
                <a:latin typeface="Times New Roman" panose="02020603050405020304" pitchFamily="18" charset="0"/>
                <a:cs typeface="Times New Roman" panose="02020603050405020304" pitchFamily="18" charset="0"/>
              </a:rPr>
              <a:t>4</a:t>
            </a:r>
            <a:r>
              <a:rPr lang="en-US" altLang="en-US" sz="2000" dirty="0">
                <a:solidFill>
                  <a:schemeClr val="tx1"/>
                </a:solidFill>
                <a:latin typeface="Times New Roman" panose="02020603050405020304" pitchFamily="18" charset="0"/>
                <a:cs typeface="Times New Roman" panose="02020603050405020304" pitchFamily="18" charset="0"/>
              </a:rPr>
              <a:t>He-type clusters</a:t>
            </a:r>
            <a:r>
              <a:rPr lang="en-US" altLang="en-US" sz="2000" dirty="0" smtClean="0">
                <a:solidFill>
                  <a:schemeClr val="tx1"/>
                </a:solidFill>
                <a:latin typeface="Times New Roman" panose="02020603050405020304" pitchFamily="18" charset="0"/>
                <a:cs typeface="Times New Roman" panose="02020603050405020304" pitchFamily="18" charset="0"/>
              </a:rPr>
              <a:t>.</a:t>
            </a:r>
          </a:p>
          <a:p>
            <a:pPr marL="511175" indent="-511175">
              <a:spcBef>
                <a:spcPts val="700"/>
              </a:spcBef>
              <a:buClr>
                <a:srgbClr val="000000"/>
              </a:buClr>
              <a:buSzPct val="100000"/>
              <a:buFont typeface="Arial" panose="020B0604020202020204" pitchFamily="34" charset="0"/>
              <a:buChar char="•"/>
              <a:defRPr/>
            </a:pPr>
            <a:r>
              <a:rPr lang="en-US" altLang="en-US" sz="2000" b="1" dirty="0" smtClean="0">
                <a:solidFill>
                  <a:schemeClr val="tx1"/>
                </a:solidFill>
                <a:latin typeface="Times New Roman" panose="02020603050405020304" pitchFamily="18" charset="0"/>
                <a:cs typeface="Times New Roman" panose="02020603050405020304" pitchFamily="18" charset="0"/>
              </a:rPr>
              <a:t>SCQM+FCC </a:t>
            </a:r>
          </a:p>
          <a:p>
            <a:pPr marL="1039812" lvl="1" indent="-511175">
              <a:spcBef>
                <a:spcPts val="700"/>
              </a:spcBef>
              <a:buClr>
                <a:srgbClr val="000000"/>
              </a:buClr>
              <a:buSzPct val="100000"/>
              <a:buFont typeface="Courier New" panose="02070309020205020404" pitchFamily="49" charset="0"/>
              <a:buChar char="o"/>
              <a:defRPr/>
            </a:pPr>
            <a:r>
              <a:rPr lang="en-US" altLang="en-US" sz="2000" dirty="0" smtClean="0">
                <a:solidFill>
                  <a:schemeClr val="tx1"/>
                </a:solidFill>
                <a:latin typeface="Times New Roman" panose="02020603050405020304" pitchFamily="18" charset="0"/>
                <a:cs typeface="Times New Roman" panose="02020603050405020304" pitchFamily="18" charset="0"/>
              </a:rPr>
              <a:t>combines </a:t>
            </a:r>
            <a:r>
              <a:rPr lang="en-US" altLang="en-US" sz="2000" dirty="0">
                <a:solidFill>
                  <a:schemeClr val="tx1"/>
                </a:solidFill>
                <a:latin typeface="Times New Roman" panose="02020603050405020304" pitchFamily="18" charset="0"/>
                <a:cs typeface="Times New Roman" panose="02020603050405020304" pitchFamily="18" charset="0"/>
              </a:rPr>
              <a:t>the properties of all three </a:t>
            </a:r>
            <a:r>
              <a:rPr lang="en-US" altLang="en-US" sz="2000" dirty="0" smtClean="0">
                <a:solidFill>
                  <a:schemeClr val="tx1"/>
                </a:solidFill>
                <a:latin typeface="Times New Roman" panose="02020603050405020304" pitchFamily="18" charset="0"/>
                <a:cs typeface="Times New Roman" panose="02020603050405020304" pitchFamily="18" charset="0"/>
              </a:rPr>
              <a:t>conven</a:t>
            </a:r>
            <a:r>
              <a:rPr lang="en-US" altLang="en-US" sz="2000" dirty="0">
                <a:solidFill>
                  <a:schemeClr val="tx1"/>
                </a:solidFill>
                <a:latin typeface="Times New Roman" panose="02020603050405020304" pitchFamily="18" charset="0"/>
                <a:cs typeface="Times New Roman" panose="02020603050405020304" pitchFamily="18" charset="0"/>
              </a:rPr>
              <a:t>t</a:t>
            </a:r>
            <a:r>
              <a:rPr lang="en-US" altLang="en-US" sz="2000" dirty="0" smtClean="0">
                <a:solidFill>
                  <a:schemeClr val="tx1"/>
                </a:solidFill>
                <a:latin typeface="Times New Roman" panose="02020603050405020304" pitchFamily="18" charset="0"/>
                <a:cs typeface="Times New Roman" panose="02020603050405020304" pitchFamily="18" charset="0"/>
              </a:rPr>
              <a:t>ional models</a:t>
            </a:r>
          </a:p>
          <a:p>
            <a:pPr marL="1039812" lvl="1" indent="-511175">
              <a:spcBef>
                <a:spcPts val="700"/>
              </a:spcBef>
              <a:buClr>
                <a:srgbClr val="000000"/>
              </a:buClr>
              <a:buSzPct val="100000"/>
              <a:buFont typeface="Courier New" panose="02070309020205020404" pitchFamily="49" charset="0"/>
              <a:buChar char="o"/>
              <a:defRPr/>
            </a:pPr>
            <a:r>
              <a:rPr lang="en-US" altLang="en-US" sz="2000" dirty="0" smtClean="0">
                <a:solidFill>
                  <a:schemeClr val="tx1"/>
                </a:solidFill>
                <a:latin typeface="Times New Roman" panose="02020603050405020304" pitchFamily="18" charset="0"/>
                <a:cs typeface="Times New Roman" panose="02020603050405020304" pitchFamily="18" charset="0"/>
              </a:rPr>
              <a:t>allows to build any bound and some excited nuclei, including halo nuclei and high spin isomers</a:t>
            </a:r>
          </a:p>
          <a:p>
            <a:pPr marL="1039812" lvl="1" indent="-511175">
              <a:spcBef>
                <a:spcPts val="700"/>
              </a:spcBef>
              <a:buClr>
                <a:srgbClr val="000000"/>
              </a:buClr>
              <a:buSzPct val="100000"/>
              <a:buFont typeface="Courier New" panose="02070309020205020404" pitchFamily="49" charset="0"/>
              <a:buChar char="o"/>
              <a:defRPr/>
            </a:pPr>
            <a:r>
              <a:rPr lang="en-US" altLang="en-US" sz="2000" dirty="0">
                <a:solidFill>
                  <a:schemeClr val="tx1"/>
                </a:solidFill>
                <a:latin typeface="Times New Roman" panose="02020603050405020304" pitchFamily="18" charset="0"/>
                <a:cs typeface="Times New Roman" panose="02020603050405020304" pitchFamily="18" charset="0"/>
              </a:rPr>
              <a:t>a</a:t>
            </a:r>
            <a:r>
              <a:rPr lang="en-US" altLang="en-US" sz="2000" dirty="0" smtClean="0">
                <a:solidFill>
                  <a:schemeClr val="tx1"/>
                </a:solidFill>
                <a:latin typeface="Times New Roman" panose="02020603050405020304" pitchFamily="18" charset="0"/>
                <a:cs typeface="Times New Roman" panose="02020603050405020304" pitchFamily="18" charset="0"/>
              </a:rPr>
              <a:t>llows to estimate size, shape and deformation of nuclei</a:t>
            </a:r>
            <a:endParaRPr lang="en-US" altLang="en-US" sz="2000" dirty="0">
              <a:solidFill>
                <a:schemeClr val="tx1"/>
              </a:solidFill>
              <a:latin typeface="Times New Roman" panose="02020603050405020304" pitchFamily="18" charset="0"/>
              <a:cs typeface="Times New Roman" panose="02020603050405020304" pitchFamily="18" charset="0"/>
            </a:endParaRPr>
          </a:p>
          <a:p>
            <a:pPr marL="0" indent="0">
              <a:spcBef>
                <a:spcPts val="700"/>
              </a:spcBef>
              <a:buClr>
                <a:srgbClr val="000000"/>
              </a:buClr>
              <a:buSzPct val="100000"/>
              <a:defRPr/>
            </a:pPr>
            <a:r>
              <a:rPr lang="en-US" altLang="en-US" sz="2000" b="1" dirty="0" smtClean="0">
                <a:solidFill>
                  <a:schemeClr val="tx1"/>
                </a:solidFill>
                <a:latin typeface="Times New Roman" panose="02020603050405020304" pitchFamily="18" charset="0"/>
                <a:cs typeface="Times New Roman" panose="02020603050405020304" pitchFamily="18" charset="0"/>
              </a:rPr>
              <a:t> </a:t>
            </a:r>
            <a:endParaRPr lang="en-US" altLang="en-US" sz="2000" b="1" dirty="0">
              <a:solidFill>
                <a:schemeClr val="tx1"/>
              </a:solidFill>
              <a:latin typeface="Times New Roman" panose="02020603050405020304" pitchFamily="18" charset="0"/>
              <a:cs typeface="Times New Roman" panose="02020603050405020304" pitchFamily="18" charset="0"/>
            </a:endParaRPr>
          </a:p>
        </p:txBody>
      </p:sp>
      <p:sp>
        <p:nvSpPr>
          <p:cNvPr id="88068"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616071D8-E896-4181-937D-6B566DA954BC}" type="slidenum">
              <a:rPr lang="ru-RU" altLang="en-US" sz="1200">
                <a:solidFill>
                  <a:srgbClr val="898989"/>
                </a:solidFill>
              </a:rPr>
              <a:pPr algn="r" eaLnBrk="1" hangingPunct="1">
                <a:spcBef>
                  <a:spcPct val="0"/>
                </a:spcBef>
                <a:buClrTx/>
                <a:buFontTx/>
                <a:buNone/>
              </a:pPr>
              <a:t>43</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19087" y="706986"/>
            <a:ext cx="8364537" cy="577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indent="-227013">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marL="0" marR="0"/>
            <a:r>
              <a:rPr lang="en-US" sz="1600" b="1" dirty="0" smtClean="0">
                <a:latin typeface="Times New Roman" panose="02020603050405020304" pitchFamily="18" charset="0"/>
                <a:ea typeface="Times New Roman" panose="02020603050405020304" pitchFamily="18" charset="0"/>
              </a:rPr>
              <a:t>Int. Conferences, invited talks</a:t>
            </a:r>
          </a:p>
          <a:p>
            <a:pPr marL="0" marR="0"/>
            <a:r>
              <a:rPr lang="en-US" sz="1400" dirty="0" smtClean="0">
                <a:latin typeface="Times New Roman" panose="02020603050405020304" pitchFamily="18" charset="0"/>
                <a:ea typeface="Times New Roman" panose="02020603050405020304" pitchFamily="18" charset="0"/>
              </a:rPr>
              <a:t>1. </a:t>
            </a:r>
            <a:r>
              <a:rPr lang="en-US" sz="1400" dirty="0">
                <a:latin typeface="Times New Roman" panose="02020603050405020304" pitchFamily="18" charset="0"/>
                <a:ea typeface="Times New Roman" panose="02020603050405020304" pitchFamily="18" charset="0"/>
              </a:rPr>
              <a:t>8th Collaboration Meeting of the BM@N Experiment at the NICA Facility, Joint Institute for Nuclear Research, Dubna, Russia, </a:t>
            </a:r>
            <a:r>
              <a:rPr lang="en-US" sz="1400" i="1" dirty="0">
                <a:latin typeface="Times New Roman" panose="02020603050405020304" pitchFamily="18" charset="0"/>
                <a:ea typeface="Times New Roman" panose="02020603050405020304" pitchFamily="18" charset="0"/>
              </a:rPr>
              <a:t>1. Monte-Carlo generators DCM-QGSM and DCM-SMM,</a:t>
            </a:r>
            <a:r>
              <a:rPr lang="en-US" sz="1400" dirty="0">
                <a:latin typeface="Times New Roman" panose="02020603050405020304" pitchFamily="18" charset="0"/>
                <a:ea typeface="Times New Roman" panose="02020603050405020304" pitchFamily="18" charset="0"/>
              </a:rPr>
              <a:t> G. Musulmanbekov, 2021г. </a:t>
            </a:r>
            <a:r>
              <a:rPr lang="en-US" sz="1400" dirty="0" smtClean="0">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pPr marL="0" marR="0"/>
            <a:r>
              <a:rPr lang="en-US" sz="1400" dirty="0">
                <a:latin typeface="Times New Roman" panose="02020603050405020304" pitchFamily="18" charset="0"/>
                <a:ea typeface="Times New Roman" panose="02020603050405020304" pitchFamily="18" charset="0"/>
              </a:rPr>
              <a:t>2. III International Scientific Forum “NUCLEAR SCIENCE AND TECHNOLOGIES” dedicated to the 30th anniversary of Independence of the Republic of Kazakhstan, Ministry of Energy of the Republic of Kazakhstan Institute of Nuclear Physics, </a:t>
            </a:r>
            <a:r>
              <a:rPr lang="en-US" sz="1400" dirty="0" err="1">
                <a:latin typeface="Times New Roman" panose="02020603050405020304" pitchFamily="18" charset="0"/>
                <a:ea typeface="Times New Roman" panose="02020603050405020304" pitchFamily="18" charset="0"/>
              </a:rPr>
              <a:t>Алматы</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Казахстан</a:t>
            </a:r>
            <a:r>
              <a:rPr lang="en-US" sz="1400" dirty="0">
                <a:latin typeface="Times New Roman" panose="02020603050405020304" pitchFamily="18" charset="0"/>
                <a:ea typeface="Times New Roman" panose="02020603050405020304" pitchFamily="18" charset="0"/>
              </a:rPr>
              <a:t>, QUARKS IN NUCLEI: FROM NEUTRON HALO TO THE BOUNDARY OF NUCLEAR STABILITY, G. Musulmanbekov, 2021г. </a:t>
            </a:r>
          </a:p>
          <a:p>
            <a:pPr marL="0" marR="0"/>
            <a:r>
              <a:rPr lang="en-US" sz="1400" dirty="0">
                <a:latin typeface="Times New Roman" panose="02020603050405020304" pitchFamily="18" charset="0"/>
                <a:ea typeface="Times New Roman" panose="02020603050405020304" pitchFamily="18" charset="0"/>
              </a:rPr>
              <a:t>3</a:t>
            </a:r>
            <a:r>
              <a:rPr lang="en-US"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The IV International Scientific Forum “Nuclear science and Technologies” dedicated to the 65th anniversary of Institute of Nuclear Physics (INP), Institute of Nuclear Physics (INP) of the Ministry of Energy of the Republic of Kazakhstan, Almaty, Kazakhstan, From Quark Correlations to Halo Nuclei and Nuclear Drip Line, G. Musulmanbekov, 2022г. </a:t>
            </a:r>
            <a:endParaRPr lang="en-US" sz="1400" dirty="0" smtClean="0">
              <a:latin typeface="Times New Roman" panose="02020603050405020304" pitchFamily="18" charset="0"/>
              <a:ea typeface="Times New Roman" panose="02020603050405020304" pitchFamily="18" charset="0"/>
            </a:endParaRPr>
          </a:p>
          <a:p>
            <a:pPr marL="0" marR="0"/>
            <a:r>
              <a:rPr lang="en-US" sz="1400" dirty="0" smtClean="0">
                <a:latin typeface="Times New Roman" panose="02020603050405020304" pitchFamily="18" charset="0"/>
                <a:ea typeface="Times New Roman" panose="02020603050405020304" pitchFamily="18" charset="0"/>
              </a:rPr>
              <a:t>4. </a:t>
            </a:r>
            <a:r>
              <a:rPr lang="en-US" sz="1400" dirty="0">
                <a:latin typeface="Times New Roman" panose="02020603050405020304" pitchFamily="18" charset="0"/>
                <a:ea typeface="Times New Roman" panose="02020603050405020304" pitchFamily="18" charset="0"/>
              </a:rPr>
              <a:t>10th Collaboration Meeting of the BM@N Experiment at the NIСA Facility, Joint Institute for Nuclear Research, Dubna, Russia, ОИЯИ </a:t>
            </a:r>
            <a:r>
              <a:rPr lang="en-US" sz="1400" dirty="0" err="1">
                <a:latin typeface="Times New Roman" panose="02020603050405020304" pitchFamily="18" charset="0"/>
                <a:ea typeface="Times New Roman" panose="02020603050405020304" pitchFamily="18" charset="0"/>
              </a:rPr>
              <a:t>совместно</a:t>
            </a:r>
            <a:r>
              <a:rPr lang="en-US" sz="1400" dirty="0">
                <a:latin typeface="Times New Roman" panose="02020603050405020304" pitchFamily="18" charset="0"/>
                <a:ea typeface="Times New Roman" panose="02020603050405020304" pitchFamily="18" charset="0"/>
              </a:rPr>
              <a:t> с </a:t>
            </a:r>
            <a:r>
              <a:rPr lang="en-US" sz="1400" dirty="0" err="1">
                <a:latin typeface="Times New Roman" panose="02020603050405020304" pitchFamily="18" charset="0"/>
                <a:ea typeface="Times New Roman" panose="02020603050405020304" pitchFamily="18" charset="0"/>
              </a:rPr>
              <a:t>СПбГУ</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Санкт-Петербург</a:t>
            </a:r>
            <a:r>
              <a:rPr lang="en-US" sz="1400" dirty="0">
                <a:latin typeface="Times New Roman" panose="02020603050405020304" pitchFamily="18" charset="0"/>
                <a:ea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rPr>
              <a:t>Россия</a:t>
            </a:r>
            <a:r>
              <a:rPr lang="en-US" sz="1400" dirty="0">
                <a:latin typeface="Times New Roman" panose="02020603050405020304" pitchFamily="18" charset="0"/>
                <a:ea typeface="Times New Roman" panose="02020603050405020304" pitchFamily="18" charset="0"/>
              </a:rPr>
              <a:t>, </a:t>
            </a:r>
            <a:r>
              <a:rPr lang="en-US" sz="1400" i="1" dirty="0">
                <a:latin typeface="Times New Roman" panose="02020603050405020304" pitchFamily="18" charset="0"/>
                <a:ea typeface="Times New Roman" panose="02020603050405020304" pitchFamily="18" charset="0"/>
              </a:rPr>
              <a:t>Modification of Hadron Properties in a Dense Baryonic Matter,</a:t>
            </a:r>
            <a:r>
              <a:rPr lang="en-US" sz="1400" dirty="0">
                <a:latin typeface="Times New Roman" panose="02020603050405020304" pitchFamily="18" charset="0"/>
                <a:ea typeface="Times New Roman" panose="02020603050405020304" pitchFamily="18" charset="0"/>
              </a:rPr>
              <a:t> G. Musulmanbekov, 2023г. </a:t>
            </a:r>
          </a:p>
          <a:p>
            <a:pPr marL="0" marR="0"/>
            <a:r>
              <a:rPr lang="en-US" sz="1400" dirty="0">
                <a:latin typeface="Times New Roman" panose="02020603050405020304" pitchFamily="18" charset="0"/>
                <a:ea typeface="Times New Roman" panose="02020603050405020304" pitchFamily="18" charset="0"/>
              </a:rPr>
              <a:t>5</a:t>
            </a:r>
            <a:r>
              <a:rPr lang="en-US"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12th Collaboration Meeting of the BM@N Experiment at the NICA Facility, JINR, </a:t>
            </a:r>
            <a:r>
              <a:rPr lang="en-US" sz="1400" dirty="0" err="1">
                <a:latin typeface="Times New Roman" panose="02020603050405020304" pitchFamily="18" charset="0"/>
                <a:ea typeface="Times New Roman" panose="02020603050405020304" pitchFamily="18" charset="0"/>
              </a:rPr>
              <a:t>Satbayev</a:t>
            </a:r>
            <a:r>
              <a:rPr lang="en-US" sz="1400" dirty="0">
                <a:latin typeface="Times New Roman" panose="02020603050405020304" pitchFamily="18" charset="0"/>
                <a:ea typeface="Times New Roman" panose="02020603050405020304" pitchFamily="18" charset="0"/>
              </a:rPr>
              <a:t> University, Almaty, Kazakhstan, </a:t>
            </a:r>
            <a:r>
              <a:rPr lang="en-US" sz="1400" i="1" dirty="0">
                <a:latin typeface="Times New Roman" panose="02020603050405020304" pitchFamily="18" charset="0"/>
                <a:ea typeface="Times New Roman" panose="02020603050405020304" pitchFamily="18" charset="0"/>
              </a:rPr>
              <a:t>Modification of MC generator DCM-QGSM-SMM,</a:t>
            </a:r>
            <a:r>
              <a:rPr lang="en-US" sz="1400" dirty="0">
                <a:latin typeface="Times New Roman" panose="02020603050405020304" pitchFamily="18" charset="0"/>
                <a:ea typeface="Times New Roman" panose="02020603050405020304" pitchFamily="18" charset="0"/>
              </a:rPr>
              <a:t> G. Musulmanbekov, 2024г</a:t>
            </a:r>
            <a:r>
              <a:rPr lang="en-US" sz="1400" dirty="0" smtClean="0">
                <a:latin typeface="Times New Roman" panose="02020603050405020304" pitchFamily="18" charset="0"/>
                <a:ea typeface="Times New Roman" panose="02020603050405020304" pitchFamily="18" charset="0"/>
              </a:rPr>
              <a:t>. </a:t>
            </a:r>
            <a:endParaRPr lang="en-US" sz="1400" dirty="0">
              <a:latin typeface="Times New Roman" panose="02020603050405020304" pitchFamily="18" charset="0"/>
              <a:ea typeface="Times New Roman" panose="02020603050405020304" pitchFamily="18" charset="0"/>
            </a:endParaRPr>
          </a:p>
          <a:p>
            <a:pPr marL="0" marR="0"/>
            <a:r>
              <a:rPr lang="en-US" sz="1400" dirty="0">
                <a:latin typeface="Times New Roman" panose="02020603050405020304" pitchFamily="18" charset="0"/>
                <a:ea typeface="Times New Roman" panose="02020603050405020304" pitchFamily="18" charset="0"/>
              </a:rPr>
              <a:t>6</a:t>
            </a:r>
            <a:r>
              <a:rPr lang="en-US"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The V International Scientific Forum "Nuclear Science and Technologies", INP, Almaty, Almaty, Kazakhstan, </a:t>
            </a:r>
            <a:r>
              <a:rPr lang="en-US" sz="1400" i="1" dirty="0">
                <a:latin typeface="Times New Roman" panose="02020603050405020304" pitchFamily="18" charset="0"/>
                <a:ea typeface="Times New Roman" panose="02020603050405020304" pitchFamily="18" charset="0"/>
              </a:rPr>
              <a:t>THE ROLE OF QUARKS IN FORMATION OF NUCLEAR STRUCTURE: SUPER-HEAVY NUCLEI,</a:t>
            </a:r>
            <a:r>
              <a:rPr lang="en-US" sz="1400" dirty="0">
                <a:latin typeface="Times New Roman" panose="02020603050405020304" pitchFamily="18" charset="0"/>
                <a:ea typeface="Times New Roman" panose="02020603050405020304" pitchFamily="18" charset="0"/>
              </a:rPr>
              <a:t> G. Musulmanbekov, 2024г. </a:t>
            </a:r>
          </a:p>
          <a:p>
            <a:r>
              <a:rPr lang="en-US" sz="1400" dirty="0">
                <a:latin typeface="Times New Roman" panose="02020603050405020304" pitchFamily="18" charset="0"/>
                <a:ea typeface="Times New Roman" panose="02020603050405020304" pitchFamily="18" charset="0"/>
              </a:rPr>
              <a:t>7</a:t>
            </a:r>
            <a:r>
              <a:rPr lang="en-US"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BLTP/JINR– </a:t>
            </a:r>
            <a:r>
              <a:rPr lang="en-US" sz="1400" dirty="0" smtClean="0">
                <a:latin typeface="Times New Roman" panose="02020603050405020304" pitchFamily="18" charset="0"/>
                <a:ea typeface="Times New Roman" panose="02020603050405020304" pitchFamily="18" charset="0"/>
              </a:rPr>
              <a:t>ITP/CAS, Joint </a:t>
            </a:r>
            <a:r>
              <a:rPr lang="en-US" sz="1400" dirty="0">
                <a:latin typeface="Times New Roman" panose="02020603050405020304" pitchFamily="18" charset="0"/>
                <a:ea typeface="Times New Roman" panose="02020603050405020304" pitchFamily="18" charset="0"/>
              </a:rPr>
              <a:t>Workshop on Physics of Strong Interacting </a:t>
            </a:r>
            <a:r>
              <a:rPr lang="en-US" sz="1400" dirty="0" smtClean="0">
                <a:latin typeface="Times New Roman" panose="02020603050405020304" pitchFamily="18" charset="0"/>
                <a:ea typeface="Times New Roman" panose="02020603050405020304" pitchFamily="18" charset="0"/>
              </a:rPr>
              <a:t>Systems, Almaty</a:t>
            </a:r>
            <a:r>
              <a:rPr lang="en-US" sz="1400" dirty="0">
                <a:latin typeface="Times New Roman" panose="02020603050405020304" pitchFamily="18" charset="0"/>
                <a:ea typeface="Times New Roman" panose="02020603050405020304" pitchFamily="18" charset="0"/>
              </a:rPr>
              <a:t>, August 17-22, 2025, </a:t>
            </a:r>
            <a:r>
              <a:rPr lang="en-US" sz="1400" i="1" dirty="0">
                <a:latin typeface="Times New Roman" panose="02020603050405020304" pitchFamily="18" charset="0"/>
                <a:ea typeface="Times New Roman" panose="02020603050405020304" pitchFamily="18" charset="0"/>
              </a:rPr>
              <a:t>Role of quarks in formation of nuclear structure: </a:t>
            </a:r>
            <a:r>
              <a:rPr lang="en-US" sz="1400" i="1" dirty="0" err="1">
                <a:latin typeface="Times New Roman" panose="02020603050405020304" pitchFamily="18" charset="0"/>
                <a:ea typeface="Times New Roman" panose="02020603050405020304" pitchFamily="18" charset="0"/>
              </a:rPr>
              <a:t>superheavy</a:t>
            </a:r>
            <a:r>
              <a:rPr lang="en-US" sz="1400" i="1" dirty="0">
                <a:latin typeface="Times New Roman" panose="02020603050405020304" pitchFamily="18" charset="0"/>
                <a:ea typeface="Times New Roman" panose="02020603050405020304" pitchFamily="18" charset="0"/>
              </a:rPr>
              <a:t> nuclei,</a:t>
            </a:r>
            <a:r>
              <a:rPr lang="en-US" sz="1400" dirty="0">
                <a:latin typeface="Times New Roman" panose="02020603050405020304" pitchFamily="18" charset="0"/>
                <a:ea typeface="Times New Roman" panose="02020603050405020304" pitchFamily="18" charset="0"/>
              </a:rPr>
              <a:t> G. Musulmanbekov, 2025г</a:t>
            </a:r>
            <a:r>
              <a:rPr lang="en-US" sz="1400" dirty="0" smtClean="0">
                <a:latin typeface="Times New Roman" panose="02020603050405020304" pitchFamily="18" charset="0"/>
                <a:ea typeface="Times New Roman" panose="02020603050405020304" pitchFamily="18" charset="0"/>
              </a:rPr>
              <a:t>.</a:t>
            </a:r>
          </a:p>
          <a:p>
            <a:endParaRPr lang="en-US" sz="1400" dirty="0" smtClean="0">
              <a:latin typeface="Times New Roman" panose="02020603050405020304" pitchFamily="18" charset="0"/>
              <a:ea typeface="Times New Roman" panose="02020603050405020304" pitchFamily="18" charset="0"/>
            </a:endParaRPr>
          </a:p>
          <a:p>
            <a:pPr marL="0" marR="0" algn="just"/>
            <a:endParaRPr lang="en-US" sz="1400" dirty="0">
              <a:latin typeface="Times New Roman" panose="02020603050405020304" pitchFamily="18" charset="0"/>
              <a:ea typeface="Times New Roman" panose="02020603050405020304" pitchFamily="18" charset="0"/>
            </a:endParaRPr>
          </a:p>
          <a:p>
            <a:pPr eaLnBrk="1" hangingPunct="1">
              <a:spcBef>
                <a:spcPts val="700"/>
              </a:spcBef>
              <a:buSzPct val="100000"/>
              <a:defRPr/>
            </a:pPr>
            <a:endParaRPr lang="en-US" altLang="en-US" dirty="0">
              <a:latin typeface="Times New Roman" panose="02020603050405020304" pitchFamily="18" charset="0"/>
              <a:ea typeface="+mn-ea"/>
              <a:cs typeface="Times New Roman" panose="02020603050405020304" pitchFamily="18" charset="0"/>
            </a:endParaRPr>
          </a:p>
          <a:p>
            <a:pPr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p:txBody>
      </p:sp>
      <p:sp>
        <p:nvSpPr>
          <p:cNvPr id="14339" name="Text Box 2"/>
          <p:cNvSpPr txBox="1">
            <a:spLocks noChangeArrowheads="1"/>
          </p:cNvSpPr>
          <p:nvPr/>
        </p:nvSpPr>
        <p:spPr bwMode="auto">
          <a:xfrm>
            <a:off x="395288" y="228600"/>
            <a:ext cx="8139112" cy="478387"/>
          </a:xfrm>
          <a:prstGeom prst="rect">
            <a:avLst/>
          </a:prstGeom>
          <a:noFill/>
          <a:ln w="27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7200" tIns="54000" rIns="97200" bIns="540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en-US" altLang="en-US" sz="2400" b="1" dirty="0" smtClean="0">
                <a:solidFill>
                  <a:srgbClr val="000000"/>
                </a:solidFill>
                <a:latin typeface="Times New Roman" panose="02020603050405020304" pitchFamily="18" charset="0"/>
              </a:rPr>
              <a:t>Activity in 2020 – 2025</a:t>
            </a:r>
          </a:p>
        </p:txBody>
      </p:sp>
      <p:sp>
        <p:nvSpPr>
          <p:cNvPr id="2" name="Slide Number Placeholder 1"/>
          <p:cNvSpPr>
            <a:spLocks noGrp="1"/>
          </p:cNvSpPr>
          <p:nvPr>
            <p:ph type="sldNum" idx="11"/>
          </p:nvPr>
        </p:nvSpPr>
        <p:spPr/>
        <p:txBody>
          <a:bodyPr/>
          <a:lstStyle/>
          <a:p>
            <a:pPr>
              <a:defRPr/>
            </a:pPr>
            <a:fld id="{62CB07E0-E193-42A0-B8A8-322F4D611127}" type="slidenum">
              <a:rPr lang="ru-RU" altLang="en-US" smtClean="0"/>
              <a:pPr>
                <a:defRPr/>
              </a:pPr>
              <a:t>44</a:t>
            </a:fld>
            <a:endParaRPr lang="ru-RU" altLang="en-US"/>
          </a:p>
        </p:txBody>
      </p:sp>
    </p:spTree>
    <p:extLst>
      <p:ext uri="{BB962C8B-B14F-4D97-AF65-F5344CB8AC3E}">
        <p14:creationId xmlns:p14="http://schemas.microsoft.com/office/powerpoint/2010/main" val="6936183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19087" y="706986"/>
            <a:ext cx="8364537" cy="577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indent="-227013">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marL="0" marR="0"/>
            <a:r>
              <a:rPr lang="en-US" sz="1600" b="1" dirty="0" smtClean="0">
                <a:latin typeface="Times New Roman" panose="02020603050405020304" pitchFamily="18" charset="0"/>
                <a:ea typeface="Times New Roman" panose="02020603050405020304" pitchFamily="18" charset="0"/>
              </a:rPr>
              <a:t>Int. Conferences, oral talks</a:t>
            </a:r>
          </a:p>
          <a:p>
            <a:pPr marL="0" marR="0" algn="just"/>
            <a:r>
              <a:rPr lang="en-US" sz="1400" dirty="0">
                <a:latin typeface="Times New Roman" panose="02020603050405020304" pitchFamily="18" charset="0"/>
                <a:ea typeface="Times New Roman" panose="02020603050405020304" pitchFamily="18" charset="0"/>
              </a:rPr>
              <a:t>1. V-</a:t>
            </a:r>
            <a:r>
              <a:rPr lang="en-US" sz="1400" dirty="0" err="1">
                <a:latin typeface="Times New Roman" panose="02020603050405020304" pitchFamily="18" charset="0"/>
                <a:ea typeface="Times New Roman" panose="02020603050405020304" pitchFamily="18" charset="0"/>
              </a:rPr>
              <a:t>th</a:t>
            </a:r>
            <a:r>
              <a:rPr lang="en-US" sz="1400" dirty="0">
                <a:latin typeface="Times New Roman" panose="02020603050405020304" pitchFamily="18" charset="0"/>
                <a:ea typeface="Times New Roman" panose="02020603050405020304" pitchFamily="18" charset="0"/>
              </a:rPr>
              <a:t> Collaboration Meeting of the MPD Experiment at the NICA Facility, </a:t>
            </a:r>
            <a:r>
              <a:rPr lang="ru-RU" sz="1400" dirty="0">
                <a:latin typeface="Times New Roman" panose="02020603050405020304" pitchFamily="18" charset="0"/>
                <a:ea typeface="Times New Roman" panose="02020603050405020304" pitchFamily="18" charset="0"/>
              </a:rPr>
              <a:t>ОИЯИ, Дубна, Россия, 12</a:t>
            </a:r>
            <a:r>
              <a:rPr lang="en-US" sz="1400" dirty="0">
                <a:latin typeface="Times New Roman" panose="02020603050405020304" pitchFamily="18" charset="0"/>
                <a:ea typeface="Times New Roman" panose="02020603050405020304" pitchFamily="18" charset="0"/>
              </a:rPr>
              <a:t>C fragmentation in carbon - proton collisions. Comparison of SRC data with DCM-SMM generator (status of work), 2020</a:t>
            </a:r>
            <a:r>
              <a:rPr lang="ru-RU" sz="1400" dirty="0">
                <a:latin typeface="Times New Roman" panose="02020603050405020304" pitchFamily="18" charset="0"/>
                <a:ea typeface="Times New Roman" panose="02020603050405020304" pitchFamily="18" charset="0"/>
              </a:rPr>
              <a:t>г.  </a:t>
            </a:r>
          </a:p>
          <a:p>
            <a:pPr marL="0" marR="0" algn="just"/>
            <a:r>
              <a:rPr lang="ru-RU" sz="1400" dirty="0">
                <a:latin typeface="Times New Roman" panose="02020603050405020304" pitchFamily="18" charset="0"/>
                <a:ea typeface="Times New Roman" panose="02020603050405020304" pitchFamily="18" charset="0"/>
              </a:rPr>
              <a:t>2. </a:t>
            </a:r>
            <a:r>
              <a:rPr lang="en-US" sz="1400" dirty="0">
                <a:latin typeface="Times New Roman" panose="02020603050405020304" pitchFamily="18" charset="0"/>
                <a:ea typeface="Times New Roman" panose="02020603050405020304" pitchFamily="18" charset="0"/>
              </a:rPr>
              <a:t>The LXXI International conference "NUCLEUS – 2021. Nuclear physics and elementary particle physics. Nuclear physics technologies", St. Petersburg State University, National Research Center, </a:t>
            </a:r>
            <a:r>
              <a:rPr lang="en-US" sz="1400" dirty="0" err="1">
                <a:latin typeface="Times New Roman" panose="02020603050405020304" pitchFamily="18" charset="0"/>
                <a:ea typeface="Times New Roman" panose="02020603050405020304" pitchFamily="18" charset="0"/>
              </a:rPr>
              <a:t>St.Petersburg</a:t>
            </a:r>
            <a:r>
              <a:rPr lang="en-US" sz="1400" dirty="0">
                <a:latin typeface="Times New Roman" panose="02020603050405020304" pitchFamily="18" charset="0"/>
                <a:ea typeface="Times New Roman" panose="02020603050405020304" pitchFamily="18" charset="0"/>
              </a:rPr>
              <a:t>, Russia, FROM QUARK AND NUCLEON CORRELATIONS TO NUCEAR DRIP LINE, G. Musulmanbekov, 2021</a:t>
            </a:r>
            <a:r>
              <a:rPr lang="ru-RU" sz="1400" dirty="0">
                <a:latin typeface="Times New Roman" panose="02020603050405020304" pitchFamily="18" charset="0"/>
                <a:ea typeface="Times New Roman" panose="02020603050405020304" pitchFamily="18" charset="0"/>
              </a:rPr>
              <a:t>г. по текущее </a:t>
            </a:r>
            <a:endParaRPr lang="en-US" sz="1400" dirty="0" smtClean="0">
              <a:latin typeface="Times New Roman" panose="02020603050405020304" pitchFamily="18" charset="0"/>
              <a:ea typeface="Times New Roman" panose="02020603050405020304" pitchFamily="18" charset="0"/>
            </a:endParaRPr>
          </a:p>
          <a:p>
            <a:pPr marL="0" marR="0"/>
            <a:r>
              <a:rPr lang="en-US" sz="1400" dirty="0">
                <a:latin typeface="Times New Roman" panose="02020603050405020304" pitchFamily="18" charset="0"/>
                <a:ea typeface="Times New Roman" panose="02020603050405020304" pitchFamily="18" charset="0"/>
              </a:rPr>
              <a:t>3</a:t>
            </a:r>
            <a:r>
              <a:rPr lang="en-US"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LXXII International conference "Nucleus-2022", </a:t>
            </a:r>
            <a:r>
              <a:rPr lang="en-US" sz="1400" dirty="0" err="1">
                <a:latin typeface="Times New Roman" panose="02020603050405020304" pitchFamily="18" charset="0"/>
                <a:ea typeface="Times New Roman" panose="02020603050405020304" pitchFamily="18" charset="0"/>
              </a:rPr>
              <a:t>Lomonosov</a:t>
            </a:r>
            <a:r>
              <a:rPr lang="en-US" sz="1400" dirty="0">
                <a:latin typeface="Times New Roman" panose="02020603050405020304" pitchFamily="18" charset="0"/>
                <a:ea typeface="Times New Roman" panose="02020603050405020304" pitchFamily="18" charset="0"/>
              </a:rPr>
              <a:t> Moscow State University, Moscow, Russia, Role of Quarks in Nuclear Structure, G. Musulmanbekov, 2022</a:t>
            </a:r>
            <a:r>
              <a:rPr lang="ru-RU" sz="1400" dirty="0">
                <a:latin typeface="Times New Roman" panose="02020603050405020304" pitchFamily="18" charset="0"/>
                <a:ea typeface="Times New Roman" panose="02020603050405020304" pitchFamily="18" charset="0"/>
              </a:rPr>
              <a:t>г. по текущее </a:t>
            </a:r>
          </a:p>
          <a:p>
            <a:pPr marL="0" marR="0"/>
            <a:r>
              <a:rPr lang="en-US" sz="1400" dirty="0">
                <a:latin typeface="Times New Roman" panose="02020603050405020304" pitchFamily="18" charset="0"/>
                <a:ea typeface="Times New Roman" panose="02020603050405020304" pitchFamily="18" charset="0"/>
              </a:rPr>
              <a:t>4</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LXXIV International Conference: Nucleus 2024, , Dubna, Russia, Size, Shape and Deformation of Nuclei, G. Musulmanbekov, 2024</a:t>
            </a:r>
            <a:r>
              <a:rPr lang="ru-RU" sz="1400" dirty="0">
                <a:latin typeface="Times New Roman" panose="02020603050405020304" pitchFamily="18" charset="0"/>
                <a:ea typeface="Times New Roman" panose="02020603050405020304" pitchFamily="18" charset="0"/>
              </a:rPr>
              <a:t>г</a:t>
            </a:r>
            <a:r>
              <a:rPr lang="ru-RU" sz="1400" dirty="0" smtClean="0">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a:p>
            <a:pPr marL="0" marR="0"/>
            <a:r>
              <a:rPr lang="en-US" sz="1400" dirty="0">
                <a:latin typeface="Times New Roman" panose="02020603050405020304" pitchFamily="18" charset="0"/>
                <a:ea typeface="Times New Roman" panose="02020603050405020304" pitchFamily="18" charset="0"/>
              </a:rPr>
              <a:t>5</a:t>
            </a:r>
            <a:r>
              <a:rPr lang="ru-RU" sz="1400" dirty="0" smtClean="0">
                <a:latin typeface="Times New Roman" panose="02020603050405020304" pitchFamily="18" charset="0"/>
                <a:ea typeface="Times New Roman" panose="02020603050405020304" pitchFamily="18" charset="0"/>
              </a:rPr>
              <a:t>. </a:t>
            </a:r>
            <a:r>
              <a:rPr lang="ru-RU" sz="1400" dirty="0">
                <a:latin typeface="Times New Roman" panose="02020603050405020304" pitchFamily="18" charset="0"/>
                <a:ea typeface="Times New Roman" panose="02020603050405020304" pitchFamily="18" charset="0"/>
              </a:rPr>
              <a:t>7</a:t>
            </a:r>
            <a:r>
              <a:rPr lang="en-US" sz="1400" dirty="0" err="1">
                <a:latin typeface="Times New Roman" panose="02020603050405020304" pitchFamily="18" charset="0"/>
                <a:ea typeface="Times New Roman" panose="02020603050405020304" pitchFamily="18" charset="0"/>
              </a:rPr>
              <a:t>th</a:t>
            </a:r>
            <a:r>
              <a:rPr lang="en-US" sz="1400" dirty="0">
                <a:latin typeface="Times New Roman" panose="02020603050405020304" pitchFamily="18" charset="0"/>
                <a:ea typeface="Times New Roman" panose="02020603050405020304" pitchFamily="18" charset="0"/>
              </a:rPr>
              <a:t> International Conference on Particle Physics and Astrophysics (ICPPA-2024), Moscow Engineering Physics Institute, Moscow, Russia, THE ROLE OF QUARKS IN NUCLEAR STRUCTURE: ALPHA-CLUSTERING AND NUCLEOSYNTHESIS IN STARS, G. Musulmanbekov, 2024</a:t>
            </a:r>
            <a:r>
              <a:rPr lang="ru-RU" sz="1400" dirty="0">
                <a:latin typeface="Times New Roman" panose="02020603050405020304" pitchFamily="18" charset="0"/>
                <a:ea typeface="Times New Roman" panose="02020603050405020304" pitchFamily="18" charset="0"/>
              </a:rPr>
              <a:t>г. по текущее </a:t>
            </a:r>
          </a:p>
          <a:p>
            <a:pPr marL="0" marR="0"/>
            <a:r>
              <a:rPr lang="en-US" sz="1400" dirty="0">
                <a:latin typeface="Times New Roman" panose="02020603050405020304" pitchFamily="18" charset="0"/>
                <a:ea typeface="Times New Roman" panose="02020603050405020304" pitchFamily="18" charset="0"/>
              </a:rPr>
              <a:t>6</a:t>
            </a:r>
            <a:r>
              <a:rPr lang="ru-RU" sz="1400" dirty="0" smtClean="0">
                <a:latin typeface="Times New Roman" panose="02020603050405020304" pitchFamily="18" charset="0"/>
                <a:ea typeface="Times New Roman" panose="02020603050405020304" pitchFamily="18" charset="0"/>
              </a:rPr>
              <a:t>. </a:t>
            </a:r>
            <a:r>
              <a:rPr lang="ru-RU" sz="1400" dirty="0">
                <a:latin typeface="Times New Roman" panose="02020603050405020304" pitchFamily="18" charset="0"/>
                <a:ea typeface="Times New Roman" panose="02020603050405020304" pitchFamily="18" charset="0"/>
              </a:rPr>
              <a:t>15</a:t>
            </a:r>
            <a:r>
              <a:rPr lang="en-US" sz="1400" dirty="0" err="1">
                <a:latin typeface="Times New Roman" panose="02020603050405020304" pitchFamily="18" charset="0"/>
                <a:ea typeface="Times New Roman" panose="02020603050405020304" pitchFamily="18" charset="0"/>
              </a:rPr>
              <a:t>th</a:t>
            </a:r>
            <a:r>
              <a:rPr lang="en-US" sz="1400" dirty="0">
                <a:latin typeface="Times New Roman" panose="02020603050405020304" pitchFamily="18" charset="0"/>
                <a:ea typeface="Times New Roman" panose="02020603050405020304" pitchFamily="18" charset="0"/>
              </a:rPr>
              <a:t> Collaboration Meeting of the BM@N Experiment at NICA, DCM-QGSM-SMM: Yield of neutrons, G. Musulmanbekov, 2025</a:t>
            </a:r>
            <a:r>
              <a:rPr lang="ru-RU" sz="1400" dirty="0">
                <a:latin typeface="Times New Roman" panose="02020603050405020304" pitchFamily="18" charset="0"/>
                <a:ea typeface="Times New Roman" panose="02020603050405020304" pitchFamily="18" charset="0"/>
              </a:rPr>
              <a:t>г. по текущее </a:t>
            </a:r>
          </a:p>
          <a:p>
            <a:pPr marL="0" marR="0"/>
            <a:r>
              <a:rPr lang="en-US" sz="1400" dirty="0">
                <a:latin typeface="Times New Roman" panose="02020603050405020304" pitchFamily="18" charset="0"/>
                <a:ea typeface="Times New Roman" panose="02020603050405020304" pitchFamily="18" charset="0"/>
              </a:rPr>
              <a:t>7</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XXVI </a:t>
            </a:r>
            <a:r>
              <a:rPr lang="ru-RU" sz="1400" dirty="0">
                <a:latin typeface="Times New Roman" panose="02020603050405020304" pitchFamily="18" charset="0"/>
                <a:ea typeface="Times New Roman" panose="02020603050405020304" pitchFamily="18" charset="0"/>
              </a:rPr>
              <a:t>Международный </a:t>
            </a:r>
            <a:r>
              <a:rPr lang="ru-RU" sz="1400" dirty="0" err="1">
                <a:latin typeface="Times New Roman" panose="02020603050405020304" pitchFamily="18" charset="0"/>
                <a:ea typeface="Times New Roman" panose="02020603050405020304" pitchFamily="18" charset="0"/>
              </a:rPr>
              <a:t>Балдинский</a:t>
            </a:r>
            <a:r>
              <a:rPr lang="ru-RU" sz="1400" dirty="0">
                <a:latin typeface="Times New Roman" panose="02020603050405020304" pitchFamily="18" charset="0"/>
                <a:ea typeface="Times New Roman" panose="02020603050405020304" pitchFamily="18" charset="0"/>
              </a:rPr>
              <a:t> семинар по проблемам физики высоких энергий «Релятивистская ядерная физика и квантовая </a:t>
            </a:r>
            <a:r>
              <a:rPr lang="ru-RU" sz="1400" dirty="0" err="1">
                <a:latin typeface="Times New Roman" panose="02020603050405020304" pitchFamily="18" charset="0"/>
                <a:ea typeface="Times New Roman" panose="02020603050405020304" pitchFamily="18" charset="0"/>
              </a:rPr>
              <a:t>хромодинамика</a:t>
            </a:r>
            <a:r>
              <a:rPr lang="ru-RU" sz="1400" dirty="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The Structure of Light Nuclei in Strongly Correlated Quark Model, G. Musulmanbekov, 2025</a:t>
            </a:r>
            <a:r>
              <a:rPr lang="ru-RU" sz="1400" dirty="0">
                <a:latin typeface="Times New Roman" panose="02020603050405020304" pitchFamily="18" charset="0"/>
                <a:ea typeface="Times New Roman" panose="02020603050405020304" pitchFamily="18" charset="0"/>
              </a:rPr>
              <a:t>г. по текущее </a:t>
            </a:r>
          </a:p>
          <a:p>
            <a:pPr marL="0" marR="0" algn="just"/>
            <a:endParaRPr lang="en-US" sz="1400" dirty="0">
              <a:latin typeface="Times New Roman" panose="02020603050405020304" pitchFamily="18" charset="0"/>
              <a:ea typeface="Times New Roman" panose="02020603050405020304" pitchFamily="18" charset="0"/>
            </a:endParaRPr>
          </a:p>
          <a:p>
            <a:pPr eaLnBrk="1" hangingPunct="1">
              <a:spcBef>
                <a:spcPts val="700"/>
              </a:spcBef>
              <a:buSzPct val="100000"/>
              <a:defRPr/>
            </a:pPr>
            <a:endParaRPr lang="en-US" altLang="en-US" dirty="0">
              <a:latin typeface="Times New Roman" panose="02020603050405020304" pitchFamily="18" charset="0"/>
              <a:ea typeface="+mn-ea"/>
              <a:cs typeface="Times New Roman" panose="02020603050405020304" pitchFamily="18" charset="0"/>
            </a:endParaRPr>
          </a:p>
          <a:p>
            <a:pPr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p:txBody>
      </p:sp>
      <p:sp>
        <p:nvSpPr>
          <p:cNvPr id="14339" name="Text Box 2"/>
          <p:cNvSpPr txBox="1">
            <a:spLocks noChangeArrowheads="1"/>
          </p:cNvSpPr>
          <p:nvPr/>
        </p:nvSpPr>
        <p:spPr bwMode="auto">
          <a:xfrm>
            <a:off x="395288" y="228600"/>
            <a:ext cx="8139112" cy="478387"/>
          </a:xfrm>
          <a:prstGeom prst="rect">
            <a:avLst/>
          </a:prstGeom>
          <a:noFill/>
          <a:ln w="27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7200" tIns="54000" rIns="97200" bIns="540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en-US" altLang="en-US" sz="2400" b="1" dirty="0" smtClean="0">
                <a:solidFill>
                  <a:srgbClr val="000000"/>
                </a:solidFill>
                <a:latin typeface="Times New Roman" panose="02020603050405020304" pitchFamily="18" charset="0"/>
              </a:rPr>
              <a:t>Activity </a:t>
            </a:r>
            <a:r>
              <a:rPr lang="en-US" altLang="en-US" sz="2400" dirty="0" smtClean="0">
                <a:solidFill>
                  <a:srgbClr val="000000"/>
                </a:solidFill>
                <a:latin typeface="Times New Roman" panose="02020603050405020304" pitchFamily="18" charset="0"/>
              </a:rPr>
              <a:t>cont.</a:t>
            </a:r>
          </a:p>
        </p:txBody>
      </p:sp>
      <p:sp>
        <p:nvSpPr>
          <p:cNvPr id="2" name="Slide Number Placeholder 1"/>
          <p:cNvSpPr>
            <a:spLocks noGrp="1"/>
          </p:cNvSpPr>
          <p:nvPr>
            <p:ph type="sldNum" idx="11"/>
          </p:nvPr>
        </p:nvSpPr>
        <p:spPr/>
        <p:txBody>
          <a:bodyPr/>
          <a:lstStyle/>
          <a:p>
            <a:pPr>
              <a:defRPr/>
            </a:pPr>
            <a:fld id="{62CB07E0-E193-42A0-B8A8-322F4D611127}" type="slidenum">
              <a:rPr lang="ru-RU" altLang="en-US" smtClean="0"/>
              <a:pPr>
                <a:defRPr/>
              </a:pPr>
              <a:t>45</a:t>
            </a:fld>
            <a:endParaRPr lang="ru-RU" altLang="en-US"/>
          </a:p>
        </p:txBody>
      </p:sp>
    </p:spTree>
    <p:extLst>
      <p:ext uri="{BB962C8B-B14F-4D97-AF65-F5344CB8AC3E}">
        <p14:creationId xmlns:p14="http://schemas.microsoft.com/office/powerpoint/2010/main" val="20868645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19087" y="706986"/>
            <a:ext cx="8364537" cy="577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indent="-227013">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marL="0" marR="0"/>
            <a:r>
              <a:rPr lang="en-US" sz="1600" b="1" dirty="0" smtClean="0">
                <a:latin typeface="Times New Roman" panose="02020603050405020304" pitchFamily="18" charset="0"/>
                <a:ea typeface="Times New Roman" panose="02020603050405020304" pitchFamily="18" charset="0"/>
              </a:rPr>
              <a:t>Presentations on seminars</a:t>
            </a:r>
          </a:p>
          <a:p>
            <a:pPr marL="0" marR="0"/>
            <a:endParaRPr lang="en-US" sz="1400" b="1" dirty="0" smtClean="0">
              <a:latin typeface="Times New Roman" panose="02020603050405020304" pitchFamily="18" charset="0"/>
              <a:ea typeface="Times New Roman" panose="02020603050405020304" pitchFamily="18" charset="0"/>
            </a:endParaRPr>
          </a:p>
          <a:p>
            <a:pPr marL="0" marR="0"/>
            <a:r>
              <a:rPr lang="en-US" sz="1400" dirty="0" smtClean="0">
                <a:latin typeface="Times New Roman" panose="02020603050405020304" pitchFamily="18" charset="0"/>
                <a:ea typeface="Times New Roman" panose="02020603050405020304" pitchFamily="18" charset="0"/>
              </a:rPr>
              <a:t>1. </a:t>
            </a:r>
            <a:r>
              <a:rPr lang="en-US" sz="1400" dirty="0">
                <a:latin typeface="Times New Roman" panose="02020603050405020304" pitchFamily="18" charset="0"/>
                <a:ea typeface="Times New Roman" panose="02020603050405020304" pitchFamily="18" charset="0"/>
              </a:rPr>
              <a:t>Webinar of BM&amp;N coll., April 6, 2020, Dubna “Carbon fragmentation in DCM-SMM”, 2020г. </a:t>
            </a:r>
            <a:endParaRPr lang="en-US" sz="1400" dirty="0" smtClean="0">
              <a:latin typeface="Times New Roman" panose="02020603050405020304" pitchFamily="18" charset="0"/>
              <a:ea typeface="Times New Roman" panose="02020603050405020304" pitchFamily="18" charset="0"/>
            </a:endParaRPr>
          </a:p>
          <a:p>
            <a:pPr marL="0" marR="0" algn="just"/>
            <a:r>
              <a:rPr lang="en-US" sz="1400" dirty="0">
                <a:latin typeface="Times New Roman" panose="02020603050405020304" pitchFamily="18" charset="0"/>
                <a:ea typeface="Times New Roman" panose="02020603050405020304" pitchFamily="18" charset="0"/>
              </a:rPr>
              <a:t>2</a:t>
            </a:r>
            <a:r>
              <a:rPr lang="ru-RU" sz="1400" dirty="0" smtClean="0">
                <a:latin typeface="Times New Roman" panose="02020603050405020304" pitchFamily="18" charset="0"/>
                <a:ea typeface="Times New Roman" panose="02020603050405020304" pitchFamily="18" charset="0"/>
              </a:rPr>
              <a:t>. </a:t>
            </a:r>
            <a:r>
              <a:rPr lang="en-US" sz="1400" dirty="0" smtClean="0">
                <a:latin typeface="Times New Roman" panose="02020603050405020304" pitchFamily="18" charset="0"/>
                <a:ea typeface="Times New Roman" panose="02020603050405020304" pitchFamily="18" charset="0"/>
              </a:rPr>
              <a:t>Meeting of BM&amp;N coll., April</a:t>
            </a:r>
            <a:r>
              <a:rPr lang="ru-RU" sz="1400" dirty="0" smtClean="0">
                <a:latin typeface="Times New Roman" panose="02020603050405020304" pitchFamily="18" charset="0"/>
                <a:ea typeface="Times New Roman" panose="02020603050405020304" pitchFamily="18" charset="0"/>
              </a:rPr>
              <a:t> 20 - 21, 2020, </a:t>
            </a:r>
            <a:r>
              <a:rPr lang="en-US" sz="1400" dirty="0" smtClean="0">
                <a:latin typeface="Times New Roman" panose="02020603050405020304" pitchFamily="18" charset="0"/>
                <a:ea typeface="Times New Roman" panose="02020603050405020304" pitchFamily="18" charset="0"/>
              </a:rPr>
              <a:t>Dubna</a:t>
            </a:r>
            <a:r>
              <a:rPr lang="ru-RU" sz="1400" dirty="0" smtClean="0">
                <a:latin typeface="Times New Roman" panose="02020603050405020304" pitchFamily="18" charset="0"/>
                <a:ea typeface="Times New Roman" panose="02020603050405020304" pitchFamily="18" charset="0"/>
              </a:rPr>
              <a:t> </a:t>
            </a:r>
            <a:r>
              <a:rPr lang="en-US" sz="1400" dirty="0" smtClean="0">
                <a:latin typeface="Times New Roman" panose="02020603050405020304" pitchFamily="18" charset="0"/>
                <a:ea typeface="Times New Roman" panose="02020603050405020304" pitchFamily="18" charset="0"/>
              </a:rPr>
              <a:t>“</a:t>
            </a:r>
            <a:r>
              <a:rPr lang="ru-RU" sz="1400" dirty="0" smtClean="0">
                <a:latin typeface="Times New Roman" panose="02020603050405020304" pitchFamily="18" charset="0"/>
                <a:ea typeface="Times New Roman" panose="02020603050405020304" pitchFamily="18" charset="0"/>
              </a:rPr>
              <a:t>12</a:t>
            </a:r>
            <a:r>
              <a:rPr lang="en-US" sz="1400" dirty="0" smtClean="0">
                <a:latin typeface="Times New Roman" panose="02020603050405020304" pitchFamily="18" charset="0"/>
                <a:ea typeface="Times New Roman" panose="02020603050405020304" pitchFamily="18" charset="0"/>
              </a:rPr>
              <a:t>C fragmentation in carbon-proton collisions. Comparison of data with generator DCM-SMM”, 2020</a:t>
            </a:r>
            <a:r>
              <a:rPr lang="ru-RU" sz="1400" dirty="0" smtClean="0">
                <a:latin typeface="Times New Roman" panose="02020603050405020304" pitchFamily="18" charset="0"/>
                <a:ea typeface="Times New Roman" panose="02020603050405020304" pitchFamily="18" charset="0"/>
              </a:rPr>
              <a:t>г.  </a:t>
            </a:r>
            <a:endParaRPr lang="ru-RU" sz="1400" dirty="0">
              <a:latin typeface="Times New Roman" panose="02020603050405020304" pitchFamily="18" charset="0"/>
              <a:ea typeface="Times New Roman" panose="02020603050405020304" pitchFamily="18" charset="0"/>
            </a:endParaRPr>
          </a:p>
          <a:p>
            <a:pPr marL="0" marR="0" algn="just"/>
            <a:r>
              <a:rPr lang="ru-RU" sz="1400" dirty="0" smtClean="0">
                <a:latin typeface="Times New Roman" panose="02020603050405020304" pitchFamily="18" charset="0"/>
                <a:ea typeface="Times New Roman" panose="02020603050405020304" pitchFamily="18" charset="0"/>
              </a:rPr>
              <a:t>3</a:t>
            </a:r>
            <a:r>
              <a:rPr lang="ru-RU" sz="1400" dirty="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Webinar </a:t>
            </a:r>
            <a:r>
              <a:rPr lang="en-US" sz="1400" dirty="0" smtClean="0">
                <a:latin typeface="Times New Roman" panose="02020603050405020304" pitchFamily="18" charset="0"/>
                <a:ea typeface="Times New Roman" panose="02020603050405020304" pitchFamily="18" charset="0"/>
              </a:rPr>
              <a:t>“Centrality </a:t>
            </a:r>
            <a:r>
              <a:rPr lang="en-US" sz="1400" dirty="0">
                <a:latin typeface="Times New Roman" panose="02020603050405020304" pitchFamily="18" charset="0"/>
                <a:ea typeface="Times New Roman" panose="02020603050405020304" pitchFamily="18" charset="0"/>
              </a:rPr>
              <a:t>determination and Reaction Plane reconstruction in heavy ion collisions by </a:t>
            </a:r>
            <a:r>
              <a:rPr lang="en-US" sz="1400" dirty="0" smtClean="0">
                <a:latin typeface="Times New Roman" panose="02020603050405020304" pitchFamily="18" charset="0"/>
                <a:ea typeface="Times New Roman" panose="02020603050405020304" pitchFamily="18" charset="0"/>
              </a:rPr>
              <a:t>DCM-SMM”, </a:t>
            </a:r>
            <a:r>
              <a:rPr lang="en-US" sz="1400" dirty="0">
                <a:latin typeface="Times New Roman" panose="02020603050405020304" pitchFamily="18" charset="0"/>
                <a:ea typeface="Times New Roman" panose="02020603050405020304" pitchFamily="18" charset="0"/>
              </a:rPr>
              <a:t>2020</a:t>
            </a:r>
            <a:r>
              <a:rPr lang="ru-RU" sz="1400" dirty="0">
                <a:latin typeface="Times New Roman" panose="02020603050405020304" pitchFamily="18" charset="0"/>
                <a:ea typeface="Times New Roman" panose="02020603050405020304" pitchFamily="18" charset="0"/>
              </a:rPr>
              <a:t>г. </a:t>
            </a:r>
            <a:r>
              <a:rPr lang="ru-RU" sz="1400" dirty="0" smtClean="0">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a:p>
            <a:pPr marL="0" marR="0" algn="just"/>
            <a:r>
              <a:rPr lang="ru-RU" sz="1400" dirty="0">
                <a:latin typeface="Times New Roman" panose="02020603050405020304" pitchFamily="18" charset="0"/>
                <a:ea typeface="Times New Roman" panose="02020603050405020304" pitchFamily="18" charset="0"/>
              </a:rPr>
              <a:t>4. </a:t>
            </a:r>
            <a:r>
              <a:rPr lang="en-US" sz="1400" dirty="0" smtClean="0">
                <a:latin typeface="Times New Roman" panose="02020603050405020304" pitchFamily="18" charset="0"/>
                <a:ea typeface="Times New Roman" panose="02020603050405020304" pitchFamily="18" charset="0"/>
              </a:rPr>
              <a:t>“Modification </a:t>
            </a:r>
            <a:r>
              <a:rPr lang="en-US" sz="1400" dirty="0">
                <a:latin typeface="Times New Roman" panose="02020603050405020304" pitchFamily="18" charset="0"/>
                <a:ea typeface="Times New Roman" panose="02020603050405020304" pitchFamily="18" charset="0"/>
              </a:rPr>
              <a:t>of hadron properties in a dense and hot baryonic </a:t>
            </a:r>
            <a:r>
              <a:rPr lang="en-US" sz="1400" dirty="0" smtClean="0">
                <a:latin typeface="Times New Roman" panose="02020603050405020304" pitchFamily="18" charset="0"/>
                <a:ea typeface="Times New Roman" panose="02020603050405020304" pitchFamily="18" charset="0"/>
              </a:rPr>
              <a:t>matter”, LHEP </a:t>
            </a:r>
            <a:r>
              <a:rPr lang="en-US" sz="1400" dirty="0">
                <a:latin typeface="Times New Roman" panose="02020603050405020304" pitchFamily="18" charset="0"/>
                <a:ea typeface="Times New Roman" panose="02020603050405020304" pitchFamily="18" charset="0"/>
              </a:rPr>
              <a:t>2020</a:t>
            </a:r>
            <a:r>
              <a:rPr lang="ru-RU" sz="1400" dirty="0">
                <a:latin typeface="Times New Roman" panose="02020603050405020304" pitchFamily="18" charset="0"/>
                <a:ea typeface="Times New Roman" panose="02020603050405020304" pitchFamily="18" charset="0"/>
              </a:rPr>
              <a:t>г</a:t>
            </a:r>
            <a:r>
              <a:rPr lang="ru-RU" sz="1400" dirty="0" smtClean="0">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a:p>
            <a:pPr marL="0" marR="0" algn="just"/>
            <a:r>
              <a:rPr lang="ru-RU" sz="1400" dirty="0">
                <a:latin typeface="Times New Roman" panose="02020603050405020304" pitchFamily="18" charset="0"/>
                <a:ea typeface="Times New Roman" panose="02020603050405020304" pitchFamily="18" charset="0"/>
              </a:rPr>
              <a:t>5. </a:t>
            </a:r>
            <a:r>
              <a:rPr lang="en-US" sz="1400" dirty="0">
                <a:latin typeface="Times New Roman" panose="02020603050405020304" pitchFamily="18" charset="0"/>
                <a:ea typeface="Times New Roman" panose="02020603050405020304" pitchFamily="18" charset="0"/>
              </a:rPr>
              <a:t>Webinar </a:t>
            </a:r>
            <a:r>
              <a:rPr lang="en-US" sz="1400" dirty="0" smtClean="0">
                <a:latin typeface="Times New Roman" panose="02020603050405020304" pitchFamily="18" charset="0"/>
                <a:ea typeface="Times New Roman" panose="02020603050405020304" pitchFamily="18" charset="0"/>
              </a:rPr>
              <a:t>“Monte </a:t>
            </a:r>
            <a:r>
              <a:rPr lang="en-US" sz="1400" dirty="0">
                <a:latin typeface="Times New Roman" panose="02020603050405020304" pitchFamily="18" charset="0"/>
                <a:ea typeface="Times New Roman" panose="02020603050405020304" pitchFamily="18" charset="0"/>
              </a:rPr>
              <a:t>Carlo event generators DCM-QGSM and DCM-SMM: similarity and difference”, </a:t>
            </a:r>
            <a:r>
              <a:rPr lang="en-US" sz="1400" dirty="0" smtClean="0">
                <a:latin typeface="Times New Roman" panose="02020603050405020304" pitchFamily="18" charset="0"/>
                <a:ea typeface="Times New Roman" panose="02020603050405020304" pitchFamily="18" charset="0"/>
              </a:rPr>
              <a:t>PWG1,</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MPD, 2020</a:t>
            </a:r>
            <a:r>
              <a:rPr lang="ru-RU" sz="1400" dirty="0">
                <a:latin typeface="Times New Roman" panose="02020603050405020304" pitchFamily="18" charset="0"/>
                <a:ea typeface="Times New Roman" panose="02020603050405020304" pitchFamily="18" charset="0"/>
              </a:rPr>
              <a:t>г</a:t>
            </a:r>
            <a:r>
              <a:rPr lang="ru-RU" sz="1400" dirty="0" smtClean="0">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a:p>
            <a:pPr marL="0" marR="0" algn="just"/>
            <a:r>
              <a:rPr lang="en-US" sz="1400" dirty="0">
                <a:latin typeface="Times New Roman" panose="02020603050405020304" pitchFamily="18" charset="0"/>
                <a:ea typeface="Times New Roman" panose="02020603050405020304" pitchFamily="18" charset="0"/>
              </a:rPr>
              <a:t>6</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Webinar Spectator matter in M-C generators DCM-QGSM and DCM-SMM, PWG1, MPD, 2020</a:t>
            </a:r>
            <a:r>
              <a:rPr lang="ru-RU" sz="1400" dirty="0">
                <a:latin typeface="Times New Roman" panose="02020603050405020304" pitchFamily="18" charset="0"/>
                <a:ea typeface="Times New Roman" panose="02020603050405020304" pitchFamily="18" charset="0"/>
              </a:rPr>
              <a:t>г</a:t>
            </a:r>
            <a:r>
              <a:rPr lang="ru-RU" sz="1400" dirty="0" smtClean="0">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a:p>
            <a:pPr marL="0" marR="0" algn="just"/>
            <a:r>
              <a:rPr lang="en-US" sz="1400" dirty="0" smtClean="0">
                <a:latin typeface="Times New Roman" panose="02020603050405020304" pitchFamily="18" charset="0"/>
                <a:ea typeface="Times New Roman" panose="02020603050405020304" pitchFamily="18" charset="0"/>
              </a:rPr>
              <a:t>7</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Webinar </a:t>
            </a:r>
            <a:r>
              <a:rPr lang="en-US" sz="1400" dirty="0" smtClean="0">
                <a:latin typeface="Times New Roman" panose="02020603050405020304" pitchFamily="18" charset="0"/>
                <a:ea typeface="Times New Roman" panose="02020603050405020304" pitchFamily="18" charset="0"/>
              </a:rPr>
              <a:t>“Nuclear </a:t>
            </a:r>
            <a:r>
              <a:rPr lang="en-US" sz="1400" dirty="0">
                <a:latin typeface="Times New Roman" panose="02020603050405020304" pitchFamily="18" charset="0"/>
                <a:ea typeface="Times New Roman" panose="02020603050405020304" pitchFamily="18" charset="0"/>
              </a:rPr>
              <a:t>fragments deposited in </a:t>
            </a:r>
            <a:r>
              <a:rPr lang="en-US" sz="1400" dirty="0" err="1" smtClean="0">
                <a:latin typeface="Times New Roman" panose="02020603050405020304" pitchFamily="18" charset="0"/>
                <a:ea typeface="Times New Roman" panose="02020603050405020304" pitchFamily="18" charset="0"/>
              </a:rPr>
              <a:t>FHCal</a:t>
            </a:r>
            <a:r>
              <a:rPr lang="en-US"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DCM-QGSM or DCM-SMM</a:t>
            </a:r>
            <a:r>
              <a:rPr lang="en-US" sz="1400" dirty="0" smtClean="0">
                <a:latin typeface="Times New Roman" panose="02020603050405020304" pitchFamily="18" charset="0"/>
                <a:ea typeface="Times New Roman" panose="02020603050405020304" pitchFamily="18" charset="0"/>
              </a:rPr>
              <a:t>?”, PWG1,</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MPD, 2021</a:t>
            </a:r>
            <a:r>
              <a:rPr lang="ru-RU" sz="1400" dirty="0">
                <a:latin typeface="Times New Roman" panose="02020603050405020304" pitchFamily="18" charset="0"/>
                <a:ea typeface="Times New Roman" panose="02020603050405020304" pitchFamily="18" charset="0"/>
              </a:rPr>
              <a:t>г. </a:t>
            </a:r>
            <a:r>
              <a:rPr lang="ru-RU" sz="1400" dirty="0" smtClean="0">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a:p>
            <a:pPr marL="0" marR="0" algn="just"/>
            <a:r>
              <a:rPr lang="en-US" sz="1400" dirty="0" smtClean="0">
                <a:latin typeface="Times New Roman" panose="02020603050405020304" pitchFamily="18" charset="0"/>
                <a:ea typeface="Times New Roman" panose="02020603050405020304" pitchFamily="18" charset="0"/>
              </a:rPr>
              <a:t>8</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Webinar </a:t>
            </a:r>
            <a:r>
              <a:rPr lang="en-US" sz="1400" dirty="0" smtClean="0">
                <a:latin typeface="Times New Roman" panose="02020603050405020304" pitchFamily="18" charset="0"/>
                <a:ea typeface="Times New Roman" panose="02020603050405020304" pitchFamily="18" charset="0"/>
              </a:rPr>
              <a:t>“On </a:t>
            </a:r>
            <a:r>
              <a:rPr lang="en-US" sz="1400" dirty="0">
                <a:latin typeface="Times New Roman" panose="02020603050405020304" pitchFamily="18" charset="0"/>
                <a:ea typeface="Times New Roman" panose="02020603050405020304" pitchFamily="18" charset="0"/>
              </a:rPr>
              <a:t>difference between DCM-SMM and </a:t>
            </a:r>
            <a:r>
              <a:rPr lang="en-US" sz="1400" dirty="0" err="1">
                <a:latin typeface="Times New Roman" panose="02020603050405020304" pitchFamily="18" charset="0"/>
                <a:ea typeface="Times New Roman" panose="02020603050405020304" pitchFamily="18" charset="0"/>
              </a:rPr>
              <a:t>Glauber</a:t>
            </a:r>
            <a:r>
              <a:rPr lang="en-US" sz="1400" dirty="0">
                <a:latin typeface="Times New Roman" panose="02020603050405020304" pitchFamily="18" charset="0"/>
                <a:ea typeface="Times New Roman" panose="02020603050405020304" pitchFamily="18" charset="0"/>
              </a:rPr>
              <a:t> </a:t>
            </a:r>
            <a:r>
              <a:rPr lang="en-US" sz="1400" dirty="0" smtClean="0">
                <a:latin typeface="Times New Roman" panose="02020603050405020304" pitchFamily="18" charset="0"/>
                <a:ea typeface="Times New Roman" panose="02020603050405020304" pitchFamily="18" charset="0"/>
              </a:rPr>
              <a:t>models”, PWG1,</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MPD, 2021</a:t>
            </a:r>
            <a:r>
              <a:rPr lang="ru-RU" sz="1400" dirty="0">
                <a:latin typeface="Times New Roman" panose="02020603050405020304" pitchFamily="18" charset="0"/>
                <a:ea typeface="Times New Roman" panose="02020603050405020304" pitchFamily="18" charset="0"/>
              </a:rPr>
              <a:t>г</a:t>
            </a:r>
            <a:r>
              <a:rPr lang="ru-RU" sz="1400" dirty="0" smtClean="0">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a:p>
            <a:pPr marL="0" marR="0" algn="just"/>
            <a:r>
              <a:rPr lang="en-US" sz="1400" dirty="0">
                <a:latin typeface="Times New Roman" panose="02020603050405020304" pitchFamily="18" charset="0"/>
                <a:ea typeface="Times New Roman" panose="02020603050405020304" pitchFamily="18" charset="0"/>
              </a:rPr>
              <a:t>9</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BLTP </a:t>
            </a:r>
            <a:r>
              <a:rPr lang="en-US" sz="1400" dirty="0" smtClean="0">
                <a:latin typeface="Times New Roman" panose="02020603050405020304" pitchFamily="18" charset="0"/>
                <a:ea typeface="Times New Roman" panose="02020603050405020304" pitchFamily="18" charset="0"/>
              </a:rPr>
              <a:t>“Role </a:t>
            </a:r>
            <a:r>
              <a:rPr lang="en-US" sz="1400" dirty="0">
                <a:latin typeface="Times New Roman" panose="02020603050405020304" pitchFamily="18" charset="0"/>
                <a:ea typeface="Times New Roman" panose="02020603050405020304" pitchFamily="18" charset="0"/>
              </a:rPr>
              <a:t>of Quarks in Nuclear </a:t>
            </a:r>
            <a:r>
              <a:rPr lang="en-US" sz="1400" dirty="0" smtClean="0">
                <a:latin typeface="Times New Roman" panose="02020603050405020304" pitchFamily="18" charset="0"/>
                <a:ea typeface="Times New Roman" panose="02020603050405020304" pitchFamily="18" charset="0"/>
              </a:rPr>
              <a:t>Structure”, </a:t>
            </a:r>
            <a:r>
              <a:rPr lang="en-US" sz="1400" dirty="0">
                <a:latin typeface="Times New Roman" panose="02020603050405020304" pitchFamily="18" charset="0"/>
                <a:ea typeface="Times New Roman" panose="02020603050405020304" pitchFamily="18" charset="0"/>
              </a:rPr>
              <a:t>2021</a:t>
            </a:r>
            <a:r>
              <a:rPr lang="ru-RU" sz="1400" dirty="0">
                <a:latin typeface="Times New Roman" panose="02020603050405020304" pitchFamily="18" charset="0"/>
                <a:ea typeface="Times New Roman" panose="02020603050405020304" pitchFamily="18" charset="0"/>
              </a:rPr>
              <a:t>г</a:t>
            </a:r>
            <a:r>
              <a:rPr lang="ru-RU" sz="1400" dirty="0" smtClean="0">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a:p>
            <a:pPr marL="0" marR="0" algn="just"/>
            <a:r>
              <a:rPr lang="ru-RU" sz="1400" dirty="0" smtClean="0">
                <a:latin typeface="Times New Roman" panose="02020603050405020304" pitchFamily="18" charset="0"/>
                <a:ea typeface="Times New Roman" panose="02020603050405020304" pitchFamily="18" charset="0"/>
              </a:rPr>
              <a:t>1</a:t>
            </a:r>
            <a:r>
              <a:rPr lang="en-US" sz="1400" dirty="0" smtClean="0">
                <a:latin typeface="Times New Roman" panose="02020603050405020304" pitchFamily="18" charset="0"/>
                <a:ea typeface="Times New Roman" panose="02020603050405020304" pitchFamily="18" charset="0"/>
              </a:rPr>
              <a:t>0</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Webinar Spectator matter in Monte-Carlo generators DCM-QGSM and DCM-SMM, </a:t>
            </a:r>
            <a:r>
              <a:rPr lang="en-US" sz="1400" dirty="0" smtClean="0">
                <a:latin typeface="Times New Roman" panose="02020603050405020304" pitchFamily="18" charset="0"/>
                <a:ea typeface="Times New Roman" panose="02020603050405020304" pitchFamily="18" charset="0"/>
              </a:rPr>
              <a:t>PWG1,</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MPD, 2021</a:t>
            </a:r>
            <a:r>
              <a:rPr lang="ru-RU" sz="1400" dirty="0">
                <a:latin typeface="Times New Roman" panose="02020603050405020304" pitchFamily="18" charset="0"/>
                <a:ea typeface="Times New Roman" panose="02020603050405020304" pitchFamily="18" charset="0"/>
              </a:rPr>
              <a:t>г. </a:t>
            </a:r>
            <a:r>
              <a:rPr lang="ru-RU" sz="1400" dirty="0" smtClean="0">
                <a:latin typeface="Times New Roman" panose="02020603050405020304" pitchFamily="18" charset="0"/>
                <a:ea typeface="Times New Roman" panose="02020603050405020304" pitchFamily="18" charset="0"/>
              </a:rPr>
              <a:t> </a:t>
            </a:r>
            <a:endParaRPr lang="ru-RU" sz="1400" dirty="0">
              <a:latin typeface="Times New Roman" panose="02020603050405020304" pitchFamily="18" charset="0"/>
              <a:ea typeface="Times New Roman" panose="02020603050405020304" pitchFamily="18" charset="0"/>
            </a:endParaRPr>
          </a:p>
          <a:p>
            <a:pPr marL="0" marR="0" algn="just"/>
            <a:r>
              <a:rPr lang="ru-RU" sz="1400" dirty="0" smtClean="0">
                <a:latin typeface="Times New Roman" panose="02020603050405020304" pitchFamily="18" charset="0"/>
                <a:ea typeface="Times New Roman" panose="02020603050405020304" pitchFamily="18" charset="0"/>
              </a:rPr>
              <a:t>1</a:t>
            </a:r>
            <a:r>
              <a:rPr lang="en-US" sz="1400" dirty="0" smtClean="0">
                <a:latin typeface="Times New Roman" panose="02020603050405020304" pitchFamily="18" charset="0"/>
                <a:ea typeface="Times New Roman" panose="02020603050405020304" pitchFamily="18" charset="0"/>
              </a:rPr>
              <a:t>1</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Institute of Physics and Technology, Almaty, Kazakhstan </a:t>
            </a:r>
            <a:r>
              <a:rPr lang="en-US" sz="1400" dirty="0" smtClean="0">
                <a:latin typeface="Times New Roman" panose="02020603050405020304" pitchFamily="18" charset="0"/>
                <a:ea typeface="Times New Roman" panose="02020603050405020304" pitchFamily="18" charset="0"/>
              </a:rPr>
              <a:t>“Monte </a:t>
            </a:r>
            <a:r>
              <a:rPr lang="en-US" sz="1400" dirty="0">
                <a:latin typeface="Times New Roman" panose="02020603050405020304" pitchFamily="18" charset="0"/>
                <a:ea typeface="Times New Roman" panose="02020603050405020304" pitchFamily="18" charset="0"/>
              </a:rPr>
              <a:t>Carlo Simulation at BM&amp;N </a:t>
            </a:r>
            <a:r>
              <a:rPr lang="en-US" sz="1400" dirty="0" smtClean="0">
                <a:latin typeface="Times New Roman" panose="02020603050405020304" pitchFamily="18" charset="0"/>
                <a:ea typeface="Times New Roman" panose="02020603050405020304" pitchFamily="18" charset="0"/>
              </a:rPr>
              <a:t>NICA”, </a:t>
            </a:r>
            <a:r>
              <a:rPr lang="en-US" sz="1400" dirty="0">
                <a:latin typeface="Times New Roman" panose="02020603050405020304" pitchFamily="18" charset="0"/>
                <a:ea typeface="Times New Roman" panose="02020603050405020304" pitchFamily="18" charset="0"/>
              </a:rPr>
              <a:t>2023</a:t>
            </a:r>
            <a:r>
              <a:rPr lang="ru-RU" sz="1400" dirty="0">
                <a:latin typeface="Times New Roman" panose="02020603050405020304" pitchFamily="18" charset="0"/>
                <a:ea typeface="Times New Roman" panose="02020603050405020304" pitchFamily="18" charset="0"/>
              </a:rPr>
              <a:t>г. </a:t>
            </a:r>
          </a:p>
          <a:p>
            <a:pPr marL="0" marR="0" algn="just"/>
            <a:r>
              <a:rPr lang="ru-RU" sz="1400" dirty="0" smtClean="0">
                <a:latin typeface="Times New Roman" panose="02020603050405020304" pitchFamily="18" charset="0"/>
                <a:ea typeface="Times New Roman" panose="02020603050405020304" pitchFamily="18" charset="0"/>
              </a:rPr>
              <a:t>1</a:t>
            </a:r>
            <a:r>
              <a:rPr lang="en-US" sz="1400" dirty="0" smtClean="0">
                <a:latin typeface="Times New Roman" panose="02020603050405020304" pitchFamily="18" charset="0"/>
                <a:ea typeface="Times New Roman" panose="02020603050405020304" pitchFamily="18" charset="0"/>
              </a:rPr>
              <a:t>2</a:t>
            </a:r>
            <a:r>
              <a:rPr lang="ru-RU" sz="1400" dirty="0" smtClean="0">
                <a:latin typeface="Times New Roman" panose="02020603050405020304" pitchFamily="18" charset="0"/>
                <a:ea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rPr>
              <a:t>Institute of Nuclear Physics, Almaty, Kazakhstan </a:t>
            </a:r>
            <a:r>
              <a:rPr lang="en-US" sz="1400" dirty="0" smtClean="0">
                <a:latin typeface="Times New Roman" panose="02020603050405020304" pitchFamily="18" charset="0"/>
                <a:ea typeface="Times New Roman" panose="02020603050405020304" pitchFamily="18" charset="0"/>
              </a:rPr>
              <a:t>“Role </a:t>
            </a:r>
            <a:r>
              <a:rPr lang="en-US" sz="1400" dirty="0">
                <a:latin typeface="Times New Roman" panose="02020603050405020304" pitchFamily="18" charset="0"/>
                <a:ea typeface="Times New Roman" panose="02020603050405020304" pitchFamily="18" charset="0"/>
              </a:rPr>
              <a:t>of Quarks in Nuclear </a:t>
            </a:r>
            <a:r>
              <a:rPr lang="en-US" sz="1400" dirty="0" smtClean="0">
                <a:latin typeface="Times New Roman" panose="02020603050405020304" pitchFamily="18" charset="0"/>
                <a:ea typeface="Times New Roman" panose="02020603050405020304" pitchFamily="18" charset="0"/>
              </a:rPr>
              <a:t>Structure”, </a:t>
            </a:r>
            <a:r>
              <a:rPr lang="en-US" sz="1400" dirty="0">
                <a:latin typeface="Times New Roman" panose="02020603050405020304" pitchFamily="18" charset="0"/>
                <a:ea typeface="Times New Roman" panose="02020603050405020304" pitchFamily="18" charset="0"/>
              </a:rPr>
              <a:t>2023</a:t>
            </a:r>
            <a:r>
              <a:rPr lang="ru-RU" sz="1400" dirty="0">
                <a:latin typeface="Times New Roman" panose="02020603050405020304" pitchFamily="18" charset="0"/>
                <a:ea typeface="Times New Roman" panose="02020603050405020304" pitchFamily="18" charset="0"/>
              </a:rPr>
              <a:t>г</a:t>
            </a:r>
            <a:r>
              <a:rPr lang="ru-RU" sz="1400" dirty="0" smtClean="0">
                <a:latin typeface="Times New Roman" panose="02020603050405020304" pitchFamily="18" charset="0"/>
                <a:ea typeface="Times New Roman" panose="02020603050405020304" pitchFamily="18" charset="0"/>
              </a:rPr>
              <a:t>. </a:t>
            </a:r>
            <a:endParaRPr lang="en-US" sz="1400" dirty="0" smtClean="0">
              <a:latin typeface="Times New Roman" panose="02020603050405020304" pitchFamily="18" charset="0"/>
              <a:ea typeface="Times New Roman" panose="02020603050405020304" pitchFamily="18" charset="0"/>
            </a:endParaRPr>
          </a:p>
          <a:p>
            <a:pPr marL="0" marR="0" algn="just"/>
            <a:r>
              <a:rPr lang="en-US" sz="1400" dirty="0" smtClean="0">
                <a:latin typeface="Times New Roman" panose="02020603050405020304" pitchFamily="18" charset="0"/>
                <a:ea typeface="Times New Roman" panose="02020603050405020304" pitchFamily="18" charset="0"/>
              </a:rPr>
              <a:t>13. MLIT “Nuclear Size, Shape and Deformation”, 2024.</a:t>
            </a:r>
            <a:endParaRPr lang="ru-RU" sz="1400" dirty="0">
              <a:latin typeface="Times New Roman" panose="02020603050405020304" pitchFamily="18" charset="0"/>
              <a:ea typeface="Times New Roman" panose="02020603050405020304" pitchFamily="18" charset="0"/>
            </a:endParaRPr>
          </a:p>
          <a:p>
            <a:pPr marL="0" marR="0" algn="just"/>
            <a:endParaRPr lang="en-US" sz="1400" dirty="0">
              <a:latin typeface="Times New Roman" panose="02020603050405020304" pitchFamily="18" charset="0"/>
              <a:ea typeface="Times New Roman" panose="02020603050405020304" pitchFamily="18" charset="0"/>
            </a:endParaRPr>
          </a:p>
          <a:p>
            <a:pPr eaLnBrk="1" hangingPunct="1">
              <a:spcBef>
                <a:spcPts val="700"/>
              </a:spcBef>
              <a:buSzPct val="100000"/>
              <a:defRPr/>
            </a:pPr>
            <a:endParaRPr lang="en-US" altLang="en-US" dirty="0">
              <a:latin typeface="Times New Roman" panose="02020603050405020304" pitchFamily="18" charset="0"/>
              <a:ea typeface="+mn-ea"/>
              <a:cs typeface="Times New Roman" panose="02020603050405020304" pitchFamily="18" charset="0"/>
            </a:endParaRPr>
          </a:p>
          <a:p>
            <a:pPr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dirty="0">
              <a:latin typeface="Times New Roman" panose="02020603050405020304" pitchFamily="18" charset="0"/>
              <a:ea typeface="+mn-ea"/>
              <a:cs typeface="Times New Roman" panose="02020603050405020304" pitchFamily="18" charset="0"/>
            </a:endParaRPr>
          </a:p>
        </p:txBody>
      </p:sp>
      <p:sp>
        <p:nvSpPr>
          <p:cNvPr id="14339" name="Text Box 2"/>
          <p:cNvSpPr txBox="1">
            <a:spLocks noChangeArrowheads="1"/>
          </p:cNvSpPr>
          <p:nvPr/>
        </p:nvSpPr>
        <p:spPr bwMode="auto">
          <a:xfrm>
            <a:off x="395288" y="228600"/>
            <a:ext cx="8139112" cy="478387"/>
          </a:xfrm>
          <a:prstGeom prst="rect">
            <a:avLst/>
          </a:prstGeom>
          <a:noFill/>
          <a:ln w="27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7200" tIns="54000" rIns="97200" bIns="540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en-US" altLang="en-US" sz="2400" b="1" dirty="0" smtClean="0">
                <a:solidFill>
                  <a:srgbClr val="000000"/>
                </a:solidFill>
                <a:latin typeface="Times New Roman" panose="02020603050405020304" pitchFamily="18" charset="0"/>
              </a:rPr>
              <a:t>Activity </a:t>
            </a:r>
            <a:r>
              <a:rPr lang="en-US" altLang="en-US" sz="2400" dirty="0" smtClean="0">
                <a:solidFill>
                  <a:srgbClr val="000000"/>
                </a:solidFill>
                <a:latin typeface="Times New Roman" panose="02020603050405020304" pitchFamily="18" charset="0"/>
              </a:rPr>
              <a:t>cont.</a:t>
            </a:r>
          </a:p>
        </p:txBody>
      </p:sp>
      <p:sp>
        <p:nvSpPr>
          <p:cNvPr id="2" name="Slide Number Placeholder 1"/>
          <p:cNvSpPr>
            <a:spLocks noGrp="1"/>
          </p:cNvSpPr>
          <p:nvPr>
            <p:ph type="sldNum" idx="11"/>
          </p:nvPr>
        </p:nvSpPr>
        <p:spPr/>
        <p:txBody>
          <a:bodyPr/>
          <a:lstStyle/>
          <a:p>
            <a:pPr>
              <a:defRPr/>
            </a:pPr>
            <a:fld id="{62CB07E0-E193-42A0-B8A8-322F4D611127}" type="slidenum">
              <a:rPr lang="ru-RU" altLang="en-US" smtClean="0"/>
              <a:pPr>
                <a:defRPr/>
              </a:pPr>
              <a:t>46</a:t>
            </a:fld>
            <a:endParaRPr lang="ru-RU" altLang="en-US"/>
          </a:p>
        </p:txBody>
      </p:sp>
    </p:spTree>
    <p:extLst>
      <p:ext uri="{BB962C8B-B14F-4D97-AF65-F5344CB8AC3E}">
        <p14:creationId xmlns:p14="http://schemas.microsoft.com/office/powerpoint/2010/main" val="2627207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buClrTx/>
              <a:buFontTx/>
              <a:buNone/>
            </a:pPr>
            <a:endParaRPr lang="en-US" altLang="en-US" dirty="0"/>
          </a:p>
          <a:p>
            <a:pPr algn="ctr">
              <a:buClrTx/>
              <a:buFontTx/>
              <a:buNone/>
            </a:pPr>
            <a:endParaRPr lang="en-US" altLang="en-US" dirty="0"/>
          </a:p>
          <a:p>
            <a:pPr algn="ctr">
              <a:spcBef>
                <a:spcPts val="1000"/>
              </a:spcBef>
              <a:buClrTx/>
              <a:buFontTx/>
              <a:buNone/>
            </a:pPr>
            <a:r>
              <a:rPr lang="en-US" altLang="en-US" sz="4000" dirty="0" smtClean="0">
                <a:latin typeface="Times New Roman" panose="02020603050405020304" pitchFamily="18" charset="0"/>
                <a:cs typeface="Times New Roman" panose="02020603050405020304" pitchFamily="18" charset="0"/>
              </a:rPr>
              <a:t>Thank You!</a:t>
            </a:r>
            <a:endParaRPr lang="en-US" altLang="en-US" sz="4000" dirty="0">
              <a:latin typeface="Times New Roman" panose="02020603050405020304" pitchFamily="18" charset="0"/>
              <a:cs typeface="Times New Roman" panose="02020603050405020304" pitchFamily="18" charset="0"/>
            </a:endParaRPr>
          </a:p>
          <a:p>
            <a:pPr algn="ctr">
              <a:spcBef>
                <a:spcPts val="1000"/>
              </a:spcBef>
              <a:buClrTx/>
              <a:buFontTx/>
              <a:buNone/>
            </a:pPr>
            <a:endParaRPr lang="en-US" altLang="en-US" sz="4000" dirty="0">
              <a:latin typeface="Times New Roman" panose="02020603050405020304" pitchFamily="18" charset="0"/>
              <a:cs typeface="Times New Roman" panose="02020603050405020304" pitchFamily="18" charset="0"/>
            </a:endParaRPr>
          </a:p>
        </p:txBody>
      </p:sp>
      <p:sp>
        <p:nvSpPr>
          <p:cNvPr id="124931" name="Text Box 2"/>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089EF6C1-E89C-4095-A833-87FF29192F27}" type="slidenum">
              <a:rPr lang="ru-RU" altLang="en-US" sz="1200">
                <a:solidFill>
                  <a:srgbClr val="898989"/>
                </a:solidFill>
              </a:rPr>
              <a:pPr algn="r" eaLnBrk="1" hangingPunct="1">
                <a:spcBef>
                  <a:spcPct val="0"/>
                </a:spcBef>
                <a:buClrTx/>
                <a:buFontTx/>
                <a:buNone/>
              </a:pPr>
              <a:t>47</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p:cNvSpPr txBox="1">
            <a:spLocks noChangeArrowheads="1"/>
          </p:cNvSpPr>
          <p:nvPr/>
        </p:nvSpPr>
        <p:spPr bwMode="auto">
          <a:xfrm>
            <a:off x="395288" y="333375"/>
            <a:ext cx="8291512" cy="6264275"/>
          </a:xfrm>
          <a:prstGeom prst="rect">
            <a:avLst/>
          </a:prstGeom>
          <a:noFill/>
          <a:ln>
            <a:noFill/>
          </a:ln>
          <a:effec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marL="739775" indent="-28257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eaLnBrk="1" hangingPunct="1">
              <a:spcBef>
                <a:spcPts val="800"/>
              </a:spcBef>
              <a:buSzPct val="100000"/>
              <a:defRPr/>
            </a:pPr>
            <a:r>
              <a:rPr lang="en-US" altLang="en-US" sz="3200" b="1">
                <a:latin typeface="Times New Roman" panose="02020603050405020304" pitchFamily="18" charset="0"/>
                <a:ea typeface="+mn-ea"/>
                <a:cs typeface="Times New Roman" panose="02020603050405020304" pitchFamily="18" charset="0"/>
              </a:rPr>
              <a:t>		</a:t>
            </a:r>
            <a:r>
              <a:rPr lang="en-US" altLang="en-US" sz="2800" b="1">
                <a:latin typeface="Times New Roman" panose="02020603050405020304" pitchFamily="18" charset="0"/>
                <a:ea typeface="+mn-ea"/>
                <a:cs typeface="Times New Roman" panose="02020603050405020304" pitchFamily="18" charset="0"/>
              </a:rPr>
              <a:t>QCD</a:t>
            </a:r>
            <a:r>
              <a:rPr lang="en-US" altLang="en-US" sz="2800">
                <a:latin typeface="Times New Roman" panose="02020603050405020304" pitchFamily="18" charset="0"/>
                <a:ea typeface="+mn-ea"/>
                <a:cs typeface="Times New Roman" panose="02020603050405020304" pitchFamily="18" charset="0"/>
              </a:rPr>
              <a:t> –</a:t>
            </a:r>
            <a:r>
              <a:rPr lang="en-US" altLang="en-US" sz="2600">
                <a:latin typeface="Times New Roman" panose="02020603050405020304" pitchFamily="18" charset="0"/>
                <a:ea typeface="+mn-ea"/>
                <a:cs typeface="Times New Roman" panose="02020603050405020304" pitchFamily="18" charset="0"/>
              </a:rPr>
              <a:t> fundamental theory of strong interactions</a:t>
            </a:r>
          </a:p>
          <a:p>
            <a:pPr eaLnBrk="1" hangingPunct="1">
              <a:spcBef>
                <a:spcPts val="700"/>
              </a:spcBef>
              <a:buSzPct val="100000"/>
              <a:defRPr/>
            </a:pPr>
            <a:endParaRPr lang="en-US" altLang="en-US" sz="2800">
              <a:solidFill>
                <a:srgbClr val="E907CE"/>
              </a:solidFill>
              <a:latin typeface="Times New Roman" panose="02020603050405020304" pitchFamily="18" charset="0"/>
              <a:ea typeface="+mn-ea"/>
              <a:cs typeface="Times New Roman" panose="02020603050405020304" pitchFamily="18" charset="0"/>
            </a:endParaRPr>
          </a:p>
          <a:p>
            <a:pPr marL="339725" indent="-336550" eaLnBrk="1" hangingPunct="1">
              <a:spcBef>
                <a:spcPts val="600"/>
              </a:spcBef>
              <a:buClr>
                <a:srgbClr val="000000"/>
              </a:buClr>
              <a:buSzPct val="100000"/>
              <a:buFont typeface="Arial" panose="020B0604020202020204" pitchFamily="34" charset="0"/>
              <a:buChar char="•"/>
              <a:defRPr/>
            </a:pPr>
            <a:r>
              <a:rPr lang="en-US" altLang="en-US" sz="2400" b="1">
                <a:latin typeface="Times New Roman" panose="02020603050405020304" pitchFamily="18" charset="0"/>
                <a:ea typeface="+mn-ea"/>
                <a:cs typeface="Times New Roman" panose="02020603050405020304" pitchFamily="18" charset="0"/>
              </a:rPr>
              <a:t>Constituents of hadrons</a:t>
            </a:r>
            <a:r>
              <a:rPr lang="en-US" altLang="en-US" sz="2400">
                <a:latin typeface="Times New Roman" panose="02020603050405020304" pitchFamily="18" charset="0"/>
                <a:ea typeface="+mn-ea"/>
                <a:cs typeface="Times New Roman" panose="02020603050405020304" pitchFamily="18" charset="0"/>
              </a:rPr>
              <a:t> – </a:t>
            </a:r>
            <a:r>
              <a:rPr lang="en-US" altLang="en-US" sz="2400" b="1">
                <a:latin typeface="Times New Roman" panose="02020603050405020304" pitchFamily="18" charset="0"/>
                <a:ea typeface="+mn-ea"/>
                <a:cs typeface="Times New Roman" panose="02020603050405020304" pitchFamily="18" charset="0"/>
              </a:rPr>
              <a:t>quarks</a:t>
            </a:r>
            <a:r>
              <a:rPr lang="en-US" altLang="en-US" sz="2400">
                <a:latin typeface="Times New Roman" panose="02020603050405020304" pitchFamily="18" charset="0"/>
                <a:ea typeface="+mn-ea"/>
                <a:cs typeface="Times New Roman" panose="02020603050405020304" pitchFamily="18" charset="0"/>
              </a:rPr>
              <a:t> of different flavors carrying spin, charge, color.</a:t>
            </a:r>
          </a:p>
          <a:p>
            <a:pPr lvl="1" eaLnBrk="1" hangingPunct="1">
              <a:spcBef>
                <a:spcPts val="500"/>
              </a:spcBef>
              <a:buClr>
                <a:srgbClr val="000000"/>
              </a:buClr>
              <a:buSzPct val="100000"/>
              <a:buFont typeface="Arial" panose="020B0604020202020204" pitchFamily="34" charset="0"/>
              <a:buChar char="–"/>
              <a:defRPr/>
            </a:pPr>
            <a:r>
              <a:rPr lang="en-US" altLang="en-US" sz="2000" b="1">
                <a:latin typeface="Times New Roman" panose="02020603050405020304" pitchFamily="18" charset="0"/>
                <a:ea typeface="+mn-ea"/>
                <a:cs typeface="Times New Roman" panose="02020603050405020304" pitchFamily="18" charset="0"/>
              </a:rPr>
              <a:t>flavors: u, d, s, c, b, t</a:t>
            </a:r>
          </a:p>
          <a:p>
            <a:pPr lvl="1" eaLnBrk="1" hangingPunct="1">
              <a:spcBef>
                <a:spcPts val="600"/>
              </a:spcBef>
              <a:buClr>
                <a:srgbClr val="000000"/>
              </a:buClr>
              <a:buSzPct val="100000"/>
              <a:buFont typeface="Arial" panose="020B0604020202020204" pitchFamily="34" charset="0"/>
              <a:buChar char="–"/>
              <a:defRPr/>
            </a:pPr>
            <a:r>
              <a:rPr lang="en-US" altLang="en-US" sz="2000" b="1">
                <a:latin typeface="Times New Roman" panose="02020603050405020304" pitchFamily="18" charset="0"/>
                <a:ea typeface="+mn-ea"/>
                <a:cs typeface="Times New Roman" panose="02020603050405020304" pitchFamily="18" charset="0"/>
              </a:rPr>
              <a:t>spin:</a:t>
            </a:r>
            <a:r>
              <a:rPr lang="en-US" altLang="en-US" sz="2400" b="1">
                <a:latin typeface="Times New Roman" panose="02020603050405020304" pitchFamily="18" charset="0"/>
                <a:ea typeface="+mn-ea"/>
                <a:cs typeface="Times New Roman" panose="02020603050405020304" pitchFamily="18" charset="0"/>
              </a:rPr>
              <a:t> ½</a:t>
            </a:r>
          </a:p>
          <a:p>
            <a:pPr lvl="1" eaLnBrk="1" hangingPunct="1">
              <a:spcBef>
                <a:spcPts val="600"/>
              </a:spcBef>
              <a:buClr>
                <a:srgbClr val="000000"/>
              </a:buClr>
              <a:buSzPct val="100000"/>
              <a:buFont typeface="Arial" panose="020B0604020202020204" pitchFamily="34" charset="0"/>
              <a:buChar char="–"/>
              <a:defRPr/>
            </a:pPr>
            <a:r>
              <a:rPr lang="en-US" altLang="en-US" sz="2000" b="1">
                <a:latin typeface="Times New Roman" panose="02020603050405020304" pitchFamily="18" charset="0"/>
                <a:ea typeface="+mn-ea"/>
                <a:cs typeface="Times New Roman" panose="02020603050405020304" pitchFamily="18" charset="0"/>
              </a:rPr>
              <a:t>charge: </a:t>
            </a:r>
            <a:r>
              <a:rPr lang="en-US" altLang="en-US" sz="2400" b="1">
                <a:latin typeface="Times New Roman" panose="02020603050405020304" pitchFamily="18" charset="0"/>
                <a:ea typeface="+mn-ea"/>
                <a:cs typeface="Times New Roman" panose="02020603050405020304" pitchFamily="18" charset="0"/>
              </a:rPr>
              <a:t>⅓ , ⅔</a:t>
            </a:r>
          </a:p>
          <a:p>
            <a:pPr lvl="1" eaLnBrk="1" hangingPunct="1">
              <a:spcBef>
                <a:spcPts val="500"/>
              </a:spcBef>
              <a:buClr>
                <a:srgbClr val="000000"/>
              </a:buClr>
              <a:buSzPct val="100000"/>
              <a:buFont typeface="Arial" panose="020B0604020202020204" pitchFamily="34" charset="0"/>
              <a:buChar char="–"/>
              <a:defRPr/>
            </a:pPr>
            <a:r>
              <a:rPr lang="en-US" altLang="en-US" sz="2000" b="1">
                <a:latin typeface="Times New Roman" panose="02020603050405020304" pitchFamily="18" charset="0"/>
                <a:ea typeface="+mn-ea"/>
                <a:cs typeface="Times New Roman" panose="02020603050405020304" pitchFamily="18" charset="0"/>
              </a:rPr>
              <a:t>color:  SU(3)</a:t>
            </a:r>
            <a:r>
              <a:rPr lang="en-US" altLang="en-US" sz="2000" b="1" baseline="-25000">
                <a:latin typeface="Times New Roman" panose="02020603050405020304" pitchFamily="18" charset="0"/>
                <a:ea typeface="+mn-ea"/>
                <a:cs typeface="Times New Roman" panose="02020603050405020304" pitchFamily="18" charset="0"/>
              </a:rPr>
              <a:t>Color</a:t>
            </a:r>
            <a:r>
              <a:rPr lang="en-US" altLang="en-US" sz="2000" b="1">
                <a:latin typeface="Times New Roman" panose="02020603050405020304" pitchFamily="18" charset="0"/>
                <a:ea typeface="+mn-ea"/>
                <a:cs typeface="Times New Roman" panose="02020603050405020304" pitchFamily="18" charset="0"/>
              </a:rPr>
              <a:t> </a:t>
            </a:r>
            <a:r>
              <a:rPr lang="en-US" altLang="en-US" sz="2000">
                <a:latin typeface="Times New Roman" panose="02020603050405020304" pitchFamily="18" charset="0"/>
                <a:ea typeface="+mn-ea"/>
                <a:cs typeface="Times New Roman" panose="02020603050405020304" pitchFamily="18" charset="0"/>
              </a:rPr>
              <a:t>- </a:t>
            </a:r>
          </a:p>
          <a:p>
            <a:pPr marL="339725" indent="-336550" eaLnBrk="1" hangingPunct="1">
              <a:spcBef>
                <a:spcPts val="600"/>
              </a:spcBef>
              <a:buClr>
                <a:srgbClr val="000000"/>
              </a:buClr>
              <a:buSzPct val="100000"/>
              <a:buFont typeface="Arial" panose="020B0604020202020204" pitchFamily="34" charset="0"/>
              <a:buChar char="•"/>
              <a:defRPr/>
            </a:pPr>
            <a:r>
              <a:rPr lang="en-US" altLang="en-US" sz="2400" b="1">
                <a:latin typeface="Times New Roman" panose="02020603050405020304" pitchFamily="18" charset="0"/>
                <a:ea typeface="+mn-ea"/>
                <a:cs typeface="Times New Roman" panose="02020603050405020304" pitchFamily="18" charset="0"/>
              </a:rPr>
              <a:t>Fields – gluons – </a:t>
            </a:r>
            <a:r>
              <a:rPr lang="en-US" altLang="en-US" sz="2400">
                <a:latin typeface="Times New Roman" panose="02020603050405020304" pitchFamily="18" charset="0"/>
                <a:ea typeface="+mn-ea"/>
                <a:cs typeface="Times New Roman" panose="02020603050405020304" pitchFamily="18" charset="0"/>
              </a:rPr>
              <a:t>different combinations of </a:t>
            </a:r>
            <a:r>
              <a:rPr lang="en-US" altLang="en-US" sz="2400" b="1">
                <a:latin typeface="Times New Roman" panose="02020603050405020304" pitchFamily="18" charset="0"/>
                <a:ea typeface="+mn-ea"/>
                <a:cs typeface="Times New Roman" panose="02020603050405020304" pitchFamily="18" charset="0"/>
              </a:rPr>
              <a:t>quark-antiquark </a:t>
            </a:r>
            <a:r>
              <a:rPr lang="en-US" altLang="en-US" sz="2400">
                <a:latin typeface="Times New Roman" panose="02020603050405020304" pitchFamily="18" charset="0"/>
                <a:ea typeface="+mn-ea"/>
                <a:cs typeface="Times New Roman" panose="02020603050405020304" pitchFamily="18" charset="0"/>
              </a:rPr>
              <a:t>perform interactions between quarks.</a:t>
            </a:r>
          </a:p>
          <a:p>
            <a:pPr marL="339725" indent="-336550" eaLnBrk="1" hangingPunct="1">
              <a:spcBef>
                <a:spcPts val="600"/>
              </a:spcBef>
              <a:buClr>
                <a:srgbClr val="000000"/>
              </a:buClr>
              <a:buSzPct val="100000"/>
              <a:buFont typeface="Arial" panose="020B0604020202020204" pitchFamily="34" charset="0"/>
              <a:buChar char="•"/>
              <a:defRPr/>
            </a:pPr>
            <a:r>
              <a:rPr lang="en-US" altLang="en-US" sz="2400" b="1">
                <a:latin typeface="Times New Roman" panose="02020603050405020304" pitchFamily="18" charset="0"/>
                <a:ea typeface="+mn-ea"/>
                <a:cs typeface="Times New Roman" panose="02020603050405020304" pitchFamily="18" charset="0"/>
              </a:rPr>
              <a:t>Nucleons – </a:t>
            </a:r>
            <a:r>
              <a:rPr lang="en-US" altLang="en-US" sz="2400">
                <a:latin typeface="Times New Roman" panose="02020603050405020304" pitchFamily="18" charset="0"/>
                <a:ea typeface="+mn-ea"/>
                <a:cs typeface="Times New Roman" panose="02020603050405020304" pitchFamily="18" charset="0"/>
              </a:rPr>
              <a:t>3–quark (</a:t>
            </a:r>
            <a:r>
              <a:rPr lang="en-US" altLang="en-US" sz="2400" b="1">
                <a:latin typeface="Times New Roman" panose="02020603050405020304" pitchFamily="18" charset="0"/>
                <a:ea typeface="+mn-ea"/>
                <a:cs typeface="Times New Roman" panose="02020603050405020304" pitchFamily="18" charset="0"/>
              </a:rPr>
              <a:t>u/d</a:t>
            </a:r>
            <a:r>
              <a:rPr lang="en-US" altLang="en-US" sz="2400">
                <a:latin typeface="Times New Roman" panose="02020603050405020304" pitchFamily="18" charset="0"/>
                <a:ea typeface="+mn-ea"/>
                <a:cs typeface="Times New Roman" panose="02020603050405020304" pitchFamily="18" charset="0"/>
              </a:rPr>
              <a:t>), color-singlet systems</a:t>
            </a:r>
          </a:p>
          <a:p>
            <a:pPr marL="339725" indent="-336550" eaLnBrk="1" hangingPunct="1">
              <a:spcBef>
                <a:spcPts val="600"/>
              </a:spcBef>
              <a:buClr>
                <a:srgbClr val="000000"/>
              </a:buClr>
              <a:buSzPct val="100000"/>
              <a:buFont typeface="Arial" panose="020B0604020202020204" pitchFamily="34" charset="0"/>
              <a:buChar char="•"/>
              <a:defRPr/>
            </a:pPr>
            <a:r>
              <a:rPr lang="en-US" altLang="en-US" sz="2400" b="1">
                <a:latin typeface="Times New Roman" panose="02020603050405020304" pitchFamily="18" charset="0"/>
                <a:ea typeface="+mn-ea"/>
                <a:cs typeface="Times New Roman" panose="02020603050405020304" pitchFamily="18" charset="0"/>
              </a:rPr>
              <a:t>Mesons – </a:t>
            </a:r>
            <a:r>
              <a:rPr lang="en-US" altLang="en-US" sz="2400">
                <a:latin typeface="Times New Roman" panose="02020603050405020304" pitchFamily="18" charset="0"/>
                <a:ea typeface="+mn-ea"/>
                <a:cs typeface="Times New Roman" panose="02020603050405020304" pitchFamily="18" charset="0"/>
              </a:rPr>
              <a:t>quark-antiquark systems</a:t>
            </a:r>
          </a:p>
          <a:p>
            <a:pPr eaLnBrk="1" hangingPunct="1">
              <a:spcBef>
                <a:spcPts val="700"/>
              </a:spcBef>
              <a:buSzPct val="100000"/>
              <a:defRPr/>
            </a:pPr>
            <a:endParaRPr lang="en-US" altLang="en-US" sz="2800" b="1">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a:latin typeface="Times New Roman" panose="02020603050405020304" pitchFamily="18" charset="0"/>
              <a:ea typeface="+mn-ea"/>
              <a:cs typeface="Times New Roman" panose="02020603050405020304" pitchFamily="18" charset="0"/>
            </a:endParaRPr>
          </a:p>
        </p:txBody>
      </p:sp>
      <p:graphicFrame>
        <p:nvGraphicFramePr>
          <p:cNvPr id="129027" name="Object 2"/>
          <p:cNvGraphicFramePr>
            <a:graphicFrameLocks noChangeAspect="1"/>
          </p:cNvGraphicFramePr>
          <p:nvPr/>
        </p:nvGraphicFramePr>
        <p:xfrm>
          <a:off x="3292475" y="3565525"/>
          <a:ext cx="1911350" cy="292100"/>
        </p:xfrm>
        <a:graphic>
          <a:graphicData uri="http://schemas.openxmlformats.org/presentationml/2006/ole">
            <mc:AlternateContent xmlns:mc="http://schemas.openxmlformats.org/markup-compatibility/2006">
              <mc:Choice xmlns:v="urn:schemas-microsoft-com:vml" Requires="v">
                <p:oleObj spid="_x0000_s129053" r:id="rId4" imgW="1125360" imgH="173880" progId="">
                  <p:embed/>
                </p:oleObj>
              </mc:Choice>
              <mc:Fallback>
                <p:oleObj r:id="rId4" imgW="1125360" imgH="17388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475" y="3565525"/>
                        <a:ext cx="1911350" cy="292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395288" y="115888"/>
            <a:ext cx="8291512" cy="6553200"/>
          </a:xfrm>
          <a:prstGeom prst="rect">
            <a:avLst/>
          </a:prstGeom>
          <a:noFill/>
          <a:ln>
            <a:noFill/>
          </a:ln>
          <a:effec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marL="739775" indent="-28257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eaLnBrk="1" hangingPunct="1">
              <a:spcBef>
                <a:spcPts val="800"/>
              </a:spcBef>
              <a:buSzPct val="100000"/>
              <a:defRPr/>
            </a:pPr>
            <a:r>
              <a:rPr lang="en-US" altLang="en-US" sz="3200" b="1">
                <a:latin typeface="Times New Roman" panose="02020603050405020304" pitchFamily="18" charset="0"/>
                <a:ea typeface="+mn-ea"/>
                <a:cs typeface="Times New Roman" panose="02020603050405020304" pitchFamily="18" charset="0"/>
              </a:rPr>
              <a:t>			QCD (cont.)</a:t>
            </a:r>
          </a:p>
          <a:p>
            <a:pPr eaLnBrk="1" hangingPunct="1">
              <a:spcBef>
                <a:spcPts val="600"/>
              </a:spcBef>
              <a:buSzPct val="100000"/>
              <a:defRPr/>
            </a:pPr>
            <a:r>
              <a:rPr lang="en-US" altLang="en-US" sz="2600">
                <a:latin typeface="Times New Roman" panose="02020603050405020304" pitchFamily="18" charset="0"/>
                <a:ea typeface="+mn-ea"/>
                <a:cs typeface="Times New Roman" panose="02020603050405020304" pitchFamily="18" charset="0"/>
              </a:rPr>
              <a:t>QCD is non-abelian theory</a:t>
            </a:r>
          </a:p>
          <a:p>
            <a:pPr eaLnBrk="1" hangingPunct="1">
              <a:spcBef>
                <a:spcPts val="600"/>
              </a:spcBef>
              <a:buSzPct val="100000"/>
              <a:defRPr/>
            </a:pPr>
            <a:endParaRPr lang="en-US" altLang="en-US" sz="2600" b="1">
              <a:latin typeface="Times New Roman" panose="02020603050405020304" pitchFamily="18" charset="0"/>
              <a:ea typeface="+mn-ea"/>
              <a:cs typeface="Times New Roman" panose="02020603050405020304" pitchFamily="18" charset="0"/>
            </a:endParaRPr>
          </a:p>
          <a:p>
            <a:pPr eaLnBrk="1" hangingPunct="1">
              <a:spcBef>
                <a:spcPts val="600"/>
              </a:spcBef>
              <a:buSzPct val="100000"/>
              <a:defRPr/>
            </a:pPr>
            <a:r>
              <a:rPr lang="en-US" altLang="en-US" sz="2400" b="1">
                <a:latin typeface="Times New Roman" panose="02020603050405020304" pitchFamily="18" charset="0"/>
                <a:ea typeface="+mn-ea"/>
                <a:cs typeface="Times New Roman" panose="02020603050405020304" pitchFamily="18" charset="0"/>
              </a:rPr>
              <a:t>Hadronic processes with high Q</a:t>
            </a:r>
            <a:r>
              <a:rPr lang="en-US" altLang="en-US" sz="2400" b="1" baseline="30000">
                <a:latin typeface="Times New Roman" panose="02020603050405020304" pitchFamily="18" charset="0"/>
                <a:ea typeface="+mn-ea"/>
                <a:cs typeface="Times New Roman" panose="02020603050405020304" pitchFamily="18" charset="0"/>
              </a:rPr>
              <a:t>2  </a:t>
            </a:r>
          </a:p>
          <a:p>
            <a:pPr eaLnBrk="1" hangingPunct="1">
              <a:spcBef>
                <a:spcPts val="600"/>
              </a:spcBef>
              <a:buSzPct val="100000"/>
              <a:defRPr/>
            </a:pPr>
            <a:r>
              <a:rPr lang="en-US" altLang="en-US" sz="2400">
                <a:latin typeface="Times New Roman" panose="02020603050405020304" pitchFamily="18" charset="0"/>
                <a:ea typeface="+mn-ea"/>
                <a:cs typeface="Times New Roman" panose="02020603050405020304" pitchFamily="18" charset="0"/>
              </a:rPr>
              <a:t>	pQCD: 	</a:t>
            </a:r>
            <a:r>
              <a:rPr lang="el-GR" altLang="en-US" sz="2400">
                <a:latin typeface="Times New Roman" panose="02020603050405020304" pitchFamily="18" charset="0"/>
                <a:ea typeface="+mn-ea"/>
                <a:cs typeface="Times New Roman" panose="02020603050405020304" pitchFamily="18" charset="0"/>
              </a:rPr>
              <a:t>α</a:t>
            </a:r>
            <a:r>
              <a:rPr lang="en-US" altLang="en-US" sz="2400" baseline="-25000">
                <a:latin typeface="Times New Roman" panose="02020603050405020304" pitchFamily="18" charset="0"/>
                <a:ea typeface="+mn-ea"/>
                <a:cs typeface="Times New Roman" panose="02020603050405020304" pitchFamily="18" charset="0"/>
              </a:rPr>
              <a:t>S</a:t>
            </a:r>
            <a:r>
              <a:rPr lang="en-US" altLang="en-US" sz="2400">
                <a:latin typeface="Times New Roman" panose="02020603050405020304" pitchFamily="18" charset="0"/>
                <a:ea typeface="+mn-ea"/>
                <a:cs typeface="Times New Roman" panose="02020603050405020304" pitchFamily="18" charset="0"/>
              </a:rPr>
              <a:t> &lt; 1, 	m</a:t>
            </a:r>
            <a:r>
              <a:rPr lang="en-US" altLang="en-US" sz="2400" baseline="-25000">
                <a:latin typeface="Times New Roman" panose="02020603050405020304" pitchFamily="18" charset="0"/>
                <a:ea typeface="+mn-ea"/>
                <a:cs typeface="Times New Roman" panose="02020603050405020304" pitchFamily="18" charset="0"/>
              </a:rPr>
              <a:t>q</a:t>
            </a:r>
            <a:r>
              <a:rPr lang="en-US" altLang="en-US" sz="2400">
                <a:latin typeface="Times New Roman" panose="02020603050405020304" pitchFamily="18" charset="0"/>
                <a:ea typeface="+mn-ea"/>
                <a:cs typeface="Times New Roman" panose="02020603050405020304" pitchFamily="18" charset="0"/>
              </a:rPr>
              <a:t> </a:t>
            </a:r>
            <a:r>
              <a:rPr lang="en-US" altLang="en-US" sz="2400">
                <a:latin typeface="Wingdings" panose="05000000000000000000" pitchFamily="2" charset="2"/>
                <a:ea typeface="+mn-ea"/>
              </a:rPr>
              <a:t></a:t>
            </a:r>
            <a:r>
              <a:rPr lang="en-US" altLang="en-US" sz="2400">
                <a:latin typeface="Times New Roman" panose="02020603050405020304" pitchFamily="18" charset="0"/>
                <a:ea typeface="+mn-ea"/>
                <a:cs typeface="Times New Roman" panose="02020603050405020304" pitchFamily="18" charset="0"/>
              </a:rPr>
              <a:t> 0, </a:t>
            </a:r>
            <a:r>
              <a:rPr lang="en-US" altLang="en-US" sz="2400">
                <a:solidFill>
                  <a:srgbClr val="E907CE"/>
                </a:solidFill>
                <a:latin typeface="Times New Roman" panose="02020603050405020304" pitchFamily="18" charset="0"/>
                <a:ea typeface="+mn-ea"/>
                <a:cs typeface="Times New Roman" panose="02020603050405020304" pitchFamily="18" charset="0"/>
              </a:rPr>
              <a:t>chiral symmetry</a:t>
            </a:r>
          </a:p>
          <a:p>
            <a:pPr eaLnBrk="1" hangingPunct="1">
              <a:spcBef>
                <a:spcPts val="600"/>
              </a:spcBef>
              <a:buSzPct val="100000"/>
              <a:defRPr/>
            </a:pPr>
            <a:r>
              <a:rPr lang="en-US" altLang="en-US" sz="2400" b="1">
                <a:latin typeface="Times New Roman" panose="02020603050405020304" pitchFamily="18" charset="0"/>
                <a:ea typeface="+mn-ea"/>
                <a:cs typeface="Times New Roman" panose="02020603050405020304" pitchFamily="18" charset="0"/>
              </a:rPr>
              <a:t>Low energy hadron and nuclear physics</a:t>
            </a:r>
          </a:p>
          <a:p>
            <a:pPr eaLnBrk="1" hangingPunct="1">
              <a:spcBef>
                <a:spcPts val="600"/>
              </a:spcBef>
              <a:buSzPct val="100000"/>
              <a:defRPr/>
            </a:pPr>
            <a:r>
              <a:rPr lang="en-US" altLang="en-US" sz="2400">
                <a:latin typeface="Times New Roman" panose="02020603050405020304" pitchFamily="18" charset="0"/>
                <a:ea typeface="+mn-ea"/>
                <a:cs typeface="Times New Roman" panose="02020603050405020304" pitchFamily="18" charset="0"/>
              </a:rPr>
              <a:t>     non-pQCD:	 	</a:t>
            </a:r>
            <a:r>
              <a:rPr lang="el-GR" altLang="en-US" sz="2400">
                <a:latin typeface="Times New Roman" panose="02020603050405020304" pitchFamily="18" charset="0"/>
                <a:ea typeface="+mn-ea"/>
                <a:cs typeface="Times New Roman" panose="02020603050405020304" pitchFamily="18" charset="0"/>
              </a:rPr>
              <a:t> α</a:t>
            </a:r>
            <a:r>
              <a:rPr lang="en-US" altLang="en-US" sz="2400" baseline="-25000">
                <a:latin typeface="Times New Roman" panose="02020603050405020304" pitchFamily="18" charset="0"/>
                <a:ea typeface="+mn-ea"/>
                <a:cs typeface="Times New Roman" panose="02020603050405020304" pitchFamily="18" charset="0"/>
              </a:rPr>
              <a:t>S</a:t>
            </a:r>
            <a:r>
              <a:rPr lang="en-US" altLang="en-US" sz="2400">
                <a:latin typeface="Times New Roman" panose="02020603050405020304" pitchFamily="18" charset="0"/>
                <a:ea typeface="+mn-ea"/>
                <a:cs typeface="Times New Roman" panose="02020603050405020304" pitchFamily="18" charset="0"/>
              </a:rPr>
              <a:t> &gt; 1, m</a:t>
            </a:r>
            <a:r>
              <a:rPr lang="en-US" altLang="en-US" sz="2400" baseline="-25000">
                <a:latin typeface="Times New Roman" panose="02020603050405020304" pitchFamily="18" charset="0"/>
                <a:ea typeface="+mn-ea"/>
                <a:cs typeface="Times New Roman" panose="02020603050405020304" pitchFamily="18" charset="0"/>
              </a:rPr>
              <a:t>q</a:t>
            </a:r>
            <a:r>
              <a:rPr lang="en-US" altLang="en-US" sz="2400">
                <a:latin typeface="Times New Roman" panose="02020603050405020304" pitchFamily="18" charset="0"/>
                <a:ea typeface="+mn-ea"/>
                <a:cs typeface="Times New Roman" panose="02020603050405020304" pitchFamily="18" charset="0"/>
              </a:rPr>
              <a:t> ≠ 0,   </a:t>
            </a:r>
            <a:r>
              <a:rPr lang="en-US" altLang="en-US" sz="2400">
                <a:solidFill>
                  <a:srgbClr val="E907CE"/>
                </a:solidFill>
                <a:latin typeface="Times New Roman" panose="02020603050405020304" pitchFamily="18" charset="0"/>
                <a:ea typeface="+mn-ea"/>
                <a:cs typeface="Times New Roman" panose="02020603050405020304" pitchFamily="18" charset="0"/>
              </a:rPr>
              <a:t>chiral symmetry breaking</a:t>
            </a:r>
          </a:p>
          <a:p>
            <a:pPr marL="339725" indent="-336550" eaLnBrk="1" hangingPunct="1">
              <a:spcBef>
                <a:spcPts val="600"/>
              </a:spcBef>
              <a:buClr>
                <a:srgbClr val="000000"/>
              </a:buClr>
              <a:buSzPct val="100000"/>
              <a:buFont typeface="Arial" panose="020B0604020202020204" pitchFamily="34" charset="0"/>
              <a:buChar char="•"/>
              <a:defRPr/>
            </a:pPr>
            <a:r>
              <a:rPr lang="en-US" altLang="en-US" sz="2400">
                <a:latin typeface="Times New Roman" panose="02020603050405020304" pitchFamily="18" charset="0"/>
                <a:ea typeface="+mn-ea"/>
                <a:cs typeface="Times New Roman" panose="02020603050405020304" pitchFamily="18" charset="0"/>
              </a:rPr>
              <a:t>Low energy approx. of QCD, effective theories., ...</a:t>
            </a:r>
          </a:p>
          <a:p>
            <a:pPr marL="339725" indent="-336550" eaLnBrk="1" hangingPunct="1">
              <a:spcBef>
                <a:spcPts val="600"/>
              </a:spcBef>
              <a:buClr>
                <a:srgbClr val="000000"/>
              </a:buClr>
              <a:buSzPct val="100000"/>
              <a:buFont typeface="Arial" panose="020B0604020202020204" pitchFamily="34" charset="0"/>
              <a:buChar char="•"/>
              <a:defRPr/>
            </a:pPr>
            <a:r>
              <a:rPr lang="en-US" altLang="en-US" sz="2400">
                <a:latin typeface="Times New Roman" panose="02020603050405020304" pitchFamily="18" charset="0"/>
                <a:ea typeface="+mn-ea"/>
                <a:cs typeface="Times New Roman" panose="02020603050405020304" pitchFamily="18" charset="0"/>
              </a:rPr>
              <a:t>QCD–inspired phenomenology</a:t>
            </a:r>
          </a:p>
          <a:p>
            <a:pPr lvl="1" eaLnBrk="1" hangingPunct="1">
              <a:spcBef>
                <a:spcPts val="600"/>
              </a:spcBef>
              <a:buClr>
                <a:srgbClr val="000000"/>
              </a:buClr>
              <a:buSzPct val="100000"/>
              <a:buFont typeface="Arial" panose="020B0604020202020204" pitchFamily="34" charset="0"/>
              <a:buChar char="–"/>
              <a:defRPr/>
            </a:pPr>
            <a:r>
              <a:rPr lang="en-US" altLang="en-US" sz="2400">
                <a:latin typeface="Times New Roman" panose="02020603050405020304" pitchFamily="18" charset="0"/>
                <a:ea typeface="+mn-ea"/>
                <a:cs typeface="Times New Roman" panose="02020603050405020304" pitchFamily="18" charset="0"/>
              </a:rPr>
              <a:t>NR constituent quark models</a:t>
            </a:r>
          </a:p>
          <a:p>
            <a:pPr lvl="1" eaLnBrk="1" hangingPunct="1">
              <a:spcBef>
                <a:spcPts val="600"/>
              </a:spcBef>
              <a:buClr>
                <a:srgbClr val="000000"/>
              </a:buClr>
              <a:buSzPct val="100000"/>
              <a:buFont typeface="Arial" panose="020B0604020202020204" pitchFamily="34" charset="0"/>
              <a:buChar char="–"/>
              <a:defRPr/>
            </a:pPr>
            <a:r>
              <a:rPr lang="en-US" altLang="en-US" sz="2400">
                <a:latin typeface="Times New Roman" panose="02020603050405020304" pitchFamily="18" charset="0"/>
                <a:ea typeface="+mn-ea"/>
                <a:cs typeface="Times New Roman" panose="02020603050405020304" pitchFamily="18" charset="0"/>
              </a:rPr>
              <a:t>Bag models</a:t>
            </a:r>
          </a:p>
          <a:p>
            <a:pPr lvl="1" eaLnBrk="1" hangingPunct="1">
              <a:spcBef>
                <a:spcPts val="600"/>
              </a:spcBef>
              <a:buClr>
                <a:srgbClr val="000000"/>
              </a:buClr>
              <a:buSzPct val="100000"/>
              <a:buFont typeface="Arial" panose="020B0604020202020204" pitchFamily="34" charset="0"/>
              <a:buChar char="–"/>
              <a:defRPr/>
            </a:pPr>
            <a:r>
              <a:rPr lang="en-US" altLang="en-US" sz="2400">
                <a:latin typeface="Times New Roman" panose="02020603050405020304" pitchFamily="18" charset="0"/>
                <a:ea typeface="+mn-ea"/>
                <a:cs typeface="Times New Roman" panose="02020603050405020304" pitchFamily="18" charset="0"/>
              </a:rPr>
              <a:t>Chiral quark models</a:t>
            </a:r>
          </a:p>
          <a:p>
            <a:pPr lvl="1" eaLnBrk="1" hangingPunct="1">
              <a:spcBef>
                <a:spcPts val="600"/>
              </a:spcBef>
              <a:buClr>
                <a:srgbClr val="000000"/>
              </a:buClr>
              <a:buSzPct val="100000"/>
              <a:buFont typeface="Arial" panose="020B0604020202020204" pitchFamily="34" charset="0"/>
              <a:buChar char="–"/>
              <a:defRPr/>
            </a:pPr>
            <a:r>
              <a:rPr lang="en-US" altLang="en-US" sz="2400">
                <a:latin typeface="Times New Roman" panose="02020603050405020304" pitchFamily="18" charset="0"/>
                <a:ea typeface="+mn-ea"/>
                <a:cs typeface="Times New Roman" panose="02020603050405020304" pitchFamily="18" charset="0"/>
              </a:rPr>
              <a:t>Soliton models </a:t>
            </a:r>
          </a:p>
          <a:p>
            <a:pPr lvl="1" indent="-279400" eaLnBrk="1" hangingPunct="1">
              <a:spcBef>
                <a:spcPts val="700"/>
              </a:spcBef>
              <a:buSzPct val="100000"/>
              <a:defRPr/>
            </a:pPr>
            <a:r>
              <a:rPr lang="en-US" altLang="en-US" sz="2800">
                <a:latin typeface="Times New Roman" panose="02020603050405020304" pitchFamily="18" charset="0"/>
                <a:ea typeface="+mn-ea"/>
                <a:cs typeface="Times New Roman" panose="02020603050405020304" pitchFamily="18" charset="0"/>
              </a:rPr>
              <a:t>  </a:t>
            </a:r>
          </a:p>
          <a:p>
            <a:pPr eaLnBrk="1" hangingPunct="1">
              <a:spcBef>
                <a:spcPts val="800"/>
              </a:spcBef>
              <a:buSzPct val="100000"/>
              <a:defRPr/>
            </a:pPr>
            <a:endParaRPr lang="en-US" altLang="en-US" sz="2800">
              <a:latin typeface="Times New Roman" panose="02020603050405020304" pitchFamily="18" charset="0"/>
              <a:ea typeface="+mn-ea"/>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103188" y="703263"/>
            <a:ext cx="8589962"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defRPr b="1" baseline="-12000">
                <a:solidFill>
                  <a:srgbClr val="FF0000"/>
                </a:solidFill>
                <a:latin typeface="Times New Roman" pitchFamily="18" charset="0"/>
              </a:defRPr>
            </a:lvl1pPr>
            <a:lvl2pPr marL="742950" indent="-285750" eaLnBrk="0" hangingPunct="0">
              <a:defRPr b="1" baseline="-12000">
                <a:solidFill>
                  <a:srgbClr val="FF0000"/>
                </a:solidFill>
                <a:latin typeface="Times New Roman" pitchFamily="18" charset="0"/>
              </a:defRPr>
            </a:lvl2pPr>
            <a:lvl3pPr marL="1143000" indent="-228600" eaLnBrk="0" hangingPunct="0">
              <a:defRPr b="1" baseline="-12000">
                <a:solidFill>
                  <a:srgbClr val="FF0000"/>
                </a:solidFill>
                <a:latin typeface="Times New Roman" pitchFamily="18" charset="0"/>
              </a:defRPr>
            </a:lvl3pPr>
            <a:lvl4pPr marL="1600200" indent="-228600" eaLnBrk="0" hangingPunct="0">
              <a:defRPr b="1" baseline="-12000">
                <a:solidFill>
                  <a:srgbClr val="FF0000"/>
                </a:solidFill>
                <a:latin typeface="Times New Roman" pitchFamily="18" charset="0"/>
              </a:defRPr>
            </a:lvl4pPr>
            <a:lvl5pPr marL="2057400" indent="-228600" eaLnBrk="0" hangingPunct="0">
              <a:defRPr b="1" baseline="-12000">
                <a:solidFill>
                  <a:srgbClr val="FF0000"/>
                </a:solidFill>
                <a:latin typeface="Times New Roman" pitchFamily="18" charset="0"/>
              </a:defRPr>
            </a:lvl5pPr>
            <a:lvl6pPr marL="2514600" indent="-228600" eaLnBrk="0" fontAlgn="base" hangingPunct="0">
              <a:spcBef>
                <a:spcPct val="0"/>
              </a:spcBef>
              <a:spcAft>
                <a:spcPct val="0"/>
              </a:spcAft>
              <a:defRPr b="1" baseline="-12000">
                <a:solidFill>
                  <a:srgbClr val="FF0000"/>
                </a:solidFill>
                <a:latin typeface="Times New Roman" pitchFamily="18" charset="0"/>
              </a:defRPr>
            </a:lvl6pPr>
            <a:lvl7pPr marL="2971800" indent="-228600" eaLnBrk="0" fontAlgn="base" hangingPunct="0">
              <a:spcBef>
                <a:spcPct val="0"/>
              </a:spcBef>
              <a:spcAft>
                <a:spcPct val="0"/>
              </a:spcAft>
              <a:defRPr b="1" baseline="-12000">
                <a:solidFill>
                  <a:srgbClr val="FF0000"/>
                </a:solidFill>
                <a:latin typeface="Times New Roman" pitchFamily="18" charset="0"/>
              </a:defRPr>
            </a:lvl7pPr>
            <a:lvl8pPr marL="3429000" indent="-228600" eaLnBrk="0" fontAlgn="base" hangingPunct="0">
              <a:spcBef>
                <a:spcPct val="0"/>
              </a:spcBef>
              <a:spcAft>
                <a:spcPct val="0"/>
              </a:spcAft>
              <a:defRPr b="1" baseline="-12000">
                <a:solidFill>
                  <a:srgbClr val="FF0000"/>
                </a:solidFill>
                <a:latin typeface="Times New Roman" pitchFamily="18" charset="0"/>
              </a:defRPr>
            </a:lvl8pPr>
            <a:lvl9pPr marL="3886200" indent="-228600" eaLnBrk="0" fontAlgn="base" hangingPunct="0">
              <a:spcBef>
                <a:spcPct val="0"/>
              </a:spcBef>
              <a:spcAft>
                <a:spcPct val="0"/>
              </a:spcAft>
              <a:defRPr b="1" baseline="-12000">
                <a:solidFill>
                  <a:srgbClr val="FF0000"/>
                </a:solidFill>
                <a:latin typeface="Times New Roman" pitchFamily="18" charset="0"/>
              </a:defRPr>
            </a:lvl9pPr>
          </a:lstStyle>
          <a:p>
            <a:pPr lvl="1" eaLnBrk="1" hangingPunct="1">
              <a:buFont typeface="Arial" pitchFamily="34" charset="0"/>
              <a:buChar char="•"/>
              <a:defRPr/>
            </a:pPr>
            <a:r>
              <a:rPr lang="en-US" altLang="ru-RU" sz="2200" baseline="0" dirty="0" smtClean="0">
                <a:solidFill>
                  <a:schemeClr val="tx1"/>
                </a:solidFill>
              </a:rPr>
              <a:t>Participant</a:t>
            </a:r>
            <a:r>
              <a:rPr lang="en-US" altLang="ru-RU" sz="2200" b="0" baseline="0" dirty="0" smtClean="0">
                <a:solidFill>
                  <a:schemeClr val="tx1"/>
                </a:solidFill>
              </a:rPr>
              <a:t>/overlap region – many models</a:t>
            </a:r>
            <a:endParaRPr lang="en-US" altLang="ru-RU" sz="2200" baseline="0" dirty="0" smtClean="0">
              <a:solidFill>
                <a:schemeClr val="tx1"/>
              </a:solidFill>
            </a:endParaRPr>
          </a:p>
          <a:p>
            <a:pPr marL="1085850" lvl="1" indent="-342900" eaLnBrk="1" hangingPunct="1">
              <a:buFont typeface="Wingdings" panose="05000000000000000000" pitchFamily="2" charset="2"/>
              <a:buChar char="ü"/>
              <a:defRPr/>
            </a:pPr>
            <a:r>
              <a:rPr lang="en-US" altLang="ru-RU" sz="2000" b="0" baseline="0" dirty="0" smtClean="0">
                <a:solidFill>
                  <a:schemeClr val="tx1"/>
                </a:solidFill>
              </a:rPr>
              <a:t>Production of species (mesons, nucleons, resonances, hyperons, …) in binary collisions;</a:t>
            </a:r>
          </a:p>
          <a:p>
            <a:pPr marL="1085850" lvl="1" indent="-342900" eaLnBrk="1" hangingPunct="1">
              <a:buFont typeface="Wingdings" panose="05000000000000000000" pitchFamily="2" charset="2"/>
              <a:buChar char="ü"/>
              <a:defRPr/>
            </a:pPr>
            <a:r>
              <a:rPr lang="en-US" altLang="ru-RU" sz="2000" b="0" baseline="0" dirty="0" smtClean="0">
                <a:solidFill>
                  <a:schemeClr val="tx1"/>
                </a:solidFill>
              </a:rPr>
              <a:t>Coalescence of nucleons and </a:t>
            </a:r>
            <a:r>
              <a:rPr lang="en-US" altLang="ru-RU" sz="2000" b="0" baseline="0" dirty="0" smtClean="0">
                <a:solidFill>
                  <a:schemeClr val="tx1"/>
                </a:solidFill>
              </a:rPr>
              <a:t>hyperons</a:t>
            </a:r>
            <a:endParaRPr lang="en-US" altLang="ru-RU" sz="2000" b="0" baseline="0" dirty="0" smtClean="0">
              <a:solidFill>
                <a:schemeClr val="tx1"/>
              </a:solidFill>
            </a:endParaRPr>
          </a:p>
          <a:p>
            <a:pPr lvl="1" eaLnBrk="1" hangingPunct="1">
              <a:buFont typeface="Arial" pitchFamily="34" charset="0"/>
              <a:buChar char="•"/>
              <a:defRPr/>
            </a:pPr>
            <a:r>
              <a:rPr lang="en-US" altLang="ru-RU" sz="2400" b="0" baseline="0" dirty="0" smtClean="0">
                <a:solidFill>
                  <a:schemeClr val="tx1"/>
                </a:solidFill>
              </a:rPr>
              <a:t> </a:t>
            </a:r>
            <a:r>
              <a:rPr lang="en-US" altLang="ru-RU" sz="2200" baseline="0" dirty="0" smtClean="0">
                <a:solidFill>
                  <a:schemeClr val="tx1"/>
                </a:solidFill>
              </a:rPr>
              <a:t>Spectator</a:t>
            </a:r>
            <a:r>
              <a:rPr lang="en-US" altLang="ru-RU" sz="2200" b="0" baseline="0" dirty="0" smtClean="0">
                <a:solidFill>
                  <a:schemeClr val="tx1"/>
                </a:solidFill>
              </a:rPr>
              <a:t> region – a few models: </a:t>
            </a:r>
            <a:endParaRPr lang="en-US" altLang="ru-RU" sz="2200" b="0" baseline="0" dirty="0" smtClean="0">
              <a:solidFill>
                <a:schemeClr val="tx1"/>
              </a:solidFill>
            </a:endParaRPr>
          </a:p>
          <a:p>
            <a:pPr marL="457200" lvl="1" indent="0" eaLnBrk="1" hangingPunct="1">
              <a:defRPr/>
            </a:pPr>
            <a:r>
              <a:rPr lang="en-US" altLang="ru-RU" sz="2000" baseline="0" dirty="0" smtClean="0">
                <a:solidFill>
                  <a:schemeClr val="tx1"/>
                </a:solidFill>
              </a:rPr>
              <a:t>	LAQGSM</a:t>
            </a:r>
            <a:r>
              <a:rPr lang="en-US" altLang="ru-RU" sz="2000" b="0" baseline="0" dirty="0" smtClean="0">
                <a:solidFill>
                  <a:schemeClr val="tx1"/>
                </a:solidFill>
              </a:rPr>
              <a:t> </a:t>
            </a:r>
            <a:r>
              <a:rPr lang="en-US" altLang="ru-RU" sz="2000" b="0" baseline="0" dirty="0" smtClean="0">
                <a:solidFill>
                  <a:schemeClr val="tx1"/>
                </a:solidFill>
              </a:rPr>
              <a:t>– </a:t>
            </a:r>
            <a:r>
              <a:rPr lang="en-US" altLang="ru-RU" sz="2000" baseline="0" dirty="0" err="1" smtClean="0">
                <a:solidFill>
                  <a:schemeClr val="tx1"/>
                </a:solidFill>
              </a:rPr>
              <a:t>L</a:t>
            </a:r>
            <a:r>
              <a:rPr lang="en-US" altLang="ru-RU" sz="2000" b="0" baseline="0" dirty="0" err="1" smtClean="0">
                <a:solidFill>
                  <a:schemeClr val="tx1"/>
                </a:solidFill>
              </a:rPr>
              <a:t>os</a:t>
            </a:r>
            <a:r>
              <a:rPr lang="en-US" altLang="ru-RU" sz="2000" baseline="0" dirty="0" err="1" smtClean="0">
                <a:solidFill>
                  <a:schemeClr val="tx1"/>
                </a:solidFill>
              </a:rPr>
              <a:t>A</a:t>
            </a:r>
            <a:r>
              <a:rPr lang="en-US" altLang="ru-RU" sz="2000" b="0" baseline="0" dirty="0" err="1" smtClean="0">
                <a:solidFill>
                  <a:schemeClr val="tx1"/>
                </a:solidFill>
              </a:rPr>
              <a:t>lamos</a:t>
            </a:r>
            <a:r>
              <a:rPr lang="en-US" altLang="ru-RU" sz="2000" b="0" baseline="0" dirty="0" smtClean="0">
                <a:solidFill>
                  <a:schemeClr val="tx1"/>
                </a:solidFill>
              </a:rPr>
              <a:t>–</a:t>
            </a:r>
            <a:r>
              <a:rPr lang="en-US" altLang="ru-RU" sz="2000" baseline="0" dirty="0" smtClean="0">
                <a:solidFill>
                  <a:schemeClr val="tx1"/>
                </a:solidFill>
              </a:rPr>
              <a:t>Q</a:t>
            </a:r>
            <a:r>
              <a:rPr lang="en-US" altLang="ru-RU" sz="2000" b="0" baseline="0" dirty="0" smtClean="0">
                <a:solidFill>
                  <a:schemeClr val="tx1"/>
                </a:solidFill>
              </a:rPr>
              <a:t>uark -</a:t>
            </a:r>
            <a:r>
              <a:rPr lang="en-US" altLang="ru-RU" sz="2000" baseline="0" dirty="0" smtClean="0">
                <a:solidFill>
                  <a:schemeClr val="tx1"/>
                </a:solidFill>
              </a:rPr>
              <a:t>G</a:t>
            </a:r>
            <a:r>
              <a:rPr lang="en-US" altLang="ru-RU" sz="2000" b="0" baseline="0" dirty="0" smtClean="0">
                <a:solidFill>
                  <a:schemeClr val="tx1"/>
                </a:solidFill>
              </a:rPr>
              <a:t>luon-</a:t>
            </a:r>
            <a:r>
              <a:rPr lang="en-US" altLang="ru-RU" sz="2000" baseline="0" dirty="0" smtClean="0">
                <a:solidFill>
                  <a:schemeClr val="tx1"/>
                </a:solidFill>
              </a:rPr>
              <a:t>S</a:t>
            </a:r>
            <a:r>
              <a:rPr lang="en-US" altLang="ru-RU" sz="2000" b="0" baseline="0" dirty="0" smtClean="0">
                <a:solidFill>
                  <a:schemeClr val="tx1"/>
                </a:solidFill>
              </a:rPr>
              <a:t>tring model</a:t>
            </a:r>
          </a:p>
          <a:p>
            <a:pPr eaLnBrk="1" hangingPunct="1">
              <a:defRPr/>
            </a:pPr>
            <a:r>
              <a:rPr lang="en-US" altLang="ru-RU" sz="2000" b="0" baseline="0" dirty="0" smtClean="0">
                <a:solidFill>
                  <a:schemeClr val="tx1"/>
                </a:solidFill>
              </a:rPr>
              <a:t>	</a:t>
            </a:r>
            <a:r>
              <a:rPr lang="en-US" altLang="ru-RU" sz="2000" b="0" baseline="0" dirty="0" smtClean="0">
                <a:solidFill>
                  <a:schemeClr val="tx1"/>
                </a:solidFill>
              </a:rPr>
              <a:t>	</a:t>
            </a:r>
            <a:r>
              <a:rPr lang="en-US" altLang="ru-RU" sz="2000" baseline="0" dirty="0" smtClean="0">
                <a:solidFill>
                  <a:schemeClr val="tx1"/>
                </a:solidFill>
              </a:rPr>
              <a:t>DCM-QGSM</a:t>
            </a:r>
            <a:r>
              <a:rPr lang="en-US" altLang="ru-RU" sz="2000" b="0" baseline="0" dirty="0" smtClean="0">
                <a:solidFill>
                  <a:schemeClr val="tx1"/>
                </a:solidFill>
              </a:rPr>
              <a:t> </a:t>
            </a:r>
            <a:r>
              <a:rPr lang="en-US" altLang="ru-RU" sz="2000" b="0" baseline="0" dirty="0" smtClean="0">
                <a:solidFill>
                  <a:schemeClr val="tx1"/>
                </a:solidFill>
              </a:rPr>
              <a:t>– </a:t>
            </a:r>
            <a:r>
              <a:rPr lang="en-US" altLang="ru-RU" sz="2000" baseline="0" dirty="0" err="1" smtClean="0">
                <a:solidFill>
                  <a:schemeClr val="tx1"/>
                </a:solidFill>
              </a:rPr>
              <a:t>D</a:t>
            </a:r>
            <a:r>
              <a:rPr lang="en-US" altLang="ru-RU" sz="2000" b="0" baseline="0" dirty="0" err="1" smtClean="0">
                <a:solidFill>
                  <a:schemeClr val="tx1"/>
                </a:solidFill>
              </a:rPr>
              <a:t>ubna</a:t>
            </a:r>
            <a:r>
              <a:rPr lang="en-US" altLang="ru-RU" sz="2000" baseline="0" dirty="0" err="1" smtClean="0">
                <a:solidFill>
                  <a:schemeClr val="tx1"/>
                </a:solidFill>
              </a:rPr>
              <a:t>C</a:t>
            </a:r>
            <a:r>
              <a:rPr lang="en-US" altLang="ru-RU" sz="2000" b="0" baseline="0" dirty="0" err="1" smtClean="0">
                <a:solidFill>
                  <a:schemeClr val="tx1"/>
                </a:solidFill>
              </a:rPr>
              <a:t>ascade</a:t>
            </a:r>
            <a:r>
              <a:rPr lang="en-US" altLang="ru-RU" sz="2000" baseline="0" dirty="0" err="1" smtClean="0">
                <a:solidFill>
                  <a:schemeClr val="tx1"/>
                </a:solidFill>
              </a:rPr>
              <a:t>M</a:t>
            </a:r>
            <a:r>
              <a:rPr lang="en-US" altLang="ru-RU" sz="2000" b="0" baseline="0" dirty="0" err="1" smtClean="0">
                <a:solidFill>
                  <a:schemeClr val="tx1"/>
                </a:solidFill>
              </a:rPr>
              <a:t>odel</a:t>
            </a:r>
            <a:r>
              <a:rPr lang="en-US" altLang="ru-RU" sz="2000" b="0" baseline="0" dirty="0" smtClean="0">
                <a:solidFill>
                  <a:schemeClr val="tx1"/>
                </a:solidFill>
              </a:rPr>
              <a:t>–</a:t>
            </a:r>
            <a:r>
              <a:rPr lang="en-US" altLang="ru-RU" sz="2000" baseline="0" dirty="0" smtClean="0">
                <a:solidFill>
                  <a:schemeClr val="tx1"/>
                </a:solidFill>
              </a:rPr>
              <a:t>Q</a:t>
            </a:r>
            <a:r>
              <a:rPr lang="en-US" altLang="ru-RU" sz="2000" b="0" baseline="0" dirty="0" smtClean="0">
                <a:solidFill>
                  <a:schemeClr val="tx1"/>
                </a:solidFill>
              </a:rPr>
              <a:t>uark-</a:t>
            </a:r>
            <a:r>
              <a:rPr lang="en-US" altLang="ru-RU" sz="2000" baseline="0" dirty="0" smtClean="0">
                <a:solidFill>
                  <a:schemeClr val="tx1"/>
                </a:solidFill>
              </a:rPr>
              <a:t>G</a:t>
            </a:r>
            <a:r>
              <a:rPr lang="en-US" altLang="ru-RU" sz="2000" b="0" baseline="0" dirty="0" smtClean="0">
                <a:solidFill>
                  <a:schemeClr val="tx1"/>
                </a:solidFill>
              </a:rPr>
              <a:t>luon-String </a:t>
            </a:r>
            <a:r>
              <a:rPr lang="en-US" altLang="ru-RU" sz="2000" baseline="0" dirty="0" smtClean="0">
                <a:solidFill>
                  <a:schemeClr val="tx1"/>
                </a:solidFill>
              </a:rPr>
              <a:t>M</a:t>
            </a:r>
            <a:r>
              <a:rPr lang="en-US" altLang="ru-RU" sz="2000" b="0" baseline="0" dirty="0" smtClean="0">
                <a:solidFill>
                  <a:schemeClr val="tx1"/>
                </a:solidFill>
              </a:rPr>
              <a:t>odel</a:t>
            </a:r>
          </a:p>
          <a:p>
            <a:pPr eaLnBrk="1" hangingPunct="1">
              <a:defRPr/>
            </a:pPr>
            <a:r>
              <a:rPr lang="en-US" altLang="ru-RU" sz="2000" b="0" baseline="0" dirty="0">
                <a:solidFill>
                  <a:schemeClr val="tx1"/>
                </a:solidFill>
              </a:rPr>
              <a:t>	</a:t>
            </a:r>
            <a:r>
              <a:rPr lang="en-US" altLang="ru-RU" sz="2000" b="0" baseline="0" dirty="0" smtClean="0">
                <a:solidFill>
                  <a:schemeClr val="tx1"/>
                </a:solidFill>
              </a:rPr>
              <a:t>	</a:t>
            </a:r>
            <a:endParaRPr lang="en-US" altLang="ru-RU" sz="2000" b="0" baseline="0" dirty="0" smtClean="0">
              <a:solidFill>
                <a:schemeClr val="tx1"/>
              </a:solidFill>
            </a:endParaRPr>
          </a:p>
          <a:p>
            <a:pPr eaLnBrk="1" hangingPunct="1">
              <a:defRPr/>
            </a:pPr>
            <a:r>
              <a:rPr lang="en-US" altLang="ru-RU" sz="2000" b="0" baseline="0" dirty="0">
                <a:solidFill>
                  <a:schemeClr val="tx1"/>
                </a:solidFill>
              </a:rPr>
              <a:t> </a:t>
            </a:r>
            <a:r>
              <a:rPr lang="en-US" altLang="ru-RU" sz="2000" b="0" baseline="0" dirty="0" smtClean="0">
                <a:solidFill>
                  <a:schemeClr val="tx1"/>
                </a:solidFill>
              </a:rPr>
              <a:t>      </a:t>
            </a:r>
            <a:r>
              <a:rPr lang="en-US" altLang="ru-RU" sz="2200" b="0" baseline="0" dirty="0" smtClean="0">
                <a:solidFill>
                  <a:schemeClr val="tx1"/>
                </a:solidFill>
              </a:rPr>
              <a:t>Nuclear </a:t>
            </a:r>
            <a:r>
              <a:rPr lang="en-US" altLang="ru-RU" sz="2200" baseline="0" dirty="0" smtClean="0">
                <a:solidFill>
                  <a:schemeClr val="tx1"/>
                </a:solidFill>
              </a:rPr>
              <a:t>Spallation</a:t>
            </a:r>
            <a:r>
              <a:rPr lang="en-US" altLang="ru-RU" sz="2200" b="0" baseline="0" dirty="0" smtClean="0">
                <a:solidFill>
                  <a:schemeClr val="tx1"/>
                </a:solidFill>
              </a:rPr>
              <a:t> of excited </a:t>
            </a:r>
            <a:r>
              <a:rPr lang="en-US" altLang="ru-RU" sz="2200" baseline="0" dirty="0" smtClean="0">
                <a:solidFill>
                  <a:schemeClr val="tx1"/>
                </a:solidFill>
              </a:rPr>
              <a:t>R</a:t>
            </a:r>
            <a:r>
              <a:rPr lang="en-US" altLang="ru-RU" sz="2200" b="0" baseline="0" dirty="0" smtClean="0">
                <a:solidFill>
                  <a:schemeClr val="tx1"/>
                </a:solidFill>
              </a:rPr>
              <a:t>esidual </a:t>
            </a:r>
            <a:r>
              <a:rPr lang="en-US" altLang="ru-RU" sz="2200" baseline="0" dirty="0" smtClean="0">
                <a:solidFill>
                  <a:schemeClr val="tx1"/>
                </a:solidFill>
              </a:rPr>
              <a:t>N</a:t>
            </a:r>
            <a:r>
              <a:rPr lang="en-US" altLang="ru-RU" sz="2200" b="0" baseline="0" dirty="0" smtClean="0">
                <a:solidFill>
                  <a:schemeClr val="tx1"/>
                </a:solidFill>
              </a:rPr>
              <a:t>uclei (</a:t>
            </a:r>
            <a:r>
              <a:rPr lang="en-US" altLang="ru-RU" sz="2200" baseline="0" dirty="0" smtClean="0">
                <a:solidFill>
                  <a:schemeClr val="tx1"/>
                </a:solidFill>
              </a:rPr>
              <a:t>RN</a:t>
            </a:r>
            <a:r>
              <a:rPr lang="en-US" altLang="ru-RU" sz="2200" b="0" baseline="0" dirty="0" smtClean="0">
                <a:solidFill>
                  <a:schemeClr val="tx1"/>
                </a:solidFill>
              </a:rPr>
              <a:t>): </a:t>
            </a:r>
          </a:p>
          <a:p>
            <a:pPr marL="1085850" lvl="1" indent="-342900" eaLnBrk="1" hangingPunct="1">
              <a:buFont typeface="Wingdings" panose="05000000000000000000" pitchFamily="2" charset="2"/>
              <a:buChar char="ü"/>
              <a:defRPr/>
            </a:pPr>
            <a:r>
              <a:rPr lang="en-US" altLang="ru-RU" sz="2000" b="0" baseline="0" dirty="0" err="1" smtClean="0">
                <a:solidFill>
                  <a:schemeClr val="tx1"/>
                </a:solidFill>
              </a:rPr>
              <a:t>Preequilibrium</a:t>
            </a:r>
            <a:r>
              <a:rPr lang="en-US" altLang="ru-RU" sz="2000" b="0" baseline="0" dirty="0" smtClean="0">
                <a:solidFill>
                  <a:schemeClr val="tx1"/>
                </a:solidFill>
              </a:rPr>
              <a:t> emission</a:t>
            </a:r>
          </a:p>
          <a:p>
            <a:pPr marL="1085850" lvl="1" indent="-342900" eaLnBrk="1" hangingPunct="1">
              <a:buFont typeface="Wingdings" panose="05000000000000000000" pitchFamily="2" charset="2"/>
              <a:buChar char="ü"/>
              <a:defRPr/>
            </a:pPr>
            <a:r>
              <a:rPr lang="en-US" altLang="ru-RU" sz="2000" b="0" baseline="0" dirty="0" err="1" smtClean="0">
                <a:solidFill>
                  <a:schemeClr val="tx1"/>
                </a:solidFill>
              </a:rPr>
              <a:t>Multifragmentation</a:t>
            </a:r>
            <a:endParaRPr lang="en-US" altLang="ru-RU" sz="2000" b="0" baseline="0" dirty="0" smtClean="0">
              <a:solidFill>
                <a:schemeClr val="tx1"/>
              </a:solidFill>
            </a:endParaRPr>
          </a:p>
          <a:p>
            <a:pPr marL="1085850" lvl="1" indent="-342900" eaLnBrk="1" hangingPunct="1">
              <a:buFont typeface="Wingdings" panose="05000000000000000000" pitchFamily="2" charset="2"/>
              <a:buChar char="ü"/>
              <a:defRPr/>
            </a:pPr>
            <a:r>
              <a:rPr lang="en-US" altLang="ru-RU" sz="2000" b="0" baseline="0" dirty="0" smtClean="0">
                <a:solidFill>
                  <a:schemeClr val="tx1"/>
                </a:solidFill>
              </a:rPr>
              <a:t>Fermi break-up</a:t>
            </a:r>
            <a:endParaRPr lang="ru-RU" altLang="ru-RU" sz="2000" b="0" dirty="0" smtClean="0">
              <a:solidFill>
                <a:schemeClr val="tx1"/>
              </a:solidFill>
            </a:endParaRPr>
          </a:p>
          <a:p>
            <a:pPr marL="1085850" lvl="1" indent="-342900" eaLnBrk="1" hangingPunct="1">
              <a:buFont typeface="Wingdings" panose="05000000000000000000" pitchFamily="2" charset="2"/>
              <a:buChar char="ü"/>
              <a:defRPr/>
            </a:pPr>
            <a:r>
              <a:rPr lang="en-US" altLang="ru-RU" sz="2000" b="0" baseline="0" dirty="0" smtClean="0">
                <a:solidFill>
                  <a:schemeClr val="tx1"/>
                </a:solidFill>
              </a:rPr>
              <a:t>Evaporation  </a:t>
            </a:r>
          </a:p>
          <a:p>
            <a:pPr eaLnBrk="1" hangingPunct="1">
              <a:defRPr/>
            </a:pPr>
            <a:r>
              <a:rPr lang="en-US" altLang="ru-RU" sz="2000" b="0" baseline="0" dirty="0" smtClean="0">
                <a:solidFill>
                  <a:schemeClr val="tx1"/>
                </a:solidFill>
              </a:rPr>
              <a:t>		</a:t>
            </a:r>
            <a:endParaRPr lang="ru-RU" altLang="ru-RU" sz="2000" b="0" dirty="0" smtClean="0">
              <a:solidFill>
                <a:schemeClr val="tx1"/>
              </a:solidFill>
            </a:endParaRPr>
          </a:p>
        </p:txBody>
      </p:sp>
      <p:sp>
        <p:nvSpPr>
          <p:cNvPr id="5123" name="TextBox 10"/>
          <p:cNvSpPr txBox="1">
            <a:spLocks noChangeArrowheads="1"/>
          </p:cNvSpPr>
          <p:nvPr/>
        </p:nvSpPr>
        <p:spPr bwMode="auto">
          <a:xfrm>
            <a:off x="2638425" y="115888"/>
            <a:ext cx="32146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800" baseline="0"/>
              <a:t>Heavy ion collisions</a:t>
            </a:r>
          </a:p>
        </p:txBody>
      </p:sp>
      <p:grpSp>
        <p:nvGrpSpPr>
          <p:cNvPr id="5124" name="Группа 43"/>
          <p:cNvGrpSpPr>
            <a:grpSpLocks/>
          </p:cNvGrpSpPr>
          <p:nvPr/>
        </p:nvGrpSpPr>
        <p:grpSpPr bwMode="auto">
          <a:xfrm>
            <a:off x="1198563" y="4940300"/>
            <a:ext cx="3546475" cy="1582738"/>
            <a:chOff x="571472" y="4000504"/>
            <a:chExt cx="3546475" cy="1582433"/>
          </a:xfrm>
        </p:grpSpPr>
        <p:sp>
          <p:nvSpPr>
            <p:cNvPr id="5143" name="Line 40"/>
            <p:cNvSpPr>
              <a:spLocks noChangeShapeType="1"/>
            </p:cNvSpPr>
            <p:nvPr/>
          </p:nvSpPr>
          <p:spPr bwMode="auto">
            <a:xfrm>
              <a:off x="728462" y="5040004"/>
              <a:ext cx="3302767" cy="14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44" name="Line 41"/>
            <p:cNvSpPr>
              <a:spLocks noChangeShapeType="1"/>
            </p:cNvSpPr>
            <p:nvPr/>
          </p:nvSpPr>
          <p:spPr bwMode="auto">
            <a:xfrm>
              <a:off x="753879" y="4546428"/>
              <a:ext cx="3302767" cy="1496"/>
            </a:xfrm>
            <a:prstGeom prst="line">
              <a:avLst/>
            </a:prstGeom>
            <a:noFill/>
            <a:ln w="9525">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5145" name="Line 42"/>
            <p:cNvSpPr>
              <a:spLocks noChangeShapeType="1"/>
            </p:cNvSpPr>
            <p:nvPr/>
          </p:nvSpPr>
          <p:spPr bwMode="auto">
            <a:xfrm>
              <a:off x="831627" y="4532967"/>
              <a:ext cx="1495" cy="520498"/>
            </a:xfrm>
            <a:prstGeom prst="line">
              <a:avLst/>
            </a:prstGeom>
            <a:noFill/>
            <a:ln w="18360">
              <a:solidFill>
                <a:srgbClr val="33CC66"/>
              </a:solidFill>
              <a:round/>
              <a:headEnd type="triangle" w="lg" len="lg"/>
              <a:tailEnd type="triangle" w="lg" len="lg"/>
            </a:ln>
            <a:extLst>
              <a:ext uri="{909E8E84-426E-40DD-AFC4-6F175D3DCCD1}">
                <a14:hiddenFill xmlns:a14="http://schemas.microsoft.com/office/drawing/2010/main">
                  <a:noFill/>
                </a14:hiddenFill>
              </a:ext>
            </a:extLst>
          </p:spPr>
          <p:txBody>
            <a:bodyPr/>
            <a:lstStyle/>
            <a:p>
              <a:endParaRPr lang="en-US"/>
            </a:p>
          </p:txBody>
        </p:sp>
        <p:sp>
          <p:nvSpPr>
            <p:cNvPr id="5146" name="Text Box 43"/>
            <p:cNvSpPr txBox="1">
              <a:spLocks noChangeArrowheads="1"/>
            </p:cNvSpPr>
            <p:nvPr/>
          </p:nvSpPr>
          <p:spPr bwMode="auto">
            <a:xfrm>
              <a:off x="571472" y="4703475"/>
              <a:ext cx="170446" cy="348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5000"/>
                </a:lnSpc>
                <a:spcBef>
                  <a:spcPct val="0"/>
                </a:spcBef>
                <a:buClr>
                  <a:srgbClr val="000000"/>
                </a:buClr>
                <a:buSzPct val="45000"/>
                <a:buFont typeface="StarSymbol" charset="0"/>
                <a:buNone/>
              </a:pPr>
              <a:r>
                <a:rPr lang="en-GB" altLang="ru-RU" sz="1800">
                  <a:solidFill>
                    <a:srgbClr val="33CC66"/>
                  </a:solidFill>
                </a:rPr>
                <a:t>b</a:t>
              </a:r>
            </a:p>
          </p:txBody>
        </p:sp>
        <p:sp>
          <p:nvSpPr>
            <p:cNvPr id="5147" name="Oval 44"/>
            <p:cNvSpPr>
              <a:spLocks noChangeArrowheads="1"/>
            </p:cNvSpPr>
            <p:nvPr/>
          </p:nvSpPr>
          <p:spPr bwMode="auto">
            <a:xfrm>
              <a:off x="3289639" y="4052853"/>
              <a:ext cx="481435" cy="1066422"/>
            </a:xfrm>
            <a:prstGeom prst="ellipse">
              <a:avLst/>
            </a:prstGeom>
            <a:solidFill>
              <a:srgbClr val="B84700">
                <a:alpha val="50195"/>
              </a:srgbClr>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5148" name="AutoShape 45"/>
            <p:cNvSpPr>
              <a:spLocks noChangeArrowheads="1"/>
            </p:cNvSpPr>
            <p:nvPr/>
          </p:nvSpPr>
          <p:spPr bwMode="auto">
            <a:xfrm>
              <a:off x="3262726" y="4000504"/>
              <a:ext cx="547222" cy="481610"/>
            </a:xfrm>
            <a:prstGeom prst="roundRect">
              <a:avLst>
                <a:gd name="adj" fmla="val 310"/>
              </a:avLst>
            </a:prstGeom>
            <a:solidFill>
              <a:srgbClr val="FFFFFF"/>
            </a:solidFill>
            <a:ln w="9525">
              <a:solidFill>
                <a:srgbClr val="FFFFFF"/>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5149" name="Oval 46"/>
            <p:cNvSpPr>
              <a:spLocks noChangeArrowheads="1"/>
            </p:cNvSpPr>
            <p:nvPr/>
          </p:nvSpPr>
          <p:spPr bwMode="auto">
            <a:xfrm rot="10800000">
              <a:off x="1021510" y="4465661"/>
              <a:ext cx="481435" cy="1066422"/>
            </a:xfrm>
            <a:prstGeom prst="ellipse">
              <a:avLst/>
            </a:prstGeom>
            <a:solidFill>
              <a:srgbClr val="B84700">
                <a:alpha val="50195"/>
              </a:srgbClr>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5150" name="AutoShape 47"/>
            <p:cNvSpPr>
              <a:spLocks noChangeArrowheads="1"/>
            </p:cNvSpPr>
            <p:nvPr/>
          </p:nvSpPr>
          <p:spPr bwMode="auto">
            <a:xfrm rot="10800000">
              <a:off x="994597" y="5101327"/>
              <a:ext cx="547222" cy="481610"/>
            </a:xfrm>
            <a:prstGeom prst="roundRect">
              <a:avLst>
                <a:gd name="adj" fmla="val 310"/>
              </a:avLst>
            </a:prstGeom>
            <a:solidFill>
              <a:srgbClr val="FFFFFF"/>
            </a:solidFill>
            <a:ln w="9525">
              <a:solidFill>
                <a:srgbClr val="FFFFFF"/>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5151" name="Oval 48"/>
            <p:cNvSpPr>
              <a:spLocks noChangeArrowheads="1"/>
            </p:cNvSpPr>
            <p:nvPr/>
          </p:nvSpPr>
          <p:spPr bwMode="auto">
            <a:xfrm rot="10800000">
              <a:off x="1021510" y="4477627"/>
              <a:ext cx="481435" cy="1066422"/>
            </a:xfrm>
            <a:prstGeom prst="ellipse">
              <a:avLst/>
            </a:prstGeom>
            <a:solidFill>
              <a:srgbClr val="CCCC00">
                <a:alpha val="50195"/>
              </a:srgbClr>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5152" name="Oval 49"/>
            <p:cNvSpPr>
              <a:spLocks noChangeArrowheads="1"/>
            </p:cNvSpPr>
            <p:nvPr/>
          </p:nvSpPr>
          <p:spPr bwMode="auto">
            <a:xfrm>
              <a:off x="3289639" y="4052853"/>
              <a:ext cx="481435" cy="1066422"/>
            </a:xfrm>
            <a:prstGeom prst="ellipse">
              <a:avLst/>
            </a:prstGeom>
            <a:solidFill>
              <a:srgbClr val="CCCC00">
                <a:alpha val="50195"/>
              </a:srgbClr>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ru-RU" altLang="ru-RU" sz="1800">
                <a:solidFill>
                  <a:srgbClr val="FF0000"/>
                </a:solidFill>
              </a:endParaRPr>
            </a:p>
          </p:txBody>
        </p:sp>
        <p:sp>
          <p:nvSpPr>
            <p:cNvPr id="5153" name="Text Box 52"/>
            <p:cNvSpPr txBox="1">
              <a:spLocks noChangeArrowheads="1"/>
            </p:cNvSpPr>
            <p:nvPr/>
          </p:nvSpPr>
          <p:spPr bwMode="auto">
            <a:xfrm>
              <a:off x="3860783" y="4037896"/>
              <a:ext cx="257164" cy="40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5000"/>
                </a:lnSpc>
                <a:spcBef>
                  <a:spcPct val="0"/>
                </a:spcBef>
                <a:buClr>
                  <a:srgbClr val="000000"/>
                </a:buClr>
                <a:buSzPct val="45000"/>
                <a:buFont typeface="StarSymbol" charset="0"/>
                <a:buNone/>
              </a:pPr>
              <a:r>
                <a:rPr lang="en-GB" altLang="ru-RU" sz="2800">
                  <a:solidFill>
                    <a:srgbClr val="FF0000"/>
                  </a:solidFill>
                </a:rPr>
                <a:t>A</a:t>
              </a:r>
            </a:p>
          </p:txBody>
        </p:sp>
        <p:sp>
          <p:nvSpPr>
            <p:cNvPr id="5154" name="Text Box 53"/>
            <p:cNvSpPr txBox="1">
              <a:spLocks noChangeArrowheads="1"/>
            </p:cNvSpPr>
            <p:nvPr/>
          </p:nvSpPr>
          <p:spPr bwMode="auto">
            <a:xfrm>
              <a:off x="676132" y="5144702"/>
              <a:ext cx="236232" cy="406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95000"/>
                </a:lnSpc>
                <a:spcBef>
                  <a:spcPct val="0"/>
                </a:spcBef>
                <a:buClr>
                  <a:srgbClr val="000000"/>
                </a:buClr>
                <a:buSzPct val="45000"/>
                <a:buFont typeface="StarSymbol" charset="0"/>
                <a:buNone/>
              </a:pPr>
              <a:r>
                <a:rPr lang="en-GB" altLang="ru-RU" sz="2800">
                  <a:solidFill>
                    <a:srgbClr val="FF0000"/>
                  </a:solidFill>
                </a:rPr>
                <a:t>B</a:t>
              </a:r>
            </a:p>
          </p:txBody>
        </p:sp>
        <p:cxnSp>
          <p:nvCxnSpPr>
            <p:cNvPr id="5155" name="Прямая со стрелкой 35"/>
            <p:cNvCxnSpPr>
              <a:cxnSpLocks noChangeShapeType="1"/>
            </p:cNvCxnSpPr>
            <p:nvPr/>
          </p:nvCxnSpPr>
          <p:spPr bwMode="auto">
            <a:xfrm rot="10800000">
              <a:off x="2571736" y="4357694"/>
              <a:ext cx="714380"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56" name="Прямая со стрелкой 37"/>
            <p:cNvCxnSpPr>
              <a:cxnSpLocks noChangeShapeType="1"/>
            </p:cNvCxnSpPr>
            <p:nvPr/>
          </p:nvCxnSpPr>
          <p:spPr bwMode="auto">
            <a:xfrm flipV="1">
              <a:off x="1500166" y="5357826"/>
              <a:ext cx="714380"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grpSp>
      <p:grpSp>
        <p:nvGrpSpPr>
          <p:cNvPr id="5125" name="Группа 1"/>
          <p:cNvGrpSpPr>
            <a:grpSpLocks/>
          </p:cNvGrpSpPr>
          <p:nvPr/>
        </p:nvGrpSpPr>
        <p:grpSpPr bwMode="auto">
          <a:xfrm>
            <a:off x="5237163" y="4294188"/>
            <a:ext cx="3079750" cy="2436812"/>
            <a:chOff x="5237163" y="4294134"/>
            <a:chExt cx="3079253" cy="2437172"/>
          </a:xfrm>
        </p:grpSpPr>
        <p:sp>
          <p:nvSpPr>
            <p:cNvPr id="5126" name="TextBox 41"/>
            <p:cNvSpPr txBox="1">
              <a:spLocks noChangeArrowheads="1"/>
            </p:cNvSpPr>
            <p:nvPr/>
          </p:nvSpPr>
          <p:spPr bwMode="auto">
            <a:xfrm>
              <a:off x="6835645" y="4294134"/>
              <a:ext cx="13382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800" baseline="0"/>
                <a:t>Excited</a:t>
              </a:r>
              <a:r>
                <a:rPr lang="en-US" altLang="ru-RU" sz="2400" baseline="0"/>
                <a:t> </a:t>
              </a:r>
              <a:r>
                <a:rPr lang="en-US" altLang="ru-RU" sz="1800" baseline="0"/>
                <a:t>RN</a:t>
              </a:r>
              <a:endParaRPr lang="ru-RU" altLang="ru-RU" sz="1800"/>
            </a:p>
          </p:txBody>
        </p:sp>
        <p:grpSp>
          <p:nvGrpSpPr>
            <p:cNvPr id="5127" name="Группа 66"/>
            <p:cNvGrpSpPr>
              <a:grpSpLocks/>
            </p:cNvGrpSpPr>
            <p:nvPr/>
          </p:nvGrpSpPr>
          <p:grpSpPr bwMode="auto">
            <a:xfrm>
              <a:off x="5237163" y="4516742"/>
              <a:ext cx="3079253" cy="2214564"/>
              <a:chOff x="5214942" y="3571876"/>
              <a:chExt cx="3302767" cy="2571768"/>
            </a:xfrm>
          </p:grpSpPr>
          <p:sp>
            <p:nvSpPr>
              <p:cNvPr id="32" name="Хорда 31"/>
              <p:cNvSpPr/>
              <p:nvPr/>
            </p:nvSpPr>
            <p:spPr bwMode="auto">
              <a:xfrm rot="5167526">
                <a:off x="5920661" y="4224933"/>
                <a:ext cx="909010" cy="461365"/>
              </a:xfrm>
              <a:prstGeom prst="chord">
                <a:avLst>
                  <a:gd name="adj1" fmla="val 3804668"/>
                  <a:gd name="adj2" fmla="val 17986676"/>
                </a:avLst>
              </a:prstGeom>
              <a:solidFill>
                <a:srgbClr val="FC7404"/>
              </a:solidFill>
              <a:ln w="15875" cap="flat" cmpd="sng" algn="ctr">
                <a:solidFill>
                  <a:schemeClr val="tx1"/>
                </a:solidFill>
                <a:prstDash val="solid"/>
                <a:round/>
                <a:headEnd type="none" w="med" len="med"/>
                <a:tailEnd type="triangle" w="med" len="med"/>
              </a:ln>
              <a:effectLst/>
            </p:spPr>
            <p:txBody>
              <a:bodyPr/>
              <a:lstStyle/>
              <a:p>
                <a:pPr>
                  <a:defRPr/>
                </a:pPr>
                <a:endParaRPr lang="ru-RU">
                  <a:effectLst>
                    <a:outerShdw blurRad="38100" dist="38100" dir="2700000" algn="tl">
                      <a:srgbClr val="000000">
                        <a:alpha val="43137"/>
                      </a:srgbClr>
                    </a:outerShdw>
                  </a:effectLst>
                </a:endParaRPr>
              </a:p>
            </p:txBody>
          </p:sp>
          <p:sp>
            <p:nvSpPr>
              <p:cNvPr id="33" name="Хорда 32"/>
              <p:cNvSpPr/>
              <p:nvPr/>
            </p:nvSpPr>
            <p:spPr bwMode="auto">
              <a:xfrm rot="16035220">
                <a:off x="7084291" y="4948708"/>
                <a:ext cx="909009" cy="463068"/>
              </a:xfrm>
              <a:prstGeom prst="chord">
                <a:avLst>
                  <a:gd name="adj1" fmla="val 3804668"/>
                  <a:gd name="adj2" fmla="val 17986676"/>
                </a:avLst>
              </a:prstGeom>
              <a:solidFill>
                <a:srgbClr val="FC7404"/>
              </a:solidFill>
              <a:ln w="15875" cap="flat" cmpd="sng" algn="ctr">
                <a:solidFill>
                  <a:schemeClr val="tx1"/>
                </a:solidFill>
                <a:prstDash val="solid"/>
                <a:round/>
                <a:headEnd type="none" w="med" len="med"/>
                <a:tailEnd type="triangle" w="med" len="med"/>
              </a:ln>
              <a:effectLst/>
            </p:spPr>
            <p:txBody>
              <a:bodyPr/>
              <a:lstStyle/>
              <a:p>
                <a:pPr>
                  <a:defRPr/>
                </a:pPr>
                <a:endParaRPr lang="ru-RU">
                  <a:effectLst>
                    <a:outerShdw blurRad="38100" dist="38100" dir="2700000" algn="tl">
                      <a:srgbClr val="000000">
                        <a:alpha val="43137"/>
                      </a:srgbClr>
                    </a:outerShdw>
                  </a:effectLst>
                </a:endParaRPr>
              </a:p>
            </p:txBody>
          </p:sp>
          <p:sp>
            <p:nvSpPr>
              <p:cNvPr id="5130" name="Line 40"/>
              <p:cNvSpPr>
                <a:spLocks noChangeShapeType="1"/>
              </p:cNvSpPr>
              <p:nvPr/>
            </p:nvSpPr>
            <p:spPr bwMode="auto">
              <a:xfrm>
                <a:off x="5214942" y="5000636"/>
                <a:ext cx="3302767" cy="1496"/>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cxnSp>
            <p:nvCxnSpPr>
              <p:cNvPr id="5131" name="Прямая со стрелкой 39"/>
              <p:cNvCxnSpPr>
                <a:cxnSpLocks noChangeShapeType="1"/>
              </p:cNvCxnSpPr>
              <p:nvPr/>
            </p:nvCxnSpPr>
            <p:spPr bwMode="auto">
              <a:xfrm rot="10800000">
                <a:off x="5357818" y="4286256"/>
                <a:ext cx="714380"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32" name="Прямая со стрелкой 40"/>
              <p:cNvCxnSpPr>
                <a:cxnSpLocks noChangeShapeType="1"/>
              </p:cNvCxnSpPr>
              <p:nvPr/>
            </p:nvCxnSpPr>
            <p:spPr bwMode="auto">
              <a:xfrm flipV="1">
                <a:off x="7786710" y="5357826"/>
                <a:ext cx="714380" cy="1588"/>
              </a:xfrm>
              <a:prstGeom prst="straightConnector1">
                <a:avLst/>
              </a:prstGeom>
              <a:noFill/>
              <a:ln w="38100"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5133" name="Прямая со стрелкой 45"/>
              <p:cNvCxnSpPr>
                <a:cxnSpLocks noChangeShapeType="1"/>
              </p:cNvCxnSpPr>
              <p:nvPr/>
            </p:nvCxnSpPr>
            <p:spPr bwMode="auto">
              <a:xfrm rot="5400000" flipH="1" flipV="1">
                <a:off x="6572264" y="3857628"/>
                <a:ext cx="214314" cy="214314"/>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34" name="Прямая со стрелкой 47"/>
              <p:cNvCxnSpPr>
                <a:cxnSpLocks noChangeShapeType="1"/>
              </p:cNvCxnSpPr>
              <p:nvPr/>
            </p:nvCxnSpPr>
            <p:spPr bwMode="auto">
              <a:xfrm rot="16200000" flipV="1">
                <a:off x="5893603" y="3821909"/>
                <a:ext cx="285752" cy="214314"/>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35" name="Прямая со стрелкой 48"/>
              <p:cNvCxnSpPr>
                <a:cxnSpLocks noChangeShapeType="1"/>
              </p:cNvCxnSpPr>
              <p:nvPr/>
            </p:nvCxnSpPr>
            <p:spPr bwMode="auto">
              <a:xfrm>
                <a:off x="6643702" y="4429132"/>
                <a:ext cx="357190" cy="71438"/>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36" name="Прямая со стрелкой 50"/>
              <p:cNvCxnSpPr>
                <a:cxnSpLocks noChangeShapeType="1"/>
              </p:cNvCxnSpPr>
              <p:nvPr/>
            </p:nvCxnSpPr>
            <p:spPr bwMode="auto">
              <a:xfrm rot="5400000" flipH="1" flipV="1">
                <a:off x="6180149" y="3749677"/>
                <a:ext cx="357190" cy="1588"/>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37" name="Прямая со стрелкой 54"/>
              <p:cNvCxnSpPr>
                <a:cxnSpLocks noChangeShapeType="1"/>
              </p:cNvCxnSpPr>
              <p:nvPr/>
            </p:nvCxnSpPr>
            <p:spPr bwMode="auto">
              <a:xfrm rot="10800000" flipV="1">
                <a:off x="5786446" y="4429132"/>
                <a:ext cx="285752" cy="214314"/>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38" name="Прямая со стрелкой 56"/>
              <p:cNvCxnSpPr>
                <a:cxnSpLocks noChangeShapeType="1"/>
              </p:cNvCxnSpPr>
              <p:nvPr/>
            </p:nvCxnSpPr>
            <p:spPr bwMode="auto">
              <a:xfrm rot="5400000" flipH="1" flipV="1">
                <a:off x="7858148" y="5000636"/>
                <a:ext cx="214314" cy="214314"/>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39" name="Прямая со стрелкой 57"/>
              <p:cNvCxnSpPr>
                <a:cxnSpLocks noChangeShapeType="1"/>
              </p:cNvCxnSpPr>
              <p:nvPr/>
            </p:nvCxnSpPr>
            <p:spPr bwMode="auto">
              <a:xfrm rot="10800000">
                <a:off x="6929454" y="5072074"/>
                <a:ext cx="357190" cy="142876"/>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40" name="Прямая со стрелкой 59"/>
              <p:cNvCxnSpPr>
                <a:cxnSpLocks noChangeShapeType="1"/>
              </p:cNvCxnSpPr>
              <p:nvPr/>
            </p:nvCxnSpPr>
            <p:spPr bwMode="auto">
              <a:xfrm>
                <a:off x="7786710" y="5500702"/>
                <a:ext cx="357190" cy="214314"/>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41" name="Прямая со стрелкой 61"/>
              <p:cNvCxnSpPr>
                <a:cxnSpLocks noChangeShapeType="1"/>
              </p:cNvCxnSpPr>
              <p:nvPr/>
            </p:nvCxnSpPr>
            <p:spPr bwMode="auto">
              <a:xfrm rot="5400000">
                <a:off x="7358876" y="5928536"/>
                <a:ext cx="428628" cy="1588"/>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5142" name="Прямая со стрелкой 64"/>
              <p:cNvCxnSpPr>
                <a:cxnSpLocks noChangeShapeType="1"/>
              </p:cNvCxnSpPr>
              <p:nvPr/>
            </p:nvCxnSpPr>
            <p:spPr bwMode="auto">
              <a:xfrm rot="5400000">
                <a:off x="7000892" y="5500702"/>
                <a:ext cx="285752" cy="285752"/>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spTree>
    <p:extLst>
      <p:ext uri="{BB962C8B-B14F-4D97-AF65-F5344CB8AC3E}">
        <p14:creationId xmlns:p14="http://schemas.microsoft.com/office/powerpoint/2010/main" val="21664512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22" name="Text Box 1"/>
          <p:cNvSpPr txBox="1">
            <a:spLocks noChangeArrowheads="1"/>
          </p:cNvSpPr>
          <p:nvPr/>
        </p:nvSpPr>
        <p:spPr bwMode="auto">
          <a:xfrm>
            <a:off x="457200" y="274638"/>
            <a:ext cx="8229600"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a:latin typeface="Times New Roman" panose="02020603050405020304" pitchFamily="18" charset="0"/>
                <a:cs typeface="Times New Roman" panose="02020603050405020304" pitchFamily="18" charset="0"/>
              </a:rPr>
              <a:t>pQCD </a:t>
            </a:r>
            <a:r>
              <a:rPr lang="en-US" altLang="en-US" b="1">
                <a:latin typeface="Wingdings" panose="05000000000000000000" pitchFamily="2" charset="2"/>
              </a:rPr>
              <a:t></a:t>
            </a:r>
            <a:r>
              <a:rPr lang="en-US" altLang="en-US" b="1">
                <a:latin typeface="Times New Roman" panose="02020603050405020304" pitchFamily="18" charset="0"/>
                <a:cs typeface="Times New Roman" panose="02020603050405020304" pitchFamily="18" charset="0"/>
              </a:rPr>
              <a:t> Low energy physics</a:t>
            </a:r>
          </a:p>
        </p:txBody>
      </p:sp>
      <p:sp>
        <p:nvSpPr>
          <p:cNvPr id="14338" name="Text Box 2"/>
          <p:cNvSpPr txBox="1">
            <a:spLocks noChangeArrowheads="1"/>
          </p:cNvSpPr>
          <p:nvPr/>
        </p:nvSpPr>
        <p:spPr bwMode="auto">
          <a:xfrm>
            <a:off x="395288" y="1274763"/>
            <a:ext cx="8229600" cy="4943475"/>
          </a:xfrm>
          <a:prstGeom prst="rect">
            <a:avLst/>
          </a:prstGeom>
          <a:noFill/>
          <a:ln>
            <a:noFill/>
          </a:ln>
          <a:effectLst/>
        </p:spPr>
        <p:txBody>
          <a:bodyPr/>
          <a:lstStyle>
            <a:lvl1pPr marL="341313" indent="-339725">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solidFill>
                  <a:srgbClr val="000000"/>
                </a:solidFill>
                <a:latin typeface="Arial" panose="020B0604020202020204" pitchFamily="34" charset="0"/>
                <a:cs typeface="Arial" panose="020B0604020202020204" pitchFamily="34" charset="0"/>
              </a:defRPr>
            </a:lvl1pPr>
            <a:lvl2pPr marL="739775" indent="-282575">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solidFill>
                  <a:srgbClr val="000000"/>
                </a:solidFill>
                <a:latin typeface="Arial" panose="020B0604020202020204" pitchFamily="34" charset="0"/>
                <a:cs typeface="Arial" panose="020B0604020202020204" pitchFamily="34" charset="0"/>
              </a:defRPr>
            </a:lvl2pPr>
            <a:lvl3pP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solidFill>
                  <a:srgbClr val="000000"/>
                </a:solidFill>
                <a:latin typeface="Arial" panose="020B0604020202020204" pitchFamily="34" charset="0"/>
                <a:cs typeface="Arial" panose="020B0604020202020204" pitchFamily="34" charset="0"/>
              </a:defRPr>
            </a:lvl3pPr>
            <a:lvl4pP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solidFill>
                  <a:srgbClr val="000000"/>
                </a:solidFill>
                <a:latin typeface="Arial" panose="020B0604020202020204" pitchFamily="34" charset="0"/>
                <a:cs typeface="Arial" panose="020B0604020202020204" pitchFamily="34" charset="0"/>
              </a:defRPr>
            </a:lvl4pPr>
            <a:lvl5pP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solidFill>
                  <a:srgbClr val="000000"/>
                </a:solidFill>
                <a:latin typeface="Arial" panose="020B0604020202020204" pitchFamily="34" charset="0"/>
                <a:cs typeface="Arial" panose="020B0604020202020204" pitchFamily="34" charset="0"/>
              </a:defRPr>
            </a:lvl9pPr>
          </a:lstStyle>
          <a:p>
            <a:pPr>
              <a:lnSpc>
                <a:spcPct val="90000"/>
              </a:lnSpc>
              <a:spcBef>
                <a:spcPts val="600"/>
              </a:spcBef>
              <a:buSzPct val="100000"/>
              <a:defRPr/>
            </a:pPr>
            <a:r>
              <a:rPr lang="en-US" altLang="en-US" sz="2400" b="1">
                <a:latin typeface="Times New Roman" panose="02020603050405020304" pitchFamily="18" charset="0"/>
                <a:ea typeface="+mn-ea"/>
                <a:cs typeface="Times New Roman" panose="02020603050405020304" pitchFamily="18" charset="0"/>
              </a:rPr>
              <a:t>Hard processes</a:t>
            </a:r>
          </a:p>
          <a:p>
            <a:pPr lvl="1">
              <a:spcBef>
                <a:spcPts val="700"/>
              </a:spcBef>
              <a:buClr>
                <a:srgbClr val="000000"/>
              </a:buClr>
              <a:buSzPct val="100000"/>
              <a:buFont typeface="Arial" panose="020B0604020202020204" pitchFamily="34" charset="0"/>
              <a:buChar char="–"/>
              <a:defRPr/>
            </a:pPr>
            <a:r>
              <a:rPr lang="en-US" altLang="en-US" sz="2400">
                <a:latin typeface="Times New Roman" panose="02020603050405020304" pitchFamily="18" charset="0"/>
                <a:ea typeface="+mn-ea"/>
                <a:cs typeface="Times New Roman" panose="02020603050405020304" pitchFamily="18" charset="0"/>
              </a:rPr>
              <a:t>m</a:t>
            </a:r>
            <a:r>
              <a:rPr lang="en-US" altLang="en-US" sz="2400" baseline="-25000">
                <a:latin typeface="Times New Roman" panose="02020603050405020304" pitchFamily="18" charset="0"/>
                <a:ea typeface="+mn-ea"/>
                <a:cs typeface="Times New Roman" panose="02020603050405020304" pitchFamily="18" charset="0"/>
              </a:rPr>
              <a:t>q</a:t>
            </a:r>
            <a:r>
              <a:rPr lang="en-US" altLang="en-US" sz="2400">
                <a:latin typeface="Times New Roman" panose="02020603050405020304" pitchFamily="18" charset="0"/>
                <a:ea typeface="+mn-ea"/>
                <a:cs typeface="Times New Roman" panose="02020603050405020304" pitchFamily="18" charset="0"/>
              </a:rPr>
              <a:t> = 0</a:t>
            </a:r>
          </a:p>
          <a:p>
            <a:pPr lvl="1">
              <a:spcBef>
                <a:spcPts val="700"/>
              </a:spcBef>
              <a:buClr>
                <a:srgbClr val="000000"/>
              </a:buClr>
              <a:buSzPct val="100000"/>
              <a:buFont typeface="Arial" panose="020B0604020202020204" pitchFamily="34" charset="0"/>
              <a:buChar char="–"/>
              <a:defRPr/>
            </a:pPr>
            <a:r>
              <a:rPr lang="en-US" altLang="en-US" sz="2400">
                <a:latin typeface="Times New Roman" panose="02020603050405020304" pitchFamily="18" charset="0"/>
                <a:ea typeface="+mn-ea"/>
                <a:cs typeface="Times New Roman" panose="02020603050405020304" pitchFamily="18" charset="0"/>
              </a:rPr>
              <a:t>Chiral Symmetry</a:t>
            </a:r>
          </a:p>
          <a:p>
            <a:pPr marL="342900">
              <a:lnSpc>
                <a:spcPct val="90000"/>
              </a:lnSpc>
              <a:spcBef>
                <a:spcPts val="600"/>
              </a:spcBef>
              <a:buSzPct val="100000"/>
              <a:defRPr/>
            </a:pPr>
            <a:r>
              <a:rPr lang="en-US" altLang="en-US" sz="2400">
                <a:latin typeface="Times New Roman" panose="02020603050405020304" pitchFamily="18" charset="0"/>
                <a:ea typeface="+mn-ea"/>
                <a:cs typeface="Times New Roman" panose="02020603050405020304" pitchFamily="18" charset="0"/>
              </a:rPr>
              <a:t>		SU(2)</a:t>
            </a:r>
            <a:r>
              <a:rPr lang="en-US" altLang="en-US" sz="2400" baseline="-25000">
                <a:latin typeface="Times New Roman" panose="02020603050405020304" pitchFamily="18" charset="0"/>
                <a:ea typeface="+mn-ea"/>
                <a:cs typeface="Times New Roman" panose="02020603050405020304" pitchFamily="18" charset="0"/>
              </a:rPr>
              <a:t>L</a:t>
            </a:r>
            <a:r>
              <a:rPr lang="en-US" altLang="en-US" sz="2400">
                <a:latin typeface="Times New Roman" panose="02020603050405020304" pitchFamily="18" charset="0"/>
                <a:ea typeface="+mn-ea"/>
                <a:cs typeface="Times New Roman" panose="02020603050405020304" pitchFamily="18" charset="0"/>
              </a:rPr>
              <a:t> </a:t>
            </a:r>
            <a:r>
              <a:rPr lang="ru-RU" altLang="en-US" sz="2400">
                <a:latin typeface="Times New Roman" panose="02020603050405020304" pitchFamily="18" charset="0"/>
                <a:ea typeface="+mn-ea"/>
                <a:cs typeface="Times New Roman" panose="02020603050405020304" pitchFamily="18" charset="0"/>
              </a:rPr>
              <a:t>×</a:t>
            </a:r>
            <a:r>
              <a:rPr lang="en-US" altLang="en-US" sz="2400">
                <a:latin typeface="Times New Roman" panose="02020603050405020304" pitchFamily="18" charset="0"/>
                <a:ea typeface="+mn-ea"/>
                <a:cs typeface="Times New Roman" panose="02020603050405020304" pitchFamily="18" charset="0"/>
              </a:rPr>
              <a:t> SU(2)</a:t>
            </a:r>
            <a:r>
              <a:rPr lang="en-US" altLang="en-US" sz="2400" baseline="-25000">
                <a:latin typeface="Times New Roman" panose="02020603050405020304" pitchFamily="18" charset="0"/>
                <a:ea typeface="+mn-ea"/>
                <a:cs typeface="Times New Roman" panose="02020603050405020304" pitchFamily="18" charset="0"/>
              </a:rPr>
              <a:t>R</a:t>
            </a:r>
            <a:r>
              <a:rPr lang="en-US" altLang="en-US" sz="2400">
                <a:latin typeface="Times New Roman" panose="02020603050405020304" pitchFamily="18" charset="0"/>
                <a:ea typeface="+mn-ea"/>
                <a:cs typeface="Times New Roman" panose="02020603050405020304" pitchFamily="18" charset="0"/>
              </a:rPr>
              <a:t>       for </a:t>
            </a:r>
            <a:r>
              <a:rPr lang="el-GR" altLang="en-US" sz="2400">
                <a:latin typeface="Times New Roman" panose="02020603050405020304" pitchFamily="18" charset="0"/>
                <a:ea typeface="+mn-ea"/>
                <a:cs typeface="Times New Roman" panose="02020603050405020304" pitchFamily="18" charset="0"/>
              </a:rPr>
              <a:t>ψ</a:t>
            </a:r>
            <a:r>
              <a:rPr lang="en-US" altLang="en-US" sz="2400" baseline="-25000">
                <a:latin typeface="Times New Roman" panose="02020603050405020304" pitchFamily="18" charset="0"/>
                <a:ea typeface="+mn-ea"/>
                <a:cs typeface="Times New Roman" panose="02020603050405020304" pitchFamily="18" charset="0"/>
              </a:rPr>
              <a:t>L,R</a:t>
            </a:r>
            <a:r>
              <a:rPr lang="en-US" altLang="en-US" sz="2400">
                <a:latin typeface="Times New Roman" panose="02020603050405020304" pitchFamily="18" charset="0"/>
                <a:ea typeface="+mn-ea"/>
                <a:cs typeface="Times New Roman" panose="02020603050405020304" pitchFamily="18" charset="0"/>
              </a:rPr>
              <a:t>  =  </a:t>
            </a:r>
            <a:r>
              <a:rPr lang="en-US" altLang="en-US" sz="2400" i="1">
                <a:latin typeface="Times New Roman" panose="02020603050405020304" pitchFamily="18" charset="0"/>
                <a:ea typeface="+mn-ea"/>
                <a:cs typeface="Times New Roman" panose="02020603050405020304" pitchFamily="18" charset="0"/>
              </a:rPr>
              <a:t>u, d – </a:t>
            </a:r>
            <a:r>
              <a:rPr lang="en-US" altLang="en-US" sz="2400">
                <a:solidFill>
                  <a:srgbClr val="0084D1"/>
                </a:solidFill>
                <a:latin typeface="Times New Roman" panose="02020603050405020304" pitchFamily="18" charset="0"/>
                <a:ea typeface="+mn-ea"/>
                <a:cs typeface="Times New Roman" panose="02020603050405020304" pitchFamily="18" charset="0"/>
              </a:rPr>
              <a:t>current quarks</a:t>
            </a:r>
          </a:p>
          <a:p>
            <a:pPr>
              <a:lnSpc>
                <a:spcPct val="90000"/>
              </a:lnSpc>
              <a:spcBef>
                <a:spcPts val="600"/>
              </a:spcBef>
              <a:buSzPct val="100000"/>
              <a:defRPr/>
            </a:pPr>
            <a:r>
              <a:rPr lang="en-US" altLang="en-US" sz="2400" b="1">
                <a:latin typeface="Times New Roman" panose="02020603050405020304" pitchFamily="18" charset="0"/>
                <a:ea typeface="+mn-ea"/>
                <a:cs typeface="Times New Roman" panose="02020603050405020304" pitchFamily="18" charset="0"/>
              </a:rPr>
              <a:t>Low energy, hadron properties</a:t>
            </a:r>
          </a:p>
          <a:p>
            <a:pPr>
              <a:lnSpc>
                <a:spcPct val="90000"/>
              </a:lnSpc>
              <a:spcBef>
                <a:spcPts val="600"/>
              </a:spcBef>
              <a:buSzPct val="100000"/>
              <a:defRPr/>
            </a:pPr>
            <a:r>
              <a:rPr lang="en-US" altLang="en-US" sz="2400" b="1">
                <a:latin typeface="Times New Roman" panose="02020603050405020304" pitchFamily="18" charset="0"/>
                <a:ea typeface="+mn-ea"/>
                <a:cs typeface="Times New Roman" panose="02020603050405020304" pitchFamily="18" charset="0"/>
              </a:rPr>
              <a:t>        </a:t>
            </a:r>
            <a:r>
              <a:rPr lang="en-US" altLang="en-US" sz="2400" b="1">
                <a:solidFill>
                  <a:srgbClr val="C5000B"/>
                </a:solidFill>
                <a:latin typeface="Times New Roman" panose="02020603050405020304" pitchFamily="18" charset="0"/>
                <a:ea typeface="+mn-ea"/>
                <a:cs typeface="Times New Roman" panose="02020603050405020304" pitchFamily="18" charset="0"/>
              </a:rPr>
              <a:t>Chiral symmetry breaking</a:t>
            </a:r>
            <a:r>
              <a:rPr lang="en-US" altLang="en-US" sz="2400">
                <a:latin typeface="Times New Roman" panose="02020603050405020304" pitchFamily="18" charset="0"/>
                <a:ea typeface="+mn-ea"/>
                <a:cs typeface="Times New Roman" panose="02020603050405020304" pitchFamily="18" charset="0"/>
              </a:rPr>
              <a:t> ≡ quark or </a:t>
            </a:r>
            <a:r>
              <a:rPr lang="en-US" altLang="en-US" sz="2400" i="1">
                <a:latin typeface="Times New Roman" panose="02020603050405020304" pitchFamily="18" charset="0"/>
                <a:ea typeface="+mn-ea"/>
                <a:cs typeface="Times New Roman" panose="02020603050405020304" pitchFamily="18" charset="0"/>
              </a:rPr>
              <a:t>chiral </a:t>
            </a:r>
            <a:r>
              <a:rPr lang="en-US" altLang="en-US" sz="2400">
                <a:latin typeface="Times New Roman" panose="02020603050405020304" pitchFamily="18" charset="0"/>
                <a:ea typeface="+mn-ea"/>
                <a:cs typeface="Times New Roman" panose="02020603050405020304" pitchFamily="18" charset="0"/>
              </a:rPr>
              <a:t>condensate:	</a:t>
            </a:r>
          </a:p>
          <a:p>
            <a:pPr marL="342900">
              <a:lnSpc>
                <a:spcPct val="90000"/>
              </a:lnSpc>
              <a:spcBef>
                <a:spcPts val="600"/>
              </a:spcBef>
              <a:buSzPct val="100000"/>
              <a:defRPr/>
            </a:pPr>
            <a:r>
              <a:rPr lang="en-US" altLang="en-US" sz="2400">
                <a:latin typeface="Times New Roman" panose="02020603050405020304" pitchFamily="18" charset="0"/>
                <a:ea typeface="+mn-ea"/>
                <a:cs typeface="Times New Roman" panose="02020603050405020304" pitchFamily="18" charset="0"/>
              </a:rPr>
              <a:t>	           ≃ - (250 MeV)³,    ψ = </a:t>
            </a:r>
            <a:r>
              <a:rPr lang="en-US" altLang="en-US" sz="2400" i="1">
                <a:latin typeface="Times New Roman" panose="02020603050405020304" pitchFamily="18" charset="0"/>
                <a:ea typeface="+mn-ea"/>
                <a:cs typeface="Times New Roman" panose="02020603050405020304" pitchFamily="18" charset="0"/>
              </a:rPr>
              <a:t>u,d</a:t>
            </a:r>
          </a:p>
          <a:p>
            <a:pPr marL="342900">
              <a:lnSpc>
                <a:spcPct val="90000"/>
              </a:lnSpc>
              <a:spcBef>
                <a:spcPts val="600"/>
              </a:spcBef>
              <a:buSzPct val="100000"/>
              <a:defRPr/>
            </a:pPr>
            <a:r>
              <a:rPr lang="en-US" altLang="en-US" sz="2400">
                <a:latin typeface="Times New Roman" panose="02020603050405020304" pitchFamily="18" charset="0"/>
                <a:ea typeface="+mn-ea"/>
                <a:cs typeface="Times New Roman" panose="02020603050405020304" pitchFamily="18" charset="0"/>
              </a:rPr>
              <a:t> </a:t>
            </a:r>
          </a:p>
          <a:p>
            <a:pPr>
              <a:lnSpc>
                <a:spcPct val="90000"/>
              </a:lnSpc>
              <a:spcBef>
                <a:spcPts val="600"/>
              </a:spcBef>
              <a:buSzPct val="100000"/>
              <a:defRPr/>
            </a:pPr>
            <a:r>
              <a:rPr lang="en-US" altLang="en-US" sz="2400">
                <a:latin typeface="Times New Roman" panose="02020603050405020304" pitchFamily="18" charset="0"/>
                <a:ea typeface="+mn-ea"/>
                <a:cs typeface="Times New Roman" panose="02020603050405020304" pitchFamily="18" charset="0"/>
              </a:rPr>
              <a:t>         As a consequence massless valence quarks (u, d) acquire    	dynamical masses which we call </a:t>
            </a:r>
            <a:r>
              <a:rPr lang="en-US" altLang="en-US" sz="2400">
                <a:solidFill>
                  <a:srgbClr val="0084D1"/>
                </a:solidFill>
                <a:latin typeface="Times New Roman" panose="02020603050405020304" pitchFamily="18" charset="0"/>
                <a:ea typeface="+mn-ea"/>
                <a:cs typeface="Times New Roman" panose="02020603050405020304" pitchFamily="18" charset="0"/>
              </a:rPr>
              <a:t>constituent quarks</a:t>
            </a:r>
          </a:p>
          <a:p>
            <a:pPr marL="342900">
              <a:lnSpc>
                <a:spcPct val="90000"/>
              </a:lnSpc>
              <a:spcBef>
                <a:spcPts val="600"/>
              </a:spcBef>
              <a:buSzPct val="100000"/>
              <a:defRPr/>
            </a:pPr>
            <a:r>
              <a:rPr lang="en-US" altLang="en-US" sz="2400">
                <a:latin typeface="Times New Roman" panose="02020603050405020304" pitchFamily="18" charset="0"/>
                <a:ea typeface="+mn-ea"/>
                <a:cs typeface="Times New Roman" panose="02020603050405020304" pitchFamily="18" charset="0"/>
              </a:rPr>
              <a:t>			M</a:t>
            </a:r>
            <a:r>
              <a:rPr lang="en-US" altLang="en-US" sz="2400" baseline="-25000">
                <a:latin typeface="Times New Roman" panose="02020603050405020304" pitchFamily="18" charset="0"/>
                <a:ea typeface="+mn-ea"/>
                <a:cs typeface="Times New Roman" panose="02020603050405020304" pitchFamily="18" charset="0"/>
              </a:rPr>
              <a:t>C </a:t>
            </a:r>
            <a:r>
              <a:rPr lang="en-US" altLang="en-US" sz="2400">
                <a:latin typeface="Times New Roman" panose="02020603050405020304" pitchFamily="18" charset="0"/>
                <a:ea typeface="+mn-ea"/>
                <a:cs typeface="Times New Roman" panose="02020603050405020304" pitchFamily="18" charset="0"/>
              </a:rPr>
              <a:t>≈ 350 – 400 MeV</a:t>
            </a:r>
          </a:p>
          <a:p>
            <a:pPr>
              <a:lnSpc>
                <a:spcPct val="90000"/>
              </a:lnSpc>
              <a:spcBef>
                <a:spcPts val="600"/>
              </a:spcBef>
              <a:buSzPct val="100000"/>
              <a:defRPr/>
            </a:pPr>
            <a:endParaRPr lang="en-US" altLang="en-US" sz="2400">
              <a:latin typeface="Times New Roman" panose="02020603050405020304" pitchFamily="18" charset="0"/>
              <a:ea typeface="+mn-ea"/>
              <a:cs typeface="Times New Roman" panose="02020603050405020304" pitchFamily="18" charset="0"/>
            </a:endParaRPr>
          </a:p>
        </p:txBody>
      </p:sp>
      <p:graphicFrame>
        <p:nvGraphicFramePr>
          <p:cNvPr id="133124" name="Object 3"/>
          <p:cNvGraphicFramePr>
            <a:graphicFrameLocks noChangeAspect="1"/>
          </p:cNvGraphicFramePr>
          <p:nvPr/>
        </p:nvGraphicFramePr>
        <p:xfrm>
          <a:off x="1006475" y="3975100"/>
          <a:ext cx="731838" cy="247650"/>
        </p:xfrm>
        <a:graphic>
          <a:graphicData uri="http://schemas.openxmlformats.org/presentationml/2006/ole">
            <mc:AlternateContent xmlns:mc="http://schemas.openxmlformats.org/markup-compatibility/2006">
              <mc:Choice xmlns:v="urn:schemas-microsoft-com:vml" Requires="v">
                <p:oleObj spid="_x0000_s133150" r:id="rId4" imgW="498240" imgH="164880" progId="">
                  <p:embed/>
                </p:oleObj>
              </mc:Choice>
              <mc:Fallback>
                <p:oleObj r:id="rId4" imgW="498240" imgH="164880" progId="">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475" y="3975100"/>
                        <a:ext cx="731838" cy="247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170" name="Group 1"/>
          <p:cNvGrpSpPr>
            <a:grpSpLocks/>
          </p:cNvGrpSpPr>
          <p:nvPr/>
        </p:nvGrpSpPr>
        <p:grpSpPr bwMode="auto">
          <a:xfrm>
            <a:off x="2471738" y="1873250"/>
            <a:ext cx="3763962" cy="4148138"/>
            <a:chOff x="1557" y="1180"/>
            <a:chExt cx="2371" cy="2613"/>
          </a:xfrm>
        </p:grpSpPr>
        <p:grpSp>
          <p:nvGrpSpPr>
            <p:cNvPr id="135176" name="Group 2"/>
            <p:cNvGrpSpPr>
              <a:grpSpLocks/>
            </p:cNvGrpSpPr>
            <p:nvPr/>
          </p:nvGrpSpPr>
          <p:grpSpPr bwMode="auto">
            <a:xfrm>
              <a:off x="1991" y="2523"/>
              <a:ext cx="1390" cy="1270"/>
              <a:chOff x="1991" y="2523"/>
              <a:chExt cx="1390" cy="1270"/>
            </a:xfrm>
          </p:grpSpPr>
          <p:sp>
            <p:nvSpPr>
              <p:cNvPr id="135180" name="Text Box 3"/>
              <p:cNvSpPr txBox="1">
                <a:spLocks noChangeArrowheads="1"/>
              </p:cNvSpPr>
              <p:nvPr/>
            </p:nvSpPr>
            <p:spPr bwMode="auto">
              <a:xfrm>
                <a:off x="1991" y="2523"/>
                <a:ext cx="1390" cy="1270"/>
              </a:xfrm>
              <a:prstGeom prst="rect">
                <a:avLst/>
              </a:prstGeom>
              <a:solidFill>
                <a:srgbClr val="F8F8F8"/>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ru-RU" altLang="en-US" sz="1600">
                    <a:latin typeface="Arial" panose="020B0604020202020204" pitchFamily="34" charset="0"/>
                  </a:rPr>
                  <a:t>  </a:t>
                </a:r>
                <a:r>
                  <a:rPr lang="ru-RU" altLang="en-US" sz="1400">
                    <a:latin typeface="Arial" panose="020B0604020202020204" pitchFamily="34" charset="0"/>
                  </a:rPr>
                  <a:t>Vacuum polarization</a:t>
                </a:r>
              </a:p>
              <a:p>
                <a:pPr algn="ctr">
                  <a:spcBef>
                    <a:spcPct val="0"/>
                  </a:spcBef>
                  <a:buClrTx/>
                  <a:buFontTx/>
                  <a:buNone/>
                </a:pPr>
                <a:r>
                  <a:rPr lang="ru-RU" altLang="en-US" sz="1400">
                    <a:latin typeface="Arial" panose="020B0604020202020204" pitchFamily="34" charset="0"/>
                  </a:rPr>
                  <a:t>    </a:t>
                </a:r>
                <a:r>
                  <a:rPr lang="en-US" altLang="en-US" sz="1400">
                    <a:latin typeface="Arial" panose="020B0604020202020204" pitchFamily="34" charset="0"/>
                  </a:rPr>
                  <a:t>by color field of a</a:t>
                </a:r>
                <a:r>
                  <a:rPr lang="ru-RU" altLang="en-US" sz="1400">
                    <a:latin typeface="Arial" panose="020B0604020202020204" pitchFamily="34" charset="0"/>
                  </a:rPr>
                  <a:t> single quark </a:t>
                </a:r>
              </a:p>
              <a:p>
                <a:pPr algn="ctr">
                  <a:spcBef>
                    <a:spcPct val="0"/>
                  </a:spcBef>
                  <a:buClrTx/>
                  <a:buFontTx/>
                  <a:buNone/>
                </a:pPr>
                <a:endParaRPr lang="ru-RU" altLang="en-US" sz="1400">
                  <a:latin typeface="Arial" panose="020B0604020202020204" pitchFamily="34" charset="0"/>
                </a:endParaRPr>
              </a:p>
              <a:p>
                <a:pPr algn="ctr">
                  <a:spcBef>
                    <a:spcPct val="0"/>
                  </a:spcBef>
                  <a:buClrTx/>
                  <a:buFontTx/>
                  <a:buNone/>
                </a:pPr>
                <a:endParaRPr lang="ru-RU" altLang="en-US" sz="1400">
                  <a:latin typeface="Arial" panose="020B0604020202020204" pitchFamily="34" charset="0"/>
                </a:endParaRPr>
              </a:p>
              <a:p>
                <a:pPr algn="ctr">
                  <a:spcBef>
                    <a:spcPct val="0"/>
                  </a:spcBef>
                  <a:buClrTx/>
                  <a:buFontTx/>
                  <a:buNone/>
                </a:pPr>
                <a:endParaRPr lang="ru-RU" altLang="en-US" sz="1400">
                  <a:latin typeface="Arial" panose="020B0604020202020204" pitchFamily="34" charset="0"/>
                </a:endParaRPr>
              </a:p>
              <a:p>
                <a:pPr algn="ctr">
                  <a:spcBef>
                    <a:spcPct val="0"/>
                  </a:spcBef>
                  <a:buClrTx/>
                  <a:buFontTx/>
                  <a:buNone/>
                </a:pPr>
                <a:r>
                  <a:rPr lang="ru-RU" altLang="en-US" sz="1600">
                    <a:latin typeface="Arial" panose="020B0604020202020204" pitchFamily="34" charset="0"/>
                  </a:rPr>
                  <a:t>     </a:t>
                </a:r>
                <a:r>
                  <a:rPr lang="ru-RU" altLang="en-US" sz="1400">
                    <a:latin typeface="Arial" panose="020B0604020202020204" pitchFamily="34" charset="0"/>
                  </a:rPr>
                  <a:t> </a:t>
                </a:r>
                <a:r>
                  <a:rPr lang="en-US" altLang="en-US" sz="1400">
                    <a:latin typeface="Arial" panose="020B0604020202020204" pitchFamily="34" charset="0"/>
                  </a:rPr>
                  <a:t>   </a:t>
                </a:r>
                <a:r>
                  <a:rPr lang="ru-RU" altLang="en-US" sz="1400">
                    <a:latin typeface="Arial" panose="020B0604020202020204" pitchFamily="34" charset="0"/>
                  </a:rPr>
                  <a:t>Quark and Gluon </a:t>
                </a:r>
              </a:p>
              <a:p>
                <a:pPr algn="ctr">
                  <a:spcBef>
                    <a:spcPct val="0"/>
                  </a:spcBef>
                  <a:buClrTx/>
                  <a:buFontTx/>
                  <a:buNone/>
                </a:pPr>
                <a:r>
                  <a:rPr lang="ru-RU" altLang="en-US" sz="1400">
                    <a:latin typeface="Arial" panose="020B0604020202020204" pitchFamily="34" charset="0"/>
                  </a:rPr>
                  <a:t>    Condensate</a:t>
                </a:r>
              </a:p>
              <a:p>
                <a:pPr algn="ctr">
                  <a:spcBef>
                    <a:spcPct val="0"/>
                  </a:spcBef>
                  <a:buClrTx/>
                  <a:buFontTx/>
                  <a:buNone/>
                </a:pPr>
                <a:endParaRPr lang="ru-RU" altLang="en-US" sz="1400">
                  <a:latin typeface="Arial" panose="020B0604020202020204" pitchFamily="34" charset="0"/>
                </a:endParaRPr>
              </a:p>
            </p:txBody>
          </p:sp>
          <p:sp>
            <p:nvSpPr>
              <p:cNvPr id="135181" name="AutoShape 4"/>
              <p:cNvSpPr>
                <a:spLocks noChangeArrowheads="1"/>
              </p:cNvSpPr>
              <p:nvPr/>
            </p:nvSpPr>
            <p:spPr bwMode="auto">
              <a:xfrm>
                <a:off x="2613" y="3067"/>
                <a:ext cx="154" cy="289"/>
              </a:xfrm>
              <a:prstGeom prst="downArrow">
                <a:avLst>
                  <a:gd name="adj1" fmla="val 50000"/>
                  <a:gd name="adj2" fmla="val 46916"/>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grpSp>
        <p:grpSp>
          <p:nvGrpSpPr>
            <p:cNvPr id="135177" name="Group 5"/>
            <p:cNvGrpSpPr>
              <a:grpSpLocks/>
            </p:cNvGrpSpPr>
            <p:nvPr/>
          </p:nvGrpSpPr>
          <p:grpSpPr bwMode="auto">
            <a:xfrm>
              <a:off x="1557" y="1180"/>
              <a:ext cx="2371" cy="1192"/>
              <a:chOff x="1557" y="1180"/>
              <a:chExt cx="2371" cy="1192"/>
            </a:xfrm>
          </p:grpSpPr>
          <p:pic>
            <p:nvPicPr>
              <p:cNvPr id="1351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 y="1512"/>
                <a:ext cx="2371" cy="8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5179" name="Text Box 7"/>
              <p:cNvSpPr txBox="1">
                <a:spLocks noChangeArrowheads="1"/>
              </p:cNvSpPr>
              <p:nvPr/>
            </p:nvSpPr>
            <p:spPr bwMode="auto">
              <a:xfrm>
                <a:off x="2492" y="1180"/>
                <a:ext cx="516"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ru-RU" altLang="en-US" sz="2400" i="1">
                    <a:latin typeface="Symbol" panose="05050102010706020507" pitchFamily="18" charset="2"/>
                  </a:rPr>
                  <a:t></a:t>
                </a:r>
                <a:r>
                  <a:rPr lang="en-US" altLang="en-US" sz="2400" i="1">
                    <a:cs typeface="Times New Roman" panose="02020603050405020304" pitchFamily="18" charset="0"/>
                  </a:rPr>
                  <a:t> </a:t>
                </a:r>
                <a:r>
                  <a:rPr lang="ru-RU" altLang="en-US" sz="2400" i="1">
                    <a:cs typeface="Times New Roman" panose="02020603050405020304" pitchFamily="18" charset="0"/>
                  </a:rPr>
                  <a:t>(x)</a:t>
                </a:r>
                <a:r>
                  <a:rPr lang="ru-RU" altLang="en-US" sz="2400"/>
                  <a:t> </a:t>
                </a:r>
              </a:p>
            </p:txBody>
          </p:sp>
        </p:grpSp>
      </p:grpSp>
      <p:sp>
        <p:nvSpPr>
          <p:cNvPr id="135171" name="Text Box 8"/>
          <p:cNvSpPr txBox="1">
            <a:spLocks noChangeArrowheads="1"/>
          </p:cNvSpPr>
          <p:nvPr/>
        </p:nvSpPr>
        <p:spPr bwMode="auto">
          <a:xfrm>
            <a:off x="1646238" y="457200"/>
            <a:ext cx="5829300"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ru-RU" altLang="en-US" sz="2800" b="1">
                <a:latin typeface="Times New Roman" panose="02020603050405020304" pitchFamily="18" charset="0"/>
                <a:cs typeface="Times New Roman" panose="02020603050405020304" pitchFamily="18" charset="0"/>
              </a:rPr>
              <a:t>SCQM</a:t>
            </a:r>
            <a:br>
              <a:rPr lang="ru-RU" altLang="en-US" sz="2800" b="1">
                <a:latin typeface="Times New Roman" panose="02020603050405020304" pitchFamily="18" charset="0"/>
                <a:cs typeface="Times New Roman" panose="02020603050405020304" pitchFamily="18" charset="0"/>
              </a:rPr>
            </a:br>
            <a:r>
              <a:rPr lang="ru-RU" altLang="en-US" sz="2600" b="1">
                <a:latin typeface="Times New Roman" panose="02020603050405020304" pitchFamily="18" charset="0"/>
                <a:cs typeface="Times New Roman" panose="02020603050405020304" pitchFamily="18" charset="0"/>
              </a:rPr>
              <a:t> </a:t>
            </a:r>
            <a:br>
              <a:rPr lang="ru-RU" altLang="en-US" sz="2600" b="1">
                <a:latin typeface="Times New Roman" panose="02020603050405020304" pitchFamily="18" charset="0"/>
                <a:cs typeface="Times New Roman" panose="02020603050405020304" pitchFamily="18" charset="0"/>
              </a:rPr>
            </a:br>
            <a:r>
              <a:rPr lang="ru-RU" altLang="en-US" sz="2600" b="1">
                <a:latin typeface="Times New Roman" panose="02020603050405020304" pitchFamily="18" charset="0"/>
                <a:cs typeface="Times New Roman" panose="02020603050405020304" pitchFamily="18" charset="0"/>
              </a:rPr>
              <a:t>S</a:t>
            </a:r>
            <a:r>
              <a:rPr lang="ru-RU" altLang="en-US" sz="2600">
                <a:latin typeface="Times New Roman" panose="02020603050405020304" pitchFamily="18" charset="0"/>
              </a:rPr>
              <a:t>ingle Colored Quark inside Vacuum</a:t>
            </a:r>
          </a:p>
        </p:txBody>
      </p:sp>
      <p:cxnSp>
        <p:nvCxnSpPr>
          <p:cNvPr id="135172" name="AutoShape 9"/>
          <p:cNvCxnSpPr>
            <a:cxnSpLocks noChangeShapeType="1"/>
          </p:cNvCxnSpPr>
          <p:nvPr/>
        </p:nvCxnSpPr>
        <p:spPr bwMode="auto">
          <a:xfrm flipH="1">
            <a:off x="4819650" y="2441575"/>
            <a:ext cx="576263" cy="504825"/>
          </a:xfrm>
          <a:prstGeom prst="straightConnector1">
            <a:avLst/>
          </a:prstGeom>
          <a:noFill/>
          <a:ln w="9360" cap="sq">
            <a:solidFill>
              <a:srgbClr val="4A7EBB"/>
            </a:solidFill>
            <a:miter lim="800000"/>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35173" name="Text Box 10"/>
          <p:cNvSpPr txBox="1">
            <a:spLocks noChangeArrowheads="1"/>
          </p:cNvSpPr>
          <p:nvPr/>
        </p:nvSpPr>
        <p:spPr bwMode="auto">
          <a:xfrm>
            <a:off x="5400675" y="2151063"/>
            <a:ext cx="1658938" cy="336550"/>
          </a:xfrm>
          <a:prstGeom prst="rect">
            <a:avLst/>
          </a:prstGeom>
          <a:noFill/>
          <a:ln w="9360" cap="sq">
            <a:solidFill>
              <a:srgbClr val="385D8A"/>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600">
                <a:latin typeface="Arial" panose="020B0604020202020204" pitchFamily="34" charset="0"/>
              </a:rPr>
              <a:t>Quark color field</a:t>
            </a:r>
          </a:p>
        </p:txBody>
      </p:sp>
      <p:sp>
        <p:nvSpPr>
          <p:cNvPr id="135174" name="Text Box 11"/>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2208A97D-74F6-4BE5-A73E-D5FCA82C7670}" type="slidenum">
              <a:rPr lang="ru-RU" altLang="en-US" sz="1200">
                <a:solidFill>
                  <a:srgbClr val="898989"/>
                </a:solidFill>
              </a:rPr>
              <a:pPr algn="r" eaLnBrk="1" hangingPunct="1">
                <a:spcBef>
                  <a:spcPct val="0"/>
                </a:spcBef>
                <a:buClrTx/>
                <a:buFontTx/>
                <a:buNone/>
              </a:pPr>
              <a:t>51</a:t>
            </a:fld>
            <a:endParaRPr lang="ru-RU" altLang="en-US" sz="1200">
              <a:solidFill>
                <a:srgbClr val="898989"/>
              </a:solidFill>
            </a:endParaRPr>
          </a:p>
        </p:txBody>
      </p:sp>
      <p:sp>
        <p:nvSpPr>
          <p:cNvPr id="135175" name="Text Box 12"/>
          <p:cNvSpPr txBox="1">
            <a:spLocks noChangeArrowheads="1"/>
          </p:cNvSpPr>
          <p:nvPr/>
        </p:nvSpPr>
        <p:spPr bwMode="auto">
          <a:xfrm>
            <a:off x="182563" y="120650"/>
            <a:ext cx="2398712" cy="1066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marL="914400">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600">
                <a:latin typeface="Times New Roman" panose="02020603050405020304" pitchFamily="18" charset="0"/>
              </a:rPr>
              <a:t>“Elementary particles are </a:t>
            </a:r>
          </a:p>
          <a:p>
            <a:pPr>
              <a:spcBef>
                <a:spcPct val="0"/>
              </a:spcBef>
              <a:buClrTx/>
              <a:buFontTx/>
              <a:buNone/>
            </a:pPr>
            <a:r>
              <a:rPr lang="en-US" altLang="en-US" sz="1600">
                <a:latin typeface="Times New Roman" panose="02020603050405020304" pitchFamily="18" charset="0"/>
              </a:rPr>
              <a:t>no more than holes in</a:t>
            </a:r>
          </a:p>
          <a:p>
            <a:pPr>
              <a:spcBef>
                <a:spcPct val="0"/>
              </a:spcBef>
              <a:buClrTx/>
              <a:buFontTx/>
              <a:buNone/>
            </a:pPr>
            <a:r>
              <a:rPr lang="en-US" altLang="en-US" sz="1600">
                <a:latin typeface="Times New Roman" panose="02020603050405020304" pitchFamily="18" charset="0"/>
              </a:rPr>
              <a:t>vacuum.” </a:t>
            </a:r>
          </a:p>
          <a:p>
            <a:pPr lvl="2" indent="0">
              <a:spcBef>
                <a:spcPct val="0"/>
              </a:spcBef>
              <a:buClrTx/>
              <a:buFontTx/>
              <a:buNone/>
            </a:pPr>
            <a:r>
              <a:rPr lang="en-US" altLang="en-US" sz="1600" i="1">
                <a:latin typeface="Times New Roman" panose="02020603050405020304" pitchFamily="18" charset="0"/>
              </a:rPr>
              <a:t>Henry Poincare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7218" name="Group 1"/>
          <p:cNvGrpSpPr>
            <a:grpSpLocks/>
          </p:cNvGrpSpPr>
          <p:nvPr/>
        </p:nvGrpSpPr>
        <p:grpSpPr bwMode="auto">
          <a:xfrm>
            <a:off x="1231900" y="1873250"/>
            <a:ext cx="6069013" cy="4148138"/>
            <a:chOff x="776" y="1180"/>
            <a:chExt cx="3823" cy="2613"/>
          </a:xfrm>
        </p:grpSpPr>
        <p:grpSp>
          <p:nvGrpSpPr>
            <p:cNvPr id="137220" name="Group 2"/>
            <p:cNvGrpSpPr>
              <a:grpSpLocks/>
            </p:cNvGrpSpPr>
            <p:nvPr/>
          </p:nvGrpSpPr>
          <p:grpSpPr bwMode="auto">
            <a:xfrm>
              <a:off x="2100" y="2523"/>
              <a:ext cx="1390" cy="1270"/>
              <a:chOff x="2100" y="2523"/>
              <a:chExt cx="1390" cy="1270"/>
            </a:xfrm>
          </p:grpSpPr>
          <p:sp>
            <p:nvSpPr>
              <p:cNvPr id="137226" name="Text Box 3"/>
              <p:cNvSpPr txBox="1">
                <a:spLocks noChangeArrowheads="1"/>
              </p:cNvSpPr>
              <p:nvPr/>
            </p:nvSpPr>
            <p:spPr bwMode="auto">
              <a:xfrm>
                <a:off x="2100" y="2523"/>
                <a:ext cx="1390" cy="1270"/>
              </a:xfrm>
              <a:prstGeom prst="rect">
                <a:avLst/>
              </a:prstGeom>
              <a:solidFill>
                <a:srgbClr val="F8F8F8"/>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ru-RU" altLang="en-US" sz="1600">
                    <a:latin typeface="Arial" panose="020B0604020202020204" pitchFamily="34" charset="0"/>
                  </a:rPr>
                  <a:t>  </a:t>
                </a:r>
                <a:r>
                  <a:rPr lang="ru-RU" altLang="en-US" sz="1200">
                    <a:latin typeface="Arial" panose="020B0604020202020204" pitchFamily="34" charset="0"/>
                  </a:rPr>
                  <a:t>Vacuum polarization</a:t>
                </a:r>
              </a:p>
              <a:p>
                <a:pPr algn="ctr">
                  <a:spcBef>
                    <a:spcPct val="0"/>
                  </a:spcBef>
                  <a:buClrTx/>
                  <a:buFontTx/>
                  <a:buNone/>
                </a:pPr>
                <a:r>
                  <a:rPr lang="ru-RU" altLang="en-US" sz="1200">
                    <a:latin typeface="Arial" panose="020B0604020202020204" pitchFamily="34" charset="0"/>
                  </a:rPr>
                  <a:t>    </a:t>
                </a:r>
                <a:r>
                  <a:rPr lang="en-US" altLang="en-US" sz="1200">
                    <a:latin typeface="Arial" panose="020B0604020202020204" pitchFamily="34" charset="0"/>
                  </a:rPr>
                  <a:t>by color field of a</a:t>
                </a:r>
                <a:r>
                  <a:rPr lang="ru-RU" altLang="en-US" sz="1200">
                    <a:latin typeface="Arial" panose="020B0604020202020204" pitchFamily="34" charset="0"/>
                  </a:rPr>
                  <a:t> single quark </a:t>
                </a:r>
              </a:p>
              <a:p>
                <a:pPr algn="ctr">
                  <a:spcBef>
                    <a:spcPct val="0"/>
                  </a:spcBef>
                  <a:buClrTx/>
                  <a:buFontTx/>
                  <a:buNone/>
                </a:pPr>
                <a:endParaRPr lang="ru-RU" altLang="en-US" sz="1400">
                  <a:latin typeface="Arial" panose="020B0604020202020204" pitchFamily="34" charset="0"/>
                </a:endParaRPr>
              </a:p>
              <a:p>
                <a:pPr algn="ctr">
                  <a:spcBef>
                    <a:spcPct val="0"/>
                  </a:spcBef>
                  <a:buClrTx/>
                  <a:buFontTx/>
                  <a:buNone/>
                </a:pPr>
                <a:endParaRPr lang="ru-RU" altLang="en-US" sz="1400">
                  <a:latin typeface="Arial" panose="020B0604020202020204" pitchFamily="34" charset="0"/>
                </a:endParaRPr>
              </a:p>
              <a:p>
                <a:pPr algn="ctr">
                  <a:spcBef>
                    <a:spcPct val="0"/>
                  </a:spcBef>
                  <a:buClrTx/>
                  <a:buFontTx/>
                  <a:buNone/>
                </a:pPr>
                <a:endParaRPr lang="ru-RU" altLang="en-US" sz="1400">
                  <a:latin typeface="Arial" panose="020B0604020202020204" pitchFamily="34" charset="0"/>
                </a:endParaRPr>
              </a:p>
              <a:p>
                <a:pPr algn="ctr">
                  <a:spcBef>
                    <a:spcPct val="0"/>
                  </a:spcBef>
                  <a:buClrTx/>
                  <a:buFontTx/>
                  <a:buNone/>
                </a:pPr>
                <a:r>
                  <a:rPr lang="ru-RU" altLang="en-US" sz="1600">
                    <a:latin typeface="Arial" panose="020B0604020202020204" pitchFamily="34" charset="0"/>
                  </a:rPr>
                  <a:t>     </a:t>
                </a:r>
                <a:r>
                  <a:rPr lang="ru-RU" altLang="en-US" sz="1400">
                    <a:latin typeface="Arial" panose="020B0604020202020204" pitchFamily="34" charset="0"/>
                  </a:rPr>
                  <a:t> </a:t>
                </a:r>
                <a:r>
                  <a:rPr lang="en-US" altLang="en-US" sz="1400">
                    <a:latin typeface="Arial" panose="020B0604020202020204" pitchFamily="34" charset="0"/>
                  </a:rPr>
                  <a:t>    </a:t>
                </a:r>
                <a:r>
                  <a:rPr lang="ru-RU" altLang="en-US" sz="1200">
                    <a:latin typeface="Arial" panose="020B0604020202020204" pitchFamily="34" charset="0"/>
                  </a:rPr>
                  <a:t>Quark and Gluon </a:t>
                </a:r>
              </a:p>
              <a:p>
                <a:pPr algn="ctr">
                  <a:spcBef>
                    <a:spcPct val="0"/>
                  </a:spcBef>
                  <a:buClrTx/>
                  <a:buFontTx/>
                  <a:buNone/>
                </a:pPr>
                <a:r>
                  <a:rPr lang="ru-RU" altLang="en-US" sz="1200">
                    <a:latin typeface="Arial" panose="020B0604020202020204" pitchFamily="34" charset="0"/>
                  </a:rPr>
                  <a:t>          Condensate</a:t>
                </a:r>
              </a:p>
              <a:p>
                <a:pPr algn="ctr">
                  <a:spcBef>
                    <a:spcPct val="0"/>
                  </a:spcBef>
                  <a:buClrTx/>
                  <a:buFontTx/>
                  <a:buNone/>
                </a:pPr>
                <a:endParaRPr lang="ru-RU" altLang="en-US" sz="1200">
                  <a:latin typeface="Arial" panose="020B0604020202020204" pitchFamily="34" charset="0"/>
                </a:endParaRPr>
              </a:p>
            </p:txBody>
          </p:sp>
          <p:sp>
            <p:nvSpPr>
              <p:cNvPr id="137227" name="AutoShape 4"/>
              <p:cNvSpPr>
                <a:spLocks noChangeArrowheads="1"/>
              </p:cNvSpPr>
              <p:nvPr/>
            </p:nvSpPr>
            <p:spPr bwMode="auto">
              <a:xfrm>
                <a:off x="2718" y="3013"/>
                <a:ext cx="154" cy="289"/>
              </a:xfrm>
              <a:prstGeom prst="downArrow">
                <a:avLst>
                  <a:gd name="adj1" fmla="val 50000"/>
                  <a:gd name="adj2" fmla="val 46916"/>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grpSp>
        <p:grpSp>
          <p:nvGrpSpPr>
            <p:cNvPr id="137221" name="Group 5"/>
            <p:cNvGrpSpPr>
              <a:grpSpLocks/>
            </p:cNvGrpSpPr>
            <p:nvPr/>
          </p:nvGrpSpPr>
          <p:grpSpPr bwMode="auto">
            <a:xfrm>
              <a:off x="776" y="1180"/>
              <a:ext cx="3823" cy="1192"/>
              <a:chOff x="776" y="1180"/>
              <a:chExt cx="3823" cy="1192"/>
            </a:xfrm>
          </p:grpSpPr>
          <p:pic>
            <p:nvPicPr>
              <p:cNvPr id="13722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 y="1512"/>
                <a:ext cx="2371" cy="86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23" name="AutoShape 7"/>
              <p:cNvSpPr>
                <a:spLocks noChangeArrowheads="1"/>
              </p:cNvSpPr>
              <p:nvPr/>
            </p:nvSpPr>
            <p:spPr bwMode="auto">
              <a:xfrm>
                <a:off x="776" y="1608"/>
                <a:ext cx="1362" cy="589"/>
              </a:xfrm>
              <a:prstGeom prst="rightArrow">
                <a:avLst>
                  <a:gd name="adj1" fmla="val 50000"/>
                  <a:gd name="adj2" fmla="val 57810"/>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ru-RU" altLang="en-US" sz="1200">
                    <a:latin typeface="Arial" panose="020B0604020202020204" pitchFamily="34" charset="0"/>
                  </a:rPr>
                  <a:t>Vacuum fluctuations</a:t>
                </a:r>
              </a:p>
              <a:p>
                <a:pPr>
                  <a:spcBef>
                    <a:spcPct val="0"/>
                  </a:spcBef>
                  <a:buClrTx/>
                  <a:buFontTx/>
                  <a:buNone/>
                </a:pPr>
                <a:r>
                  <a:rPr lang="ru-RU" altLang="en-US" sz="1200">
                    <a:latin typeface="Arial" panose="020B0604020202020204" pitchFamily="34" charset="0"/>
                  </a:rPr>
                  <a:t>(radiation) pressure</a:t>
                </a:r>
              </a:p>
            </p:txBody>
          </p:sp>
          <p:sp>
            <p:nvSpPr>
              <p:cNvPr id="137224" name="AutoShape 8"/>
              <p:cNvSpPr>
                <a:spLocks noChangeArrowheads="1"/>
              </p:cNvSpPr>
              <p:nvPr/>
            </p:nvSpPr>
            <p:spPr bwMode="auto">
              <a:xfrm>
                <a:off x="3251" y="1585"/>
                <a:ext cx="1348" cy="673"/>
              </a:xfrm>
              <a:prstGeom prst="leftArrow">
                <a:avLst>
                  <a:gd name="adj1" fmla="val 50000"/>
                  <a:gd name="adj2" fmla="val 53691"/>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ru-RU" altLang="en-US" sz="1200">
                    <a:latin typeface="Arial" panose="020B0604020202020204" pitchFamily="34" charset="0"/>
                  </a:rPr>
                  <a:t>Vacuum fluctuations</a:t>
                </a:r>
              </a:p>
              <a:p>
                <a:pPr>
                  <a:spcBef>
                    <a:spcPct val="0"/>
                  </a:spcBef>
                  <a:buClrTx/>
                  <a:buFontTx/>
                  <a:buNone/>
                </a:pPr>
                <a:r>
                  <a:rPr lang="ru-RU" altLang="en-US" sz="1200">
                    <a:latin typeface="Arial" panose="020B0604020202020204" pitchFamily="34" charset="0"/>
                  </a:rPr>
                  <a:t>(radiation) pressure</a:t>
                </a:r>
              </a:p>
            </p:txBody>
          </p:sp>
          <p:sp>
            <p:nvSpPr>
              <p:cNvPr id="137225" name="Text Box 9"/>
              <p:cNvSpPr txBox="1">
                <a:spLocks noChangeArrowheads="1"/>
              </p:cNvSpPr>
              <p:nvPr/>
            </p:nvSpPr>
            <p:spPr bwMode="auto">
              <a:xfrm>
                <a:off x="2492" y="1180"/>
                <a:ext cx="516"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ru-RU" altLang="en-US" sz="2400" i="1">
                    <a:latin typeface="Symbol" panose="05050102010706020507" pitchFamily="18" charset="2"/>
                  </a:rPr>
                  <a:t></a:t>
                </a:r>
                <a:r>
                  <a:rPr lang="en-US" altLang="en-US" sz="2400" i="1">
                    <a:cs typeface="Times New Roman" panose="02020603050405020304" pitchFamily="18" charset="0"/>
                  </a:rPr>
                  <a:t> </a:t>
                </a:r>
                <a:r>
                  <a:rPr lang="ru-RU" altLang="en-US" sz="2400" i="1">
                    <a:cs typeface="Times New Roman" panose="02020603050405020304" pitchFamily="18" charset="0"/>
                  </a:rPr>
                  <a:t>(x)</a:t>
                </a:r>
                <a:r>
                  <a:rPr lang="ru-RU" altLang="en-US" sz="2400"/>
                  <a:t> </a:t>
                </a:r>
              </a:p>
            </p:txBody>
          </p:sp>
        </p:grpSp>
      </p:grpSp>
      <p:sp>
        <p:nvSpPr>
          <p:cNvPr id="137219" name="Text Box 10"/>
          <p:cNvSpPr txBox="1">
            <a:spLocks noChangeArrowheads="1"/>
          </p:cNvSpPr>
          <p:nvPr/>
        </p:nvSpPr>
        <p:spPr bwMode="auto">
          <a:xfrm>
            <a:off x="1714500" y="214313"/>
            <a:ext cx="5829300"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ru-RU" altLang="en-US" sz="2800" b="1">
                <a:cs typeface="Times New Roman" panose="02020603050405020304" pitchFamily="18" charset="0"/>
              </a:rPr>
              <a:t>Strongly Correlated Quark Model (SCQM)</a:t>
            </a:r>
            <a:r>
              <a:rPr lang="ru-RU" altLang="en-US" sz="4400"/>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266" name="Group 1"/>
          <p:cNvGrpSpPr>
            <a:grpSpLocks/>
          </p:cNvGrpSpPr>
          <p:nvPr/>
        </p:nvGrpSpPr>
        <p:grpSpPr bwMode="auto">
          <a:xfrm>
            <a:off x="279400" y="1873250"/>
            <a:ext cx="8072438" cy="2686050"/>
            <a:chOff x="176" y="1180"/>
            <a:chExt cx="5085" cy="1692"/>
          </a:xfrm>
        </p:grpSpPr>
        <p:pic>
          <p:nvPicPr>
            <p:cNvPr id="13926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 y="1722"/>
              <a:ext cx="2165" cy="1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39269" name="Group 3"/>
            <p:cNvGrpSpPr>
              <a:grpSpLocks/>
            </p:cNvGrpSpPr>
            <p:nvPr/>
          </p:nvGrpSpPr>
          <p:grpSpPr bwMode="auto">
            <a:xfrm>
              <a:off x="176" y="1180"/>
              <a:ext cx="5085" cy="1692"/>
              <a:chOff x="176" y="1180"/>
              <a:chExt cx="5085" cy="1692"/>
            </a:xfrm>
          </p:grpSpPr>
          <p:sp>
            <p:nvSpPr>
              <p:cNvPr id="139270" name="AutoShape 4"/>
              <p:cNvSpPr>
                <a:spLocks noChangeArrowheads="1"/>
              </p:cNvSpPr>
              <p:nvPr/>
            </p:nvSpPr>
            <p:spPr bwMode="auto">
              <a:xfrm>
                <a:off x="176" y="2199"/>
                <a:ext cx="1362" cy="589"/>
              </a:xfrm>
              <a:prstGeom prst="rightArrow">
                <a:avLst>
                  <a:gd name="adj1" fmla="val 50000"/>
                  <a:gd name="adj2" fmla="val 57810"/>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ru-RU" altLang="en-US" sz="1200">
                    <a:latin typeface="Arial" panose="020B0604020202020204" pitchFamily="34" charset="0"/>
                  </a:rPr>
                  <a:t>Vacuum fluctuations</a:t>
                </a:r>
              </a:p>
              <a:p>
                <a:pPr>
                  <a:spcBef>
                    <a:spcPct val="0"/>
                  </a:spcBef>
                  <a:buClrTx/>
                  <a:buFontTx/>
                  <a:buNone/>
                </a:pPr>
                <a:r>
                  <a:rPr lang="ru-RU" altLang="en-US" sz="1200">
                    <a:latin typeface="Arial" panose="020B0604020202020204" pitchFamily="34" charset="0"/>
                  </a:rPr>
                  <a:t>(radiation) pressure</a:t>
                </a:r>
              </a:p>
            </p:txBody>
          </p:sp>
          <p:sp>
            <p:nvSpPr>
              <p:cNvPr id="139271" name="AutoShape 5"/>
              <p:cNvSpPr>
                <a:spLocks noChangeArrowheads="1"/>
              </p:cNvSpPr>
              <p:nvPr/>
            </p:nvSpPr>
            <p:spPr bwMode="auto">
              <a:xfrm>
                <a:off x="3913" y="2199"/>
                <a:ext cx="1348" cy="673"/>
              </a:xfrm>
              <a:prstGeom prst="leftArrow">
                <a:avLst>
                  <a:gd name="adj1" fmla="val 50000"/>
                  <a:gd name="adj2" fmla="val 53691"/>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ru-RU" altLang="en-US" sz="1200">
                    <a:latin typeface="Arial" panose="020B0604020202020204" pitchFamily="34" charset="0"/>
                  </a:rPr>
                  <a:t>Vacuum fluctuations</a:t>
                </a:r>
              </a:p>
              <a:p>
                <a:pPr>
                  <a:spcBef>
                    <a:spcPct val="0"/>
                  </a:spcBef>
                  <a:buClrTx/>
                  <a:buFontTx/>
                  <a:buNone/>
                </a:pPr>
                <a:r>
                  <a:rPr lang="ru-RU" altLang="en-US" sz="1200">
                    <a:latin typeface="Arial" panose="020B0604020202020204" pitchFamily="34" charset="0"/>
                  </a:rPr>
                  <a:t>(radiation) pressure</a:t>
                </a:r>
              </a:p>
            </p:txBody>
          </p:sp>
          <p:sp>
            <p:nvSpPr>
              <p:cNvPr id="139272" name="Text Box 6"/>
              <p:cNvSpPr txBox="1">
                <a:spLocks noChangeArrowheads="1"/>
              </p:cNvSpPr>
              <p:nvPr/>
            </p:nvSpPr>
            <p:spPr bwMode="auto">
              <a:xfrm>
                <a:off x="2475" y="1180"/>
                <a:ext cx="516"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ru-RU" altLang="en-US" sz="2400" i="1">
                    <a:latin typeface="Symbol" panose="05050102010706020507" pitchFamily="18" charset="2"/>
                  </a:rPr>
                  <a:t></a:t>
                </a:r>
                <a:r>
                  <a:rPr lang="en-US" altLang="en-US" sz="2400" i="1">
                    <a:cs typeface="Times New Roman" panose="02020603050405020304" pitchFamily="18" charset="0"/>
                  </a:rPr>
                  <a:t> </a:t>
                </a:r>
                <a:r>
                  <a:rPr lang="ru-RU" altLang="en-US" sz="2400" i="1">
                    <a:cs typeface="Times New Roman" panose="02020603050405020304" pitchFamily="18" charset="0"/>
                  </a:rPr>
                  <a:t>(x)</a:t>
                </a:r>
                <a:r>
                  <a:rPr lang="ru-RU" altLang="en-US" sz="2400"/>
                  <a:t> </a:t>
                </a:r>
              </a:p>
            </p:txBody>
          </p:sp>
        </p:grpSp>
      </p:grpSp>
      <p:sp>
        <p:nvSpPr>
          <p:cNvPr id="139267" name="Text Box 7"/>
          <p:cNvSpPr txBox="1">
            <a:spLocks noChangeArrowheads="1"/>
          </p:cNvSpPr>
          <p:nvPr/>
        </p:nvSpPr>
        <p:spPr bwMode="auto">
          <a:xfrm>
            <a:off x="1714500" y="214313"/>
            <a:ext cx="5829300"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ru-RU" altLang="en-US" sz="2800" b="1">
                <a:cs typeface="Times New Roman" panose="02020603050405020304" pitchFamily="18" charset="0"/>
              </a:rPr>
              <a:t>Strongly Correlated Quark Model (SCQM)</a:t>
            </a:r>
            <a:r>
              <a:rPr lang="ru-RU" altLang="en-US" sz="4400"/>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1"/>
          <p:cNvSpPr txBox="1">
            <a:spLocks noChangeArrowheads="1"/>
          </p:cNvSpPr>
          <p:nvPr/>
        </p:nvSpPr>
        <p:spPr bwMode="auto">
          <a:xfrm>
            <a:off x="1714500" y="214313"/>
            <a:ext cx="5829300" cy="1244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ru-RU" altLang="en-US" sz="2800" b="1">
                <a:cs typeface="Times New Roman" panose="02020603050405020304" pitchFamily="18" charset="0"/>
              </a:rPr>
              <a:t>Strongly Correlated Quark Model (SCQM)</a:t>
            </a:r>
            <a:r>
              <a:rPr lang="ru-RU" altLang="en-US" sz="4400"/>
              <a:t> </a:t>
            </a:r>
          </a:p>
        </p:txBody>
      </p:sp>
      <p:grpSp>
        <p:nvGrpSpPr>
          <p:cNvPr id="18434" name="Group 2"/>
          <p:cNvGrpSpPr>
            <a:grpSpLocks/>
          </p:cNvGrpSpPr>
          <p:nvPr/>
        </p:nvGrpSpPr>
        <p:grpSpPr bwMode="auto">
          <a:xfrm>
            <a:off x="1143000" y="2357438"/>
            <a:ext cx="7531100" cy="3048000"/>
            <a:chOff x="720" y="1485"/>
            <a:chExt cx="4744" cy="1920"/>
          </a:xfrm>
        </p:grpSpPr>
        <p:pic>
          <p:nvPicPr>
            <p:cNvPr id="1413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1485"/>
              <a:ext cx="4030" cy="19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1320" name="AutoShape 4"/>
            <p:cNvSpPr>
              <a:spLocks noChangeArrowheads="1"/>
            </p:cNvSpPr>
            <p:nvPr/>
          </p:nvSpPr>
          <p:spPr bwMode="auto">
            <a:xfrm>
              <a:off x="720" y="2733"/>
              <a:ext cx="1294" cy="478"/>
            </a:xfrm>
            <a:prstGeom prst="rightArrow">
              <a:avLst>
                <a:gd name="adj1" fmla="val 50000"/>
                <a:gd name="adj2" fmla="val 67678"/>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ru-RU" altLang="en-US" sz="1600">
                  <a:latin typeface="Arial" panose="020B0604020202020204" pitchFamily="34" charset="0"/>
                </a:rPr>
                <a:t>Attractive Force</a:t>
              </a:r>
            </a:p>
          </p:txBody>
        </p:sp>
        <p:sp>
          <p:nvSpPr>
            <p:cNvPr id="141321" name="AutoShape 5"/>
            <p:cNvSpPr>
              <a:spLocks noChangeArrowheads="1"/>
            </p:cNvSpPr>
            <p:nvPr/>
          </p:nvSpPr>
          <p:spPr bwMode="auto">
            <a:xfrm>
              <a:off x="3787" y="1485"/>
              <a:ext cx="1677" cy="526"/>
            </a:xfrm>
            <a:prstGeom prst="leftArrow">
              <a:avLst>
                <a:gd name="adj1" fmla="val 50000"/>
                <a:gd name="adj2" fmla="val 63809"/>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ru-RU" altLang="en-US" sz="1400">
                  <a:latin typeface="Arial" panose="020B0604020202020204" pitchFamily="34" charset="0"/>
                </a:rPr>
                <a:t>  </a:t>
              </a:r>
              <a:r>
                <a:rPr lang="ru-RU" altLang="en-US" sz="1800">
                  <a:latin typeface="Arial" panose="020B0604020202020204" pitchFamily="34" charset="0"/>
                </a:rPr>
                <a:t>Attractive Force</a:t>
              </a:r>
            </a:p>
          </p:txBody>
        </p:sp>
      </p:grpSp>
      <p:sp>
        <p:nvSpPr>
          <p:cNvPr id="141316" name="Text Box 6"/>
          <p:cNvSpPr txBox="1">
            <a:spLocks noChangeArrowheads="1"/>
          </p:cNvSpPr>
          <p:nvPr/>
        </p:nvSpPr>
        <p:spPr bwMode="auto">
          <a:xfrm>
            <a:off x="395288" y="5803900"/>
            <a:ext cx="823753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Overlap of opposite color fields </a:t>
            </a:r>
            <a:r>
              <a:rPr lang="en-US" altLang="en-US" sz="1800">
                <a:latin typeface="Wingdings" panose="05000000000000000000" pitchFamily="2" charset="2"/>
              </a:rPr>
              <a:t></a:t>
            </a:r>
            <a:r>
              <a:rPr lang="en-US" altLang="en-US" sz="1800">
                <a:latin typeface="Arial" panose="020B0604020202020204" pitchFamily="34" charset="0"/>
              </a:rPr>
              <a:t> attraction force between quark and antiquark </a:t>
            </a:r>
          </a:p>
        </p:txBody>
      </p:sp>
      <p:sp>
        <p:nvSpPr>
          <p:cNvPr id="141317" name="Freeform 7"/>
          <p:cNvSpPr>
            <a:spLocks noChangeArrowheads="1"/>
          </p:cNvSpPr>
          <p:nvPr/>
        </p:nvSpPr>
        <p:spPr bwMode="auto">
          <a:xfrm flipH="1" flipV="1">
            <a:off x="4937125" y="4389438"/>
            <a:ext cx="1279525" cy="457200"/>
          </a:xfrm>
          <a:custGeom>
            <a:avLst/>
            <a:gdLst>
              <a:gd name="T0" fmla="*/ 2147483646 w 841"/>
              <a:gd name="T1" fmla="*/ 2147483646 h 854"/>
              <a:gd name="T2" fmla="*/ 2147483646 w 841"/>
              <a:gd name="T3" fmla="*/ 2147483646 h 854"/>
              <a:gd name="T4" fmla="*/ 2147483646 w 841"/>
              <a:gd name="T5" fmla="*/ 2147483646 h 854"/>
              <a:gd name="T6" fmla="*/ 2147483646 w 841"/>
              <a:gd name="T7" fmla="*/ 0 h 854"/>
              <a:gd name="T8" fmla="*/ 0 w 841"/>
              <a:gd name="T9" fmla="*/ 0 h 854"/>
              <a:gd name="T10" fmla="*/ 0 w 841"/>
              <a:gd name="T11" fmla="*/ 2147483646 h 854"/>
              <a:gd name="T12" fmla="*/ 2147483646 w 841"/>
              <a:gd name="T13" fmla="*/ 2147483646 h 854"/>
              <a:gd name="T14" fmla="*/ 2147483646 w 841"/>
              <a:gd name="T15" fmla="*/ 2147483646 h 854"/>
              <a:gd name="T16" fmla="*/ 2147483646 w 841"/>
              <a:gd name="T17" fmla="*/ 2147483646 h 854"/>
              <a:gd name="T18" fmla="*/ 2147483646 w 841"/>
              <a:gd name="T19" fmla="*/ 2147483646 h 8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1" h="854">
                <a:moveTo>
                  <a:pt x="517" y="247"/>
                </a:moveTo>
                <a:lnTo>
                  <a:pt x="517" y="415"/>
                </a:lnTo>
                <a:lnTo>
                  <a:pt x="264" y="415"/>
                </a:lnTo>
                <a:lnTo>
                  <a:pt x="264" y="0"/>
                </a:lnTo>
                <a:lnTo>
                  <a:pt x="0" y="0"/>
                </a:lnTo>
                <a:lnTo>
                  <a:pt x="0" y="680"/>
                </a:lnTo>
                <a:lnTo>
                  <a:pt x="517" y="680"/>
                </a:lnTo>
                <a:lnTo>
                  <a:pt x="517" y="854"/>
                </a:lnTo>
                <a:lnTo>
                  <a:pt x="841" y="547"/>
                </a:lnTo>
                <a:lnTo>
                  <a:pt x="517" y="247"/>
                </a:lnTo>
                <a:close/>
              </a:path>
            </a:pathLst>
          </a:custGeom>
          <a:solidFill>
            <a:srgbClr val="FFFFFF"/>
          </a:solidFill>
          <a:ln w="1008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1318" name="Text Box 8"/>
          <p:cNvSpPr txBox="1">
            <a:spLocks noChangeArrowheads="1"/>
          </p:cNvSpPr>
          <p:nvPr/>
        </p:nvSpPr>
        <p:spPr bwMode="auto">
          <a:xfrm>
            <a:off x="5761038" y="4846638"/>
            <a:ext cx="2651125" cy="365125"/>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Destructive interference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additive="repl">
                                        <p:cTn id="6" dur="1" fill="hold">
                                          <p:stCondLst>
                                            <p:cond delay="0"/>
                                          </p:stCondLst>
                                        </p:cTn>
                                        <p:tgtEl>
                                          <p:spTgt spid="18434"/>
                                        </p:tgtEl>
                                        <p:attrNameLst>
                                          <p:attrName>style.visibility</p:attrName>
                                        </p:attrNameLst>
                                      </p:cBhvr>
                                      <p:to>
                                        <p:strVal val="visible"/>
                                      </p:to>
                                    </p:set>
                                    <p:anim calcmode="lin" valueType="num">
                                      <p:cBhvr additive="repl">
                                        <p:cTn id="7" dur="500" fill="hold"/>
                                        <p:tgtEl>
                                          <p:spTgt spid="18434"/>
                                        </p:tgtEl>
                                        <p:attrNameLst>
                                          <p:attrName>ppt_x</p:attrName>
                                        </p:attrNameLst>
                                      </p:cBhvr>
                                      <p:tavLst>
                                        <p:tav tm="100000">
                                          <p:val>
                                            <p:strVal val="0-#ppt_w/2"/>
                                          </p:val>
                                        </p:tav>
                                        <p:tav>
                                          <p:val>
                                            <p:strVal val="#ppt_x"/>
                                          </p:val>
                                        </p:tav>
                                      </p:tavLst>
                                    </p:anim>
                                    <p:anim calcmode="lin" valueType="num">
                                      <p:cBhvr additive="repl">
                                        <p:cTn id="8" dur="500" fill="hold"/>
                                        <p:tgtEl>
                                          <p:spTgt spid="18434"/>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
          <p:cNvSpPr>
            <a:spLocks noChangeArrowheads="1"/>
          </p:cNvSpPr>
          <p:nvPr/>
        </p:nvSpPr>
        <p:spPr bwMode="auto">
          <a:xfrm>
            <a:off x="252413" y="269875"/>
            <a:ext cx="8770937" cy="106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hangingPunct="1">
              <a:spcBef>
                <a:spcPct val="0"/>
              </a:spcBef>
              <a:buClrTx/>
              <a:buFontTx/>
              <a:buNone/>
            </a:pPr>
            <a:r>
              <a:rPr lang="en-US" altLang="en-US" sz="2800" b="1">
                <a:latin typeface="Times New Roman" panose="02020603050405020304" pitchFamily="18" charset="0"/>
              </a:rPr>
              <a:t>Interplay between constituent and current quark states </a:t>
            </a:r>
          </a:p>
          <a:p>
            <a:pPr algn="ctr" hangingPunct="1">
              <a:spcBef>
                <a:spcPct val="0"/>
              </a:spcBef>
              <a:buClrTx/>
              <a:buFontTx/>
              <a:buNone/>
            </a:pPr>
            <a:r>
              <a:rPr lang="en-US" altLang="en-US" sz="2800">
                <a:latin typeface="Times New Roman" panose="02020603050405020304" pitchFamily="18" charset="0"/>
              </a:rPr>
              <a:t>Chiral  Symmetry Breaking	            Restoration         </a:t>
            </a:r>
          </a:p>
        </p:txBody>
      </p:sp>
      <p:sp>
        <p:nvSpPr>
          <p:cNvPr id="147459" name="Rectangle 2"/>
          <p:cNvSpPr>
            <a:spLocks noChangeArrowheads="1"/>
          </p:cNvSpPr>
          <p:nvPr/>
        </p:nvSpPr>
        <p:spPr bwMode="auto">
          <a:xfrm>
            <a:off x="1192213" y="4391025"/>
            <a:ext cx="7831137" cy="693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39725">
              <a:spcBef>
                <a:spcPts val="8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514013"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514013"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514013"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514013"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514013"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514013"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514013"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514013"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342900" algn="l"/>
                <a:tab pos="1257300" algn="l"/>
                <a:tab pos="2171700" algn="l"/>
                <a:tab pos="3086100" algn="l"/>
                <a:tab pos="4000500" algn="l"/>
                <a:tab pos="4914900" algn="l"/>
                <a:tab pos="5829300" algn="l"/>
                <a:tab pos="6743700" algn="l"/>
                <a:tab pos="7658100" algn="l"/>
                <a:tab pos="8572500" algn="l"/>
                <a:tab pos="9486900" algn="l"/>
                <a:tab pos="10401300" algn="l"/>
                <a:tab pos="10514013" algn="l"/>
              </a:tabLst>
              <a:defRPr sz="2000">
                <a:solidFill>
                  <a:srgbClr val="000000"/>
                </a:solidFill>
                <a:latin typeface="Calibri" panose="020F0502020204030204" pitchFamily="34" charset="0"/>
                <a:ea typeface="Microsoft YaHei" panose="020B0503020204020204" pitchFamily="34" charset="-122"/>
              </a:defRPr>
            </a:lvl9pPr>
          </a:lstStyle>
          <a:p>
            <a:pPr hangingPunct="1">
              <a:spcBef>
                <a:spcPts val="363"/>
              </a:spcBef>
              <a:buClrTx/>
              <a:buFontTx/>
              <a:buNone/>
            </a:pPr>
            <a:r>
              <a:rPr lang="en-US" altLang="en-US" sz="2000">
                <a:latin typeface="Times New Roman" panose="02020603050405020304" pitchFamily="18" charset="0"/>
              </a:rPr>
              <a:t>Constituent quaks		current quarks	           Constituent quarks</a:t>
            </a:r>
          </a:p>
          <a:p>
            <a:pPr hangingPunct="1">
              <a:spcBef>
                <a:spcPts val="363"/>
              </a:spcBef>
              <a:buClrTx/>
              <a:buFontTx/>
              <a:buNone/>
            </a:pPr>
            <a:r>
              <a:rPr lang="en-US" altLang="en-US" sz="2000">
                <a:latin typeface="Times New Roman" panose="02020603050405020304" pitchFamily="18" charset="0"/>
              </a:rPr>
              <a:t>			            Asymptotic freedom</a:t>
            </a:r>
          </a:p>
        </p:txBody>
      </p:sp>
      <p:sp>
        <p:nvSpPr>
          <p:cNvPr id="147460" name="Rectangle 3"/>
          <p:cNvSpPr>
            <a:spLocks noChangeArrowheads="1"/>
          </p:cNvSpPr>
          <p:nvPr/>
        </p:nvSpPr>
        <p:spPr bwMode="auto">
          <a:xfrm>
            <a:off x="3789363" y="3484563"/>
            <a:ext cx="6858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pic>
        <p:nvPicPr>
          <p:cNvPr id="1474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5" y="2428875"/>
            <a:ext cx="1676400" cy="1812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7462" name="Rectangle 5"/>
          <p:cNvSpPr>
            <a:spLocks noChangeArrowheads="1"/>
          </p:cNvSpPr>
          <p:nvPr/>
        </p:nvSpPr>
        <p:spPr bwMode="auto">
          <a:xfrm>
            <a:off x="1843088" y="1695450"/>
            <a:ext cx="1411287" cy="796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hangingPunct="1">
              <a:spcBef>
                <a:spcPct val="0"/>
              </a:spcBef>
              <a:buClrTx/>
              <a:buFontTx/>
              <a:buNone/>
            </a:pPr>
            <a:r>
              <a:rPr lang="en-US" altLang="en-US" sz="1800">
                <a:latin typeface="Times New Roman" panose="02020603050405020304" pitchFamily="18" charset="0"/>
              </a:rPr>
              <a:t>t = 0</a:t>
            </a:r>
          </a:p>
          <a:p>
            <a:pPr hangingPunct="1">
              <a:spcBef>
                <a:spcPct val="0"/>
              </a:spcBef>
              <a:buClrTx/>
              <a:buFontTx/>
              <a:buNone/>
            </a:pPr>
            <a:r>
              <a:rPr lang="en-US" altLang="en-US" sz="1800" i="1">
                <a:latin typeface="Times New Roman" panose="02020603050405020304" pitchFamily="18" charset="0"/>
              </a:rPr>
              <a:t>x = xmax</a:t>
            </a:r>
          </a:p>
        </p:txBody>
      </p:sp>
      <p:sp>
        <p:nvSpPr>
          <p:cNvPr id="147463" name="Rectangle 6"/>
          <p:cNvSpPr>
            <a:spLocks noChangeArrowheads="1"/>
          </p:cNvSpPr>
          <p:nvPr/>
        </p:nvSpPr>
        <p:spPr bwMode="auto">
          <a:xfrm>
            <a:off x="4149725" y="1638300"/>
            <a:ext cx="1411288"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hangingPunct="1">
              <a:spcBef>
                <a:spcPct val="0"/>
              </a:spcBef>
              <a:buClrTx/>
              <a:buFontTx/>
              <a:buNone/>
            </a:pPr>
            <a:r>
              <a:rPr lang="en-US" altLang="en-US" sz="1800" i="1">
                <a:latin typeface="Times New Roman" panose="02020603050405020304" pitchFamily="18" charset="0"/>
              </a:rPr>
              <a:t>t = T/4</a:t>
            </a:r>
          </a:p>
          <a:p>
            <a:pPr hangingPunct="1">
              <a:spcBef>
                <a:spcPct val="0"/>
              </a:spcBef>
              <a:buClrTx/>
              <a:buFontTx/>
              <a:buNone/>
            </a:pPr>
            <a:r>
              <a:rPr lang="en-US" altLang="en-US" sz="1800" i="1">
                <a:latin typeface="Times New Roman" panose="02020603050405020304" pitchFamily="18" charset="0"/>
              </a:rPr>
              <a:t>x = 0</a:t>
            </a:r>
          </a:p>
        </p:txBody>
      </p:sp>
      <p:sp>
        <p:nvSpPr>
          <p:cNvPr id="147464" name="Rectangle 7"/>
          <p:cNvSpPr>
            <a:spLocks noChangeArrowheads="1"/>
          </p:cNvSpPr>
          <p:nvPr/>
        </p:nvSpPr>
        <p:spPr bwMode="auto">
          <a:xfrm>
            <a:off x="6323013" y="1638300"/>
            <a:ext cx="1733550"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hangingPunct="1">
              <a:spcBef>
                <a:spcPct val="0"/>
              </a:spcBef>
              <a:buClrTx/>
              <a:buFontTx/>
              <a:buNone/>
            </a:pPr>
            <a:r>
              <a:rPr lang="en-US" altLang="en-US" sz="1800" i="1">
                <a:latin typeface="Times New Roman" panose="02020603050405020304" pitchFamily="18" charset="0"/>
              </a:rPr>
              <a:t>t = T/2</a:t>
            </a:r>
          </a:p>
          <a:p>
            <a:pPr hangingPunct="1">
              <a:spcBef>
                <a:spcPct val="0"/>
              </a:spcBef>
              <a:buClrTx/>
              <a:buFontTx/>
              <a:buNone/>
            </a:pPr>
            <a:r>
              <a:rPr lang="en-US" altLang="en-US" sz="1800" i="1">
                <a:latin typeface="Times New Roman" panose="02020603050405020304" pitchFamily="18" charset="0"/>
              </a:rPr>
              <a:t>x =  - xmax</a:t>
            </a:r>
          </a:p>
        </p:txBody>
      </p:sp>
      <p:sp>
        <p:nvSpPr>
          <p:cNvPr id="147465" name="Rectangle 8"/>
          <p:cNvSpPr>
            <a:spLocks noChangeArrowheads="1"/>
          </p:cNvSpPr>
          <p:nvPr/>
        </p:nvSpPr>
        <p:spPr bwMode="auto">
          <a:xfrm>
            <a:off x="3835400" y="3557588"/>
            <a:ext cx="6858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pic>
        <p:nvPicPr>
          <p:cNvPr id="14746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6188" y="2571750"/>
            <a:ext cx="1584325" cy="1668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7467" name="Rectangle 10"/>
          <p:cNvSpPr>
            <a:spLocks noChangeArrowheads="1"/>
          </p:cNvSpPr>
          <p:nvPr/>
        </p:nvSpPr>
        <p:spPr bwMode="auto">
          <a:xfrm>
            <a:off x="3857625" y="3571875"/>
            <a:ext cx="6858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pic>
        <p:nvPicPr>
          <p:cNvPr id="147468"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25" y="2643188"/>
            <a:ext cx="1539875" cy="1638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7469" name="Rectangle 12"/>
          <p:cNvSpPr>
            <a:spLocks noChangeArrowheads="1"/>
          </p:cNvSpPr>
          <p:nvPr/>
        </p:nvSpPr>
        <p:spPr bwMode="auto">
          <a:xfrm>
            <a:off x="1198563" y="5511800"/>
            <a:ext cx="6858000"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hangingPunct="1">
              <a:spcBef>
                <a:spcPct val="0"/>
              </a:spcBef>
              <a:buClrTx/>
              <a:buFontTx/>
              <a:buNone/>
            </a:pPr>
            <a:r>
              <a:rPr lang="en-US" altLang="en-US" sz="2000">
                <a:latin typeface="Arial" panose="020B0604020202020204" pitchFamily="34" charset="0"/>
              </a:rPr>
              <a:t>During the valence quarks oscillations:</a:t>
            </a:r>
          </a:p>
          <a:p>
            <a:pPr hangingPunct="1">
              <a:spcBef>
                <a:spcPct val="0"/>
              </a:spcBef>
              <a:buClrTx/>
              <a:buFontTx/>
              <a:buNone/>
            </a:pPr>
            <a:endParaRPr lang="en-US" altLang="en-US" sz="2000">
              <a:latin typeface="Arial" panose="020B0604020202020204" pitchFamily="34" charset="0"/>
            </a:endParaRPr>
          </a:p>
        </p:txBody>
      </p:sp>
      <p:sp>
        <p:nvSpPr>
          <p:cNvPr id="147470" name="Rectangle 13"/>
          <p:cNvSpPr>
            <a:spLocks noChangeArrowheads="1"/>
          </p:cNvSpPr>
          <p:nvPr/>
        </p:nvSpPr>
        <p:spPr bwMode="auto">
          <a:xfrm>
            <a:off x="1800225" y="4097338"/>
            <a:ext cx="6858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147471" name="AutoShape 14"/>
          <p:cNvSpPr>
            <a:spLocks/>
          </p:cNvSpPr>
          <p:nvPr/>
        </p:nvSpPr>
        <p:spPr bwMode="auto">
          <a:xfrm>
            <a:off x="5029200" y="863600"/>
            <a:ext cx="719138" cy="241300"/>
          </a:xfrm>
          <a:prstGeom prst="leftRightArrow">
            <a:avLst>
              <a:gd name="adj1" fmla="val 50000"/>
              <a:gd name="adj2" fmla="val 59329"/>
            </a:avLst>
          </a:prstGeom>
          <a:solidFill>
            <a:srgbClr val="FFFFFF"/>
          </a:solidFill>
          <a:ln w="19080">
            <a:solidFill>
              <a:srgbClr val="000000"/>
            </a:solidFill>
            <a:round/>
            <a:headEn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pic>
        <p:nvPicPr>
          <p:cNvPr id="147472"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9100" y="6096000"/>
            <a:ext cx="5689600" cy="520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7473" name="Нижний колонтитул 1"/>
          <p:cNvSpPr>
            <a:spLocks noGrp="1"/>
          </p:cNvSpPr>
          <p:nvPr>
            <p:ph type="ftr" sz="quarter" idx="4294967295"/>
          </p:nvPr>
        </p:nvSpPr>
        <p:spPr bwMode="auto">
          <a:xfrm>
            <a:off x="6553200" y="6356350"/>
            <a:ext cx="2130425" cy="361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SzPct val="100000"/>
            </a:pPr>
            <a:r>
              <a:rPr lang="en-US" altLang="en-US">
                <a:solidFill>
                  <a:srgbClr val="000000"/>
                </a:solidFill>
              </a:rPr>
              <a:t>IV Forum "NUCLEAR SCIENCE AND TECHNOLOGIES" Almaty 2022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155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274638"/>
            <a:ext cx="7497763" cy="630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325" y="365125"/>
            <a:ext cx="7680325" cy="603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457200" y="274638"/>
            <a:ext cx="8207375" cy="588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800"/>
              <a:t>Nucleon</a:t>
            </a:r>
          </a:p>
        </p:txBody>
      </p:sp>
      <p:grpSp>
        <p:nvGrpSpPr>
          <p:cNvPr id="161795" name="Group 2"/>
          <p:cNvGrpSpPr>
            <a:grpSpLocks/>
          </p:cNvGrpSpPr>
          <p:nvPr/>
        </p:nvGrpSpPr>
        <p:grpSpPr bwMode="auto">
          <a:xfrm>
            <a:off x="3400425" y="1246188"/>
            <a:ext cx="2046288" cy="2108200"/>
            <a:chOff x="2142" y="785"/>
            <a:chExt cx="1289" cy="1328"/>
          </a:xfrm>
        </p:grpSpPr>
        <p:pic>
          <p:nvPicPr>
            <p:cNvPr id="16180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2" y="785"/>
              <a:ext cx="1240" cy="13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61802" name="Group 4"/>
            <p:cNvGrpSpPr>
              <a:grpSpLocks/>
            </p:cNvGrpSpPr>
            <p:nvPr/>
          </p:nvGrpSpPr>
          <p:grpSpPr bwMode="auto">
            <a:xfrm>
              <a:off x="2178" y="790"/>
              <a:ext cx="1253" cy="1323"/>
              <a:chOff x="2178" y="790"/>
              <a:chExt cx="1253" cy="1323"/>
            </a:xfrm>
          </p:grpSpPr>
          <p:sp>
            <p:nvSpPr>
              <p:cNvPr id="161803" name="Line 5"/>
              <p:cNvSpPr>
                <a:spLocks noChangeShapeType="1"/>
              </p:cNvSpPr>
              <p:nvPr/>
            </p:nvSpPr>
            <p:spPr bwMode="auto">
              <a:xfrm flipV="1">
                <a:off x="2786" y="815"/>
                <a:ext cx="644" cy="506"/>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1804" name="Line 6"/>
              <p:cNvSpPr>
                <a:spLocks noChangeShapeType="1"/>
              </p:cNvSpPr>
              <p:nvPr/>
            </p:nvSpPr>
            <p:spPr bwMode="auto">
              <a:xfrm flipH="1" flipV="1">
                <a:off x="2177" y="789"/>
                <a:ext cx="599" cy="534"/>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1805" name="Line 7"/>
              <p:cNvSpPr>
                <a:spLocks noChangeShapeType="1"/>
              </p:cNvSpPr>
              <p:nvPr/>
            </p:nvSpPr>
            <p:spPr bwMode="auto">
              <a:xfrm>
                <a:off x="2787" y="1323"/>
                <a:ext cx="5" cy="789"/>
              </a:xfrm>
              <a:prstGeom prst="line">
                <a:avLst/>
              </a:prstGeom>
              <a:noFill/>
              <a:ln w="93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161796" name="Text Box 8"/>
          <p:cNvSpPr txBox="1">
            <a:spLocks noChangeArrowheads="1"/>
          </p:cNvSpPr>
          <p:nvPr/>
        </p:nvSpPr>
        <p:spPr bwMode="auto">
          <a:xfrm>
            <a:off x="1476375" y="5013325"/>
            <a:ext cx="6048375"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Where          are orthonormal states with </a:t>
            </a:r>
            <a:r>
              <a:rPr lang="en-US" altLang="en-US" sz="2000" i="1">
                <a:latin typeface="Times New Roman" panose="02020603050405020304" pitchFamily="18" charset="0"/>
              </a:rPr>
              <a:t>i,j,k</a:t>
            </a:r>
            <a:r>
              <a:rPr lang="en-US" altLang="en-US" sz="2000">
                <a:latin typeface="Times New Roman" panose="02020603050405020304" pitchFamily="18" charset="0"/>
              </a:rPr>
              <a:t> </a:t>
            </a:r>
            <a:r>
              <a:rPr lang="en-US" altLang="en-US" sz="2000">
                <a:latin typeface="Wingdings" panose="05000000000000000000" pitchFamily="2" charset="2"/>
              </a:rPr>
              <a:t></a:t>
            </a:r>
            <a:r>
              <a:rPr lang="en-US" altLang="en-US" sz="2000">
                <a:latin typeface="Times New Roman" panose="02020603050405020304" pitchFamily="18" charset="0"/>
              </a:rPr>
              <a:t> R,G,B    </a:t>
            </a:r>
          </a:p>
        </p:txBody>
      </p:sp>
      <p:sp>
        <p:nvSpPr>
          <p:cNvPr id="161797" name="Text Box 9"/>
          <p:cNvSpPr txBox="1">
            <a:spLocks noChangeArrowheads="1"/>
          </p:cNvSpPr>
          <p:nvPr/>
        </p:nvSpPr>
        <p:spPr bwMode="auto">
          <a:xfrm>
            <a:off x="1820863" y="3511550"/>
            <a:ext cx="5332412" cy="39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000">
                <a:latin typeface="Times New Roman" panose="02020603050405020304" pitchFamily="18" charset="0"/>
              </a:rPr>
              <a:t>Nucleon  wave function composed of color quarks</a:t>
            </a:r>
          </a:p>
        </p:txBody>
      </p:sp>
      <p:graphicFrame>
        <p:nvGraphicFramePr>
          <p:cNvPr id="161798" name="Object 10"/>
          <p:cNvGraphicFramePr>
            <a:graphicFrameLocks noChangeAspect="1"/>
          </p:cNvGraphicFramePr>
          <p:nvPr/>
        </p:nvGraphicFramePr>
        <p:xfrm>
          <a:off x="2622550" y="3911600"/>
          <a:ext cx="3225800" cy="835025"/>
        </p:xfrm>
        <a:graphic>
          <a:graphicData uri="http://schemas.openxmlformats.org/presentationml/2006/ole">
            <mc:AlternateContent xmlns:mc="http://schemas.openxmlformats.org/markup-compatibility/2006">
              <mc:Choice xmlns:v="urn:schemas-microsoft-com:vml" Requires="v">
                <p:oleObj spid="_x0000_s161856" r:id="rId5" imgW="491279" imgH="456990" progId="">
                  <p:embed/>
                </p:oleObj>
              </mc:Choice>
              <mc:Fallback>
                <p:oleObj r:id="rId5" imgW="491279" imgH="456990" progId="">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2550" y="3911600"/>
                        <a:ext cx="3225800" cy="835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1799" name="Object 11"/>
          <p:cNvGraphicFramePr>
            <a:graphicFrameLocks noChangeAspect="1"/>
          </p:cNvGraphicFramePr>
          <p:nvPr/>
        </p:nvGraphicFramePr>
        <p:xfrm>
          <a:off x="2339975" y="4959350"/>
          <a:ext cx="479425" cy="503238"/>
        </p:xfrm>
        <a:graphic>
          <a:graphicData uri="http://schemas.openxmlformats.org/presentationml/2006/ole">
            <mc:AlternateContent xmlns:mc="http://schemas.openxmlformats.org/markup-compatibility/2006">
              <mc:Choice xmlns:v="urn:schemas-microsoft-com:vml" Requires="v">
                <p:oleObj spid="_x0000_s161857" r:id="rId7" imgW="240985" imgH="253658" progId="">
                  <p:embed/>
                </p:oleObj>
              </mc:Choice>
              <mc:Fallback>
                <p:oleObj r:id="rId7" imgW="240985" imgH="253658" progId="">
                  <p:embed/>
                  <p:pic>
                    <p:nvPicPr>
                      <p:cNvPr id="0" name="Object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975" y="4959350"/>
                        <a:ext cx="479425" cy="503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1800" name="Text Box 12"/>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3D0427AC-8E9C-4D6A-8380-A17942C1C2B9}" type="slidenum">
              <a:rPr lang="ru-RU" altLang="en-US" sz="1200">
                <a:solidFill>
                  <a:srgbClr val="898989"/>
                </a:solidFill>
              </a:rPr>
              <a:pPr algn="r" eaLnBrk="1" hangingPunct="1">
                <a:spcBef>
                  <a:spcPct val="0"/>
                </a:spcBef>
                <a:buClrTx/>
                <a:buFontTx/>
                <a:buNone/>
              </a:pPr>
              <a:t>58</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457200" y="274638"/>
            <a:ext cx="8218488" cy="128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a:t>Point-nucleon charge distributions</a:t>
            </a:r>
            <a:br>
              <a:rPr lang="en-US" altLang="en-US"/>
            </a:br>
            <a:r>
              <a:rPr lang="en-US" altLang="en-US"/>
              <a:t> Hole inside </a:t>
            </a:r>
            <a:r>
              <a:rPr lang="ru-RU" altLang="en-US" b="1" baseline="30000">
                <a:latin typeface="Times New Roman" panose="02020603050405020304" pitchFamily="18" charset="0"/>
              </a:rPr>
              <a:t>3</a:t>
            </a:r>
            <a:r>
              <a:rPr lang="ru-RU" altLang="en-US" b="1">
                <a:latin typeface="Times New Roman" panose="02020603050405020304" pitchFamily="18" charset="0"/>
              </a:rPr>
              <a:t>H</a:t>
            </a:r>
            <a:r>
              <a:rPr lang="en-US" altLang="en-US" b="1">
                <a:latin typeface="Times New Roman" panose="02020603050405020304" pitchFamily="18" charset="0"/>
              </a:rPr>
              <a:t> and </a:t>
            </a:r>
            <a:r>
              <a:rPr lang="ru-RU" altLang="en-US" b="1" baseline="30000">
                <a:latin typeface="Times New Roman" panose="02020603050405020304" pitchFamily="18" charset="0"/>
              </a:rPr>
              <a:t>3</a:t>
            </a:r>
            <a:r>
              <a:rPr lang="ru-RU" altLang="en-US" b="1">
                <a:latin typeface="Times New Roman" panose="02020603050405020304" pitchFamily="18" charset="0"/>
              </a:rPr>
              <a:t>H</a:t>
            </a:r>
            <a:r>
              <a:rPr lang="en-US" altLang="en-US" b="1">
                <a:latin typeface="Times New Roman" panose="02020603050405020304" pitchFamily="18" charset="0"/>
              </a:rPr>
              <a:t>e</a:t>
            </a:r>
            <a:br>
              <a:rPr lang="en-US" altLang="en-US" b="1">
                <a:latin typeface="Times New Roman" panose="02020603050405020304" pitchFamily="18" charset="0"/>
              </a:rPr>
            </a:br>
            <a:r>
              <a:rPr lang="en-US" altLang="en-US" sz="2400" i="1">
                <a:latin typeface="Times New Roman" panose="02020603050405020304" pitchFamily="18" charset="0"/>
              </a:rPr>
              <a:t>I. Sick, PRC, vol. 15, No.4; LNP, vol. 87, p.236</a:t>
            </a:r>
          </a:p>
        </p:txBody>
      </p:sp>
      <p:pic>
        <p:nvPicPr>
          <p:cNvPr id="172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758950"/>
            <a:ext cx="6408738" cy="509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2036"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C2E381C4-B078-4038-AD4F-0789F6B3F368}" type="slidenum">
              <a:rPr lang="ru-RU" altLang="en-US" sz="1200">
                <a:solidFill>
                  <a:srgbClr val="898989"/>
                </a:solidFill>
              </a:rPr>
              <a:pPr algn="r" eaLnBrk="1" hangingPunct="1">
                <a:spcBef>
                  <a:spcPct val="0"/>
                </a:spcBef>
                <a:buClrTx/>
                <a:buFontTx/>
                <a:buNone/>
              </a:pPr>
              <a:t>59</a:t>
            </a:fld>
            <a:endParaRPr lang="ru-RU" altLang="en-US" sz="1200">
              <a:solidFill>
                <a:srgbClr val="898989"/>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250825" y="793750"/>
            <a:ext cx="8786813"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pPr>
            <a:r>
              <a:rPr lang="en-US" altLang="ru-RU" sz="2400" baseline="0"/>
              <a:t> </a:t>
            </a:r>
            <a:r>
              <a:rPr lang="en-US" altLang="ru-RU" sz="2000" baseline="0"/>
              <a:t>Multiplicity of produced particles: </a:t>
            </a:r>
            <a:r>
              <a:rPr lang="en-US" altLang="ru-RU" sz="2000" b="0" baseline="0"/>
              <a:t>all Monte-Carlo models</a:t>
            </a:r>
            <a:endParaRPr lang="en-US" altLang="ru-RU" sz="2000" baseline="0"/>
          </a:p>
          <a:p>
            <a:pPr eaLnBrk="1" hangingPunct="1">
              <a:spcBef>
                <a:spcPct val="0"/>
              </a:spcBef>
            </a:pPr>
            <a:endParaRPr lang="en-US" altLang="ru-RU" sz="2000" baseline="0"/>
          </a:p>
          <a:p>
            <a:pPr eaLnBrk="1" hangingPunct="1">
              <a:spcBef>
                <a:spcPct val="0"/>
              </a:spcBef>
            </a:pPr>
            <a:r>
              <a:rPr lang="en-US" altLang="ru-RU" sz="2000" baseline="0"/>
              <a:t>  Number of Participants: </a:t>
            </a:r>
            <a:r>
              <a:rPr lang="en-US" altLang="ru-RU" sz="2000" b="0" baseline="0"/>
              <a:t>Glauber models, UrQMD, LAQGSM,</a:t>
            </a:r>
            <a:r>
              <a:rPr lang="en-US" altLang="ru-RU" sz="2000" baseline="0"/>
              <a:t> </a:t>
            </a:r>
            <a:r>
              <a:rPr lang="en-US" altLang="ru-RU" sz="2000" b="0" baseline="0"/>
              <a:t>DCM-QGSM</a:t>
            </a:r>
          </a:p>
          <a:p>
            <a:pPr lvl="1" eaLnBrk="1" hangingPunct="1">
              <a:spcBef>
                <a:spcPct val="0"/>
              </a:spcBef>
              <a:buFont typeface="Wingdings" panose="05000000000000000000" pitchFamily="2" charset="2"/>
              <a:buChar char="ü"/>
            </a:pPr>
            <a:r>
              <a:rPr lang="en-US" altLang="ru-RU" sz="2000" baseline="0"/>
              <a:t> </a:t>
            </a:r>
            <a:r>
              <a:rPr lang="en-US" altLang="ru-RU" sz="2000" b="0" baseline="0"/>
              <a:t>protons </a:t>
            </a:r>
          </a:p>
          <a:p>
            <a:pPr lvl="1" eaLnBrk="1" hangingPunct="1">
              <a:spcBef>
                <a:spcPct val="0"/>
              </a:spcBef>
              <a:buFont typeface="Wingdings" panose="05000000000000000000" pitchFamily="2" charset="2"/>
              <a:buChar char="ü"/>
            </a:pPr>
            <a:r>
              <a:rPr lang="en-US" altLang="ru-RU" sz="2000" b="0" baseline="0"/>
              <a:t> neutrons</a:t>
            </a:r>
          </a:p>
          <a:p>
            <a:pPr eaLnBrk="1" hangingPunct="1">
              <a:spcBef>
                <a:spcPct val="0"/>
              </a:spcBef>
              <a:buFontTx/>
              <a:buNone/>
            </a:pPr>
            <a:endParaRPr lang="en-US" altLang="ru-RU" sz="2400" baseline="0"/>
          </a:p>
          <a:p>
            <a:pPr eaLnBrk="1" hangingPunct="1">
              <a:spcBef>
                <a:spcPct val="0"/>
              </a:spcBef>
            </a:pPr>
            <a:r>
              <a:rPr lang="en-US" altLang="ru-RU" sz="2400" baseline="0"/>
              <a:t> </a:t>
            </a:r>
            <a:r>
              <a:rPr lang="en-US" altLang="ru-RU" sz="2000" baseline="0"/>
              <a:t>Number of Spectators: </a:t>
            </a:r>
            <a:r>
              <a:rPr lang="en-US" altLang="ru-RU" sz="2000" b="0" baseline="0"/>
              <a:t>LAQGSM,</a:t>
            </a:r>
            <a:r>
              <a:rPr lang="en-US" altLang="ru-RU" sz="2000" baseline="0"/>
              <a:t> </a:t>
            </a:r>
            <a:r>
              <a:rPr lang="en-US" altLang="ru-RU" sz="2000" b="0" baseline="0"/>
              <a:t>DCM-QGSM</a:t>
            </a:r>
          </a:p>
          <a:p>
            <a:pPr lvl="1" eaLnBrk="1" hangingPunct="1">
              <a:spcBef>
                <a:spcPct val="0"/>
              </a:spcBef>
              <a:buFont typeface="Arial" panose="020B0604020202020204" pitchFamily="34" charset="0"/>
              <a:buChar char="•"/>
            </a:pPr>
            <a:r>
              <a:rPr lang="en-US" altLang="ru-RU" sz="2000" b="0" baseline="0"/>
              <a:t> protons </a:t>
            </a:r>
          </a:p>
          <a:p>
            <a:pPr lvl="1" eaLnBrk="1" hangingPunct="1">
              <a:spcBef>
                <a:spcPct val="0"/>
              </a:spcBef>
              <a:buFont typeface="Arial" panose="020B0604020202020204" pitchFamily="34" charset="0"/>
              <a:buChar char="•"/>
            </a:pPr>
            <a:r>
              <a:rPr lang="en-US" altLang="ru-RU" sz="2000" b="0" baseline="0"/>
              <a:t> neutrons</a:t>
            </a:r>
          </a:p>
          <a:p>
            <a:pPr lvl="1" eaLnBrk="1" hangingPunct="1">
              <a:spcBef>
                <a:spcPct val="0"/>
              </a:spcBef>
              <a:buFont typeface="Arial" panose="020B0604020202020204" pitchFamily="34" charset="0"/>
              <a:buChar char="•"/>
            </a:pPr>
            <a:r>
              <a:rPr lang="en-US" altLang="ru-RU" sz="2000" b="0" baseline="0"/>
              <a:t> nuclear fragments (stable and radioactive)</a:t>
            </a:r>
          </a:p>
          <a:p>
            <a:pPr eaLnBrk="1" hangingPunct="1">
              <a:spcBef>
                <a:spcPct val="0"/>
              </a:spcBef>
              <a:buFontTx/>
              <a:buNone/>
            </a:pPr>
            <a:endParaRPr lang="ru-RU" altLang="ru-RU" sz="2000" b="0"/>
          </a:p>
        </p:txBody>
      </p:sp>
      <p:sp>
        <p:nvSpPr>
          <p:cNvPr id="6147" name="TextBox 10"/>
          <p:cNvSpPr txBox="1">
            <a:spLocks noChangeArrowheads="1"/>
          </p:cNvSpPr>
          <p:nvPr/>
        </p:nvSpPr>
        <p:spPr bwMode="auto">
          <a:xfrm>
            <a:off x="1042988" y="260350"/>
            <a:ext cx="6030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2800" baseline="0"/>
              <a:t>Determination of Centrality in models</a:t>
            </a:r>
            <a:endParaRPr lang="ru-RU" altLang="ru-RU" sz="2800"/>
          </a:p>
        </p:txBody>
      </p:sp>
      <p:pic>
        <p:nvPicPr>
          <p:cNvPr id="6148"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4221163"/>
            <a:ext cx="2376488"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Рисунок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4221163"/>
            <a:ext cx="2374900" cy="207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TextBox 10"/>
          <p:cNvSpPr txBox="1">
            <a:spLocks noChangeArrowheads="1"/>
          </p:cNvSpPr>
          <p:nvPr/>
        </p:nvSpPr>
        <p:spPr bwMode="auto">
          <a:xfrm>
            <a:off x="611188" y="6335713"/>
            <a:ext cx="7899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ru-RU" sz="1800" b="0" baseline="0"/>
              <a:t>Not satisfactory description of fragmentation data by LAQGSM and DCM-QGSM!</a:t>
            </a:r>
            <a:endParaRPr lang="ru-RU" altLang="ru-RU" sz="1800" b="0"/>
          </a:p>
        </p:txBody>
      </p:sp>
    </p:spTree>
    <p:extLst>
      <p:ext uri="{BB962C8B-B14F-4D97-AF65-F5344CB8AC3E}">
        <p14:creationId xmlns:p14="http://schemas.microsoft.com/office/powerpoint/2010/main" val="38579228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
          <p:cNvSpPr txBox="1">
            <a:spLocks noChangeArrowheads="1"/>
          </p:cNvSpPr>
          <p:nvPr/>
        </p:nvSpPr>
        <p:spPr bwMode="auto">
          <a:xfrm>
            <a:off x="808038" y="274638"/>
            <a:ext cx="7329487"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baseline="30000">
                <a:solidFill>
                  <a:srgbClr val="339966"/>
                </a:solidFill>
                <a:latin typeface="Times New Roman" panose="02020603050405020304" pitchFamily="18" charset="0"/>
                <a:cs typeface="Times New Roman" panose="02020603050405020304" pitchFamily="18" charset="0"/>
              </a:rPr>
              <a:t>40</a:t>
            </a:r>
            <a:r>
              <a:rPr lang="en-US" altLang="en-US" b="1">
                <a:solidFill>
                  <a:srgbClr val="339966"/>
                </a:solidFill>
                <a:latin typeface="Times New Roman" panose="02020603050405020304" pitchFamily="18" charset="0"/>
                <a:cs typeface="Times New Roman" panose="02020603050405020304" pitchFamily="18" charset="0"/>
              </a:rPr>
              <a:t>Ca</a:t>
            </a:r>
          </a:p>
        </p:txBody>
      </p:sp>
      <p:sp>
        <p:nvSpPr>
          <p:cNvPr id="69635" name="Text Box 2"/>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55C09254-E340-4B44-A30D-57763D754DCF}" type="slidenum">
              <a:rPr lang="ru-RU" altLang="en-US" sz="1200">
                <a:solidFill>
                  <a:srgbClr val="898989"/>
                </a:solidFill>
              </a:rPr>
              <a:pPr algn="r" eaLnBrk="1" hangingPunct="1">
                <a:spcBef>
                  <a:spcPct val="0"/>
                </a:spcBef>
                <a:buClrTx/>
                <a:buFontTx/>
                <a:buNone/>
              </a:pPr>
              <a:t>60</a:t>
            </a:fld>
            <a:endParaRPr lang="ru-RU" altLang="en-US" sz="1200">
              <a:solidFill>
                <a:srgbClr val="898989"/>
              </a:solidFill>
            </a:endParaRPr>
          </a:p>
        </p:txBody>
      </p:sp>
      <p:grpSp>
        <p:nvGrpSpPr>
          <p:cNvPr id="69636" name="Group 3"/>
          <p:cNvGrpSpPr>
            <a:grpSpLocks/>
          </p:cNvGrpSpPr>
          <p:nvPr/>
        </p:nvGrpSpPr>
        <p:grpSpPr bwMode="auto">
          <a:xfrm>
            <a:off x="2651125" y="1554163"/>
            <a:ext cx="3836988" cy="4203700"/>
            <a:chOff x="1670" y="979"/>
            <a:chExt cx="2417" cy="2648"/>
          </a:xfrm>
        </p:grpSpPr>
        <p:grpSp>
          <p:nvGrpSpPr>
            <p:cNvPr id="69638" name="Group 4"/>
            <p:cNvGrpSpPr>
              <a:grpSpLocks/>
            </p:cNvGrpSpPr>
            <p:nvPr/>
          </p:nvGrpSpPr>
          <p:grpSpPr bwMode="auto">
            <a:xfrm>
              <a:off x="1958" y="1289"/>
              <a:ext cx="1841" cy="2014"/>
              <a:chOff x="1958" y="1289"/>
              <a:chExt cx="1841" cy="2014"/>
            </a:xfrm>
          </p:grpSpPr>
          <p:grpSp>
            <p:nvGrpSpPr>
              <p:cNvPr id="69655" name="Group 5"/>
              <p:cNvGrpSpPr>
                <a:grpSpLocks/>
              </p:cNvGrpSpPr>
              <p:nvPr/>
            </p:nvGrpSpPr>
            <p:grpSpPr bwMode="auto">
              <a:xfrm>
                <a:off x="1958" y="1289"/>
                <a:ext cx="1841" cy="2014"/>
                <a:chOff x="1958" y="1289"/>
                <a:chExt cx="1841" cy="2014"/>
              </a:xfrm>
            </p:grpSpPr>
            <p:sp>
              <p:nvSpPr>
                <p:cNvPr id="69672" name="Line 6"/>
                <p:cNvSpPr>
                  <a:spLocks noChangeShapeType="1"/>
                </p:cNvSpPr>
                <p:nvPr/>
              </p:nvSpPr>
              <p:spPr bwMode="auto">
                <a:xfrm flipV="1">
                  <a:off x="1958" y="1287"/>
                  <a:ext cx="919" cy="1412"/>
                </a:xfrm>
                <a:prstGeom prst="line">
                  <a:avLst/>
                </a:prstGeom>
                <a:noFill/>
                <a:ln w="2556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73" name="Line 7"/>
                <p:cNvSpPr>
                  <a:spLocks noChangeShapeType="1"/>
                </p:cNvSpPr>
                <p:nvPr/>
              </p:nvSpPr>
              <p:spPr bwMode="auto">
                <a:xfrm>
                  <a:off x="2879" y="1290"/>
                  <a:ext cx="816" cy="1509"/>
                </a:xfrm>
                <a:prstGeom prst="line">
                  <a:avLst/>
                </a:prstGeom>
                <a:noFill/>
                <a:ln w="2556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74" name="Line 8"/>
                <p:cNvSpPr>
                  <a:spLocks noChangeShapeType="1"/>
                </p:cNvSpPr>
                <p:nvPr/>
              </p:nvSpPr>
              <p:spPr bwMode="auto">
                <a:xfrm flipV="1">
                  <a:off x="1958" y="1335"/>
                  <a:ext cx="878" cy="357"/>
                </a:xfrm>
                <a:prstGeom prst="line">
                  <a:avLst/>
                </a:prstGeom>
                <a:noFill/>
                <a:ln w="2556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75" name="Line 9"/>
                <p:cNvSpPr>
                  <a:spLocks noChangeShapeType="1"/>
                </p:cNvSpPr>
                <p:nvPr/>
              </p:nvSpPr>
              <p:spPr bwMode="auto">
                <a:xfrm>
                  <a:off x="1958" y="2800"/>
                  <a:ext cx="1737" cy="0"/>
                </a:xfrm>
                <a:prstGeom prst="line">
                  <a:avLst/>
                </a:prstGeom>
                <a:noFill/>
                <a:ln w="2556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76" name="Line 10"/>
                <p:cNvSpPr>
                  <a:spLocks noChangeShapeType="1"/>
                </p:cNvSpPr>
                <p:nvPr/>
              </p:nvSpPr>
              <p:spPr bwMode="auto">
                <a:xfrm flipV="1">
                  <a:off x="1958" y="1702"/>
                  <a:ext cx="0" cy="1098"/>
                </a:xfrm>
                <a:prstGeom prst="line">
                  <a:avLst/>
                </a:prstGeom>
                <a:noFill/>
                <a:ln w="2556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77" name="Line 11"/>
                <p:cNvSpPr>
                  <a:spLocks noChangeShapeType="1"/>
                </p:cNvSpPr>
                <p:nvPr/>
              </p:nvSpPr>
              <p:spPr bwMode="auto">
                <a:xfrm>
                  <a:off x="2879" y="1290"/>
                  <a:ext cx="919" cy="602"/>
                </a:xfrm>
                <a:prstGeom prst="line">
                  <a:avLst/>
                </a:prstGeom>
                <a:noFill/>
                <a:ln w="2556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78" name="Line 12"/>
                <p:cNvSpPr>
                  <a:spLocks noChangeShapeType="1"/>
                </p:cNvSpPr>
                <p:nvPr/>
              </p:nvSpPr>
              <p:spPr bwMode="auto">
                <a:xfrm flipV="1">
                  <a:off x="3697" y="1892"/>
                  <a:ext cx="101" cy="908"/>
                </a:xfrm>
                <a:prstGeom prst="line">
                  <a:avLst/>
                </a:prstGeom>
                <a:noFill/>
                <a:ln w="2556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79" name="Line 13"/>
                <p:cNvSpPr>
                  <a:spLocks noChangeShapeType="1"/>
                </p:cNvSpPr>
                <p:nvPr/>
              </p:nvSpPr>
              <p:spPr bwMode="auto">
                <a:xfrm flipV="1">
                  <a:off x="2776" y="2799"/>
                  <a:ext cx="919" cy="505"/>
                </a:xfrm>
                <a:prstGeom prst="line">
                  <a:avLst/>
                </a:prstGeom>
                <a:noFill/>
                <a:ln w="2556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80" name="Line 14"/>
                <p:cNvSpPr>
                  <a:spLocks noChangeShapeType="1"/>
                </p:cNvSpPr>
                <p:nvPr/>
              </p:nvSpPr>
              <p:spPr bwMode="auto">
                <a:xfrm>
                  <a:off x="1958" y="2800"/>
                  <a:ext cx="816" cy="502"/>
                </a:xfrm>
                <a:prstGeom prst="line">
                  <a:avLst/>
                </a:prstGeom>
                <a:noFill/>
                <a:ln w="2556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81" name="Line 15"/>
                <p:cNvSpPr>
                  <a:spLocks noChangeShapeType="1"/>
                </p:cNvSpPr>
                <p:nvPr/>
              </p:nvSpPr>
              <p:spPr bwMode="auto">
                <a:xfrm>
                  <a:off x="2021" y="1793"/>
                  <a:ext cx="243" cy="400"/>
                </a:xfrm>
                <a:prstGeom prst="line">
                  <a:avLst/>
                </a:prstGeom>
                <a:noFill/>
                <a:ln w="25560">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82" name="Line 16"/>
                <p:cNvSpPr>
                  <a:spLocks noChangeShapeType="1"/>
                </p:cNvSpPr>
                <p:nvPr/>
              </p:nvSpPr>
              <p:spPr bwMode="auto">
                <a:xfrm>
                  <a:off x="1958" y="1704"/>
                  <a:ext cx="611" cy="0"/>
                </a:xfrm>
                <a:prstGeom prst="line">
                  <a:avLst/>
                </a:prstGeom>
                <a:noFill/>
                <a:ln w="25560">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83" name="Line 17"/>
                <p:cNvSpPr>
                  <a:spLocks noChangeShapeType="1"/>
                </p:cNvSpPr>
                <p:nvPr/>
              </p:nvSpPr>
              <p:spPr bwMode="auto">
                <a:xfrm flipH="1">
                  <a:off x="3491" y="1894"/>
                  <a:ext cx="309" cy="401"/>
                </a:xfrm>
                <a:prstGeom prst="line">
                  <a:avLst/>
                </a:prstGeom>
                <a:noFill/>
                <a:ln w="25560">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84" name="Line 18"/>
                <p:cNvSpPr>
                  <a:spLocks noChangeShapeType="1"/>
                </p:cNvSpPr>
                <p:nvPr/>
              </p:nvSpPr>
              <p:spPr bwMode="auto">
                <a:xfrm>
                  <a:off x="3288" y="1804"/>
                  <a:ext cx="509" cy="87"/>
                </a:xfrm>
                <a:prstGeom prst="line">
                  <a:avLst/>
                </a:prstGeom>
                <a:noFill/>
                <a:ln w="25560">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85" name="Line 19"/>
                <p:cNvSpPr>
                  <a:spLocks noChangeShapeType="1"/>
                </p:cNvSpPr>
                <p:nvPr/>
              </p:nvSpPr>
              <p:spPr bwMode="auto">
                <a:xfrm>
                  <a:off x="2572" y="2901"/>
                  <a:ext cx="243" cy="401"/>
                </a:xfrm>
                <a:prstGeom prst="line">
                  <a:avLst/>
                </a:prstGeom>
                <a:noFill/>
                <a:ln w="25560">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86" name="Line 20"/>
                <p:cNvSpPr>
                  <a:spLocks noChangeShapeType="1"/>
                </p:cNvSpPr>
                <p:nvPr/>
              </p:nvSpPr>
              <p:spPr bwMode="auto">
                <a:xfrm flipH="1">
                  <a:off x="2793" y="2800"/>
                  <a:ext cx="309" cy="400"/>
                </a:xfrm>
                <a:prstGeom prst="line">
                  <a:avLst/>
                </a:prstGeom>
                <a:noFill/>
                <a:ln w="25560">
                  <a:solidFill>
                    <a:srgbClr val="FF99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69656" name="Group 21"/>
              <p:cNvGrpSpPr>
                <a:grpSpLocks/>
              </p:cNvGrpSpPr>
              <p:nvPr/>
            </p:nvGrpSpPr>
            <p:grpSpPr bwMode="auto">
              <a:xfrm>
                <a:off x="2261" y="1692"/>
                <a:ext cx="1178" cy="1301"/>
                <a:chOff x="2261" y="1692"/>
                <a:chExt cx="1178" cy="1301"/>
              </a:xfrm>
            </p:grpSpPr>
            <p:sp>
              <p:nvSpPr>
                <p:cNvPr id="69657" name="Line 22"/>
                <p:cNvSpPr>
                  <a:spLocks noChangeShapeType="1"/>
                </p:cNvSpPr>
                <p:nvPr/>
              </p:nvSpPr>
              <p:spPr bwMode="auto">
                <a:xfrm flipV="1">
                  <a:off x="2261" y="1691"/>
                  <a:ext cx="587" cy="913"/>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58" name="Line 23"/>
                <p:cNvSpPr>
                  <a:spLocks noChangeShapeType="1"/>
                </p:cNvSpPr>
                <p:nvPr/>
              </p:nvSpPr>
              <p:spPr bwMode="auto">
                <a:xfrm>
                  <a:off x="2850" y="1693"/>
                  <a:ext cx="521" cy="974"/>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59" name="Line 24"/>
                <p:cNvSpPr>
                  <a:spLocks noChangeShapeType="1"/>
                </p:cNvSpPr>
                <p:nvPr/>
              </p:nvSpPr>
              <p:spPr bwMode="auto">
                <a:xfrm flipV="1">
                  <a:off x="2261" y="1722"/>
                  <a:ext cx="561" cy="231"/>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60" name="Line 25"/>
                <p:cNvSpPr>
                  <a:spLocks noChangeShapeType="1"/>
                </p:cNvSpPr>
                <p:nvPr/>
              </p:nvSpPr>
              <p:spPr bwMode="auto">
                <a:xfrm>
                  <a:off x="2261" y="2669"/>
                  <a:ext cx="1111" cy="0"/>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61" name="Line 26"/>
                <p:cNvSpPr>
                  <a:spLocks noChangeShapeType="1"/>
                </p:cNvSpPr>
                <p:nvPr/>
              </p:nvSpPr>
              <p:spPr bwMode="auto">
                <a:xfrm flipV="1">
                  <a:off x="2261" y="1958"/>
                  <a:ext cx="0" cy="710"/>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62" name="Line 27"/>
                <p:cNvSpPr>
                  <a:spLocks noChangeShapeType="1"/>
                </p:cNvSpPr>
                <p:nvPr/>
              </p:nvSpPr>
              <p:spPr bwMode="auto">
                <a:xfrm>
                  <a:off x="2850" y="1693"/>
                  <a:ext cx="587" cy="388"/>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63" name="Line 28"/>
                <p:cNvSpPr>
                  <a:spLocks noChangeShapeType="1"/>
                </p:cNvSpPr>
                <p:nvPr/>
              </p:nvSpPr>
              <p:spPr bwMode="auto">
                <a:xfrm flipV="1">
                  <a:off x="3374" y="2081"/>
                  <a:ext cx="64" cy="587"/>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64" name="Line 29"/>
                <p:cNvSpPr>
                  <a:spLocks noChangeShapeType="1"/>
                </p:cNvSpPr>
                <p:nvPr/>
              </p:nvSpPr>
              <p:spPr bwMode="auto">
                <a:xfrm flipV="1">
                  <a:off x="2785" y="2667"/>
                  <a:ext cx="587" cy="327"/>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65" name="Line 30"/>
                <p:cNvSpPr>
                  <a:spLocks noChangeShapeType="1"/>
                </p:cNvSpPr>
                <p:nvPr/>
              </p:nvSpPr>
              <p:spPr bwMode="auto">
                <a:xfrm>
                  <a:off x="2261" y="2669"/>
                  <a:ext cx="521" cy="324"/>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66" name="Line 31"/>
                <p:cNvSpPr>
                  <a:spLocks noChangeShapeType="1"/>
                </p:cNvSpPr>
                <p:nvPr/>
              </p:nvSpPr>
              <p:spPr bwMode="auto">
                <a:xfrm>
                  <a:off x="2301" y="2018"/>
                  <a:ext cx="155" cy="258"/>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67" name="Line 32"/>
                <p:cNvSpPr>
                  <a:spLocks noChangeShapeType="1"/>
                </p:cNvSpPr>
                <p:nvPr/>
              </p:nvSpPr>
              <p:spPr bwMode="auto">
                <a:xfrm>
                  <a:off x="2261" y="1960"/>
                  <a:ext cx="391" cy="0"/>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68" name="Line 33"/>
                <p:cNvSpPr>
                  <a:spLocks noChangeShapeType="1"/>
                </p:cNvSpPr>
                <p:nvPr/>
              </p:nvSpPr>
              <p:spPr bwMode="auto">
                <a:xfrm flipH="1">
                  <a:off x="3241" y="2083"/>
                  <a:ext cx="199" cy="259"/>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69" name="Line 34"/>
                <p:cNvSpPr>
                  <a:spLocks noChangeShapeType="1"/>
                </p:cNvSpPr>
                <p:nvPr/>
              </p:nvSpPr>
              <p:spPr bwMode="auto">
                <a:xfrm>
                  <a:off x="3112" y="2025"/>
                  <a:ext cx="326" cy="56"/>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70" name="Line 35"/>
                <p:cNvSpPr>
                  <a:spLocks noChangeShapeType="1"/>
                </p:cNvSpPr>
                <p:nvPr/>
              </p:nvSpPr>
              <p:spPr bwMode="auto">
                <a:xfrm>
                  <a:off x="2655" y="2733"/>
                  <a:ext cx="155" cy="259"/>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71" name="Line 36"/>
                <p:cNvSpPr>
                  <a:spLocks noChangeShapeType="1"/>
                </p:cNvSpPr>
                <p:nvPr/>
              </p:nvSpPr>
              <p:spPr bwMode="auto">
                <a:xfrm flipH="1">
                  <a:off x="2795" y="2669"/>
                  <a:ext cx="199" cy="258"/>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69639" name="Group 37"/>
            <p:cNvGrpSpPr>
              <a:grpSpLocks/>
            </p:cNvGrpSpPr>
            <p:nvPr/>
          </p:nvGrpSpPr>
          <p:grpSpPr bwMode="auto">
            <a:xfrm>
              <a:off x="1670" y="979"/>
              <a:ext cx="2417" cy="2648"/>
              <a:chOff x="1670" y="979"/>
              <a:chExt cx="2417" cy="2648"/>
            </a:xfrm>
          </p:grpSpPr>
          <p:sp>
            <p:nvSpPr>
              <p:cNvPr id="69640" name="Line 38"/>
              <p:cNvSpPr>
                <a:spLocks noChangeShapeType="1"/>
              </p:cNvSpPr>
              <p:nvPr/>
            </p:nvSpPr>
            <p:spPr bwMode="auto">
              <a:xfrm flipV="1">
                <a:off x="1670" y="978"/>
                <a:ext cx="1207" cy="1855"/>
              </a:xfrm>
              <a:prstGeom prst="line">
                <a:avLst/>
              </a:prstGeom>
              <a:noFill/>
              <a:ln w="2916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41" name="Line 39"/>
              <p:cNvSpPr>
                <a:spLocks noChangeShapeType="1"/>
              </p:cNvSpPr>
              <p:nvPr/>
            </p:nvSpPr>
            <p:spPr bwMode="auto">
              <a:xfrm>
                <a:off x="2879" y="980"/>
                <a:ext cx="1072" cy="1983"/>
              </a:xfrm>
              <a:prstGeom prst="line">
                <a:avLst/>
              </a:prstGeom>
              <a:noFill/>
              <a:ln w="2916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42" name="Line 40"/>
              <p:cNvSpPr>
                <a:spLocks noChangeShapeType="1"/>
              </p:cNvSpPr>
              <p:nvPr/>
            </p:nvSpPr>
            <p:spPr bwMode="auto">
              <a:xfrm flipV="1">
                <a:off x="1670" y="1039"/>
                <a:ext cx="1154" cy="470"/>
              </a:xfrm>
              <a:prstGeom prst="line">
                <a:avLst/>
              </a:prstGeom>
              <a:noFill/>
              <a:ln w="2916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43" name="Line 41"/>
              <p:cNvSpPr>
                <a:spLocks noChangeShapeType="1"/>
              </p:cNvSpPr>
              <p:nvPr/>
            </p:nvSpPr>
            <p:spPr bwMode="auto">
              <a:xfrm>
                <a:off x="1670" y="2965"/>
                <a:ext cx="2281" cy="0"/>
              </a:xfrm>
              <a:prstGeom prst="line">
                <a:avLst/>
              </a:prstGeom>
              <a:noFill/>
              <a:ln w="2916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44" name="Line 42"/>
              <p:cNvSpPr>
                <a:spLocks noChangeShapeType="1"/>
              </p:cNvSpPr>
              <p:nvPr/>
            </p:nvSpPr>
            <p:spPr bwMode="auto">
              <a:xfrm flipV="1">
                <a:off x="1670" y="1523"/>
                <a:ext cx="0" cy="1443"/>
              </a:xfrm>
              <a:prstGeom prst="line">
                <a:avLst/>
              </a:prstGeom>
              <a:noFill/>
              <a:ln w="2916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45" name="Line 43"/>
              <p:cNvSpPr>
                <a:spLocks noChangeShapeType="1"/>
              </p:cNvSpPr>
              <p:nvPr/>
            </p:nvSpPr>
            <p:spPr bwMode="auto">
              <a:xfrm>
                <a:off x="2879" y="980"/>
                <a:ext cx="1207" cy="792"/>
              </a:xfrm>
              <a:prstGeom prst="line">
                <a:avLst/>
              </a:prstGeom>
              <a:noFill/>
              <a:ln w="2916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46" name="Line 44"/>
              <p:cNvSpPr>
                <a:spLocks noChangeShapeType="1"/>
              </p:cNvSpPr>
              <p:nvPr/>
            </p:nvSpPr>
            <p:spPr bwMode="auto">
              <a:xfrm flipV="1">
                <a:off x="3953" y="1772"/>
                <a:ext cx="132" cy="1193"/>
              </a:xfrm>
              <a:prstGeom prst="line">
                <a:avLst/>
              </a:prstGeom>
              <a:noFill/>
              <a:ln w="2916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47" name="Line 45"/>
              <p:cNvSpPr>
                <a:spLocks noChangeShapeType="1"/>
              </p:cNvSpPr>
              <p:nvPr/>
            </p:nvSpPr>
            <p:spPr bwMode="auto">
              <a:xfrm flipV="1">
                <a:off x="2745" y="2964"/>
                <a:ext cx="1207" cy="663"/>
              </a:xfrm>
              <a:prstGeom prst="line">
                <a:avLst/>
              </a:prstGeom>
              <a:noFill/>
              <a:ln w="2916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48" name="Line 46"/>
              <p:cNvSpPr>
                <a:spLocks noChangeShapeType="1"/>
              </p:cNvSpPr>
              <p:nvPr/>
            </p:nvSpPr>
            <p:spPr bwMode="auto">
              <a:xfrm>
                <a:off x="1670" y="2965"/>
                <a:ext cx="1072" cy="659"/>
              </a:xfrm>
              <a:prstGeom prst="line">
                <a:avLst/>
              </a:prstGeom>
              <a:noFill/>
              <a:ln w="2916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49" name="Line 47"/>
              <p:cNvSpPr>
                <a:spLocks noChangeShapeType="1"/>
              </p:cNvSpPr>
              <p:nvPr/>
            </p:nvSpPr>
            <p:spPr bwMode="auto">
              <a:xfrm>
                <a:off x="1752" y="1642"/>
                <a:ext cx="319" cy="528"/>
              </a:xfrm>
              <a:prstGeom prst="line">
                <a:avLst/>
              </a:prstGeom>
              <a:noFill/>
              <a:ln w="29160">
                <a:solidFill>
                  <a:srgbClr val="FF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50" name="Line 48"/>
              <p:cNvSpPr>
                <a:spLocks noChangeShapeType="1"/>
              </p:cNvSpPr>
              <p:nvPr/>
            </p:nvSpPr>
            <p:spPr bwMode="auto">
              <a:xfrm>
                <a:off x="1670" y="1524"/>
                <a:ext cx="803" cy="0"/>
              </a:xfrm>
              <a:prstGeom prst="line">
                <a:avLst/>
              </a:prstGeom>
              <a:noFill/>
              <a:ln w="29160">
                <a:solidFill>
                  <a:srgbClr val="FF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51" name="Line 49"/>
              <p:cNvSpPr>
                <a:spLocks noChangeShapeType="1"/>
              </p:cNvSpPr>
              <p:nvPr/>
            </p:nvSpPr>
            <p:spPr bwMode="auto">
              <a:xfrm flipH="1">
                <a:off x="3683" y="1774"/>
                <a:ext cx="405" cy="528"/>
              </a:xfrm>
              <a:prstGeom prst="line">
                <a:avLst/>
              </a:prstGeom>
              <a:noFill/>
              <a:ln w="29160">
                <a:solidFill>
                  <a:srgbClr val="FF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52" name="Line 50"/>
              <p:cNvSpPr>
                <a:spLocks noChangeShapeType="1"/>
              </p:cNvSpPr>
              <p:nvPr/>
            </p:nvSpPr>
            <p:spPr bwMode="auto">
              <a:xfrm>
                <a:off x="3416" y="1657"/>
                <a:ext cx="669" cy="115"/>
              </a:xfrm>
              <a:prstGeom prst="line">
                <a:avLst/>
              </a:prstGeom>
              <a:noFill/>
              <a:ln w="29160">
                <a:solidFill>
                  <a:srgbClr val="FF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53" name="Line 51"/>
              <p:cNvSpPr>
                <a:spLocks noChangeShapeType="1"/>
              </p:cNvSpPr>
              <p:nvPr/>
            </p:nvSpPr>
            <p:spPr bwMode="auto">
              <a:xfrm>
                <a:off x="2476" y="3098"/>
                <a:ext cx="319" cy="527"/>
              </a:xfrm>
              <a:prstGeom prst="line">
                <a:avLst/>
              </a:prstGeom>
              <a:noFill/>
              <a:ln w="29160">
                <a:solidFill>
                  <a:srgbClr val="FF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9654" name="Line 52"/>
              <p:cNvSpPr>
                <a:spLocks noChangeShapeType="1"/>
              </p:cNvSpPr>
              <p:nvPr/>
            </p:nvSpPr>
            <p:spPr bwMode="auto">
              <a:xfrm flipH="1">
                <a:off x="2768" y="2965"/>
                <a:ext cx="404" cy="528"/>
              </a:xfrm>
              <a:prstGeom prst="line">
                <a:avLst/>
              </a:prstGeom>
              <a:noFill/>
              <a:ln w="29160">
                <a:solidFill>
                  <a:srgbClr val="FF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69637" name="Text Box 53"/>
          <p:cNvSpPr txBox="1">
            <a:spLocks noChangeArrowheads="1"/>
          </p:cNvSpPr>
          <p:nvPr/>
        </p:nvSpPr>
        <p:spPr bwMode="auto">
          <a:xfrm>
            <a:off x="900113" y="5695950"/>
            <a:ext cx="7329487" cy="66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a:latin typeface="Times New Roman" panose="02020603050405020304" pitchFamily="18" charset="0"/>
                <a:cs typeface="Times New Roman" panose="02020603050405020304" pitchFamily="18" charset="0"/>
              </a:rPr>
              <a:t>3 Nested Octahedra – s, p, d -shells</a:t>
            </a:r>
          </a:p>
        </p:txBody>
      </p:sp>
    </p:spTree>
    <p:extLst>
      <p:ext uri="{BB962C8B-B14F-4D97-AF65-F5344CB8AC3E}">
        <p14:creationId xmlns:p14="http://schemas.microsoft.com/office/powerpoint/2010/main" val="30948671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1"/>
          <p:cNvSpPr txBox="1">
            <a:spLocks noChangeArrowheads="1"/>
          </p:cNvSpPr>
          <p:nvPr/>
        </p:nvSpPr>
        <p:spPr bwMode="auto">
          <a:xfrm>
            <a:off x="685800" y="331788"/>
            <a:ext cx="777240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b="1"/>
              <a:t>SCQM </a:t>
            </a:r>
            <a:r>
              <a:rPr lang="en-US" altLang="en-US" b="1">
                <a:latin typeface="Wingdings" panose="05000000000000000000" pitchFamily="2" charset="2"/>
              </a:rPr>
              <a:t></a:t>
            </a:r>
            <a:r>
              <a:rPr lang="en-US" altLang="en-US" b="1"/>
              <a:t> Face-Centered Cubic Lattice</a:t>
            </a:r>
          </a:p>
        </p:txBody>
      </p:sp>
      <p:sp>
        <p:nvSpPr>
          <p:cNvPr id="75779" name="Rectangle 2"/>
          <p:cNvSpPr>
            <a:spLocks noChangeArrowheads="1"/>
          </p:cNvSpPr>
          <p:nvPr/>
        </p:nvSpPr>
        <p:spPr bwMode="auto">
          <a:xfrm>
            <a:off x="1712913" y="24939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75780" name="Text Box 3"/>
          <p:cNvSpPr txBox="1">
            <a:spLocks noChangeArrowheads="1"/>
          </p:cNvSpPr>
          <p:nvPr/>
        </p:nvSpPr>
        <p:spPr bwMode="auto">
          <a:xfrm>
            <a:off x="844550" y="1006475"/>
            <a:ext cx="761365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eaLnBrk="1" hangingPunct="1">
              <a:spcBef>
                <a:spcPct val="0"/>
              </a:spcBef>
              <a:buClrTx/>
              <a:buFontTx/>
              <a:buNone/>
            </a:pPr>
            <a:r>
              <a:rPr lang="en-US" altLang="en-US" sz="2600">
                <a:latin typeface="Times New Roman" panose="02020603050405020304" pitchFamily="18" charset="0"/>
              </a:rPr>
              <a:t>Nucleons are arranged in face-centered cubic lattice</a:t>
            </a:r>
          </a:p>
        </p:txBody>
      </p:sp>
      <p:sp>
        <p:nvSpPr>
          <p:cNvPr id="75781" name="Text Box 4"/>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C737E8C8-3944-4247-8D48-FA96BFC6299E}" type="slidenum">
              <a:rPr lang="ru-RU" altLang="en-US" sz="1200">
                <a:solidFill>
                  <a:srgbClr val="898989"/>
                </a:solidFill>
              </a:rPr>
              <a:pPr algn="r" eaLnBrk="1" hangingPunct="1">
                <a:spcBef>
                  <a:spcPct val="0"/>
                </a:spcBef>
                <a:buClrTx/>
                <a:buFontTx/>
                <a:buNone/>
              </a:pPr>
              <a:t>61</a:t>
            </a:fld>
            <a:endParaRPr lang="ru-RU" altLang="en-US" sz="1200">
              <a:solidFill>
                <a:srgbClr val="898989"/>
              </a:solidFill>
            </a:endParaRPr>
          </a:p>
        </p:txBody>
      </p:sp>
      <p:pic>
        <p:nvPicPr>
          <p:cNvPr id="7578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525" y="1690688"/>
            <a:ext cx="2884488" cy="2225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563" y="4135438"/>
            <a:ext cx="2954337" cy="2317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6525" y="4135438"/>
            <a:ext cx="3101975" cy="2317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9163" y="1700213"/>
            <a:ext cx="2546350" cy="2216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8360336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3970" name="Group 1"/>
          <p:cNvGrpSpPr>
            <a:grpSpLocks/>
          </p:cNvGrpSpPr>
          <p:nvPr/>
        </p:nvGrpSpPr>
        <p:grpSpPr bwMode="auto">
          <a:xfrm>
            <a:off x="1189038" y="1465263"/>
            <a:ext cx="6305550" cy="4933950"/>
            <a:chOff x="749" y="923"/>
            <a:chExt cx="3972" cy="3108"/>
          </a:xfrm>
        </p:grpSpPr>
        <p:grpSp>
          <p:nvGrpSpPr>
            <p:cNvPr id="83972" name="Group 2"/>
            <p:cNvGrpSpPr>
              <a:grpSpLocks/>
            </p:cNvGrpSpPr>
            <p:nvPr/>
          </p:nvGrpSpPr>
          <p:grpSpPr bwMode="auto">
            <a:xfrm>
              <a:off x="3189" y="923"/>
              <a:ext cx="1532" cy="1450"/>
              <a:chOff x="3189" y="923"/>
              <a:chExt cx="1532" cy="1450"/>
            </a:xfrm>
          </p:grpSpPr>
          <p:pic>
            <p:nvPicPr>
              <p:cNvPr id="8398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9" y="923"/>
                <a:ext cx="1532" cy="1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83" name="Text Box 4"/>
              <p:cNvSpPr txBox="1">
                <a:spLocks noChangeArrowheads="1"/>
              </p:cNvSpPr>
              <p:nvPr/>
            </p:nvSpPr>
            <p:spPr bwMode="auto">
              <a:xfrm>
                <a:off x="3272" y="1026"/>
                <a:ext cx="3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400">
                    <a:solidFill>
                      <a:srgbClr val="FFFFFF"/>
                    </a:solidFill>
                    <a:latin typeface="Arial" panose="020B0604020202020204" pitchFamily="34" charset="0"/>
                  </a:rPr>
                  <a:t>j</a:t>
                </a:r>
              </a:p>
            </p:txBody>
          </p:sp>
        </p:grpSp>
        <p:grpSp>
          <p:nvGrpSpPr>
            <p:cNvPr id="83973" name="Group 5"/>
            <p:cNvGrpSpPr>
              <a:grpSpLocks/>
            </p:cNvGrpSpPr>
            <p:nvPr/>
          </p:nvGrpSpPr>
          <p:grpSpPr bwMode="auto">
            <a:xfrm>
              <a:off x="749" y="923"/>
              <a:ext cx="1554" cy="1450"/>
              <a:chOff x="749" y="923"/>
              <a:chExt cx="1554" cy="1450"/>
            </a:xfrm>
          </p:grpSpPr>
          <p:pic>
            <p:nvPicPr>
              <p:cNvPr id="8398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 y="923"/>
                <a:ext cx="1554" cy="1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81" name="Text Box 7"/>
              <p:cNvSpPr txBox="1">
                <a:spLocks noChangeArrowheads="1"/>
              </p:cNvSpPr>
              <p:nvPr/>
            </p:nvSpPr>
            <p:spPr bwMode="auto">
              <a:xfrm>
                <a:off x="856" y="1026"/>
                <a:ext cx="3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2400">
                    <a:solidFill>
                      <a:srgbClr val="FFFFFF"/>
                    </a:solidFill>
                    <a:latin typeface="Arial" panose="020B0604020202020204" pitchFamily="34" charset="0"/>
                  </a:rPr>
                  <a:t>N</a:t>
                </a:r>
              </a:p>
            </p:txBody>
          </p:sp>
        </p:grpSp>
        <p:grpSp>
          <p:nvGrpSpPr>
            <p:cNvPr id="83974" name="Group 8"/>
            <p:cNvGrpSpPr>
              <a:grpSpLocks/>
            </p:cNvGrpSpPr>
            <p:nvPr/>
          </p:nvGrpSpPr>
          <p:grpSpPr bwMode="auto">
            <a:xfrm>
              <a:off x="749" y="2582"/>
              <a:ext cx="1554" cy="1449"/>
              <a:chOff x="749" y="2582"/>
              <a:chExt cx="1554" cy="1449"/>
            </a:xfrm>
          </p:grpSpPr>
          <p:pic>
            <p:nvPicPr>
              <p:cNvPr id="83978"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 y="2582"/>
                <a:ext cx="1554" cy="144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9" name="Text Box 10"/>
              <p:cNvSpPr txBox="1">
                <a:spLocks noChangeArrowheads="1"/>
              </p:cNvSpPr>
              <p:nvPr/>
            </p:nvSpPr>
            <p:spPr bwMode="auto">
              <a:xfrm>
                <a:off x="856" y="2669"/>
                <a:ext cx="3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400">
                    <a:solidFill>
                      <a:srgbClr val="FFFFFF"/>
                    </a:solidFill>
                    <a:latin typeface="Arial" panose="020B0604020202020204" pitchFamily="34" charset="0"/>
                  </a:rPr>
                  <a:t>i</a:t>
                </a:r>
              </a:p>
            </p:txBody>
          </p:sp>
        </p:grpSp>
        <p:grpSp>
          <p:nvGrpSpPr>
            <p:cNvPr id="83975" name="Group 11"/>
            <p:cNvGrpSpPr>
              <a:grpSpLocks/>
            </p:cNvGrpSpPr>
            <p:nvPr/>
          </p:nvGrpSpPr>
          <p:grpSpPr bwMode="auto">
            <a:xfrm>
              <a:off x="3165" y="2582"/>
              <a:ext cx="1532" cy="1398"/>
              <a:chOff x="3165" y="2582"/>
              <a:chExt cx="1532" cy="1398"/>
            </a:xfrm>
          </p:grpSpPr>
          <p:pic>
            <p:nvPicPr>
              <p:cNvPr id="83976"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5" y="2582"/>
                <a:ext cx="1532" cy="13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7" name="Text Box 13"/>
              <p:cNvSpPr txBox="1">
                <a:spLocks noChangeArrowheads="1"/>
              </p:cNvSpPr>
              <p:nvPr/>
            </p:nvSpPr>
            <p:spPr bwMode="auto">
              <a:xfrm>
                <a:off x="3326" y="2651"/>
                <a:ext cx="320"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2400">
                    <a:solidFill>
                      <a:srgbClr val="FFFFFF"/>
                    </a:solidFill>
                    <a:latin typeface="Arial" panose="020B0604020202020204" pitchFamily="34" charset="0"/>
                  </a:rPr>
                  <a:t>s</a:t>
                </a:r>
              </a:p>
            </p:txBody>
          </p:sp>
        </p:grpSp>
      </p:grpSp>
      <p:sp>
        <p:nvSpPr>
          <p:cNvPr id="83971" name="Rectangle 14"/>
          <p:cNvSpPr>
            <a:spLocks noGrp="1" noChangeArrowheads="1"/>
          </p:cNvSpPr>
          <p:nvPr>
            <p:ph type="title" idx="4294967295"/>
          </p:nvPr>
        </p:nvSpPr>
        <p:spPr>
          <a:xfrm>
            <a:off x="457200" y="274638"/>
            <a:ext cx="8229600" cy="855662"/>
          </a:xfrm>
        </p:spPr>
        <p:txBody>
          <a:bodyPr/>
          <a:lstStyle/>
          <a:p>
            <a:pPr eaLnBrk="1" hangingPunct="1">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800" b="1" smtClean="0">
                <a:latin typeface="Times New Roman" panose="02020603050405020304" pitchFamily="18" charset="0"/>
              </a:rPr>
              <a:t>FCC Lattice Model </a:t>
            </a:r>
            <a:br>
              <a:rPr lang="en-US" altLang="en-US" sz="2800" b="1" smtClean="0">
                <a:latin typeface="Times New Roman" panose="02020603050405020304" pitchFamily="18" charset="0"/>
              </a:rPr>
            </a:br>
            <a:r>
              <a:rPr lang="en-US" altLang="en-US" sz="2200" smtClean="0">
                <a:latin typeface="Times New Roman" panose="02020603050405020304" pitchFamily="18" charset="0"/>
              </a:rPr>
              <a:t>(</a:t>
            </a:r>
            <a:r>
              <a:rPr lang="en-US" altLang="en-US" sz="2200" i="1" smtClean="0">
                <a:latin typeface="Times New Roman" panose="02020603050405020304" pitchFamily="18" charset="0"/>
              </a:rPr>
              <a:t>N. Cook, 1987)</a:t>
            </a:r>
          </a:p>
        </p:txBody>
      </p:sp>
    </p:spTree>
    <p:extLst>
      <p:ext uri="{BB962C8B-B14F-4D97-AF65-F5344CB8AC3E}">
        <p14:creationId xmlns:p14="http://schemas.microsoft.com/office/powerpoint/2010/main" val="350589451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
          <p:cNvSpPr>
            <a:spLocks noGrp="1" noChangeArrowheads="1"/>
          </p:cNvSpPr>
          <p:nvPr>
            <p:ph type="title" idx="4294967295"/>
          </p:nvPr>
        </p:nvSpPr>
        <p:spPr>
          <a:xfrm>
            <a:off x="457200" y="274638"/>
            <a:ext cx="8229600" cy="1143000"/>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smtClean="0"/>
              <a:t>FCC-SCQM vs SM</a:t>
            </a:r>
            <a:r>
              <a:rPr lang="en-US" altLang="en-US" sz="2800" b="1" smtClean="0"/>
              <a:t/>
            </a:r>
            <a:br>
              <a:rPr lang="en-US" altLang="en-US" sz="2800" b="1" smtClean="0"/>
            </a:br>
            <a:r>
              <a:rPr lang="en-US" altLang="en-US" sz="2800" b="1" smtClean="0"/>
              <a:t>What about spin-orbital coupling (SOC)?</a:t>
            </a:r>
          </a:p>
        </p:txBody>
      </p:sp>
      <p:sp>
        <p:nvSpPr>
          <p:cNvPr id="82946" name="Rectangle 2"/>
          <p:cNvSpPr>
            <a:spLocks noGrp="1" noChangeArrowheads="1"/>
          </p:cNvSpPr>
          <p:nvPr>
            <p:ph type="subTitle" idx="4294967295"/>
          </p:nvPr>
        </p:nvSpPr>
        <p:spPr>
          <a:xfrm>
            <a:off x="457200" y="1504950"/>
            <a:ext cx="8229600" cy="4672013"/>
          </a:xfrm>
        </p:spPr>
        <p:txBody>
          <a:bodyPr lIns="0" tIns="0" rIns="0" bIns="0" anchor="ctr"/>
          <a:lstStyle/>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b="1">
                <a:latin typeface="Times New Roman" panose="02020603050405020304" pitchFamily="18" charset="0"/>
              </a:rPr>
              <a:t>SOC</a:t>
            </a:r>
          </a:p>
          <a:p>
            <a:pPr marL="214313" indent="-214313">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800">
                <a:latin typeface="Times New Roman" panose="02020603050405020304" pitchFamily="18" charset="0"/>
              </a:rPr>
              <a:t>Splitting of nuclear levels</a:t>
            </a:r>
          </a:p>
          <a:p>
            <a:pPr marL="214313" indent="-214313">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800">
                <a:latin typeface="Times New Roman" panose="02020603050405020304" pitchFamily="18" charset="0"/>
              </a:rPr>
              <a:t>Lowering of levels with higher </a:t>
            </a:r>
            <a:r>
              <a:rPr lang="en-US" altLang="en-US" sz="2800" b="1">
                <a:latin typeface="Times New Roman" panose="02020603050405020304" pitchFamily="18" charset="0"/>
              </a:rPr>
              <a:t>J</a:t>
            </a:r>
          </a:p>
          <a:p>
            <a:pPr marL="214313" indent="-214313">
              <a:buSzPct val="45000"/>
              <a:buFont typeface="Wingdings" panose="05000000000000000000" pitchFamily="2" charset="2"/>
              <a:buChar char=""/>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800">
                <a:latin typeface="Times New Roman" panose="02020603050405020304" pitchFamily="18" charset="0"/>
              </a:rPr>
              <a:t>Description of observed magic numbers of protons and neutrons</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800">
                <a:latin typeface="Times New Roman" panose="02020603050405020304" pitchFamily="18" charset="0"/>
              </a:rPr>
              <a:t>	2, 8, 20, 28, 50, 82, 126</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800">
                <a:solidFill>
                  <a:srgbClr val="C5000B"/>
                </a:solidFill>
                <a:latin typeface="Times New Roman" panose="02020603050405020304" pitchFamily="18" charset="0"/>
              </a:rPr>
              <a:t>   </a:t>
            </a:r>
            <a:r>
              <a:rPr lang="en-US" altLang="en-US" sz="2800" b="1">
                <a:solidFill>
                  <a:srgbClr val="C5000B"/>
                </a:solidFill>
                <a:latin typeface="Times New Roman" panose="02020603050405020304" pitchFamily="18" charset="0"/>
              </a:rPr>
              <a:t>Is it possible get the same numbers in FCC-SCQM?</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r>
              <a:rPr lang="en-US" altLang="en-US" sz="2800" b="1">
                <a:solidFill>
                  <a:srgbClr val="C5000B"/>
                </a:solidFill>
                <a:latin typeface="Times New Roman" panose="02020603050405020304" pitchFamily="18" charset="0"/>
              </a:rPr>
              <a:t>				YES !</a:t>
            </a:r>
            <a:r>
              <a:rPr lang="en-US" altLang="en-US" sz="2800" b="1">
                <a:solidFill>
                  <a:srgbClr val="FF6600"/>
                </a:solidFill>
                <a:latin typeface="Times New Roman" panose="02020603050405020304" pitchFamily="18" charset="0"/>
              </a:rPr>
              <a:t> </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defRPr/>
            </a:pPr>
            <a:endParaRPr lang="en-US" altLang="en-US" sz="2800" b="1">
              <a:solidFill>
                <a:srgbClr val="FF6600"/>
              </a:solidFill>
              <a:latin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Grp="1" noChangeArrowheads="1"/>
          </p:cNvSpPr>
          <p:nvPr>
            <p:ph type="title" idx="4294967295"/>
          </p:nvPr>
        </p:nvSpPr>
        <p:spPr>
          <a:xfrm>
            <a:off x="473075" y="207963"/>
            <a:ext cx="8229600" cy="1143000"/>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smtClean="0"/>
              <a:t>FCC-SCQM vs SM</a:t>
            </a:r>
            <a:r>
              <a:rPr lang="en-US" altLang="en-US" sz="2800" b="1" smtClean="0"/>
              <a:t/>
            </a:r>
            <a:br>
              <a:rPr lang="en-US" altLang="en-US" sz="2800" b="1" smtClean="0"/>
            </a:br>
            <a:r>
              <a:rPr lang="en-US" altLang="en-US" sz="2800" b="1" smtClean="0"/>
              <a:t>Spin-orbital coupling</a:t>
            </a:r>
          </a:p>
        </p:txBody>
      </p:sp>
      <p:sp>
        <p:nvSpPr>
          <p:cNvPr id="188419" name="Rectangle 2"/>
          <p:cNvSpPr>
            <a:spLocks noGrp="1" noChangeArrowheads="1"/>
          </p:cNvSpPr>
          <p:nvPr>
            <p:ph type="subTitle" idx="4294967295"/>
          </p:nvPr>
        </p:nvSpPr>
        <p:spPr>
          <a:xfrm>
            <a:off x="457200" y="1417638"/>
            <a:ext cx="8229600" cy="868362"/>
          </a:xfrm>
        </p:spPr>
        <p:txBody>
          <a:bodyPr lIns="0" tIns="0" rIns="0" bIns="0" anchor="ctr"/>
          <a:lstStyle/>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smtClean="0">
                <a:latin typeface="Times New Roman" panose="02020603050405020304" pitchFamily="18" charset="0"/>
              </a:rPr>
              <a:t>In SCQM Increasing number of exchange nucleons leads to </a:t>
            </a:r>
          </a:p>
          <a:p>
            <a:pPr marL="0" indent="0">
              <a:buClrTx/>
              <a:buFontTx/>
              <a:buNone/>
              <a:tabLst>
                <a:tab pos="0" algn="l"/>
                <a:tab pos="112713" algn="l"/>
                <a:tab pos="569913" algn="l"/>
                <a:tab pos="1027113" algn="l"/>
                <a:tab pos="1484313" algn="l"/>
                <a:tab pos="1941513" algn="l"/>
                <a:tab pos="2398713" algn="l"/>
                <a:tab pos="2855913" algn="l"/>
                <a:tab pos="3313113" algn="l"/>
                <a:tab pos="3770313" algn="l"/>
                <a:tab pos="4227513" algn="l"/>
                <a:tab pos="4684713" algn="l"/>
                <a:tab pos="5141913" algn="l"/>
                <a:tab pos="5599113" algn="l"/>
                <a:tab pos="6056313" algn="l"/>
                <a:tab pos="6513513" algn="l"/>
                <a:tab pos="6970713" algn="l"/>
                <a:tab pos="7427913" algn="l"/>
                <a:tab pos="7885113" algn="l"/>
                <a:tab pos="8342313" algn="l"/>
                <a:tab pos="8799513" algn="l"/>
              </a:tabLst>
            </a:pPr>
            <a:r>
              <a:rPr lang="en-US" altLang="en-US" sz="2400" b="1" smtClean="0">
                <a:latin typeface="Times New Roman" panose="02020603050405020304" pitchFamily="18" charset="0"/>
              </a:rPr>
              <a:t>Lowering</a:t>
            </a:r>
            <a:r>
              <a:rPr lang="en-US" altLang="en-US" sz="2400" smtClean="0">
                <a:latin typeface="Times New Roman" panose="02020603050405020304" pitchFamily="18" charset="0"/>
              </a:rPr>
              <a:t> of levels with higher </a:t>
            </a:r>
            <a:r>
              <a:rPr lang="en-US" altLang="en-US" sz="2400" b="1" smtClean="0">
                <a:latin typeface="Times New Roman" panose="02020603050405020304" pitchFamily="18" charset="0"/>
              </a:rPr>
              <a:t>J</a:t>
            </a:r>
          </a:p>
        </p:txBody>
      </p:sp>
      <p:grpSp>
        <p:nvGrpSpPr>
          <p:cNvPr id="188420" name="Group 3"/>
          <p:cNvGrpSpPr>
            <a:grpSpLocks/>
          </p:cNvGrpSpPr>
          <p:nvPr/>
        </p:nvGrpSpPr>
        <p:grpSpPr bwMode="auto">
          <a:xfrm>
            <a:off x="563563" y="2193925"/>
            <a:ext cx="7845425" cy="2740025"/>
            <a:chOff x="355" y="1382"/>
            <a:chExt cx="4942" cy="1726"/>
          </a:xfrm>
        </p:grpSpPr>
        <p:grpSp>
          <p:nvGrpSpPr>
            <p:cNvPr id="188424" name="Group 4"/>
            <p:cNvGrpSpPr>
              <a:grpSpLocks/>
            </p:cNvGrpSpPr>
            <p:nvPr/>
          </p:nvGrpSpPr>
          <p:grpSpPr bwMode="auto">
            <a:xfrm>
              <a:off x="355" y="1440"/>
              <a:ext cx="1421" cy="1668"/>
              <a:chOff x="355" y="1440"/>
              <a:chExt cx="1421" cy="1668"/>
            </a:xfrm>
          </p:grpSpPr>
          <p:pic>
            <p:nvPicPr>
              <p:cNvPr id="18843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 y="1728"/>
                <a:ext cx="1421" cy="13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32" name="Text Box 6"/>
              <p:cNvSpPr txBox="1">
                <a:spLocks noChangeArrowheads="1"/>
              </p:cNvSpPr>
              <p:nvPr/>
            </p:nvSpPr>
            <p:spPr bwMode="auto">
              <a:xfrm>
                <a:off x="626" y="1440"/>
                <a:ext cx="508"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J= 1/2</a:t>
                </a:r>
              </a:p>
            </p:txBody>
          </p:sp>
        </p:grpSp>
        <p:grpSp>
          <p:nvGrpSpPr>
            <p:cNvPr id="188425" name="Group 7"/>
            <p:cNvGrpSpPr>
              <a:grpSpLocks/>
            </p:cNvGrpSpPr>
            <p:nvPr/>
          </p:nvGrpSpPr>
          <p:grpSpPr bwMode="auto">
            <a:xfrm>
              <a:off x="2083" y="1440"/>
              <a:ext cx="1485" cy="1663"/>
              <a:chOff x="2083" y="1440"/>
              <a:chExt cx="1485" cy="1663"/>
            </a:xfrm>
          </p:grpSpPr>
          <p:pic>
            <p:nvPicPr>
              <p:cNvPr id="188429"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3" y="1756"/>
                <a:ext cx="1485" cy="13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30" name="Text Box 9"/>
              <p:cNvSpPr txBox="1">
                <a:spLocks noChangeArrowheads="1"/>
              </p:cNvSpPr>
              <p:nvPr/>
            </p:nvSpPr>
            <p:spPr bwMode="auto">
              <a:xfrm>
                <a:off x="2372" y="1440"/>
                <a:ext cx="869" cy="2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J = 1/2, 3/2 </a:t>
                </a:r>
              </a:p>
            </p:txBody>
          </p:sp>
        </p:grpSp>
        <p:grpSp>
          <p:nvGrpSpPr>
            <p:cNvPr id="188426" name="Group 10"/>
            <p:cNvGrpSpPr>
              <a:grpSpLocks/>
            </p:cNvGrpSpPr>
            <p:nvPr/>
          </p:nvGrpSpPr>
          <p:grpSpPr bwMode="auto">
            <a:xfrm>
              <a:off x="3754" y="1382"/>
              <a:ext cx="1543" cy="1726"/>
              <a:chOff x="3754" y="1382"/>
              <a:chExt cx="1543" cy="1726"/>
            </a:xfrm>
          </p:grpSpPr>
          <p:pic>
            <p:nvPicPr>
              <p:cNvPr id="18842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4" y="1670"/>
                <a:ext cx="1543" cy="14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28" name="Text Box 12"/>
              <p:cNvSpPr txBox="1">
                <a:spLocks noChangeArrowheads="1"/>
              </p:cNvSpPr>
              <p:nvPr/>
            </p:nvSpPr>
            <p:spPr bwMode="auto">
              <a:xfrm>
                <a:off x="4042" y="1382"/>
                <a:ext cx="1150" cy="2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1800">
                    <a:latin typeface="Arial" panose="020B0604020202020204" pitchFamily="34" charset="0"/>
                  </a:rPr>
                  <a:t>J = 1/2, 3/2, 5/2</a:t>
                </a:r>
              </a:p>
            </p:txBody>
          </p:sp>
        </p:grpSp>
      </p:grpSp>
      <p:sp>
        <p:nvSpPr>
          <p:cNvPr id="188421" name="Text Box 13"/>
          <p:cNvSpPr txBox="1">
            <a:spLocks noChangeArrowheads="1"/>
          </p:cNvSpPr>
          <p:nvPr/>
        </p:nvSpPr>
        <p:spPr bwMode="auto">
          <a:xfrm>
            <a:off x="549275" y="5094288"/>
            <a:ext cx="2286000" cy="139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ts val="225"/>
              </a:spcBef>
              <a:buClrTx/>
              <a:buFontTx/>
              <a:buNone/>
            </a:pPr>
            <a:r>
              <a:rPr lang="en-US" altLang="en-US" sz="2200" b="1">
                <a:latin typeface="Times New Roman" panose="02020603050405020304" pitchFamily="18" charset="0"/>
              </a:rPr>
              <a:t>s</a:t>
            </a:r>
            <a:r>
              <a:rPr lang="en-US" altLang="en-US" sz="2200">
                <a:latin typeface="Times New Roman" panose="02020603050405020304" pitchFamily="18" charset="0"/>
              </a:rPr>
              <a:t>: n=0, l=0</a:t>
            </a:r>
          </a:p>
          <a:p>
            <a:pPr algn="ctr">
              <a:spcBef>
                <a:spcPts val="225"/>
              </a:spcBef>
              <a:buClrTx/>
              <a:buFontTx/>
              <a:buNone/>
            </a:pPr>
            <a:r>
              <a:rPr lang="en-US" altLang="en-US" sz="2200">
                <a:latin typeface="Times New Roman" panose="02020603050405020304" pitchFamily="18" charset="0"/>
              </a:rPr>
              <a:t> 1 alpha</a:t>
            </a:r>
          </a:p>
          <a:p>
            <a:pPr algn="ctr">
              <a:spcBef>
                <a:spcPts val="225"/>
              </a:spcBef>
              <a:buClrTx/>
              <a:buFontTx/>
              <a:buNone/>
            </a:pPr>
            <a:r>
              <a:rPr lang="en-US" altLang="en-US" sz="2200">
                <a:latin typeface="Times New Roman" panose="02020603050405020304" pitchFamily="18" charset="0"/>
              </a:rPr>
              <a:t>1/2 - </a:t>
            </a:r>
            <a:r>
              <a:rPr lang="en-US" altLang="en-US" sz="2200" b="1">
                <a:latin typeface="Times New Roman" panose="02020603050405020304" pitchFamily="18" charset="0"/>
              </a:rPr>
              <a:t>0</a:t>
            </a:r>
            <a:r>
              <a:rPr lang="en-US" altLang="en-US" sz="2200" b="1">
                <a:solidFill>
                  <a:srgbClr val="C5000B"/>
                </a:solidFill>
                <a:latin typeface="Times New Roman" panose="02020603050405020304" pitchFamily="18" charset="0"/>
              </a:rPr>
              <a:t> </a:t>
            </a:r>
            <a:r>
              <a:rPr lang="en-US" altLang="en-US" sz="2200" b="1">
                <a:latin typeface="Times New Roman" panose="02020603050405020304" pitchFamily="18" charset="0"/>
              </a:rPr>
              <a:t>exchange nucleons</a:t>
            </a:r>
          </a:p>
        </p:txBody>
      </p:sp>
      <p:sp>
        <p:nvSpPr>
          <p:cNvPr id="188422" name="Text Box 14"/>
          <p:cNvSpPr txBox="1">
            <a:spLocks noChangeArrowheads="1"/>
          </p:cNvSpPr>
          <p:nvPr/>
        </p:nvSpPr>
        <p:spPr bwMode="auto">
          <a:xfrm>
            <a:off x="3292475" y="5029200"/>
            <a:ext cx="2378075" cy="186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200" b="1">
                <a:latin typeface="Times New Roman" panose="02020603050405020304" pitchFamily="18" charset="0"/>
              </a:rPr>
              <a:t>s</a:t>
            </a:r>
            <a:r>
              <a:rPr lang="en-US" altLang="en-US" sz="2200">
                <a:latin typeface="Times New Roman" panose="02020603050405020304" pitchFamily="18" charset="0"/>
              </a:rPr>
              <a:t>: n=1, l=1</a:t>
            </a:r>
          </a:p>
          <a:p>
            <a:pPr algn="ctr">
              <a:spcBef>
                <a:spcPct val="0"/>
              </a:spcBef>
              <a:buClrTx/>
              <a:buFontTx/>
              <a:buNone/>
            </a:pPr>
            <a:r>
              <a:rPr lang="en-US" altLang="en-US" sz="2200">
                <a:latin typeface="Times New Roman" panose="02020603050405020304" pitchFamily="18" charset="0"/>
              </a:rPr>
              <a:t>6 virtual alpha</a:t>
            </a:r>
          </a:p>
          <a:p>
            <a:pPr algn="ctr">
              <a:spcBef>
                <a:spcPct val="0"/>
              </a:spcBef>
              <a:buClrTx/>
              <a:buFontTx/>
              <a:buNone/>
            </a:pPr>
            <a:r>
              <a:rPr lang="en-US" altLang="en-US" sz="2200">
                <a:latin typeface="Times New Roman" panose="02020603050405020304" pitchFamily="18" charset="0"/>
              </a:rPr>
              <a:t>1/2 - </a:t>
            </a:r>
            <a:r>
              <a:rPr lang="en-US" altLang="en-US" sz="2200" b="1">
                <a:latin typeface="Times New Roman" panose="02020603050405020304" pitchFamily="18" charset="0"/>
              </a:rPr>
              <a:t>0 exch. nucl.</a:t>
            </a:r>
          </a:p>
          <a:p>
            <a:pPr algn="ctr">
              <a:spcBef>
                <a:spcPct val="0"/>
              </a:spcBef>
              <a:buClrTx/>
              <a:buFontTx/>
              <a:buNone/>
            </a:pPr>
            <a:r>
              <a:rPr lang="en-US" altLang="en-US" sz="2200">
                <a:latin typeface="Times New Roman" panose="02020603050405020304" pitchFamily="18" charset="0"/>
              </a:rPr>
              <a:t>3/2 - 2</a:t>
            </a:r>
            <a:r>
              <a:rPr lang="en-US" altLang="en-US" sz="2200" b="1">
                <a:latin typeface="Times New Roman" panose="02020603050405020304" pitchFamily="18" charset="0"/>
              </a:rPr>
              <a:t> exch. nucl.</a:t>
            </a:r>
          </a:p>
        </p:txBody>
      </p:sp>
      <p:sp>
        <p:nvSpPr>
          <p:cNvPr id="188423" name="Text Box 15"/>
          <p:cNvSpPr txBox="1">
            <a:spLocks noChangeArrowheads="1"/>
          </p:cNvSpPr>
          <p:nvPr/>
        </p:nvSpPr>
        <p:spPr bwMode="auto">
          <a:xfrm>
            <a:off x="5851525" y="4899025"/>
            <a:ext cx="2925763" cy="178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ts val="225"/>
              </a:spcBef>
              <a:buClrTx/>
              <a:buFontTx/>
              <a:buNone/>
            </a:pPr>
            <a:r>
              <a:rPr lang="en-US" altLang="en-US" sz="2200" b="1">
                <a:latin typeface="Times New Roman" panose="02020603050405020304" pitchFamily="18" charset="0"/>
              </a:rPr>
              <a:t>s</a:t>
            </a:r>
            <a:r>
              <a:rPr lang="en-US" altLang="en-US" sz="2200">
                <a:latin typeface="Times New Roman" panose="02020603050405020304" pitchFamily="18" charset="0"/>
              </a:rPr>
              <a:t>: n=2, l=0, 2</a:t>
            </a:r>
          </a:p>
          <a:p>
            <a:pPr algn="ctr">
              <a:spcBef>
                <a:spcPts val="225"/>
              </a:spcBef>
              <a:buClrTx/>
              <a:buFontTx/>
              <a:buNone/>
            </a:pPr>
            <a:r>
              <a:rPr lang="en-US" altLang="en-US" sz="2200">
                <a:latin typeface="Times New Roman" panose="02020603050405020304" pitchFamily="18" charset="0"/>
              </a:rPr>
              <a:t>22 virtual alpha</a:t>
            </a:r>
          </a:p>
          <a:p>
            <a:pPr algn="ctr">
              <a:spcBef>
                <a:spcPts val="225"/>
              </a:spcBef>
              <a:buClrTx/>
              <a:buFontTx/>
              <a:buNone/>
            </a:pPr>
            <a:r>
              <a:rPr lang="en-US" altLang="en-US" sz="2200">
                <a:latin typeface="Times New Roman" panose="02020603050405020304" pitchFamily="18" charset="0"/>
              </a:rPr>
              <a:t>1/2 – </a:t>
            </a:r>
            <a:r>
              <a:rPr lang="en-US" altLang="en-US" sz="2200" b="1">
                <a:latin typeface="Times New Roman" panose="02020603050405020304" pitchFamily="18" charset="0"/>
              </a:rPr>
              <a:t>0 exch. nucl </a:t>
            </a:r>
          </a:p>
          <a:p>
            <a:pPr algn="ctr">
              <a:spcBef>
                <a:spcPts val="225"/>
              </a:spcBef>
              <a:buClrTx/>
              <a:buFontTx/>
              <a:buNone/>
            </a:pPr>
            <a:r>
              <a:rPr lang="en-US" altLang="en-US" sz="2200">
                <a:latin typeface="Times New Roman" panose="02020603050405020304" pitchFamily="18" charset="0"/>
              </a:rPr>
              <a:t>3/2 - </a:t>
            </a:r>
            <a:r>
              <a:rPr lang="en-US" altLang="en-US" sz="2200" b="1">
                <a:latin typeface="Times New Roman" panose="02020603050405020304" pitchFamily="18" charset="0"/>
              </a:rPr>
              <a:t>2 exch. nucl.</a:t>
            </a:r>
          </a:p>
          <a:p>
            <a:pPr algn="ctr">
              <a:spcBef>
                <a:spcPts val="225"/>
              </a:spcBef>
              <a:buClrTx/>
              <a:buFontTx/>
              <a:buNone/>
            </a:pPr>
            <a:r>
              <a:rPr lang="en-US" altLang="en-US" sz="2200">
                <a:latin typeface="Times New Roman" panose="02020603050405020304" pitchFamily="18" charset="0"/>
              </a:rPr>
              <a:t>5/2 – </a:t>
            </a:r>
            <a:r>
              <a:rPr lang="en-US" altLang="en-US" sz="2200" b="1">
                <a:latin typeface="Times New Roman" panose="02020603050405020304" pitchFamily="18" charset="0"/>
              </a:rPr>
              <a:t>4 exch. nucl.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1"/>
          <p:cNvSpPr>
            <a:spLocks noGrp="1" noChangeArrowheads="1"/>
          </p:cNvSpPr>
          <p:nvPr>
            <p:ph type="title" idx="4294967295"/>
          </p:nvPr>
        </p:nvSpPr>
        <p:spPr>
          <a:xfrm>
            <a:off x="731838" y="1828800"/>
            <a:ext cx="7772400" cy="457200"/>
          </a:xfrm>
        </p:spPr>
        <p:txBody>
          <a:bodyPr lIns="91440" tIns="45720" rIns="91440" bIns="45720"/>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2400" smtClean="0"/>
              <a:t>Different colors correspond to </a:t>
            </a:r>
            <a:br>
              <a:rPr lang="en-US" altLang="en-US" sz="2400" smtClean="0"/>
            </a:br>
            <a:r>
              <a:rPr lang="en-US" altLang="en-US" sz="2400" smtClean="0"/>
              <a:t>different quantum numbers</a:t>
            </a:r>
            <a:r>
              <a:rPr lang="en-US" altLang="en-US" sz="3200" b="1" smtClean="0"/>
              <a:t> </a:t>
            </a:r>
          </a:p>
        </p:txBody>
      </p:sp>
      <p:pic>
        <p:nvPicPr>
          <p:cNvPr id="1904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475" y="4297363"/>
            <a:ext cx="6858000" cy="1463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90468" name="Group 3"/>
          <p:cNvGrpSpPr>
            <a:grpSpLocks/>
          </p:cNvGrpSpPr>
          <p:nvPr/>
        </p:nvGrpSpPr>
        <p:grpSpPr bwMode="auto">
          <a:xfrm>
            <a:off x="1154113" y="2651125"/>
            <a:ext cx="6707187" cy="1201738"/>
            <a:chOff x="727" y="1670"/>
            <a:chExt cx="4225" cy="757"/>
          </a:xfrm>
        </p:grpSpPr>
        <p:grpSp>
          <p:nvGrpSpPr>
            <p:cNvPr id="190470" name="Group 4"/>
            <p:cNvGrpSpPr>
              <a:grpSpLocks/>
            </p:cNvGrpSpPr>
            <p:nvPr/>
          </p:nvGrpSpPr>
          <p:grpSpPr bwMode="auto">
            <a:xfrm>
              <a:off x="727" y="1681"/>
              <a:ext cx="695" cy="746"/>
              <a:chOff x="727" y="1681"/>
              <a:chExt cx="695" cy="746"/>
            </a:xfrm>
          </p:grpSpPr>
          <p:pic>
            <p:nvPicPr>
              <p:cNvPr id="19048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7" y="1681"/>
                <a:ext cx="695" cy="7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84" name="Text Box 6"/>
              <p:cNvSpPr txBox="1">
                <a:spLocks noChangeArrowheads="1"/>
              </p:cNvSpPr>
              <p:nvPr/>
            </p:nvSpPr>
            <p:spPr bwMode="auto">
              <a:xfrm>
                <a:off x="775" y="1735"/>
                <a:ext cx="142"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2400">
                    <a:solidFill>
                      <a:srgbClr val="FFFFFF"/>
                    </a:solidFill>
                    <a:latin typeface="Arial" panose="020B0604020202020204" pitchFamily="34" charset="0"/>
                  </a:rPr>
                  <a:t>N</a:t>
                </a:r>
              </a:p>
            </p:txBody>
          </p:sp>
        </p:grpSp>
        <p:grpSp>
          <p:nvGrpSpPr>
            <p:cNvPr id="190471" name="Group 7"/>
            <p:cNvGrpSpPr>
              <a:grpSpLocks/>
            </p:cNvGrpSpPr>
            <p:nvPr/>
          </p:nvGrpSpPr>
          <p:grpSpPr bwMode="auto">
            <a:xfrm>
              <a:off x="1539" y="1681"/>
              <a:ext cx="747" cy="738"/>
              <a:chOff x="1539" y="1681"/>
              <a:chExt cx="747" cy="738"/>
            </a:xfrm>
          </p:grpSpPr>
          <p:pic>
            <p:nvPicPr>
              <p:cNvPr id="19048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 y="1681"/>
                <a:ext cx="747" cy="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82" name="Text Box 9"/>
              <p:cNvSpPr txBox="1">
                <a:spLocks noChangeArrowheads="1"/>
              </p:cNvSpPr>
              <p:nvPr/>
            </p:nvSpPr>
            <p:spPr bwMode="auto">
              <a:xfrm>
                <a:off x="1580" y="1733"/>
                <a:ext cx="155" cy="3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400">
                    <a:solidFill>
                      <a:srgbClr val="FFFFFF"/>
                    </a:solidFill>
                    <a:latin typeface="Arial" panose="020B0604020202020204" pitchFamily="34" charset="0"/>
                  </a:rPr>
                  <a:t>j</a:t>
                </a:r>
              </a:p>
            </p:txBody>
          </p:sp>
        </p:grpSp>
        <p:grpSp>
          <p:nvGrpSpPr>
            <p:cNvPr id="190472" name="Group 10"/>
            <p:cNvGrpSpPr>
              <a:grpSpLocks/>
            </p:cNvGrpSpPr>
            <p:nvPr/>
          </p:nvGrpSpPr>
          <p:grpSpPr bwMode="auto">
            <a:xfrm>
              <a:off x="4148" y="1671"/>
              <a:ext cx="804" cy="745"/>
              <a:chOff x="4148" y="1671"/>
              <a:chExt cx="804" cy="745"/>
            </a:xfrm>
          </p:grpSpPr>
          <p:pic>
            <p:nvPicPr>
              <p:cNvPr id="19047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8" y="1671"/>
                <a:ext cx="804" cy="7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80" name="Text Box 12"/>
              <p:cNvSpPr txBox="1">
                <a:spLocks noChangeArrowheads="1"/>
              </p:cNvSpPr>
              <p:nvPr/>
            </p:nvSpPr>
            <p:spPr bwMode="auto">
              <a:xfrm>
                <a:off x="4204" y="1716"/>
                <a:ext cx="165"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400">
                    <a:solidFill>
                      <a:srgbClr val="FFFFFF"/>
                    </a:solidFill>
                    <a:latin typeface="Arial" panose="020B0604020202020204" pitchFamily="34" charset="0"/>
                  </a:rPr>
                  <a:t>i</a:t>
                </a:r>
              </a:p>
            </p:txBody>
          </p:sp>
        </p:grpSp>
        <p:grpSp>
          <p:nvGrpSpPr>
            <p:cNvPr id="190473" name="Group 13"/>
            <p:cNvGrpSpPr>
              <a:grpSpLocks/>
            </p:cNvGrpSpPr>
            <p:nvPr/>
          </p:nvGrpSpPr>
          <p:grpSpPr bwMode="auto">
            <a:xfrm>
              <a:off x="3269" y="1670"/>
              <a:ext cx="804" cy="746"/>
              <a:chOff x="3269" y="1670"/>
              <a:chExt cx="804" cy="746"/>
            </a:xfrm>
          </p:grpSpPr>
          <p:pic>
            <p:nvPicPr>
              <p:cNvPr id="190477"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9" y="1670"/>
                <a:ext cx="804" cy="7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78" name="Text Box 15"/>
              <p:cNvSpPr txBox="1">
                <a:spLocks noChangeArrowheads="1"/>
              </p:cNvSpPr>
              <p:nvPr/>
            </p:nvSpPr>
            <p:spPr bwMode="auto">
              <a:xfrm>
                <a:off x="3354" y="1708"/>
                <a:ext cx="168"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2400">
                    <a:solidFill>
                      <a:srgbClr val="FFFFFF"/>
                    </a:solidFill>
                    <a:latin typeface="Arial" panose="020B0604020202020204" pitchFamily="34" charset="0"/>
                  </a:rPr>
                  <a:t>s</a:t>
                </a:r>
              </a:p>
            </p:txBody>
          </p:sp>
        </p:grpSp>
        <p:grpSp>
          <p:nvGrpSpPr>
            <p:cNvPr id="190474" name="Group 16"/>
            <p:cNvGrpSpPr>
              <a:grpSpLocks/>
            </p:cNvGrpSpPr>
            <p:nvPr/>
          </p:nvGrpSpPr>
          <p:grpSpPr bwMode="auto">
            <a:xfrm>
              <a:off x="2403" y="1681"/>
              <a:ext cx="747" cy="746"/>
              <a:chOff x="2403" y="1681"/>
              <a:chExt cx="747" cy="746"/>
            </a:xfrm>
          </p:grpSpPr>
          <p:pic>
            <p:nvPicPr>
              <p:cNvPr id="190475"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03" y="1681"/>
                <a:ext cx="747" cy="7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0476" name="Text Box 18"/>
              <p:cNvSpPr txBox="1">
                <a:spLocks noChangeArrowheads="1"/>
              </p:cNvSpPr>
              <p:nvPr/>
            </p:nvSpPr>
            <p:spPr bwMode="auto">
              <a:xfrm>
                <a:off x="2472" y="1769"/>
                <a:ext cx="83" cy="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spcBef>
                    <a:spcPct val="0"/>
                  </a:spcBef>
                  <a:buClrTx/>
                  <a:buFontTx/>
                  <a:buNone/>
                </a:pPr>
                <a:r>
                  <a:rPr lang="en-US" altLang="en-US" sz="2400">
                    <a:solidFill>
                      <a:srgbClr val="FFFFFF"/>
                    </a:solidFill>
                    <a:latin typeface="Arial" panose="020B0604020202020204" pitchFamily="34" charset="0"/>
                  </a:rPr>
                  <a:t>m</a:t>
                </a:r>
              </a:p>
            </p:txBody>
          </p:sp>
        </p:grpSp>
      </p:grpSp>
      <p:sp>
        <p:nvSpPr>
          <p:cNvPr id="190469" name="Text Box 19"/>
          <p:cNvSpPr txBox="1">
            <a:spLocks noChangeArrowheads="1"/>
          </p:cNvSpPr>
          <p:nvPr/>
        </p:nvSpPr>
        <p:spPr bwMode="auto">
          <a:xfrm>
            <a:off x="457200" y="365125"/>
            <a:ext cx="8229600" cy="85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eaLnBrk="1" hangingPunct="1">
              <a:spcBef>
                <a:spcPct val="0"/>
              </a:spcBef>
              <a:buClrTx/>
              <a:buFontTx/>
              <a:buNone/>
            </a:pPr>
            <a:r>
              <a:rPr lang="en-US" altLang="en-US" sz="2800" b="1">
                <a:latin typeface="Times New Roman" panose="02020603050405020304" pitchFamily="18" charset="0"/>
              </a:rPr>
              <a:t>FCC Lattice Model </a:t>
            </a:r>
            <a:br>
              <a:rPr lang="en-US" altLang="en-US" sz="2800" b="1">
                <a:latin typeface="Times New Roman" panose="02020603050405020304" pitchFamily="18" charset="0"/>
              </a:rPr>
            </a:br>
            <a:r>
              <a:rPr lang="en-US" altLang="en-US" sz="2200">
                <a:latin typeface="Times New Roman" panose="02020603050405020304" pitchFamily="18" charset="0"/>
              </a:rPr>
              <a:t>(</a:t>
            </a:r>
            <a:r>
              <a:rPr lang="en-US" altLang="en-US" sz="2200" i="1">
                <a:latin typeface="Times New Roman" panose="02020603050405020304" pitchFamily="18" charset="0"/>
              </a:rPr>
              <a:t>N. Cook, 1987)</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1"/>
          <p:cNvSpPr>
            <a:spLocks noGrp="1" noChangeArrowheads="1"/>
          </p:cNvSpPr>
          <p:nvPr>
            <p:ph type="title" idx="4294967295"/>
          </p:nvPr>
        </p:nvSpPr>
        <p:spPr>
          <a:xfrm>
            <a:off x="457200" y="274638"/>
            <a:ext cx="8229600" cy="822325"/>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smtClean="0"/>
              <a:t>FCC-SCQM vs SM</a:t>
            </a:r>
          </a:p>
        </p:txBody>
      </p:sp>
      <p:sp>
        <p:nvSpPr>
          <p:cNvPr id="198659" name="Rectangle 2"/>
          <p:cNvSpPr>
            <a:spLocks noGrp="1" noChangeArrowheads="1"/>
          </p:cNvSpPr>
          <p:nvPr>
            <p:ph type="subTitle" idx="4294967295"/>
          </p:nvPr>
        </p:nvSpPr>
        <p:spPr>
          <a:xfrm>
            <a:off x="457200" y="530225"/>
            <a:ext cx="8229600" cy="6621463"/>
          </a:xfrm>
        </p:spPr>
        <p:txBody>
          <a:bodyPr lIns="0" tIns="0" rIns="0" bIns="0" anchor="ctr"/>
          <a:lstStyle/>
          <a:p>
            <a:pPr marL="215900" indent="-214313">
              <a:buClrTx/>
              <a:buSzPct val="45000"/>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endParaRPr lang="en-US" altLang="en-US" sz="2800" b="1" smtClean="0">
              <a:latin typeface="Times New Roman" panose="02020603050405020304" pitchFamily="18" charset="0"/>
            </a:endParaRPr>
          </a:p>
          <a:p>
            <a:pPr marL="215900" indent="-214313">
              <a:buClrTx/>
              <a:buSzPct val="45000"/>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endParaRPr lang="en-US" altLang="en-US" sz="2800" b="1" smtClean="0">
              <a:latin typeface="Times New Roman" panose="02020603050405020304" pitchFamily="18" charset="0"/>
            </a:endParaRP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endParaRPr lang="en-US" altLang="en-US" sz="2800" b="1" smtClean="0">
              <a:latin typeface="Times New Roman" panose="02020603050405020304" pitchFamily="18" charset="0"/>
            </a:endParaRPr>
          </a:p>
          <a:p>
            <a:pPr marL="215900" indent="-214313">
              <a:buClrTx/>
              <a:buSzPct val="45000"/>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800" smtClean="0">
                <a:latin typeface="Times New Roman" panose="02020603050405020304" pitchFamily="18" charset="0"/>
              </a:rPr>
              <a:t>  Increasing number of exchange nucleons, belonging to adjacent virtual alpha clusters with increasing J-value of sub-shells. </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800" smtClean="0">
                <a:latin typeface="Times New Roman" panose="02020603050405020304" pitchFamily="18" charset="0"/>
              </a:rPr>
              <a:t>   </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endParaRPr lang="en-US" altLang="en-US" sz="2800" smtClean="0">
              <a:latin typeface="Times New Roman" panose="02020603050405020304" pitchFamily="18" charset="0"/>
            </a:endParaRP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800" b="1" smtClean="0">
                <a:latin typeface="Times New Roman" panose="02020603050405020304" pitchFamily="18" charset="0"/>
              </a:rPr>
              <a:t>  	</a:t>
            </a:r>
            <a:r>
              <a:rPr lang="en-US" altLang="en-US" sz="2800" b="1" smtClean="0">
                <a:solidFill>
                  <a:srgbClr val="0000CC"/>
                </a:solidFill>
                <a:latin typeface="Times New Roman" panose="02020603050405020304" pitchFamily="18" charset="0"/>
              </a:rPr>
              <a:t>Lowering of levels with higher J</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800" b="1" smtClean="0">
                <a:solidFill>
                  <a:srgbClr val="0000CC"/>
                </a:solidFill>
                <a:latin typeface="Times New Roman" panose="02020603050405020304" pitchFamily="18" charset="0"/>
              </a:rPr>
              <a:t>	Splitting of nuclear levels</a:t>
            </a:r>
          </a:p>
          <a:p>
            <a:pPr marL="215900" indent="-214313">
              <a:buClrTx/>
              <a:buSzPct val="45000"/>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endParaRPr lang="en-US" altLang="en-US" sz="2800" b="1" smtClean="0">
              <a:latin typeface="Times New Roman" panose="02020603050405020304" pitchFamily="18" charset="0"/>
            </a:endParaRPr>
          </a:p>
          <a:p>
            <a:pPr marL="215900" indent="-214313">
              <a:buClrTx/>
              <a:buSzPct val="45000"/>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endParaRPr lang="en-US" altLang="en-US" sz="2800" b="1" smtClean="0">
              <a:latin typeface="Times New Roman" panose="02020603050405020304" pitchFamily="18" charset="0"/>
            </a:endParaRP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endParaRPr lang="en-US" altLang="en-US" sz="2800" b="1" smtClean="0">
              <a:latin typeface="Times New Roman" panose="02020603050405020304" pitchFamily="18" charset="0"/>
            </a:endParaRPr>
          </a:p>
        </p:txBody>
      </p:sp>
      <p:sp>
        <p:nvSpPr>
          <p:cNvPr id="198660" name="Line 3"/>
          <p:cNvSpPr>
            <a:spLocks noChangeShapeType="1"/>
          </p:cNvSpPr>
          <p:nvPr/>
        </p:nvSpPr>
        <p:spPr bwMode="auto">
          <a:xfrm>
            <a:off x="3475038" y="3475038"/>
            <a:ext cx="1587" cy="914400"/>
          </a:xfrm>
          <a:prstGeom prst="line">
            <a:avLst/>
          </a:prstGeom>
          <a:noFill/>
          <a:ln w="2916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8661" name="Text Box 4"/>
          <p:cNvSpPr txBox="1">
            <a:spLocks noChangeArrowheads="1"/>
          </p:cNvSpPr>
          <p:nvPr/>
        </p:nvSpPr>
        <p:spPr bwMode="auto">
          <a:xfrm>
            <a:off x="639763" y="1554163"/>
            <a:ext cx="6673850"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2800" b="1"/>
              <a:t>Source of spin-orbital coupling in FCC-SCQM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
          <p:cNvSpPr>
            <a:spLocks noGrp="1" noChangeArrowheads="1"/>
          </p:cNvSpPr>
          <p:nvPr>
            <p:ph type="title" idx="4294967295"/>
          </p:nvPr>
        </p:nvSpPr>
        <p:spPr>
          <a:xfrm>
            <a:off x="457200" y="274638"/>
            <a:ext cx="8229600" cy="1143000"/>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smtClean="0"/>
              <a:t>FCC-SCQM vs SM</a:t>
            </a:r>
            <a:r>
              <a:rPr lang="en-US" altLang="en-US" sz="2800" b="1" smtClean="0"/>
              <a:t/>
            </a:r>
            <a:br>
              <a:rPr lang="en-US" altLang="en-US" sz="2800" b="1" smtClean="0"/>
            </a:br>
            <a:r>
              <a:rPr lang="en-US" altLang="en-US" sz="2800" b="1" smtClean="0"/>
              <a:t>What about magic numbers?</a:t>
            </a:r>
          </a:p>
        </p:txBody>
      </p:sp>
      <p:sp>
        <p:nvSpPr>
          <p:cNvPr id="200707" name="Rectangle 2"/>
          <p:cNvSpPr>
            <a:spLocks noGrp="1" noChangeArrowheads="1"/>
          </p:cNvSpPr>
          <p:nvPr>
            <p:ph type="subTitle" idx="4294967295"/>
          </p:nvPr>
        </p:nvSpPr>
        <p:spPr>
          <a:xfrm>
            <a:off x="457200" y="1555750"/>
            <a:ext cx="8229600" cy="4572000"/>
          </a:xfrm>
        </p:spPr>
        <p:txBody>
          <a:bodyPr lIns="0" tIns="0" rIns="0" bIns="0" anchor="ctr"/>
          <a:lstStyle/>
          <a:p>
            <a:pPr marL="215900" indent="-214313">
              <a:buClrTx/>
              <a:buSzPct val="45000"/>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800" b="1" smtClean="0">
                <a:latin typeface="Times New Roman" panose="02020603050405020304" pitchFamily="18" charset="0"/>
              </a:rPr>
              <a:t>SM </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800" b="1" smtClean="0">
                <a:latin typeface="Times New Roman" panose="02020603050405020304" pitchFamily="18" charset="0"/>
              </a:rPr>
              <a:t>   </a:t>
            </a:r>
            <a:r>
              <a:rPr lang="en-US" altLang="en-US" sz="2400" smtClean="0">
                <a:latin typeface="Times New Roman" panose="02020603050405020304" pitchFamily="18" charset="0"/>
              </a:rPr>
              <a:t>Describes observed magic numbers of protons and   	 	neutrons</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400" smtClean="0">
                <a:latin typeface="Times New Roman" panose="02020603050405020304" pitchFamily="18" charset="0"/>
              </a:rPr>
              <a:t>	</a:t>
            </a:r>
            <a:r>
              <a:rPr lang="en-US" altLang="en-US" sz="2400" b="1" smtClean="0">
                <a:latin typeface="Times New Roman" panose="02020603050405020304" pitchFamily="18" charset="0"/>
              </a:rPr>
              <a:t>2, 8, 20, 28, 50, 82, 126</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400" b="1" smtClean="0">
                <a:latin typeface="Times New Roman" panose="02020603050405020304" pitchFamily="18" charset="0"/>
              </a:rPr>
              <a:t>  FCC-SCQM</a:t>
            </a:r>
            <a:r>
              <a:rPr lang="en-US" altLang="en-US" sz="2400" smtClean="0">
                <a:latin typeface="Times New Roman" panose="02020603050405020304" pitchFamily="18" charset="0"/>
              </a:rPr>
              <a:t> </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400" smtClean="0">
                <a:latin typeface="Times New Roman" panose="02020603050405020304" pitchFamily="18" charset="0"/>
              </a:rPr>
              <a:t>Closed Shells – Octahedra with filled faces </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400" smtClean="0">
                <a:latin typeface="Times New Roman" panose="02020603050405020304" pitchFamily="18" charset="0"/>
              </a:rPr>
              <a:t>	</a:t>
            </a:r>
            <a:r>
              <a:rPr lang="en-US" altLang="en-US" sz="2400" b="1" smtClean="0">
                <a:latin typeface="Times New Roman" panose="02020603050405020304" pitchFamily="18" charset="0"/>
              </a:rPr>
              <a:t>2, 8, 20, 40, 70, 112,</a:t>
            </a:r>
            <a:r>
              <a:rPr lang="en-US" altLang="en-US" sz="2400" smtClean="0">
                <a:latin typeface="Times New Roman" panose="02020603050405020304" pitchFamily="18" charset="0"/>
              </a:rPr>
              <a:t> … as given by HO potential</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1"/>
          <p:cNvSpPr>
            <a:spLocks noGrp="1" noChangeArrowheads="1"/>
          </p:cNvSpPr>
          <p:nvPr>
            <p:ph type="title" idx="4294967295"/>
          </p:nvPr>
        </p:nvSpPr>
        <p:spPr>
          <a:xfrm>
            <a:off x="457200" y="274638"/>
            <a:ext cx="8229600" cy="1143000"/>
          </a:xfrm>
        </p:spPr>
        <p:txBody>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3200" b="1" smtClean="0"/>
              <a:t>FCC-SCQM vs SM</a:t>
            </a:r>
            <a:r>
              <a:rPr lang="en-US" altLang="en-US" sz="2800" b="1" smtClean="0"/>
              <a:t/>
            </a:r>
            <a:br>
              <a:rPr lang="en-US" altLang="en-US" sz="2800" b="1" smtClean="0"/>
            </a:br>
            <a:r>
              <a:rPr lang="en-US" altLang="en-US" sz="2800" b="1" smtClean="0"/>
              <a:t>What about magic numbers?</a:t>
            </a:r>
          </a:p>
        </p:txBody>
      </p:sp>
      <p:sp>
        <p:nvSpPr>
          <p:cNvPr id="202755" name="Rectangle 2"/>
          <p:cNvSpPr>
            <a:spLocks noGrp="1" noChangeArrowheads="1"/>
          </p:cNvSpPr>
          <p:nvPr>
            <p:ph type="subTitle" idx="4294967295"/>
          </p:nvPr>
        </p:nvSpPr>
        <p:spPr>
          <a:xfrm>
            <a:off x="457200" y="1524000"/>
            <a:ext cx="8229600" cy="4967288"/>
          </a:xfrm>
        </p:spPr>
        <p:txBody>
          <a:bodyPr lIns="0" tIns="0" rIns="0" bIns="0" anchor="ctr"/>
          <a:lstStyle/>
          <a:p>
            <a:pPr marL="215900" indent="-214313">
              <a:buClrTx/>
              <a:buSzPct val="45000"/>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400" b="1" smtClean="0">
                <a:latin typeface="Times New Roman" panose="02020603050405020304" pitchFamily="18" charset="0"/>
              </a:rPr>
              <a:t>SM: </a:t>
            </a:r>
            <a:r>
              <a:rPr lang="en-US" altLang="en-US" sz="2400" smtClean="0">
                <a:latin typeface="Times New Roman" panose="02020603050405020304" pitchFamily="18" charset="0"/>
              </a:rPr>
              <a:t>         </a:t>
            </a:r>
            <a:r>
              <a:rPr lang="en-US" altLang="en-US" sz="2400" b="1" smtClean="0">
                <a:latin typeface="Times New Roman" panose="02020603050405020304" pitchFamily="18" charset="0"/>
              </a:rPr>
              <a:t>2, 8, 20, 28, 50, 82, 126</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400" b="1" smtClean="0">
                <a:latin typeface="Times New Roman" panose="02020603050405020304" pitchFamily="18" charset="0"/>
              </a:rPr>
              <a:t>   FCC-SCQM: </a:t>
            </a:r>
            <a:r>
              <a:rPr lang="en-US" altLang="en-US" sz="2400" smtClean="0">
                <a:latin typeface="Times New Roman" panose="02020603050405020304" pitchFamily="18" charset="0"/>
              </a:rPr>
              <a:t> </a:t>
            </a:r>
            <a:r>
              <a:rPr lang="en-US" altLang="en-US" sz="2400" b="1" smtClean="0">
                <a:latin typeface="Times New Roman" panose="02020603050405020304" pitchFamily="18" charset="0"/>
              </a:rPr>
              <a:t>2, 8, 20, 40, 70, 112,</a:t>
            </a:r>
            <a:r>
              <a:rPr lang="en-US" altLang="en-US" sz="2400" smtClean="0">
                <a:latin typeface="Times New Roman" panose="02020603050405020304" pitchFamily="18" charset="0"/>
              </a:rPr>
              <a:t> … </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400" b="1" smtClean="0">
                <a:latin typeface="Times New Roman" panose="02020603050405020304" pitchFamily="18" charset="0"/>
              </a:rPr>
              <a:t>But</a:t>
            </a:r>
            <a:r>
              <a:rPr lang="en-US" altLang="en-US" sz="2400" smtClean="0">
                <a:latin typeface="Times New Roman" panose="02020603050405020304" pitchFamily="18" charset="0"/>
              </a:rPr>
              <a:t>,</a:t>
            </a:r>
            <a:r>
              <a:rPr lang="en-US" altLang="en-US" sz="2400" b="1" smtClean="0">
                <a:latin typeface="Times New Roman" panose="02020603050405020304" pitchFamily="18" charset="0"/>
              </a:rPr>
              <a:t> in FCC-SCQM the more preferable to start filling the next shell by the subshell with highest</a:t>
            </a:r>
            <a:r>
              <a:rPr lang="en-US" altLang="en-US" sz="2400" smtClean="0">
                <a:latin typeface="Times New Roman" panose="02020603050405020304" pitchFamily="18" charset="0"/>
              </a:rPr>
              <a:t> </a:t>
            </a:r>
            <a:r>
              <a:rPr lang="en-US" altLang="en-US" sz="2400" b="1" smtClean="0">
                <a:latin typeface="Times New Roman" panose="02020603050405020304" pitchFamily="18" charset="0"/>
              </a:rPr>
              <a:t>J </a:t>
            </a:r>
            <a:r>
              <a:rPr lang="en-US" altLang="en-US" sz="2400" smtClean="0">
                <a:latin typeface="Times New Roman" panose="02020603050405020304" pitchFamily="18" charset="0"/>
              </a:rPr>
              <a:t>(from the base of octahedron)</a:t>
            </a:r>
            <a:r>
              <a:rPr lang="en-US" altLang="en-US" sz="2400" b="1" smtClean="0">
                <a:latin typeface="Times New Roman" panose="02020603050405020304" pitchFamily="18" charset="0"/>
              </a:rPr>
              <a:t>.</a:t>
            </a:r>
            <a:r>
              <a:rPr lang="en-US" altLang="en-US" sz="2400" smtClean="0">
                <a:latin typeface="Times New Roman" panose="02020603050405020304" pitchFamily="18" charset="0"/>
              </a:rPr>
              <a:t> </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400" smtClean="0">
                <a:latin typeface="Times New Roman" panose="02020603050405020304" pitchFamily="18" charset="0"/>
              </a:rPr>
              <a:t>If these subsells  are filled, we get the following magic numbers:   </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400" b="1" smtClean="0">
                <a:solidFill>
                  <a:srgbClr val="FF6600"/>
                </a:solidFill>
                <a:latin typeface="Times New Roman" panose="02020603050405020304" pitchFamily="18" charset="0"/>
              </a:rPr>
              <a:t>	</a:t>
            </a:r>
            <a:r>
              <a:rPr lang="en-US" altLang="en-US" sz="2400" b="1" smtClean="0">
                <a:latin typeface="Times New Roman" panose="02020603050405020304" pitchFamily="18" charset="0"/>
              </a:rPr>
              <a:t>2, </a:t>
            </a:r>
            <a:r>
              <a:rPr lang="en-US" altLang="en-US" sz="2400" b="1" smtClean="0">
                <a:solidFill>
                  <a:srgbClr val="C5000B"/>
                </a:solidFill>
                <a:latin typeface="Times New Roman" panose="02020603050405020304" pitchFamily="18" charset="0"/>
              </a:rPr>
              <a:t>6</a:t>
            </a:r>
            <a:r>
              <a:rPr lang="en-US" altLang="en-US" sz="2400" b="1" smtClean="0">
                <a:latin typeface="Times New Roman" panose="02020603050405020304" pitchFamily="18" charset="0"/>
              </a:rPr>
              <a:t>, 8, </a:t>
            </a:r>
            <a:r>
              <a:rPr lang="en-US" altLang="en-US" sz="2400" b="1" smtClean="0">
                <a:solidFill>
                  <a:srgbClr val="C5000B"/>
                </a:solidFill>
                <a:latin typeface="Times New Roman" panose="02020603050405020304" pitchFamily="18" charset="0"/>
              </a:rPr>
              <a:t>14</a:t>
            </a:r>
            <a:r>
              <a:rPr lang="en-US" altLang="en-US" sz="2400" b="1" smtClean="0">
                <a:latin typeface="Times New Roman" panose="02020603050405020304" pitchFamily="18" charset="0"/>
              </a:rPr>
              <a:t>, 20, </a:t>
            </a:r>
            <a:r>
              <a:rPr lang="en-US" altLang="en-US" sz="2400" b="1" smtClean="0">
                <a:solidFill>
                  <a:srgbClr val="C5000B"/>
                </a:solidFill>
                <a:latin typeface="Times New Roman" panose="02020603050405020304" pitchFamily="18" charset="0"/>
              </a:rPr>
              <a:t>28</a:t>
            </a:r>
            <a:r>
              <a:rPr lang="en-US" altLang="en-US" sz="2400" b="1" smtClean="0">
                <a:latin typeface="Times New Roman" panose="02020603050405020304" pitchFamily="18" charset="0"/>
              </a:rPr>
              <a:t>, 40, </a:t>
            </a:r>
            <a:r>
              <a:rPr lang="en-US" altLang="en-US" sz="2400" b="1" smtClean="0">
                <a:solidFill>
                  <a:srgbClr val="C5000B"/>
                </a:solidFill>
                <a:latin typeface="Times New Roman" panose="02020603050405020304" pitchFamily="18" charset="0"/>
              </a:rPr>
              <a:t>50</a:t>
            </a:r>
            <a:r>
              <a:rPr lang="en-US" altLang="en-US" sz="2400" b="1" smtClean="0">
                <a:latin typeface="Times New Roman" panose="02020603050405020304" pitchFamily="18" charset="0"/>
              </a:rPr>
              <a:t>, 70, </a:t>
            </a:r>
            <a:r>
              <a:rPr lang="en-US" altLang="en-US" sz="2400" b="1" smtClean="0">
                <a:solidFill>
                  <a:srgbClr val="C5000B"/>
                </a:solidFill>
                <a:latin typeface="Times New Roman" panose="02020603050405020304" pitchFamily="18" charset="0"/>
              </a:rPr>
              <a:t>82</a:t>
            </a:r>
            <a:r>
              <a:rPr lang="en-US" altLang="en-US" sz="2400" b="1" smtClean="0">
                <a:latin typeface="Times New Roman" panose="02020603050405020304" pitchFamily="18" charset="0"/>
              </a:rPr>
              <a:t>, 112, </a:t>
            </a:r>
            <a:r>
              <a:rPr lang="en-US" altLang="en-US" sz="2400" b="1" smtClean="0">
                <a:solidFill>
                  <a:srgbClr val="C5000B"/>
                </a:solidFill>
                <a:latin typeface="Times New Roman" panose="02020603050405020304" pitchFamily="18" charset="0"/>
              </a:rPr>
              <a:t>126</a:t>
            </a:r>
            <a:r>
              <a:rPr lang="en-US" altLang="en-US" sz="2400" b="1" smtClean="0">
                <a:latin typeface="Times New Roman" panose="02020603050405020304" pitchFamily="18" charset="0"/>
              </a:rPr>
              <a:t>, …</a:t>
            </a:r>
          </a:p>
          <a:p>
            <a:pPr marL="215900" indent="-214313">
              <a:buClrTx/>
              <a:buFontTx/>
              <a:buNone/>
              <a:tabLst>
                <a:tab pos="215900" algn="l"/>
                <a:tab pos="328613" algn="l"/>
                <a:tab pos="785813" algn="l"/>
                <a:tab pos="1243013" algn="l"/>
                <a:tab pos="1700213" algn="l"/>
                <a:tab pos="2157413" algn="l"/>
                <a:tab pos="2614613" algn="l"/>
                <a:tab pos="3071813" algn="l"/>
                <a:tab pos="3529013" algn="l"/>
                <a:tab pos="3986213" algn="l"/>
                <a:tab pos="4443413" algn="l"/>
                <a:tab pos="4900613" algn="l"/>
                <a:tab pos="5357813" algn="l"/>
                <a:tab pos="5815013" algn="l"/>
                <a:tab pos="6272213" algn="l"/>
                <a:tab pos="6729413" algn="l"/>
                <a:tab pos="7186613" algn="l"/>
                <a:tab pos="7643813" algn="l"/>
                <a:tab pos="8101013" algn="l"/>
                <a:tab pos="8558213" algn="l"/>
                <a:tab pos="9015413" algn="l"/>
              </a:tabLst>
            </a:pPr>
            <a:r>
              <a:rPr lang="en-US" altLang="en-US" sz="2400" b="1" smtClean="0">
                <a:solidFill>
                  <a:srgbClr val="C5000B"/>
                </a:solidFill>
                <a:latin typeface="Times New Roman" panose="02020603050405020304" pitchFamily="18" charset="0"/>
              </a:rPr>
              <a:t>Red numbers</a:t>
            </a:r>
            <a:r>
              <a:rPr lang="en-US" altLang="en-US" sz="2400" b="1" smtClean="0">
                <a:latin typeface="Times New Roman" panose="02020603050405020304" pitchFamily="18" charset="0"/>
              </a:rPr>
              <a:t> arise from adding to filled faces (closure-shells) of octahedra the subshells with highest value J.</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Заголовок 1"/>
          <p:cNvSpPr>
            <a:spLocks noGrp="1" noChangeArrowheads="1"/>
          </p:cNvSpPr>
          <p:nvPr>
            <p:ph type="title"/>
          </p:nvPr>
        </p:nvSpPr>
        <p:spPr>
          <a:xfrm>
            <a:off x="458788" y="228600"/>
            <a:ext cx="8226425" cy="1295400"/>
          </a:xfrm>
        </p:spPr>
        <p:txBody>
          <a:bodyPr/>
          <a:lstStyle/>
          <a:p>
            <a:r>
              <a:rPr lang="en-US" altLang="ru-RU" sz="3200" b="1" smtClean="0"/>
              <a:t>Neutron Drip-line</a:t>
            </a:r>
            <a:endParaRPr lang="ru-RU" altLang="ru-RU" sz="3200" b="1" smtClean="0"/>
          </a:p>
        </p:txBody>
      </p:sp>
      <p:graphicFrame>
        <p:nvGraphicFramePr>
          <p:cNvPr id="4" name="Таблица 3"/>
          <p:cNvGraphicFramePr>
            <a:graphicFrameLocks noGrp="1"/>
          </p:cNvGraphicFramePr>
          <p:nvPr/>
        </p:nvGraphicFramePr>
        <p:xfrm>
          <a:off x="403225" y="1373290"/>
          <a:ext cx="8435974" cy="914400"/>
        </p:xfrm>
        <a:graphic>
          <a:graphicData uri="http://schemas.openxmlformats.org/drawingml/2006/table">
            <a:tbl>
              <a:tblPr firstRow="1" firstCol="1" bandRow="1">
                <a:tableStyleId>{5C22544A-7EE6-4342-B048-85BDC9FD1C3A}</a:tableStyleId>
              </a:tblPr>
              <a:tblGrid>
                <a:gridCol w="1085818"/>
                <a:gridCol w="728369"/>
                <a:gridCol w="854335"/>
                <a:gridCol w="775016"/>
                <a:gridCol w="746024"/>
                <a:gridCol w="808675"/>
                <a:gridCol w="623037"/>
                <a:gridCol w="638123"/>
                <a:gridCol w="638123"/>
                <a:gridCol w="777348"/>
                <a:gridCol w="761106"/>
              </a:tblGrid>
              <a:tr h="477085">
                <a:tc>
                  <a:txBody>
                    <a:bodyPr/>
                    <a:lstStyle/>
                    <a:p>
                      <a:pPr algn="ctr">
                        <a:lnSpc>
                          <a:spcPct val="115000"/>
                        </a:lnSpc>
                        <a:spcAft>
                          <a:spcPts val="1000"/>
                        </a:spcAft>
                      </a:pPr>
                      <a:r>
                        <a:rPr lang="en-US" sz="2200" dirty="0">
                          <a:solidFill>
                            <a:schemeClr val="tx1"/>
                          </a:solidFill>
                          <a:effectLst/>
                        </a:rPr>
                        <a:t>SCQM</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1"/>
                    </a:solidFill>
                  </a:tcPr>
                </a:tc>
                <a:tc>
                  <a:txBody>
                    <a:bodyPr/>
                    <a:lstStyle/>
                    <a:p>
                      <a:pPr algn="ctr">
                        <a:lnSpc>
                          <a:spcPct val="115000"/>
                        </a:lnSpc>
                        <a:spcAft>
                          <a:spcPts val="1000"/>
                        </a:spcAft>
                      </a:pPr>
                      <a:r>
                        <a:rPr lang="en-US" sz="2200" baseline="30000" dirty="0" smtClean="0">
                          <a:solidFill>
                            <a:schemeClr val="tx1"/>
                          </a:solidFill>
                          <a:effectLst/>
                        </a:rPr>
                        <a:t>7</a:t>
                      </a:r>
                      <a:r>
                        <a:rPr lang="en-US" sz="2200" dirty="0" smtClean="0">
                          <a:solidFill>
                            <a:schemeClr val="tx1"/>
                          </a:solidFill>
                          <a:effectLst/>
                        </a:rPr>
                        <a:t>H</a:t>
                      </a:r>
                      <a:r>
                        <a:rPr lang="en-US" sz="2200" baseline="-25000" dirty="0" smtClean="0">
                          <a:solidFill>
                            <a:schemeClr val="tx1"/>
                          </a:solidFill>
                          <a:effectLst/>
                        </a:rPr>
                        <a:t>4h</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rgbClr val="C00000"/>
                          </a:solidFill>
                          <a:effectLst/>
                        </a:rPr>
                        <a:t>8</a:t>
                      </a:r>
                      <a:r>
                        <a:rPr lang="en-US" sz="2200" dirty="0">
                          <a:solidFill>
                            <a:srgbClr val="C00000"/>
                          </a:solidFill>
                          <a:effectLst/>
                        </a:rPr>
                        <a:t>He</a:t>
                      </a:r>
                      <a:r>
                        <a:rPr lang="en-US" sz="2200" baseline="-25000" dirty="0">
                          <a:solidFill>
                            <a:srgbClr val="C00000"/>
                          </a:solidFill>
                          <a:effectLst/>
                        </a:rPr>
                        <a:t>4h</a:t>
                      </a:r>
                      <a:endParaRPr lang="ru-RU" sz="2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chemeClr val="tx1"/>
                          </a:solidFill>
                          <a:effectLst/>
                        </a:rPr>
                        <a:t>11</a:t>
                      </a:r>
                      <a:r>
                        <a:rPr lang="en-US" sz="2200" dirty="0">
                          <a:solidFill>
                            <a:schemeClr val="tx1"/>
                          </a:solidFill>
                          <a:effectLst/>
                        </a:rPr>
                        <a:t>Li</a:t>
                      </a:r>
                      <a:r>
                        <a:rPr lang="en-US" sz="2200" baseline="-25000" dirty="0">
                          <a:solidFill>
                            <a:schemeClr val="tx1"/>
                          </a:solidFill>
                          <a:effectLst/>
                        </a:rPr>
                        <a:t>2h</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chemeClr val="tx1"/>
                          </a:solidFill>
                          <a:effectLst/>
                        </a:rPr>
                        <a:t>14</a:t>
                      </a:r>
                      <a:r>
                        <a:rPr lang="en-US" sz="2200" dirty="0">
                          <a:solidFill>
                            <a:schemeClr val="tx1"/>
                          </a:solidFill>
                          <a:effectLst/>
                        </a:rPr>
                        <a:t>Be</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chemeClr val="tx1"/>
                          </a:solidFill>
                          <a:effectLst/>
                        </a:rPr>
                        <a:t>19</a:t>
                      </a:r>
                      <a:r>
                        <a:rPr lang="en-US" sz="2200" dirty="0">
                          <a:solidFill>
                            <a:schemeClr val="tx1"/>
                          </a:solidFill>
                          <a:effectLst/>
                        </a:rPr>
                        <a:t>B</a:t>
                      </a:r>
                      <a:r>
                        <a:rPr lang="en-US" sz="2200" baseline="-25000" dirty="0">
                          <a:solidFill>
                            <a:schemeClr val="tx1"/>
                          </a:solidFill>
                          <a:effectLst/>
                        </a:rPr>
                        <a:t>4h</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chemeClr val="tx1"/>
                          </a:solidFill>
                          <a:effectLst/>
                        </a:rPr>
                        <a:t>22</a:t>
                      </a:r>
                      <a:r>
                        <a:rPr lang="en-US" sz="2200" dirty="0">
                          <a:solidFill>
                            <a:schemeClr val="tx1"/>
                          </a:solidFill>
                          <a:effectLst/>
                        </a:rPr>
                        <a:t>C</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chemeClr val="tx1"/>
                          </a:solidFill>
                          <a:effectLst/>
                        </a:rPr>
                        <a:t>2</a:t>
                      </a:r>
                      <a:r>
                        <a:rPr lang="ru-RU" sz="2200" baseline="30000" dirty="0">
                          <a:solidFill>
                            <a:schemeClr val="tx1"/>
                          </a:solidFill>
                          <a:effectLst/>
                        </a:rPr>
                        <a:t>3</a:t>
                      </a:r>
                      <a:r>
                        <a:rPr lang="en-US" sz="2200" dirty="0">
                          <a:solidFill>
                            <a:schemeClr val="tx1"/>
                          </a:solidFill>
                          <a:effectLst/>
                        </a:rPr>
                        <a:t>N</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aseline="30000" dirty="0" smtClean="0">
                          <a:solidFill>
                            <a:schemeClr val="tx1"/>
                          </a:solidFill>
                          <a:effectLst/>
                        </a:rPr>
                        <a:t>2</a:t>
                      </a:r>
                      <a:r>
                        <a:rPr lang="en-US" sz="2200" baseline="30000" dirty="0">
                          <a:solidFill>
                            <a:schemeClr val="tx1"/>
                          </a:solidFill>
                          <a:effectLst/>
                        </a:rPr>
                        <a:t>8</a:t>
                      </a:r>
                      <a:r>
                        <a:rPr lang="en-US" sz="2200" dirty="0" smtClean="0">
                          <a:solidFill>
                            <a:schemeClr val="tx1"/>
                          </a:solidFill>
                          <a:effectLst/>
                        </a:rPr>
                        <a:t>O</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aseline="30000" dirty="0" smtClean="0">
                          <a:solidFill>
                            <a:srgbClr val="C00000"/>
                          </a:solidFill>
                          <a:effectLst/>
                        </a:rPr>
                        <a:t>31</a:t>
                      </a:r>
                      <a:r>
                        <a:rPr lang="en-US" sz="2200" dirty="0" smtClean="0">
                          <a:solidFill>
                            <a:srgbClr val="C00000"/>
                          </a:solidFill>
                          <a:effectLst/>
                        </a:rPr>
                        <a:t>F</a:t>
                      </a:r>
                      <a:r>
                        <a:rPr lang="en-US" sz="2200" baseline="-25000" dirty="0" smtClean="0">
                          <a:solidFill>
                            <a:srgbClr val="C00000"/>
                          </a:solidFill>
                          <a:effectLst/>
                        </a:rPr>
                        <a:t>2h</a:t>
                      </a:r>
                      <a:endParaRPr lang="ru-RU" sz="2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chemeClr val="tx1"/>
                          </a:solidFill>
                          <a:effectLst/>
                        </a:rPr>
                        <a:t>34</a:t>
                      </a:r>
                      <a:r>
                        <a:rPr lang="en-US" sz="2200" dirty="0">
                          <a:solidFill>
                            <a:schemeClr val="tx1"/>
                          </a:solidFill>
                          <a:effectLst/>
                        </a:rPr>
                        <a:t>Ne</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r>
              <a:tr h="437315">
                <a:tc>
                  <a:txBody>
                    <a:bodyPr/>
                    <a:lstStyle/>
                    <a:p>
                      <a:pPr algn="ctr">
                        <a:lnSpc>
                          <a:spcPct val="115000"/>
                        </a:lnSpc>
                        <a:spcAft>
                          <a:spcPts val="1000"/>
                        </a:spcAft>
                      </a:pPr>
                      <a:r>
                        <a:rPr lang="en-US" sz="2200" dirty="0" err="1">
                          <a:solidFill>
                            <a:schemeClr val="tx1"/>
                          </a:solidFill>
                          <a:effectLst/>
                        </a:rPr>
                        <a:t>NuBASE</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75000"/>
                      </a:schemeClr>
                    </a:solidFill>
                  </a:tcPr>
                </a:tc>
                <a:tc>
                  <a:txBody>
                    <a:bodyPr/>
                    <a:lstStyle/>
                    <a:p>
                      <a:pPr algn="ctr">
                        <a:lnSpc>
                          <a:spcPct val="115000"/>
                        </a:lnSpc>
                        <a:spcAft>
                          <a:spcPts val="1000"/>
                        </a:spcAft>
                      </a:pPr>
                      <a:r>
                        <a:rPr lang="en-US" sz="2200" b="1" baseline="30000" dirty="0" smtClean="0">
                          <a:effectLst/>
                        </a:rPr>
                        <a:t>7</a:t>
                      </a:r>
                      <a:r>
                        <a:rPr lang="en-US" sz="2200" b="1" dirty="0" smtClean="0">
                          <a:effectLst/>
                        </a:rPr>
                        <a:t>H</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1" baseline="30000" dirty="0">
                          <a:solidFill>
                            <a:srgbClr val="C00000"/>
                          </a:solidFill>
                          <a:effectLst/>
                        </a:rPr>
                        <a:t>10</a:t>
                      </a:r>
                      <a:r>
                        <a:rPr lang="en-US" sz="2200" b="1" dirty="0">
                          <a:solidFill>
                            <a:srgbClr val="C00000"/>
                          </a:solidFill>
                          <a:effectLst/>
                        </a:rPr>
                        <a:t>He ?</a:t>
                      </a:r>
                      <a:endParaRPr lang="ru-RU" sz="2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1" baseline="30000" dirty="0">
                          <a:effectLst/>
                        </a:rPr>
                        <a:t>11</a:t>
                      </a:r>
                      <a:r>
                        <a:rPr lang="en-US" sz="2200" b="1" dirty="0">
                          <a:effectLst/>
                        </a:rPr>
                        <a:t>Li</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1" baseline="30000" dirty="0">
                          <a:effectLst/>
                        </a:rPr>
                        <a:t>14</a:t>
                      </a:r>
                      <a:r>
                        <a:rPr lang="en-US" sz="2200" b="1" dirty="0">
                          <a:effectLst/>
                        </a:rPr>
                        <a:t>Be</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1" baseline="30000" dirty="0">
                          <a:effectLst/>
                        </a:rPr>
                        <a:t>19</a:t>
                      </a:r>
                      <a:r>
                        <a:rPr lang="en-US" sz="2200" b="1" dirty="0">
                          <a:effectLst/>
                        </a:rPr>
                        <a:t>B</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1" baseline="30000" dirty="0">
                          <a:effectLst/>
                        </a:rPr>
                        <a:t>22</a:t>
                      </a:r>
                      <a:r>
                        <a:rPr lang="en-US" sz="2200" b="1" dirty="0">
                          <a:effectLst/>
                        </a:rPr>
                        <a:t>C</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1" baseline="30000" dirty="0">
                          <a:effectLst/>
                        </a:rPr>
                        <a:t>2</a:t>
                      </a:r>
                      <a:r>
                        <a:rPr lang="ru-RU" sz="2200" b="1" baseline="30000" dirty="0">
                          <a:effectLst/>
                        </a:rPr>
                        <a:t>3</a:t>
                      </a:r>
                      <a:r>
                        <a:rPr lang="en-US" sz="2200" b="1" dirty="0">
                          <a:effectLst/>
                        </a:rPr>
                        <a:t>N</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1" baseline="30000" dirty="0" smtClean="0">
                          <a:effectLst/>
                        </a:rPr>
                        <a:t>2</a:t>
                      </a:r>
                      <a:r>
                        <a:rPr lang="en-US" sz="2200" b="1" baseline="30000" dirty="0">
                          <a:effectLst/>
                        </a:rPr>
                        <a:t>4</a:t>
                      </a:r>
                      <a:r>
                        <a:rPr lang="en-US" sz="2200" b="1" dirty="0" smtClean="0">
                          <a:effectLst/>
                        </a:rPr>
                        <a:t>O</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1" baseline="30000" dirty="0">
                          <a:solidFill>
                            <a:srgbClr val="C00000"/>
                          </a:solidFill>
                          <a:effectLst/>
                        </a:rPr>
                        <a:t>31</a:t>
                      </a:r>
                      <a:r>
                        <a:rPr lang="en-US" sz="2200" b="1" dirty="0">
                          <a:solidFill>
                            <a:srgbClr val="C00000"/>
                          </a:solidFill>
                          <a:effectLst/>
                        </a:rPr>
                        <a:t>F</a:t>
                      </a:r>
                      <a:endParaRPr lang="ru-RU" sz="2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c>
                  <a:txBody>
                    <a:bodyPr/>
                    <a:lstStyle/>
                    <a:p>
                      <a:pPr algn="ctr">
                        <a:lnSpc>
                          <a:spcPct val="115000"/>
                        </a:lnSpc>
                        <a:spcAft>
                          <a:spcPts val="1000"/>
                        </a:spcAft>
                      </a:pPr>
                      <a:r>
                        <a:rPr lang="en-US" sz="2200" b="1" baseline="30000" dirty="0">
                          <a:effectLst/>
                        </a:rPr>
                        <a:t>34</a:t>
                      </a:r>
                      <a:r>
                        <a:rPr lang="en-US" sz="2200" b="1" dirty="0">
                          <a:effectLst/>
                        </a:rPr>
                        <a:t>Ne</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75" marR="68575" marT="0" marB="0">
                    <a:solidFill>
                      <a:schemeClr val="accent5">
                        <a:lumMod val="60000"/>
                        <a:lumOff val="40000"/>
                      </a:schemeClr>
                    </a:solidFill>
                  </a:tcPr>
                </a:tc>
              </a:tr>
            </a:tbl>
          </a:graphicData>
        </a:graphic>
      </p:graphicFrame>
      <p:graphicFrame>
        <p:nvGraphicFramePr>
          <p:cNvPr id="5" name="Таблица 4"/>
          <p:cNvGraphicFramePr>
            <a:graphicFrameLocks noGrp="1"/>
          </p:cNvGraphicFramePr>
          <p:nvPr/>
        </p:nvGraphicFramePr>
        <p:xfrm>
          <a:off x="354012" y="2713830"/>
          <a:ext cx="8534399" cy="1039813"/>
        </p:xfrm>
        <a:graphic>
          <a:graphicData uri="http://schemas.openxmlformats.org/drawingml/2006/table">
            <a:tbl>
              <a:tblPr firstRow="1" firstCol="1" bandRow="1">
                <a:tableStyleId>{5C22544A-7EE6-4342-B048-85BDC9FD1C3A}</a:tableStyleId>
              </a:tblPr>
              <a:tblGrid>
                <a:gridCol w="1153287"/>
                <a:gridCol w="708517"/>
                <a:gridCol w="741399"/>
                <a:gridCol w="823777"/>
                <a:gridCol w="741399"/>
                <a:gridCol w="708423"/>
                <a:gridCol w="687881"/>
                <a:gridCol w="678791"/>
                <a:gridCol w="763643"/>
                <a:gridCol w="763641"/>
                <a:gridCol w="763641"/>
              </a:tblGrid>
              <a:tr h="533416">
                <a:tc>
                  <a:txBody>
                    <a:bodyPr/>
                    <a:lstStyle/>
                    <a:p>
                      <a:pPr algn="ctr">
                        <a:lnSpc>
                          <a:spcPct val="115000"/>
                        </a:lnSpc>
                        <a:spcAft>
                          <a:spcPts val="1000"/>
                        </a:spcAft>
                      </a:pPr>
                      <a:r>
                        <a:rPr lang="en-US" sz="2200" dirty="0">
                          <a:solidFill>
                            <a:schemeClr val="tx1"/>
                          </a:solidFill>
                          <a:effectLst/>
                        </a:rPr>
                        <a:t>SCQM</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aseline="30000" dirty="0">
                          <a:solidFill>
                            <a:schemeClr val="tx1"/>
                          </a:solidFill>
                          <a:effectLst/>
                        </a:rPr>
                        <a:t>37</a:t>
                      </a:r>
                      <a:r>
                        <a:rPr lang="en-US" sz="2200" dirty="0">
                          <a:solidFill>
                            <a:schemeClr val="tx1"/>
                          </a:solidFill>
                          <a:effectLst/>
                        </a:rPr>
                        <a:t>Na</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chemeClr val="tx1"/>
                          </a:solidFill>
                          <a:effectLst/>
                        </a:rPr>
                        <a:t>40</a:t>
                      </a:r>
                      <a:r>
                        <a:rPr lang="en-US" sz="2200" dirty="0">
                          <a:solidFill>
                            <a:schemeClr val="tx1"/>
                          </a:solidFill>
                          <a:effectLst/>
                        </a:rPr>
                        <a:t>Mg</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smtClean="0">
                          <a:solidFill>
                            <a:schemeClr val="tx1"/>
                          </a:solidFill>
                          <a:effectLst/>
                        </a:rPr>
                        <a:t>41</a:t>
                      </a:r>
                      <a:r>
                        <a:rPr lang="en-US" sz="2200" dirty="0" smtClean="0">
                          <a:solidFill>
                            <a:schemeClr val="tx1"/>
                          </a:solidFill>
                          <a:effectLst/>
                        </a:rPr>
                        <a:t>Al</a:t>
                      </a:r>
                      <a:r>
                        <a:rPr lang="en-US" sz="2200" baseline="-25000" dirty="0">
                          <a:solidFill>
                            <a:schemeClr val="tx1"/>
                          </a:solidFill>
                          <a:effectLst/>
                        </a:rPr>
                        <a:t>2</a:t>
                      </a:r>
                      <a:r>
                        <a:rPr lang="en-US" sz="2200" baseline="-25000" dirty="0" smtClean="0">
                          <a:solidFill>
                            <a:schemeClr val="tx1"/>
                          </a:solidFill>
                          <a:effectLst/>
                        </a:rPr>
                        <a:t>h</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smtClean="0">
                          <a:solidFill>
                            <a:schemeClr val="tx1"/>
                          </a:solidFill>
                          <a:effectLst/>
                        </a:rPr>
                        <a:t>46</a:t>
                      </a:r>
                      <a:r>
                        <a:rPr lang="en-US" sz="2200" dirty="0" smtClean="0">
                          <a:solidFill>
                            <a:schemeClr val="tx1"/>
                          </a:solidFill>
                          <a:effectLst/>
                        </a:rPr>
                        <a:t>Si</a:t>
                      </a:r>
                      <a:r>
                        <a:rPr lang="en-US" sz="2200" baseline="-25000" dirty="0">
                          <a:solidFill>
                            <a:schemeClr val="tx1"/>
                          </a:solidFill>
                          <a:effectLst/>
                        </a:rPr>
                        <a:t>4</a:t>
                      </a:r>
                      <a:r>
                        <a:rPr lang="en-US" sz="2200" baseline="-25000" dirty="0" smtClean="0">
                          <a:solidFill>
                            <a:schemeClr val="tx1"/>
                          </a:solidFill>
                          <a:effectLst/>
                        </a:rPr>
                        <a:t>h</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smtClean="0">
                          <a:solidFill>
                            <a:schemeClr val="tx1"/>
                          </a:solidFill>
                          <a:effectLst/>
                        </a:rPr>
                        <a:t>47</a:t>
                      </a:r>
                      <a:r>
                        <a:rPr lang="en-US" sz="2200" dirty="0" smtClean="0">
                          <a:solidFill>
                            <a:schemeClr val="tx1"/>
                          </a:solidFill>
                          <a:effectLst/>
                        </a:rPr>
                        <a:t>P</a:t>
                      </a:r>
                      <a:r>
                        <a:rPr lang="ru-RU" sz="2200" baseline="-25000" dirty="0" smtClean="0">
                          <a:solidFill>
                            <a:schemeClr val="tx1"/>
                          </a:solidFill>
                          <a:effectLst/>
                        </a:rPr>
                        <a:t>4</a:t>
                      </a:r>
                      <a:r>
                        <a:rPr lang="en-US" sz="2200" baseline="-25000" dirty="0" smtClean="0">
                          <a:solidFill>
                            <a:schemeClr val="tx1"/>
                          </a:solidFill>
                          <a:effectLst/>
                        </a:rPr>
                        <a:t>h</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smtClean="0">
                          <a:solidFill>
                            <a:srgbClr val="C00000"/>
                          </a:solidFill>
                          <a:effectLst/>
                        </a:rPr>
                        <a:t>48</a:t>
                      </a:r>
                      <a:r>
                        <a:rPr lang="en-US" sz="2200" dirty="0" smtClean="0">
                          <a:solidFill>
                            <a:srgbClr val="C00000"/>
                          </a:solidFill>
                          <a:effectLst/>
                        </a:rPr>
                        <a:t>S</a:t>
                      </a:r>
                      <a:r>
                        <a:rPr lang="en-US" sz="2200" baseline="-25000" dirty="0">
                          <a:solidFill>
                            <a:srgbClr val="C00000"/>
                          </a:solidFill>
                          <a:effectLst/>
                        </a:rPr>
                        <a:t>4</a:t>
                      </a:r>
                      <a:r>
                        <a:rPr lang="en-US" sz="2200" baseline="-25000" dirty="0" smtClean="0">
                          <a:solidFill>
                            <a:srgbClr val="C00000"/>
                          </a:solidFill>
                          <a:effectLst/>
                        </a:rPr>
                        <a:t>h</a:t>
                      </a:r>
                      <a:endParaRPr lang="ru-RU" sz="2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rgbClr val="C00000"/>
                          </a:solidFill>
                          <a:effectLst/>
                        </a:rPr>
                        <a:t>53</a:t>
                      </a:r>
                      <a:r>
                        <a:rPr lang="en-US" sz="2200" dirty="0">
                          <a:solidFill>
                            <a:srgbClr val="C00000"/>
                          </a:solidFill>
                          <a:effectLst/>
                        </a:rPr>
                        <a:t>Cl</a:t>
                      </a:r>
                      <a:endParaRPr lang="ru-RU" sz="2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chemeClr val="tx1"/>
                          </a:solidFill>
                          <a:effectLst/>
                        </a:rPr>
                        <a:t>54</a:t>
                      </a:r>
                      <a:r>
                        <a:rPr lang="en-US" sz="2200" dirty="0">
                          <a:solidFill>
                            <a:schemeClr val="tx1"/>
                          </a:solidFill>
                          <a:effectLst/>
                        </a:rPr>
                        <a:t>Ar</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chemeClr val="tx1"/>
                          </a:solidFill>
                          <a:effectLst/>
                        </a:rPr>
                        <a:t>59</a:t>
                      </a:r>
                      <a:r>
                        <a:rPr lang="en-US" sz="2200" dirty="0">
                          <a:solidFill>
                            <a:schemeClr val="tx1"/>
                          </a:solidFill>
                          <a:effectLst/>
                        </a:rPr>
                        <a:t>K</a:t>
                      </a:r>
                      <a:r>
                        <a:rPr lang="en-US" sz="2200" baseline="-25000" dirty="0">
                          <a:solidFill>
                            <a:schemeClr val="tx1"/>
                          </a:solidFill>
                          <a:effectLst/>
                        </a:rPr>
                        <a:t>2h</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a:solidFill>
                            <a:schemeClr val="tx1"/>
                          </a:solidFill>
                          <a:effectLst/>
                        </a:rPr>
                        <a:t>60</a:t>
                      </a:r>
                      <a:r>
                        <a:rPr lang="en-US" sz="2200" dirty="0">
                          <a:solidFill>
                            <a:schemeClr val="tx1"/>
                          </a:solidFill>
                          <a:effectLst/>
                        </a:rPr>
                        <a:t>Ca</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r>
              <a:tr h="506397">
                <a:tc>
                  <a:txBody>
                    <a:bodyPr/>
                    <a:lstStyle/>
                    <a:p>
                      <a:pPr algn="ctr">
                        <a:lnSpc>
                          <a:spcPct val="115000"/>
                        </a:lnSpc>
                        <a:spcAft>
                          <a:spcPts val="1000"/>
                        </a:spcAft>
                      </a:pPr>
                      <a:r>
                        <a:rPr lang="en-US" sz="2200" dirty="0" err="1" smtClean="0">
                          <a:solidFill>
                            <a:schemeClr val="tx1"/>
                          </a:solidFill>
                          <a:effectLst/>
                        </a:rPr>
                        <a:t>NuBASE</a:t>
                      </a:r>
                      <a:endParaRPr lang="en-US" sz="2200" dirty="0">
                        <a:solidFill>
                          <a:schemeClr val="tx1"/>
                        </a:solidFill>
                        <a:effectLst/>
                      </a:endParaRPr>
                    </a:p>
                  </a:txBody>
                  <a:tcPr marL="68580" marR="68580" marT="0" marB="0">
                    <a:solidFill>
                      <a:schemeClr val="accent5">
                        <a:lumMod val="75000"/>
                      </a:schemeClr>
                    </a:solidFill>
                  </a:tcPr>
                </a:tc>
                <a:tc>
                  <a:txBody>
                    <a:bodyPr/>
                    <a:lstStyle/>
                    <a:p>
                      <a:pPr algn="ctr">
                        <a:lnSpc>
                          <a:spcPct val="115000"/>
                        </a:lnSpc>
                        <a:spcAft>
                          <a:spcPts val="1000"/>
                        </a:spcAft>
                      </a:pPr>
                      <a:r>
                        <a:rPr lang="en-US" sz="2200" b="1" baseline="30000" dirty="0">
                          <a:effectLst/>
                        </a:rPr>
                        <a:t>37</a:t>
                      </a:r>
                      <a:r>
                        <a:rPr lang="en-US" sz="2200" b="1" dirty="0">
                          <a:effectLst/>
                        </a:rPr>
                        <a:t>Na</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baseline="30000" dirty="0">
                          <a:effectLst/>
                        </a:rPr>
                        <a:t>40</a:t>
                      </a:r>
                      <a:r>
                        <a:rPr lang="en-US" sz="2200" b="1" dirty="0">
                          <a:effectLst/>
                        </a:rPr>
                        <a:t>Mg</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baseline="30000" dirty="0">
                          <a:effectLst/>
                        </a:rPr>
                        <a:t>41</a:t>
                      </a:r>
                      <a:r>
                        <a:rPr lang="en-US" sz="2200" b="1" dirty="0">
                          <a:effectLst/>
                        </a:rPr>
                        <a:t>Al</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baseline="30000" dirty="0">
                          <a:effectLst/>
                        </a:rPr>
                        <a:t>46</a:t>
                      </a:r>
                      <a:r>
                        <a:rPr lang="en-US" sz="2200" b="1" dirty="0">
                          <a:effectLst/>
                        </a:rPr>
                        <a:t>Si</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baseline="30000" dirty="0">
                          <a:effectLst/>
                        </a:rPr>
                        <a:t>47</a:t>
                      </a:r>
                      <a:r>
                        <a:rPr lang="en-US" sz="2200" b="1" dirty="0">
                          <a:effectLst/>
                        </a:rPr>
                        <a:t>P</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baseline="30000" dirty="0">
                          <a:solidFill>
                            <a:srgbClr val="C00000"/>
                          </a:solidFill>
                          <a:effectLst/>
                        </a:rPr>
                        <a:t>49</a:t>
                      </a:r>
                      <a:r>
                        <a:rPr lang="en-US" sz="2200" b="1" dirty="0">
                          <a:solidFill>
                            <a:srgbClr val="C00000"/>
                          </a:solidFill>
                          <a:effectLst/>
                        </a:rPr>
                        <a:t>S</a:t>
                      </a:r>
                      <a:endParaRPr lang="ru-RU" sz="2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baseline="30000" dirty="0">
                          <a:solidFill>
                            <a:srgbClr val="C00000"/>
                          </a:solidFill>
                          <a:effectLst/>
                        </a:rPr>
                        <a:t>52</a:t>
                      </a:r>
                      <a:r>
                        <a:rPr lang="en-US" sz="2200" b="1" dirty="0">
                          <a:solidFill>
                            <a:srgbClr val="C00000"/>
                          </a:solidFill>
                          <a:effectLst/>
                        </a:rPr>
                        <a:t>Cl</a:t>
                      </a:r>
                      <a:endParaRPr lang="ru-RU" sz="2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baseline="30000" dirty="0">
                          <a:effectLst/>
                        </a:rPr>
                        <a:t>54</a:t>
                      </a:r>
                      <a:r>
                        <a:rPr lang="en-US" sz="2200" b="1" dirty="0">
                          <a:effectLst/>
                        </a:rPr>
                        <a:t>Ar</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baseline="30000" dirty="0">
                          <a:effectLst/>
                        </a:rPr>
                        <a:t>59</a:t>
                      </a:r>
                      <a:r>
                        <a:rPr lang="en-US" sz="2200" b="1" dirty="0">
                          <a:effectLst/>
                        </a:rPr>
                        <a:t>K</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1" baseline="30000" dirty="0">
                          <a:effectLst/>
                        </a:rPr>
                        <a:t>60</a:t>
                      </a:r>
                      <a:r>
                        <a:rPr lang="en-US" sz="2200" b="1" dirty="0">
                          <a:effectLst/>
                        </a:rPr>
                        <a:t>Ca</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grpSp>
        <p:nvGrpSpPr>
          <p:cNvPr id="123983" name="Группа 17"/>
          <p:cNvGrpSpPr>
            <a:grpSpLocks/>
          </p:cNvGrpSpPr>
          <p:nvPr/>
        </p:nvGrpSpPr>
        <p:grpSpPr bwMode="auto">
          <a:xfrm>
            <a:off x="2438400" y="1962840"/>
            <a:ext cx="381000" cy="349250"/>
            <a:chOff x="838200" y="5181600"/>
            <a:chExt cx="381000" cy="349016"/>
          </a:xfrm>
        </p:grpSpPr>
        <p:cxnSp>
          <p:nvCxnSpPr>
            <p:cNvPr id="124025" name="Прямая соединительная линия 18"/>
            <p:cNvCxnSpPr>
              <a:cxnSpLocks noChangeShapeType="1"/>
            </p:cNvCxnSpPr>
            <p:nvPr/>
          </p:nvCxnSpPr>
          <p:spPr bwMode="auto">
            <a:xfrm>
              <a:off x="838200" y="5181600"/>
              <a:ext cx="381000" cy="304800"/>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4026" name="Прямая соединительная линия 19"/>
            <p:cNvCxnSpPr>
              <a:cxnSpLocks noChangeShapeType="1"/>
            </p:cNvCxnSpPr>
            <p:nvPr/>
          </p:nvCxnSpPr>
          <p:spPr bwMode="auto">
            <a:xfrm flipV="1">
              <a:off x="874745" y="5181600"/>
              <a:ext cx="307910" cy="349016"/>
            </a:xfrm>
            <a:prstGeom prst="line">
              <a:avLst/>
            </a:prstGeom>
            <a:noFill/>
            <a:ln w="254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aphicFrame>
        <p:nvGraphicFramePr>
          <p:cNvPr id="17" name="Таблица 4"/>
          <p:cNvGraphicFramePr>
            <a:graphicFrameLocks noGrp="1"/>
          </p:cNvGraphicFramePr>
          <p:nvPr/>
        </p:nvGraphicFramePr>
        <p:xfrm>
          <a:off x="403225" y="4572000"/>
          <a:ext cx="8534399" cy="1039813"/>
        </p:xfrm>
        <a:graphic>
          <a:graphicData uri="http://schemas.openxmlformats.org/drawingml/2006/table">
            <a:tbl>
              <a:tblPr firstRow="1" firstCol="1" bandRow="1">
                <a:tableStyleId>{5C22544A-7EE6-4342-B048-85BDC9FD1C3A}</a:tableStyleId>
              </a:tblPr>
              <a:tblGrid>
                <a:gridCol w="1153287"/>
                <a:gridCol w="708517"/>
                <a:gridCol w="741399"/>
                <a:gridCol w="823777"/>
                <a:gridCol w="741399"/>
                <a:gridCol w="708423"/>
                <a:gridCol w="687881"/>
                <a:gridCol w="678791"/>
                <a:gridCol w="763643"/>
                <a:gridCol w="763641"/>
                <a:gridCol w="763641"/>
              </a:tblGrid>
              <a:tr h="533416">
                <a:tc>
                  <a:txBody>
                    <a:bodyPr/>
                    <a:lstStyle/>
                    <a:p>
                      <a:pPr algn="ctr">
                        <a:lnSpc>
                          <a:spcPct val="115000"/>
                        </a:lnSpc>
                        <a:spcAft>
                          <a:spcPts val="1000"/>
                        </a:spcAft>
                      </a:pPr>
                      <a:r>
                        <a:rPr lang="en-US" sz="2200" dirty="0">
                          <a:solidFill>
                            <a:schemeClr val="tx1"/>
                          </a:solidFill>
                          <a:effectLst/>
                        </a:rPr>
                        <a:t>SCQM</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aseline="30000" dirty="0" smtClean="0">
                          <a:solidFill>
                            <a:schemeClr val="tx1"/>
                          </a:solidFill>
                          <a:effectLst/>
                        </a:rPr>
                        <a:t>65</a:t>
                      </a:r>
                      <a:r>
                        <a:rPr lang="en-US" sz="2200" baseline="0" dirty="0" smtClean="0">
                          <a:solidFill>
                            <a:schemeClr val="tx1"/>
                          </a:solidFill>
                          <a:effectLst/>
                        </a:rPr>
                        <a:t>Sc</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ru-RU" sz="2200" baseline="30000" dirty="0" smtClean="0">
                          <a:solidFill>
                            <a:schemeClr val="tx1"/>
                          </a:solidFill>
                          <a:effectLst/>
                        </a:rPr>
                        <a:t>6</a:t>
                      </a:r>
                      <a:r>
                        <a:rPr lang="en-US" sz="2200" baseline="30000" dirty="0" smtClean="0">
                          <a:solidFill>
                            <a:schemeClr val="tx1"/>
                          </a:solidFill>
                          <a:effectLst/>
                        </a:rPr>
                        <a:t>8</a:t>
                      </a:r>
                      <a:r>
                        <a:rPr lang="en-US" sz="2200" baseline="0" dirty="0" smtClean="0">
                          <a:solidFill>
                            <a:schemeClr val="tx1"/>
                          </a:solidFill>
                          <a:effectLst/>
                        </a:rPr>
                        <a:t>Ti</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smtClean="0">
                          <a:solidFill>
                            <a:schemeClr val="tx1"/>
                          </a:solidFill>
                          <a:effectLst/>
                        </a:rPr>
                        <a:t>73</a:t>
                      </a:r>
                      <a:r>
                        <a:rPr lang="en-US" sz="2200" baseline="0" dirty="0" smtClean="0">
                          <a:solidFill>
                            <a:schemeClr val="tx1"/>
                          </a:solidFill>
                          <a:effectLst/>
                        </a:rPr>
                        <a:t>Mn</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smtClean="0">
                          <a:solidFill>
                            <a:schemeClr val="tx1"/>
                          </a:solidFill>
                          <a:effectLst/>
                        </a:rPr>
                        <a:t>74</a:t>
                      </a:r>
                      <a:r>
                        <a:rPr lang="en-US" sz="2200" baseline="0" dirty="0" smtClean="0">
                          <a:solidFill>
                            <a:schemeClr val="tx1"/>
                          </a:solidFill>
                          <a:effectLst/>
                        </a:rPr>
                        <a:t>Fe</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smtClean="0">
                          <a:solidFill>
                            <a:schemeClr val="tx1"/>
                          </a:solidFill>
                          <a:effectLst/>
                        </a:rPr>
                        <a:t>82</a:t>
                      </a:r>
                      <a:r>
                        <a:rPr lang="en-US" sz="2200" baseline="0" dirty="0" smtClean="0">
                          <a:solidFill>
                            <a:schemeClr val="tx1"/>
                          </a:solidFill>
                          <a:effectLst/>
                        </a:rPr>
                        <a:t>Ni</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r>
                        <a:rPr lang="en-US" sz="2200" baseline="30000" dirty="0" smtClean="0">
                          <a:solidFill>
                            <a:srgbClr val="C00000"/>
                          </a:solidFill>
                          <a:effectLst/>
                        </a:rPr>
                        <a:t>83</a:t>
                      </a:r>
                      <a:r>
                        <a:rPr lang="en-US" sz="2200" baseline="0" dirty="0" smtClean="0">
                          <a:solidFill>
                            <a:srgbClr val="C00000"/>
                          </a:solidFill>
                          <a:effectLst/>
                        </a:rPr>
                        <a:t>Cu</a:t>
                      </a:r>
                      <a:endParaRPr lang="ru-RU" sz="2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endParaRPr lang="ru-RU" sz="2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c>
                  <a:txBody>
                    <a:bodyPr/>
                    <a:lstStyle/>
                    <a:p>
                      <a:pPr algn="ctr">
                        <a:lnSpc>
                          <a:spcPct val="115000"/>
                        </a:lnSpc>
                        <a:spcAft>
                          <a:spcPts val="1000"/>
                        </a:spcAft>
                      </a:pP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60000"/>
                        <a:lumOff val="40000"/>
                      </a:schemeClr>
                    </a:solidFill>
                  </a:tcPr>
                </a:tc>
              </a:tr>
              <a:tr h="506397">
                <a:tc>
                  <a:txBody>
                    <a:bodyPr/>
                    <a:lstStyle/>
                    <a:p>
                      <a:pPr algn="ctr">
                        <a:lnSpc>
                          <a:spcPct val="115000"/>
                        </a:lnSpc>
                        <a:spcAft>
                          <a:spcPts val="1000"/>
                        </a:spcAft>
                      </a:pPr>
                      <a:r>
                        <a:rPr lang="en-US" sz="2200" dirty="0" err="1">
                          <a:solidFill>
                            <a:schemeClr val="tx1"/>
                          </a:solidFill>
                          <a:effectLst/>
                        </a:rPr>
                        <a:t>NuBASE</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5">
                        <a:lumMod val="75000"/>
                      </a:schemeClr>
                    </a:solidFill>
                  </a:tcPr>
                </a:tc>
                <a:tc>
                  <a:txBody>
                    <a:bodyPr/>
                    <a:lstStyle/>
                    <a:p>
                      <a:pPr algn="ctr">
                        <a:lnSpc>
                          <a:spcPct val="115000"/>
                        </a:lnSpc>
                        <a:spcAft>
                          <a:spcPts val="1000"/>
                        </a:spcAft>
                      </a:pPr>
                      <a:r>
                        <a:rPr lang="en-US" sz="2200" baseline="30000" dirty="0" smtClean="0">
                          <a:solidFill>
                            <a:schemeClr val="tx1"/>
                          </a:solidFill>
                          <a:effectLst/>
                        </a:rPr>
                        <a:t>61</a:t>
                      </a:r>
                      <a:r>
                        <a:rPr lang="en-US" sz="2200" baseline="0" dirty="0" smtClean="0">
                          <a:solidFill>
                            <a:schemeClr val="tx1"/>
                          </a:solidFill>
                          <a:effectLst/>
                        </a:rPr>
                        <a:t>Sc</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ru-RU" sz="2200" baseline="30000" dirty="0" smtClean="0">
                          <a:solidFill>
                            <a:schemeClr val="tx1"/>
                          </a:solidFill>
                          <a:effectLst/>
                        </a:rPr>
                        <a:t>6</a:t>
                      </a:r>
                      <a:r>
                        <a:rPr lang="en-US" sz="2200" baseline="30000" dirty="0" smtClean="0">
                          <a:solidFill>
                            <a:schemeClr val="tx1"/>
                          </a:solidFill>
                          <a:effectLst/>
                        </a:rPr>
                        <a:t>3</a:t>
                      </a:r>
                      <a:r>
                        <a:rPr lang="en-US" sz="2200" baseline="0" dirty="0" smtClean="0">
                          <a:solidFill>
                            <a:schemeClr val="tx1"/>
                          </a:solidFill>
                          <a:effectLst/>
                        </a:rPr>
                        <a:t>Ti</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aseline="30000" dirty="0" smtClean="0">
                          <a:solidFill>
                            <a:schemeClr val="tx1"/>
                          </a:solidFill>
                          <a:effectLst/>
                        </a:rPr>
                        <a:t>69</a:t>
                      </a:r>
                      <a:r>
                        <a:rPr lang="en-US" sz="2200" baseline="0" dirty="0" smtClean="0">
                          <a:solidFill>
                            <a:schemeClr val="tx1"/>
                          </a:solidFill>
                          <a:effectLst/>
                        </a:rPr>
                        <a:t>Mn</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aseline="30000" dirty="0" smtClean="0">
                          <a:solidFill>
                            <a:schemeClr val="tx1"/>
                          </a:solidFill>
                          <a:effectLst/>
                        </a:rPr>
                        <a:t>72</a:t>
                      </a:r>
                      <a:r>
                        <a:rPr lang="en-US" sz="2200" baseline="0" dirty="0" smtClean="0">
                          <a:solidFill>
                            <a:schemeClr val="tx1"/>
                          </a:solidFill>
                          <a:effectLst/>
                        </a:rPr>
                        <a:t>Fe</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aseline="30000" dirty="0" smtClean="0">
                          <a:solidFill>
                            <a:schemeClr val="tx1"/>
                          </a:solidFill>
                          <a:effectLst/>
                        </a:rPr>
                        <a:t>80</a:t>
                      </a:r>
                      <a:r>
                        <a:rPr lang="en-US" sz="2200" baseline="0" dirty="0" smtClean="0">
                          <a:solidFill>
                            <a:schemeClr val="tx1"/>
                          </a:solidFill>
                          <a:effectLst/>
                        </a:rPr>
                        <a:t>Ni</a:t>
                      </a:r>
                      <a:endParaRPr lang="ru-RU" sz="2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US" sz="2200" baseline="30000" dirty="0" smtClean="0">
                          <a:solidFill>
                            <a:srgbClr val="C00000"/>
                          </a:solidFill>
                          <a:effectLst/>
                        </a:rPr>
                        <a:t>83</a:t>
                      </a:r>
                      <a:r>
                        <a:rPr lang="en-US" sz="2200" baseline="0" dirty="0" smtClean="0">
                          <a:solidFill>
                            <a:srgbClr val="C00000"/>
                          </a:solidFill>
                          <a:effectLst/>
                        </a:rPr>
                        <a:t>Cu</a:t>
                      </a:r>
                      <a:endParaRPr lang="ru-RU" sz="2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ru-RU" sz="22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439791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Заголовок 1"/>
          <p:cNvSpPr>
            <a:spLocks noGrp="1"/>
          </p:cNvSpPr>
          <p:nvPr>
            <p:ph type="title"/>
          </p:nvPr>
        </p:nvSpPr>
        <p:spPr>
          <a:xfrm>
            <a:off x="684213" y="188913"/>
            <a:ext cx="7772400" cy="1223962"/>
          </a:xfrm>
        </p:spPr>
        <p:txBody>
          <a:bodyPr/>
          <a:lstStyle/>
          <a:p>
            <a:r>
              <a:rPr lang="en-US" altLang="ru-RU" sz="2400" b="1" dirty="0" smtClean="0"/>
              <a:t>Two versions of DCM</a:t>
            </a:r>
            <a:br>
              <a:rPr lang="en-US" altLang="ru-RU" sz="2400" b="1" dirty="0" smtClean="0"/>
            </a:br>
            <a:r>
              <a:rPr lang="en-US" altLang="ru-RU" sz="1800" b="1" dirty="0" smtClean="0"/>
              <a:t>DCM-QGSM </a:t>
            </a:r>
            <a:br>
              <a:rPr lang="en-US" altLang="ru-RU" sz="1800" b="1" dirty="0" smtClean="0"/>
            </a:br>
            <a:r>
              <a:rPr lang="en-US" altLang="ru-RU" sz="1800" b="1" dirty="0" smtClean="0"/>
              <a:t>DCM-SMM</a:t>
            </a:r>
            <a:endParaRPr lang="ru-RU" altLang="ru-RU" sz="1800" b="1" dirty="0" smtClean="0"/>
          </a:p>
        </p:txBody>
      </p:sp>
      <p:grpSp>
        <p:nvGrpSpPr>
          <p:cNvPr id="7171" name="Группа 10"/>
          <p:cNvGrpSpPr>
            <a:grpSpLocks/>
          </p:cNvGrpSpPr>
          <p:nvPr/>
        </p:nvGrpSpPr>
        <p:grpSpPr bwMode="auto">
          <a:xfrm>
            <a:off x="142875" y="1452563"/>
            <a:ext cx="4321175" cy="3278187"/>
            <a:chOff x="179512" y="2204864"/>
            <a:chExt cx="4392488" cy="3277713"/>
          </a:xfrm>
        </p:grpSpPr>
        <p:grpSp>
          <p:nvGrpSpPr>
            <p:cNvPr id="7181" name="Группа 7"/>
            <p:cNvGrpSpPr>
              <a:grpSpLocks/>
            </p:cNvGrpSpPr>
            <p:nvPr/>
          </p:nvGrpSpPr>
          <p:grpSpPr bwMode="auto">
            <a:xfrm>
              <a:off x="179512" y="2204864"/>
              <a:ext cx="4392488" cy="3277713"/>
              <a:chOff x="179512" y="2204864"/>
              <a:chExt cx="4392488" cy="3277713"/>
            </a:xfrm>
          </p:grpSpPr>
          <p:grpSp>
            <p:nvGrpSpPr>
              <p:cNvPr id="7183" name="Группа 2"/>
              <p:cNvGrpSpPr>
                <a:grpSpLocks/>
              </p:cNvGrpSpPr>
              <p:nvPr/>
            </p:nvGrpSpPr>
            <p:grpSpPr bwMode="auto">
              <a:xfrm>
                <a:off x="179512" y="2204864"/>
                <a:ext cx="4392488" cy="3277713"/>
                <a:chOff x="179512" y="2204864"/>
                <a:chExt cx="4392488" cy="3277713"/>
              </a:xfrm>
            </p:grpSpPr>
            <p:pic>
              <p:nvPicPr>
                <p:cNvPr id="718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204864"/>
                  <a:ext cx="4392488" cy="3277713"/>
                </a:xfrm>
                <a:prstGeom prst="rect">
                  <a:avLst/>
                </a:prstGeom>
                <a:noFill/>
                <a:ln w="3175">
                  <a:solidFill>
                    <a:srgbClr val="000000"/>
                  </a:solid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Прямоугольник 1"/>
                <p:cNvSpPr/>
                <p:nvPr/>
              </p:nvSpPr>
              <p:spPr bwMode="auto">
                <a:xfrm>
                  <a:off x="2046562" y="2669934"/>
                  <a:ext cx="2343091" cy="215869"/>
                </a:xfrm>
                <a:prstGeom prst="rect">
                  <a:avLst/>
                </a:prstGeom>
                <a:solidFill>
                  <a:schemeClr val="bg1"/>
                </a:solidFill>
                <a:ln w="3175" cap="flat" cmpd="sng" algn="ctr">
                  <a:noFill/>
                  <a:prstDash val="solid"/>
                  <a:round/>
                  <a:headEnd type="none" w="med" len="med"/>
                  <a:tailEnd type="triangle" w="med" len="med"/>
                </a:ln>
                <a:effectLst/>
              </p:spPr>
              <p:txBody>
                <a:bodyPr/>
                <a:lstStyle/>
                <a:p>
                  <a:pPr>
                    <a:defRPr/>
                  </a:pPr>
                  <a:endParaRPr lang="ru-RU">
                    <a:effectLst>
                      <a:outerShdw blurRad="38100" dist="38100" dir="2700000" algn="tl">
                        <a:srgbClr val="000000">
                          <a:alpha val="43137"/>
                        </a:srgbClr>
                      </a:outerShdw>
                    </a:effectLst>
                  </a:endParaRPr>
                </a:p>
              </p:txBody>
            </p:sp>
          </p:grpSp>
          <p:sp>
            <p:nvSpPr>
              <p:cNvPr id="7184" name="Прямоугольник 5"/>
              <p:cNvSpPr>
                <a:spLocks noChangeArrowheads="1"/>
              </p:cNvSpPr>
              <p:nvPr/>
            </p:nvSpPr>
            <p:spPr bwMode="auto">
              <a:xfrm>
                <a:off x="1031976" y="2204864"/>
                <a:ext cx="2771361" cy="356826"/>
              </a:xfrm>
              <a:prstGeom prst="rect">
                <a:avLst/>
              </a:prstGeom>
              <a:solidFill>
                <a:schemeClr val="bg1"/>
              </a:solidFill>
              <a:ln>
                <a:noFill/>
              </a:ln>
              <a:extLst>
                <a:ext uri="{91240B29-F687-4F45-9708-019B960494DF}">
                  <a14:hiddenLine xmlns:a14="http://schemas.microsoft.com/office/drawing/2010/main" w="3175" algn="ctr">
                    <a:solidFill>
                      <a:srgbClr val="000000"/>
                    </a:solidFill>
                    <a:round/>
                    <a:headEnd/>
                    <a:tailEnd type="triangle" w="med" len="me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ru-RU" sz="1200" baseline="0"/>
                  <a:t>Scheme of DCM-QGSM</a:t>
                </a:r>
                <a:endParaRPr lang="ru-RU" altLang="ru-RU" sz="1200"/>
              </a:p>
            </p:txBody>
          </p:sp>
        </p:grpSp>
        <p:sp>
          <p:nvSpPr>
            <p:cNvPr id="9" name="Прямоугольник 8"/>
            <p:cNvSpPr/>
            <p:nvPr/>
          </p:nvSpPr>
          <p:spPr bwMode="auto">
            <a:xfrm>
              <a:off x="1031545" y="3992131"/>
              <a:ext cx="863329" cy="444436"/>
            </a:xfrm>
            <a:prstGeom prst="rect">
              <a:avLst/>
            </a:prstGeom>
            <a:solidFill>
              <a:schemeClr val="accent5">
                <a:lumMod val="60000"/>
                <a:lumOff val="40000"/>
              </a:schemeClr>
            </a:solidFill>
            <a:ln w="3175" cap="flat" cmpd="sng" algn="ctr">
              <a:solidFill>
                <a:schemeClr val="accent1"/>
              </a:solidFill>
              <a:prstDash val="solid"/>
              <a:round/>
              <a:headEnd type="none" w="med" len="med"/>
              <a:tailEnd type="triangle" w="med" len="med"/>
            </a:ln>
            <a:effectLst/>
          </p:spPr>
          <p:txBody>
            <a:bodyPr/>
            <a:lstStyle/>
            <a:p>
              <a:pPr>
                <a:defRPr/>
              </a:pPr>
              <a:r>
                <a:rPr lang="en-US" sz="900" baseline="0" dirty="0">
                  <a:solidFill>
                    <a:schemeClr val="tx1"/>
                  </a:solidFill>
                </a:rPr>
                <a:t>Generalized</a:t>
              </a:r>
            </a:p>
            <a:p>
              <a:pPr>
                <a:defRPr/>
              </a:pPr>
              <a:r>
                <a:rPr lang="en-US" sz="900" baseline="0" dirty="0">
                  <a:solidFill>
                    <a:schemeClr val="tx1"/>
                  </a:solidFill>
                </a:rPr>
                <a:t>Evaporation</a:t>
              </a:r>
            </a:p>
            <a:p>
              <a:pPr>
                <a:defRPr/>
              </a:pPr>
              <a:r>
                <a:rPr lang="en-US" sz="900" baseline="0" dirty="0">
                  <a:solidFill>
                    <a:schemeClr val="tx1"/>
                  </a:solidFill>
                </a:rPr>
                <a:t>       </a:t>
              </a:r>
              <a:r>
                <a:rPr lang="en-US" sz="900" baseline="0" dirty="0"/>
                <a:t>A &gt; 13?</a:t>
              </a:r>
              <a:endParaRPr lang="ru-RU" sz="900" baseline="0" dirty="0">
                <a:solidFill>
                  <a:schemeClr val="tx1"/>
                </a:solidFill>
              </a:endParaRPr>
            </a:p>
          </p:txBody>
        </p:sp>
      </p:grpSp>
      <p:grpSp>
        <p:nvGrpSpPr>
          <p:cNvPr id="7172" name="Группа 17"/>
          <p:cNvGrpSpPr>
            <a:grpSpLocks/>
          </p:cNvGrpSpPr>
          <p:nvPr/>
        </p:nvGrpSpPr>
        <p:grpSpPr bwMode="auto">
          <a:xfrm>
            <a:off x="4679950" y="1452563"/>
            <a:ext cx="4273550" cy="3246437"/>
            <a:chOff x="4716016" y="2205038"/>
            <a:chExt cx="4273690" cy="3246437"/>
          </a:xfrm>
        </p:grpSpPr>
        <p:grpSp>
          <p:nvGrpSpPr>
            <p:cNvPr id="7175" name="Группа 7"/>
            <p:cNvGrpSpPr>
              <a:grpSpLocks/>
            </p:cNvGrpSpPr>
            <p:nvPr/>
          </p:nvGrpSpPr>
          <p:grpSpPr bwMode="auto">
            <a:xfrm>
              <a:off x="4716016" y="2205038"/>
              <a:ext cx="4273690" cy="3246437"/>
              <a:chOff x="4716016" y="2205038"/>
              <a:chExt cx="4273690" cy="3246437"/>
            </a:xfrm>
          </p:grpSpPr>
          <p:pic>
            <p:nvPicPr>
              <p:cNvPr id="717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2205038"/>
                <a:ext cx="4273690" cy="324643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4" name="Прямая со стрелкой 3"/>
              <p:cNvCxnSpPr/>
              <p:nvPr/>
            </p:nvCxnSpPr>
            <p:spPr bwMode="auto">
              <a:xfrm>
                <a:off x="6587740" y="3660775"/>
                <a:ext cx="912842" cy="396875"/>
              </a:xfrm>
              <a:prstGeom prst="straightConnector1">
                <a:avLst/>
              </a:prstGeom>
              <a:solidFill>
                <a:schemeClr val="accent1"/>
              </a:solidFill>
              <a:ln w="15875" cap="flat" cmpd="sng" algn="ctr">
                <a:solidFill>
                  <a:schemeClr val="accent2">
                    <a:lumMod val="75000"/>
                  </a:schemeClr>
                </a:solidFill>
                <a:prstDash val="solid"/>
                <a:round/>
                <a:headEnd type="none" w="med" len="med"/>
                <a:tailEnd type="arrow"/>
              </a:ln>
              <a:effectLst/>
            </p:spPr>
          </p:cxnSp>
          <p:cxnSp>
            <p:nvCxnSpPr>
              <p:cNvPr id="14" name="Прямая со стрелкой 13"/>
              <p:cNvCxnSpPr/>
              <p:nvPr/>
            </p:nvCxnSpPr>
            <p:spPr bwMode="auto">
              <a:xfrm>
                <a:off x="6852861" y="3265488"/>
                <a:ext cx="647721" cy="792162"/>
              </a:xfrm>
              <a:prstGeom prst="straightConnector1">
                <a:avLst/>
              </a:prstGeom>
              <a:solidFill>
                <a:schemeClr val="accent1"/>
              </a:solidFill>
              <a:ln w="15875" cap="flat" cmpd="sng" algn="ctr">
                <a:solidFill>
                  <a:schemeClr val="accent2">
                    <a:lumMod val="75000"/>
                  </a:schemeClr>
                </a:solidFill>
                <a:prstDash val="solid"/>
                <a:round/>
                <a:headEnd type="none" w="med" len="med"/>
                <a:tailEnd type="arrow"/>
              </a:ln>
              <a:effectLst/>
            </p:spPr>
          </p:cxnSp>
        </p:grpSp>
        <p:sp>
          <p:nvSpPr>
            <p:cNvPr id="7176" name="TextBox 16"/>
            <p:cNvSpPr txBox="1">
              <a:spLocks noChangeArrowheads="1"/>
            </p:cNvSpPr>
            <p:nvPr/>
          </p:nvSpPr>
          <p:spPr bwMode="auto">
            <a:xfrm>
              <a:off x="6684537" y="3559003"/>
              <a:ext cx="36004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baseline="-12000">
                  <a:solidFill>
                    <a:srgbClr val="FF0000"/>
                  </a:solidFill>
                  <a:latin typeface="Times New Roman" panose="02020603050405020304" pitchFamily="18" charset="0"/>
                </a:defRPr>
              </a:lvl1pPr>
              <a:lvl2pPr marL="742950" indent="-285750" eaLnBrk="0" hangingPunct="0">
                <a:defRPr b="1" baseline="-12000">
                  <a:solidFill>
                    <a:srgbClr val="FF0000"/>
                  </a:solidFill>
                  <a:latin typeface="Times New Roman" panose="02020603050405020304" pitchFamily="18" charset="0"/>
                </a:defRPr>
              </a:lvl2pPr>
              <a:lvl3pPr marL="1143000" indent="-228600" eaLnBrk="0" hangingPunct="0">
                <a:defRPr b="1" baseline="-12000">
                  <a:solidFill>
                    <a:srgbClr val="FF0000"/>
                  </a:solidFill>
                  <a:latin typeface="Times New Roman" panose="02020603050405020304" pitchFamily="18" charset="0"/>
                </a:defRPr>
              </a:lvl3pPr>
              <a:lvl4pPr marL="1600200" indent="-228600" eaLnBrk="0" hangingPunct="0">
                <a:defRPr b="1" baseline="-12000">
                  <a:solidFill>
                    <a:srgbClr val="FF0000"/>
                  </a:solidFill>
                  <a:latin typeface="Times New Roman" panose="02020603050405020304" pitchFamily="18" charset="0"/>
                </a:defRPr>
              </a:lvl4pPr>
              <a:lvl5pPr marL="2057400" indent="-228600" eaLnBrk="0" hangingPunct="0">
                <a:defRPr b="1" baseline="-12000">
                  <a:solidFill>
                    <a:srgbClr val="FF0000"/>
                  </a:solidFill>
                  <a:latin typeface="Times New Roman" panose="02020603050405020304" pitchFamily="18" charset="0"/>
                </a:defRPr>
              </a:lvl5pPr>
              <a:lvl6pPr marL="2514600" indent="-228600" eaLnBrk="0" fontAlgn="base" hangingPunct="0">
                <a:spcBef>
                  <a:spcPct val="0"/>
                </a:spcBef>
                <a:spcAft>
                  <a:spcPct val="0"/>
                </a:spcAft>
                <a:defRPr b="1" baseline="-12000">
                  <a:solidFill>
                    <a:srgbClr val="FF0000"/>
                  </a:solidFill>
                  <a:latin typeface="Times New Roman" panose="02020603050405020304" pitchFamily="18" charset="0"/>
                </a:defRPr>
              </a:lvl6pPr>
              <a:lvl7pPr marL="2971800" indent="-228600" eaLnBrk="0" fontAlgn="base" hangingPunct="0">
                <a:spcBef>
                  <a:spcPct val="0"/>
                </a:spcBef>
                <a:spcAft>
                  <a:spcPct val="0"/>
                </a:spcAft>
                <a:defRPr b="1" baseline="-12000">
                  <a:solidFill>
                    <a:srgbClr val="FF0000"/>
                  </a:solidFill>
                  <a:latin typeface="Times New Roman" panose="02020603050405020304" pitchFamily="18" charset="0"/>
                </a:defRPr>
              </a:lvl7pPr>
              <a:lvl8pPr marL="3429000" indent="-228600" eaLnBrk="0" fontAlgn="base" hangingPunct="0">
                <a:spcBef>
                  <a:spcPct val="0"/>
                </a:spcBef>
                <a:spcAft>
                  <a:spcPct val="0"/>
                </a:spcAft>
                <a:defRPr b="1" baseline="-12000">
                  <a:solidFill>
                    <a:srgbClr val="FF0000"/>
                  </a:solidFill>
                  <a:latin typeface="Times New Roman" panose="02020603050405020304" pitchFamily="18" charset="0"/>
                </a:defRPr>
              </a:lvl8pPr>
              <a:lvl9pPr marL="3886200" indent="-228600" eaLnBrk="0" fontAlgn="base" hangingPunct="0">
                <a:spcBef>
                  <a:spcPct val="0"/>
                </a:spcBef>
                <a:spcAft>
                  <a:spcPct val="0"/>
                </a:spcAft>
                <a:defRPr b="1" baseline="-12000">
                  <a:solidFill>
                    <a:srgbClr val="FF0000"/>
                  </a:solidFill>
                  <a:latin typeface="Times New Roman" panose="02020603050405020304" pitchFamily="18" charset="0"/>
                </a:defRPr>
              </a:lvl9pPr>
            </a:lstStyle>
            <a:p>
              <a:pPr eaLnBrk="1" hangingPunct="1"/>
              <a:r>
                <a:rPr lang="en-US" altLang="en-US" sz="900" baseline="0">
                  <a:solidFill>
                    <a:schemeClr val="tx1"/>
                  </a:solidFill>
                </a:rPr>
                <a:t>no</a:t>
              </a:r>
              <a:endParaRPr lang="ru-RU" altLang="en-US" sz="900" baseline="0">
                <a:solidFill>
                  <a:schemeClr val="tx1"/>
                </a:solidFill>
              </a:endParaRPr>
            </a:p>
          </p:txBody>
        </p:sp>
        <p:sp>
          <p:nvSpPr>
            <p:cNvPr id="7177" name="TextBox 24"/>
            <p:cNvSpPr txBox="1">
              <a:spLocks noChangeArrowheads="1"/>
            </p:cNvSpPr>
            <p:nvPr/>
          </p:nvSpPr>
          <p:spPr bwMode="auto">
            <a:xfrm>
              <a:off x="7140892" y="3430436"/>
              <a:ext cx="36004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baseline="-12000">
                  <a:solidFill>
                    <a:srgbClr val="FF0000"/>
                  </a:solidFill>
                  <a:latin typeface="Times New Roman" panose="02020603050405020304" pitchFamily="18" charset="0"/>
                </a:defRPr>
              </a:lvl1pPr>
              <a:lvl2pPr marL="742950" indent="-285750" eaLnBrk="0" hangingPunct="0">
                <a:defRPr b="1" baseline="-12000">
                  <a:solidFill>
                    <a:srgbClr val="FF0000"/>
                  </a:solidFill>
                  <a:latin typeface="Times New Roman" panose="02020603050405020304" pitchFamily="18" charset="0"/>
                </a:defRPr>
              </a:lvl2pPr>
              <a:lvl3pPr marL="1143000" indent="-228600" eaLnBrk="0" hangingPunct="0">
                <a:defRPr b="1" baseline="-12000">
                  <a:solidFill>
                    <a:srgbClr val="FF0000"/>
                  </a:solidFill>
                  <a:latin typeface="Times New Roman" panose="02020603050405020304" pitchFamily="18" charset="0"/>
                </a:defRPr>
              </a:lvl3pPr>
              <a:lvl4pPr marL="1600200" indent="-228600" eaLnBrk="0" hangingPunct="0">
                <a:defRPr b="1" baseline="-12000">
                  <a:solidFill>
                    <a:srgbClr val="FF0000"/>
                  </a:solidFill>
                  <a:latin typeface="Times New Roman" panose="02020603050405020304" pitchFamily="18" charset="0"/>
                </a:defRPr>
              </a:lvl4pPr>
              <a:lvl5pPr marL="2057400" indent="-228600" eaLnBrk="0" hangingPunct="0">
                <a:defRPr b="1" baseline="-12000">
                  <a:solidFill>
                    <a:srgbClr val="FF0000"/>
                  </a:solidFill>
                  <a:latin typeface="Times New Roman" panose="02020603050405020304" pitchFamily="18" charset="0"/>
                </a:defRPr>
              </a:lvl5pPr>
              <a:lvl6pPr marL="2514600" indent="-228600" eaLnBrk="0" fontAlgn="base" hangingPunct="0">
                <a:spcBef>
                  <a:spcPct val="0"/>
                </a:spcBef>
                <a:spcAft>
                  <a:spcPct val="0"/>
                </a:spcAft>
                <a:defRPr b="1" baseline="-12000">
                  <a:solidFill>
                    <a:srgbClr val="FF0000"/>
                  </a:solidFill>
                  <a:latin typeface="Times New Roman" panose="02020603050405020304" pitchFamily="18" charset="0"/>
                </a:defRPr>
              </a:lvl6pPr>
              <a:lvl7pPr marL="2971800" indent="-228600" eaLnBrk="0" fontAlgn="base" hangingPunct="0">
                <a:spcBef>
                  <a:spcPct val="0"/>
                </a:spcBef>
                <a:spcAft>
                  <a:spcPct val="0"/>
                </a:spcAft>
                <a:defRPr b="1" baseline="-12000">
                  <a:solidFill>
                    <a:srgbClr val="FF0000"/>
                  </a:solidFill>
                  <a:latin typeface="Times New Roman" panose="02020603050405020304" pitchFamily="18" charset="0"/>
                </a:defRPr>
              </a:lvl7pPr>
              <a:lvl8pPr marL="3429000" indent="-228600" eaLnBrk="0" fontAlgn="base" hangingPunct="0">
                <a:spcBef>
                  <a:spcPct val="0"/>
                </a:spcBef>
                <a:spcAft>
                  <a:spcPct val="0"/>
                </a:spcAft>
                <a:defRPr b="1" baseline="-12000">
                  <a:solidFill>
                    <a:srgbClr val="FF0000"/>
                  </a:solidFill>
                  <a:latin typeface="Times New Roman" panose="02020603050405020304" pitchFamily="18" charset="0"/>
                </a:defRPr>
              </a:lvl8pPr>
              <a:lvl9pPr marL="3886200" indent="-228600" eaLnBrk="0" fontAlgn="base" hangingPunct="0">
                <a:spcBef>
                  <a:spcPct val="0"/>
                </a:spcBef>
                <a:spcAft>
                  <a:spcPct val="0"/>
                </a:spcAft>
                <a:defRPr b="1" baseline="-12000">
                  <a:solidFill>
                    <a:srgbClr val="FF0000"/>
                  </a:solidFill>
                  <a:latin typeface="Times New Roman" panose="02020603050405020304" pitchFamily="18" charset="0"/>
                </a:defRPr>
              </a:lvl9pPr>
            </a:lstStyle>
            <a:p>
              <a:pPr eaLnBrk="1" hangingPunct="1"/>
              <a:r>
                <a:rPr lang="en-US" altLang="en-US" sz="900" baseline="0">
                  <a:solidFill>
                    <a:schemeClr val="tx1"/>
                  </a:solidFill>
                </a:rPr>
                <a:t>no</a:t>
              </a:r>
              <a:endParaRPr lang="ru-RU" altLang="en-US" sz="900" baseline="0">
                <a:solidFill>
                  <a:schemeClr val="tx1"/>
                </a:solidFill>
              </a:endParaRPr>
            </a:p>
          </p:txBody>
        </p:sp>
      </p:grpSp>
      <p:sp>
        <p:nvSpPr>
          <p:cNvPr id="27" name="Заголовок 1"/>
          <p:cNvSpPr txBox="1">
            <a:spLocks/>
          </p:cNvSpPr>
          <p:nvPr/>
        </p:nvSpPr>
        <p:spPr bwMode="auto">
          <a:xfrm>
            <a:off x="142875" y="4805363"/>
            <a:ext cx="432117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000" b="0" baseline="0">
                <a:solidFill>
                  <a:schemeClr val="tx2"/>
                </a:solidFill>
              </a:rPr>
              <a:t> </a:t>
            </a:r>
            <a:r>
              <a:rPr lang="en-US" altLang="ru-RU" sz="2000" baseline="0">
                <a:solidFill>
                  <a:schemeClr val="tx2"/>
                </a:solidFill>
              </a:rPr>
              <a:t>Modernization </a:t>
            </a:r>
            <a:r>
              <a:rPr lang="en-US" altLang="ru-RU" sz="2000" b="0" baseline="0">
                <a:solidFill>
                  <a:schemeClr val="tx2"/>
                </a:solidFill>
              </a:rPr>
              <a:t>of </a:t>
            </a:r>
            <a:r>
              <a:rPr lang="en-US" altLang="ru-RU" sz="2000" baseline="0">
                <a:solidFill>
                  <a:schemeClr val="tx2"/>
                </a:solidFill>
              </a:rPr>
              <a:t>DCM-QGSM</a:t>
            </a:r>
            <a:endParaRPr lang="ru-RU" altLang="ru-RU" sz="2000" baseline="0">
              <a:solidFill>
                <a:schemeClr val="tx2"/>
              </a:solidFill>
            </a:endParaRPr>
          </a:p>
          <a:p>
            <a:pPr>
              <a:spcBef>
                <a:spcPct val="0"/>
              </a:spcBef>
            </a:pPr>
            <a:r>
              <a:rPr lang="en-US" altLang="ru-RU" sz="1800" baseline="0">
                <a:solidFill>
                  <a:schemeClr val="tx2"/>
                </a:solidFill>
              </a:rPr>
              <a:t>Reducing the number </a:t>
            </a:r>
            <a:r>
              <a:rPr lang="en-US" altLang="ru-RU" sz="1800" b="0" baseline="0">
                <a:solidFill>
                  <a:schemeClr val="tx2"/>
                </a:solidFill>
              </a:rPr>
              <a:t>of input parameters</a:t>
            </a:r>
          </a:p>
          <a:p>
            <a:pPr>
              <a:spcBef>
                <a:spcPct val="0"/>
              </a:spcBef>
            </a:pPr>
            <a:r>
              <a:rPr lang="en-US" altLang="ru-RU" sz="1800" baseline="0"/>
              <a:t>Improving</a:t>
            </a:r>
            <a:r>
              <a:rPr lang="en-US" altLang="ru-RU" sz="1800" b="0" baseline="0"/>
              <a:t> particle yield</a:t>
            </a:r>
            <a:endParaRPr lang="ru-RU" altLang="ru-RU" sz="1800" b="0" baseline="0">
              <a:solidFill>
                <a:schemeClr val="tx2"/>
              </a:solidFill>
            </a:endParaRPr>
          </a:p>
        </p:txBody>
      </p:sp>
      <p:sp>
        <p:nvSpPr>
          <p:cNvPr id="28" name="Заголовок 1"/>
          <p:cNvSpPr txBox="1">
            <a:spLocks/>
          </p:cNvSpPr>
          <p:nvPr/>
        </p:nvSpPr>
        <p:spPr bwMode="auto">
          <a:xfrm>
            <a:off x="4679950" y="4921250"/>
            <a:ext cx="4273550"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a:defRPr/>
            </a:pPr>
            <a:r>
              <a:rPr lang="en-US" altLang="ru-RU" sz="2000" kern="0" baseline="0" dirty="0" smtClean="0"/>
              <a:t>Creation</a:t>
            </a:r>
            <a:r>
              <a:rPr lang="en-US" altLang="ru-RU" sz="2000" b="0" kern="0" baseline="0" dirty="0" smtClean="0"/>
              <a:t> of </a:t>
            </a:r>
            <a:r>
              <a:rPr lang="en-US" altLang="ru-RU" sz="2000" kern="0" baseline="0" dirty="0" smtClean="0"/>
              <a:t>DCM-SMM </a:t>
            </a:r>
          </a:p>
          <a:p>
            <a:pPr algn="l">
              <a:defRPr/>
            </a:pPr>
            <a:r>
              <a:rPr lang="en-US" altLang="ru-RU" sz="2000" b="0" kern="0" baseline="0" dirty="0" smtClean="0"/>
              <a:t>on the basis of </a:t>
            </a:r>
            <a:r>
              <a:rPr lang="en-US" altLang="ru-RU" sz="2000" kern="0" baseline="0" dirty="0" smtClean="0"/>
              <a:t>DCM-QGSM</a:t>
            </a:r>
          </a:p>
          <a:p>
            <a:pPr>
              <a:defRPr/>
            </a:pPr>
            <a:r>
              <a:rPr lang="en-US" altLang="ru-RU" sz="2000" b="0" kern="0" baseline="0" dirty="0" smtClean="0"/>
              <a:t>and</a:t>
            </a:r>
          </a:p>
          <a:p>
            <a:pPr algn="l">
              <a:defRPr/>
            </a:pPr>
            <a:r>
              <a:rPr lang="en-US" altLang="ru-RU" sz="2000" kern="0" baseline="0" dirty="0" smtClean="0"/>
              <a:t>SMM – S</a:t>
            </a:r>
            <a:r>
              <a:rPr lang="en-US" altLang="ru-RU" sz="2000" b="0" kern="0" baseline="0" dirty="0" smtClean="0"/>
              <a:t>tatistical </a:t>
            </a:r>
            <a:r>
              <a:rPr lang="en-US" altLang="ru-RU" sz="2000" kern="0" baseline="0" dirty="0" err="1" smtClean="0"/>
              <a:t>M</a:t>
            </a:r>
            <a:r>
              <a:rPr lang="en-US" altLang="ru-RU" sz="2000" b="0" kern="0" baseline="0" dirty="0" err="1" smtClean="0"/>
              <a:t>ultifragmentation</a:t>
            </a:r>
            <a:r>
              <a:rPr lang="en-US" altLang="ru-RU" sz="2000" b="0" kern="0" baseline="0" dirty="0" smtClean="0"/>
              <a:t> </a:t>
            </a:r>
            <a:r>
              <a:rPr lang="en-US" altLang="ru-RU" sz="2000" kern="0" baseline="0" dirty="0" smtClean="0"/>
              <a:t>M</a:t>
            </a:r>
            <a:r>
              <a:rPr lang="en-US" altLang="ru-RU" sz="2000" b="0" kern="0" baseline="0" dirty="0" smtClean="0"/>
              <a:t>odel, </a:t>
            </a:r>
          </a:p>
          <a:p>
            <a:pPr algn="l">
              <a:defRPr/>
            </a:pPr>
            <a:r>
              <a:rPr lang="en-US" altLang="ru-RU" sz="1600" b="0" i="1" kern="0" baseline="0" dirty="0" smtClean="0"/>
              <a:t>J. </a:t>
            </a:r>
            <a:r>
              <a:rPr lang="en-US" altLang="ru-RU" sz="1600" b="0" i="1" kern="0" baseline="0" dirty="0" err="1" smtClean="0"/>
              <a:t>Bondorf</a:t>
            </a:r>
            <a:r>
              <a:rPr lang="en-US" altLang="ru-RU" sz="1600" b="0" i="1" kern="0" baseline="0" dirty="0" smtClean="0"/>
              <a:t>, A. </a:t>
            </a:r>
            <a:r>
              <a:rPr lang="en-US" altLang="ru-RU" sz="1600" b="0" i="1" kern="0" baseline="0" dirty="0" err="1" smtClean="0"/>
              <a:t>Botvina</a:t>
            </a:r>
            <a:r>
              <a:rPr lang="en-US" altLang="ru-RU" sz="1600" b="0" i="1" kern="0" baseline="0" dirty="0" smtClean="0"/>
              <a:t>, A. </a:t>
            </a:r>
            <a:r>
              <a:rPr lang="en-US" altLang="ru-RU" sz="1600" b="0" i="1" kern="0" baseline="0" dirty="0" err="1" smtClean="0"/>
              <a:t>Ilyinov</a:t>
            </a:r>
            <a:r>
              <a:rPr lang="en-US" altLang="ru-RU" sz="1600" b="0" i="1" kern="0" baseline="0" dirty="0" smtClean="0"/>
              <a:t>, et, al., </a:t>
            </a:r>
            <a:r>
              <a:rPr lang="en-US" altLang="ru-RU" sz="1600" b="0" kern="0" baseline="0" dirty="0" smtClean="0"/>
              <a:t>PR</a:t>
            </a:r>
            <a:r>
              <a:rPr lang="en-US" altLang="ru-RU" sz="1600" b="0" i="1" kern="0" baseline="0" dirty="0" smtClean="0"/>
              <a:t> </a:t>
            </a:r>
            <a:r>
              <a:rPr lang="en-US" altLang="ru-RU" sz="1600" b="0" kern="0" baseline="0" dirty="0" smtClean="0"/>
              <a:t>1995</a:t>
            </a:r>
            <a:endParaRPr lang="ru-RU" altLang="ru-RU" sz="1600" b="0" kern="0" baseline="0" dirty="0" smtClean="0"/>
          </a:p>
        </p:txBody>
      </p:sp>
    </p:spTree>
    <p:extLst>
      <p:ext uri="{BB962C8B-B14F-4D97-AF65-F5344CB8AC3E}">
        <p14:creationId xmlns:p14="http://schemas.microsoft.com/office/powerpoint/2010/main" val="54019731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p:cNvSpPr txBox="1">
            <a:spLocks noChangeArrowheads="1"/>
          </p:cNvSpPr>
          <p:nvPr/>
        </p:nvSpPr>
        <p:spPr bwMode="auto">
          <a:xfrm>
            <a:off x="827088" y="1524000"/>
            <a:ext cx="7772400" cy="198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ctr">
              <a:spcBef>
                <a:spcPct val="0"/>
              </a:spcBef>
              <a:buClrTx/>
              <a:buFontTx/>
              <a:buNone/>
            </a:pPr>
            <a:r>
              <a:rPr lang="en-US" altLang="en-US" sz="3600" b="1">
                <a:latin typeface="Times New Roman" panose="02020603050405020304" pitchFamily="18" charset="0"/>
                <a:cs typeface="Times New Roman" panose="02020603050405020304" pitchFamily="18" charset="0"/>
              </a:rPr>
              <a:t>Nuclear Isotopes</a:t>
            </a:r>
          </a:p>
          <a:p>
            <a:pPr algn="ctr">
              <a:spcBef>
                <a:spcPct val="0"/>
              </a:spcBef>
              <a:buClrTx/>
              <a:buFontTx/>
              <a:buNone/>
            </a:pPr>
            <a:r>
              <a:rPr lang="en-US" altLang="en-US" sz="3600" b="1">
                <a:latin typeface="Times New Roman" panose="02020603050405020304" pitchFamily="18" charset="0"/>
                <a:cs typeface="Times New Roman" panose="02020603050405020304" pitchFamily="18" charset="0"/>
              </a:rPr>
              <a:t>Neutron Drip Line</a:t>
            </a:r>
          </a:p>
          <a:p>
            <a:pPr algn="ctr">
              <a:spcBef>
                <a:spcPct val="0"/>
              </a:spcBef>
              <a:buClrTx/>
              <a:buFontTx/>
              <a:buNone/>
            </a:pPr>
            <a:endParaRPr lang="en-US" altLang="en-US" sz="3600" b="1">
              <a:latin typeface="Times New Roman" panose="02020603050405020304" pitchFamily="18" charset="0"/>
              <a:cs typeface="Times New Roman" panose="02020603050405020304" pitchFamily="18" charset="0"/>
            </a:endParaRPr>
          </a:p>
        </p:txBody>
      </p:sp>
      <p:sp>
        <p:nvSpPr>
          <p:cNvPr id="90115" name="Rectangle 2"/>
          <p:cNvSpPr>
            <a:spLocks noChangeArrowheads="1"/>
          </p:cNvSpPr>
          <p:nvPr/>
        </p:nvSpPr>
        <p:spPr bwMode="auto">
          <a:xfrm>
            <a:off x="0" y="25654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90116" name="Rectangle 3"/>
          <p:cNvSpPr>
            <a:spLocks noChangeArrowheads="1"/>
          </p:cNvSpPr>
          <p:nvPr/>
        </p:nvSpPr>
        <p:spPr bwMode="auto">
          <a:xfrm>
            <a:off x="0" y="23114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90117" name="Rectangle 4"/>
          <p:cNvSpPr>
            <a:spLocks noChangeArrowheads="1"/>
          </p:cNvSpPr>
          <p:nvPr/>
        </p:nvSpPr>
        <p:spPr bwMode="auto">
          <a:xfrm>
            <a:off x="0" y="22653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90118" name="Text Box 5"/>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AA1425E8-1C77-46B8-BE14-A46C98D034B1}" type="slidenum">
              <a:rPr lang="ru-RU" altLang="en-US" sz="1200">
                <a:solidFill>
                  <a:srgbClr val="898989"/>
                </a:solidFill>
              </a:rPr>
              <a:pPr algn="r" eaLnBrk="1" hangingPunct="1">
                <a:spcBef>
                  <a:spcPct val="0"/>
                </a:spcBef>
                <a:buClrTx/>
                <a:buFontTx/>
                <a:buNone/>
              </a:pPr>
              <a:t>70</a:t>
            </a:fld>
            <a:endParaRPr lang="ru-RU" altLang="en-US" sz="1200">
              <a:solidFill>
                <a:srgbClr val="898989"/>
              </a:solidFill>
            </a:endParaRPr>
          </a:p>
        </p:txBody>
      </p:sp>
    </p:spTree>
    <p:extLst>
      <p:ext uri="{BB962C8B-B14F-4D97-AF65-F5344CB8AC3E}">
        <p14:creationId xmlns:p14="http://schemas.microsoft.com/office/powerpoint/2010/main" val="107765473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2574925"/>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92163" name="Rectangle 2"/>
          <p:cNvSpPr>
            <a:spLocks noChangeArrowheads="1"/>
          </p:cNvSpPr>
          <p:nvPr/>
        </p:nvSpPr>
        <p:spPr bwMode="auto">
          <a:xfrm>
            <a:off x="0" y="23114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92164" name="Rectangle 3"/>
          <p:cNvSpPr>
            <a:spLocks noChangeArrowheads="1"/>
          </p:cNvSpPr>
          <p:nvPr/>
        </p:nvSpPr>
        <p:spPr bwMode="auto">
          <a:xfrm>
            <a:off x="0" y="2265363"/>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ru-RU"/>
          </a:p>
        </p:txBody>
      </p:sp>
      <p:sp>
        <p:nvSpPr>
          <p:cNvPr id="71684" name="Text Box 4"/>
          <p:cNvSpPr txBox="1">
            <a:spLocks noChangeArrowheads="1"/>
          </p:cNvSpPr>
          <p:nvPr/>
        </p:nvSpPr>
        <p:spPr bwMode="auto">
          <a:xfrm>
            <a:off x="395288" y="404813"/>
            <a:ext cx="8280400" cy="5545137"/>
          </a:xfrm>
          <a:prstGeom prst="rect">
            <a:avLst/>
          </a:prstGeom>
          <a:noFill/>
          <a:ln>
            <a:noFill/>
          </a:ln>
          <a:effec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anose="020B0604020202020204" pitchFamily="34" charset="0"/>
                <a:cs typeface="Arial" panose="020B0604020202020204" pitchFamily="34" charset="0"/>
              </a:defRPr>
            </a:lvl9pPr>
          </a:lstStyle>
          <a:p>
            <a:pPr algn="ctr">
              <a:buSzPct val="100000"/>
              <a:defRPr/>
            </a:pPr>
            <a:endParaRPr lang="en-US" altLang="en-US" sz="2800" dirty="0">
              <a:latin typeface="Times New Roman" panose="02020603050405020304" pitchFamily="18" charset="0"/>
              <a:ea typeface="+mn-ea"/>
              <a:cs typeface="Times New Roman" panose="02020603050405020304" pitchFamily="18" charset="0"/>
            </a:endParaRPr>
          </a:p>
          <a:p>
            <a:pPr algn="ctr">
              <a:buSzPct val="100000"/>
              <a:defRPr/>
            </a:pPr>
            <a:endParaRPr lang="en-US" altLang="en-US" sz="2800" b="1" dirty="0">
              <a:latin typeface="Times New Roman" panose="02020603050405020304" pitchFamily="18" charset="0"/>
              <a:ea typeface="+mn-ea"/>
              <a:cs typeface="Times New Roman" panose="02020603050405020304" pitchFamily="18" charset="0"/>
            </a:endParaRPr>
          </a:p>
          <a:p>
            <a:pPr algn="ctr">
              <a:buSzPct val="100000"/>
              <a:defRPr/>
            </a:pPr>
            <a:endParaRPr lang="en-US" altLang="en-US" sz="2800" b="1" dirty="0">
              <a:latin typeface="Times New Roman" panose="02020603050405020304" pitchFamily="18" charset="0"/>
              <a:ea typeface="+mn-ea"/>
              <a:cs typeface="Times New Roman" panose="02020603050405020304" pitchFamily="18" charset="0"/>
            </a:endParaRPr>
          </a:p>
          <a:p>
            <a:pPr algn="ctr">
              <a:buSzPct val="100000"/>
              <a:defRPr/>
            </a:pPr>
            <a:endParaRPr lang="en-US" altLang="en-US" sz="2800" b="1" dirty="0">
              <a:latin typeface="Times New Roman" panose="02020603050405020304" pitchFamily="18" charset="0"/>
              <a:ea typeface="+mn-ea"/>
              <a:cs typeface="Times New Roman" panose="02020603050405020304" pitchFamily="18" charset="0"/>
            </a:endParaRPr>
          </a:p>
          <a:p>
            <a:pPr algn="ctr">
              <a:buSzPct val="100000"/>
              <a:defRPr/>
            </a:pPr>
            <a:r>
              <a:rPr lang="en-US" altLang="en-US" sz="2800" b="1" dirty="0">
                <a:latin typeface="Times New Roman" panose="02020603050405020304" pitchFamily="18" charset="0"/>
                <a:ea typeface="+mn-ea"/>
                <a:cs typeface="Times New Roman" panose="02020603050405020304" pitchFamily="18" charset="0"/>
              </a:rPr>
              <a:t>Bound nuclei</a:t>
            </a:r>
          </a:p>
          <a:p>
            <a:pPr algn="ctr">
              <a:buSzPct val="100000"/>
              <a:defRPr/>
            </a:pPr>
            <a:endParaRPr lang="en-US" altLang="en-US" sz="2400" dirty="0">
              <a:latin typeface="Times New Roman" panose="02020603050405020304" pitchFamily="18" charset="0"/>
              <a:ea typeface="+mn-ea"/>
              <a:cs typeface="Times New Roman" panose="02020603050405020304" pitchFamily="18" charset="0"/>
            </a:endParaRPr>
          </a:p>
          <a:p>
            <a:pPr marL="214313" indent="-214313">
              <a:buClr>
                <a:srgbClr val="000000"/>
              </a:buClr>
              <a:buSzPct val="45000"/>
              <a:buFont typeface="Wingdings" panose="05000000000000000000" pitchFamily="2" charset="2"/>
              <a:buChar char=""/>
              <a:defRPr/>
            </a:pPr>
            <a:r>
              <a:rPr lang="en-US" altLang="en-US" sz="2400" dirty="0">
                <a:latin typeface="Times New Roman" panose="02020603050405020304" pitchFamily="18" charset="0"/>
                <a:ea typeface="+mn-ea"/>
                <a:cs typeface="Times New Roman" panose="02020603050405020304" pitchFamily="18" charset="0"/>
              </a:rPr>
              <a:t> </a:t>
            </a:r>
            <a:r>
              <a:rPr lang="en-US" altLang="en-US" sz="2600" dirty="0">
                <a:latin typeface="Times New Roman" panose="02020603050405020304" pitchFamily="18" charset="0"/>
                <a:ea typeface="+mn-ea"/>
                <a:cs typeface="Times New Roman" panose="02020603050405020304" pitchFamily="18" charset="0"/>
              </a:rPr>
              <a:t>A</a:t>
            </a:r>
            <a:r>
              <a:rPr lang="en-US" altLang="en-US" sz="2600" baseline="-25000" dirty="0">
                <a:latin typeface="Times New Roman" panose="02020603050405020304" pitchFamily="18" charset="0"/>
                <a:ea typeface="+mn-ea"/>
                <a:cs typeface="Times New Roman" panose="02020603050405020304" pitchFamily="18" charset="0"/>
              </a:rPr>
              <a:t>bound </a:t>
            </a:r>
            <a:r>
              <a:rPr lang="en-US" altLang="en-US" sz="2600" dirty="0">
                <a:latin typeface="Times New Roman" panose="02020603050405020304" pitchFamily="18" charset="0"/>
                <a:ea typeface="+mn-ea"/>
                <a:cs typeface="Times New Roman" panose="02020603050405020304" pitchFamily="18" charset="0"/>
              </a:rPr>
              <a:t>– all nucleons should be arranged in </a:t>
            </a:r>
            <a:r>
              <a:rPr lang="en-US" altLang="en-US" sz="2600" b="1" dirty="0">
                <a:solidFill>
                  <a:srgbClr val="C00000"/>
                </a:solidFill>
                <a:latin typeface="Times New Roman" panose="02020603050405020304" pitchFamily="18" charset="0"/>
                <a:ea typeface="+mn-ea"/>
                <a:cs typeface="Times New Roman" panose="02020603050405020304" pitchFamily="18" charset="0"/>
              </a:rPr>
              <a:t>virtual </a:t>
            </a:r>
            <a:r>
              <a:rPr lang="en-US" altLang="en-US" sz="2600" b="1" dirty="0">
                <a:solidFill>
                  <a:schemeClr val="tx1"/>
                </a:solidFill>
                <a:latin typeface="Times New Roman" panose="02020603050405020304" pitchFamily="18" charset="0"/>
                <a:ea typeface="+mn-ea"/>
                <a:cs typeface="Times New Roman" panose="02020603050405020304" pitchFamily="18" charset="0"/>
              </a:rPr>
              <a:t>triton</a:t>
            </a:r>
            <a:r>
              <a:rPr lang="en-US" altLang="en-US" sz="2600" dirty="0">
                <a:latin typeface="Times New Roman" panose="02020603050405020304" pitchFamily="18" charset="0"/>
                <a:ea typeface="+mn-ea"/>
                <a:cs typeface="Times New Roman" panose="02020603050405020304" pitchFamily="18" charset="0"/>
              </a:rPr>
              <a:t> and </a:t>
            </a:r>
            <a:r>
              <a:rPr lang="en-US" altLang="en-US" sz="2600" b="1" dirty="0">
                <a:solidFill>
                  <a:srgbClr val="C00000"/>
                </a:solidFill>
                <a:latin typeface="Times New Roman" panose="02020603050405020304" pitchFamily="18" charset="0"/>
                <a:ea typeface="+mn-ea"/>
                <a:cs typeface="Times New Roman" panose="02020603050405020304" pitchFamily="18" charset="0"/>
              </a:rPr>
              <a:t>virtual</a:t>
            </a:r>
            <a:r>
              <a:rPr lang="en-US" altLang="en-US" sz="2600" dirty="0">
                <a:latin typeface="Times New Roman" panose="02020603050405020304" pitchFamily="18" charset="0"/>
                <a:ea typeface="+mn-ea"/>
                <a:cs typeface="Times New Roman" panose="02020603050405020304" pitchFamily="18" charset="0"/>
              </a:rPr>
              <a:t> </a:t>
            </a:r>
            <a:r>
              <a:rPr lang="el-GR" altLang="en-US" sz="2600" dirty="0">
                <a:solidFill>
                  <a:schemeClr val="tx1"/>
                </a:solidFill>
                <a:latin typeface="Times New Roman" panose="02020603050405020304" pitchFamily="18" charset="0"/>
                <a:ea typeface="+mn-ea"/>
                <a:cs typeface="Times New Roman" panose="02020603050405020304" pitchFamily="18" charset="0"/>
              </a:rPr>
              <a:t>α</a:t>
            </a:r>
            <a:r>
              <a:rPr lang="en-US" altLang="en-US" sz="2600" dirty="0">
                <a:solidFill>
                  <a:schemeClr val="tx1"/>
                </a:solidFill>
                <a:latin typeface="Times New Roman" panose="02020603050405020304" pitchFamily="18" charset="0"/>
                <a:ea typeface="+mn-ea"/>
                <a:cs typeface="Times New Roman" panose="02020603050405020304" pitchFamily="18" charset="0"/>
              </a:rPr>
              <a:t>-clusters</a:t>
            </a:r>
          </a:p>
          <a:p>
            <a:pPr marL="214313" indent="-214313">
              <a:buClr>
                <a:srgbClr val="000000"/>
              </a:buClr>
              <a:buSzPct val="45000"/>
              <a:buFont typeface="Wingdings" panose="05000000000000000000" pitchFamily="2" charset="2"/>
              <a:buChar char=""/>
              <a:defRPr/>
            </a:pPr>
            <a:r>
              <a:rPr lang="en-US" altLang="en-US" sz="2600" dirty="0">
                <a:latin typeface="Times New Roman" panose="02020603050405020304" pitchFamily="18" charset="0"/>
                <a:ea typeface="+mn-ea"/>
                <a:cs typeface="Times New Roman" panose="02020603050405020304" pitchFamily="18" charset="0"/>
              </a:rPr>
              <a:t>Rules for location of additional nucleons above a filled shell</a:t>
            </a:r>
          </a:p>
          <a:p>
            <a:pPr>
              <a:buSzPct val="100000"/>
              <a:defRPr/>
            </a:pPr>
            <a:r>
              <a:rPr lang="en-US" altLang="en-US" sz="2400" b="1" dirty="0">
                <a:latin typeface="Times New Roman" panose="02020603050405020304" pitchFamily="18" charset="0"/>
                <a:ea typeface="+mn-ea"/>
                <a:cs typeface="Times New Roman" panose="02020603050405020304" pitchFamily="18" charset="0"/>
              </a:rPr>
              <a:t>                        </a:t>
            </a:r>
            <a:r>
              <a:rPr lang="en-US" altLang="en-US" sz="2400" b="1" dirty="0" err="1">
                <a:latin typeface="Times New Roman" panose="02020603050405020304" pitchFamily="18" charset="0"/>
                <a:ea typeface="+mn-ea"/>
                <a:cs typeface="Times New Roman" panose="02020603050405020304" pitchFamily="18" charset="0"/>
              </a:rPr>
              <a:t>j</a:t>
            </a:r>
            <a:r>
              <a:rPr lang="en-US" altLang="en-US" sz="2400" b="1" baseline="-25000" dirty="0" err="1">
                <a:latin typeface="Times New Roman" panose="02020603050405020304" pitchFamily="18" charset="0"/>
                <a:ea typeface="+mn-ea"/>
                <a:cs typeface="Times New Roman" panose="02020603050405020304" pitchFamily="18" charset="0"/>
              </a:rPr>
              <a:t>A</a:t>
            </a:r>
            <a:r>
              <a:rPr lang="en-US" altLang="en-US" sz="2400" b="1" dirty="0">
                <a:latin typeface="Times New Roman" panose="02020603050405020304" pitchFamily="18" charset="0"/>
                <a:ea typeface="+mn-ea"/>
                <a:cs typeface="Times New Roman" panose="02020603050405020304" pitchFamily="18" charset="0"/>
              </a:rPr>
              <a:t> = </a:t>
            </a:r>
            <a:r>
              <a:rPr lang="en-US" altLang="en-US" sz="2400" b="1" dirty="0" err="1">
                <a:latin typeface="Times New Roman" panose="02020603050405020304" pitchFamily="18" charset="0"/>
                <a:ea typeface="+mn-ea"/>
                <a:cs typeface="Times New Roman" panose="02020603050405020304" pitchFamily="18" charset="0"/>
              </a:rPr>
              <a:t>j</a:t>
            </a:r>
            <a:r>
              <a:rPr lang="en-US" altLang="en-US" sz="2400" b="1" baseline="-25000" dirty="0" err="1">
                <a:latin typeface="Times New Roman" panose="02020603050405020304" pitchFamily="18" charset="0"/>
                <a:ea typeface="+mn-ea"/>
                <a:cs typeface="Times New Roman" panose="02020603050405020304" pitchFamily="18" charset="0"/>
              </a:rPr>
              <a:t>A</a:t>
            </a:r>
            <a:r>
              <a:rPr lang="en-US" altLang="en-US" sz="2400" b="1" baseline="30000" dirty="0" err="1">
                <a:latin typeface="Times New Roman" panose="02020603050405020304" pitchFamily="18" charset="0"/>
                <a:ea typeface="+mn-ea"/>
                <a:cs typeface="Times New Roman" panose="02020603050405020304" pitchFamily="18" charset="0"/>
              </a:rPr>
              <a:t>min</a:t>
            </a:r>
            <a:r>
              <a:rPr lang="en-US" altLang="en-US" sz="2400" b="1" dirty="0">
                <a:latin typeface="Times New Roman" panose="02020603050405020304" pitchFamily="18" charset="0"/>
                <a:ea typeface="+mn-ea"/>
                <a:cs typeface="Times New Roman" panose="02020603050405020304" pitchFamily="18" charset="0"/>
              </a:rPr>
              <a:t> </a:t>
            </a:r>
          </a:p>
          <a:p>
            <a:pPr>
              <a:buSzPct val="100000"/>
              <a:defRPr/>
            </a:pPr>
            <a:r>
              <a:rPr lang="en-US" altLang="en-US" sz="2400" b="1" dirty="0">
                <a:latin typeface="Times New Roman" panose="02020603050405020304" pitchFamily="18" charset="0"/>
                <a:ea typeface="+mn-ea"/>
                <a:cs typeface="Times New Roman" panose="02020603050405020304" pitchFamily="18" charset="0"/>
              </a:rPr>
              <a:t>	                        </a:t>
            </a:r>
            <a:r>
              <a:rPr lang="en-US" altLang="en-US" sz="2400" b="1" dirty="0" err="1">
                <a:latin typeface="Times New Roman" panose="02020603050405020304" pitchFamily="18" charset="0"/>
                <a:ea typeface="+mn-ea"/>
                <a:cs typeface="Times New Roman" panose="02020603050405020304" pitchFamily="18" charset="0"/>
              </a:rPr>
              <a:t>E</a:t>
            </a:r>
            <a:r>
              <a:rPr lang="en-US" altLang="en-US" sz="2400" b="1" baseline="30000" dirty="0" err="1">
                <a:latin typeface="Times New Roman" panose="02020603050405020304" pitchFamily="18" charset="0"/>
                <a:ea typeface="+mn-ea"/>
                <a:cs typeface="Times New Roman" panose="02020603050405020304" pitchFamily="18" charset="0"/>
              </a:rPr>
              <a:t>coul</a:t>
            </a:r>
            <a:r>
              <a:rPr lang="en-US" altLang="en-US" sz="2400" b="1" dirty="0">
                <a:latin typeface="Times New Roman" panose="02020603050405020304" pitchFamily="18" charset="0"/>
                <a:ea typeface="+mn-ea"/>
                <a:cs typeface="Times New Roman" panose="02020603050405020304" pitchFamily="18" charset="0"/>
              </a:rPr>
              <a:t> =(</a:t>
            </a:r>
            <a:r>
              <a:rPr lang="en-US" altLang="en-US" sz="2400" b="1" dirty="0" err="1">
                <a:latin typeface="Times New Roman" panose="02020603050405020304" pitchFamily="18" charset="0"/>
                <a:ea typeface="+mn-ea"/>
                <a:cs typeface="Times New Roman" panose="02020603050405020304" pitchFamily="18" charset="0"/>
              </a:rPr>
              <a:t>E</a:t>
            </a:r>
            <a:r>
              <a:rPr lang="en-US" altLang="en-US" sz="2400" b="1" baseline="30000" dirty="0" err="1">
                <a:latin typeface="Times New Roman" panose="02020603050405020304" pitchFamily="18" charset="0"/>
                <a:ea typeface="+mn-ea"/>
                <a:cs typeface="Times New Roman" panose="02020603050405020304" pitchFamily="18" charset="0"/>
              </a:rPr>
              <a:t>coul</a:t>
            </a:r>
            <a:r>
              <a:rPr lang="en-US" altLang="en-US" sz="2400" b="1" dirty="0">
                <a:latin typeface="Times New Roman" panose="02020603050405020304" pitchFamily="18" charset="0"/>
                <a:ea typeface="+mn-ea"/>
                <a:cs typeface="Times New Roman" panose="02020603050405020304" pitchFamily="18" charset="0"/>
              </a:rPr>
              <a:t>)</a:t>
            </a:r>
            <a:r>
              <a:rPr lang="en-US" altLang="en-US" sz="2400" b="1" baseline="-25000" dirty="0">
                <a:latin typeface="Times New Roman" panose="02020603050405020304" pitchFamily="18" charset="0"/>
                <a:ea typeface="+mn-ea"/>
                <a:cs typeface="Times New Roman" panose="02020603050405020304" pitchFamily="18" charset="0"/>
              </a:rPr>
              <a:t>min</a:t>
            </a:r>
            <a:r>
              <a:rPr lang="en-US" altLang="en-US" sz="2400" dirty="0">
                <a:latin typeface="Times New Roman" panose="02020603050405020304" pitchFamily="18" charset="0"/>
                <a:ea typeface="+mn-ea"/>
                <a:cs typeface="Times New Roman" panose="02020603050405020304" pitchFamily="18" charset="0"/>
              </a:rPr>
              <a:t> for protons</a:t>
            </a:r>
          </a:p>
          <a:p>
            <a:pPr marL="214313" indent="-214313">
              <a:buClr>
                <a:srgbClr val="000000"/>
              </a:buClr>
              <a:buSzPct val="45000"/>
              <a:buFont typeface="Wingdings" panose="05000000000000000000" pitchFamily="2" charset="2"/>
              <a:buChar char=""/>
              <a:defRPr/>
            </a:pPr>
            <a:r>
              <a:rPr lang="en-US" altLang="en-US" sz="2800" dirty="0">
                <a:latin typeface="Times New Roman" panose="02020603050405020304" pitchFamily="18" charset="0"/>
                <a:ea typeface="+mn-ea"/>
                <a:cs typeface="Times New Roman" panose="02020603050405020304" pitchFamily="18" charset="0"/>
              </a:rPr>
              <a:t> A &gt; A</a:t>
            </a:r>
            <a:r>
              <a:rPr lang="en-US" altLang="en-US" sz="2800" baseline="-25000" dirty="0">
                <a:latin typeface="Times New Roman" panose="02020603050405020304" pitchFamily="18" charset="0"/>
                <a:ea typeface="+mn-ea"/>
                <a:cs typeface="Times New Roman" panose="02020603050405020304" pitchFamily="18" charset="0"/>
              </a:rPr>
              <a:t>bound</a:t>
            </a:r>
            <a:r>
              <a:rPr lang="en-US" altLang="en-US" sz="2800" dirty="0">
                <a:latin typeface="Times New Roman" panose="02020603050405020304" pitchFamily="18" charset="0"/>
                <a:ea typeface="+mn-ea"/>
                <a:cs typeface="Times New Roman" panose="02020603050405020304" pitchFamily="18" charset="0"/>
              </a:rPr>
              <a:t> – last excess neutrons arranged in 	</a:t>
            </a:r>
            <a:r>
              <a:rPr lang="en-US" altLang="en-US" sz="2800" b="1" dirty="0">
                <a:solidFill>
                  <a:srgbClr val="C00000"/>
                </a:solidFill>
                <a:latin typeface="Times New Roman" panose="02020603050405020304" pitchFamily="18" charset="0"/>
                <a:ea typeface="+mn-ea"/>
                <a:cs typeface="Times New Roman" panose="02020603050405020304" pitchFamily="18" charset="0"/>
              </a:rPr>
              <a:t>triton-like</a:t>
            </a:r>
            <a:r>
              <a:rPr lang="en-US" altLang="en-US" sz="2800" dirty="0">
                <a:latin typeface="Times New Roman" panose="02020603050405020304" pitchFamily="18" charset="0"/>
                <a:ea typeface="+mn-ea"/>
                <a:cs typeface="Times New Roman" panose="02020603050405020304" pitchFamily="18" charset="0"/>
              </a:rPr>
              <a:t> clusters are </a:t>
            </a:r>
            <a:r>
              <a:rPr lang="en-US" altLang="en-US" sz="2800" b="1" dirty="0">
                <a:solidFill>
                  <a:srgbClr val="C00000"/>
                </a:solidFill>
                <a:latin typeface="Times New Roman" panose="02020603050405020304" pitchFamily="18" charset="0"/>
                <a:ea typeface="+mn-ea"/>
                <a:cs typeface="Times New Roman" panose="02020603050405020304" pitchFamily="18" charset="0"/>
              </a:rPr>
              <a:t>halo neutrons</a:t>
            </a:r>
            <a:endParaRPr lang="en-US" altLang="en-US" sz="2400" b="1" dirty="0">
              <a:solidFill>
                <a:srgbClr val="C00000"/>
              </a:solidFill>
              <a:latin typeface="Times New Roman" panose="02020603050405020304" pitchFamily="18" charset="0"/>
              <a:ea typeface="+mn-ea"/>
              <a:cs typeface="Times New Roman" panose="02020603050405020304" pitchFamily="18" charset="0"/>
            </a:endParaRPr>
          </a:p>
          <a:p>
            <a:pPr algn="ctr">
              <a:buSzPct val="100000"/>
              <a:defRPr/>
            </a:pPr>
            <a:r>
              <a:rPr lang="en-US" altLang="en-US" sz="2400" b="1" dirty="0">
                <a:latin typeface="Times New Roman" panose="02020603050405020304" pitchFamily="18" charset="0"/>
                <a:ea typeface="+mn-ea"/>
                <a:cs typeface="Times New Roman" panose="02020603050405020304" pitchFamily="18" charset="0"/>
              </a:rPr>
              <a:t>	</a:t>
            </a:r>
          </a:p>
          <a:p>
            <a:pPr algn="ctr">
              <a:buSzPct val="100000"/>
              <a:defRPr/>
            </a:pPr>
            <a:endParaRPr lang="en-US" altLang="en-US" sz="3200" dirty="0">
              <a:latin typeface="Calibri" panose="020F0502020204030204" pitchFamily="34" charset="0"/>
              <a:ea typeface="+mn-ea"/>
            </a:endParaRPr>
          </a:p>
          <a:p>
            <a:pPr algn="ctr">
              <a:buSzPct val="100000"/>
              <a:defRPr/>
            </a:pPr>
            <a:endParaRPr lang="en-US" altLang="en-US" sz="3200" dirty="0">
              <a:latin typeface="Calibri" panose="020F0502020204030204" pitchFamily="34" charset="0"/>
              <a:ea typeface="+mn-ea"/>
            </a:endParaRPr>
          </a:p>
        </p:txBody>
      </p:sp>
      <p:sp>
        <p:nvSpPr>
          <p:cNvPr id="92166" name="Text Box 5"/>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Microsoft YaHei" panose="020B0503020204020204" pitchFamily="34" charset="-122"/>
              </a:defRPr>
            </a:lvl9pPr>
          </a:lstStyle>
          <a:p>
            <a:pPr algn="r" eaLnBrk="1" hangingPunct="1">
              <a:spcBef>
                <a:spcPct val="0"/>
              </a:spcBef>
              <a:buClrTx/>
              <a:buFontTx/>
              <a:buNone/>
            </a:pPr>
            <a:fld id="{17AA65CD-7B14-46D6-A24D-299AA323BF28}" type="slidenum">
              <a:rPr lang="ru-RU" altLang="en-US" sz="1200">
                <a:solidFill>
                  <a:srgbClr val="898989"/>
                </a:solidFill>
              </a:rPr>
              <a:pPr algn="r" eaLnBrk="1" hangingPunct="1">
                <a:spcBef>
                  <a:spcPct val="0"/>
                </a:spcBef>
                <a:buClrTx/>
                <a:buFontTx/>
                <a:buNone/>
              </a:pPr>
              <a:t>71</a:t>
            </a:fld>
            <a:endParaRPr lang="ru-RU" altLang="en-US" sz="1200">
              <a:solidFill>
                <a:srgbClr val="898989"/>
              </a:solidFill>
            </a:endParaRPr>
          </a:p>
        </p:txBody>
      </p:sp>
    </p:spTree>
    <p:extLst>
      <p:ext uri="{BB962C8B-B14F-4D97-AF65-F5344CB8AC3E}">
        <p14:creationId xmlns:p14="http://schemas.microsoft.com/office/powerpoint/2010/main" val="24547607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1"/>
          <p:cNvSpPr txBox="1">
            <a:spLocks noChangeArrowheads="1"/>
          </p:cNvSpPr>
          <p:nvPr/>
        </p:nvSpPr>
        <p:spPr bwMode="auto">
          <a:xfrm>
            <a:off x="2225912" y="313816"/>
            <a:ext cx="5383212"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a:buClrTx/>
              <a:buFontTx/>
              <a:buNone/>
            </a:pPr>
            <a:r>
              <a:rPr lang="en-US" altLang="en-US" sz="3200" dirty="0">
                <a:solidFill>
                  <a:srgbClr val="000000"/>
                </a:solidFill>
                <a:latin typeface="Calibri" panose="020F0502020204030204" pitchFamily="34" charset="0"/>
              </a:rPr>
              <a:t>Bound Hydrogen Isotopes</a:t>
            </a:r>
          </a:p>
        </p:txBody>
      </p:sp>
      <p:sp>
        <p:nvSpPr>
          <p:cNvPr id="200716" name="Text Box 167"/>
          <p:cNvSpPr txBox="1">
            <a:spLocks noChangeArrowheads="1"/>
          </p:cNvSpPr>
          <p:nvPr/>
        </p:nvSpPr>
        <p:spPr bwMode="auto">
          <a:xfrm>
            <a:off x="6553200" y="6356351"/>
            <a:ext cx="1744900" cy="2885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CB18DE89-FE18-42D4-AB97-E0CFF8A1BA37}" type="slidenum">
              <a:rPr lang="ru-RU" altLang="en-US" sz="1200">
                <a:solidFill>
                  <a:srgbClr val="898989"/>
                </a:solidFill>
                <a:latin typeface="Calibri" panose="020F0502020204030204" pitchFamily="34" charset="0"/>
              </a:rPr>
              <a:pPr algn="r" eaLnBrk="1" hangingPunct="1">
                <a:buClrTx/>
                <a:buFontTx/>
                <a:buNone/>
              </a:pPr>
              <a:t>72</a:t>
            </a:fld>
            <a:endParaRPr lang="ru-RU" altLang="en-US" sz="1200">
              <a:solidFill>
                <a:srgbClr val="898989"/>
              </a:solidFill>
              <a:latin typeface="Calibri" panose="020F0502020204030204" pitchFamily="34" charset="0"/>
            </a:endParaRPr>
          </a:p>
        </p:txBody>
      </p:sp>
      <p:sp>
        <p:nvSpPr>
          <p:cNvPr id="2" name="Slide Number Placeholder 1"/>
          <p:cNvSpPr>
            <a:spLocks noGrp="1"/>
          </p:cNvSpPr>
          <p:nvPr>
            <p:ph type="sldNum" idx="11"/>
          </p:nvPr>
        </p:nvSpPr>
        <p:spPr>
          <a:xfrm>
            <a:off x="8127473" y="6507528"/>
            <a:ext cx="757022" cy="256804"/>
          </a:xfrm>
        </p:spPr>
        <p:txBody>
          <a:bodyPr/>
          <a:lstStyle/>
          <a:p>
            <a:pPr>
              <a:defRPr/>
            </a:pPr>
            <a:fld id="{62CB07E0-E193-42A0-B8A8-322F4D611127}" type="slidenum">
              <a:rPr lang="ru-RU" altLang="en-US" smtClean="0"/>
              <a:pPr>
                <a:defRPr/>
              </a:pPr>
              <a:t>72</a:t>
            </a:fld>
            <a:endParaRPr lang="ru-RU" altLang="en-US" dirty="0"/>
          </a:p>
        </p:txBody>
      </p:sp>
      <p:grpSp>
        <p:nvGrpSpPr>
          <p:cNvPr id="200977" name="Group 200976">
            <a:extLst>
              <a:ext uri="{FF2B5EF4-FFF2-40B4-BE49-F238E27FC236}">
                <a16:creationId xmlns:a16="http://schemas.microsoft.com/office/drawing/2014/main" xmlns="" id="{8F014A91-BE7F-5FDB-066E-A8F05A39DC34}"/>
              </a:ext>
            </a:extLst>
          </p:cNvPr>
          <p:cNvGrpSpPr/>
          <p:nvPr/>
        </p:nvGrpSpPr>
        <p:grpSpPr>
          <a:xfrm>
            <a:off x="304800" y="1230891"/>
            <a:ext cx="8420155" cy="4795592"/>
            <a:chOff x="201613" y="1172766"/>
            <a:chExt cx="8780561" cy="4795592"/>
          </a:xfrm>
        </p:grpSpPr>
        <p:grpSp>
          <p:nvGrpSpPr>
            <p:cNvPr id="200707" name="Group 2"/>
            <p:cNvGrpSpPr>
              <a:grpSpLocks/>
            </p:cNvGrpSpPr>
            <p:nvPr/>
          </p:nvGrpSpPr>
          <p:grpSpPr bwMode="auto">
            <a:xfrm>
              <a:off x="201613" y="1762125"/>
              <a:ext cx="1425521" cy="920947"/>
              <a:chOff x="127" y="1110"/>
              <a:chExt cx="1098" cy="734"/>
            </a:xfrm>
          </p:grpSpPr>
          <p:grpSp>
            <p:nvGrpSpPr>
              <p:cNvPr id="200864" name="Group 3"/>
              <p:cNvGrpSpPr>
                <a:grpSpLocks/>
              </p:cNvGrpSpPr>
              <p:nvPr/>
            </p:nvGrpSpPr>
            <p:grpSpPr bwMode="auto">
              <a:xfrm>
                <a:off x="599" y="1183"/>
                <a:ext cx="562" cy="495"/>
                <a:chOff x="599" y="1183"/>
                <a:chExt cx="562" cy="495"/>
              </a:xfrm>
            </p:grpSpPr>
            <p:sp>
              <p:nvSpPr>
                <p:cNvPr id="200867" name="Text Box 4"/>
                <p:cNvSpPr txBox="1">
                  <a:spLocks noChangeArrowheads="1"/>
                </p:cNvSpPr>
                <p:nvPr/>
              </p:nvSpPr>
              <p:spPr bwMode="auto">
                <a:xfrm>
                  <a:off x="782" y="1381"/>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p</a:t>
                  </a:r>
                </a:p>
              </p:txBody>
            </p:sp>
            <p:grpSp>
              <p:nvGrpSpPr>
                <p:cNvPr id="200868" name="Group 5"/>
                <p:cNvGrpSpPr>
                  <a:grpSpLocks/>
                </p:cNvGrpSpPr>
                <p:nvPr/>
              </p:nvGrpSpPr>
              <p:grpSpPr bwMode="auto">
                <a:xfrm>
                  <a:off x="599" y="1183"/>
                  <a:ext cx="562" cy="495"/>
                  <a:chOff x="599" y="1183"/>
                  <a:chExt cx="562" cy="495"/>
                </a:xfrm>
              </p:grpSpPr>
              <p:sp>
                <p:nvSpPr>
                  <p:cNvPr id="200869" name="Line 6"/>
                  <p:cNvSpPr>
                    <a:spLocks noChangeShapeType="1"/>
                  </p:cNvSpPr>
                  <p:nvPr/>
                </p:nvSpPr>
                <p:spPr bwMode="auto">
                  <a:xfrm flipH="1">
                    <a:off x="598" y="1574"/>
                    <a:ext cx="166"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70" name="Oval 7"/>
                  <p:cNvSpPr>
                    <a:spLocks noChangeArrowheads="1"/>
                  </p:cNvSpPr>
                  <p:nvPr/>
                </p:nvSpPr>
                <p:spPr bwMode="auto">
                  <a:xfrm>
                    <a:off x="720" y="1347"/>
                    <a:ext cx="308"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71" name="Line 8"/>
                  <p:cNvSpPr>
                    <a:spLocks noChangeShapeType="1"/>
                  </p:cNvSpPr>
                  <p:nvPr/>
                </p:nvSpPr>
                <p:spPr bwMode="auto">
                  <a:xfrm flipH="1" flipV="1">
                    <a:off x="996" y="1556"/>
                    <a:ext cx="166"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72" name="Line 9"/>
                  <p:cNvSpPr>
                    <a:spLocks noChangeShapeType="1"/>
                  </p:cNvSpPr>
                  <p:nvPr/>
                </p:nvSpPr>
                <p:spPr bwMode="auto">
                  <a:xfrm>
                    <a:off x="877" y="1183"/>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200865" name="Text Box 10"/>
              <p:cNvSpPr txBox="1">
                <a:spLocks noChangeArrowheads="1"/>
              </p:cNvSpPr>
              <p:nvPr/>
            </p:nvSpPr>
            <p:spPr bwMode="auto">
              <a:xfrm>
                <a:off x="127" y="1110"/>
                <a:ext cx="480"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r>
                  <a:rPr lang="en-US" altLang="en-US" sz="2400" b="1" baseline="30000" dirty="0">
                    <a:solidFill>
                      <a:srgbClr val="000000"/>
                    </a:solidFill>
                    <a:latin typeface="Times New Roman" panose="02020603050405020304" pitchFamily="18" charset="0"/>
                  </a:rPr>
                  <a:t>1</a:t>
                </a:r>
                <a:r>
                  <a:rPr lang="ru-RU" altLang="en-US" sz="2400" b="1" dirty="0">
                    <a:solidFill>
                      <a:srgbClr val="000000"/>
                    </a:solidFill>
                    <a:latin typeface="Times New Roman" panose="02020603050405020304" pitchFamily="18" charset="0"/>
                  </a:rPr>
                  <a:t>H</a:t>
                </a:r>
              </a:p>
            </p:txBody>
          </p:sp>
          <p:sp>
            <p:nvSpPr>
              <p:cNvPr id="200866" name="Oval 11"/>
              <p:cNvSpPr>
                <a:spLocks noChangeArrowheads="1"/>
              </p:cNvSpPr>
              <p:nvPr/>
            </p:nvSpPr>
            <p:spPr bwMode="auto">
              <a:xfrm>
                <a:off x="509" y="1116"/>
                <a:ext cx="716" cy="728"/>
              </a:xfrm>
              <a:prstGeom prst="ellipse">
                <a:avLst/>
              </a:prstGeom>
              <a:solidFill>
                <a:srgbClr val="C00000">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grpSp>
          <p:nvGrpSpPr>
            <p:cNvPr id="200708" name="Group 12"/>
            <p:cNvGrpSpPr>
              <a:grpSpLocks/>
            </p:cNvGrpSpPr>
            <p:nvPr/>
          </p:nvGrpSpPr>
          <p:grpSpPr bwMode="auto">
            <a:xfrm>
              <a:off x="6230796" y="3802124"/>
              <a:ext cx="2648509" cy="2160587"/>
              <a:chOff x="3462" y="2479"/>
              <a:chExt cx="2040" cy="1722"/>
            </a:xfrm>
          </p:grpSpPr>
          <p:grpSp>
            <p:nvGrpSpPr>
              <p:cNvPr id="200805" name="Group 13"/>
              <p:cNvGrpSpPr>
                <a:grpSpLocks/>
              </p:cNvGrpSpPr>
              <p:nvPr/>
            </p:nvGrpSpPr>
            <p:grpSpPr bwMode="auto">
              <a:xfrm>
                <a:off x="3706" y="2533"/>
                <a:ext cx="1734" cy="1503"/>
                <a:chOff x="3706" y="2533"/>
                <a:chExt cx="1734" cy="1503"/>
              </a:xfrm>
            </p:grpSpPr>
            <p:grpSp>
              <p:nvGrpSpPr>
                <p:cNvPr id="200814" name="Group 14"/>
                <p:cNvGrpSpPr>
                  <a:grpSpLocks/>
                </p:cNvGrpSpPr>
                <p:nvPr/>
              </p:nvGrpSpPr>
              <p:grpSpPr bwMode="auto">
                <a:xfrm>
                  <a:off x="3986" y="2533"/>
                  <a:ext cx="1152" cy="1503"/>
                  <a:chOff x="3986" y="2533"/>
                  <a:chExt cx="1152" cy="1503"/>
                </a:xfrm>
              </p:grpSpPr>
              <p:grpSp>
                <p:nvGrpSpPr>
                  <p:cNvPr id="200829" name="Group 15"/>
                  <p:cNvGrpSpPr>
                    <a:grpSpLocks/>
                  </p:cNvGrpSpPr>
                  <p:nvPr/>
                </p:nvGrpSpPr>
                <p:grpSpPr bwMode="auto">
                  <a:xfrm>
                    <a:off x="4289" y="3041"/>
                    <a:ext cx="561" cy="495"/>
                    <a:chOff x="4289" y="3041"/>
                    <a:chExt cx="561" cy="495"/>
                  </a:xfrm>
                </p:grpSpPr>
                <p:sp>
                  <p:nvSpPr>
                    <p:cNvPr id="200858" name="Text Box 16"/>
                    <p:cNvSpPr txBox="1">
                      <a:spLocks noChangeArrowheads="1"/>
                    </p:cNvSpPr>
                    <p:nvPr/>
                  </p:nvSpPr>
                  <p:spPr bwMode="auto">
                    <a:xfrm>
                      <a:off x="4472" y="323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p</a:t>
                      </a:r>
                    </a:p>
                  </p:txBody>
                </p:sp>
                <p:grpSp>
                  <p:nvGrpSpPr>
                    <p:cNvPr id="200859" name="Group 17"/>
                    <p:cNvGrpSpPr>
                      <a:grpSpLocks/>
                    </p:cNvGrpSpPr>
                    <p:nvPr/>
                  </p:nvGrpSpPr>
                  <p:grpSpPr bwMode="auto">
                    <a:xfrm>
                      <a:off x="4289" y="3041"/>
                      <a:ext cx="561" cy="495"/>
                      <a:chOff x="4289" y="3041"/>
                      <a:chExt cx="561" cy="495"/>
                    </a:xfrm>
                  </p:grpSpPr>
                  <p:sp>
                    <p:nvSpPr>
                      <p:cNvPr id="200860" name="Line 18"/>
                      <p:cNvSpPr>
                        <a:spLocks noChangeShapeType="1"/>
                      </p:cNvSpPr>
                      <p:nvPr/>
                    </p:nvSpPr>
                    <p:spPr bwMode="auto">
                      <a:xfrm flipH="1">
                        <a:off x="4288" y="343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61" name="Oval 19"/>
                      <p:cNvSpPr>
                        <a:spLocks noChangeArrowheads="1"/>
                      </p:cNvSpPr>
                      <p:nvPr/>
                    </p:nvSpPr>
                    <p:spPr bwMode="auto">
                      <a:xfrm>
                        <a:off x="4410" y="3205"/>
                        <a:ext cx="308"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62" name="Line 20"/>
                      <p:cNvSpPr>
                        <a:spLocks noChangeShapeType="1"/>
                      </p:cNvSpPr>
                      <p:nvPr/>
                    </p:nvSpPr>
                    <p:spPr bwMode="auto">
                      <a:xfrm flipH="1" flipV="1">
                        <a:off x="4686" y="3414"/>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63" name="Line 21"/>
                      <p:cNvSpPr>
                        <a:spLocks noChangeShapeType="1"/>
                      </p:cNvSpPr>
                      <p:nvPr/>
                    </p:nvSpPr>
                    <p:spPr bwMode="auto">
                      <a:xfrm>
                        <a:off x="4566" y="3041"/>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830" name="Group 22"/>
                  <p:cNvGrpSpPr>
                    <a:grpSpLocks/>
                  </p:cNvGrpSpPr>
                  <p:nvPr/>
                </p:nvGrpSpPr>
                <p:grpSpPr bwMode="auto">
                  <a:xfrm>
                    <a:off x="3986" y="2533"/>
                    <a:ext cx="560" cy="494"/>
                    <a:chOff x="3986" y="2533"/>
                    <a:chExt cx="560" cy="494"/>
                  </a:xfrm>
                </p:grpSpPr>
                <p:sp>
                  <p:nvSpPr>
                    <p:cNvPr id="200852" name="Text Box 23"/>
                    <p:cNvSpPr txBox="1">
                      <a:spLocks noChangeArrowheads="1"/>
                    </p:cNvSpPr>
                    <p:nvPr/>
                  </p:nvSpPr>
                  <p:spPr bwMode="auto">
                    <a:xfrm>
                      <a:off x="4169" y="2732"/>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853" name="Group 24"/>
                    <p:cNvGrpSpPr>
                      <a:grpSpLocks/>
                    </p:cNvGrpSpPr>
                    <p:nvPr/>
                  </p:nvGrpSpPr>
                  <p:grpSpPr bwMode="auto">
                    <a:xfrm>
                      <a:off x="3986" y="2533"/>
                      <a:ext cx="560" cy="494"/>
                      <a:chOff x="3986" y="2533"/>
                      <a:chExt cx="560" cy="494"/>
                    </a:xfrm>
                  </p:grpSpPr>
                  <p:sp>
                    <p:nvSpPr>
                      <p:cNvPr id="200854" name="Line 25"/>
                      <p:cNvSpPr>
                        <a:spLocks noChangeShapeType="1"/>
                      </p:cNvSpPr>
                      <p:nvPr/>
                    </p:nvSpPr>
                    <p:spPr bwMode="auto">
                      <a:xfrm flipH="1">
                        <a:off x="3985" y="2923"/>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55" name="Oval 26"/>
                      <p:cNvSpPr>
                        <a:spLocks noChangeArrowheads="1"/>
                      </p:cNvSpPr>
                      <p:nvPr/>
                    </p:nvSpPr>
                    <p:spPr bwMode="auto">
                      <a:xfrm>
                        <a:off x="4106" y="2697"/>
                        <a:ext cx="308"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56" name="Line 27"/>
                      <p:cNvSpPr>
                        <a:spLocks noChangeShapeType="1"/>
                      </p:cNvSpPr>
                      <p:nvPr/>
                    </p:nvSpPr>
                    <p:spPr bwMode="auto">
                      <a:xfrm flipH="1" flipV="1">
                        <a:off x="4382" y="2906"/>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57" name="Line 28"/>
                      <p:cNvSpPr>
                        <a:spLocks noChangeShapeType="1"/>
                      </p:cNvSpPr>
                      <p:nvPr/>
                    </p:nvSpPr>
                    <p:spPr bwMode="auto">
                      <a:xfrm>
                        <a:off x="4264" y="2533"/>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831" name="Group 29"/>
                  <p:cNvGrpSpPr>
                    <a:grpSpLocks/>
                  </p:cNvGrpSpPr>
                  <p:nvPr/>
                </p:nvGrpSpPr>
                <p:grpSpPr bwMode="auto">
                  <a:xfrm>
                    <a:off x="4577" y="3541"/>
                    <a:ext cx="561" cy="495"/>
                    <a:chOff x="4577" y="3541"/>
                    <a:chExt cx="561" cy="495"/>
                  </a:xfrm>
                </p:grpSpPr>
                <p:sp>
                  <p:nvSpPr>
                    <p:cNvPr id="200846" name="Text Box 30"/>
                    <p:cNvSpPr txBox="1">
                      <a:spLocks noChangeArrowheads="1"/>
                    </p:cNvSpPr>
                    <p:nvPr/>
                  </p:nvSpPr>
                  <p:spPr bwMode="auto">
                    <a:xfrm>
                      <a:off x="4761" y="373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847" name="Group 31"/>
                    <p:cNvGrpSpPr>
                      <a:grpSpLocks/>
                    </p:cNvGrpSpPr>
                    <p:nvPr/>
                  </p:nvGrpSpPr>
                  <p:grpSpPr bwMode="auto">
                    <a:xfrm>
                      <a:off x="4577" y="3541"/>
                      <a:ext cx="561" cy="495"/>
                      <a:chOff x="4577" y="3541"/>
                      <a:chExt cx="561" cy="495"/>
                    </a:xfrm>
                  </p:grpSpPr>
                  <p:sp>
                    <p:nvSpPr>
                      <p:cNvPr id="200848" name="Line 32"/>
                      <p:cNvSpPr>
                        <a:spLocks noChangeShapeType="1"/>
                      </p:cNvSpPr>
                      <p:nvPr/>
                    </p:nvSpPr>
                    <p:spPr bwMode="auto">
                      <a:xfrm flipH="1">
                        <a:off x="4576" y="393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49" name="Oval 33"/>
                      <p:cNvSpPr>
                        <a:spLocks noChangeArrowheads="1"/>
                      </p:cNvSpPr>
                      <p:nvPr/>
                    </p:nvSpPr>
                    <p:spPr bwMode="auto">
                      <a:xfrm>
                        <a:off x="4698" y="3705"/>
                        <a:ext cx="308"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50" name="Line 34"/>
                      <p:cNvSpPr>
                        <a:spLocks noChangeShapeType="1"/>
                      </p:cNvSpPr>
                      <p:nvPr/>
                    </p:nvSpPr>
                    <p:spPr bwMode="auto">
                      <a:xfrm flipH="1" flipV="1">
                        <a:off x="4974" y="3914"/>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51" name="Line 35"/>
                      <p:cNvSpPr>
                        <a:spLocks noChangeShapeType="1"/>
                      </p:cNvSpPr>
                      <p:nvPr/>
                    </p:nvSpPr>
                    <p:spPr bwMode="auto">
                      <a:xfrm>
                        <a:off x="4855" y="3541"/>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832" name="Group 36"/>
                  <p:cNvGrpSpPr>
                    <a:grpSpLocks/>
                  </p:cNvGrpSpPr>
                  <p:nvPr/>
                </p:nvGrpSpPr>
                <p:grpSpPr bwMode="auto">
                  <a:xfrm>
                    <a:off x="4015" y="3541"/>
                    <a:ext cx="560" cy="495"/>
                    <a:chOff x="4015" y="3541"/>
                    <a:chExt cx="560" cy="495"/>
                  </a:xfrm>
                </p:grpSpPr>
                <p:sp>
                  <p:nvSpPr>
                    <p:cNvPr id="200840" name="Text Box 37"/>
                    <p:cNvSpPr txBox="1">
                      <a:spLocks noChangeArrowheads="1"/>
                    </p:cNvSpPr>
                    <p:nvPr/>
                  </p:nvSpPr>
                  <p:spPr bwMode="auto">
                    <a:xfrm>
                      <a:off x="4199" y="373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841" name="Group 38"/>
                    <p:cNvGrpSpPr>
                      <a:grpSpLocks/>
                    </p:cNvGrpSpPr>
                    <p:nvPr/>
                  </p:nvGrpSpPr>
                  <p:grpSpPr bwMode="auto">
                    <a:xfrm>
                      <a:off x="4015" y="3541"/>
                      <a:ext cx="560" cy="495"/>
                      <a:chOff x="4015" y="3541"/>
                      <a:chExt cx="560" cy="495"/>
                    </a:xfrm>
                  </p:grpSpPr>
                  <p:sp>
                    <p:nvSpPr>
                      <p:cNvPr id="200842" name="Line 39"/>
                      <p:cNvSpPr>
                        <a:spLocks noChangeShapeType="1"/>
                      </p:cNvSpPr>
                      <p:nvPr/>
                    </p:nvSpPr>
                    <p:spPr bwMode="auto">
                      <a:xfrm flipH="1">
                        <a:off x="4014" y="393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43" name="Oval 40"/>
                      <p:cNvSpPr>
                        <a:spLocks noChangeArrowheads="1"/>
                      </p:cNvSpPr>
                      <p:nvPr/>
                    </p:nvSpPr>
                    <p:spPr bwMode="auto">
                      <a:xfrm>
                        <a:off x="4135" y="3705"/>
                        <a:ext cx="308"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44" name="Line 41"/>
                      <p:cNvSpPr>
                        <a:spLocks noChangeShapeType="1"/>
                      </p:cNvSpPr>
                      <p:nvPr/>
                    </p:nvSpPr>
                    <p:spPr bwMode="auto">
                      <a:xfrm flipH="1" flipV="1">
                        <a:off x="4411" y="3914"/>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45" name="Line 42"/>
                      <p:cNvSpPr>
                        <a:spLocks noChangeShapeType="1"/>
                      </p:cNvSpPr>
                      <p:nvPr/>
                    </p:nvSpPr>
                    <p:spPr bwMode="auto">
                      <a:xfrm>
                        <a:off x="4293" y="3541"/>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833" name="Group 43"/>
                  <p:cNvGrpSpPr>
                    <a:grpSpLocks/>
                  </p:cNvGrpSpPr>
                  <p:nvPr/>
                </p:nvGrpSpPr>
                <p:grpSpPr bwMode="auto">
                  <a:xfrm>
                    <a:off x="4577" y="2533"/>
                    <a:ext cx="561" cy="494"/>
                    <a:chOff x="4577" y="2533"/>
                    <a:chExt cx="561" cy="494"/>
                  </a:xfrm>
                </p:grpSpPr>
                <p:sp>
                  <p:nvSpPr>
                    <p:cNvPr id="200834" name="Text Box 44"/>
                    <p:cNvSpPr txBox="1">
                      <a:spLocks noChangeArrowheads="1"/>
                    </p:cNvSpPr>
                    <p:nvPr/>
                  </p:nvSpPr>
                  <p:spPr bwMode="auto">
                    <a:xfrm>
                      <a:off x="4761" y="2732"/>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835" name="Group 45"/>
                    <p:cNvGrpSpPr>
                      <a:grpSpLocks/>
                    </p:cNvGrpSpPr>
                    <p:nvPr/>
                  </p:nvGrpSpPr>
                  <p:grpSpPr bwMode="auto">
                    <a:xfrm>
                      <a:off x="4577" y="2533"/>
                      <a:ext cx="561" cy="494"/>
                      <a:chOff x="4577" y="2533"/>
                      <a:chExt cx="561" cy="494"/>
                    </a:xfrm>
                  </p:grpSpPr>
                  <p:sp>
                    <p:nvSpPr>
                      <p:cNvPr id="200836" name="Line 46"/>
                      <p:cNvSpPr>
                        <a:spLocks noChangeShapeType="1"/>
                      </p:cNvSpPr>
                      <p:nvPr/>
                    </p:nvSpPr>
                    <p:spPr bwMode="auto">
                      <a:xfrm flipH="1">
                        <a:off x="4576" y="2923"/>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37" name="Oval 47"/>
                      <p:cNvSpPr>
                        <a:spLocks noChangeArrowheads="1"/>
                      </p:cNvSpPr>
                      <p:nvPr/>
                    </p:nvSpPr>
                    <p:spPr bwMode="auto">
                      <a:xfrm>
                        <a:off x="4698" y="2697"/>
                        <a:ext cx="308"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38" name="Line 48"/>
                      <p:cNvSpPr>
                        <a:spLocks noChangeShapeType="1"/>
                      </p:cNvSpPr>
                      <p:nvPr/>
                    </p:nvSpPr>
                    <p:spPr bwMode="auto">
                      <a:xfrm flipH="1" flipV="1">
                        <a:off x="4974" y="2906"/>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39" name="Line 49"/>
                      <p:cNvSpPr>
                        <a:spLocks noChangeShapeType="1"/>
                      </p:cNvSpPr>
                      <p:nvPr/>
                    </p:nvSpPr>
                    <p:spPr bwMode="auto">
                      <a:xfrm>
                        <a:off x="4855" y="2533"/>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grpSp>
              <p:nvGrpSpPr>
                <p:cNvPr id="200815" name="Group 50"/>
                <p:cNvGrpSpPr>
                  <a:grpSpLocks/>
                </p:cNvGrpSpPr>
                <p:nvPr/>
              </p:nvGrpSpPr>
              <p:grpSpPr bwMode="auto">
                <a:xfrm>
                  <a:off x="4878" y="3041"/>
                  <a:ext cx="561" cy="495"/>
                  <a:chOff x="4878" y="3041"/>
                  <a:chExt cx="561" cy="495"/>
                </a:xfrm>
              </p:grpSpPr>
              <p:sp>
                <p:nvSpPr>
                  <p:cNvPr id="200823" name="Text Box 51"/>
                  <p:cNvSpPr txBox="1">
                    <a:spLocks noChangeArrowheads="1"/>
                  </p:cNvSpPr>
                  <p:nvPr/>
                </p:nvSpPr>
                <p:spPr bwMode="auto">
                  <a:xfrm>
                    <a:off x="5062" y="323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824" name="Group 52"/>
                  <p:cNvGrpSpPr>
                    <a:grpSpLocks/>
                  </p:cNvGrpSpPr>
                  <p:nvPr/>
                </p:nvGrpSpPr>
                <p:grpSpPr bwMode="auto">
                  <a:xfrm>
                    <a:off x="4878" y="3041"/>
                    <a:ext cx="561" cy="495"/>
                    <a:chOff x="4878" y="3041"/>
                    <a:chExt cx="561" cy="495"/>
                  </a:xfrm>
                </p:grpSpPr>
                <p:sp>
                  <p:nvSpPr>
                    <p:cNvPr id="200825" name="Line 53"/>
                    <p:cNvSpPr>
                      <a:spLocks noChangeShapeType="1"/>
                    </p:cNvSpPr>
                    <p:nvPr/>
                  </p:nvSpPr>
                  <p:spPr bwMode="auto">
                    <a:xfrm flipH="1">
                      <a:off x="4878" y="343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26" name="Oval 54"/>
                    <p:cNvSpPr>
                      <a:spLocks noChangeArrowheads="1"/>
                    </p:cNvSpPr>
                    <p:nvPr/>
                  </p:nvSpPr>
                  <p:spPr bwMode="auto">
                    <a:xfrm>
                      <a:off x="4999" y="3205"/>
                      <a:ext cx="308"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27" name="Line 55"/>
                    <p:cNvSpPr>
                      <a:spLocks noChangeShapeType="1"/>
                    </p:cNvSpPr>
                    <p:nvPr/>
                  </p:nvSpPr>
                  <p:spPr bwMode="auto">
                    <a:xfrm flipH="1" flipV="1">
                      <a:off x="5275" y="3414"/>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28" name="Line 56"/>
                    <p:cNvSpPr>
                      <a:spLocks noChangeShapeType="1"/>
                    </p:cNvSpPr>
                    <p:nvPr/>
                  </p:nvSpPr>
                  <p:spPr bwMode="auto">
                    <a:xfrm>
                      <a:off x="5157" y="3041"/>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816" name="Group 57"/>
                <p:cNvGrpSpPr>
                  <a:grpSpLocks/>
                </p:cNvGrpSpPr>
                <p:nvPr/>
              </p:nvGrpSpPr>
              <p:grpSpPr bwMode="auto">
                <a:xfrm>
                  <a:off x="3706" y="3035"/>
                  <a:ext cx="561" cy="495"/>
                  <a:chOff x="3706" y="3035"/>
                  <a:chExt cx="561" cy="495"/>
                </a:xfrm>
              </p:grpSpPr>
              <p:sp>
                <p:nvSpPr>
                  <p:cNvPr id="200817" name="Text Box 58"/>
                  <p:cNvSpPr txBox="1">
                    <a:spLocks noChangeArrowheads="1"/>
                  </p:cNvSpPr>
                  <p:nvPr/>
                </p:nvSpPr>
                <p:spPr bwMode="auto">
                  <a:xfrm>
                    <a:off x="3889" y="3233"/>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818" name="Group 59"/>
                  <p:cNvGrpSpPr>
                    <a:grpSpLocks/>
                  </p:cNvGrpSpPr>
                  <p:nvPr/>
                </p:nvGrpSpPr>
                <p:grpSpPr bwMode="auto">
                  <a:xfrm>
                    <a:off x="3706" y="3035"/>
                    <a:ext cx="561" cy="495"/>
                    <a:chOff x="3706" y="3035"/>
                    <a:chExt cx="561" cy="495"/>
                  </a:xfrm>
                </p:grpSpPr>
                <p:sp>
                  <p:nvSpPr>
                    <p:cNvPr id="200819" name="Line 60"/>
                    <p:cNvSpPr>
                      <a:spLocks noChangeShapeType="1"/>
                    </p:cNvSpPr>
                    <p:nvPr/>
                  </p:nvSpPr>
                  <p:spPr bwMode="auto">
                    <a:xfrm flipH="1">
                      <a:off x="3705" y="3426"/>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20" name="Oval 61"/>
                    <p:cNvSpPr>
                      <a:spLocks noChangeArrowheads="1"/>
                    </p:cNvSpPr>
                    <p:nvPr/>
                  </p:nvSpPr>
                  <p:spPr bwMode="auto">
                    <a:xfrm>
                      <a:off x="3827" y="3199"/>
                      <a:ext cx="308"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21" name="Line 62"/>
                    <p:cNvSpPr>
                      <a:spLocks noChangeShapeType="1"/>
                    </p:cNvSpPr>
                    <p:nvPr/>
                  </p:nvSpPr>
                  <p:spPr bwMode="auto">
                    <a:xfrm flipH="1" flipV="1">
                      <a:off x="4103" y="3408"/>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22" name="Line 63"/>
                    <p:cNvSpPr>
                      <a:spLocks noChangeShapeType="1"/>
                    </p:cNvSpPr>
                    <p:nvPr/>
                  </p:nvSpPr>
                  <p:spPr bwMode="auto">
                    <a:xfrm>
                      <a:off x="3984" y="3035"/>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200806" name="Text Box 64"/>
              <p:cNvSpPr txBox="1">
                <a:spLocks noChangeArrowheads="1"/>
              </p:cNvSpPr>
              <p:nvPr/>
            </p:nvSpPr>
            <p:spPr bwMode="auto">
              <a:xfrm>
                <a:off x="3462" y="2633"/>
                <a:ext cx="437" cy="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r>
                  <a:rPr lang="en-US" altLang="en-US" sz="2400" b="1" baseline="30000" dirty="0">
                    <a:solidFill>
                      <a:srgbClr val="000000"/>
                    </a:solidFill>
                    <a:latin typeface="Times New Roman" panose="02020603050405020304" pitchFamily="18" charset="0"/>
                  </a:rPr>
                  <a:t>7</a:t>
                </a:r>
                <a:r>
                  <a:rPr lang="ru-RU" altLang="en-US" sz="2400" b="1" dirty="0">
                    <a:solidFill>
                      <a:srgbClr val="000000"/>
                    </a:solidFill>
                    <a:latin typeface="Times New Roman" panose="02020603050405020304" pitchFamily="18" charset="0"/>
                  </a:rPr>
                  <a:t>H</a:t>
                </a:r>
              </a:p>
            </p:txBody>
          </p:sp>
          <p:sp>
            <p:nvSpPr>
              <p:cNvPr id="200807" name="Oval 65"/>
              <p:cNvSpPr>
                <a:spLocks noChangeArrowheads="1"/>
              </p:cNvSpPr>
              <p:nvPr/>
            </p:nvSpPr>
            <p:spPr bwMode="auto">
              <a:xfrm>
                <a:off x="4193" y="2982"/>
                <a:ext cx="715" cy="729"/>
              </a:xfrm>
              <a:prstGeom prst="ellipse">
                <a:avLst/>
              </a:prstGeom>
              <a:solidFill>
                <a:srgbClr val="C00000">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08" name="Oval 66"/>
              <p:cNvSpPr>
                <a:spLocks noChangeArrowheads="1"/>
              </p:cNvSpPr>
              <p:nvPr/>
            </p:nvSpPr>
            <p:spPr bwMode="auto">
              <a:xfrm>
                <a:off x="3916" y="2479"/>
                <a:ext cx="716" cy="729"/>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09" name="Oval 67"/>
              <p:cNvSpPr>
                <a:spLocks noChangeArrowheads="1"/>
              </p:cNvSpPr>
              <p:nvPr/>
            </p:nvSpPr>
            <p:spPr bwMode="auto">
              <a:xfrm>
                <a:off x="4504" y="2488"/>
                <a:ext cx="716"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10" name="Oval 68"/>
              <p:cNvSpPr>
                <a:spLocks noChangeArrowheads="1"/>
              </p:cNvSpPr>
              <p:nvPr/>
            </p:nvSpPr>
            <p:spPr bwMode="auto">
              <a:xfrm>
                <a:off x="3916" y="3473"/>
                <a:ext cx="716"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11" name="Oval 69"/>
              <p:cNvSpPr>
                <a:spLocks noChangeArrowheads="1"/>
              </p:cNvSpPr>
              <p:nvPr/>
            </p:nvSpPr>
            <p:spPr bwMode="auto">
              <a:xfrm>
                <a:off x="4493" y="3463"/>
                <a:ext cx="716"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12" name="Oval 70"/>
              <p:cNvSpPr>
                <a:spLocks noChangeArrowheads="1"/>
              </p:cNvSpPr>
              <p:nvPr/>
            </p:nvSpPr>
            <p:spPr bwMode="auto">
              <a:xfrm>
                <a:off x="3634" y="2960"/>
                <a:ext cx="716"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13" name="Oval 71"/>
              <p:cNvSpPr>
                <a:spLocks noChangeArrowheads="1"/>
              </p:cNvSpPr>
              <p:nvPr/>
            </p:nvSpPr>
            <p:spPr bwMode="auto">
              <a:xfrm>
                <a:off x="4787" y="2970"/>
                <a:ext cx="715"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grpSp>
          <p:nvGrpSpPr>
            <p:cNvPr id="200785" name="Group 73"/>
            <p:cNvGrpSpPr>
              <a:grpSpLocks/>
            </p:cNvGrpSpPr>
            <p:nvPr/>
          </p:nvGrpSpPr>
          <p:grpSpPr bwMode="auto">
            <a:xfrm>
              <a:off x="2819230" y="1661282"/>
              <a:ext cx="728340" cy="1289828"/>
              <a:chOff x="2138" y="1078"/>
              <a:chExt cx="561" cy="1028"/>
            </a:xfrm>
          </p:grpSpPr>
          <p:grpSp>
            <p:nvGrpSpPr>
              <p:cNvPr id="200789" name="Group 74"/>
              <p:cNvGrpSpPr>
                <a:grpSpLocks/>
              </p:cNvGrpSpPr>
              <p:nvPr/>
            </p:nvGrpSpPr>
            <p:grpSpPr bwMode="auto">
              <a:xfrm>
                <a:off x="2138" y="1611"/>
                <a:ext cx="560" cy="494"/>
                <a:chOff x="2138" y="1611"/>
                <a:chExt cx="560" cy="494"/>
              </a:xfrm>
            </p:grpSpPr>
            <p:sp>
              <p:nvSpPr>
                <p:cNvPr id="200799" name="Text Box 75"/>
                <p:cNvSpPr txBox="1">
                  <a:spLocks noChangeArrowheads="1"/>
                </p:cNvSpPr>
                <p:nvPr/>
              </p:nvSpPr>
              <p:spPr bwMode="auto">
                <a:xfrm>
                  <a:off x="2321" y="180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p</a:t>
                  </a:r>
                </a:p>
              </p:txBody>
            </p:sp>
            <p:grpSp>
              <p:nvGrpSpPr>
                <p:cNvPr id="200800" name="Group 76"/>
                <p:cNvGrpSpPr>
                  <a:grpSpLocks/>
                </p:cNvGrpSpPr>
                <p:nvPr/>
              </p:nvGrpSpPr>
              <p:grpSpPr bwMode="auto">
                <a:xfrm>
                  <a:off x="2138" y="1611"/>
                  <a:ext cx="560" cy="494"/>
                  <a:chOff x="2138" y="1611"/>
                  <a:chExt cx="560" cy="494"/>
                </a:xfrm>
              </p:grpSpPr>
              <p:sp>
                <p:nvSpPr>
                  <p:cNvPr id="200801" name="Line 77"/>
                  <p:cNvSpPr>
                    <a:spLocks noChangeShapeType="1"/>
                  </p:cNvSpPr>
                  <p:nvPr/>
                </p:nvSpPr>
                <p:spPr bwMode="auto">
                  <a:xfrm flipH="1">
                    <a:off x="2137" y="200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02" name="Oval 78"/>
                  <p:cNvSpPr>
                    <a:spLocks noChangeArrowheads="1"/>
                  </p:cNvSpPr>
                  <p:nvPr/>
                </p:nvSpPr>
                <p:spPr bwMode="auto">
                  <a:xfrm>
                    <a:off x="2258" y="1775"/>
                    <a:ext cx="308"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03" name="Line 79"/>
                  <p:cNvSpPr>
                    <a:spLocks noChangeShapeType="1"/>
                  </p:cNvSpPr>
                  <p:nvPr/>
                </p:nvSpPr>
                <p:spPr bwMode="auto">
                  <a:xfrm flipH="1" flipV="1">
                    <a:off x="2534" y="1983"/>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04" name="Line 80"/>
                  <p:cNvSpPr>
                    <a:spLocks noChangeShapeType="1"/>
                  </p:cNvSpPr>
                  <p:nvPr/>
                </p:nvSpPr>
                <p:spPr bwMode="auto">
                  <a:xfrm>
                    <a:off x="2416" y="1611"/>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790" name="Group 81"/>
              <p:cNvGrpSpPr>
                <a:grpSpLocks/>
              </p:cNvGrpSpPr>
              <p:nvPr/>
            </p:nvGrpSpPr>
            <p:grpSpPr bwMode="auto">
              <a:xfrm>
                <a:off x="2138" y="1078"/>
                <a:ext cx="561" cy="494"/>
                <a:chOff x="2138" y="1078"/>
                <a:chExt cx="561" cy="494"/>
              </a:xfrm>
            </p:grpSpPr>
            <p:grpSp>
              <p:nvGrpSpPr>
                <p:cNvPr id="200791" name="Group 82"/>
                <p:cNvGrpSpPr>
                  <a:grpSpLocks/>
                </p:cNvGrpSpPr>
                <p:nvPr/>
              </p:nvGrpSpPr>
              <p:grpSpPr bwMode="auto">
                <a:xfrm>
                  <a:off x="2138" y="1078"/>
                  <a:ext cx="561" cy="494"/>
                  <a:chOff x="2138" y="1078"/>
                  <a:chExt cx="561" cy="494"/>
                </a:xfrm>
              </p:grpSpPr>
              <p:sp>
                <p:nvSpPr>
                  <p:cNvPr id="200793" name="Text Box 83"/>
                  <p:cNvSpPr txBox="1">
                    <a:spLocks noChangeArrowheads="1"/>
                  </p:cNvSpPr>
                  <p:nvPr/>
                </p:nvSpPr>
                <p:spPr bwMode="auto">
                  <a:xfrm rot="10800000">
                    <a:off x="2411" y="1191"/>
                    <a:ext cx="93" cy="2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pPr>
                      <a:buClr>
                        <a:srgbClr val="000000"/>
                      </a:buClr>
                      <a:buSzPct val="100000"/>
                      <a:buFont typeface="Times New Roman" panose="02020603050405020304" pitchFamily="18" charset="0"/>
                      <a:buNone/>
                    </a:pPr>
                    <a:endParaRPr lang="en-US" altLang="en-US"/>
                  </a:p>
                </p:txBody>
              </p:sp>
              <p:grpSp>
                <p:nvGrpSpPr>
                  <p:cNvPr id="200794" name="Group 84"/>
                  <p:cNvGrpSpPr>
                    <a:grpSpLocks/>
                  </p:cNvGrpSpPr>
                  <p:nvPr/>
                </p:nvGrpSpPr>
                <p:grpSpPr bwMode="auto">
                  <a:xfrm>
                    <a:off x="2138" y="1078"/>
                    <a:ext cx="561" cy="494"/>
                    <a:chOff x="2138" y="1078"/>
                    <a:chExt cx="561" cy="494"/>
                  </a:xfrm>
                </p:grpSpPr>
                <p:sp>
                  <p:nvSpPr>
                    <p:cNvPr id="200795" name="Line 85"/>
                    <p:cNvSpPr>
                      <a:spLocks noChangeShapeType="1"/>
                    </p:cNvSpPr>
                    <p:nvPr/>
                  </p:nvSpPr>
                  <p:spPr bwMode="auto">
                    <a:xfrm flipV="1">
                      <a:off x="2537" y="1077"/>
                      <a:ext cx="162" cy="10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96" name="Oval 86"/>
                    <p:cNvSpPr>
                      <a:spLocks noChangeArrowheads="1"/>
                    </p:cNvSpPr>
                    <p:nvPr/>
                  </p:nvSpPr>
                  <p:spPr bwMode="auto">
                    <a:xfrm rot="10800000">
                      <a:off x="2271" y="1162"/>
                      <a:ext cx="309"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97" name="Line 87"/>
                    <p:cNvSpPr>
                      <a:spLocks noChangeShapeType="1"/>
                    </p:cNvSpPr>
                    <p:nvPr/>
                  </p:nvSpPr>
                  <p:spPr bwMode="auto">
                    <a:xfrm>
                      <a:off x="2138" y="1079"/>
                      <a:ext cx="162" cy="118"/>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98" name="Line 88"/>
                    <p:cNvSpPr>
                      <a:spLocks noChangeShapeType="1"/>
                    </p:cNvSpPr>
                    <p:nvPr/>
                  </p:nvSpPr>
                  <p:spPr bwMode="auto">
                    <a:xfrm flipH="1" flipV="1">
                      <a:off x="2421" y="1413"/>
                      <a:ext cx="3" cy="160"/>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
              <p:nvSpPr>
                <p:cNvPr id="200792" name="Text Box 89"/>
                <p:cNvSpPr txBox="1">
                  <a:spLocks noChangeArrowheads="1"/>
                </p:cNvSpPr>
                <p:nvPr/>
              </p:nvSpPr>
              <p:spPr bwMode="auto">
                <a:xfrm>
                  <a:off x="2327" y="1171"/>
                  <a:ext cx="209" cy="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400">
                      <a:solidFill>
                        <a:srgbClr val="000000"/>
                      </a:solidFill>
                      <a:latin typeface="Times New Roman" panose="02020603050405020304" pitchFamily="18" charset="0"/>
                    </a:rPr>
                    <a:t>n</a:t>
                  </a:r>
                </a:p>
              </p:txBody>
            </p:sp>
          </p:grpSp>
        </p:grpSp>
        <p:sp>
          <p:nvSpPr>
            <p:cNvPr id="200786" name="Text Box 90"/>
            <p:cNvSpPr txBox="1">
              <a:spLocks noChangeArrowheads="1"/>
            </p:cNvSpPr>
            <p:nvPr/>
          </p:nvSpPr>
          <p:spPr bwMode="auto">
            <a:xfrm>
              <a:off x="2225912" y="1721507"/>
              <a:ext cx="542685" cy="31618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r>
                <a:rPr lang="en-US" altLang="en-US" sz="2400" b="1" baseline="30000" dirty="0">
                  <a:solidFill>
                    <a:srgbClr val="000000"/>
                  </a:solidFill>
                  <a:latin typeface="Times New Roman" panose="02020603050405020304" pitchFamily="18" charset="0"/>
                </a:rPr>
                <a:t>2</a:t>
              </a:r>
              <a:r>
                <a:rPr lang="ru-RU" altLang="en-US" sz="2400" b="1" dirty="0">
                  <a:solidFill>
                    <a:srgbClr val="000000"/>
                  </a:solidFill>
                  <a:latin typeface="Times New Roman" panose="02020603050405020304" pitchFamily="18" charset="0"/>
                </a:rPr>
                <a:t>H</a:t>
              </a:r>
            </a:p>
          </p:txBody>
        </p:sp>
        <p:sp>
          <p:nvSpPr>
            <p:cNvPr id="200787" name="Oval 91"/>
            <p:cNvSpPr>
              <a:spLocks noChangeArrowheads="1"/>
            </p:cNvSpPr>
            <p:nvPr/>
          </p:nvSpPr>
          <p:spPr bwMode="auto">
            <a:xfrm>
              <a:off x="2720560" y="1415361"/>
              <a:ext cx="928277" cy="913419"/>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88" name="Oval 92"/>
            <p:cNvSpPr>
              <a:spLocks noChangeArrowheads="1"/>
            </p:cNvSpPr>
            <p:nvPr/>
          </p:nvSpPr>
          <p:spPr bwMode="auto">
            <a:xfrm>
              <a:off x="2706279" y="2245970"/>
              <a:ext cx="928277" cy="914674"/>
            </a:xfrm>
            <a:prstGeom prst="ellipse">
              <a:avLst/>
            </a:prstGeom>
            <a:solidFill>
              <a:srgbClr val="C00000">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nvGrpSpPr>
            <p:cNvPr id="200710" name="Group 93"/>
            <p:cNvGrpSpPr>
              <a:grpSpLocks/>
            </p:cNvGrpSpPr>
            <p:nvPr/>
          </p:nvGrpSpPr>
          <p:grpSpPr bwMode="auto">
            <a:xfrm>
              <a:off x="4261630" y="1557610"/>
              <a:ext cx="1791639" cy="1573389"/>
              <a:chOff x="3642" y="844"/>
              <a:chExt cx="1380" cy="1254"/>
            </a:xfrm>
          </p:grpSpPr>
          <p:grpSp>
            <p:nvGrpSpPr>
              <p:cNvPr id="200759" name="Group 94"/>
              <p:cNvGrpSpPr>
                <a:grpSpLocks/>
              </p:cNvGrpSpPr>
              <p:nvPr/>
            </p:nvGrpSpPr>
            <p:grpSpPr bwMode="auto">
              <a:xfrm>
                <a:off x="3793" y="914"/>
                <a:ext cx="1122" cy="1001"/>
                <a:chOff x="3793" y="914"/>
                <a:chExt cx="1122" cy="1001"/>
              </a:xfrm>
            </p:grpSpPr>
            <p:grpSp>
              <p:nvGrpSpPr>
                <p:cNvPr id="200764" name="Group 95"/>
                <p:cNvGrpSpPr>
                  <a:grpSpLocks/>
                </p:cNvGrpSpPr>
                <p:nvPr/>
              </p:nvGrpSpPr>
              <p:grpSpPr bwMode="auto">
                <a:xfrm>
                  <a:off x="4354" y="1420"/>
                  <a:ext cx="561" cy="495"/>
                  <a:chOff x="4354" y="1420"/>
                  <a:chExt cx="561" cy="495"/>
                </a:xfrm>
              </p:grpSpPr>
              <p:sp>
                <p:nvSpPr>
                  <p:cNvPr id="200779" name="Text Box 96"/>
                  <p:cNvSpPr txBox="1">
                    <a:spLocks noChangeArrowheads="1"/>
                  </p:cNvSpPr>
                  <p:nvPr/>
                </p:nvSpPr>
                <p:spPr bwMode="auto">
                  <a:xfrm>
                    <a:off x="4538" y="1618"/>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780" name="Group 97"/>
                  <p:cNvGrpSpPr>
                    <a:grpSpLocks/>
                  </p:cNvGrpSpPr>
                  <p:nvPr/>
                </p:nvGrpSpPr>
                <p:grpSpPr bwMode="auto">
                  <a:xfrm>
                    <a:off x="4354" y="1420"/>
                    <a:ext cx="561" cy="495"/>
                    <a:chOff x="4354" y="1420"/>
                    <a:chExt cx="561" cy="495"/>
                  </a:xfrm>
                </p:grpSpPr>
                <p:sp>
                  <p:nvSpPr>
                    <p:cNvPr id="200781" name="Line 98"/>
                    <p:cNvSpPr>
                      <a:spLocks noChangeShapeType="1"/>
                    </p:cNvSpPr>
                    <p:nvPr/>
                  </p:nvSpPr>
                  <p:spPr bwMode="auto">
                    <a:xfrm flipH="1">
                      <a:off x="4354" y="1811"/>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82" name="Oval 99"/>
                    <p:cNvSpPr>
                      <a:spLocks noChangeArrowheads="1"/>
                    </p:cNvSpPr>
                    <p:nvPr/>
                  </p:nvSpPr>
                  <p:spPr bwMode="auto">
                    <a:xfrm>
                      <a:off x="4475" y="1584"/>
                      <a:ext cx="308"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83" name="Line 100"/>
                    <p:cNvSpPr>
                      <a:spLocks noChangeShapeType="1"/>
                    </p:cNvSpPr>
                    <p:nvPr/>
                  </p:nvSpPr>
                  <p:spPr bwMode="auto">
                    <a:xfrm flipH="1" flipV="1">
                      <a:off x="4751" y="1793"/>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84" name="Line 101"/>
                    <p:cNvSpPr>
                      <a:spLocks noChangeShapeType="1"/>
                    </p:cNvSpPr>
                    <p:nvPr/>
                  </p:nvSpPr>
                  <p:spPr bwMode="auto">
                    <a:xfrm>
                      <a:off x="4632" y="1420"/>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765" name="Group 102"/>
                <p:cNvGrpSpPr>
                  <a:grpSpLocks/>
                </p:cNvGrpSpPr>
                <p:nvPr/>
              </p:nvGrpSpPr>
              <p:grpSpPr bwMode="auto">
                <a:xfrm>
                  <a:off x="3793" y="1420"/>
                  <a:ext cx="561" cy="495"/>
                  <a:chOff x="3793" y="1420"/>
                  <a:chExt cx="561" cy="495"/>
                </a:xfrm>
              </p:grpSpPr>
              <p:sp>
                <p:nvSpPr>
                  <p:cNvPr id="200773" name="Text Box 103"/>
                  <p:cNvSpPr txBox="1">
                    <a:spLocks noChangeArrowheads="1"/>
                  </p:cNvSpPr>
                  <p:nvPr/>
                </p:nvSpPr>
                <p:spPr bwMode="auto">
                  <a:xfrm>
                    <a:off x="3976" y="1618"/>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774" name="Group 104"/>
                  <p:cNvGrpSpPr>
                    <a:grpSpLocks/>
                  </p:cNvGrpSpPr>
                  <p:nvPr/>
                </p:nvGrpSpPr>
                <p:grpSpPr bwMode="auto">
                  <a:xfrm>
                    <a:off x="3793" y="1420"/>
                    <a:ext cx="561" cy="495"/>
                    <a:chOff x="3793" y="1420"/>
                    <a:chExt cx="561" cy="495"/>
                  </a:xfrm>
                </p:grpSpPr>
                <p:sp>
                  <p:nvSpPr>
                    <p:cNvPr id="200775" name="Line 105"/>
                    <p:cNvSpPr>
                      <a:spLocks noChangeShapeType="1"/>
                    </p:cNvSpPr>
                    <p:nvPr/>
                  </p:nvSpPr>
                  <p:spPr bwMode="auto">
                    <a:xfrm flipH="1">
                      <a:off x="3792" y="1811"/>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76" name="Oval 106"/>
                    <p:cNvSpPr>
                      <a:spLocks noChangeArrowheads="1"/>
                    </p:cNvSpPr>
                    <p:nvPr/>
                  </p:nvSpPr>
                  <p:spPr bwMode="auto">
                    <a:xfrm>
                      <a:off x="3913" y="1584"/>
                      <a:ext cx="308"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77" name="Line 107"/>
                    <p:cNvSpPr>
                      <a:spLocks noChangeShapeType="1"/>
                    </p:cNvSpPr>
                    <p:nvPr/>
                  </p:nvSpPr>
                  <p:spPr bwMode="auto">
                    <a:xfrm flipH="1" flipV="1">
                      <a:off x="4190" y="1793"/>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78" name="Line 108"/>
                    <p:cNvSpPr>
                      <a:spLocks noChangeShapeType="1"/>
                    </p:cNvSpPr>
                    <p:nvPr/>
                  </p:nvSpPr>
                  <p:spPr bwMode="auto">
                    <a:xfrm>
                      <a:off x="4071" y="1420"/>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766" name="Group 109"/>
                <p:cNvGrpSpPr>
                  <a:grpSpLocks/>
                </p:cNvGrpSpPr>
                <p:nvPr/>
              </p:nvGrpSpPr>
              <p:grpSpPr bwMode="auto">
                <a:xfrm>
                  <a:off x="4067" y="914"/>
                  <a:ext cx="561" cy="495"/>
                  <a:chOff x="4067" y="914"/>
                  <a:chExt cx="561" cy="495"/>
                </a:xfrm>
              </p:grpSpPr>
              <p:sp>
                <p:nvSpPr>
                  <p:cNvPr id="200767" name="Text Box 110"/>
                  <p:cNvSpPr txBox="1">
                    <a:spLocks noChangeArrowheads="1"/>
                  </p:cNvSpPr>
                  <p:nvPr/>
                </p:nvSpPr>
                <p:spPr bwMode="auto">
                  <a:xfrm>
                    <a:off x="4250" y="1113"/>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p</a:t>
                    </a:r>
                  </a:p>
                </p:txBody>
              </p:sp>
              <p:grpSp>
                <p:nvGrpSpPr>
                  <p:cNvPr id="200768" name="Group 111"/>
                  <p:cNvGrpSpPr>
                    <a:grpSpLocks/>
                  </p:cNvGrpSpPr>
                  <p:nvPr/>
                </p:nvGrpSpPr>
                <p:grpSpPr bwMode="auto">
                  <a:xfrm>
                    <a:off x="4067" y="914"/>
                    <a:ext cx="561" cy="495"/>
                    <a:chOff x="4067" y="914"/>
                    <a:chExt cx="561" cy="495"/>
                  </a:xfrm>
                </p:grpSpPr>
                <p:sp>
                  <p:nvSpPr>
                    <p:cNvPr id="200769" name="Line 112"/>
                    <p:cNvSpPr>
                      <a:spLocks noChangeShapeType="1"/>
                    </p:cNvSpPr>
                    <p:nvPr/>
                  </p:nvSpPr>
                  <p:spPr bwMode="auto">
                    <a:xfrm flipH="1">
                      <a:off x="4066" y="1304"/>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70" name="Oval 113"/>
                    <p:cNvSpPr>
                      <a:spLocks noChangeArrowheads="1"/>
                    </p:cNvSpPr>
                    <p:nvPr/>
                  </p:nvSpPr>
                  <p:spPr bwMode="auto">
                    <a:xfrm>
                      <a:off x="4188" y="1078"/>
                      <a:ext cx="308"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71" name="Line 114"/>
                    <p:cNvSpPr>
                      <a:spLocks noChangeShapeType="1"/>
                    </p:cNvSpPr>
                    <p:nvPr/>
                  </p:nvSpPr>
                  <p:spPr bwMode="auto">
                    <a:xfrm flipH="1" flipV="1">
                      <a:off x="4464" y="1287"/>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72" name="Line 115"/>
                    <p:cNvSpPr>
                      <a:spLocks noChangeShapeType="1"/>
                    </p:cNvSpPr>
                    <p:nvPr/>
                  </p:nvSpPr>
                  <p:spPr bwMode="auto">
                    <a:xfrm>
                      <a:off x="4345" y="914"/>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200760" name="Text Box 116"/>
              <p:cNvSpPr txBox="1">
                <a:spLocks noChangeArrowheads="1"/>
              </p:cNvSpPr>
              <p:nvPr/>
            </p:nvSpPr>
            <p:spPr bwMode="auto">
              <a:xfrm>
                <a:off x="3642" y="1081"/>
                <a:ext cx="428"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r>
                  <a:rPr lang="ru-RU" altLang="en-US" sz="2400" b="1" baseline="30000" dirty="0">
                    <a:solidFill>
                      <a:srgbClr val="000000"/>
                    </a:solidFill>
                    <a:latin typeface="Times New Roman" panose="02020603050405020304" pitchFamily="18" charset="0"/>
                  </a:rPr>
                  <a:t>3</a:t>
                </a:r>
                <a:r>
                  <a:rPr lang="ru-RU" altLang="en-US" sz="2400" b="1" dirty="0">
                    <a:solidFill>
                      <a:srgbClr val="000000"/>
                    </a:solidFill>
                    <a:latin typeface="Times New Roman" panose="02020603050405020304" pitchFamily="18" charset="0"/>
                  </a:rPr>
                  <a:t>H</a:t>
                </a:r>
              </a:p>
            </p:txBody>
          </p:sp>
          <p:sp>
            <p:nvSpPr>
              <p:cNvPr id="200761" name="Oval 117"/>
              <p:cNvSpPr>
                <a:spLocks noChangeArrowheads="1"/>
              </p:cNvSpPr>
              <p:nvPr/>
            </p:nvSpPr>
            <p:spPr bwMode="auto">
              <a:xfrm>
                <a:off x="3706" y="1370"/>
                <a:ext cx="716"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62" name="Oval 118"/>
              <p:cNvSpPr>
                <a:spLocks noChangeArrowheads="1"/>
              </p:cNvSpPr>
              <p:nvPr/>
            </p:nvSpPr>
            <p:spPr bwMode="auto">
              <a:xfrm>
                <a:off x="4307" y="1362"/>
                <a:ext cx="715"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dirty="0"/>
              </a:p>
            </p:txBody>
          </p:sp>
          <p:sp>
            <p:nvSpPr>
              <p:cNvPr id="200763" name="Oval 119"/>
              <p:cNvSpPr>
                <a:spLocks noChangeArrowheads="1"/>
              </p:cNvSpPr>
              <p:nvPr/>
            </p:nvSpPr>
            <p:spPr bwMode="auto">
              <a:xfrm>
                <a:off x="3973" y="844"/>
                <a:ext cx="716" cy="728"/>
              </a:xfrm>
              <a:prstGeom prst="ellipse">
                <a:avLst/>
              </a:prstGeom>
              <a:solidFill>
                <a:srgbClr val="C00000">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sp>
          <p:nvSpPr>
            <p:cNvPr id="200717" name="Oval 121"/>
            <p:cNvSpPr>
              <a:spLocks noChangeArrowheads="1"/>
            </p:cNvSpPr>
            <p:nvPr/>
          </p:nvSpPr>
          <p:spPr bwMode="auto">
            <a:xfrm>
              <a:off x="1792283" y="4426336"/>
              <a:ext cx="928277" cy="912164"/>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nvGrpSpPr>
            <p:cNvPr id="200718" name="Group 122"/>
            <p:cNvGrpSpPr>
              <a:grpSpLocks/>
            </p:cNvGrpSpPr>
            <p:nvPr/>
          </p:nvGrpSpPr>
          <p:grpSpPr bwMode="auto">
            <a:xfrm>
              <a:off x="665368" y="3755074"/>
              <a:ext cx="1957820" cy="2213284"/>
              <a:chOff x="862" y="2431"/>
              <a:chExt cx="1508" cy="1764"/>
            </a:xfrm>
          </p:grpSpPr>
          <p:sp>
            <p:nvSpPr>
              <p:cNvPr id="200719" name="Text Box 123"/>
              <p:cNvSpPr txBox="1">
                <a:spLocks noChangeArrowheads="1"/>
              </p:cNvSpPr>
              <p:nvPr/>
            </p:nvSpPr>
            <p:spPr bwMode="auto">
              <a:xfrm>
                <a:off x="887" y="2589"/>
                <a:ext cx="437"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r>
                  <a:rPr lang="en-US" altLang="en-US" sz="2400" b="1" baseline="30000" dirty="0">
                    <a:solidFill>
                      <a:srgbClr val="000000"/>
                    </a:solidFill>
                    <a:latin typeface="Times New Roman" panose="02020603050405020304" pitchFamily="18" charset="0"/>
                  </a:rPr>
                  <a:t>5</a:t>
                </a:r>
                <a:r>
                  <a:rPr lang="ru-RU" altLang="en-US" sz="2400" b="1" dirty="0">
                    <a:solidFill>
                      <a:srgbClr val="000000"/>
                    </a:solidFill>
                    <a:latin typeface="Times New Roman" panose="02020603050405020304" pitchFamily="18" charset="0"/>
                  </a:rPr>
                  <a:t>H</a:t>
                </a:r>
              </a:p>
            </p:txBody>
          </p:sp>
          <p:grpSp>
            <p:nvGrpSpPr>
              <p:cNvPr id="200720" name="Group 124"/>
              <p:cNvGrpSpPr>
                <a:grpSpLocks/>
              </p:cNvGrpSpPr>
              <p:nvPr/>
            </p:nvGrpSpPr>
            <p:grpSpPr bwMode="auto">
              <a:xfrm>
                <a:off x="961" y="2475"/>
                <a:ext cx="1409" cy="1502"/>
                <a:chOff x="961" y="2475"/>
                <a:chExt cx="1409" cy="1502"/>
              </a:xfrm>
            </p:grpSpPr>
            <p:grpSp>
              <p:nvGrpSpPr>
                <p:cNvPr id="200725" name="Group 125"/>
                <p:cNvGrpSpPr>
                  <a:grpSpLocks/>
                </p:cNvGrpSpPr>
                <p:nvPr/>
              </p:nvGrpSpPr>
              <p:grpSpPr bwMode="auto">
                <a:xfrm>
                  <a:off x="961" y="2475"/>
                  <a:ext cx="1122" cy="1502"/>
                  <a:chOff x="961" y="2475"/>
                  <a:chExt cx="1122" cy="1502"/>
                </a:xfrm>
              </p:grpSpPr>
              <p:grpSp>
                <p:nvGrpSpPr>
                  <p:cNvPr id="200731" name="Group 126"/>
                  <p:cNvGrpSpPr>
                    <a:grpSpLocks/>
                  </p:cNvGrpSpPr>
                  <p:nvPr/>
                </p:nvGrpSpPr>
                <p:grpSpPr bwMode="auto">
                  <a:xfrm>
                    <a:off x="1234" y="2982"/>
                    <a:ext cx="561" cy="494"/>
                    <a:chOff x="1234" y="2982"/>
                    <a:chExt cx="561" cy="494"/>
                  </a:xfrm>
                </p:grpSpPr>
                <p:sp>
                  <p:nvSpPr>
                    <p:cNvPr id="200753" name="Text Box 127"/>
                    <p:cNvSpPr txBox="1">
                      <a:spLocks noChangeArrowheads="1"/>
                    </p:cNvSpPr>
                    <p:nvPr/>
                  </p:nvSpPr>
                  <p:spPr bwMode="auto">
                    <a:xfrm>
                      <a:off x="1417" y="3181"/>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p</a:t>
                      </a:r>
                    </a:p>
                  </p:txBody>
                </p:sp>
                <p:grpSp>
                  <p:nvGrpSpPr>
                    <p:cNvPr id="200754" name="Group 128"/>
                    <p:cNvGrpSpPr>
                      <a:grpSpLocks/>
                    </p:cNvGrpSpPr>
                    <p:nvPr/>
                  </p:nvGrpSpPr>
                  <p:grpSpPr bwMode="auto">
                    <a:xfrm>
                      <a:off x="1234" y="2982"/>
                      <a:ext cx="561" cy="494"/>
                      <a:chOff x="1234" y="2982"/>
                      <a:chExt cx="561" cy="494"/>
                    </a:xfrm>
                  </p:grpSpPr>
                  <p:sp>
                    <p:nvSpPr>
                      <p:cNvPr id="200755" name="Line 129"/>
                      <p:cNvSpPr>
                        <a:spLocks noChangeShapeType="1"/>
                      </p:cNvSpPr>
                      <p:nvPr/>
                    </p:nvSpPr>
                    <p:spPr bwMode="auto">
                      <a:xfrm flipH="1">
                        <a:off x="1233" y="337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56" name="Oval 130"/>
                      <p:cNvSpPr>
                        <a:spLocks noChangeArrowheads="1"/>
                      </p:cNvSpPr>
                      <p:nvPr/>
                    </p:nvSpPr>
                    <p:spPr bwMode="auto">
                      <a:xfrm>
                        <a:off x="1355" y="3146"/>
                        <a:ext cx="307" cy="249"/>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57" name="Line 131"/>
                      <p:cNvSpPr>
                        <a:spLocks noChangeShapeType="1"/>
                      </p:cNvSpPr>
                      <p:nvPr/>
                    </p:nvSpPr>
                    <p:spPr bwMode="auto">
                      <a:xfrm flipH="1" flipV="1">
                        <a:off x="1631" y="3355"/>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58" name="Line 132"/>
                      <p:cNvSpPr>
                        <a:spLocks noChangeShapeType="1"/>
                      </p:cNvSpPr>
                      <p:nvPr/>
                    </p:nvSpPr>
                    <p:spPr bwMode="auto">
                      <a:xfrm>
                        <a:off x="1512" y="2982"/>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732" name="Group 133"/>
                  <p:cNvGrpSpPr>
                    <a:grpSpLocks/>
                  </p:cNvGrpSpPr>
                  <p:nvPr/>
                </p:nvGrpSpPr>
                <p:grpSpPr bwMode="auto">
                  <a:xfrm>
                    <a:off x="1522" y="3482"/>
                    <a:ext cx="560" cy="494"/>
                    <a:chOff x="1522" y="3482"/>
                    <a:chExt cx="560" cy="494"/>
                  </a:xfrm>
                </p:grpSpPr>
                <p:sp>
                  <p:nvSpPr>
                    <p:cNvPr id="200747" name="Text Box 134"/>
                    <p:cNvSpPr txBox="1">
                      <a:spLocks noChangeArrowheads="1"/>
                    </p:cNvSpPr>
                    <p:nvPr/>
                  </p:nvSpPr>
                  <p:spPr bwMode="auto">
                    <a:xfrm>
                      <a:off x="1704" y="3681"/>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748" name="Group 135"/>
                    <p:cNvGrpSpPr>
                      <a:grpSpLocks/>
                    </p:cNvGrpSpPr>
                    <p:nvPr/>
                  </p:nvGrpSpPr>
                  <p:grpSpPr bwMode="auto">
                    <a:xfrm>
                      <a:off x="1522" y="3482"/>
                      <a:ext cx="560" cy="494"/>
                      <a:chOff x="1522" y="3482"/>
                      <a:chExt cx="560" cy="494"/>
                    </a:xfrm>
                  </p:grpSpPr>
                  <p:sp>
                    <p:nvSpPr>
                      <p:cNvPr id="200749" name="Line 136"/>
                      <p:cNvSpPr>
                        <a:spLocks noChangeShapeType="1"/>
                      </p:cNvSpPr>
                      <p:nvPr/>
                    </p:nvSpPr>
                    <p:spPr bwMode="auto">
                      <a:xfrm flipH="1">
                        <a:off x="1521" y="387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50" name="Oval 137"/>
                      <p:cNvSpPr>
                        <a:spLocks noChangeArrowheads="1"/>
                      </p:cNvSpPr>
                      <p:nvPr/>
                    </p:nvSpPr>
                    <p:spPr bwMode="auto">
                      <a:xfrm>
                        <a:off x="1642" y="3646"/>
                        <a:ext cx="308" cy="249"/>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51" name="Line 138"/>
                      <p:cNvSpPr>
                        <a:spLocks noChangeShapeType="1"/>
                      </p:cNvSpPr>
                      <p:nvPr/>
                    </p:nvSpPr>
                    <p:spPr bwMode="auto">
                      <a:xfrm flipH="1" flipV="1">
                        <a:off x="1918" y="3855"/>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52" name="Line 139"/>
                      <p:cNvSpPr>
                        <a:spLocks noChangeShapeType="1"/>
                      </p:cNvSpPr>
                      <p:nvPr/>
                    </p:nvSpPr>
                    <p:spPr bwMode="auto">
                      <a:xfrm>
                        <a:off x="1800" y="3482"/>
                        <a:ext cx="0" cy="15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733" name="Group 140"/>
                  <p:cNvGrpSpPr>
                    <a:grpSpLocks/>
                  </p:cNvGrpSpPr>
                  <p:nvPr/>
                </p:nvGrpSpPr>
                <p:grpSpPr bwMode="auto">
                  <a:xfrm>
                    <a:off x="961" y="3482"/>
                    <a:ext cx="561" cy="494"/>
                    <a:chOff x="961" y="3482"/>
                    <a:chExt cx="561" cy="494"/>
                  </a:xfrm>
                </p:grpSpPr>
                <p:sp>
                  <p:nvSpPr>
                    <p:cNvPr id="200741" name="Text Box 141"/>
                    <p:cNvSpPr txBox="1">
                      <a:spLocks noChangeArrowheads="1"/>
                    </p:cNvSpPr>
                    <p:nvPr/>
                  </p:nvSpPr>
                  <p:spPr bwMode="auto">
                    <a:xfrm>
                      <a:off x="1145" y="3681"/>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742" name="Group 142"/>
                    <p:cNvGrpSpPr>
                      <a:grpSpLocks/>
                    </p:cNvGrpSpPr>
                    <p:nvPr/>
                  </p:nvGrpSpPr>
                  <p:grpSpPr bwMode="auto">
                    <a:xfrm>
                      <a:off x="961" y="3482"/>
                      <a:ext cx="561" cy="494"/>
                      <a:chOff x="961" y="3482"/>
                      <a:chExt cx="561" cy="494"/>
                    </a:xfrm>
                  </p:grpSpPr>
                  <p:sp>
                    <p:nvSpPr>
                      <p:cNvPr id="200743" name="Line 143"/>
                      <p:cNvSpPr>
                        <a:spLocks noChangeShapeType="1"/>
                      </p:cNvSpPr>
                      <p:nvPr/>
                    </p:nvSpPr>
                    <p:spPr bwMode="auto">
                      <a:xfrm flipH="1">
                        <a:off x="960" y="387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44" name="Oval 144"/>
                      <p:cNvSpPr>
                        <a:spLocks noChangeArrowheads="1"/>
                      </p:cNvSpPr>
                      <p:nvPr/>
                    </p:nvSpPr>
                    <p:spPr bwMode="auto">
                      <a:xfrm>
                        <a:off x="1081" y="3646"/>
                        <a:ext cx="308" cy="249"/>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45" name="Line 145"/>
                      <p:cNvSpPr>
                        <a:spLocks noChangeShapeType="1"/>
                      </p:cNvSpPr>
                      <p:nvPr/>
                    </p:nvSpPr>
                    <p:spPr bwMode="auto">
                      <a:xfrm flipH="1" flipV="1">
                        <a:off x="1358" y="3855"/>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46" name="Line 146"/>
                      <p:cNvSpPr>
                        <a:spLocks noChangeShapeType="1"/>
                      </p:cNvSpPr>
                      <p:nvPr/>
                    </p:nvSpPr>
                    <p:spPr bwMode="auto">
                      <a:xfrm>
                        <a:off x="1239" y="3482"/>
                        <a:ext cx="0" cy="15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734" name="Group 147"/>
                  <p:cNvGrpSpPr>
                    <a:grpSpLocks/>
                  </p:cNvGrpSpPr>
                  <p:nvPr/>
                </p:nvGrpSpPr>
                <p:grpSpPr bwMode="auto">
                  <a:xfrm>
                    <a:off x="1522" y="2475"/>
                    <a:ext cx="560" cy="495"/>
                    <a:chOff x="1522" y="2475"/>
                    <a:chExt cx="560" cy="495"/>
                  </a:xfrm>
                </p:grpSpPr>
                <p:sp>
                  <p:nvSpPr>
                    <p:cNvPr id="200735" name="Text Box 148"/>
                    <p:cNvSpPr txBox="1">
                      <a:spLocks noChangeArrowheads="1"/>
                    </p:cNvSpPr>
                    <p:nvPr/>
                  </p:nvSpPr>
                  <p:spPr bwMode="auto">
                    <a:xfrm>
                      <a:off x="1704" y="2673"/>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736" name="Group 149"/>
                    <p:cNvGrpSpPr>
                      <a:grpSpLocks/>
                    </p:cNvGrpSpPr>
                    <p:nvPr/>
                  </p:nvGrpSpPr>
                  <p:grpSpPr bwMode="auto">
                    <a:xfrm>
                      <a:off x="1522" y="2475"/>
                      <a:ext cx="560" cy="495"/>
                      <a:chOff x="1522" y="2475"/>
                      <a:chExt cx="560" cy="495"/>
                    </a:xfrm>
                  </p:grpSpPr>
                  <p:sp>
                    <p:nvSpPr>
                      <p:cNvPr id="200737" name="Line 150"/>
                      <p:cNvSpPr>
                        <a:spLocks noChangeShapeType="1"/>
                      </p:cNvSpPr>
                      <p:nvPr/>
                    </p:nvSpPr>
                    <p:spPr bwMode="auto">
                      <a:xfrm flipH="1">
                        <a:off x="1521" y="2866"/>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38" name="Oval 151"/>
                      <p:cNvSpPr>
                        <a:spLocks noChangeArrowheads="1"/>
                      </p:cNvSpPr>
                      <p:nvPr/>
                    </p:nvSpPr>
                    <p:spPr bwMode="auto">
                      <a:xfrm>
                        <a:off x="1642" y="2639"/>
                        <a:ext cx="308"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39" name="Line 152"/>
                      <p:cNvSpPr>
                        <a:spLocks noChangeShapeType="1"/>
                      </p:cNvSpPr>
                      <p:nvPr/>
                    </p:nvSpPr>
                    <p:spPr bwMode="auto">
                      <a:xfrm flipH="1" flipV="1">
                        <a:off x="1918" y="2848"/>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40" name="Line 153"/>
                      <p:cNvSpPr>
                        <a:spLocks noChangeShapeType="1"/>
                      </p:cNvSpPr>
                      <p:nvPr/>
                    </p:nvSpPr>
                    <p:spPr bwMode="auto">
                      <a:xfrm>
                        <a:off x="1800" y="2475"/>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200726" name="Text Box 154"/>
                <p:cNvSpPr txBox="1">
                  <a:spLocks noChangeArrowheads="1"/>
                </p:cNvSpPr>
                <p:nvPr/>
              </p:nvSpPr>
              <p:spPr bwMode="auto">
                <a:xfrm>
                  <a:off x="1991" y="3186"/>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dirty="0">
                      <a:solidFill>
                        <a:srgbClr val="000000"/>
                      </a:solidFill>
                      <a:latin typeface="Times New Roman" panose="02020603050405020304" pitchFamily="18" charset="0"/>
                    </a:rPr>
                    <a:t>n</a:t>
                  </a:r>
                </a:p>
              </p:txBody>
            </p:sp>
            <p:sp>
              <p:nvSpPr>
                <p:cNvPr id="200727" name="Line 155"/>
                <p:cNvSpPr>
                  <a:spLocks noChangeShapeType="1"/>
                </p:cNvSpPr>
                <p:nvPr/>
              </p:nvSpPr>
              <p:spPr bwMode="auto">
                <a:xfrm flipH="1">
                  <a:off x="1806" y="3379"/>
                  <a:ext cx="166"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28" name="Oval 156"/>
                <p:cNvSpPr>
                  <a:spLocks noChangeArrowheads="1"/>
                </p:cNvSpPr>
                <p:nvPr/>
              </p:nvSpPr>
              <p:spPr bwMode="auto">
                <a:xfrm>
                  <a:off x="1928" y="3152"/>
                  <a:ext cx="309"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29" name="Line 157"/>
                <p:cNvSpPr>
                  <a:spLocks noChangeShapeType="1"/>
                </p:cNvSpPr>
                <p:nvPr/>
              </p:nvSpPr>
              <p:spPr bwMode="auto">
                <a:xfrm flipH="1" flipV="1">
                  <a:off x="2204" y="3361"/>
                  <a:ext cx="166"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730" name="Line 158"/>
                <p:cNvSpPr>
                  <a:spLocks noChangeShapeType="1"/>
                </p:cNvSpPr>
                <p:nvPr/>
              </p:nvSpPr>
              <p:spPr bwMode="auto">
                <a:xfrm>
                  <a:off x="2086" y="2987"/>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200721" name="Oval 159"/>
              <p:cNvSpPr>
                <a:spLocks noChangeArrowheads="1"/>
              </p:cNvSpPr>
              <p:nvPr/>
            </p:nvSpPr>
            <p:spPr bwMode="auto">
              <a:xfrm>
                <a:off x="1448" y="2431"/>
                <a:ext cx="715"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22" name="Oval 160"/>
              <p:cNvSpPr>
                <a:spLocks noChangeArrowheads="1"/>
              </p:cNvSpPr>
              <p:nvPr/>
            </p:nvSpPr>
            <p:spPr bwMode="auto">
              <a:xfrm>
                <a:off x="1448" y="3467"/>
                <a:ext cx="715"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23" name="Oval 161"/>
              <p:cNvSpPr>
                <a:spLocks noChangeArrowheads="1"/>
              </p:cNvSpPr>
              <p:nvPr/>
            </p:nvSpPr>
            <p:spPr bwMode="auto">
              <a:xfrm>
                <a:off x="862" y="3436"/>
                <a:ext cx="715"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724" name="Oval 162"/>
              <p:cNvSpPr>
                <a:spLocks noChangeArrowheads="1"/>
              </p:cNvSpPr>
              <p:nvPr/>
            </p:nvSpPr>
            <p:spPr bwMode="auto">
              <a:xfrm>
                <a:off x="1150" y="2927"/>
                <a:ext cx="715" cy="727"/>
              </a:xfrm>
              <a:prstGeom prst="ellipse">
                <a:avLst/>
              </a:prstGeom>
              <a:solidFill>
                <a:srgbClr val="C00000">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grpSp>
          <p:nvGrpSpPr>
            <p:cNvPr id="200897" name="Group 200896">
              <a:extLst>
                <a:ext uri="{FF2B5EF4-FFF2-40B4-BE49-F238E27FC236}">
                  <a16:creationId xmlns:a16="http://schemas.microsoft.com/office/drawing/2014/main" xmlns="" id="{5211E2DD-7579-8669-D7F1-F35EDE0872DD}"/>
                </a:ext>
              </a:extLst>
            </p:cNvPr>
            <p:cNvGrpSpPr/>
            <p:nvPr/>
          </p:nvGrpSpPr>
          <p:grpSpPr>
            <a:xfrm>
              <a:off x="6553200" y="1745248"/>
              <a:ext cx="2227864" cy="1590954"/>
              <a:chOff x="6401477" y="1732459"/>
              <a:chExt cx="2227864" cy="1590954"/>
            </a:xfrm>
          </p:grpSpPr>
          <p:sp>
            <p:nvSpPr>
              <p:cNvPr id="48" name="Oval 121">
                <a:extLst>
                  <a:ext uri="{FF2B5EF4-FFF2-40B4-BE49-F238E27FC236}">
                    <a16:creationId xmlns:a16="http://schemas.microsoft.com/office/drawing/2014/main" xmlns="" id="{62553B22-C78F-2337-1D5C-C444C9C69A24}"/>
                  </a:ext>
                </a:extLst>
              </p:cNvPr>
              <p:cNvSpPr>
                <a:spLocks noChangeArrowheads="1"/>
              </p:cNvSpPr>
              <p:nvPr/>
            </p:nvSpPr>
            <p:spPr bwMode="auto">
              <a:xfrm>
                <a:off x="7701064" y="1781393"/>
                <a:ext cx="928277" cy="912164"/>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nvGrpSpPr>
              <p:cNvPr id="49" name="Group 122">
                <a:extLst>
                  <a:ext uri="{FF2B5EF4-FFF2-40B4-BE49-F238E27FC236}">
                    <a16:creationId xmlns:a16="http://schemas.microsoft.com/office/drawing/2014/main" xmlns="" id="{ADF41BA2-9D6D-2BD3-84C0-4DE7DA57A166}"/>
                  </a:ext>
                </a:extLst>
              </p:cNvPr>
              <p:cNvGrpSpPr>
                <a:grpSpLocks/>
              </p:cNvGrpSpPr>
              <p:nvPr/>
            </p:nvGrpSpPr>
            <p:grpSpPr bwMode="auto">
              <a:xfrm>
                <a:off x="6401477" y="1732459"/>
                <a:ext cx="2130492" cy="1590954"/>
                <a:chOff x="729" y="2927"/>
                <a:chExt cx="1641" cy="1268"/>
              </a:xfrm>
            </p:grpSpPr>
            <p:sp>
              <p:nvSpPr>
                <p:cNvPr id="50" name="Text Box 123">
                  <a:extLst>
                    <a:ext uri="{FF2B5EF4-FFF2-40B4-BE49-F238E27FC236}">
                      <a16:creationId xmlns:a16="http://schemas.microsoft.com/office/drawing/2014/main" xmlns="" id="{064C18E4-DDB3-B79A-66AE-D0AF74388143}"/>
                    </a:ext>
                  </a:extLst>
                </p:cNvPr>
                <p:cNvSpPr txBox="1">
                  <a:spLocks noChangeArrowheads="1"/>
                </p:cNvSpPr>
                <p:nvPr/>
              </p:nvSpPr>
              <p:spPr bwMode="auto">
                <a:xfrm>
                  <a:off x="729" y="3021"/>
                  <a:ext cx="437" cy="2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r>
                    <a:rPr lang="en-US" altLang="en-US" sz="2400" b="1" baseline="30000" dirty="0">
                      <a:solidFill>
                        <a:srgbClr val="000000"/>
                      </a:solidFill>
                      <a:latin typeface="Times New Roman" panose="02020603050405020304" pitchFamily="18" charset="0"/>
                    </a:rPr>
                    <a:t>4</a:t>
                  </a:r>
                  <a:r>
                    <a:rPr lang="ru-RU" altLang="en-US" sz="2400" b="1" dirty="0">
                      <a:solidFill>
                        <a:srgbClr val="000000"/>
                      </a:solidFill>
                      <a:latin typeface="Times New Roman" panose="02020603050405020304" pitchFamily="18" charset="0"/>
                    </a:rPr>
                    <a:t>H</a:t>
                  </a:r>
                </a:p>
              </p:txBody>
            </p:sp>
            <p:grpSp>
              <p:nvGrpSpPr>
                <p:cNvPr id="51" name="Group 124">
                  <a:extLst>
                    <a:ext uri="{FF2B5EF4-FFF2-40B4-BE49-F238E27FC236}">
                      <a16:creationId xmlns:a16="http://schemas.microsoft.com/office/drawing/2014/main" xmlns="" id="{B2442FE6-8D15-79F1-CCB8-952FDF9DCF23}"/>
                    </a:ext>
                  </a:extLst>
                </p:cNvPr>
                <p:cNvGrpSpPr>
                  <a:grpSpLocks/>
                </p:cNvGrpSpPr>
                <p:nvPr/>
              </p:nvGrpSpPr>
              <p:grpSpPr bwMode="auto">
                <a:xfrm>
                  <a:off x="961" y="2982"/>
                  <a:ext cx="1409" cy="994"/>
                  <a:chOff x="961" y="2982"/>
                  <a:chExt cx="1409" cy="994"/>
                </a:xfrm>
              </p:grpSpPr>
              <p:grpSp>
                <p:nvGrpSpPr>
                  <p:cNvPr id="56" name="Group 125">
                    <a:extLst>
                      <a:ext uri="{FF2B5EF4-FFF2-40B4-BE49-F238E27FC236}">
                        <a16:creationId xmlns:a16="http://schemas.microsoft.com/office/drawing/2014/main" xmlns="" id="{0ACB2BF5-0E35-8867-F497-8EBA51529F29}"/>
                      </a:ext>
                    </a:extLst>
                  </p:cNvPr>
                  <p:cNvGrpSpPr>
                    <a:grpSpLocks/>
                  </p:cNvGrpSpPr>
                  <p:nvPr/>
                </p:nvGrpSpPr>
                <p:grpSpPr bwMode="auto">
                  <a:xfrm>
                    <a:off x="961" y="2982"/>
                    <a:ext cx="1121" cy="994"/>
                    <a:chOff x="961" y="2982"/>
                    <a:chExt cx="1121" cy="994"/>
                  </a:xfrm>
                </p:grpSpPr>
                <p:grpSp>
                  <p:nvGrpSpPr>
                    <p:cNvPr id="62" name="Group 126">
                      <a:extLst>
                        <a:ext uri="{FF2B5EF4-FFF2-40B4-BE49-F238E27FC236}">
                          <a16:creationId xmlns:a16="http://schemas.microsoft.com/office/drawing/2014/main" xmlns="" id="{ED543EDE-6CAF-99BC-9249-6A6E646D14F6}"/>
                        </a:ext>
                      </a:extLst>
                    </p:cNvPr>
                    <p:cNvGrpSpPr>
                      <a:grpSpLocks/>
                    </p:cNvGrpSpPr>
                    <p:nvPr/>
                  </p:nvGrpSpPr>
                  <p:grpSpPr bwMode="auto">
                    <a:xfrm>
                      <a:off x="1234" y="2982"/>
                      <a:ext cx="561" cy="494"/>
                      <a:chOff x="1234" y="2982"/>
                      <a:chExt cx="561" cy="494"/>
                    </a:xfrm>
                  </p:grpSpPr>
                  <p:sp>
                    <p:nvSpPr>
                      <p:cNvPr id="200891" name="Text Box 127">
                        <a:extLst>
                          <a:ext uri="{FF2B5EF4-FFF2-40B4-BE49-F238E27FC236}">
                            <a16:creationId xmlns:a16="http://schemas.microsoft.com/office/drawing/2014/main" xmlns="" id="{5126866E-686D-7F32-DF30-0CCA38581FD1}"/>
                          </a:ext>
                        </a:extLst>
                      </p:cNvPr>
                      <p:cNvSpPr txBox="1">
                        <a:spLocks noChangeArrowheads="1"/>
                      </p:cNvSpPr>
                      <p:nvPr/>
                    </p:nvSpPr>
                    <p:spPr bwMode="auto">
                      <a:xfrm>
                        <a:off x="1417" y="3181"/>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p</a:t>
                        </a:r>
                      </a:p>
                    </p:txBody>
                  </p:sp>
                  <p:grpSp>
                    <p:nvGrpSpPr>
                      <p:cNvPr id="200892" name="Group 128">
                        <a:extLst>
                          <a:ext uri="{FF2B5EF4-FFF2-40B4-BE49-F238E27FC236}">
                            <a16:creationId xmlns:a16="http://schemas.microsoft.com/office/drawing/2014/main" xmlns="" id="{84DF480E-E7D9-FF98-646B-2AB35E39722F}"/>
                          </a:ext>
                        </a:extLst>
                      </p:cNvPr>
                      <p:cNvGrpSpPr>
                        <a:grpSpLocks/>
                      </p:cNvGrpSpPr>
                      <p:nvPr/>
                    </p:nvGrpSpPr>
                    <p:grpSpPr bwMode="auto">
                      <a:xfrm>
                        <a:off x="1234" y="2982"/>
                        <a:ext cx="561" cy="494"/>
                        <a:chOff x="1234" y="2982"/>
                        <a:chExt cx="561" cy="494"/>
                      </a:xfrm>
                    </p:grpSpPr>
                    <p:sp>
                      <p:nvSpPr>
                        <p:cNvPr id="200893" name="Line 129">
                          <a:extLst>
                            <a:ext uri="{FF2B5EF4-FFF2-40B4-BE49-F238E27FC236}">
                              <a16:creationId xmlns:a16="http://schemas.microsoft.com/office/drawing/2014/main" xmlns="" id="{F193977B-9E84-F122-71BB-523875318435}"/>
                            </a:ext>
                          </a:extLst>
                        </p:cNvPr>
                        <p:cNvSpPr>
                          <a:spLocks noChangeShapeType="1"/>
                        </p:cNvSpPr>
                        <p:nvPr/>
                      </p:nvSpPr>
                      <p:spPr bwMode="auto">
                        <a:xfrm flipH="1">
                          <a:off x="1233" y="337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94" name="Oval 130">
                          <a:extLst>
                            <a:ext uri="{FF2B5EF4-FFF2-40B4-BE49-F238E27FC236}">
                              <a16:creationId xmlns:a16="http://schemas.microsoft.com/office/drawing/2014/main" xmlns="" id="{6F9EC848-C93E-EAB0-A07A-BDB58E634EB0}"/>
                            </a:ext>
                          </a:extLst>
                        </p:cNvPr>
                        <p:cNvSpPr>
                          <a:spLocks noChangeArrowheads="1"/>
                        </p:cNvSpPr>
                        <p:nvPr/>
                      </p:nvSpPr>
                      <p:spPr bwMode="auto">
                        <a:xfrm>
                          <a:off x="1355" y="3146"/>
                          <a:ext cx="307" cy="249"/>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95" name="Line 131">
                          <a:extLst>
                            <a:ext uri="{FF2B5EF4-FFF2-40B4-BE49-F238E27FC236}">
                              <a16:creationId xmlns:a16="http://schemas.microsoft.com/office/drawing/2014/main" xmlns="" id="{16B457E7-2948-3B81-0076-A18DD2B41542}"/>
                            </a:ext>
                          </a:extLst>
                        </p:cNvPr>
                        <p:cNvSpPr>
                          <a:spLocks noChangeShapeType="1"/>
                        </p:cNvSpPr>
                        <p:nvPr/>
                      </p:nvSpPr>
                      <p:spPr bwMode="auto">
                        <a:xfrm flipH="1" flipV="1">
                          <a:off x="1631" y="3355"/>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96" name="Line 132">
                          <a:extLst>
                            <a:ext uri="{FF2B5EF4-FFF2-40B4-BE49-F238E27FC236}">
                              <a16:creationId xmlns:a16="http://schemas.microsoft.com/office/drawing/2014/main" xmlns="" id="{2EC9F88F-A1C7-1B53-8690-877A9D1F409F}"/>
                            </a:ext>
                          </a:extLst>
                        </p:cNvPr>
                        <p:cNvSpPr>
                          <a:spLocks noChangeShapeType="1"/>
                        </p:cNvSpPr>
                        <p:nvPr/>
                      </p:nvSpPr>
                      <p:spPr bwMode="auto">
                        <a:xfrm>
                          <a:off x="1512" y="2982"/>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63" name="Group 133">
                      <a:extLst>
                        <a:ext uri="{FF2B5EF4-FFF2-40B4-BE49-F238E27FC236}">
                          <a16:creationId xmlns:a16="http://schemas.microsoft.com/office/drawing/2014/main" xmlns="" id="{EDE14E92-12DD-8AAE-1CC2-28DF539A7EF9}"/>
                        </a:ext>
                      </a:extLst>
                    </p:cNvPr>
                    <p:cNvGrpSpPr>
                      <a:grpSpLocks/>
                    </p:cNvGrpSpPr>
                    <p:nvPr/>
                  </p:nvGrpSpPr>
                  <p:grpSpPr bwMode="auto">
                    <a:xfrm>
                      <a:off x="1522" y="3482"/>
                      <a:ext cx="560" cy="494"/>
                      <a:chOff x="1522" y="3482"/>
                      <a:chExt cx="560" cy="494"/>
                    </a:xfrm>
                  </p:grpSpPr>
                  <p:sp>
                    <p:nvSpPr>
                      <p:cNvPr id="200885" name="Text Box 134">
                        <a:extLst>
                          <a:ext uri="{FF2B5EF4-FFF2-40B4-BE49-F238E27FC236}">
                            <a16:creationId xmlns:a16="http://schemas.microsoft.com/office/drawing/2014/main" xmlns="" id="{FF46DACD-F35C-83F5-08DF-F3518CFC07D2}"/>
                          </a:ext>
                        </a:extLst>
                      </p:cNvPr>
                      <p:cNvSpPr txBox="1">
                        <a:spLocks noChangeArrowheads="1"/>
                      </p:cNvSpPr>
                      <p:nvPr/>
                    </p:nvSpPr>
                    <p:spPr bwMode="auto">
                      <a:xfrm>
                        <a:off x="1704" y="3681"/>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886" name="Group 135">
                        <a:extLst>
                          <a:ext uri="{FF2B5EF4-FFF2-40B4-BE49-F238E27FC236}">
                            <a16:creationId xmlns:a16="http://schemas.microsoft.com/office/drawing/2014/main" xmlns="" id="{E07B1056-29CA-C8EB-A1F8-96ED403A04C1}"/>
                          </a:ext>
                        </a:extLst>
                      </p:cNvPr>
                      <p:cNvGrpSpPr>
                        <a:grpSpLocks/>
                      </p:cNvGrpSpPr>
                      <p:nvPr/>
                    </p:nvGrpSpPr>
                    <p:grpSpPr bwMode="auto">
                      <a:xfrm>
                        <a:off x="1522" y="3482"/>
                        <a:ext cx="560" cy="494"/>
                        <a:chOff x="1522" y="3482"/>
                        <a:chExt cx="560" cy="494"/>
                      </a:xfrm>
                    </p:grpSpPr>
                    <p:sp>
                      <p:nvSpPr>
                        <p:cNvPr id="200887" name="Line 136">
                          <a:extLst>
                            <a:ext uri="{FF2B5EF4-FFF2-40B4-BE49-F238E27FC236}">
                              <a16:creationId xmlns:a16="http://schemas.microsoft.com/office/drawing/2014/main" xmlns="" id="{9966972C-417C-897D-9A65-D57219425D92}"/>
                            </a:ext>
                          </a:extLst>
                        </p:cNvPr>
                        <p:cNvSpPr>
                          <a:spLocks noChangeShapeType="1"/>
                        </p:cNvSpPr>
                        <p:nvPr/>
                      </p:nvSpPr>
                      <p:spPr bwMode="auto">
                        <a:xfrm flipH="1">
                          <a:off x="1521" y="387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88" name="Oval 137">
                          <a:extLst>
                            <a:ext uri="{FF2B5EF4-FFF2-40B4-BE49-F238E27FC236}">
                              <a16:creationId xmlns:a16="http://schemas.microsoft.com/office/drawing/2014/main" xmlns="" id="{5D7A621C-DCF4-9A44-FCAA-DEF5335E03DC}"/>
                            </a:ext>
                          </a:extLst>
                        </p:cNvPr>
                        <p:cNvSpPr>
                          <a:spLocks noChangeArrowheads="1"/>
                        </p:cNvSpPr>
                        <p:nvPr/>
                      </p:nvSpPr>
                      <p:spPr bwMode="auto">
                        <a:xfrm>
                          <a:off x="1642" y="3646"/>
                          <a:ext cx="308" cy="249"/>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89" name="Line 138">
                          <a:extLst>
                            <a:ext uri="{FF2B5EF4-FFF2-40B4-BE49-F238E27FC236}">
                              <a16:creationId xmlns:a16="http://schemas.microsoft.com/office/drawing/2014/main" xmlns="" id="{2EAE9B05-9743-E5D5-9736-4FFD65A21DAE}"/>
                            </a:ext>
                          </a:extLst>
                        </p:cNvPr>
                        <p:cNvSpPr>
                          <a:spLocks noChangeShapeType="1"/>
                        </p:cNvSpPr>
                        <p:nvPr/>
                      </p:nvSpPr>
                      <p:spPr bwMode="auto">
                        <a:xfrm flipH="1" flipV="1">
                          <a:off x="1918" y="3855"/>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90" name="Line 139">
                          <a:extLst>
                            <a:ext uri="{FF2B5EF4-FFF2-40B4-BE49-F238E27FC236}">
                              <a16:creationId xmlns:a16="http://schemas.microsoft.com/office/drawing/2014/main" xmlns="" id="{5EBF188F-A0CE-B460-432F-B87550D59995}"/>
                            </a:ext>
                          </a:extLst>
                        </p:cNvPr>
                        <p:cNvSpPr>
                          <a:spLocks noChangeShapeType="1"/>
                        </p:cNvSpPr>
                        <p:nvPr/>
                      </p:nvSpPr>
                      <p:spPr bwMode="auto">
                        <a:xfrm>
                          <a:off x="1800" y="3482"/>
                          <a:ext cx="0" cy="15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704" name="Group 140">
                      <a:extLst>
                        <a:ext uri="{FF2B5EF4-FFF2-40B4-BE49-F238E27FC236}">
                          <a16:creationId xmlns:a16="http://schemas.microsoft.com/office/drawing/2014/main" xmlns="" id="{D33E3629-D647-23A3-CE07-A816B045693E}"/>
                        </a:ext>
                      </a:extLst>
                    </p:cNvPr>
                    <p:cNvGrpSpPr>
                      <a:grpSpLocks/>
                    </p:cNvGrpSpPr>
                    <p:nvPr/>
                  </p:nvGrpSpPr>
                  <p:grpSpPr bwMode="auto">
                    <a:xfrm>
                      <a:off x="961" y="3482"/>
                      <a:ext cx="561" cy="494"/>
                      <a:chOff x="961" y="3482"/>
                      <a:chExt cx="561" cy="494"/>
                    </a:xfrm>
                  </p:grpSpPr>
                  <p:sp>
                    <p:nvSpPr>
                      <p:cNvPr id="200879" name="Text Box 141">
                        <a:extLst>
                          <a:ext uri="{FF2B5EF4-FFF2-40B4-BE49-F238E27FC236}">
                            <a16:creationId xmlns:a16="http://schemas.microsoft.com/office/drawing/2014/main" xmlns="" id="{E588BC8A-2518-7D31-6D70-0C9A06A02181}"/>
                          </a:ext>
                        </a:extLst>
                      </p:cNvPr>
                      <p:cNvSpPr txBox="1">
                        <a:spLocks noChangeArrowheads="1"/>
                      </p:cNvSpPr>
                      <p:nvPr/>
                    </p:nvSpPr>
                    <p:spPr bwMode="auto">
                      <a:xfrm>
                        <a:off x="1145" y="3681"/>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880" name="Group 142">
                        <a:extLst>
                          <a:ext uri="{FF2B5EF4-FFF2-40B4-BE49-F238E27FC236}">
                            <a16:creationId xmlns:a16="http://schemas.microsoft.com/office/drawing/2014/main" xmlns="" id="{420DCFBC-AB4A-3556-ADD8-C9C00BDEAB3C}"/>
                          </a:ext>
                        </a:extLst>
                      </p:cNvPr>
                      <p:cNvGrpSpPr>
                        <a:grpSpLocks/>
                      </p:cNvGrpSpPr>
                      <p:nvPr/>
                    </p:nvGrpSpPr>
                    <p:grpSpPr bwMode="auto">
                      <a:xfrm>
                        <a:off x="961" y="3482"/>
                        <a:ext cx="561" cy="494"/>
                        <a:chOff x="961" y="3482"/>
                        <a:chExt cx="561" cy="494"/>
                      </a:xfrm>
                    </p:grpSpPr>
                    <p:sp>
                      <p:nvSpPr>
                        <p:cNvPr id="200881" name="Line 143">
                          <a:extLst>
                            <a:ext uri="{FF2B5EF4-FFF2-40B4-BE49-F238E27FC236}">
                              <a16:creationId xmlns:a16="http://schemas.microsoft.com/office/drawing/2014/main" xmlns="" id="{AE6BFE4F-5E7D-9A44-7F60-DAECAF2064D8}"/>
                            </a:ext>
                          </a:extLst>
                        </p:cNvPr>
                        <p:cNvSpPr>
                          <a:spLocks noChangeShapeType="1"/>
                        </p:cNvSpPr>
                        <p:nvPr/>
                      </p:nvSpPr>
                      <p:spPr bwMode="auto">
                        <a:xfrm flipH="1">
                          <a:off x="960" y="387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82" name="Oval 144">
                          <a:extLst>
                            <a:ext uri="{FF2B5EF4-FFF2-40B4-BE49-F238E27FC236}">
                              <a16:creationId xmlns:a16="http://schemas.microsoft.com/office/drawing/2014/main" xmlns="" id="{5A924C2B-3415-C48A-ED08-4FC438A9894A}"/>
                            </a:ext>
                          </a:extLst>
                        </p:cNvPr>
                        <p:cNvSpPr>
                          <a:spLocks noChangeArrowheads="1"/>
                        </p:cNvSpPr>
                        <p:nvPr/>
                      </p:nvSpPr>
                      <p:spPr bwMode="auto">
                        <a:xfrm>
                          <a:off x="1081" y="3646"/>
                          <a:ext cx="308" cy="249"/>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883" name="Line 145">
                          <a:extLst>
                            <a:ext uri="{FF2B5EF4-FFF2-40B4-BE49-F238E27FC236}">
                              <a16:creationId xmlns:a16="http://schemas.microsoft.com/office/drawing/2014/main" xmlns="" id="{C8F1367F-0E2A-3D4E-5282-D2D3C74EC8E0}"/>
                            </a:ext>
                          </a:extLst>
                        </p:cNvPr>
                        <p:cNvSpPr>
                          <a:spLocks noChangeShapeType="1"/>
                        </p:cNvSpPr>
                        <p:nvPr/>
                      </p:nvSpPr>
                      <p:spPr bwMode="auto">
                        <a:xfrm flipH="1" flipV="1">
                          <a:off x="1358" y="3855"/>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884" name="Line 146">
                          <a:extLst>
                            <a:ext uri="{FF2B5EF4-FFF2-40B4-BE49-F238E27FC236}">
                              <a16:creationId xmlns:a16="http://schemas.microsoft.com/office/drawing/2014/main" xmlns="" id="{E39FAF86-9894-EC41-92B5-C8C8BD86C44D}"/>
                            </a:ext>
                          </a:extLst>
                        </p:cNvPr>
                        <p:cNvSpPr>
                          <a:spLocks noChangeShapeType="1"/>
                        </p:cNvSpPr>
                        <p:nvPr/>
                      </p:nvSpPr>
                      <p:spPr bwMode="auto">
                        <a:xfrm>
                          <a:off x="1239" y="3482"/>
                          <a:ext cx="0" cy="156"/>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57" name="Text Box 154">
                    <a:extLst>
                      <a:ext uri="{FF2B5EF4-FFF2-40B4-BE49-F238E27FC236}">
                        <a16:creationId xmlns:a16="http://schemas.microsoft.com/office/drawing/2014/main" xmlns="" id="{CCA2ED86-A9D4-F24F-0936-3795CFDFD199}"/>
                      </a:ext>
                    </a:extLst>
                  </p:cNvPr>
                  <p:cNvSpPr txBox="1">
                    <a:spLocks noChangeArrowheads="1"/>
                  </p:cNvSpPr>
                  <p:nvPr/>
                </p:nvSpPr>
                <p:spPr bwMode="auto">
                  <a:xfrm>
                    <a:off x="1991" y="3186"/>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dirty="0">
                        <a:solidFill>
                          <a:srgbClr val="000000"/>
                        </a:solidFill>
                        <a:latin typeface="Times New Roman" panose="02020603050405020304" pitchFamily="18" charset="0"/>
                      </a:rPr>
                      <a:t>n</a:t>
                    </a:r>
                  </a:p>
                </p:txBody>
              </p:sp>
              <p:sp>
                <p:nvSpPr>
                  <p:cNvPr id="58" name="Line 155">
                    <a:extLst>
                      <a:ext uri="{FF2B5EF4-FFF2-40B4-BE49-F238E27FC236}">
                        <a16:creationId xmlns:a16="http://schemas.microsoft.com/office/drawing/2014/main" xmlns="" id="{1AB1D41B-3002-4DA7-222B-078E6BDEE580}"/>
                      </a:ext>
                    </a:extLst>
                  </p:cNvPr>
                  <p:cNvSpPr>
                    <a:spLocks noChangeShapeType="1"/>
                  </p:cNvSpPr>
                  <p:nvPr/>
                </p:nvSpPr>
                <p:spPr bwMode="auto">
                  <a:xfrm flipH="1">
                    <a:off x="1806" y="3379"/>
                    <a:ext cx="166"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9" name="Oval 156">
                    <a:extLst>
                      <a:ext uri="{FF2B5EF4-FFF2-40B4-BE49-F238E27FC236}">
                        <a16:creationId xmlns:a16="http://schemas.microsoft.com/office/drawing/2014/main" xmlns="" id="{AE3822CD-5B44-D546-EC6D-55885574807D}"/>
                      </a:ext>
                    </a:extLst>
                  </p:cNvPr>
                  <p:cNvSpPr>
                    <a:spLocks noChangeArrowheads="1"/>
                  </p:cNvSpPr>
                  <p:nvPr/>
                </p:nvSpPr>
                <p:spPr bwMode="auto">
                  <a:xfrm>
                    <a:off x="1928" y="3152"/>
                    <a:ext cx="309"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60" name="Line 157">
                    <a:extLst>
                      <a:ext uri="{FF2B5EF4-FFF2-40B4-BE49-F238E27FC236}">
                        <a16:creationId xmlns:a16="http://schemas.microsoft.com/office/drawing/2014/main" xmlns="" id="{3E8E0983-F59B-4708-7D9C-B409188B57C0}"/>
                      </a:ext>
                    </a:extLst>
                  </p:cNvPr>
                  <p:cNvSpPr>
                    <a:spLocks noChangeShapeType="1"/>
                  </p:cNvSpPr>
                  <p:nvPr/>
                </p:nvSpPr>
                <p:spPr bwMode="auto">
                  <a:xfrm flipH="1" flipV="1">
                    <a:off x="2204" y="3361"/>
                    <a:ext cx="166"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1" name="Line 158">
                    <a:extLst>
                      <a:ext uri="{FF2B5EF4-FFF2-40B4-BE49-F238E27FC236}">
                        <a16:creationId xmlns:a16="http://schemas.microsoft.com/office/drawing/2014/main" xmlns="" id="{489DFD8D-72B0-48EA-43FB-3A80DCCC4CA9}"/>
                      </a:ext>
                    </a:extLst>
                  </p:cNvPr>
                  <p:cNvSpPr>
                    <a:spLocks noChangeShapeType="1"/>
                  </p:cNvSpPr>
                  <p:nvPr/>
                </p:nvSpPr>
                <p:spPr bwMode="auto">
                  <a:xfrm>
                    <a:off x="2086" y="2987"/>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53" name="Oval 160">
                  <a:extLst>
                    <a:ext uri="{FF2B5EF4-FFF2-40B4-BE49-F238E27FC236}">
                      <a16:creationId xmlns:a16="http://schemas.microsoft.com/office/drawing/2014/main" xmlns="" id="{33ED2719-22B2-2EAC-2367-AF5311B63CD7}"/>
                    </a:ext>
                  </a:extLst>
                </p:cNvPr>
                <p:cNvSpPr>
                  <a:spLocks noChangeArrowheads="1"/>
                </p:cNvSpPr>
                <p:nvPr/>
              </p:nvSpPr>
              <p:spPr bwMode="auto">
                <a:xfrm>
                  <a:off x="1448" y="3467"/>
                  <a:ext cx="715"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54" name="Oval 161">
                  <a:extLst>
                    <a:ext uri="{FF2B5EF4-FFF2-40B4-BE49-F238E27FC236}">
                      <a16:creationId xmlns:a16="http://schemas.microsoft.com/office/drawing/2014/main" xmlns="" id="{64A13F83-FA79-C09A-2641-8DD5C88E623C}"/>
                    </a:ext>
                  </a:extLst>
                </p:cNvPr>
                <p:cNvSpPr>
                  <a:spLocks noChangeArrowheads="1"/>
                </p:cNvSpPr>
                <p:nvPr/>
              </p:nvSpPr>
              <p:spPr bwMode="auto">
                <a:xfrm>
                  <a:off x="862" y="3436"/>
                  <a:ext cx="715"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55" name="Oval 162">
                  <a:extLst>
                    <a:ext uri="{FF2B5EF4-FFF2-40B4-BE49-F238E27FC236}">
                      <a16:creationId xmlns:a16="http://schemas.microsoft.com/office/drawing/2014/main" xmlns="" id="{C50D8DBE-21A1-521E-4FD3-E598AF5EDCB9}"/>
                    </a:ext>
                  </a:extLst>
                </p:cNvPr>
                <p:cNvSpPr>
                  <a:spLocks noChangeArrowheads="1"/>
                </p:cNvSpPr>
                <p:nvPr/>
              </p:nvSpPr>
              <p:spPr bwMode="auto">
                <a:xfrm>
                  <a:off x="1150" y="2927"/>
                  <a:ext cx="715" cy="727"/>
                </a:xfrm>
                <a:prstGeom prst="ellipse">
                  <a:avLst/>
                </a:prstGeom>
                <a:solidFill>
                  <a:srgbClr val="C00000">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grpSp>
        <p:grpSp>
          <p:nvGrpSpPr>
            <p:cNvPr id="200903" name="Group 12">
              <a:extLst>
                <a:ext uri="{FF2B5EF4-FFF2-40B4-BE49-F238E27FC236}">
                  <a16:creationId xmlns:a16="http://schemas.microsoft.com/office/drawing/2014/main" xmlns="" id="{DCF7EFC0-65C5-EA39-1D2D-DB25C388D63D}"/>
                </a:ext>
              </a:extLst>
            </p:cNvPr>
            <p:cNvGrpSpPr>
              <a:grpSpLocks/>
            </p:cNvGrpSpPr>
            <p:nvPr/>
          </p:nvGrpSpPr>
          <p:grpSpPr bwMode="auto">
            <a:xfrm>
              <a:off x="3471283" y="3813417"/>
              <a:ext cx="2425203" cy="2149295"/>
              <a:chOff x="3634" y="2488"/>
              <a:chExt cx="1868" cy="1713"/>
            </a:xfrm>
          </p:grpSpPr>
          <p:grpSp>
            <p:nvGrpSpPr>
              <p:cNvPr id="200904" name="Group 13">
                <a:extLst>
                  <a:ext uri="{FF2B5EF4-FFF2-40B4-BE49-F238E27FC236}">
                    <a16:creationId xmlns:a16="http://schemas.microsoft.com/office/drawing/2014/main" xmlns="" id="{C99FCDFF-8DB7-4042-DAFE-ABE8DBB4B53D}"/>
                  </a:ext>
                </a:extLst>
              </p:cNvPr>
              <p:cNvGrpSpPr>
                <a:grpSpLocks/>
              </p:cNvGrpSpPr>
              <p:nvPr/>
            </p:nvGrpSpPr>
            <p:grpSpPr bwMode="auto">
              <a:xfrm>
                <a:off x="3706" y="2533"/>
                <a:ext cx="1733" cy="1503"/>
                <a:chOff x="3706" y="2533"/>
                <a:chExt cx="1733" cy="1503"/>
              </a:xfrm>
            </p:grpSpPr>
            <p:grpSp>
              <p:nvGrpSpPr>
                <p:cNvPr id="200913" name="Group 14">
                  <a:extLst>
                    <a:ext uri="{FF2B5EF4-FFF2-40B4-BE49-F238E27FC236}">
                      <a16:creationId xmlns:a16="http://schemas.microsoft.com/office/drawing/2014/main" xmlns="" id="{2D7C09F9-8F27-CE0E-58A3-B1E902CF6579}"/>
                    </a:ext>
                  </a:extLst>
                </p:cNvPr>
                <p:cNvGrpSpPr>
                  <a:grpSpLocks/>
                </p:cNvGrpSpPr>
                <p:nvPr/>
              </p:nvGrpSpPr>
              <p:grpSpPr bwMode="auto">
                <a:xfrm>
                  <a:off x="4015" y="2533"/>
                  <a:ext cx="1123" cy="1503"/>
                  <a:chOff x="4015" y="2533"/>
                  <a:chExt cx="1123" cy="1503"/>
                </a:xfrm>
              </p:grpSpPr>
              <p:grpSp>
                <p:nvGrpSpPr>
                  <p:cNvPr id="200928" name="Group 15">
                    <a:extLst>
                      <a:ext uri="{FF2B5EF4-FFF2-40B4-BE49-F238E27FC236}">
                        <a16:creationId xmlns:a16="http://schemas.microsoft.com/office/drawing/2014/main" xmlns="" id="{FF620C39-8A66-6221-4AA4-42A68495CC8A}"/>
                      </a:ext>
                    </a:extLst>
                  </p:cNvPr>
                  <p:cNvGrpSpPr>
                    <a:grpSpLocks/>
                  </p:cNvGrpSpPr>
                  <p:nvPr/>
                </p:nvGrpSpPr>
                <p:grpSpPr bwMode="auto">
                  <a:xfrm>
                    <a:off x="4289" y="3041"/>
                    <a:ext cx="561" cy="495"/>
                    <a:chOff x="4289" y="3041"/>
                    <a:chExt cx="561" cy="495"/>
                  </a:xfrm>
                </p:grpSpPr>
                <p:sp>
                  <p:nvSpPr>
                    <p:cNvPr id="200957" name="Text Box 16">
                      <a:extLst>
                        <a:ext uri="{FF2B5EF4-FFF2-40B4-BE49-F238E27FC236}">
                          <a16:creationId xmlns:a16="http://schemas.microsoft.com/office/drawing/2014/main" xmlns="" id="{48264B7D-489A-ECD5-F798-4DA186050284}"/>
                        </a:ext>
                      </a:extLst>
                    </p:cNvPr>
                    <p:cNvSpPr txBox="1">
                      <a:spLocks noChangeArrowheads="1"/>
                    </p:cNvSpPr>
                    <p:nvPr/>
                  </p:nvSpPr>
                  <p:spPr bwMode="auto">
                    <a:xfrm>
                      <a:off x="4472" y="323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p</a:t>
                      </a:r>
                    </a:p>
                  </p:txBody>
                </p:sp>
                <p:grpSp>
                  <p:nvGrpSpPr>
                    <p:cNvPr id="200958" name="Group 17">
                      <a:extLst>
                        <a:ext uri="{FF2B5EF4-FFF2-40B4-BE49-F238E27FC236}">
                          <a16:creationId xmlns:a16="http://schemas.microsoft.com/office/drawing/2014/main" xmlns="" id="{47A9B962-43B0-4050-7B5A-DF9071675BB5}"/>
                        </a:ext>
                      </a:extLst>
                    </p:cNvPr>
                    <p:cNvGrpSpPr>
                      <a:grpSpLocks/>
                    </p:cNvGrpSpPr>
                    <p:nvPr/>
                  </p:nvGrpSpPr>
                  <p:grpSpPr bwMode="auto">
                    <a:xfrm>
                      <a:off x="4289" y="3041"/>
                      <a:ext cx="561" cy="495"/>
                      <a:chOff x="4289" y="3041"/>
                      <a:chExt cx="561" cy="495"/>
                    </a:xfrm>
                  </p:grpSpPr>
                  <p:sp>
                    <p:nvSpPr>
                      <p:cNvPr id="200959" name="Line 18">
                        <a:extLst>
                          <a:ext uri="{FF2B5EF4-FFF2-40B4-BE49-F238E27FC236}">
                            <a16:creationId xmlns:a16="http://schemas.microsoft.com/office/drawing/2014/main" xmlns="" id="{8B981237-8C24-6B09-043E-CB020E600DDB}"/>
                          </a:ext>
                        </a:extLst>
                      </p:cNvPr>
                      <p:cNvSpPr>
                        <a:spLocks noChangeShapeType="1"/>
                      </p:cNvSpPr>
                      <p:nvPr/>
                    </p:nvSpPr>
                    <p:spPr bwMode="auto">
                      <a:xfrm flipH="1">
                        <a:off x="4288" y="343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60" name="Oval 19">
                        <a:extLst>
                          <a:ext uri="{FF2B5EF4-FFF2-40B4-BE49-F238E27FC236}">
                            <a16:creationId xmlns:a16="http://schemas.microsoft.com/office/drawing/2014/main" xmlns="" id="{DB3AEA4A-EF9D-11E2-0782-566B556E95F1}"/>
                          </a:ext>
                        </a:extLst>
                      </p:cNvPr>
                      <p:cNvSpPr>
                        <a:spLocks noChangeArrowheads="1"/>
                      </p:cNvSpPr>
                      <p:nvPr/>
                    </p:nvSpPr>
                    <p:spPr bwMode="auto">
                      <a:xfrm>
                        <a:off x="4410" y="3205"/>
                        <a:ext cx="308"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961" name="Line 20">
                        <a:extLst>
                          <a:ext uri="{FF2B5EF4-FFF2-40B4-BE49-F238E27FC236}">
                            <a16:creationId xmlns:a16="http://schemas.microsoft.com/office/drawing/2014/main" xmlns="" id="{88FDDDEC-96EF-3878-9CE7-524E912411EE}"/>
                          </a:ext>
                        </a:extLst>
                      </p:cNvPr>
                      <p:cNvSpPr>
                        <a:spLocks noChangeShapeType="1"/>
                      </p:cNvSpPr>
                      <p:nvPr/>
                    </p:nvSpPr>
                    <p:spPr bwMode="auto">
                      <a:xfrm flipH="1" flipV="1">
                        <a:off x="4686" y="3414"/>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62" name="Line 21">
                        <a:extLst>
                          <a:ext uri="{FF2B5EF4-FFF2-40B4-BE49-F238E27FC236}">
                            <a16:creationId xmlns:a16="http://schemas.microsoft.com/office/drawing/2014/main" xmlns="" id="{0CC54018-C747-0B39-1FE4-F43EC548226C}"/>
                          </a:ext>
                        </a:extLst>
                      </p:cNvPr>
                      <p:cNvSpPr>
                        <a:spLocks noChangeShapeType="1"/>
                      </p:cNvSpPr>
                      <p:nvPr/>
                    </p:nvSpPr>
                    <p:spPr bwMode="auto">
                      <a:xfrm>
                        <a:off x="4566" y="3041"/>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930" name="Group 29">
                    <a:extLst>
                      <a:ext uri="{FF2B5EF4-FFF2-40B4-BE49-F238E27FC236}">
                        <a16:creationId xmlns:a16="http://schemas.microsoft.com/office/drawing/2014/main" xmlns="" id="{6D228547-E8B2-E1B3-C0CA-E58568D85F2F}"/>
                      </a:ext>
                    </a:extLst>
                  </p:cNvPr>
                  <p:cNvGrpSpPr>
                    <a:grpSpLocks/>
                  </p:cNvGrpSpPr>
                  <p:nvPr/>
                </p:nvGrpSpPr>
                <p:grpSpPr bwMode="auto">
                  <a:xfrm>
                    <a:off x="4577" y="3541"/>
                    <a:ext cx="561" cy="495"/>
                    <a:chOff x="4577" y="3541"/>
                    <a:chExt cx="561" cy="495"/>
                  </a:xfrm>
                </p:grpSpPr>
                <p:sp>
                  <p:nvSpPr>
                    <p:cNvPr id="200945" name="Text Box 30">
                      <a:extLst>
                        <a:ext uri="{FF2B5EF4-FFF2-40B4-BE49-F238E27FC236}">
                          <a16:creationId xmlns:a16="http://schemas.microsoft.com/office/drawing/2014/main" xmlns="" id="{373CE99A-AB80-3A61-BA75-B52BF82BFE0A}"/>
                        </a:ext>
                      </a:extLst>
                    </p:cNvPr>
                    <p:cNvSpPr txBox="1">
                      <a:spLocks noChangeArrowheads="1"/>
                    </p:cNvSpPr>
                    <p:nvPr/>
                  </p:nvSpPr>
                  <p:spPr bwMode="auto">
                    <a:xfrm>
                      <a:off x="4761" y="373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946" name="Group 31">
                      <a:extLst>
                        <a:ext uri="{FF2B5EF4-FFF2-40B4-BE49-F238E27FC236}">
                          <a16:creationId xmlns:a16="http://schemas.microsoft.com/office/drawing/2014/main" xmlns="" id="{E5F6152E-7B26-4B86-052F-8EA12662EE55}"/>
                        </a:ext>
                      </a:extLst>
                    </p:cNvPr>
                    <p:cNvGrpSpPr>
                      <a:grpSpLocks/>
                    </p:cNvGrpSpPr>
                    <p:nvPr/>
                  </p:nvGrpSpPr>
                  <p:grpSpPr bwMode="auto">
                    <a:xfrm>
                      <a:off x="4577" y="3541"/>
                      <a:ext cx="561" cy="495"/>
                      <a:chOff x="4577" y="3541"/>
                      <a:chExt cx="561" cy="495"/>
                    </a:xfrm>
                  </p:grpSpPr>
                  <p:sp>
                    <p:nvSpPr>
                      <p:cNvPr id="200947" name="Line 32">
                        <a:extLst>
                          <a:ext uri="{FF2B5EF4-FFF2-40B4-BE49-F238E27FC236}">
                            <a16:creationId xmlns:a16="http://schemas.microsoft.com/office/drawing/2014/main" xmlns="" id="{2997B68D-36A5-D49D-03E9-A4DF9AA1B026}"/>
                          </a:ext>
                        </a:extLst>
                      </p:cNvPr>
                      <p:cNvSpPr>
                        <a:spLocks noChangeShapeType="1"/>
                      </p:cNvSpPr>
                      <p:nvPr/>
                    </p:nvSpPr>
                    <p:spPr bwMode="auto">
                      <a:xfrm flipH="1">
                        <a:off x="4576" y="393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48" name="Oval 33">
                        <a:extLst>
                          <a:ext uri="{FF2B5EF4-FFF2-40B4-BE49-F238E27FC236}">
                            <a16:creationId xmlns:a16="http://schemas.microsoft.com/office/drawing/2014/main" xmlns="" id="{0179861C-D7A2-DAD6-F0E6-A776A6FA7D94}"/>
                          </a:ext>
                        </a:extLst>
                      </p:cNvPr>
                      <p:cNvSpPr>
                        <a:spLocks noChangeArrowheads="1"/>
                      </p:cNvSpPr>
                      <p:nvPr/>
                    </p:nvSpPr>
                    <p:spPr bwMode="auto">
                      <a:xfrm>
                        <a:off x="4698" y="3705"/>
                        <a:ext cx="308"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949" name="Line 34">
                        <a:extLst>
                          <a:ext uri="{FF2B5EF4-FFF2-40B4-BE49-F238E27FC236}">
                            <a16:creationId xmlns:a16="http://schemas.microsoft.com/office/drawing/2014/main" xmlns="" id="{C19E2FE3-E5F9-1607-2B73-08281504C7E9}"/>
                          </a:ext>
                        </a:extLst>
                      </p:cNvPr>
                      <p:cNvSpPr>
                        <a:spLocks noChangeShapeType="1"/>
                      </p:cNvSpPr>
                      <p:nvPr/>
                    </p:nvSpPr>
                    <p:spPr bwMode="auto">
                      <a:xfrm flipH="1" flipV="1">
                        <a:off x="4974" y="3914"/>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50" name="Line 35">
                        <a:extLst>
                          <a:ext uri="{FF2B5EF4-FFF2-40B4-BE49-F238E27FC236}">
                            <a16:creationId xmlns:a16="http://schemas.microsoft.com/office/drawing/2014/main" xmlns="" id="{B8AD458F-21C8-9201-2545-EEEA7EF3AC54}"/>
                          </a:ext>
                        </a:extLst>
                      </p:cNvPr>
                      <p:cNvSpPr>
                        <a:spLocks noChangeShapeType="1"/>
                      </p:cNvSpPr>
                      <p:nvPr/>
                    </p:nvSpPr>
                    <p:spPr bwMode="auto">
                      <a:xfrm>
                        <a:off x="4855" y="3541"/>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931" name="Group 36">
                    <a:extLst>
                      <a:ext uri="{FF2B5EF4-FFF2-40B4-BE49-F238E27FC236}">
                        <a16:creationId xmlns:a16="http://schemas.microsoft.com/office/drawing/2014/main" xmlns="" id="{FDD704CE-74E1-A7CC-0A1E-73C3BCDD67A8}"/>
                      </a:ext>
                    </a:extLst>
                  </p:cNvPr>
                  <p:cNvGrpSpPr>
                    <a:grpSpLocks/>
                  </p:cNvGrpSpPr>
                  <p:nvPr/>
                </p:nvGrpSpPr>
                <p:grpSpPr bwMode="auto">
                  <a:xfrm>
                    <a:off x="4015" y="3541"/>
                    <a:ext cx="560" cy="495"/>
                    <a:chOff x="4015" y="3541"/>
                    <a:chExt cx="560" cy="495"/>
                  </a:xfrm>
                </p:grpSpPr>
                <p:sp>
                  <p:nvSpPr>
                    <p:cNvPr id="200939" name="Text Box 37">
                      <a:extLst>
                        <a:ext uri="{FF2B5EF4-FFF2-40B4-BE49-F238E27FC236}">
                          <a16:creationId xmlns:a16="http://schemas.microsoft.com/office/drawing/2014/main" xmlns="" id="{63CB2257-2ACF-86DB-297F-0A3F9F712141}"/>
                        </a:ext>
                      </a:extLst>
                    </p:cNvPr>
                    <p:cNvSpPr txBox="1">
                      <a:spLocks noChangeArrowheads="1"/>
                    </p:cNvSpPr>
                    <p:nvPr/>
                  </p:nvSpPr>
                  <p:spPr bwMode="auto">
                    <a:xfrm>
                      <a:off x="4199" y="373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940" name="Group 38">
                      <a:extLst>
                        <a:ext uri="{FF2B5EF4-FFF2-40B4-BE49-F238E27FC236}">
                          <a16:creationId xmlns:a16="http://schemas.microsoft.com/office/drawing/2014/main" xmlns="" id="{86C4A6A3-3C3F-132A-09D6-D3DEF5F54346}"/>
                        </a:ext>
                      </a:extLst>
                    </p:cNvPr>
                    <p:cNvGrpSpPr>
                      <a:grpSpLocks/>
                    </p:cNvGrpSpPr>
                    <p:nvPr/>
                  </p:nvGrpSpPr>
                  <p:grpSpPr bwMode="auto">
                    <a:xfrm>
                      <a:off x="4015" y="3541"/>
                      <a:ext cx="560" cy="495"/>
                      <a:chOff x="4015" y="3541"/>
                      <a:chExt cx="560" cy="495"/>
                    </a:xfrm>
                  </p:grpSpPr>
                  <p:sp>
                    <p:nvSpPr>
                      <p:cNvPr id="200941" name="Line 39">
                        <a:extLst>
                          <a:ext uri="{FF2B5EF4-FFF2-40B4-BE49-F238E27FC236}">
                            <a16:creationId xmlns:a16="http://schemas.microsoft.com/office/drawing/2014/main" xmlns="" id="{89234F9B-87CB-975A-167B-0875F1D22C7A}"/>
                          </a:ext>
                        </a:extLst>
                      </p:cNvPr>
                      <p:cNvSpPr>
                        <a:spLocks noChangeShapeType="1"/>
                      </p:cNvSpPr>
                      <p:nvPr/>
                    </p:nvSpPr>
                    <p:spPr bwMode="auto">
                      <a:xfrm flipH="1">
                        <a:off x="4014" y="393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42" name="Oval 40">
                        <a:extLst>
                          <a:ext uri="{FF2B5EF4-FFF2-40B4-BE49-F238E27FC236}">
                            <a16:creationId xmlns:a16="http://schemas.microsoft.com/office/drawing/2014/main" xmlns="" id="{9EA48D82-A9E4-1595-A093-99BF3F778C73}"/>
                          </a:ext>
                        </a:extLst>
                      </p:cNvPr>
                      <p:cNvSpPr>
                        <a:spLocks noChangeArrowheads="1"/>
                      </p:cNvSpPr>
                      <p:nvPr/>
                    </p:nvSpPr>
                    <p:spPr bwMode="auto">
                      <a:xfrm>
                        <a:off x="4135" y="3705"/>
                        <a:ext cx="308"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943" name="Line 41">
                        <a:extLst>
                          <a:ext uri="{FF2B5EF4-FFF2-40B4-BE49-F238E27FC236}">
                            <a16:creationId xmlns:a16="http://schemas.microsoft.com/office/drawing/2014/main" xmlns="" id="{C60DBED9-52D6-1C90-E125-B8018E9D2BF2}"/>
                          </a:ext>
                        </a:extLst>
                      </p:cNvPr>
                      <p:cNvSpPr>
                        <a:spLocks noChangeShapeType="1"/>
                      </p:cNvSpPr>
                      <p:nvPr/>
                    </p:nvSpPr>
                    <p:spPr bwMode="auto">
                      <a:xfrm flipH="1" flipV="1">
                        <a:off x="4411" y="3914"/>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44" name="Line 42">
                        <a:extLst>
                          <a:ext uri="{FF2B5EF4-FFF2-40B4-BE49-F238E27FC236}">
                            <a16:creationId xmlns:a16="http://schemas.microsoft.com/office/drawing/2014/main" xmlns="" id="{8DA4F6D7-C5C9-9E51-CAA2-0AF126B2B2FD}"/>
                          </a:ext>
                        </a:extLst>
                      </p:cNvPr>
                      <p:cNvSpPr>
                        <a:spLocks noChangeShapeType="1"/>
                      </p:cNvSpPr>
                      <p:nvPr/>
                    </p:nvSpPr>
                    <p:spPr bwMode="auto">
                      <a:xfrm>
                        <a:off x="4293" y="3541"/>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932" name="Group 43">
                    <a:extLst>
                      <a:ext uri="{FF2B5EF4-FFF2-40B4-BE49-F238E27FC236}">
                        <a16:creationId xmlns:a16="http://schemas.microsoft.com/office/drawing/2014/main" xmlns="" id="{45B223C3-3ED8-D95F-E422-3A265DA43459}"/>
                      </a:ext>
                    </a:extLst>
                  </p:cNvPr>
                  <p:cNvGrpSpPr>
                    <a:grpSpLocks/>
                  </p:cNvGrpSpPr>
                  <p:nvPr/>
                </p:nvGrpSpPr>
                <p:grpSpPr bwMode="auto">
                  <a:xfrm>
                    <a:off x="4577" y="2533"/>
                    <a:ext cx="561" cy="494"/>
                    <a:chOff x="4577" y="2533"/>
                    <a:chExt cx="561" cy="494"/>
                  </a:xfrm>
                </p:grpSpPr>
                <p:sp>
                  <p:nvSpPr>
                    <p:cNvPr id="200933" name="Text Box 44">
                      <a:extLst>
                        <a:ext uri="{FF2B5EF4-FFF2-40B4-BE49-F238E27FC236}">
                          <a16:creationId xmlns:a16="http://schemas.microsoft.com/office/drawing/2014/main" xmlns="" id="{63235321-F9DF-F0FA-B988-56926BB90C79}"/>
                        </a:ext>
                      </a:extLst>
                    </p:cNvPr>
                    <p:cNvSpPr txBox="1">
                      <a:spLocks noChangeArrowheads="1"/>
                    </p:cNvSpPr>
                    <p:nvPr/>
                  </p:nvSpPr>
                  <p:spPr bwMode="auto">
                    <a:xfrm>
                      <a:off x="4761" y="2732"/>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934" name="Group 45">
                      <a:extLst>
                        <a:ext uri="{FF2B5EF4-FFF2-40B4-BE49-F238E27FC236}">
                          <a16:creationId xmlns:a16="http://schemas.microsoft.com/office/drawing/2014/main" xmlns="" id="{F13C82B3-A634-0CCF-C06D-51456F9D2C3A}"/>
                        </a:ext>
                      </a:extLst>
                    </p:cNvPr>
                    <p:cNvGrpSpPr>
                      <a:grpSpLocks/>
                    </p:cNvGrpSpPr>
                    <p:nvPr/>
                  </p:nvGrpSpPr>
                  <p:grpSpPr bwMode="auto">
                    <a:xfrm>
                      <a:off x="4577" y="2533"/>
                      <a:ext cx="561" cy="494"/>
                      <a:chOff x="4577" y="2533"/>
                      <a:chExt cx="561" cy="494"/>
                    </a:xfrm>
                  </p:grpSpPr>
                  <p:sp>
                    <p:nvSpPr>
                      <p:cNvPr id="200935" name="Line 46">
                        <a:extLst>
                          <a:ext uri="{FF2B5EF4-FFF2-40B4-BE49-F238E27FC236}">
                            <a16:creationId xmlns:a16="http://schemas.microsoft.com/office/drawing/2014/main" xmlns="" id="{71087B49-96BE-EB82-53C8-6ED4A1034D44}"/>
                          </a:ext>
                        </a:extLst>
                      </p:cNvPr>
                      <p:cNvSpPr>
                        <a:spLocks noChangeShapeType="1"/>
                      </p:cNvSpPr>
                      <p:nvPr/>
                    </p:nvSpPr>
                    <p:spPr bwMode="auto">
                      <a:xfrm flipH="1">
                        <a:off x="4576" y="2923"/>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36" name="Oval 47">
                        <a:extLst>
                          <a:ext uri="{FF2B5EF4-FFF2-40B4-BE49-F238E27FC236}">
                            <a16:creationId xmlns:a16="http://schemas.microsoft.com/office/drawing/2014/main" xmlns="" id="{57A82B29-8802-E331-C1D4-AC67A9508633}"/>
                          </a:ext>
                        </a:extLst>
                      </p:cNvPr>
                      <p:cNvSpPr>
                        <a:spLocks noChangeArrowheads="1"/>
                      </p:cNvSpPr>
                      <p:nvPr/>
                    </p:nvSpPr>
                    <p:spPr bwMode="auto">
                      <a:xfrm>
                        <a:off x="4698" y="2697"/>
                        <a:ext cx="308" cy="250"/>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937" name="Line 48">
                        <a:extLst>
                          <a:ext uri="{FF2B5EF4-FFF2-40B4-BE49-F238E27FC236}">
                            <a16:creationId xmlns:a16="http://schemas.microsoft.com/office/drawing/2014/main" xmlns="" id="{7F932965-7B73-8649-6E1D-DD1F3EB40680}"/>
                          </a:ext>
                        </a:extLst>
                      </p:cNvPr>
                      <p:cNvSpPr>
                        <a:spLocks noChangeShapeType="1"/>
                      </p:cNvSpPr>
                      <p:nvPr/>
                    </p:nvSpPr>
                    <p:spPr bwMode="auto">
                      <a:xfrm flipH="1" flipV="1">
                        <a:off x="4974" y="2906"/>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38" name="Line 49">
                        <a:extLst>
                          <a:ext uri="{FF2B5EF4-FFF2-40B4-BE49-F238E27FC236}">
                            <a16:creationId xmlns:a16="http://schemas.microsoft.com/office/drawing/2014/main" xmlns="" id="{4AB37E43-CC28-6183-F847-36675F2B89E4}"/>
                          </a:ext>
                        </a:extLst>
                      </p:cNvPr>
                      <p:cNvSpPr>
                        <a:spLocks noChangeShapeType="1"/>
                      </p:cNvSpPr>
                      <p:nvPr/>
                    </p:nvSpPr>
                    <p:spPr bwMode="auto">
                      <a:xfrm>
                        <a:off x="4855" y="2533"/>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grpSp>
              <p:nvGrpSpPr>
                <p:cNvPr id="200914" name="Group 50">
                  <a:extLst>
                    <a:ext uri="{FF2B5EF4-FFF2-40B4-BE49-F238E27FC236}">
                      <a16:creationId xmlns:a16="http://schemas.microsoft.com/office/drawing/2014/main" xmlns="" id="{8C9A695C-6E00-32C3-AD90-D644FB3C6D12}"/>
                    </a:ext>
                  </a:extLst>
                </p:cNvPr>
                <p:cNvGrpSpPr>
                  <a:grpSpLocks/>
                </p:cNvGrpSpPr>
                <p:nvPr/>
              </p:nvGrpSpPr>
              <p:grpSpPr bwMode="auto">
                <a:xfrm>
                  <a:off x="4878" y="3041"/>
                  <a:ext cx="561" cy="495"/>
                  <a:chOff x="4878" y="3041"/>
                  <a:chExt cx="561" cy="495"/>
                </a:xfrm>
              </p:grpSpPr>
              <p:sp>
                <p:nvSpPr>
                  <p:cNvPr id="200922" name="Text Box 51">
                    <a:extLst>
                      <a:ext uri="{FF2B5EF4-FFF2-40B4-BE49-F238E27FC236}">
                        <a16:creationId xmlns:a16="http://schemas.microsoft.com/office/drawing/2014/main" xmlns="" id="{18A51FA8-F123-1B76-EF62-289C05E13961}"/>
                      </a:ext>
                    </a:extLst>
                  </p:cNvPr>
                  <p:cNvSpPr txBox="1">
                    <a:spLocks noChangeArrowheads="1"/>
                  </p:cNvSpPr>
                  <p:nvPr/>
                </p:nvSpPr>
                <p:spPr bwMode="auto">
                  <a:xfrm>
                    <a:off x="5062" y="3239"/>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923" name="Group 52">
                    <a:extLst>
                      <a:ext uri="{FF2B5EF4-FFF2-40B4-BE49-F238E27FC236}">
                        <a16:creationId xmlns:a16="http://schemas.microsoft.com/office/drawing/2014/main" xmlns="" id="{56520B33-C2EF-9593-E593-493927718A4E}"/>
                      </a:ext>
                    </a:extLst>
                  </p:cNvPr>
                  <p:cNvGrpSpPr>
                    <a:grpSpLocks/>
                  </p:cNvGrpSpPr>
                  <p:nvPr/>
                </p:nvGrpSpPr>
                <p:grpSpPr bwMode="auto">
                  <a:xfrm>
                    <a:off x="4878" y="3041"/>
                    <a:ext cx="561" cy="495"/>
                    <a:chOff x="4878" y="3041"/>
                    <a:chExt cx="561" cy="495"/>
                  </a:xfrm>
                </p:grpSpPr>
                <p:sp>
                  <p:nvSpPr>
                    <p:cNvPr id="200924" name="Line 53">
                      <a:extLst>
                        <a:ext uri="{FF2B5EF4-FFF2-40B4-BE49-F238E27FC236}">
                          <a16:creationId xmlns:a16="http://schemas.microsoft.com/office/drawing/2014/main" xmlns="" id="{B45CF66E-5F08-2EAF-088B-766817018076}"/>
                        </a:ext>
                      </a:extLst>
                    </p:cNvPr>
                    <p:cNvSpPr>
                      <a:spLocks noChangeShapeType="1"/>
                    </p:cNvSpPr>
                    <p:nvPr/>
                  </p:nvSpPr>
                  <p:spPr bwMode="auto">
                    <a:xfrm flipH="1">
                      <a:off x="4878" y="3432"/>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25" name="Oval 54">
                      <a:extLst>
                        <a:ext uri="{FF2B5EF4-FFF2-40B4-BE49-F238E27FC236}">
                          <a16:creationId xmlns:a16="http://schemas.microsoft.com/office/drawing/2014/main" xmlns="" id="{953A25A8-EB61-52E8-FF1E-4C0ACB2F4675}"/>
                        </a:ext>
                      </a:extLst>
                    </p:cNvPr>
                    <p:cNvSpPr>
                      <a:spLocks noChangeArrowheads="1"/>
                    </p:cNvSpPr>
                    <p:nvPr/>
                  </p:nvSpPr>
                  <p:spPr bwMode="auto">
                    <a:xfrm>
                      <a:off x="4999" y="3205"/>
                      <a:ext cx="308"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926" name="Line 55">
                      <a:extLst>
                        <a:ext uri="{FF2B5EF4-FFF2-40B4-BE49-F238E27FC236}">
                          <a16:creationId xmlns:a16="http://schemas.microsoft.com/office/drawing/2014/main" xmlns="" id="{7EED996A-A0F7-5DC4-5CDA-005536AE9151}"/>
                        </a:ext>
                      </a:extLst>
                    </p:cNvPr>
                    <p:cNvSpPr>
                      <a:spLocks noChangeShapeType="1"/>
                    </p:cNvSpPr>
                    <p:nvPr/>
                  </p:nvSpPr>
                  <p:spPr bwMode="auto">
                    <a:xfrm flipH="1" flipV="1">
                      <a:off x="5275" y="3414"/>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27" name="Line 56">
                      <a:extLst>
                        <a:ext uri="{FF2B5EF4-FFF2-40B4-BE49-F238E27FC236}">
                          <a16:creationId xmlns:a16="http://schemas.microsoft.com/office/drawing/2014/main" xmlns="" id="{AD64B6FB-2FBC-87C4-5040-3076FBF14795}"/>
                        </a:ext>
                      </a:extLst>
                    </p:cNvPr>
                    <p:cNvSpPr>
                      <a:spLocks noChangeShapeType="1"/>
                    </p:cNvSpPr>
                    <p:nvPr/>
                  </p:nvSpPr>
                  <p:spPr bwMode="auto">
                    <a:xfrm>
                      <a:off x="5157" y="3041"/>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nvGrpSpPr>
                <p:cNvPr id="200915" name="Group 57">
                  <a:extLst>
                    <a:ext uri="{FF2B5EF4-FFF2-40B4-BE49-F238E27FC236}">
                      <a16:creationId xmlns:a16="http://schemas.microsoft.com/office/drawing/2014/main" xmlns="" id="{65E9E59D-F6AE-615B-E653-48BB1DC483F3}"/>
                    </a:ext>
                  </a:extLst>
                </p:cNvPr>
                <p:cNvGrpSpPr>
                  <a:grpSpLocks/>
                </p:cNvGrpSpPr>
                <p:nvPr/>
              </p:nvGrpSpPr>
              <p:grpSpPr bwMode="auto">
                <a:xfrm>
                  <a:off x="3706" y="3035"/>
                  <a:ext cx="561" cy="495"/>
                  <a:chOff x="3706" y="3035"/>
                  <a:chExt cx="561" cy="495"/>
                </a:xfrm>
              </p:grpSpPr>
              <p:sp>
                <p:nvSpPr>
                  <p:cNvPr id="200916" name="Text Box 58">
                    <a:extLst>
                      <a:ext uri="{FF2B5EF4-FFF2-40B4-BE49-F238E27FC236}">
                        <a16:creationId xmlns:a16="http://schemas.microsoft.com/office/drawing/2014/main" xmlns="" id="{797E6786-57DA-91E8-52E5-CF4D6259508C}"/>
                      </a:ext>
                    </a:extLst>
                  </p:cNvPr>
                  <p:cNvSpPr txBox="1">
                    <a:spLocks noChangeArrowheads="1"/>
                  </p:cNvSpPr>
                  <p:nvPr/>
                </p:nvSpPr>
                <p:spPr bwMode="auto">
                  <a:xfrm>
                    <a:off x="3889" y="3233"/>
                    <a:ext cx="194"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000">
                        <a:solidFill>
                          <a:srgbClr val="000000"/>
                        </a:solidFill>
                        <a:latin typeface="Times New Roman" panose="02020603050405020304" pitchFamily="18" charset="0"/>
                      </a:rPr>
                      <a:t>n</a:t>
                    </a:r>
                  </a:p>
                </p:txBody>
              </p:sp>
              <p:grpSp>
                <p:nvGrpSpPr>
                  <p:cNvPr id="200917" name="Group 59">
                    <a:extLst>
                      <a:ext uri="{FF2B5EF4-FFF2-40B4-BE49-F238E27FC236}">
                        <a16:creationId xmlns:a16="http://schemas.microsoft.com/office/drawing/2014/main" xmlns="" id="{13052F5C-8A32-F2F3-A2DF-24295F81BD81}"/>
                      </a:ext>
                    </a:extLst>
                  </p:cNvPr>
                  <p:cNvGrpSpPr>
                    <a:grpSpLocks/>
                  </p:cNvGrpSpPr>
                  <p:nvPr/>
                </p:nvGrpSpPr>
                <p:grpSpPr bwMode="auto">
                  <a:xfrm>
                    <a:off x="3706" y="3035"/>
                    <a:ext cx="561" cy="495"/>
                    <a:chOff x="3706" y="3035"/>
                    <a:chExt cx="561" cy="495"/>
                  </a:xfrm>
                </p:grpSpPr>
                <p:sp>
                  <p:nvSpPr>
                    <p:cNvPr id="200918" name="Line 60">
                      <a:extLst>
                        <a:ext uri="{FF2B5EF4-FFF2-40B4-BE49-F238E27FC236}">
                          <a16:creationId xmlns:a16="http://schemas.microsoft.com/office/drawing/2014/main" xmlns="" id="{C2253F9A-40C1-7599-7A3C-82D462CD5049}"/>
                        </a:ext>
                      </a:extLst>
                    </p:cNvPr>
                    <p:cNvSpPr>
                      <a:spLocks noChangeShapeType="1"/>
                    </p:cNvSpPr>
                    <p:nvPr/>
                  </p:nvSpPr>
                  <p:spPr bwMode="auto">
                    <a:xfrm flipH="1">
                      <a:off x="3705" y="3426"/>
                      <a:ext cx="165" cy="104"/>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19" name="Oval 61">
                      <a:extLst>
                        <a:ext uri="{FF2B5EF4-FFF2-40B4-BE49-F238E27FC236}">
                          <a16:creationId xmlns:a16="http://schemas.microsoft.com/office/drawing/2014/main" xmlns="" id="{B18FD5BA-6229-C3E3-412D-6D15E8DC3D74}"/>
                        </a:ext>
                      </a:extLst>
                    </p:cNvPr>
                    <p:cNvSpPr>
                      <a:spLocks noChangeArrowheads="1"/>
                    </p:cNvSpPr>
                    <p:nvPr/>
                  </p:nvSpPr>
                  <p:spPr bwMode="auto">
                    <a:xfrm>
                      <a:off x="3827" y="3199"/>
                      <a:ext cx="308" cy="251"/>
                    </a:xfrm>
                    <a:prstGeom prst="ellipse">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920" name="Line 62">
                      <a:extLst>
                        <a:ext uri="{FF2B5EF4-FFF2-40B4-BE49-F238E27FC236}">
                          <a16:creationId xmlns:a16="http://schemas.microsoft.com/office/drawing/2014/main" xmlns="" id="{D31A7350-012D-67E6-0B04-DB67BD4C07BE}"/>
                        </a:ext>
                      </a:extLst>
                    </p:cNvPr>
                    <p:cNvSpPr>
                      <a:spLocks noChangeShapeType="1"/>
                    </p:cNvSpPr>
                    <p:nvPr/>
                  </p:nvSpPr>
                  <p:spPr bwMode="auto">
                    <a:xfrm flipH="1" flipV="1">
                      <a:off x="4103" y="3408"/>
                      <a:ext cx="165" cy="123"/>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0921" name="Line 63">
                      <a:extLst>
                        <a:ext uri="{FF2B5EF4-FFF2-40B4-BE49-F238E27FC236}">
                          <a16:creationId xmlns:a16="http://schemas.microsoft.com/office/drawing/2014/main" xmlns="" id="{29441875-045B-8FE7-7930-CDA25A4F8B04}"/>
                        </a:ext>
                      </a:extLst>
                    </p:cNvPr>
                    <p:cNvSpPr>
                      <a:spLocks noChangeShapeType="1"/>
                    </p:cNvSpPr>
                    <p:nvPr/>
                  </p:nvSpPr>
                  <p:spPr bwMode="auto">
                    <a:xfrm>
                      <a:off x="3984" y="3035"/>
                      <a:ext cx="0" cy="157"/>
                    </a:xfrm>
                    <a:prstGeom prst="line">
                      <a:avLst/>
                    </a:prstGeom>
                    <a:noFill/>
                    <a:ln w="1260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200905" name="Text Box 64">
                <a:extLst>
                  <a:ext uri="{FF2B5EF4-FFF2-40B4-BE49-F238E27FC236}">
                    <a16:creationId xmlns:a16="http://schemas.microsoft.com/office/drawing/2014/main" xmlns="" id="{D051710E-14A1-5565-D0DF-6223AA4FEA1E}"/>
                  </a:ext>
                </a:extLst>
              </p:cNvPr>
              <p:cNvSpPr txBox="1">
                <a:spLocks noChangeArrowheads="1"/>
              </p:cNvSpPr>
              <p:nvPr/>
            </p:nvSpPr>
            <p:spPr bwMode="auto">
              <a:xfrm>
                <a:off x="3930" y="2593"/>
                <a:ext cx="437" cy="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buClrTx/>
                  <a:buFontTx/>
                  <a:buNone/>
                </a:pPr>
                <a:r>
                  <a:rPr lang="en-US" altLang="en-US" sz="2400" b="1" baseline="30000" dirty="0">
                    <a:solidFill>
                      <a:srgbClr val="000000"/>
                    </a:solidFill>
                    <a:latin typeface="Times New Roman" panose="02020603050405020304" pitchFamily="18" charset="0"/>
                  </a:rPr>
                  <a:t>6</a:t>
                </a:r>
                <a:r>
                  <a:rPr lang="ru-RU" altLang="en-US" sz="2400" b="1" dirty="0">
                    <a:solidFill>
                      <a:srgbClr val="000000"/>
                    </a:solidFill>
                    <a:latin typeface="Times New Roman" panose="02020603050405020304" pitchFamily="18" charset="0"/>
                  </a:rPr>
                  <a:t>H</a:t>
                </a:r>
              </a:p>
            </p:txBody>
          </p:sp>
          <p:sp>
            <p:nvSpPr>
              <p:cNvPr id="200906" name="Oval 65">
                <a:extLst>
                  <a:ext uri="{FF2B5EF4-FFF2-40B4-BE49-F238E27FC236}">
                    <a16:creationId xmlns:a16="http://schemas.microsoft.com/office/drawing/2014/main" xmlns="" id="{3AD3EADF-1134-499A-FA3B-F0EE92BAA1A2}"/>
                  </a:ext>
                </a:extLst>
              </p:cNvPr>
              <p:cNvSpPr>
                <a:spLocks noChangeArrowheads="1"/>
              </p:cNvSpPr>
              <p:nvPr/>
            </p:nvSpPr>
            <p:spPr bwMode="auto">
              <a:xfrm>
                <a:off x="4193" y="2982"/>
                <a:ext cx="715" cy="729"/>
              </a:xfrm>
              <a:prstGeom prst="ellipse">
                <a:avLst/>
              </a:prstGeom>
              <a:solidFill>
                <a:srgbClr val="C00000">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908" name="Oval 67">
                <a:extLst>
                  <a:ext uri="{FF2B5EF4-FFF2-40B4-BE49-F238E27FC236}">
                    <a16:creationId xmlns:a16="http://schemas.microsoft.com/office/drawing/2014/main" xmlns="" id="{FC4048D2-95F1-6243-C2D7-80C7A2D7055F}"/>
                  </a:ext>
                </a:extLst>
              </p:cNvPr>
              <p:cNvSpPr>
                <a:spLocks noChangeArrowheads="1"/>
              </p:cNvSpPr>
              <p:nvPr/>
            </p:nvSpPr>
            <p:spPr bwMode="auto">
              <a:xfrm>
                <a:off x="4504" y="2488"/>
                <a:ext cx="716"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909" name="Oval 68">
                <a:extLst>
                  <a:ext uri="{FF2B5EF4-FFF2-40B4-BE49-F238E27FC236}">
                    <a16:creationId xmlns:a16="http://schemas.microsoft.com/office/drawing/2014/main" xmlns="" id="{18348B3C-A6C4-9037-0BA5-747649550672}"/>
                  </a:ext>
                </a:extLst>
              </p:cNvPr>
              <p:cNvSpPr>
                <a:spLocks noChangeArrowheads="1"/>
              </p:cNvSpPr>
              <p:nvPr/>
            </p:nvSpPr>
            <p:spPr bwMode="auto">
              <a:xfrm>
                <a:off x="3916" y="3473"/>
                <a:ext cx="716"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910" name="Oval 69">
                <a:extLst>
                  <a:ext uri="{FF2B5EF4-FFF2-40B4-BE49-F238E27FC236}">
                    <a16:creationId xmlns:a16="http://schemas.microsoft.com/office/drawing/2014/main" xmlns="" id="{50EA47D1-4035-D128-92A5-72C47661C6E9}"/>
                  </a:ext>
                </a:extLst>
              </p:cNvPr>
              <p:cNvSpPr>
                <a:spLocks noChangeArrowheads="1"/>
              </p:cNvSpPr>
              <p:nvPr/>
            </p:nvSpPr>
            <p:spPr bwMode="auto">
              <a:xfrm>
                <a:off x="4493" y="3463"/>
                <a:ext cx="716"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911" name="Oval 70">
                <a:extLst>
                  <a:ext uri="{FF2B5EF4-FFF2-40B4-BE49-F238E27FC236}">
                    <a16:creationId xmlns:a16="http://schemas.microsoft.com/office/drawing/2014/main" xmlns="" id="{1E33236F-ABCA-62BB-574A-ACCA96B5FF84}"/>
                  </a:ext>
                </a:extLst>
              </p:cNvPr>
              <p:cNvSpPr>
                <a:spLocks noChangeArrowheads="1"/>
              </p:cNvSpPr>
              <p:nvPr/>
            </p:nvSpPr>
            <p:spPr bwMode="auto">
              <a:xfrm>
                <a:off x="3634" y="2960"/>
                <a:ext cx="716"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sp>
            <p:nvSpPr>
              <p:cNvPr id="200912" name="Oval 71">
                <a:extLst>
                  <a:ext uri="{FF2B5EF4-FFF2-40B4-BE49-F238E27FC236}">
                    <a16:creationId xmlns:a16="http://schemas.microsoft.com/office/drawing/2014/main" xmlns="" id="{A9CDF56B-1179-0040-8460-6710ABF0CE1C}"/>
                  </a:ext>
                </a:extLst>
              </p:cNvPr>
              <p:cNvSpPr>
                <a:spLocks noChangeArrowheads="1"/>
              </p:cNvSpPr>
              <p:nvPr/>
            </p:nvSpPr>
            <p:spPr bwMode="auto">
              <a:xfrm>
                <a:off x="4787" y="2970"/>
                <a:ext cx="715" cy="728"/>
              </a:xfrm>
              <a:prstGeom prst="ellipse">
                <a:avLst/>
              </a:prstGeom>
              <a:solidFill>
                <a:srgbClr val="4F81BD">
                  <a:alpha val="36078"/>
                </a:srgbClr>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a:p>
            </p:txBody>
          </p:sp>
        </p:grpSp>
        <p:grpSp>
          <p:nvGrpSpPr>
            <p:cNvPr id="200970" name="Group 200969">
              <a:extLst>
                <a:ext uri="{FF2B5EF4-FFF2-40B4-BE49-F238E27FC236}">
                  <a16:creationId xmlns:a16="http://schemas.microsoft.com/office/drawing/2014/main" xmlns="" id="{95A87F3B-F650-07BD-F7A6-95D85250355F}"/>
                </a:ext>
              </a:extLst>
            </p:cNvPr>
            <p:cNvGrpSpPr/>
            <p:nvPr/>
          </p:nvGrpSpPr>
          <p:grpSpPr>
            <a:xfrm>
              <a:off x="3822866" y="3840383"/>
              <a:ext cx="624358" cy="588818"/>
              <a:chOff x="7029792" y="414948"/>
              <a:chExt cx="624358" cy="588818"/>
            </a:xfrm>
          </p:grpSpPr>
          <p:sp>
            <p:nvSpPr>
              <p:cNvPr id="200963" name="Oval 200962">
                <a:extLst>
                  <a:ext uri="{FF2B5EF4-FFF2-40B4-BE49-F238E27FC236}">
                    <a16:creationId xmlns:a16="http://schemas.microsoft.com/office/drawing/2014/main" xmlns="" id="{04E58E8F-576B-4325-C2AD-A2570E1F40E2}"/>
                  </a:ext>
                </a:extLst>
              </p:cNvPr>
              <p:cNvSpPr/>
              <p:nvPr/>
            </p:nvSpPr>
            <p:spPr bwMode="auto">
              <a:xfrm>
                <a:off x="7029792" y="414948"/>
                <a:ext cx="624358" cy="588818"/>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ru-RU" sz="1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cxnSp>
            <p:nvCxnSpPr>
              <p:cNvPr id="200965" name="Straight Connector 200964">
                <a:extLst>
                  <a:ext uri="{FF2B5EF4-FFF2-40B4-BE49-F238E27FC236}">
                    <a16:creationId xmlns:a16="http://schemas.microsoft.com/office/drawing/2014/main" xmlns="" id="{1CF1301D-199F-5228-A197-A596219C40AC}"/>
                  </a:ext>
                </a:extLst>
              </p:cNvPr>
              <p:cNvCxnSpPr>
                <a:endCxn id="200963" idx="5"/>
              </p:cNvCxnSpPr>
              <p:nvPr/>
            </p:nvCxnSpPr>
            <p:spPr bwMode="auto">
              <a:xfrm>
                <a:off x="7120994" y="480636"/>
                <a:ext cx="441721" cy="436900"/>
              </a:xfrm>
              <a:prstGeom prst="line">
                <a:avLst/>
              </a:prstGeom>
              <a:solidFill>
                <a:srgbClr val="00B8FF"/>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967" name="Straight Connector 200966">
                <a:extLst>
                  <a:ext uri="{FF2B5EF4-FFF2-40B4-BE49-F238E27FC236}">
                    <a16:creationId xmlns:a16="http://schemas.microsoft.com/office/drawing/2014/main" xmlns="" id="{6D7A23F2-4FC2-7A8B-558F-C8848A26AA4A}"/>
                  </a:ext>
                </a:extLst>
              </p:cNvPr>
              <p:cNvCxnSpPr>
                <a:endCxn id="200963" idx="7"/>
              </p:cNvCxnSpPr>
              <p:nvPr/>
            </p:nvCxnSpPr>
            <p:spPr bwMode="auto">
              <a:xfrm flipV="1">
                <a:off x="7099780" y="501178"/>
                <a:ext cx="462935" cy="398288"/>
              </a:xfrm>
              <a:prstGeom prst="line">
                <a:avLst/>
              </a:prstGeom>
              <a:solidFill>
                <a:srgbClr val="00B8FF"/>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200971" name="Group 200970">
              <a:extLst>
                <a:ext uri="{FF2B5EF4-FFF2-40B4-BE49-F238E27FC236}">
                  <a16:creationId xmlns:a16="http://schemas.microsoft.com/office/drawing/2014/main" xmlns="" id="{079F954D-FDA1-BB87-46A4-366F08FDE92D}"/>
                </a:ext>
              </a:extLst>
            </p:cNvPr>
            <p:cNvGrpSpPr/>
            <p:nvPr/>
          </p:nvGrpSpPr>
          <p:grpSpPr>
            <a:xfrm>
              <a:off x="6500680" y="1772077"/>
              <a:ext cx="624358" cy="588818"/>
              <a:chOff x="7029792" y="414948"/>
              <a:chExt cx="624358" cy="588818"/>
            </a:xfrm>
          </p:grpSpPr>
          <p:sp>
            <p:nvSpPr>
              <p:cNvPr id="200972" name="Oval 200971">
                <a:extLst>
                  <a:ext uri="{FF2B5EF4-FFF2-40B4-BE49-F238E27FC236}">
                    <a16:creationId xmlns:a16="http://schemas.microsoft.com/office/drawing/2014/main" xmlns="" id="{85FBF3AE-6AA7-D452-423B-94ECC00B0500}"/>
                  </a:ext>
                </a:extLst>
              </p:cNvPr>
              <p:cNvSpPr/>
              <p:nvPr/>
            </p:nvSpPr>
            <p:spPr bwMode="auto">
              <a:xfrm>
                <a:off x="7029792" y="414948"/>
                <a:ext cx="624358" cy="588818"/>
              </a:xfrm>
              <a:prstGeom prst="ellipse">
                <a:avLst/>
              </a:prstGeom>
              <a:noFill/>
              <a:ln w="127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ru-RU" sz="1800" b="0" i="0" u="none" strike="noStrike" cap="none" normalizeH="0" baseline="0">
                  <a:ln>
                    <a:noFill/>
                  </a:ln>
                  <a:solidFill>
                    <a:schemeClr val="bg1"/>
                  </a:solidFill>
                  <a:effectLst/>
                  <a:latin typeface="Arial" panose="020B0604020202020204" pitchFamily="34" charset="0"/>
                  <a:cs typeface="Arial" panose="020B0604020202020204" pitchFamily="34" charset="0"/>
                </a:endParaRPr>
              </a:p>
            </p:txBody>
          </p:sp>
          <p:cxnSp>
            <p:nvCxnSpPr>
              <p:cNvPr id="200973" name="Straight Connector 200972">
                <a:extLst>
                  <a:ext uri="{FF2B5EF4-FFF2-40B4-BE49-F238E27FC236}">
                    <a16:creationId xmlns:a16="http://schemas.microsoft.com/office/drawing/2014/main" xmlns="" id="{085452B7-150A-4509-1B85-D1C9A14931EE}"/>
                  </a:ext>
                </a:extLst>
              </p:cNvPr>
              <p:cNvCxnSpPr>
                <a:endCxn id="200972" idx="5"/>
              </p:cNvCxnSpPr>
              <p:nvPr/>
            </p:nvCxnSpPr>
            <p:spPr bwMode="auto">
              <a:xfrm>
                <a:off x="7120994" y="480636"/>
                <a:ext cx="441721" cy="436900"/>
              </a:xfrm>
              <a:prstGeom prst="line">
                <a:avLst/>
              </a:prstGeom>
              <a:solidFill>
                <a:srgbClr val="00B8FF"/>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0974" name="Straight Connector 200973">
                <a:extLst>
                  <a:ext uri="{FF2B5EF4-FFF2-40B4-BE49-F238E27FC236}">
                    <a16:creationId xmlns:a16="http://schemas.microsoft.com/office/drawing/2014/main" xmlns="" id="{6B5714E1-7A72-B01E-D2F8-BD7E6A7AD3DA}"/>
                  </a:ext>
                </a:extLst>
              </p:cNvPr>
              <p:cNvCxnSpPr>
                <a:endCxn id="200972" idx="7"/>
              </p:cNvCxnSpPr>
              <p:nvPr/>
            </p:nvCxnSpPr>
            <p:spPr bwMode="auto">
              <a:xfrm flipV="1">
                <a:off x="7099780" y="501178"/>
                <a:ext cx="462935" cy="398288"/>
              </a:xfrm>
              <a:prstGeom prst="line">
                <a:avLst/>
              </a:prstGeom>
              <a:solidFill>
                <a:srgbClr val="00B8FF"/>
              </a:solidFill>
              <a:ln w="9525"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00976" name="Text Box 1">
              <a:extLst>
                <a:ext uri="{FF2B5EF4-FFF2-40B4-BE49-F238E27FC236}">
                  <a16:creationId xmlns:a16="http://schemas.microsoft.com/office/drawing/2014/main" xmlns="" id="{D2EF77E7-8320-CFC0-606D-7ECD1B4E9FC6}"/>
                </a:ext>
              </a:extLst>
            </p:cNvPr>
            <p:cNvSpPr txBox="1">
              <a:spLocks noChangeArrowheads="1"/>
            </p:cNvSpPr>
            <p:nvPr/>
          </p:nvSpPr>
          <p:spPr bwMode="auto">
            <a:xfrm>
              <a:off x="6050673" y="1172766"/>
              <a:ext cx="2931501" cy="550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a:buClrTx/>
                <a:buFontTx/>
                <a:buNone/>
              </a:pPr>
              <a:r>
                <a:rPr lang="en-US" altLang="en-US" sz="2000" dirty="0">
                  <a:solidFill>
                    <a:srgbClr val="000000"/>
                  </a:solidFill>
                  <a:latin typeface="Calibri" panose="020F0502020204030204" pitchFamily="34" charset="0"/>
                </a:rPr>
                <a:t>Not bound: no quark loop for 4-th neutron</a:t>
              </a:r>
            </a:p>
          </p:txBody>
        </p:sp>
      </p:grpSp>
      <p:sp>
        <p:nvSpPr>
          <p:cNvPr id="200979" name="Text Box 1">
            <a:extLst>
              <a:ext uri="{FF2B5EF4-FFF2-40B4-BE49-F238E27FC236}">
                <a16:creationId xmlns:a16="http://schemas.microsoft.com/office/drawing/2014/main" xmlns="" id="{08AF4C4B-59DD-AFD9-A3E1-2BB9B424A03A}"/>
              </a:ext>
            </a:extLst>
          </p:cNvPr>
          <p:cNvSpPr txBox="1">
            <a:spLocks noChangeArrowheads="1"/>
          </p:cNvSpPr>
          <p:nvPr/>
        </p:nvSpPr>
        <p:spPr bwMode="auto">
          <a:xfrm>
            <a:off x="594117" y="3494803"/>
            <a:ext cx="2448693" cy="391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a:buClrTx/>
              <a:buFontTx/>
              <a:buNone/>
            </a:pPr>
            <a:r>
              <a:rPr lang="en-US" altLang="en-US" sz="2000" dirty="0">
                <a:solidFill>
                  <a:srgbClr val="000000"/>
                </a:solidFill>
                <a:latin typeface="Calibri" panose="020F0502020204030204" pitchFamily="34" charset="0"/>
              </a:rPr>
              <a:t>2 virtual </a:t>
            </a:r>
            <a:r>
              <a:rPr lang="en-US" altLang="en-US" sz="2000" baseline="30000" dirty="0">
                <a:solidFill>
                  <a:srgbClr val="000000"/>
                </a:solidFill>
                <a:latin typeface="Calibri" panose="020F0502020204030204" pitchFamily="34" charset="0"/>
              </a:rPr>
              <a:t>3</a:t>
            </a:r>
            <a:r>
              <a:rPr lang="en-US" altLang="en-US" sz="2000" dirty="0">
                <a:solidFill>
                  <a:srgbClr val="000000"/>
                </a:solidFill>
                <a:latin typeface="Calibri" panose="020F0502020204030204" pitchFamily="34" charset="0"/>
              </a:rPr>
              <a:t>H-clusters  </a:t>
            </a:r>
          </a:p>
        </p:txBody>
      </p:sp>
      <p:sp>
        <p:nvSpPr>
          <p:cNvPr id="200982" name="Text Box 1">
            <a:extLst>
              <a:ext uri="{FF2B5EF4-FFF2-40B4-BE49-F238E27FC236}">
                <a16:creationId xmlns:a16="http://schemas.microsoft.com/office/drawing/2014/main" xmlns="" id="{6DA15D03-85E7-502B-2FC7-78106A9B694F}"/>
              </a:ext>
            </a:extLst>
          </p:cNvPr>
          <p:cNvSpPr txBox="1">
            <a:spLocks noChangeArrowheads="1"/>
          </p:cNvSpPr>
          <p:nvPr/>
        </p:nvSpPr>
        <p:spPr bwMode="auto">
          <a:xfrm>
            <a:off x="3297199" y="6026680"/>
            <a:ext cx="2811175" cy="550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a:buClrTx/>
              <a:buFontTx/>
              <a:buNone/>
            </a:pPr>
            <a:r>
              <a:rPr lang="en-US" altLang="en-US" sz="2000" dirty="0">
                <a:solidFill>
                  <a:srgbClr val="000000"/>
                </a:solidFill>
                <a:latin typeface="Calibri" panose="020F0502020204030204" pitchFamily="34" charset="0"/>
              </a:rPr>
              <a:t>Not bound: no quark loop for 6-th neutron</a:t>
            </a:r>
          </a:p>
        </p:txBody>
      </p:sp>
      <p:sp>
        <p:nvSpPr>
          <p:cNvPr id="200983" name="Text Box 1">
            <a:extLst>
              <a:ext uri="{FF2B5EF4-FFF2-40B4-BE49-F238E27FC236}">
                <a16:creationId xmlns:a16="http://schemas.microsoft.com/office/drawing/2014/main" xmlns="" id="{9D84C920-A963-CA5A-E42E-27845CFCC0C3}"/>
              </a:ext>
            </a:extLst>
          </p:cNvPr>
          <p:cNvSpPr txBox="1">
            <a:spLocks noChangeArrowheads="1"/>
          </p:cNvSpPr>
          <p:nvPr/>
        </p:nvSpPr>
        <p:spPr bwMode="auto">
          <a:xfrm>
            <a:off x="6276262" y="6060513"/>
            <a:ext cx="2448693" cy="550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a:buClrTx/>
              <a:buFontTx/>
              <a:buNone/>
            </a:pPr>
            <a:r>
              <a:rPr lang="en-US" altLang="en-US" sz="2000" dirty="0">
                <a:solidFill>
                  <a:srgbClr val="000000"/>
                </a:solidFill>
                <a:latin typeface="Calibri" panose="020F0502020204030204" pitchFamily="34" charset="0"/>
              </a:rPr>
              <a:t>Borromean nucleus:</a:t>
            </a:r>
          </a:p>
          <a:p>
            <a:pPr algn="ctr">
              <a:buClrTx/>
              <a:buFontTx/>
              <a:buNone/>
            </a:pPr>
            <a:r>
              <a:rPr lang="en-US" altLang="en-US" sz="2000" dirty="0">
                <a:solidFill>
                  <a:srgbClr val="000000"/>
                </a:solidFill>
                <a:latin typeface="Calibri" panose="020F0502020204030204" pitchFamily="34" charset="0"/>
              </a:rPr>
              <a:t>t + 4n</a:t>
            </a:r>
          </a:p>
        </p:txBody>
      </p:sp>
      <p:pic>
        <p:nvPicPr>
          <p:cNvPr id="200984" name="Picture 11">
            <a:extLst>
              <a:ext uri="{FF2B5EF4-FFF2-40B4-BE49-F238E27FC236}">
                <a16:creationId xmlns:a16="http://schemas.microsoft.com/office/drawing/2014/main" xmlns="" id="{505213F4-2B84-D126-A7BE-9E77F47A1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426" y="248278"/>
            <a:ext cx="996832" cy="9876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1">
            <a:extLst>
              <a:ext uri="{FF2B5EF4-FFF2-40B4-BE49-F238E27FC236}">
                <a16:creationId xmlns:a16="http://schemas.microsoft.com/office/drawing/2014/main" xmlns="" id="{3F9B518C-37F6-29A4-14D0-2774A369EDDF}"/>
              </a:ext>
            </a:extLst>
          </p:cNvPr>
          <p:cNvSpPr txBox="1">
            <a:spLocks noChangeArrowheads="1"/>
          </p:cNvSpPr>
          <p:nvPr/>
        </p:nvSpPr>
        <p:spPr bwMode="auto">
          <a:xfrm>
            <a:off x="629896" y="6117115"/>
            <a:ext cx="2448693" cy="5502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a:buClrTx/>
              <a:buFontTx/>
              <a:buNone/>
            </a:pPr>
            <a:r>
              <a:rPr lang="en-US" altLang="en-US" sz="2000" dirty="0">
                <a:solidFill>
                  <a:srgbClr val="000000"/>
                </a:solidFill>
                <a:latin typeface="Calibri" panose="020F0502020204030204" pitchFamily="34" charset="0"/>
              </a:rPr>
              <a:t>Borromean nucleus:</a:t>
            </a:r>
          </a:p>
          <a:p>
            <a:pPr algn="ctr">
              <a:buClrTx/>
              <a:buFontTx/>
              <a:buNone/>
            </a:pPr>
            <a:r>
              <a:rPr lang="en-US" altLang="en-US" sz="2000" dirty="0">
                <a:solidFill>
                  <a:srgbClr val="000000"/>
                </a:solidFill>
                <a:latin typeface="Calibri" panose="020F0502020204030204" pitchFamily="34" charset="0"/>
              </a:rPr>
              <a:t>t + 2n</a:t>
            </a:r>
          </a:p>
        </p:txBody>
      </p:sp>
      <p:sp>
        <p:nvSpPr>
          <p:cNvPr id="5" name="Text Box 1">
            <a:extLst>
              <a:ext uri="{FF2B5EF4-FFF2-40B4-BE49-F238E27FC236}">
                <a16:creationId xmlns:a16="http://schemas.microsoft.com/office/drawing/2014/main" xmlns="" id="{1F230470-A61D-AE8E-04FE-3087BF5DFFFF}"/>
              </a:ext>
            </a:extLst>
          </p:cNvPr>
          <p:cNvSpPr txBox="1">
            <a:spLocks noChangeArrowheads="1"/>
          </p:cNvSpPr>
          <p:nvPr/>
        </p:nvSpPr>
        <p:spPr bwMode="auto">
          <a:xfrm>
            <a:off x="6177616" y="3554354"/>
            <a:ext cx="2448693" cy="3918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a:buClrTx/>
              <a:buFontTx/>
              <a:buNone/>
            </a:pPr>
            <a:r>
              <a:rPr lang="en-US" altLang="en-US" sz="2000" dirty="0">
                <a:solidFill>
                  <a:srgbClr val="000000"/>
                </a:solidFill>
                <a:latin typeface="Calibri" panose="020F0502020204030204" pitchFamily="34" charset="0"/>
              </a:rPr>
              <a:t>3 virtual </a:t>
            </a:r>
            <a:r>
              <a:rPr lang="en-US" altLang="en-US" sz="2000" baseline="30000" dirty="0">
                <a:solidFill>
                  <a:srgbClr val="000000"/>
                </a:solidFill>
                <a:latin typeface="Calibri" panose="020F0502020204030204" pitchFamily="34" charset="0"/>
              </a:rPr>
              <a:t>3</a:t>
            </a:r>
            <a:r>
              <a:rPr lang="en-US" altLang="en-US" sz="2000" dirty="0">
                <a:solidFill>
                  <a:srgbClr val="000000"/>
                </a:solidFill>
                <a:latin typeface="Calibri" panose="020F0502020204030204" pitchFamily="34" charset="0"/>
              </a:rPr>
              <a:t>H-clusters  </a:t>
            </a:r>
          </a:p>
        </p:txBody>
      </p:sp>
    </p:spTree>
    <p:extLst>
      <p:ext uri="{BB962C8B-B14F-4D97-AF65-F5344CB8AC3E}">
        <p14:creationId xmlns:p14="http://schemas.microsoft.com/office/powerpoint/2010/main" val="27134269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C2B1E19-C5AC-8F96-3F60-F30D250B569E}"/>
            </a:ext>
          </a:extLst>
        </p:cNvPr>
        <p:cNvGrpSpPr/>
        <p:nvPr/>
      </p:nvGrpSpPr>
      <p:grpSpPr>
        <a:xfrm>
          <a:off x="0" y="0"/>
          <a:ext cx="0" cy="0"/>
          <a:chOff x="0" y="0"/>
          <a:chExt cx="0" cy="0"/>
        </a:xfrm>
      </p:grpSpPr>
      <p:sp>
        <p:nvSpPr>
          <p:cNvPr id="77826" name="Text Box 1">
            <a:extLst>
              <a:ext uri="{FF2B5EF4-FFF2-40B4-BE49-F238E27FC236}">
                <a16:creationId xmlns:a16="http://schemas.microsoft.com/office/drawing/2014/main" xmlns="" id="{A434B92F-3980-4CC3-DD04-F9AB828C38FF}"/>
              </a:ext>
            </a:extLst>
          </p:cNvPr>
          <p:cNvSpPr txBox="1">
            <a:spLocks noChangeArrowheads="1"/>
          </p:cNvSpPr>
          <p:nvPr/>
        </p:nvSpPr>
        <p:spPr bwMode="auto">
          <a:xfrm>
            <a:off x="2297083" y="257842"/>
            <a:ext cx="4674124" cy="615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a:buClrTx/>
              <a:buFontTx/>
              <a:buNone/>
            </a:pPr>
            <a:r>
              <a:rPr lang="en-US" altLang="en-US" sz="2800" dirty="0">
                <a:solidFill>
                  <a:srgbClr val="000000"/>
                </a:solidFill>
                <a:latin typeface="Calibri" panose="020F0502020204030204" pitchFamily="34" charset="0"/>
              </a:rPr>
              <a:t>Bound Helium Isotopes</a:t>
            </a:r>
          </a:p>
        </p:txBody>
      </p:sp>
      <p:graphicFrame>
        <p:nvGraphicFramePr>
          <p:cNvPr id="77828" name="Object 3">
            <a:extLst>
              <a:ext uri="{FF2B5EF4-FFF2-40B4-BE49-F238E27FC236}">
                <a16:creationId xmlns:a16="http://schemas.microsoft.com/office/drawing/2014/main" xmlns="" id="{83C72BCA-598F-C248-3411-0C34F261DDEE}"/>
              </a:ext>
            </a:extLst>
          </p:cNvPr>
          <p:cNvGraphicFramePr>
            <a:graphicFrameLocks noChangeAspect="1"/>
          </p:cNvGraphicFramePr>
          <p:nvPr>
            <p:extLst/>
          </p:nvPr>
        </p:nvGraphicFramePr>
        <p:xfrm>
          <a:off x="479893" y="2706254"/>
          <a:ext cx="1884556" cy="1560946"/>
        </p:xfrm>
        <a:graphic>
          <a:graphicData uri="http://schemas.openxmlformats.org/presentationml/2006/ole">
            <mc:AlternateContent xmlns:mc="http://schemas.openxmlformats.org/markup-compatibility/2006">
              <mc:Choice xmlns:v="urn:schemas-microsoft-com:vml" Requires="v">
                <p:oleObj spid="_x0000_s262154" r:id="rId4" imgW="3565008" imgH="2949573" progId="">
                  <p:embed/>
                </p:oleObj>
              </mc:Choice>
              <mc:Fallback>
                <p:oleObj r:id="rId4" imgW="3565008" imgH="294957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893" y="2706254"/>
                        <a:ext cx="1884556" cy="1560946"/>
                      </a:xfrm>
                      <a:prstGeom prst="rect">
                        <a:avLst/>
                      </a:prstGeom>
                      <a:noFill/>
                      <a:ln>
                        <a:noFill/>
                      </a:ln>
                      <a:effectLst/>
                    </p:spPr>
                  </p:pic>
                </p:oleObj>
              </mc:Fallback>
            </mc:AlternateContent>
          </a:graphicData>
        </a:graphic>
      </p:graphicFrame>
      <p:sp>
        <p:nvSpPr>
          <p:cNvPr id="77833" name="Text Box 8">
            <a:extLst>
              <a:ext uri="{FF2B5EF4-FFF2-40B4-BE49-F238E27FC236}">
                <a16:creationId xmlns:a16="http://schemas.microsoft.com/office/drawing/2014/main" xmlns="" id="{846A11B0-03F4-2CE5-8601-4AA0C0AAC444}"/>
              </a:ext>
            </a:extLst>
          </p:cNvPr>
          <p:cNvSpPr txBox="1">
            <a:spLocks noChangeArrowheads="1"/>
          </p:cNvSpPr>
          <p:nvPr/>
        </p:nvSpPr>
        <p:spPr bwMode="auto">
          <a:xfrm>
            <a:off x="2019803" y="1723903"/>
            <a:ext cx="919163"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ru-RU" altLang="en-US" sz="2400" baseline="30000" dirty="0">
                <a:solidFill>
                  <a:srgbClr val="000000"/>
                </a:solidFill>
                <a:latin typeface="Times New Roman" panose="02020603050405020304" pitchFamily="18" charset="0"/>
              </a:rPr>
              <a:t>4</a:t>
            </a:r>
            <a:r>
              <a:rPr lang="ru-RU" altLang="en-US" sz="2400" dirty="0">
                <a:solidFill>
                  <a:srgbClr val="000000"/>
                </a:solidFill>
                <a:latin typeface="Times New Roman" panose="02020603050405020304" pitchFamily="18" charset="0"/>
              </a:rPr>
              <a:t>He</a:t>
            </a:r>
            <a:r>
              <a:rPr lang="en-US" altLang="en-US" sz="2400" dirty="0">
                <a:solidFill>
                  <a:srgbClr val="000000"/>
                </a:solidFill>
                <a:latin typeface="Times New Roman" panose="02020603050405020304" pitchFamily="18" charset="0"/>
              </a:rPr>
              <a:t> </a:t>
            </a:r>
          </a:p>
          <a:p>
            <a:pPr eaLnBrk="1" hangingPunct="1">
              <a:buClrTx/>
              <a:buFontTx/>
              <a:buNone/>
            </a:pPr>
            <a:r>
              <a:rPr lang="en-US" altLang="en-US" sz="2000" dirty="0">
                <a:solidFill>
                  <a:srgbClr val="000000"/>
                </a:solidFill>
                <a:latin typeface="Times New Roman" panose="02020603050405020304" pitchFamily="18" charset="0"/>
              </a:rPr>
              <a:t>Core</a:t>
            </a:r>
          </a:p>
          <a:p>
            <a:pPr eaLnBrk="1" hangingPunct="1">
              <a:buClrTx/>
              <a:buFontTx/>
              <a:buNone/>
            </a:pPr>
            <a:endParaRPr lang="en-US" altLang="en-US" sz="2000" dirty="0">
              <a:solidFill>
                <a:srgbClr val="000000"/>
              </a:solidFill>
              <a:latin typeface="Times New Roman" panose="02020603050405020304" pitchFamily="18" charset="0"/>
            </a:endParaRPr>
          </a:p>
        </p:txBody>
      </p:sp>
      <p:sp>
        <p:nvSpPr>
          <p:cNvPr id="77834" name="Text Box 9">
            <a:extLst>
              <a:ext uri="{FF2B5EF4-FFF2-40B4-BE49-F238E27FC236}">
                <a16:creationId xmlns:a16="http://schemas.microsoft.com/office/drawing/2014/main" xmlns="" id="{59A511AD-2F8C-CB27-02AA-B2EEF487A69F}"/>
              </a:ext>
            </a:extLst>
          </p:cNvPr>
          <p:cNvSpPr txBox="1">
            <a:spLocks noChangeArrowheads="1"/>
          </p:cNvSpPr>
          <p:nvPr/>
        </p:nvSpPr>
        <p:spPr bwMode="auto">
          <a:xfrm>
            <a:off x="7481093" y="873919"/>
            <a:ext cx="968375"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ru-RU" altLang="en-US" sz="2400" baseline="30000" dirty="0">
                <a:solidFill>
                  <a:srgbClr val="000000"/>
                </a:solidFill>
                <a:latin typeface="Times New Roman" panose="02020603050405020304" pitchFamily="18" charset="0"/>
              </a:rPr>
              <a:t>6</a:t>
            </a:r>
            <a:r>
              <a:rPr lang="ru-RU" altLang="en-US" sz="2400" dirty="0">
                <a:solidFill>
                  <a:srgbClr val="000000"/>
                </a:solidFill>
                <a:latin typeface="Times New Roman" panose="02020603050405020304" pitchFamily="18" charset="0"/>
              </a:rPr>
              <a:t>He</a:t>
            </a:r>
          </a:p>
        </p:txBody>
      </p:sp>
      <p:sp>
        <p:nvSpPr>
          <p:cNvPr id="77835" name="Text Box 10">
            <a:extLst>
              <a:ext uri="{FF2B5EF4-FFF2-40B4-BE49-F238E27FC236}">
                <a16:creationId xmlns:a16="http://schemas.microsoft.com/office/drawing/2014/main" xmlns="" id="{F49C1C6D-70C7-0369-1D13-365DFCBAD0FF}"/>
              </a:ext>
            </a:extLst>
          </p:cNvPr>
          <p:cNvSpPr txBox="1">
            <a:spLocks noChangeArrowheads="1"/>
          </p:cNvSpPr>
          <p:nvPr/>
        </p:nvSpPr>
        <p:spPr bwMode="auto">
          <a:xfrm>
            <a:off x="8202777" y="873919"/>
            <a:ext cx="1219200"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ru-RU" altLang="en-US" sz="2400" baseline="30000" dirty="0">
                <a:solidFill>
                  <a:srgbClr val="000000"/>
                </a:solidFill>
                <a:latin typeface="Times New Roman" panose="02020603050405020304" pitchFamily="18" charset="0"/>
              </a:rPr>
              <a:t>8</a:t>
            </a:r>
            <a:r>
              <a:rPr lang="ru-RU" altLang="en-US" sz="2400" dirty="0">
                <a:solidFill>
                  <a:srgbClr val="000000"/>
                </a:solidFill>
                <a:latin typeface="Times New Roman" panose="02020603050405020304" pitchFamily="18" charset="0"/>
              </a:rPr>
              <a:t>He</a:t>
            </a:r>
          </a:p>
        </p:txBody>
      </p:sp>
      <p:sp>
        <p:nvSpPr>
          <p:cNvPr id="77837" name="Text Box 12">
            <a:extLst>
              <a:ext uri="{FF2B5EF4-FFF2-40B4-BE49-F238E27FC236}">
                <a16:creationId xmlns:a16="http://schemas.microsoft.com/office/drawing/2014/main" xmlns="" id="{2CF4AF98-6AC8-AC4F-8BF6-096B1F545C19}"/>
              </a:ext>
            </a:extLst>
          </p:cNvPr>
          <p:cNvSpPr txBox="1">
            <a:spLocks noChangeArrowheads="1"/>
          </p:cNvSpPr>
          <p:nvPr/>
        </p:nvSpPr>
        <p:spPr bwMode="auto">
          <a:xfrm>
            <a:off x="3276600" y="4724400"/>
            <a:ext cx="2215969"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800" dirty="0">
                <a:solidFill>
                  <a:srgbClr val="000000"/>
                </a:solidFill>
                <a:latin typeface="Times New Roman" panose="02020603050405020304" pitchFamily="18" charset="0"/>
                <a:cs typeface="Times New Roman" panose="02020603050405020304" pitchFamily="18" charset="0"/>
              </a:rPr>
              <a:t>4 Quark </a:t>
            </a:r>
            <a:r>
              <a:rPr lang="en-US" altLang="en-US" sz="2800" dirty="0" smtClean="0">
                <a:solidFill>
                  <a:srgbClr val="000000"/>
                </a:solidFill>
                <a:latin typeface="Times New Roman" panose="02020603050405020304" pitchFamily="18" charset="0"/>
                <a:cs typeface="Times New Roman" panose="02020603050405020304" pitchFamily="18" charset="0"/>
              </a:rPr>
              <a:t>loops</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sp>
        <p:nvSpPr>
          <p:cNvPr id="77842" name="Text Box 42">
            <a:extLst>
              <a:ext uri="{FF2B5EF4-FFF2-40B4-BE49-F238E27FC236}">
                <a16:creationId xmlns:a16="http://schemas.microsoft.com/office/drawing/2014/main" xmlns="" id="{5995FD1C-893C-7D88-CADA-38C1BA7033C0}"/>
              </a:ext>
            </a:extLst>
          </p:cNvPr>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60D43C2E-8603-4A0F-9A14-15803C125150}" type="slidenum">
              <a:rPr lang="ru-RU" altLang="en-US" sz="1200">
                <a:solidFill>
                  <a:srgbClr val="898989"/>
                </a:solidFill>
                <a:latin typeface="Calibri" panose="020F0502020204030204" pitchFamily="34" charset="0"/>
              </a:rPr>
              <a:pPr algn="r" eaLnBrk="1" hangingPunct="1">
                <a:buClrTx/>
                <a:buFontTx/>
                <a:buNone/>
              </a:pPr>
              <a:t>73</a:t>
            </a:fld>
            <a:endParaRPr lang="ru-RU" altLang="en-US" sz="1200">
              <a:solidFill>
                <a:srgbClr val="898989"/>
              </a:solidFill>
              <a:latin typeface="Calibri" panose="020F0502020204030204" pitchFamily="34" charset="0"/>
            </a:endParaRPr>
          </a:p>
        </p:txBody>
      </p:sp>
      <p:sp>
        <p:nvSpPr>
          <p:cNvPr id="2" name="Slide Number Placeholder 1">
            <a:extLst>
              <a:ext uri="{FF2B5EF4-FFF2-40B4-BE49-F238E27FC236}">
                <a16:creationId xmlns:a16="http://schemas.microsoft.com/office/drawing/2014/main" xmlns="" id="{64BAF3A6-993A-4E87-7801-64E5B33CF868}"/>
              </a:ext>
            </a:extLst>
          </p:cNvPr>
          <p:cNvSpPr>
            <a:spLocks noGrp="1"/>
          </p:cNvSpPr>
          <p:nvPr>
            <p:ph type="sldNum" idx="11"/>
          </p:nvPr>
        </p:nvSpPr>
        <p:spPr>
          <a:xfrm>
            <a:off x="7958138" y="6474414"/>
            <a:ext cx="725487" cy="243886"/>
          </a:xfrm>
        </p:spPr>
        <p:txBody>
          <a:bodyPr/>
          <a:lstStyle/>
          <a:p>
            <a:pPr>
              <a:defRPr/>
            </a:pPr>
            <a:fld id="{62CB07E0-E193-42A0-B8A8-322F4D611127}" type="slidenum">
              <a:rPr lang="ru-RU" altLang="en-US" smtClean="0"/>
              <a:pPr>
                <a:defRPr/>
              </a:pPr>
              <a:t>73</a:t>
            </a:fld>
            <a:endParaRPr lang="ru-RU" altLang="en-US"/>
          </a:p>
        </p:txBody>
      </p:sp>
      <p:pic>
        <p:nvPicPr>
          <p:cNvPr id="3" name="Picture 11">
            <a:extLst>
              <a:ext uri="{FF2B5EF4-FFF2-40B4-BE49-F238E27FC236}">
                <a16:creationId xmlns:a16="http://schemas.microsoft.com/office/drawing/2014/main" xmlns="" id="{52A1633D-0E3C-784A-6C7D-1B6BA0852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426" y="248278"/>
            <a:ext cx="996832" cy="98766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a:extLst>
              <a:ext uri="{FF2B5EF4-FFF2-40B4-BE49-F238E27FC236}">
                <a16:creationId xmlns:a16="http://schemas.microsoft.com/office/drawing/2014/main" xmlns="" id="{775B77E7-3563-1ED6-ACC5-4825DD5260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4060" y="2485673"/>
            <a:ext cx="1945951" cy="2029949"/>
          </a:xfrm>
          <a:prstGeom prst="rect">
            <a:avLst/>
          </a:prstGeom>
        </p:spPr>
      </p:pic>
      <p:grpSp>
        <p:nvGrpSpPr>
          <p:cNvPr id="4" name="Group 3"/>
          <p:cNvGrpSpPr/>
          <p:nvPr/>
        </p:nvGrpSpPr>
        <p:grpSpPr>
          <a:xfrm>
            <a:off x="6282819" y="2614618"/>
            <a:ext cx="1846820" cy="1715057"/>
            <a:chOff x="6282819" y="2614618"/>
            <a:chExt cx="1846820" cy="1715057"/>
          </a:xfrm>
        </p:grpSpPr>
        <p:pic>
          <p:nvPicPr>
            <p:cNvPr id="3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2819" y="2614618"/>
              <a:ext cx="1846820" cy="16525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9" name="Group 7">
              <a:extLst>
                <a:ext uri="{FF2B5EF4-FFF2-40B4-BE49-F238E27FC236}">
                  <a16:creationId xmlns:a16="http://schemas.microsoft.com/office/drawing/2014/main" xmlns="" id="{5E7B831A-04D4-6EC0-60F8-8B963EE13358}"/>
                </a:ext>
              </a:extLst>
            </p:cNvPr>
            <p:cNvGrpSpPr>
              <a:grpSpLocks/>
            </p:cNvGrpSpPr>
            <p:nvPr/>
          </p:nvGrpSpPr>
          <p:grpSpPr bwMode="auto">
            <a:xfrm rot="662268">
              <a:off x="6477000" y="2671619"/>
              <a:ext cx="1384703" cy="1658056"/>
              <a:chOff x="2463" y="1146"/>
              <a:chExt cx="1278" cy="1364"/>
            </a:xfrm>
          </p:grpSpPr>
          <p:sp>
            <p:nvSpPr>
              <p:cNvPr id="10" name="Line 8">
                <a:extLst>
                  <a:ext uri="{FF2B5EF4-FFF2-40B4-BE49-F238E27FC236}">
                    <a16:creationId xmlns:a16="http://schemas.microsoft.com/office/drawing/2014/main" xmlns="" id="{5F243DC4-4E22-186C-C8ED-52D402294CFE}"/>
                  </a:ext>
                </a:extLst>
              </p:cNvPr>
              <p:cNvSpPr>
                <a:spLocks noChangeShapeType="1"/>
              </p:cNvSpPr>
              <p:nvPr/>
            </p:nvSpPr>
            <p:spPr bwMode="auto">
              <a:xfrm flipV="1">
                <a:off x="2547" y="1145"/>
                <a:ext cx="509" cy="1024"/>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 name="Line 9">
                <a:extLst>
                  <a:ext uri="{FF2B5EF4-FFF2-40B4-BE49-F238E27FC236}">
                    <a16:creationId xmlns:a16="http://schemas.microsoft.com/office/drawing/2014/main" xmlns="" id="{8F4F24BD-31E6-762F-8FF9-D69AF7F01BAC}"/>
                  </a:ext>
                </a:extLst>
              </p:cNvPr>
              <p:cNvSpPr>
                <a:spLocks noChangeShapeType="1"/>
              </p:cNvSpPr>
              <p:nvPr/>
            </p:nvSpPr>
            <p:spPr bwMode="auto">
              <a:xfrm>
                <a:off x="3057" y="1147"/>
                <a:ext cx="682" cy="949"/>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 name="Line 10">
                <a:extLst>
                  <a:ext uri="{FF2B5EF4-FFF2-40B4-BE49-F238E27FC236}">
                    <a16:creationId xmlns:a16="http://schemas.microsoft.com/office/drawing/2014/main" xmlns="" id="{9D40B8DB-4CA0-2C0A-96C2-5127F29EE1C5}"/>
                  </a:ext>
                </a:extLst>
              </p:cNvPr>
              <p:cNvSpPr>
                <a:spLocks noChangeShapeType="1"/>
              </p:cNvSpPr>
              <p:nvPr/>
            </p:nvSpPr>
            <p:spPr bwMode="auto">
              <a:xfrm flipV="1">
                <a:off x="2463" y="1180"/>
                <a:ext cx="569" cy="311"/>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 name="Line 11">
                <a:extLst>
                  <a:ext uri="{FF2B5EF4-FFF2-40B4-BE49-F238E27FC236}">
                    <a16:creationId xmlns:a16="http://schemas.microsoft.com/office/drawing/2014/main" xmlns="" id="{6B504F05-2473-02E0-4AD0-96B5679DB501}"/>
                  </a:ext>
                </a:extLst>
              </p:cNvPr>
              <p:cNvSpPr>
                <a:spLocks noChangeShapeType="1"/>
              </p:cNvSpPr>
              <p:nvPr/>
            </p:nvSpPr>
            <p:spPr bwMode="auto">
              <a:xfrm flipV="1">
                <a:off x="2555" y="2096"/>
                <a:ext cx="1185" cy="141"/>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4" name="Line 12">
                <a:extLst>
                  <a:ext uri="{FF2B5EF4-FFF2-40B4-BE49-F238E27FC236}">
                    <a16:creationId xmlns:a16="http://schemas.microsoft.com/office/drawing/2014/main" xmlns="" id="{E32E0F9B-D365-C37C-72D0-CAF6B2B07ECB}"/>
                  </a:ext>
                </a:extLst>
              </p:cNvPr>
              <p:cNvSpPr>
                <a:spLocks noChangeShapeType="1"/>
              </p:cNvSpPr>
              <p:nvPr/>
            </p:nvSpPr>
            <p:spPr bwMode="auto">
              <a:xfrm flipH="1" flipV="1">
                <a:off x="2461" y="1497"/>
                <a:ext cx="94" cy="740"/>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5" name="Line 13">
                <a:extLst>
                  <a:ext uri="{FF2B5EF4-FFF2-40B4-BE49-F238E27FC236}">
                    <a16:creationId xmlns:a16="http://schemas.microsoft.com/office/drawing/2014/main" xmlns="" id="{81E8745E-D01F-6DC8-9EC1-AF32675D1683}"/>
                  </a:ext>
                </a:extLst>
              </p:cNvPr>
              <p:cNvSpPr>
                <a:spLocks noChangeShapeType="1"/>
              </p:cNvSpPr>
              <p:nvPr/>
            </p:nvSpPr>
            <p:spPr bwMode="auto">
              <a:xfrm>
                <a:off x="3057" y="1147"/>
                <a:ext cx="676" cy="331"/>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6" name="Line 14">
                <a:extLst>
                  <a:ext uri="{FF2B5EF4-FFF2-40B4-BE49-F238E27FC236}">
                    <a16:creationId xmlns:a16="http://schemas.microsoft.com/office/drawing/2014/main" xmlns="" id="{55E0CEDB-BBAE-6A88-F933-064A7EB104C7}"/>
                  </a:ext>
                </a:extLst>
              </p:cNvPr>
              <p:cNvSpPr>
                <a:spLocks noChangeShapeType="1"/>
              </p:cNvSpPr>
              <p:nvPr/>
            </p:nvSpPr>
            <p:spPr bwMode="auto">
              <a:xfrm flipH="1" flipV="1">
                <a:off x="3734" y="1478"/>
                <a:ext cx="8" cy="620"/>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 name="Line 15">
                <a:extLst>
                  <a:ext uri="{FF2B5EF4-FFF2-40B4-BE49-F238E27FC236}">
                    <a16:creationId xmlns:a16="http://schemas.microsoft.com/office/drawing/2014/main" xmlns="" id="{B4FC4067-8542-6709-D8E8-0A405CBC5AEC}"/>
                  </a:ext>
                </a:extLst>
              </p:cNvPr>
              <p:cNvSpPr>
                <a:spLocks noChangeShapeType="1"/>
              </p:cNvSpPr>
              <p:nvPr/>
            </p:nvSpPr>
            <p:spPr bwMode="auto">
              <a:xfrm flipV="1">
                <a:off x="3155" y="2097"/>
                <a:ext cx="584" cy="414"/>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8" name="Line 16">
                <a:extLst>
                  <a:ext uri="{FF2B5EF4-FFF2-40B4-BE49-F238E27FC236}">
                    <a16:creationId xmlns:a16="http://schemas.microsoft.com/office/drawing/2014/main" xmlns="" id="{75C63797-F72F-C01D-6D95-3AD0B02071DB}"/>
                  </a:ext>
                </a:extLst>
              </p:cNvPr>
              <p:cNvSpPr>
                <a:spLocks noChangeShapeType="1"/>
              </p:cNvSpPr>
              <p:nvPr/>
            </p:nvSpPr>
            <p:spPr bwMode="auto">
              <a:xfrm>
                <a:off x="2555" y="2237"/>
                <a:ext cx="598" cy="272"/>
              </a:xfrm>
              <a:prstGeom prst="line">
                <a:avLst/>
              </a:prstGeom>
              <a:noFill/>
              <a:ln w="25560">
                <a:solidFill>
                  <a:srgbClr val="C5000B"/>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9" name="Line 17">
                <a:extLst>
                  <a:ext uri="{FF2B5EF4-FFF2-40B4-BE49-F238E27FC236}">
                    <a16:creationId xmlns:a16="http://schemas.microsoft.com/office/drawing/2014/main" xmlns="" id="{E0E77F45-185A-0BCF-4B98-EAD36E3934C2}"/>
                  </a:ext>
                </a:extLst>
              </p:cNvPr>
              <p:cNvSpPr>
                <a:spLocks noChangeShapeType="1"/>
              </p:cNvSpPr>
              <p:nvPr/>
            </p:nvSpPr>
            <p:spPr bwMode="auto">
              <a:xfrm>
                <a:off x="2514" y="1555"/>
                <a:ext cx="259" cy="386"/>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0" name="Line 18">
                <a:extLst>
                  <a:ext uri="{FF2B5EF4-FFF2-40B4-BE49-F238E27FC236}">
                    <a16:creationId xmlns:a16="http://schemas.microsoft.com/office/drawing/2014/main" xmlns="" id="{D77ABD99-A737-79F7-3185-7E41F12EE8F4}"/>
                  </a:ext>
                </a:extLst>
              </p:cNvPr>
              <p:cNvSpPr>
                <a:spLocks noChangeShapeType="1"/>
              </p:cNvSpPr>
              <p:nvPr/>
            </p:nvSpPr>
            <p:spPr bwMode="auto">
              <a:xfrm flipV="1">
                <a:off x="2464" y="1489"/>
                <a:ext cx="309" cy="10"/>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1" name="Line 19">
                <a:extLst>
                  <a:ext uri="{FF2B5EF4-FFF2-40B4-BE49-F238E27FC236}">
                    <a16:creationId xmlns:a16="http://schemas.microsoft.com/office/drawing/2014/main" xmlns="" id="{F3100410-0F0E-6A90-A010-C5A14B9E3609}"/>
                  </a:ext>
                </a:extLst>
              </p:cNvPr>
              <p:cNvSpPr>
                <a:spLocks noChangeShapeType="1"/>
              </p:cNvSpPr>
              <p:nvPr/>
            </p:nvSpPr>
            <p:spPr bwMode="auto">
              <a:xfrm flipH="1">
                <a:off x="3559" y="1480"/>
                <a:ext cx="178" cy="294"/>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 name="Line 20">
                <a:extLst>
                  <a:ext uri="{FF2B5EF4-FFF2-40B4-BE49-F238E27FC236}">
                    <a16:creationId xmlns:a16="http://schemas.microsoft.com/office/drawing/2014/main" xmlns="" id="{11D470A8-44FC-5243-20F1-AAAE62E8BE84}"/>
                  </a:ext>
                </a:extLst>
              </p:cNvPr>
              <p:cNvSpPr>
                <a:spLocks noChangeShapeType="1"/>
              </p:cNvSpPr>
              <p:nvPr/>
            </p:nvSpPr>
            <p:spPr bwMode="auto">
              <a:xfrm>
                <a:off x="3380" y="1462"/>
                <a:ext cx="355" cy="17"/>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3" name="Line 21">
                <a:extLst>
                  <a:ext uri="{FF2B5EF4-FFF2-40B4-BE49-F238E27FC236}">
                    <a16:creationId xmlns:a16="http://schemas.microsoft.com/office/drawing/2014/main" xmlns="" id="{52F4DC35-9ED0-3B9F-0F38-D45E5CD1E6A4}"/>
                  </a:ext>
                </a:extLst>
              </p:cNvPr>
              <p:cNvSpPr>
                <a:spLocks noChangeShapeType="1"/>
              </p:cNvSpPr>
              <p:nvPr/>
            </p:nvSpPr>
            <p:spPr bwMode="auto">
              <a:xfrm>
                <a:off x="2897" y="2128"/>
                <a:ext cx="286" cy="377"/>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4" name="Line 22">
                <a:extLst>
                  <a:ext uri="{FF2B5EF4-FFF2-40B4-BE49-F238E27FC236}">
                    <a16:creationId xmlns:a16="http://schemas.microsoft.com/office/drawing/2014/main" xmlns="" id="{CEF74F2E-3B2F-87AE-4A64-891D70E8B815}"/>
                  </a:ext>
                </a:extLst>
              </p:cNvPr>
              <p:cNvSpPr>
                <a:spLocks noChangeShapeType="1"/>
              </p:cNvSpPr>
              <p:nvPr/>
            </p:nvSpPr>
            <p:spPr bwMode="auto">
              <a:xfrm flipH="1">
                <a:off x="3158" y="2147"/>
                <a:ext cx="178" cy="294"/>
              </a:xfrm>
              <a:prstGeom prst="line">
                <a:avLst/>
              </a:prstGeom>
              <a:noFill/>
              <a:ln w="25560">
                <a:solidFill>
                  <a:srgbClr val="C5000B"/>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spTree>
    <p:extLst>
      <p:ext uri="{BB962C8B-B14F-4D97-AF65-F5344CB8AC3E}">
        <p14:creationId xmlns:p14="http://schemas.microsoft.com/office/powerpoint/2010/main" val="82133245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D53475A-0C61-1AD1-EF6F-EE55ED42C14B}"/>
            </a:ext>
          </a:extLst>
        </p:cNvPr>
        <p:cNvGrpSpPr/>
        <p:nvPr/>
      </p:nvGrpSpPr>
      <p:grpSpPr>
        <a:xfrm>
          <a:off x="0" y="0"/>
          <a:ext cx="0" cy="0"/>
          <a:chOff x="0" y="0"/>
          <a:chExt cx="0" cy="0"/>
        </a:xfrm>
      </p:grpSpPr>
      <p:sp>
        <p:nvSpPr>
          <p:cNvPr id="77826" name="Text Box 1">
            <a:extLst>
              <a:ext uri="{FF2B5EF4-FFF2-40B4-BE49-F238E27FC236}">
                <a16:creationId xmlns:a16="http://schemas.microsoft.com/office/drawing/2014/main" xmlns="" id="{15B4FD38-C047-DFCA-D54D-87888F35E623}"/>
              </a:ext>
            </a:extLst>
          </p:cNvPr>
          <p:cNvSpPr txBox="1">
            <a:spLocks noChangeArrowheads="1"/>
          </p:cNvSpPr>
          <p:nvPr/>
        </p:nvSpPr>
        <p:spPr bwMode="auto">
          <a:xfrm>
            <a:off x="2460000" y="169813"/>
            <a:ext cx="4674124" cy="5449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a:buClrTx/>
            </a:pPr>
            <a:r>
              <a:rPr lang="en-US" altLang="en-US" sz="2800" dirty="0" smtClean="0">
                <a:solidFill>
                  <a:srgbClr val="000000"/>
                </a:solidFill>
                <a:latin typeface="Calibri" panose="020F0502020204030204" pitchFamily="34" charset="0"/>
              </a:rPr>
              <a:t>Borromean nuclei </a:t>
            </a:r>
            <a:r>
              <a:rPr lang="ru-RU" altLang="en-US" sz="2800" baseline="30000" dirty="0" smtClean="0">
                <a:solidFill>
                  <a:srgbClr val="000000"/>
                </a:solidFill>
                <a:latin typeface="Times New Roman" panose="02020603050405020304" pitchFamily="18" charset="0"/>
              </a:rPr>
              <a:t>6</a:t>
            </a:r>
            <a:r>
              <a:rPr lang="ru-RU" altLang="en-US" sz="2800" dirty="0" smtClean="0">
                <a:solidFill>
                  <a:srgbClr val="000000"/>
                </a:solidFill>
                <a:latin typeface="Times New Roman" panose="02020603050405020304" pitchFamily="18" charset="0"/>
              </a:rPr>
              <a:t>He</a:t>
            </a:r>
            <a:r>
              <a:rPr lang="en-US" altLang="en-US" sz="2800" dirty="0" smtClean="0">
                <a:solidFill>
                  <a:srgbClr val="000000"/>
                </a:solidFill>
                <a:latin typeface="Times New Roman" panose="02020603050405020304" pitchFamily="18" charset="0"/>
              </a:rPr>
              <a:t>, </a:t>
            </a:r>
            <a:r>
              <a:rPr lang="en-US" altLang="en-US" sz="2800" baseline="30000" dirty="0" smtClean="0">
                <a:solidFill>
                  <a:srgbClr val="000000"/>
                </a:solidFill>
                <a:latin typeface="Times New Roman" panose="02020603050405020304" pitchFamily="18" charset="0"/>
              </a:rPr>
              <a:t>8</a:t>
            </a:r>
            <a:r>
              <a:rPr lang="ru-RU" altLang="en-US" sz="2800" dirty="0" err="1" smtClean="0">
                <a:solidFill>
                  <a:srgbClr val="000000"/>
                </a:solidFill>
                <a:latin typeface="Times New Roman" panose="02020603050405020304" pitchFamily="18" charset="0"/>
              </a:rPr>
              <a:t>He</a:t>
            </a:r>
            <a:endParaRPr lang="ru-RU" altLang="en-US" sz="2800" dirty="0">
              <a:solidFill>
                <a:srgbClr val="000000"/>
              </a:solidFill>
              <a:latin typeface="Times New Roman" panose="02020603050405020304" pitchFamily="18" charset="0"/>
            </a:endParaRPr>
          </a:p>
        </p:txBody>
      </p:sp>
      <p:sp>
        <p:nvSpPr>
          <p:cNvPr id="77842" name="Text Box 42">
            <a:extLst>
              <a:ext uri="{FF2B5EF4-FFF2-40B4-BE49-F238E27FC236}">
                <a16:creationId xmlns:a16="http://schemas.microsoft.com/office/drawing/2014/main" xmlns="" id="{FEA021DE-5863-5B81-C5BD-EC32797A8374}"/>
              </a:ext>
            </a:extLst>
          </p:cNvPr>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ClrTx/>
              <a:buFontTx/>
              <a:buNone/>
            </a:pPr>
            <a:fld id="{60D43C2E-8603-4A0F-9A14-15803C125150}" type="slidenum">
              <a:rPr lang="ru-RU" altLang="en-US" sz="1200">
                <a:solidFill>
                  <a:srgbClr val="898989"/>
                </a:solidFill>
                <a:latin typeface="Calibri" panose="020F0502020204030204" pitchFamily="34" charset="0"/>
              </a:rPr>
              <a:pPr algn="r" eaLnBrk="1" hangingPunct="1">
                <a:buClrTx/>
                <a:buFontTx/>
                <a:buNone/>
              </a:pPr>
              <a:t>74</a:t>
            </a:fld>
            <a:endParaRPr lang="ru-RU" altLang="en-US" sz="1200">
              <a:solidFill>
                <a:srgbClr val="898989"/>
              </a:solidFill>
              <a:latin typeface="Calibri" panose="020F0502020204030204" pitchFamily="34" charset="0"/>
            </a:endParaRPr>
          </a:p>
        </p:txBody>
      </p:sp>
      <p:sp>
        <p:nvSpPr>
          <p:cNvPr id="2" name="Slide Number Placeholder 1">
            <a:extLst>
              <a:ext uri="{FF2B5EF4-FFF2-40B4-BE49-F238E27FC236}">
                <a16:creationId xmlns:a16="http://schemas.microsoft.com/office/drawing/2014/main" xmlns="" id="{DD3DD997-F80F-2F79-83BF-13608531693F}"/>
              </a:ext>
            </a:extLst>
          </p:cNvPr>
          <p:cNvSpPr>
            <a:spLocks noGrp="1"/>
          </p:cNvSpPr>
          <p:nvPr>
            <p:ph type="sldNum" idx="11"/>
          </p:nvPr>
        </p:nvSpPr>
        <p:spPr>
          <a:xfrm>
            <a:off x="7958138" y="6474414"/>
            <a:ext cx="725487" cy="243886"/>
          </a:xfrm>
        </p:spPr>
        <p:txBody>
          <a:bodyPr/>
          <a:lstStyle/>
          <a:p>
            <a:pPr>
              <a:defRPr/>
            </a:pPr>
            <a:fld id="{62CB07E0-E193-42A0-B8A8-322F4D611127}" type="slidenum">
              <a:rPr lang="ru-RU" altLang="en-US" smtClean="0"/>
              <a:pPr>
                <a:defRPr/>
              </a:pPr>
              <a:t>74</a:t>
            </a:fld>
            <a:endParaRPr lang="ru-RU" altLang="en-US"/>
          </a:p>
        </p:txBody>
      </p:sp>
      <p:grpSp>
        <p:nvGrpSpPr>
          <p:cNvPr id="4" name="Group 3"/>
          <p:cNvGrpSpPr/>
          <p:nvPr/>
        </p:nvGrpSpPr>
        <p:grpSpPr>
          <a:xfrm>
            <a:off x="1483223" y="1258026"/>
            <a:ext cx="6493965" cy="4195700"/>
            <a:chOff x="1569310" y="1111293"/>
            <a:chExt cx="6493965" cy="4195700"/>
          </a:xfrm>
        </p:grpSpPr>
        <p:sp>
          <p:nvSpPr>
            <p:cNvPr id="77834" name="Text Box 9">
              <a:extLst>
                <a:ext uri="{FF2B5EF4-FFF2-40B4-BE49-F238E27FC236}">
                  <a16:creationId xmlns:a16="http://schemas.microsoft.com/office/drawing/2014/main" xmlns="" id="{72A69554-271E-A0CD-A1D1-3D46ED87ABA3}"/>
                </a:ext>
              </a:extLst>
            </p:cNvPr>
            <p:cNvSpPr txBox="1">
              <a:spLocks noChangeArrowheads="1"/>
            </p:cNvSpPr>
            <p:nvPr/>
          </p:nvSpPr>
          <p:spPr bwMode="auto">
            <a:xfrm>
              <a:off x="2789832" y="1111293"/>
              <a:ext cx="1027071" cy="542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ru-RU" altLang="en-US" sz="2400" baseline="30000">
                  <a:solidFill>
                    <a:srgbClr val="000000"/>
                  </a:solidFill>
                  <a:latin typeface="Times New Roman" panose="02020603050405020304" pitchFamily="18" charset="0"/>
                </a:rPr>
                <a:t>6</a:t>
              </a:r>
              <a:r>
                <a:rPr lang="ru-RU" altLang="en-US" sz="2400">
                  <a:solidFill>
                    <a:srgbClr val="000000"/>
                  </a:solidFill>
                  <a:latin typeface="Times New Roman" panose="02020603050405020304" pitchFamily="18" charset="0"/>
                </a:rPr>
                <a:t>He</a:t>
              </a:r>
              <a:endParaRPr lang="ru-RU" altLang="en-US" sz="2400" dirty="0">
                <a:solidFill>
                  <a:srgbClr val="000000"/>
                </a:solidFill>
                <a:latin typeface="Times New Roman" panose="02020603050405020304" pitchFamily="18" charset="0"/>
              </a:endParaRPr>
            </a:p>
          </p:txBody>
        </p:sp>
        <p:sp>
          <p:nvSpPr>
            <p:cNvPr id="77835" name="Text Box 10">
              <a:extLst>
                <a:ext uri="{FF2B5EF4-FFF2-40B4-BE49-F238E27FC236}">
                  <a16:creationId xmlns:a16="http://schemas.microsoft.com/office/drawing/2014/main" xmlns="" id="{71F79529-0094-3866-FC77-A90A0237DE7C}"/>
                </a:ext>
              </a:extLst>
            </p:cNvPr>
            <p:cNvSpPr txBox="1">
              <a:spLocks noChangeArrowheads="1"/>
            </p:cNvSpPr>
            <p:nvPr/>
          </p:nvSpPr>
          <p:spPr bwMode="auto">
            <a:xfrm>
              <a:off x="6233121" y="1122165"/>
              <a:ext cx="919163" cy="4976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ru-RU" altLang="en-US" sz="2400" baseline="30000" dirty="0">
                  <a:solidFill>
                    <a:srgbClr val="000000"/>
                  </a:solidFill>
                  <a:latin typeface="Times New Roman" panose="02020603050405020304" pitchFamily="18" charset="0"/>
                </a:rPr>
                <a:t>8</a:t>
              </a:r>
              <a:r>
                <a:rPr lang="ru-RU" altLang="en-US" sz="2400" dirty="0">
                  <a:solidFill>
                    <a:srgbClr val="000000"/>
                  </a:solidFill>
                  <a:latin typeface="Times New Roman" panose="02020603050405020304" pitchFamily="18" charset="0"/>
                </a:rPr>
                <a:t>He</a:t>
              </a:r>
            </a:p>
          </p:txBody>
        </p:sp>
        <p:sp>
          <p:nvSpPr>
            <p:cNvPr id="77837" name="Text Box 12">
              <a:extLst>
                <a:ext uri="{FF2B5EF4-FFF2-40B4-BE49-F238E27FC236}">
                  <a16:creationId xmlns:a16="http://schemas.microsoft.com/office/drawing/2014/main" xmlns="" id="{8C3E9C94-7017-3B7B-5174-2394521F7FBB}"/>
                </a:ext>
              </a:extLst>
            </p:cNvPr>
            <p:cNvSpPr txBox="1">
              <a:spLocks noChangeArrowheads="1"/>
            </p:cNvSpPr>
            <p:nvPr/>
          </p:nvSpPr>
          <p:spPr bwMode="auto">
            <a:xfrm>
              <a:off x="3236799" y="4383443"/>
              <a:ext cx="1694993"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en-US" sz="2400" dirty="0">
                  <a:solidFill>
                    <a:srgbClr val="000000"/>
                  </a:solidFill>
                  <a:latin typeface="Times New Roman" panose="02020603050405020304" pitchFamily="18" charset="0"/>
                  <a:cs typeface="Times New Roman" panose="02020603050405020304" pitchFamily="18" charset="0"/>
                </a:rPr>
                <a:t>Quark loops</a:t>
              </a:r>
            </a:p>
          </p:txBody>
        </p:sp>
        <p:pic>
          <p:nvPicPr>
            <p:cNvPr id="6" name="Picture 5">
              <a:extLst>
                <a:ext uri="{FF2B5EF4-FFF2-40B4-BE49-F238E27FC236}">
                  <a16:creationId xmlns:a16="http://schemas.microsoft.com/office/drawing/2014/main" xmlns="" id="{8C9B6ACC-7A73-A8FB-AC2B-E879361E9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9310" y="1523617"/>
              <a:ext cx="2413261" cy="2438400"/>
            </a:xfrm>
            <a:prstGeom prst="rect">
              <a:avLst/>
            </a:prstGeom>
          </p:spPr>
        </p:pic>
        <p:pic>
          <p:nvPicPr>
            <p:cNvPr id="44" name="Picture 43">
              <a:extLst>
                <a:ext uri="{FF2B5EF4-FFF2-40B4-BE49-F238E27FC236}">
                  <a16:creationId xmlns:a16="http://schemas.microsoft.com/office/drawing/2014/main" xmlns="" id="{E3B600EA-23E1-FB53-0C48-54EF7C49B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3125" y="1471704"/>
              <a:ext cx="3020150" cy="2438400"/>
            </a:xfrm>
            <a:prstGeom prst="rect">
              <a:avLst/>
            </a:prstGeom>
          </p:spPr>
        </p:pic>
        <p:grpSp>
          <p:nvGrpSpPr>
            <p:cNvPr id="77843" name="Group 77842">
              <a:extLst>
                <a:ext uri="{FF2B5EF4-FFF2-40B4-BE49-F238E27FC236}">
                  <a16:creationId xmlns:a16="http://schemas.microsoft.com/office/drawing/2014/main" xmlns="" id="{065339F5-0DFC-4866-A99C-914709B7BF59}"/>
                </a:ext>
              </a:extLst>
            </p:cNvPr>
            <p:cNvGrpSpPr/>
            <p:nvPr/>
          </p:nvGrpSpPr>
          <p:grpSpPr>
            <a:xfrm>
              <a:off x="1569310" y="3897171"/>
              <a:ext cx="1455546" cy="1409822"/>
              <a:chOff x="841537" y="4662607"/>
              <a:chExt cx="1455546" cy="1409822"/>
            </a:xfrm>
          </p:grpSpPr>
          <p:pic>
            <p:nvPicPr>
              <p:cNvPr id="77838" name="Picture 77837">
                <a:extLst>
                  <a:ext uri="{FF2B5EF4-FFF2-40B4-BE49-F238E27FC236}">
                    <a16:creationId xmlns:a16="http://schemas.microsoft.com/office/drawing/2014/main" xmlns="" id="{51828C19-6AB2-FCC7-7BEB-8F4F1FCB7D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537" y="4662607"/>
                <a:ext cx="1455546" cy="1409822"/>
              </a:xfrm>
              <a:prstGeom prst="rect">
                <a:avLst/>
              </a:prstGeom>
            </p:spPr>
          </p:pic>
          <p:sp>
            <p:nvSpPr>
              <p:cNvPr id="77839" name="TextBox 77838">
                <a:extLst>
                  <a:ext uri="{FF2B5EF4-FFF2-40B4-BE49-F238E27FC236}">
                    <a16:creationId xmlns:a16="http://schemas.microsoft.com/office/drawing/2014/main" xmlns="" id="{098F94D2-307D-E023-947B-C32B938927C4}"/>
                  </a:ext>
                </a:extLst>
              </p:cNvPr>
              <p:cNvSpPr txBox="1"/>
              <p:nvPr/>
            </p:nvSpPr>
            <p:spPr>
              <a:xfrm>
                <a:off x="1412857" y="4800600"/>
                <a:ext cx="312906" cy="369332"/>
              </a:xfrm>
              <a:prstGeom prst="rect">
                <a:avLst/>
              </a:prstGeom>
              <a:noFill/>
            </p:spPr>
            <p:txBody>
              <a:bodyPr wrap="none" rtlCol="0">
                <a:spAutoFit/>
              </a:bodyPr>
              <a:lstStyle/>
              <a:p>
                <a:r>
                  <a:rPr lang="en-US" dirty="0">
                    <a:solidFill>
                      <a:schemeClr val="tx1"/>
                    </a:solidFill>
                  </a:rPr>
                  <a:t>p</a:t>
                </a:r>
                <a:endParaRPr lang="ru-RU" dirty="0">
                  <a:solidFill>
                    <a:schemeClr val="tx1"/>
                  </a:solidFill>
                </a:endParaRPr>
              </a:p>
            </p:txBody>
          </p:sp>
          <p:sp>
            <p:nvSpPr>
              <p:cNvPr id="77840" name="TextBox 77839">
                <a:extLst>
                  <a:ext uri="{FF2B5EF4-FFF2-40B4-BE49-F238E27FC236}">
                    <a16:creationId xmlns:a16="http://schemas.microsoft.com/office/drawing/2014/main" xmlns="" id="{B39D0BE7-1CD3-A520-997B-BFD74E981160}"/>
                  </a:ext>
                </a:extLst>
              </p:cNvPr>
              <p:cNvSpPr txBox="1"/>
              <p:nvPr/>
            </p:nvSpPr>
            <p:spPr>
              <a:xfrm>
                <a:off x="1064202" y="5464122"/>
                <a:ext cx="312906" cy="369332"/>
              </a:xfrm>
              <a:prstGeom prst="rect">
                <a:avLst/>
              </a:prstGeom>
              <a:noFill/>
            </p:spPr>
            <p:txBody>
              <a:bodyPr wrap="none" rtlCol="0">
                <a:spAutoFit/>
              </a:bodyPr>
              <a:lstStyle/>
              <a:p>
                <a:r>
                  <a:rPr lang="en-US" dirty="0">
                    <a:solidFill>
                      <a:schemeClr val="tx1"/>
                    </a:solidFill>
                  </a:rPr>
                  <a:t>n</a:t>
                </a:r>
                <a:endParaRPr lang="ru-RU" dirty="0">
                  <a:solidFill>
                    <a:schemeClr val="tx1"/>
                  </a:solidFill>
                </a:endParaRPr>
              </a:p>
            </p:txBody>
          </p:sp>
          <p:sp>
            <p:nvSpPr>
              <p:cNvPr id="77841" name="TextBox 77840">
                <a:extLst>
                  <a:ext uri="{FF2B5EF4-FFF2-40B4-BE49-F238E27FC236}">
                    <a16:creationId xmlns:a16="http://schemas.microsoft.com/office/drawing/2014/main" xmlns="" id="{D4CB81AA-4B6C-41E0-2F70-2FF3820A9C3A}"/>
                  </a:ext>
                </a:extLst>
              </p:cNvPr>
              <p:cNvSpPr txBox="1"/>
              <p:nvPr/>
            </p:nvSpPr>
            <p:spPr>
              <a:xfrm>
                <a:off x="1749153" y="5467287"/>
                <a:ext cx="312906" cy="369332"/>
              </a:xfrm>
              <a:prstGeom prst="rect">
                <a:avLst/>
              </a:prstGeom>
              <a:noFill/>
            </p:spPr>
            <p:txBody>
              <a:bodyPr wrap="none" rtlCol="0">
                <a:spAutoFit/>
              </a:bodyPr>
              <a:lstStyle/>
              <a:p>
                <a:r>
                  <a:rPr lang="en-US" dirty="0">
                    <a:solidFill>
                      <a:schemeClr val="tx1"/>
                    </a:solidFill>
                  </a:rPr>
                  <a:t>n</a:t>
                </a:r>
                <a:endParaRPr lang="ru-RU" dirty="0">
                  <a:solidFill>
                    <a:schemeClr val="tx1"/>
                  </a:solidFill>
                </a:endParaRPr>
              </a:p>
            </p:txBody>
          </p:sp>
        </p:grpSp>
        <p:grpSp>
          <p:nvGrpSpPr>
            <p:cNvPr id="77844" name="Group 77843">
              <a:extLst>
                <a:ext uri="{FF2B5EF4-FFF2-40B4-BE49-F238E27FC236}">
                  <a16:creationId xmlns:a16="http://schemas.microsoft.com/office/drawing/2014/main" xmlns="" id="{43360F4D-9FE5-1F55-A845-47A11AB29823}"/>
                </a:ext>
              </a:extLst>
            </p:cNvPr>
            <p:cNvGrpSpPr/>
            <p:nvPr/>
          </p:nvGrpSpPr>
          <p:grpSpPr>
            <a:xfrm>
              <a:off x="5043125" y="3894113"/>
              <a:ext cx="1455546" cy="1409822"/>
              <a:chOff x="841537" y="4662607"/>
              <a:chExt cx="1455546" cy="1409822"/>
            </a:xfrm>
          </p:grpSpPr>
          <p:pic>
            <p:nvPicPr>
              <p:cNvPr id="77845" name="Picture 77844">
                <a:extLst>
                  <a:ext uri="{FF2B5EF4-FFF2-40B4-BE49-F238E27FC236}">
                    <a16:creationId xmlns:a16="http://schemas.microsoft.com/office/drawing/2014/main" xmlns="" id="{764BD67A-4BB0-DF93-9A60-7B27FFA2F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537" y="4662607"/>
                <a:ext cx="1455546" cy="1409822"/>
              </a:xfrm>
              <a:prstGeom prst="rect">
                <a:avLst/>
              </a:prstGeom>
            </p:spPr>
          </p:pic>
          <p:sp>
            <p:nvSpPr>
              <p:cNvPr id="77846" name="TextBox 77845">
                <a:extLst>
                  <a:ext uri="{FF2B5EF4-FFF2-40B4-BE49-F238E27FC236}">
                    <a16:creationId xmlns:a16="http://schemas.microsoft.com/office/drawing/2014/main" xmlns="" id="{E239DD5D-C695-F395-A665-BA6877A1EE51}"/>
                  </a:ext>
                </a:extLst>
              </p:cNvPr>
              <p:cNvSpPr txBox="1"/>
              <p:nvPr/>
            </p:nvSpPr>
            <p:spPr>
              <a:xfrm>
                <a:off x="1412857" y="4800600"/>
                <a:ext cx="312906" cy="369332"/>
              </a:xfrm>
              <a:prstGeom prst="rect">
                <a:avLst/>
              </a:prstGeom>
              <a:noFill/>
            </p:spPr>
            <p:txBody>
              <a:bodyPr wrap="none" rtlCol="0">
                <a:spAutoFit/>
              </a:bodyPr>
              <a:lstStyle/>
              <a:p>
                <a:r>
                  <a:rPr lang="en-US" dirty="0">
                    <a:solidFill>
                      <a:schemeClr val="tx1"/>
                    </a:solidFill>
                  </a:rPr>
                  <a:t>p</a:t>
                </a:r>
                <a:endParaRPr lang="ru-RU" dirty="0">
                  <a:solidFill>
                    <a:schemeClr val="tx1"/>
                  </a:solidFill>
                </a:endParaRPr>
              </a:p>
            </p:txBody>
          </p:sp>
          <p:sp>
            <p:nvSpPr>
              <p:cNvPr id="77847" name="TextBox 77846">
                <a:extLst>
                  <a:ext uri="{FF2B5EF4-FFF2-40B4-BE49-F238E27FC236}">
                    <a16:creationId xmlns:a16="http://schemas.microsoft.com/office/drawing/2014/main" xmlns="" id="{35E937F3-90D9-608D-A7BE-2C03E30C6CA4}"/>
                  </a:ext>
                </a:extLst>
              </p:cNvPr>
              <p:cNvSpPr txBox="1"/>
              <p:nvPr/>
            </p:nvSpPr>
            <p:spPr>
              <a:xfrm>
                <a:off x="1064202" y="5464122"/>
                <a:ext cx="312906" cy="369332"/>
              </a:xfrm>
              <a:prstGeom prst="rect">
                <a:avLst/>
              </a:prstGeom>
              <a:noFill/>
            </p:spPr>
            <p:txBody>
              <a:bodyPr wrap="none" rtlCol="0">
                <a:spAutoFit/>
              </a:bodyPr>
              <a:lstStyle/>
              <a:p>
                <a:r>
                  <a:rPr lang="en-US" dirty="0">
                    <a:solidFill>
                      <a:schemeClr val="tx1"/>
                    </a:solidFill>
                  </a:rPr>
                  <a:t>n</a:t>
                </a:r>
                <a:endParaRPr lang="ru-RU" dirty="0">
                  <a:solidFill>
                    <a:schemeClr val="tx1"/>
                  </a:solidFill>
                </a:endParaRPr>
              </a:p>
            </p:txBody>
          </p:sp>
          <p:sp>
            <p:nvSpPr>
              <p:cNvPr id="77848" name="TextBox 77847">
                <a:extLst>
                  <a:ext uri="{FF2B5EF4-FFF2-40B4-BE49-F238E27FC236}">
                    <a16:creationId xmlns:a16="http://schemas.microsoft.com/office/drawing/2014/main" xmlns="" id="{0AC882BE-A327-F93F-A2DC-25C88A3083D1}"/>
                  </a:ext>
                </a:extLst>
              </p:cNvPr>
              <p:cNvSpPr txBox="1"/>
              <p:nvPr/>
            </p:nvSpPr>
            <p:spPr>
              <a:xfrm>
                <a:off x="1749153" y="5467287"/>
                <a:ext cx="312906" cy="369332"/>
              </a:xfrm>
              <a:prstGeom prst="rect">
                <a:avLst/>
              </a:prstGeom>
              <a:noFill/>
            </p:spPr>
            <p:txBody>
              <a:bodyPr wrap="none" rtlCol="0">
                <a:spAutoFit/>
              </a:bodyPr>
              <a:lstStyle/>
              <a:p>
                <a:r>
                  <a:rPr lang="en-US" dirty="0">
                    <a:solidFill>
                      <a:schemeClr val="tx1"/>
                    </a:solidFill>
                  </a:rPr>
                  <a:t>n</a:t>
                </a:r>
                <a:endParaRPr lang="ru-RU" dirty="0">
                  <a:solidFill>
                    <a:schemeClr val="tx1"/>
                  </a:solidFill>
                </a:endParaRPr>
              </a:p>
            </p:txBody>
          </p:sp>
        </p:grpSp>
        <p:grpSp>
          <p:nvGrpSpPr>
            <p:cNvPr id="77849" name="Group 77848">
              <a:extLst>
                <a:ext uri="{FF2B5EF4-FFF2-40B4-BE49-F238E27FC236}">
                  <a16:creationId xmlns:a16="http://schemas.microsoft.com/office/drawing/2014/main" xmlns="" id="{563BE6F2-4BB0-C8D4-E68D-860166AEB218}"/>
                </a:ext>
              </a:extLst>
            </p:cNvPr>
            <p:cNvGrpSpPr/>
            <p:nvPr/>
          </p:nvGrpSpPr>
          <p:grpSpPr>
            <a:xfrm>
              <a:off x="6598553" y="3894113"/>
              <a:ext cx="1455546" cy="1409822"/>
              <a:chOff x="841537" y="4662607"/>
              <a:chExt cx="1455546" cy="1409822"/>
            </a:xfrm>
          </p:grpSpPr>
          <p:pic>
            <p:nvPicPr>
              <p:cNvPr id="77850" name="Picture 77849">
                <a:extLst>
                  <a:ext uri="{FF2B5EF4-FFF2-40B4-BE49-F238E27FC236}">
                    <a16:creationId xmlns:a16="http://schemas.microsoft.com/office/drawing/2014/main" xmlns="" id="{B3F5DBB8-361C-1529-2139-BE99B078D79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537" y="4662607"/>
                <a:ext cx="1455546" cy="1409822"/>
              </a:xfrm>
              <a:prstGeom prst="rect">
                <a:avLst/>
              </a:prstGeom>
            </p:spPr>
          </p:pic>
          <p:sp>
            <p:nvSpPr>
              <p:cNvPr id="77851" name="TextBox 77850">
                <a:extLst>
                  <a:ext uri="{FF2B5EF4-FFF2-40B4-BE49-F238E27FC236}">
                    <a16:creationId xmlns:a16="http://schemas.microsoft.com/office/drawing/2014/main" xmlns="" id="{244CD9D5-E0CE-2708-E4B3-429825D8E205}"/>
                  </a:ext>
                </a:extLst>
              </p:cNvPr>
              <p:cNvSpPr txBox="1"/>
              <p:nvPr/>
            </p:nvSpPr>
            <p:spPr>
              <a:xfrm>
                <a:off x="1412857" y="4800600"/>
                <a:ext cx="312906" cy="369332"/>
              </a:xfrm>
              <a:prstGeom prst="rect">
                <a:avLst/>
              </a:prstGeom>
              <a:noFill/>
            </p:spPr>
            <p:txBody>
              <a:bodyPr wrap="none" rtlCol="0">
                <a:spAutoFit/>
              </a:bodyPr>
              <a:lstStyle/>
              <a:p>
                <a:r>
                  <a:rPr lang="en-US" dirty="0">
                    <a:solidFill>
                      <a:schemeClr val="tx1"/>
                    </a:solidFill>
                  </a:rPr>
                  <a:t>p</a:t>
                </a:r>
                <a:endParaRPr lang="ru-RU" dirty="0">
                  <a:solidFill>
                    <a:schemeClr val="tx1"/>
                  </a:solidFill>
                </a:endParaRPr>
              </a:p>
            </p:txBody>
          </p:sp>
          <p:sp>
            <p:nvSpPr>
              <p:cNvPr id="77852" name="TextBox 77851">
                <a:extLst>
                  <a:ext uri="{FF2B5EF4-FFF2-40B4-BE49-F238E27FC236}">
                    <a16:creationId xmlns:a16="http://schemas.microsoft.com/office/drawing/2014/main" xmlns="" id="{B68AED6A-F1B5-C6D2-E4E3-E31557CF023E}"/>
                  </a:ext>
                </a:extLst>
              </p:cNvPr>
              <p:cNvSpPr txBox="1"/>
              <p:nvPr/>
            </p:nvSpPr>
            <p:spPr>
              <a:xfrm>
                <a:off x="1064202" y="5464122"/>
                <a:ext cx="312906" cy="369332"/>
              </a:xfrm>
              <a:prstGeom prst="rect">
                <a:avLst/>
              </a:prstGeom>
              <a:noFill/>
            </p:spPr>
            <p:txBody>
              <a:bodyPr wrap="none" rtlCol="0">
                <a:spAutoFit/>
              </a:bodyPr>
              <a:lstStyle/>
              <a:p>
                <a:r>
                  <a:rPr lang="en-US" dirty="0">
                    <a:solidFill>
                      <a:schemeClr val="tx1"/>
                    </a:solidFill>
                  </a:rPr>
                  <a:t>n</a:t>
                </a:r>
                <a:endParaRPr lang="ru-RU" dirty="0">
                  <a:solidFill>
                    <a:schemeClr val="tx1"/>
                  </a:solidFill>
                </a:endParaRPr>
              </a:p>
            </p:txBody>
          </p:sp>
          <p:sp>
            <p:nvSpPr>
              <p:cNvPr id="77853" name="TextBox 77852">
                <a:extLst>
                  <a:ext uri="{FF2B5EF4-FFF2-40B4-BE49-F238E27FC236}">
                    <a16:creationId xmlns:a16="http://schemas.microsoft.com/office/drawing/2014/main" xmlns="" id="{2DE645D6-806C-2EC2-17B2-C8A2E2796D71}"/>
                  </a:ext>
                </a:extLst>
              </p:cNvPr>
              <p:cNvSpPr txBox="1"/>
              <p:nvPr/>
            </p:nvSpPr>
            <p:spPr>
              <a:xfrm>
                <a:off x="1749153" y="5467287"/>
                <a:ext cx="312906" cy="369332"/>
              </a:xfrm>
              <a:prstGeom prst="rect">
                <a:avLst/>
              </a:prstGeom>
              <a:noFill/>
            </p:spPr>
            <p:txBody>
              <a:bodyPr wrap="none" rtlCol="0">
                <a:spAutoFit/>
              </a:bodyPr>
              <a:lstStyle/>
              <a:p>
                <a:r>
                  <a:rPr lang="en-US" dirty="0">
                    <a:solidFill>
                      <a:schemeClr val="tx1"/>
                    </a:solidFill>
                  </a:rPr>
                  <a:t>n</a:t>
                </a:r>
                <a:endParaRPr lang="ru-RU" dirty="0">
                  <a:solidFill>
                    <a:schemeClr val="tx1"/>
                  </a:solidFill>
                </a:endParaRPr>
              </a:p>
            </p:txBody>
          </p:sp>
        </p:grpSp>
        <p:sp>
          <p:nvSpPr>
            <p:cNvPr id="77833" name="Text Box 8">
              <a:extLst>
                <a:ext uri="{FF2B5EF4-FFF2-40B4-BE49-F238E27FC236}">
                  <a16:creationId xmlns:a16="http://schemas.microsoft.com/office/drawing/2014/main" xmlns="" id="{193E77E5-ED6A-7692-B6C2-030A07F12E24}"/>
                </a:ext>
              </a:extLst>
            </p:cNvPr>
            <p:cNvSpPr txBox="1">
              <a:spLocks noChangeArrowheads="1"/>
            </p:cNvSpPr>
            <p:nvPr/>
          </p:nvSpPr>
          <p:spPr bwMode="auto">
            <a:xfrm>
              <a:off x="6214961" y="3107874"/>
              <a:ext cx="919163"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ru-RU" altLang="en-US" sz="2400" baseline="30000" dirty="0">
                  <a:solidFill>
                    <a:srgbClr val="000000"/>
                  </a:solidFill>
                  <a:latin typeface="Times New Roman" panose="02020603050405020304" pitchFamily="18" charset="0"/>
                </a:rPr>
                <a:t>4</a:t>
              </a:r>
              <a:r>
                <a:rPr lang="ru-RU" altLang="en-US" sz="2400" dirty="0">
                  <a:solidFill>
                    <a:srgbClr val="000000"/>
                  </a:solidFill>
                  <a:latin typeface="Times New Roman" panose="02020603050405020304" pitchFamily="18" charset="0"/>
                </a:rPr>
                <a:t>He</a:t>
              </a:r>
              <a:r>
                <a:rPr lang="en-US" altLang="en-US" sz="2400" dirty="0">
                  <a:solidFill>
                    <a:srgbClr val="000000"/>
                  </a:solidFill>
                  <a:latin typeface="Times New Roman" panose="02020603050405020304" pitchFamily="18" charset="0"/>
                </a:rPr>
                <a:t> </a:t>
              </a:r>
            </a:p>
            <a:p>
              <a:pPr eaLnBrk="1" hangingPunct="1">
                <a:buClrTx/>
                <a:buFontTx/>
                <a:buNone/>
              </a:pPr>
              <a:r>
                <a:rPr lang="en-US" altLang="en-US" sz="2000" dirty="0">
                  <a:solidFill>
                    <a:srgbClr val="000000"/>
                  </a:solidFill>
                  <a:latin typeface="Times New Roman" panose="02020603050405020304" pitchFamily="18" charset="0"/>
                </a:rPr>
                <a:t>Core</a:t>
              </a:r>
            </a:p>
            <a:p>
              <a:pPr eaLnBrk="1" hangingPunct="1">
                <a:buClrTx/>
                <a:buFontTx/>
                <a:buNone/>
              </a:pPr>
              <a:endParaRPr lang="en-US" altLang="en-US" sz="2000" dirty="0">
                <a:solidFill>
                  <a:srgbClr val="000000"/>
                </a:solidFill>
                <a:latin typeface="Times New Roman" panose="02020603050405020304" pitchFamily="18" charset="0"/>
              </a:endParaRPr>
            </a:p>
          </p:txBody>
        </p:sp>
      </p:grpSp>
      <p:sp>
        <p:nvSpPr>
          <p:cNvPr id="77854" name="Text Box 12">
            <a:extLst>
              <a:ext uri="{FF2B5EF4-FFF2-40B4-BE49-F238E27FC236}">
                <a16:creationId xmlns:a16="http://schemas.microsoft.com/office/drawing/2014/main" xmlns="" id="{FE66092F-B324-DF60-3EE5-31E4E30F8CEF}"/>
              </a:ext>
            </a:extLst>
          </p:cNvPr>
          <p:cNvSpPr txBox="1">
            <a:spLocks noChangeArrowheads="1"/>
          </p:cNvSpPr>
          <p:nvPr/>
        </p:nvSpPr>
        <p:spPr bwMode="auto">
          <a:xfrm>
            <a:off x="1414920" y="5937657"/>
            <a:ext cx="5944381" cy="120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pPr>
            <a:r>
              <a:rPr lang="en-US" altLang="en-US" sz="2400" dirty="0">
                <a:solidFill>
                  <a:srgbClr val="000000"/>
                </a:solidFill>
                <a:latin typeface="Times New Roman" panose="02020603050405020304" pitchFamily="18" charset="0"/>
                <a:cs typeface="Times New Roman" panose="02020603050405020304" pitchFamily="18" charset="0"/>
              </a:rPr>
              <a:t>No bound states for </a:t>
            </a:r>
            <a:r>
              <a:rPr lang="en-US" altLang="en-US" sz="2400" baseline="30000" dirty="0">
                <a:solidFill>
                  <a:srgbClr val="000000"/>
                </a:solidFill>
                <a:latin typeface="Times New Roman" panose="02020603050405020304" pitchFamily="18" charset="0"/>
                <a:cs typeface="Times New Roman" panose="02020603050405020304" pitchFamily="18" charset="0"/>
              </a:rPr>
              <a:t>5</a:t>
            </a:r>
            <a:r>
              <a:rPr lang="ru-RU" altLang="en-US" sz="2400" dirty="0" err="1">
                <a:solidFill>
                  <a:srgbClr val="000000"/>
                </a:solidFill>
                <a:latin typeface="Times New Roman" panose="02020603050405020304" pitchFamily="18" charset="0"/>
              </a:rPr>
              <a:t>He</a:t>
            </a:r>
            <a:r>
              <a:rPr lang="en-US" altLang="en-US" sz="2400" dirty="0">
                <a:solidFill>
                  <a:srgbClr val="000000"/>
                </a:solidFill>
                <a:latin typeface="Times New Roman" panose="02020603050405020304" pitchFamily="18" charset="0"/>
              </a:rPr>
              <a:t>, </a:t>
            </a:r>
            <a:r>
              <a:rPr lang="en-US" altLang="en-US" sz="2400" baseline="30000" dirty="0">
                <a:solidFill>
                  <a:srgbClr val="000000"/>
                </a:solidFill>
                <a:latin typeface="Times New Roman" panose="02020603050405020304" pitchFamily="18" charset="0"/>
              </a:rPr>
              <a:t>7</a:t>
            </a:r>
            <a:r>
              <a:rPr lang="ru-RU" altLang="en-US" sz="2400" dirty="0" err="1">
                <a:solidFill>
                  <a:srgbClr val="000000"/>
                </a:solidFill>
                <a:latin typeface="Times New Roman" panose="02020603050405020304" pitchFamily="18" charset="0"/>
              </a:rPr>
              <a:t>He</a:t>
            </a:r>
            <a:r>
              <a:rPr lang="en-US" altLang="en-US" sz="2400" dirty="0">
                <a:solidFill>
                  <a:srgbClr val="000000"/>
                </a:solidFill>
                <a:latin typeface="Times New Roman" panose="02020603050405020304" pitchFamily="18" charset="0"/>
              </a:rPr>
              <a:t>,</a:t>
            </a:r>
            <a:r>
              <a:rPr lang="ru-RU" altLang="en-US" sz="2400" baseline="30000" dirty="0">
                <a:solidFill>
                  <a:srgbClr val="000000"/>
                </a:solidFill>
                <a:latin typeface="Times New Roman" panose="02020603050405020304" pitchFamily="18" charset="0"/>
              </a:rPr>
              <a:t> </a:t>
            </a:r>
            <a:r>
              <a:rPr lang="en-US" altLang="en-US" sz="2400" baseline="30000" dirty="0">
                <a:solidFill>
                  <a:srgbClr val="000000"/>
                </a:solidFill>
                <a:latin typeface="Times New Roman" panose="02020603050405020304" pitchFamily="18" charset="0"/>
              </a:rPr>
              <a:t>9</a:t>
            </a:r>
            <a:r>
              <a:rPr lang="ru-RU" altLang="en-US" sz="2400" dirty="0" err="1">
                <a:solidFill>
                  <a:srgbClr val="000000"/>
                </a:solidFill>
                <a:latin typeface="Times New Roman" panose="02020603050405020304" pitchFamily="18" charset="0"/>
              </a:rPr>
              <a:t>He</a:t>
            </a:r>
            <a:r>
              <a:rPr lang="en-US" altLang="en-US" sz="2400" dirty="0">
                <a:solidFill>
                  <a:srgbClr val="000000"/>
                </a:solidFill>
                <a:latin typeface="Times New Roman" panose="02020603050405020304" pitchFamily="18" charset="0"/>
              </a:rPr>
              <a:t> (resonances)</a:t>
            </a:r>
          </a:p>
          <a:p>
            <a:pPr eaLnBrk="1" hangingPunct="1">
              <a:buClrTx/>
            </a:pPr>
            <a:r>
              <a:rPr lang="en-US" altLang="en-US" sz="2400" baseline="30000" dirty="0">
                <a:solidFill>
                  <a:srgbClr val="FF0000"/>
                </a:solidFill>
                <a:latin typeface="Times New Roman" panose="02020603050405020304" pitchFamily="18" charset="0"/>
              </a:rPr>
              <a:t>10</a:t>
            </a:r>
            <a:r>
              <a:rPr lang="ru-RU" altLang="en-US" sz="2400" dirty="0" err="1">
                <a:solidFill>
                  <a:srgbClr val="FF0000"/>
                </a:solidFill>
                <a:latin typeface="Times New Roman" panose="02020603050405020304" pitchFamily="18" charset="0"/>
              </a:rPr>
              <a:t>He</a:t>
            </a:r>
            <a:r>
              <a:rPr lang="en-US" altLang="en-US" sz="2400" dirty="0">
                <a:solidFill>
                  <a:srgbClr val="FF0000"/>
                </a:solidFill>
                <a:latin typeface="Times New Roman" panose="02020603050405020304" pitchFamily="18" charset="0"/>
              </a:rPr>
              <a:t> does not exist!</a:t>
            </a:r>
          </a:p>
          <a:p>
            <a:pPr eaLnBrk="1" hangingPunct="1">
              <a:buClrTx/>
            </a:pPr>
            <a:r>
              <a:rPr lang="en-US" altLang="en-US" sz="2400" baseline="30000" dirty="0">
                <a:solidFill>
                  <a:srgbClr val="000000"/>
                </a:solidFill>
                <a:latin typeface="Times New Roman" panose="02020603050405020304" pitchFamily="18" charset="0"/>
              </a:rPr>
              <a:t>8</a:t>
            </a:r>
            <a:r>
              <a:rPr lang="ru-RU" altLang="en-US" sz="2400" dirty="0" err="1">
                <a:solidFill>
                  <a:srgbClr val="000000"/>
                </a:solidFill>
                <a:latin typeface="Times New Roman" panose="02020603050405020304" pitchFamily="18" charset="0"/>
              </a:rPr>
              <a:t>He</a:t>
            </a:r>
            <a:r>
              <a:rPr lang="en-US" altLang="en-US" sz="2400" dirty="0">
                <a:solidFill>
                  <a:srgbClr val="000000"/>
                </a:solidFill>
                <a:latin typeface="Times New Roman" panose="02020603050405020304" pitchFamily="18" charset="0"/>
              </a:rPr>
              <a:t> – the last bound He isotope</a:t>
            </a:r>
            <a:endParaRPr lang="ru-RU" altLang="en-US" sz="2400" dirty="0">
              <a:solidFill>
                <a:srgbClr val="000000"/>
              </a:solidFill>
              <a:latin typeface="Times New Roman" panose="02020603050405020304" pitchFamily="18" charset="0"/>
            </a:endParaRPr>
          </a:p>
        </p:txBody>
      </p:sp>
      <p:sp>
        <p:nvSpPr>
          <p:cNvPr id="29" name="Text Box 8">
            <a:extLst>
              <a:ext uri="{FF2B5EF4-FFF2-40B4-BE49-F238E27FC236}">
                <a16:creationId xmlns:a16="http://schemas.microsoft.com/office/drawing/2014/main" xmlns="" id="{193E77E5-ED6A-7692-B6C2-030A07F12E24}"/>
              </a:ext>
            </a:extLst>
          </p:cNvPr>
          <p:cNvSpPr txBox="1">
            <a:spLocks noChangeArrowheads="1"/>
          </p:cNvSpPr>
          <p:nvPr/>
        </p:nvSpPr>
        <p:spPr bwMode="auto">
          <a:xfrm>
            <a:off x="2703745" y="3254070"/>
            <a:ext cx="919163"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ru-RU" altLang="en-US" sz="2400" baseline="30000" dirty="0">
                <a:solidFill>
                  <a:srgbClr val="000000"/>
                </a:solidFill>
                <a:latin typeface="Times New Roman" panose="02020603050405020304" pitchFamily="18" charset="0"/>
              </a:rPr>
              <a:t>4</a:t>
            </a:r>
            <a:r>
              <a:rPr lang="ru-RU" altLang="en-US" sz="2400" dirty="0">
                <a:solidFill>
                  <a:srgbClr val="000000"/>
                </a:solidFill>
                <a:latin typeface="Times New Roman" panose="02020603050405020304" pitchFamily="18" charset="0"/>
              </a:rPr>
              <a:t>He</a:t>
            </a:r>
            <a:r>
              <a:rPr lang="en-US" altLang="en-US" sz="2400" dirty="0">
                <a:solidFill>
                  <a:srgbClr val="000000"/>
                </a:solidFill>
                <a:latin typeface="Times New Roman" panose="02020603050405020304" pitchFamily="18" charset="0"/>
              </a:rPr>
              <a:t> </a:t>
            </a:r>
          </a:p>
          <a:p>
            <a:pPr eaLnBrk="1" hangingPunct="1">
              <a:buClrTx/>
              <a:buFontTx/>
              <a:buNone/>
            </a:pPr>
            <a:r>
              <a:rPr lang="en-US" altLang="en-US" sz="2000" dirty="0">
                <a:solidFill>
                  <a:srgbClr val="000000"/>
                </a:solidFill>
                <a:latin typeface="Times New Roman" panose="02020603050405020304" pitchFamily="18" charset="0"/>
              </a:rPr>
              <a:t>Core</a:t>
            </a:r>
          </a:p>
          <a:p>
            <a:pPr eaLnBrk="1" hangingPunct="1">
              <a:buClrTx/>
              <a:buFontTx/>
              <a:buNone/>
            </a:pPr>
            <a:endParaRPr lang="en-US" altLang="en-US" sz="2000" dirty="0">
              <a:solidFill>
                <a:srgbClr val="000000"/>
              </a:solidFill>
              <a:latin typeface="Times New Roman" panose="02020603050405020304" pitchFamily="18" charset="0"/>
            </a:endParaRPr>
          </a:p>
        </p:txBody>
      </p:sp>
      <p:grpSp>
        <p:nvGrpSpPr>
          <p:cNvPr id="7" name="Group 6"/>
          <p:cNvGrpSpPr/>
          <p:nvPr/>
        </p:nvGrpSpPr>
        <p:grpSpPr>
          <a:xfrm>
            <a:off x="996832" y="899950"/>
            <a:ext cx="7324049" cy="4738850"/>
            <a:chOff x="996832" y="899950"/>
            <a:chExt cx="7324049" cy="4738850"/>
          </a:xfrm>
        </p:grpSpPr>
        <p:pic>
          <p:nvPicPr>
            <p:cNvPr id="3" name="Picture 11">
              <a:extLst>
                <a:ext uri="{FF2B5EF4-FFF2-40B4-BE49-F238E27FC236}">
                  <a16:creationId xmlns:a16="http://schemas.microsoft.com/office/drawing/2014/main" xmlns="" id="{C6430FB0-2BCE-B3EA-0F72-F4260DBCE68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26004" y="990856"/>
              <a:ext cx="685800" cy="6794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4"/>
            <p:cNvSpPr/>
            <p:nvPr/>
          </p:nvSpPr>
          <p:spPr bwMode="auto">
            <a:xfrm>
              <a:off x="996832" y="899950"/>
              <a:ext cx="7324049" cy="4738850"/>
            </a:xfrm>
            <a:prstGeom prst="rect">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pPr>
              <a:endParaRPr kumimoji="0" 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5956639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Заголовок 1"/>
          <p:cNvSpPr>
            <a:spLocks noGrp="1"/>
          </p:cNvSpPr>
          <p:nvPr>
            <p:ph type="title"/>
          </p:nvPr>
        </p:nvSpPr>
        <p:spPr>
          <a:xfrm>
            <a:off x="684213" y="260350"/>
            <a:ext cx="7772400" cy="587375"/>
          </a:xfrm>
        </p:spPr>
        <p:txBody>
          <a:bodyPr/>
          <a:lstStyle/>
          <a:p>
            <a:r>
              <a:rPr lang="en-US" altLang="ru-RU" sz="2800" smtClean="0"/>
              <a:t>Models: DCM-QGSM vs DCM-SMM</a:t>
            </a:r>
            <a:endParaRPr lang="ru-RU" altLang="ru-RU" sz="2800" smtClean="0"/>
          </a:p>
        </p:txBody>
      </p:sp>
      <p:pic>
        <p:nvPicPr>
          <p:cNvPr id="13319" name="Рисунок 3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914400"/>
            <a:ext cx="544348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Рисунок 3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3720" y="4419600"/>
            <a:ext cx="2244725" cy="1968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Рисунок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9097" y="4439475"/>
            <a:ext cx="2209800" cy="192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Рисунок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74291" y="4421401"/>
            <a:ext cx="2579983" cy="192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4744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395288" y="333375"/>
            <a:ext cx="8291512" cy="597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39725">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1pPr>
            <a:lvl2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2pPr>
            <a:lvl3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3pPr>
            <a:lvl4pPr>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4pPr>
            <a:lvl5pPr indent="-227013">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5pPr>
            <a:lvl6pPr marL="25146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6pPr>
            <a:lvl7pPr marL="29718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7pPr>
            <a:lvl8pPr marL="34290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8pPr>
            <a:lvl9pPr marL="3886200" indent="-227013" defTabSz="457200" eaLnBrk="0" fontAlgn="base" hangingPunct="0">
              <a:spcBef>
                <a:spcPct val="0"/>
              </a:spcBef>
              <a:spcAft>
                <a:spcPct val="0"/>
              </a:spcAft>
              <a:buClr>
                <a:srgbClr val="000000"/>
              </a:buClr>
              <a:buSzPct val="100000"/>
              <a:buFont typeface="Times New Roman" panose="02020603050405020304" pitchFamily="18" charset="0"/>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056813" algn="l"/>
                <a:tab pos="10514013" algn="l"/>
              </a:tabLst>
              <a:defRPr>
                <a:solidFill>
                  <a:srgbClr val="000000"/>
                </a:solidFill>
                <a:latin typeface="Arial" panose="020B0604020202020204" pitchFamily="34" charset="0"/>
                <a:cs typeface="Arial" panose="020B0604020202020204" pitchFamily="34" charset="0"/>
              </a:defRPr>
            </a:lvl9pPr>
          </a:lstStyle>
          <a:p>
            <a:pPr eaLnBrk="1" hangingPunct="1">
              <a:spcBef>
                <a:spcPts val="800"/>
              </a:spcBef>
              <a:buSzPct val="100000"/>
              <a:defRPr/>
            </a:pPr>
            <a:r>
              <a:rPr lang="en-US" altLang="en-US" sz="3200" b="1">
                <a:latin typeface="Times New Roman" panose="02020603050405020304" pitchFamily="18" charset="0"/>
                <a:ea typeface="+mn-ea"/>
                <a:cs typeface="Times New Roman" panose="02020603050405020304" pitchFamily="18" charset="0"/>
              </a:rPr>
              <a:t>		</a:t>
            </a:r>
          </a:p>
          <a:p>
            <a:pPr eaLnBrk="1" hangingPunct="1">
              <a:spcBef>
                <a:spcPts val="800"/>
              </a:spcBef>
              <a:buSzPct val="100000"/>
              <a:defRPr/>
            </a:pPr>
            <a:endParaRPr lang="en-US" altLang="en-US" sz="3200" b="1">
              <a:latin typeface="Times New Roman" panose="02020603050405020304" pitchFamily="18" charset="0"/>
              <a:ea typeface="+mn-ea"/>
              <a:cs typeface="Times New Roman" panose="02020603050405020304" pitchFamily="18" charset="0"/>
            </a:endParaRPr>
          </a:p>
          <a:p>
            <a:pPr lvl="4">
              <a:spcBef>
                <a:spcPts val="500"/>
              </a:spcBef>
              <a:buSzPct val="100000"/>
              <a:defRPr/>
            </a:pPr>
            <a:r>
              <a:rPr lang="en-US" altLang="en-US" sz="3200">
                <a:latin typeface="Times New Roman" panose="02020603050405020304" pitchFamily="18" charset="0"/>
                <a:ea typeface="+mn-ea"/>
                <a:cs typeface="Times New Roman" panose="02020603050405020304" pitchFamily="18" charset="0"/>
              </a:rPr>
              <a:t>        </a:t>
            </a:r>
            <a:r>
              <a:rPr lang="en-US" altLang="en-US" sz="2800">
                <a:latin typeface="Times New Roman" panose="02020603050405020304" pitchFamily="18" charset="0"/>
                <a:ea typeface="+mn-ea"/>
                <a:cs typeface="Times New Roman" panose="02020603050405020304" pitchFamily="18" charset="0"/>
              </a:rPr>
              <a:t>  </a:t>
            </a:r>
          </a:p>
          <a:p>
            <a:pPr eaLnBrk="1" hangingPunct="1">
              <a:spcBef>
                <a:spcPts val="700"/>
              </a:spcBef>
              <a:buSzPct val="100000"/>
              <a:defRPr/>
            </a:pPr>
            <a:endParaRPr lang="en-US" altLang="en-US" sz="2800">
              <a:latin typeface="Times New Roman" panose="02020603050405020304" pitchFamily="18" charset="0"/>
              <a:ea typeface="+mn-ea"/>
              <a:cs typeface="Times New Roman" panose="02020603050405020304" pitchFamily="18" charset="0"/>
            </a:endParaRPr>
          </a:p>
          <a:p>
            <a:pPr eaLnBrk="1" hangingPunct="1">
              <a:spcBef>
                <a:spcPts val="700"/>
              </a:spcBef>
              <a:buSzPct val="100000"/>
              <a:defRPr/>
            </a:pPr>
            <a:endParaRPr lang="en-US" altLang="en-US" sz="280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a:latin typeface="Times New Roman" panose="02020603050405020304" pitchFamily="18" charset="0"/>
              <a:ea typeface="+mn-ea"/>
              <a:cs typeface="Times New Roman" panose="02020603050405020304" pitchFamily="18" charset="0"/>
            </a:endParaRPr>
          </a:p>
          <a:p>
            <a:pPr marL="341313" eaLnBrk="1" hangingPunct="1">
              <a:spcBef>
                <a:spcPts val="700"/>
              </a:spcBef>
              <a:buSzPct val="100000"/>
              <a:defRPr/>
            </a:pPr>
            <a:endParaRPr lang="en-US" altLang="en-US" sz="2800">
              <a:latin typeface="Times New Roman" panose="02020603050405020304" pitchFamily="18" charset="0"/>
              <a:ea typeface="+mn-ea"/>
              <a:cs typeface="Times New Roman" panose="02020603050405020304" pitchFamily="18" charset="0"/>
            </a:endParaRPr>
          </a:p>
        </p:txBody>
      </p:sp>
      <p:sp>
        <p:nvSpPr>
          <p:cNvPr id="14339" name="Text Box 2"/>
          <p:cNvSpPr txBox="1">
            <a:spLocks noChangeArrowheads="1"/>
          </p:cNvSpPr>
          <p:nvPr/>
        </p:nvSpPr>
        <p:spPr bwMode="auto">
          <a:xfrm>
            <a:off x="395288" y="1006476"/>
            <a:ext cx="8139112" cy="4325594"/>
          </a:xfrm>
          <a:prstGeom prst="rect">
            <a:avLst/>
          </a:prstGeom>
          <a:noFill/>
          <a:ln w="27360">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7200" tIns="54000" rIns="97200" bIns="54000">
            <a:spAutoFit/>
          </a:bodyPr>
          <a:lstStyle>
            <a:lvl1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1pPr>
            <a:lvl2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2pPr>
            <a:lvl3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3pPr>
            <a:lvl4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4pPr>
            <a:lvl5pPr>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5pPr>
            <a:lvl6pPr marL="25146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6pPr>
            <a:lvl7pPr marL="29718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7pPr>
            <a:lvl8pPr marL="34290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8pPr>
            <a:lvl9pPr marL="3886200" indent="-228600" defTabSz="457200" eaLnBrk="0" fontAlgn="base" hangingPunct="0">
              <a:spcBef>
                <a:spcPct val="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bg1"/>
                </a:solidFill>
                <a:latin typeface="Arial" panose="020B0604020202020204" pitchFamily="34" charset="0"/>
                <a:ea typeface="Microsoft YaHei" panose="020B0503020204020204" pitchFamily="34" charset="-122"/>
              </a:defRPr>
            </a:lvl9pPr>
          </a:lstStyle>
          <a:p>
            <a:pPr algn="ctr" eaLnBrk="1" hangingPunct="1">
              <a:buClrTx/>
              <a:buFontTx/>
              <a:buNone/>
            </a:pPr>
            <a:r>
              <a:rPr lang="en-US" altLang="en-US" sz="2800" b="1" dirty="0" smtClean="0">
                <a:solidFill>
                  <a:srgbClr val="000000"/>
                </a:solidFill>
                <a:latin typeface="Times New Roman" panose="02020603050405020304" pitchFamily="18" charset="0"/>
              </a:rPr>
              <a:t>DCM-QGSM-SMM</a:t>
            </a:r>
          </a:p>
          <a:p>
            <a:pPr algn="ctr" eaLnBrk="1" hangingPunct="1">
              <a:buClrTx/>
              <a:buFontTx/>
              <a:buNone/>
            </a:pPr>
            <a:endParaRPr lang="en-US" altLang="en-US" sz="2200" i="1" dirty="0" smtClean="0">
              <a:solidFill>
                <a:srgbClr val="000000"/>
              </a:solidFill>
              <a:latin typeface="Times New Roman" panose="02020603050405020304" pitchFamily="18" charset="0"/>
            </a:endParaRPr>
          </a:p>
          <a:p>
            <a:pPr>
              <a:buClrTx/>
              <a:buFontTx/>
              <a:buNone/>
            </a:pPr>
            <a:r>
              <a:rPr lang="en-US" altLang="en-US" i="1" dirty="0" smtClean="0">
                <a:solidFill>
                  <a:srgbClr val="000000"/>
                </a:solidFill>
                <a:latin typeface="Times New Roman" panose="02020603050405020304" pitchFamily="18" charset="0"/>
              </a:rPr>
              <a:t>1. M. </a:t>
            </a:r>
            <a:r>
              <a:rPr lang="en-US" altLang="en-US" i="1" dirty="0" err="1" smtClean="0">
                <a:solidFill>
                  <a:srgbClr val="000000"/>
                </a:solidFill>
                <a:latin typeface="Times New Roman" panose="02020603050405020304" pitchFamily="18" charset="0"/>
              </a:rPr>
              <a:t>Baznat</a:t>
            </a:r>
            <a:r>
              <a:rPr lang="en-US" altLang="en-US" i="1" dirty="0" smtClean="0">
                <a:solidFill>
                  <a:srgbClr val="000000"/>
                </a:solidFill>
                <a:latin typeface="Times New Roman" panose="02020603050405020304" pitchFamily="18" charset="0"/>
              </a:rPr>
              <a:t>, A. </a:t>
            </a:r>
            <a:r>
              <a:rPr lang="en-US" altLang="en-US" i="1" dirty="0" err="1" smtClean="0">
                <a:solidFill>
                  <a:srgbClr val="000000"/>
                </a:solidFill>
                <a:latin typeface="Times New Roman" panose="02020603050405020304" pitchFamily="18" charset="0"/>
              </a:rPr>
              <a:t>Botvina</a:t>
            </a:r>
            <a:r>
              <a:rPr lang="en-US" altLang="en-US" i="1" dirty="0" smtClean="0">
                <a:solidFill>
                  <a:srgbClr val="000000"/>
                </a:solidFill>
                <a:latin typeface="Times New Roman" panose="02020603050405020304" pitchFamily="18" charset="0"/>
              </a:rPr>
              <a:t>, G. Musulmanbekov, V. </a:t>
            </a:r>
            <a:r>
              <a:rPr lang="en-US" altLang="en-US" i="1" dirty="0" err="1" smtClean="0">
                <a:solidFill>
                  <a:srgbClr val="000000"/>
                </a:solidFill>
                <a:latin typeface="Times New Roman" panose="02020603050405020304" pitchFamily="18" charset="0"/>
              </a:rPr>
              <a:t>Toneev</a:t>
            </a:r>
            <a:r>
              <a:rPr lang="en-US" altLang="en-US" i="1" dirty="0" smtClean="0">
                <a:solidFill>
                  <a:srgbClr val="000000"/>
                </a:solidFill>
                <a:latin typeface="Times New Roman" panose="02020603050405020304" pitchFamily="18" charset="0"/>
              </a:rPr>
              <a:t>, V. </a:t>
            </a:r>
            <a:r>
              <a:rPr lang="en-US" altLang="en-US" i="1" dirty="0" err="1" smtClean="0">
                <a:solidFill>
                  <a:srgbClr val="000000"/>
                </a:solidFill>
                <a:latin typeface="Times New Roman" panose="02020603050405020304" pitchFamily="18" charset="0"/>
              </a:rPr>
              <a:t>Zhezher</a:t>
            </a:r>
            <a:r>
              <a:rPr lang="en-US" altLang="en-US" i="1" dirty="0" smtClean="0">
                <a:solidFill>
                  <a:srgbClr val="000000"/>
                </a:solidFill>
                <a:latin typeface="Times New Roman" panose="02020603050405020304" pitchFamily="18" charset="0"/>
              </a:rPr>
              <a:t>,   “Monte-Carlo generator of heavy ion </a:t>
            </a:r>
            <a:r>
              <a:rPr lang="en-US" altLang="en-US" i="1" dirty="0" err="1" smtClean="0">
                <a:solidFill>
                  <a:srgbClr val="000000"/>
                </a:solidFill>
                <a:latin typeface="Times New Roman" panose="02020603050405020304" pitchFamily="18" charset="0"/>
              </a:rPr>
              <a:t>collisons</a:t>
            </a:r>
            <a:r>
              <a:rPr lang="en-US" altLang="en-US" i="1" dirty="0" smtClean="0">
                <a:solidFill>
                  <a:srgbClr val="000000"/>
                </a:solidFill>
                <a:latin typeface="Times New Roman" panose="02020603050405020304" pitchFamily="18" charset="0"/>
              </a:rPr>
              <a:t> DCM-SMM”, PEPAN, Letters, Vol. </a:t>
            </a:r>
            <a:r>
              <a:rPr lang="ru-RU" altLang="en-US" i="1" dirty="0" smtClean="0">
                <a:solidFill>
                  <a:srgbClr val="000000"/>
                </a:solidFill>
                <a:latin typeface="Times New Roman" panose="02020603050405020304" pitchFamily="18" charset="0"/>
              </a:rPr>
              <a:t>17, </a:t>
            </a:r>
            <a:r>
              <a:rPr lang="en-US" altLang="en-US" i="1" dirty="0" smtClean="0">
                <a:solidFill>
                  <a:srgbClr val="000000"/>
                </a:solidFill>
                <a:latin typeface="Times New Roman" panose="02020603050405020304" pitchFamily="18" charset="0"/>
              </a:rPr>
              <a:t>p</a:t>
            </a:r>
            <a:r>
              <a:rPr lang="ru-RU" altLang="en-US" i="1" dirty="0" smtClean="0">
                <a:solidFill>
                  <a:srgbClr val="000000"/>
                </a:solidFill>
                <a:latin typeface="Times New Roman" panose="02020603050405020304" pitchFamily="18" charset="0"/>
              </a:rPr>
              <a:t>.265, 2020</a:t>
            </a:r>
            <a:r>
              <a:rPr lang="en-US" altLang="en-US" i="1" dirty="0" smtClean="0">
                <a:solidFill>
                  <a:srgbClr val="000000"/>
                </a:solidFill>
                <a:latin typeface="Times New Roman" panose="02020603050405020304" pitchFamily="18" charset="0"/>
              </a:rPr>
              <a:t>.</a:t>
            </a:r>
          </a:p>
          <a:p>
            <a:pPr>
              <a:buClrTx/>
              <a:buFontTx/>
              <a:buNone/>
            </a:pPr>
            <a:r>
              <a:rPr lang="en-US" altLang="en-US" b="1" i="1" dirty="0" smtClean="0">
                <a:solidFill>
                  <a:srgbClr val="000000"/>
                </a:solidFill>
                <a:latin typeface="Times New Roman" panose="02020603050405020304" pitchFamily="18" charset="0"/>
              </a:rPr>
              <a:t>74 </a:t>
            </a:r>
            <a:r>
              <a:rPr lang="en-US" altLang="en-US" b="1" dirty="0" smtClean="0">
                <a:solidFill>
                  <a:srgbClr val="000000"/>
                </a:solidFill>
                <a:latin typeface="Times New Roman" panose="02020603050405020304" pitchFamily="18" charset="0"/>
              </a:rPr>
              <a:t>citation</a:t>
            </a:r>
            <a:r>
              <a:rPr lang="en-US" altLang="en-US" b="1" i="1" dirty="0" smtClean="0">
                <a:solidFill>
                  <a:srgbClr val="000000"/>
                </a:solidFill>
                <a:latin typeface="Times New Roman" panose="02020603050405020304" pitchFamily="18" charset="0"/>
              </a:rPr>
              <a:t>s</a:t>
            </a:r>
            <a:r>
              <a:rPr lang="en-US" altLang="en-US" i="1" dirty="0" smtClean="0">
                <a:solidFill>
                  <a:srgbClr val="000000"/>
                </a:solidFill>
                <a:latin typeface="Times New Roman" panose="02020603050405020304" pitchFamily="18" charset="0"/>
              </a:rPr>
              <a:t>. </a:t>
            </a:r>
            <a:r>
              <a:rPr lang="ru-RU" altLang="en-US" b="1" dirty="0" smtClean="0">
                <a:solidFill>
                  <a:srgbClr val="000000"/>
                </a:solidFill>
                <a:latin typeface="Times New Roman" panose="02020603050405020304" pitchFamily="18" charset="0"/>
              </a:rPr>
              <a:t>1-</a:t>
            </a:r>
            <a:r>
              <a:rPr lang="en-US" altLang="en-US" b="1" dirty="0" err="1" smtClean="0">
                <a:solidFill>
                  <a:srgbClr val="000000"/>
                </a:solidFill>
                <a:latin typeface="Times New Roman" panose="02020603050405020304" pitchFamily="18" charset="0"/>
              </a:rPr>
              <a:t>st</a:t>
            </a:r>
            <a:r>
              <a:rPr lang="en-US" altLang="en-US" b="1" dirty="0" smtClean="0">
                <a:solidFill>
                  <a:srgbClr val="000000"/>
                </a:solidFill>
                <a:latin typeface="Times New Roman" panose="02020603050405020304" pitchFamily="18" charset="0"/>
              </a:rPr>
              <a:t> prize </a:t>
            </a:r>
            <a:r>
              <a:rPr lang="en-US" altLang="en-US" dirty="0" smtClean="0">
                <a:solidFill>
                  <a:srgbClr val="000000"/>
                </a:solidFill>
                <a:latin typeface="Times New Roman" panose="02020603050405020304" pitchFamily="18" charset="0"/>
              </a:rPr>
              <a:t>of 2020 competition among PEPAN Lett. </a:t>
            </a:r>
            <a:r>
              <a:rPr lang="en-US" altLang="en-US" dirty="0" err="1" smtClean="0">
                <a:solidFill>
                  <a:srgbClr val="000000"/>
                </a:solidFill>
                <a:latin typeface="Times New Roman" panose="02020603050405020304" pitchFamily="18" charset="0"/>
              </a:rPr>
              <a:t>publs</a:t>
            </a:r>
            <a:r>
              <a:rPr lang="en-US" altLang="en-US" dirty="0" smtClean="0">
                <a:solidFill>
                  <a:srgbClr val="000000"/>
                </a:solidFill>
                <a:latin typeface="Times New Roman" panose="02020603050405020304" pitchFamily="18" charset="0"/>
              </a:rPr>
              <a:t>.</a:t>
            </a:r>
            <a:endParaRPr lang="en-US" altLang="en-US" i="1" dirty="0" smtClean="0">
              <a:solidFill>
                <a:srgbClr val="000000"/>
              </a:solidFill>
              <a:latin typeface="Times New Roman" panose="02020603050405020304" pitchFamily="18" charset="0"/>
            </a:endParaRPr>
          </a:p>
          <a:p>
            <a:pPr>
              <a:buClrTx/>
              <a:buFontTx/>
              <a:buNone/>
            </a:pPr>
            <a:endParaRPr lang="en-US" altLang="en-US" i="1" dirty="0" smtClean="0">
              <a:solidFill>
                <a:srgbClr val="000000"/>
              </a:solidFill>
              <a:latin typeface="Times New Roman" panose="02020603050405020304" pitchFamily="18" charset="0"/>
            </a:endParaRPr>
          </a:p>
          <a:p>
            <a:pPr>
              <a:buClrTx/>
              <a:buFontTx/>
              <a:buNone/>
            </a:pPr>
            <a:r>
              <a:rPr lang="en-US" altLang="en-US" i="1" dirty="0" smtClean="0">
                <a:solidFill>
                  <a:srgbClr val="000000"/>
                </a:solidFill>
                <a:latin typeface="Times New Roman" panose="02020603050405020304" pitchFamily="18" charset="0"/>
              </a:rPr>
              <a:t>G</a:t>
            </a:r>
            <a:r>
              <a:rPr lang="en-US" altLang="en-US" i="1" dirty="0">
                <a:solidFill>
                  <a:srgbClr val="000000"/>
                </a:solidFill>
                <a:latin typeface="Times New Roman" panose="02020603050405020304" pitchFamily="18" charset="0"/>
              </a:rPr>
              <a:t>. Musulmanbekov and V. </a:t>
            </a:r>
            <a:r>
              <a:rPr lang="en-US" altLang="en-US" i="1" dirty="0" err="1">
                <a:solidFill>
                  <a:srgbClr val="000000"/>
                </a:solidFill>
                <a:latin typeface="Times New Roman" panose="02020603050405020304" pitchFamily="18" charset="0"/>
              </a:rPr>
              <a:t>Zhezher</a:t>
            </a:r>
            <a:r>
              <a:rPr lang="en-US" altLang="en-US" i="1" dirty="0">
                <a:solidFill>
                  <a:srgbClr val="000000"/>
                </a:solidFill>
                <a:latin typeface="Times New Roman" panose="02020603050405020304" pitchFamily="18" charset="0"/>
              </a:rPr>
              <a:t>, </a:t>
            </a:r>
            <a:r>
              <a:rPr lang="en-US" altLang="en-US" i="1" dirty="0" smtClean="0">
                <a:solidFill>
                  <a:srgbClr val="000000"/>
                </a:solidFill>
                <a:latin typeface="Times New Roman" panose="02020603050405020304" pitchFamily="18" charset="0"/>
              </a:rPr>
              <a:t>“Simulation </a:t>
            </a:r>
            <a:r>
              <a:rPr lang="en-US" altLang="en-US" i="1" dirty="0">
                <a:solidFill>
                  <a:srgbClr val="000000"/>
                </a:solidFill>
                <a:latin typeface="Times New Roman" panose="02020603050405020304" pitchFamily="18" charset="0"/>
              </a:rPr>
              <a:t>of Nuclear Fragments in Heavy Ion Collisions by Monte-Carlo </a:t>
            </a:r>
            <a:r>
              <a:rPr lang="en-US" altLang="en-US" i="1" dirty="0" smtClean="0">
                <a:solidFill>
                  <a:srgbClr val="000000"/>
                </a:solidFill>
                <a:latin typeface="Times New Roman" panose="02020603050405020304" pitchFamily="18" charset="0"/>
              </a:rPr>
              <a:t>Generators”, PEPAN, Vol.</a:t>
            </a:r>
            <a:r>
              <a:rPr lang="ru-RU" altLang="en-US" i="1" dirty="0" smtClean="0">
                <a:solidFill>
                  <a:srgbClr val="000000"/>
                </a:solidFill>
                <a:latin typeface="Times New Roman" panose="02020603050405020304" pitchFamily="18" charset="0"/>
              </a:rPr>
              <a:t> </a:t>
            </a:r>
            <a:r>
              <a:rPr lang="ru-RU" altLang="en-US" i="1" dirty="0">
                <a:solidFill>
                  <a:srgbClr val="000000"/>
                </a:solidFill>
                <a:latin typeface="Times New Roman" panose="02020603050405020304" pitchFamily="18" charset="0"/>
              </a:rPr>
              <a:t>52, стр.598 - 603, 2021г. </a:t>
            </a:r>
            <a:endParaRPr lang="en-US" altLang="en-US" i="1" dirty="0" smtClean="0">
              <a:solidFill>
                <a:srgbClr val="000000"/>
              </a:solidFill>
              <a:latin typeface="Times New Roman" panose="02020603050405020304" pitchFamily="18" charset="0"/>
            </a:endParaRPr>
          </a:p>
          <a:p>
            <a:pPr>
              <a:buClrTx/>
              <a:buFontTx/>
              <a:buNone/>
            </a:pPr>
            <a:endParaRPr lang="en-US" altLang="en-US" i="1" dirty="0" smtClean="0">
              <a:solidFill>
                <a:srgbClr val="000000"/>
              </a:solidFill>
              <a:latin typeface="Times New Roman" panose="02020603050405020304" pitchFamily="18" charset="0"/>
            </a:endParaRPr>
          </a:p>
          <a:p>
            <a:pPr>
              <a:buClrTx/>
              <a:buFontTx/>
              <a:buNone/>
            </a:pPr>
            <a:r>
              <a:rPr lang="en-US" altLang="en-US" i="1" dirty="0" smtClean="0">
                <a:solidFill>
                  <a:srgbClr val="000000"/>
                </a:solidFill>
                <a:latin typeface="Times New Roman" panose="02020603050405020304" pitchFamily="18" charset="0"/>
              </a:rPr>
              <a:t>G. Musulmanbekov, “Hadron Modifications in a Dense Baryonic Matter”</a:t>
            </a:r>
          </a:p>
          <a:p>
            <a:pPr>
              <a:buClrTx/>
              <a:buFontTx/>
              <a:buNone/>
            </a:pPr>
            <a:r>
              <a:rPr lang="en-US" altLang="en-US" i="1" dirty="0" smtClean="0">
                <a:solidFill>
                  <a:srgbClr val="000000"/>
                </a:solidFill>
                <a:latin typeface="Times New Roman" panose="02020603050405020304" pitchFamily="18" charset="0"/>
              </a:rPr>
              <a:t>PEPAN Lett., Vol., № 5, 2021, p. 548</a:t>
            </a:r>
          </a:p>
          <a:p>
            <a:pPr>
              <a:buClrTx/>
              <a:buFontTx/>
              <a:buNone/>
            </a:pPr>
            <a:endParaRPr lang="en-US" altLang="en-US" i="1" dirty="0" smtClean="0">
              <a:solidFill>
                <a:srgbClr val="000000"/>
              </a:solidFill>
              <a:latin typeface="Times New Roman" panose="02020603050405020304" pitchFamily="18" charset="0"/>
            </a:endParaRPr>
          </a:p>
          <a:p>
            <a:pPr>
              <a:buClrTx/>
              <a:buSzTx/>
              <a:buFontTx/>
              <a:buNone/>
            </a:pPr>
            <a:endParaRPr lang="en-US" altLang="ru-RU" sz="2200" dirty="0" smtClean="0">
              <a:solidFill>
                <a:srgbClr val="000000"/>
              </a:solidFill>
              <a:latin typeface="Times New Roman" panose="02020603050405020304" pitchFamily="18" charset="0"/>
            </a:endParaRPr>
          </a:p>
          <a:p>
            <a:pPr algn="ctr" eaLnBrk="1" hangingPunct="1">
              <a:buClrTx/>
              <a:buFontTx/>
              <a:buNone/>
            </a:pPr>
            <a:endParaRPr lang="en-US" altLang="en-US" sz="2200" i="1" dirty="0">
              <a:solidFill>
                <a:srgbClr val="000000"/>
              </a:solidFill>
              <a:latin typeface="Times New Roman" panose="02020603050405020304" pitchFamily="18" charset="0"/>
            </a:endParaRPr>
          </a:p>
        </p:txBody>
      </p:sp>
      <p:sp>
        <p:nvSpPr>
          <p:cNvPr id="2" name="Slide Number Placeholder 1"/>
          <p:cNvSpPr>
            <a:spLocks noGrp="1"/>
          </p:cNvSpPr>
          <p:nvPr>
            <p:ph type="sldNum" idx="11"/>
          </p:nvPr>
        </p:nvSpPr>
        <p:spPr/>
        <p:txBody>
          <a:bodyPr/>
          <a:lstStyle/>
          <a:p>
            <a:pPr>
              <a:defRPr/>
            </a:pPr>
            <a:fld id="{62CB07E0-E193-42A0-B8A8-322F4D611127}" type="slidenum">
              <a:rPr lang="ru-RU" altLang="en-US" smtClean="0"/>
              <a:pPr>
                <a:defRPr/>
              </a:pPr>
              <a:t>9</a:t>
            </a:fld>
            <a:endParaRPr lang="ru-RU" altLang="en-US"/>
          </a:p>
        </p:txBody>
      </p:sp>
    </p:spTree>
    <p:extLst>
      <p:ext uri="{BB962C8B-B14F-4D97-AF65-F5344CB8AC3E}">
        <p14:creationId xmlns:p14="http://schemas.microsoft.com/office/powerpoint/2010/main" val="24188752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78699</TotalTime>
  <Words>4899</Words>
  <Application>Microsoft Office PowerPoint</Application>
  <PresentationFormat>On-screen Show (4:3)</PresentationFormat>
  <Paragraphs>893</Paragraphs>
  <Slides>74</Slides>
  <Notes>68</Notes>
  <HiddenSlides>2</HiddenSlides>
  <MMClips>7</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74</vt:i4>
      </vt:variant>
    </vt:vector>
  </HeadingPairs>
  <TitlesOfParts>
    <vt:vector size="89" baseType="lpstr">
      <vt:lpstr>Arial Unicode MS</vt:lpstr>
      <vt:lpstr>Microsoft YaHei</vt:lpstr>
      <vt:lpstr>Arial</vt:lpstr>
      <vt:lpstr>Calibri</vt:lpstr>
      <vt:lpstr>Courier New</vt:lpstr>
      <vt:lpstr>Lucida Console</vt:lpstr>
      <vt:lpstr>StarSymbol</vt:lpstr>
      <vt:lpstr>Symbol</vt:lpstr>
      <vt:lpstr>Times New Roman</vt:lpstr>
      <vt:lpstr>Wingdings</vt:lpstr>
      <vt:lpstr>Office Theme</vt:lpstr>
      <vt:lpstr>Office Theme</vt:lpstr>
      <vt:lpstr>Office Theme</vt:lpstr>
      <vt:lpstr>Office Theme</vt:lpstr>
      <vt:lpstr>Формула OpenDocument</vt:lpstr>
      <vt:lpstr> Scientific Report for 2020 -2025 </vt:lpstr>
      <vt:lpstr>PowerPoint Presentation</vt:lpstr>
      <vt:lpstr>PowerPoint Presentation</vt:lpstr>
      <vt:lpstr>PowerPoint Presentation</vt:lpstr>
      <vt:lpstr>PowerPoint Presentation</vt:lpstr>
      <vt:lpstr>PowerPoint Presentation</vt:lpstr>
      <vt:lpstr>Two versions of DCM DCM-QGSM  DCM-SMM</vt:lpstr>
      <vt:lpstr>Models: DCM-QGSM vs DCM-SMM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Virtual α-clusters </vt:lpstr>
      <vt:lpstr>FCC Lattice Model  (N. Cook, 1987) Particle in 3D box</vt:lpstr>
      <vt:lpstr>PowerPoint Presentation</vt:lpstr>
      <vt:lpstr>FCC Lattice Model  (N. Cook, 1987)</vt:lpstr>
      <vt:lpstr>FCC-SCQM vs Shell Model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FCC Lattice Model  (N. Cook, 1987)</vt:lpstr>
      <vt:lpstr>FCC-SCQM vs SM What about spin-orbital coupling (SOC)?</vt:lpstr>
      <vt:lpstr>FCC-SCQM vs SM Spin-orbital coupling</vt:lpstr>
      <vt:lpstr>Different colors correspond to  different quantum numbers </vt:lpstr>
      <vt:lpstr>FCC-SCQM vs SM</vt:lpstr>
      <vt:lpstr>FCC-SCQM vs SM What about magic numbers?</vt:lpstr>
      <vt:lpstr>FCC-SCQM vs SM What about magic numbers?</vt:lpstr>
      <vt:lpstr>Neutron Drip-line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Observables</dc:title>
  <dc:creator>AAA</dc:creator>
  <cp:lastModifiedBy>genis</cp:lastModifiedBy>
  <cp:revision>866</cp:revision>
  <cp:lastPrinted>1601-01-01T00:00:00Z</cp:lastPrinted>
  <dcterms:created xsi:type="dcterms:W3CDTF">2008-02-07T19:29:52Z</dcterms:created>
  <dcterms:modified xsi:type="dcterms:W3CDTF">2025-12-02T20:01:23Z</dcterms:modified>
</cp:coreProperties>
</file>