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media/image5.jpeg" ContentType="image/jpeg"/>
  <Override PartName="/ppt/media/image6.jpeg" ContentType="image/jpeg"/>
  <Override PartName="/ppt/media/image7.jpeg" ContentType="image/jpeg"/>
  <Override PartName="/ppt/media/media1.mp4" ContentType="video/unknown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sng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sng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sng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sng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sng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sng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sng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sng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200" u="sng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5" name="Shape 16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hyperlink" Target="mailto:Fedor.Ratnikov@cern.ch?subject=" TargetMode="External"/><Relationship Id="rId4" Type="http://schemas.openxmlformats.org/officeDocument/2006/relationships/image" Target="../media/image3.jpeg"/><Relationship Id="rId5" Type="http://schemas.openxmlformats.org/officeDocument/2006/relationships/image" Target="../media/image4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hyperlink" Target="mailto:Fedor.Ratnikov@cern.ch?subject=" TargetMode="External"/><Relationship Id="rId4" Type="http://schemas.openxmlformats.org/officeDocument/2006/relationships/image" Target="../media/image3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93" name="Shape 93"/>
          <p:cNvSpPr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94" name="Shape 94"/>
          <p:cNvSpPr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730250" indent="-476250">
              <a:spcBef>
                <a:spcPts val="2400"/>
              </a:spcBef>
              <a:buClr>
                <a:srgbClr val="0433FF"/>
              </a:buClr>
              <a:buSzPct val="110000"/>
              <a:buFont typeface="Lucida Grande"/>
              <a:buChar char="◊"/>
              <a:defRPr sz="3000">
                <a:latin typeface="+mj-lt"/>
                <a:ea typeface="+mj-ea"/>
                <a:cs typeface="+mj-cs"/>
                <a:sym typeface="Helvetica"/>
              </a:defRPr>
            </a:lvl1pPr>
            <a:lvl2pPr marL="1270000">
              <a:spcBef>
                <a:spcPts val="2400"/>
              </a:spcBef>
              <a:buClr>
                <a:srgbClr val="0433FF"/>
              </a:buClr>
              <a:buSzPct val="110000"/>
              <a:buFont typeface="Lucida Grande"/>
              <a:buChar char="◊"/>
              <a:defRPr sz="3000">
                <a:latin typeface="+mj-lt"/>
                <a:ea typeface="+mj-ea"/>
                <a:cs typeface="+mj-cs"/>
                <a:sym typeface="Helvetica"/>
              </a:defRPr>
            </a:lvl2pPr>
            <a:lvl3pPr marL="1857375" indent="-714375">
              <a:spcBef>
                <a:spcPts val="2400"/>
              </a:spcBef>
              <a:buClr>
                <a:srgbClr val="0433FF"/>
              </a:buClr>
              <a:buSzPct val="110000"/>
              <a:buFont typeface="Lucida Grande"/>
              <a:buChar char="◊"/>
              <a:defRPr sz="3000">
                <a:latin typeface="+mj-lt"/>
                <a:ea typeface="+mj-ea"/>
                <a:cs typeface="+mj-cs"/>
                <a:sym typeface="Helvetica"/>
              </a:defRPr>
            </a:lvl3pPr>
            <a:lvl4pPr marL="2366818" indent="-779318">
              <a:spcBef>
                <a:spcPts val="2400"/>
              </a:spcBef>
              <a:buClr>
                <a:srgbClr val="0433FF"/>
              </a:buClr>
              <a:buSzPct val="110000"/>
              <a:buFont typeface="Lucida Grande"/>
              <a:buChar char="◊"/>
              <a:defRPr sz="3000">
                <a:latin typeface="+mj-lt"/>
                <a:ea typeface="+mj-ea"/>
                <a:cs typeface="+mj-cs"/>
                <a:sym typeface="Helvetica"/>
              </a:defRPr>
            </a:lvl4pPr>
            <a:lvl5pPr marL="2889250" indent="-857250">
              <a:spcBef>
                <a:spcPts val="2400"/>
              </a:spcBef>
              <a:buClr>
                <a:srgbClr val="0433FF"/>
              </a:buClr>
              <a:buSzPct val="110000"/>
              <a:buFont typeface="Lucida Grande"/>
              <a:buChar char="◊"/>
              <a:defRPr sz="30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3" name="Shape 103"/>
          <p:cNvSpPr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104" name="Shape 104"/>
          <p:cNvSpPr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730250" indent="-476250">
              <a:spcBef>
                <a:spcPts val="2400"/>
              </a:spcBef>
              <a:buClr>
                <a:srgbClr val="0433FF"/>
              </a:buClr>
              <a:buSzPct val="110000"/>
              <a:buFont typeface="Lucida Grande"/>
              <a:buChar char="◊"/>
              <a:defRPr sz="3000">
                <a:latin typeface="+mj-lt"/>
                <a:ea typeface="+mj-ea"/>
                <a:cs typeface="+mj-cs"/>
                <a:sym typeface="Helvetica"/>
              </a:defRPr>
            </a:lvl1pPr>
            <a:lvl2pPr marL="1270000">
              <a:spcBef>
                <a:spcPts val="2400"/>
              </a:spcBef>
              <a:buClr>
                <a:srgbClr val="0433FF"/>
              </a:buClr>
              <a:buSzPct val="110000"/>
              <a:buFont typeface="Lucida Grande"/>
              <a:buChar char="◊"/>
              <a:defRPr sz="3000">
                <a:latin typeface="+mj-lt"/>
                <a:ea typeface="+mj-ea"/>
                <a:cs typeface="+mj-cs"/>
                <a:sym typeface="Helvetica"/>
              </a:defRPr>
            </a:lvl2pPr>
            <a:lvl3pPr marL="1857375" indent="-714375">
              <a:spcBef>
                <a:spcPts val="2400"/>
              </a:spcBef>
              <a:buClr>
                <a:srgbClr val="0433FF"/>
              </a:buClr>
              <a:buSzPct val="110000"/>
              <a:buFont typeface="Lucida Grande"/>
              <a:buChar char="◊"/>
              <a:defRPr sz="3000">
                <a:latin typeface="+mj-lt"/>
                <a:ea typeface="+mj-ea"/>
                <a:cs typeface="+mj-cs"/>
                <a:sym typeface="Helvetica"/>
              </a:defRPr>
            </a:lvl3pPr>
            <a:lvl4pPr marL="2366818" indent="-779318">
              <a:spcBef>
                <a:spcPts val="2400"/>
              </a:spcBef>
              <a:buClr>
                <a:srgbClr val="0433FF"/>
              </a:buClr>
              <a:buSzPct val="110000"/>
              <a:buFont typeface="Lucida Grande"/>
              <a:buChar char="◊"/>
              <a:defRPr sz="3000">
                <a:latin typeface="+mj-lt"/>
                <a:ea typeface="+mj-ea"/>
                <a:cs typeface="+mj-cs"/>
                <a:sym typeface="Helvetica"/>
              </a:defRPr>
            </a:lvl4pPr>
            <a:lvl5pPr marL="2889250" indent="-857250">
              <a:spcBef>
                <a:spcPts val="2400"/>
              </a:spcBef>
              <a:buClr>
                <a:srgbClr val="0433FF"/>
              </a:buClr>
              <a:buSzPct val="110000"/>
              <a:buFont typeface="Lucida Grande"/>
              <a:buChar char="◊"/>
              <a:defRPr sz="30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" name="Shape 10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13" name="Shape 1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4" name="Shape 114"/>
          <p:cNvSpPr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" name="Shape 11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3" name="Shape 123"/>
          <p:cNvSpPr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" name="Shape 1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2" name="Shape 132"/>
          <p:cNvSpPr/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" name="Shape 1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xfrm>
            <a:off x="1625599" y="2416387"/>
            <a:ext cx="9753602" cy="2546774"/>
          </a:xfrm>
          <a:prstGeom prst="rect">
            <a:avLst/>
          </a:prstGeom>
        </p:spPr>
        <p:txBody>
          <a:bodyPr lIns="48767" tIns="48767" rIns="48767" bIns="48767" anchor="b">
            <a:normAutofit fontScale="100000" lnSpcReduction="0"/>
          </a:bodyPr>
          <a:lstStyle>
            <a:lvl1pPr defTabSz="1300480">
              <a:lnSpc>
                <a:spcPct val="90000"/>
              </a:lnSpc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1" name="Shape 141"/>
          <p:cNvSpPr/>
          <p:nvPr>
            <p:ph type="body" sz="quarter" idx="1"/>
          </p:nvPr>
        </p:nvSpPr>
        <p:spPr>
          <a:xfrm>
            <a:off x="1625599" y="5061373"/>
            <a:ext cx="9753602" cy="1766147"/>
          </a:xfrm>
          <a:prstGeom prst="rect">
            <a:avLst/>
          </a:prstGeom>
        </p:spPr>
        <p:txBody>
          <a:bodyPr lIns="48767" tIns="48767" rIns="48767" bIns="48767" anchor="t">
            <a:normAutofit fontScale="100000" lnSpcReduction="0"/>
          </a:bodyPr>
          <a:lstStyle>
            <a:lvl1pPr marL="0" indent="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400"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400"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400"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400"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" name="Shape 142"/>
          <p:cNvSpPr/>
          <p:nvPr>
            <p:ph type="sldNum" sz="quarter" idx="2"/>
          </p:nvPr>
        </p:nvSpPr>
        <p:spPr>
          <a:xfrm>
            <a:off x="11787362" y="8024622"/>
            <a:ext cx="323359" cy="338837"/>
          </a:xfrm>
          <a:prstGeom prst="rect">
            <a:avLst/>
          </a:prstGeom>
        </p:spPr>
        <p:txBody>
          <a:bodyPr lIns="48767" tIns="48767" rIns="48767" bIns="48767" anchor="ctr"/>
          <a:lstStyle>
            <a:lvl1pPr algn="r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-165100" y="990600"/>
            <a:ext cx="13131800" cy="25400"/>
          </a:xfrm>
          <a:prstGeom prst="rect">
            <a:avLst/>
          </a:prstGeom>
          <a:blipFill>
            <a:blip r:embed="rId2"/>
          </a:blipFill>
          <a:ln w="25400">
            <a:solidFill>
              <a:srgbClr val="0061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4200" u="none">
                <a:solidFill>
                  <a:srgbClr val="FFFFFF"/>
                </a:solidFill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</a:p>
        </p:txBody>
      </p:sp>
      <p:sp>
        <p:nvSpPr>
          <p:cNvPr id="150" name="Shape 150"/>
          <p:cNvSpPr/>
          <p:nvPr/>
        </p:nvSpPr>
        <p:spPr>
          <a:xfrm>
            <a:off x="12700" y="9283700"/>
            <a:ext cx="12954000" cy="25400"/>
          </a:xfrm>
          <a:prstGeom prst="rect">
            <a:avLst/>
          </a:prstGeom>
          <a:blipFill>
            <a:blip r:embed="rId2"/>
          </a:blipFill>
          <a:ln w="25400">
            <a:solidFill>
              <a:srgbClr val="0061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4200" u="none">
                <a:solidFill>
                  <a:srgbClr val="FFFFFF"/>
                </a:solidFill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</a:p>
        </p:txBody>
      </p:sp>
      <p:sp>
        <p:nvSpPr>
          <p:cNvPr id="151" name="Shape 151"/>
          <p:cNvSpPr/>
          <p:nvPr/>
        </p:nvSpPr>
        <p:spPr>
          <a:xfrm>
            <a:off x="2623785" y="9283700"/>
            <a:ext cx="2790975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none">
                <a:latin typeface="Textbook New Light"/>
                <a:ea typeface="Textbook New Light"/>
                <a:cs typeface="Textbook New Light"/>
                <a:sym typeface="Textbook New Light"/>
                <a:hlinkClick r:id="rId3" invalidUrl="" action="" tgtFrame="" tooltip="" history="1" highlightClick="0" endSnd="0"/>
              </a:defRPr>
            </a:lvl1pPr>
          </a:lstStyle>
          <a:p>
            <a:pPr/>
            <a:r>
              <a:rPr>
                <a:hlinkClick r:id="rId3" invalidUrl="" action="" tgtFrame="" tooltip="" history="1" highlightClick="0" endSnd="0"/>
              </a:rPr>
              <a:t>Fedor.Ratnikov@cern.ch</a:t>
            </a:r>
          </a:p>
        </p:txBody>
      </p:sp>
      <p:sp>
        <p:nvSpPr>
          <p:cNvPr id="152" name="Shape 152"/>
          <p:cNvSpPr/>
          <p:nvPr/>
        </p:nvSpPr>
        <p:spPr>
          <a:xfrm>
            <a:off x="7283815" y="9320641"/>
            <a:ext cx="5167548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u="none">
                <a:latin typeface="Textbook New Light"/>
                <a:ea typeface="Textbook New Light"/>
                <a:cs typeface="Textbook New Light"/>
                <a:sym typeface="Textbook New Light"/>
              </a:defRPr>
            </a:lvl1pPr>
          </a:lstStyle>
          <a:p>
            <a:pPr/>
            <a:r>
              <a:t>ML in LHCb</a:t>
            </a:r>
          </a:p>
        </p:txBody>
      </p:sp>
      <p:sp>
        <p:nvSpPr>
          <p:cNvPr id="153" name="Shape 153"/>
          <p:cNvSpPr/>
          <p:nvPr>
            <p:ph type="title"/>
          </p:nvPr>
        </p:nvSpPr>
        <p:spPr>
          <a:xfrm>
            <a:off x="-25400" y="38100"/>
            <a:ext cx="13055600" cy="965200"/>
          </a:xfrm>
          <a:prstGeom prst="rect">
            <a:avLst/>
          </a:prstGeom>
        </p:spPr>
        <p:txBody>
          <a:bodyPr/>
          <a:lstStyle>
            <a:lvl1pPr>
              <a:defRPr sz="4800">
                <a:latin typeface="Textbook New"/>
                <a:ea typeface="Textbook New"/>
                <a:cs typeface="Textbook New"/>
                <a:sym typeface="Textbook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4" name="Shape 154"/>
          <p:cNvSpPr/>
          <p:nvPr>
            <p:ph type="body" idx="1"/>
          </p:nvPr>
        </p:nvSpPr>
        <p:spPr>
          <a:xfrm>
            <a:off x="0" y="977900"/>
            <a:ext cx="12979400" cy="8293100"/>
          </a:xfrm>
          <a:prstGeom prst="rect">
            <a:avLst/>
          </a:prstGeom>
        </p:spPr>
        <p:txBody>
          <a:bodyPr/>
          <a:lstStyle>
            <a:lvl1pPr marL="825500">
              <a:spcBef>
                <a:spcPts val="2400"/>
              </a:spcBef>
              <a:buClr>
                <a:srgbClr val="FF2600"/>
              </a:buClr>
              <a:buSzPct val="110000"/>
              <a:buFont typeface="Lucida Grande"/>
              <a:buChar char="◊"/>
              <a:defRPr sz="3600">
                <a:latin typeface="Textbook New"/>
                <a:ea typeface="Textbook New"/>
                <a:cs typeface="Textbook New"/>
                <a:sym typeface="Textbook New"/>
              </a:defRPr>
            </a:lvl1pPr>
            <a:lvl2pPr marL="1270000">
              <a:spcBef>
                <a:spcPts val="2400"/>
              </a:spcBef>
              <a:buClr>
                <a:srgbClr val="0433FF"/>
              </a:buClr>
              <a:buSzPct val="110000"/>
              <a:buFont typeface="Lucida Grande"/>
              <a:buChar char="◊"/>
              <a:defRPr sz="3200">
                <a:latin typeface="Textbook New"/>
                <a:ea typeface="Textbook New"/>
                <a:cs typeface="Textbook New"/>
                <a:sym typeface="Textbook New"/>
              </a:defRPr>
            </a:lvl2pPr>
            <a:lvl3pPr marL="1714500">
              <a:spcBef>
                <a:spcPts val="2400"/>
              </a:spcBef>
              <a:buClr>
                <a:srgbClr val="FF2600"/>
              </a:buClr>
              <a:buSzPct val="110000"/>
              <a:buFont typeface="Lucida Grande"/>
              <a:buChar char="◊"/>
              <a:defRPr sz="3000">
                <a:latin typeface="Textbook New"/>
                <a:ea typeface="Textbook New"/>
                <a:cs typeface="Textbook New"/>
                <a:sym typeface="Textbook New"/>
              </a:defRPr>
            </a:lvl3pPr>
            <a:lvl4pPr marL="2159000">
              <a:spcBef>
                <a:spcPts val="2400"/>
              </a:spcBef>
              <a:buClr>
                <a:srgbClr val="0433FF"/>
              </a:buClr>
              <a:buSzPct val="110000"/>
              <a:buFont typeface="Lucida Grande"/>
              <a:buChar char="◊"/>
              <a:defRPr sz="2800">
                <a:latin typeface="Textbook New"/>
                <a:ea typeface="Textbook New"/>
                <a:cs typeface="Textbook New"/>
                <a:sym typeface="Textbook New"/>
              </a:defRPr>
            </a:lvl4pPr>
            <a:lvl5pPr marL="2603500">
              <a:spcBef>
                <a:spcPts val="2400"/>
              </a:spcBef>
              <a:buClr>
                <a:srgbClr val="FF2600"/>
              </a:buClr>
              <a:buSzPct val="110000"/>
              <a:buFont typeface="Lucida Grande"/>
              <a:buChar char="◊"/>
              <a:defRPr sz="2600">
                <a:latin typeface="Textbook New"/>
                <a:ea typeface="Textbook New"/>
                <a:cs typeface="Textbook New"/>
                <a:sym typeface="Textbook New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Shape 155"/>
          <p:cNvSpPr/>
          <p:nvPr>
            <p:ph type="sldNum" sz="quarter" idx="2"/>
          </p:nvPr>
        </p:nvSpPr>
        <p:spPr>
          <a:xfrm>
            <a:off x="11856244" y="9312541"/>
            <a:ext cx="453259" cy="444501"/>
          </a:xfrm>
          <a:prstGeom prst="rect">
            <a:avLst/>
          </a:prstGeom>
        </p:spPr>
        <p:txBody>
          <a:bodyPr wrap="square"/>
          <a:lstStyle>
            <a:lvl1pPr>
              <a:defRPr sz="2200">
                <a:latin typeface="Textbook New Light"/>
                <a:ea typeface="Textbook New Light"/>
                <a:cs typeface="Textbook New Light"/>
                <a:sym typeface="Textbook New Light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56" name="logo_с_hse_cmyk_e.jpg"/>
          <p:cNvPicPr>
            <a:picLocks noChangeAspect="1"/>
          </p:cNvPicPr>
          <p:nvPr/>
        </p:nvPicPr>
        <p:blipFill>
          <a:blip r:embed="rId4">
            <a:extLst/>
          </a:blip>
          <a:srcRect l="693" t="603" r="632" b="1044"/>
          <a:stretch>
            <a:fillRect/>
          </a:stretch>
        </p:blipFill>
        <p:spPr>
          <a:xfrm>
            <a:off x="992225" y="9315459"/>
            <a:ext cx="453259" cy="452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fill="norm" stroke="1" extrusionOk="0">
                <a:moveTo>
                  <a:pt x="11346" y="0"/>
                </a:moveTo>
                <a:cubicBezTo>
                  <a:pt x="6269" y="416"/>
                  <a:pt x="3887" y="1908"/>
                  <a:pt x="1551" y="5622"/>
                </a:cubicBezTo>
                <a:cubicBezTo>
                  <a:pt x="623" y="7097"/>
                  <a:pt x="196" y="8114"/>
                  <a:pt x="0" y="10071"/>
                </a:cubicBezTo>
                <a:cubicBezTo>
                  <a:pt x="371" y="15540"/>
                  <a:pt x="1790" y="17705"/>
                  <a:pt x="5862" y="20086"/>
                </a:cubicBezTo>
                <a:cubicBezTo>
                  <a:pt x="7346" y="20953"/>
                  <a:pt x="8492" y="21391"/>
                  <a:pt x="10495" y="21600"/>
                </a:cubicBezTo>
                <a:cubicBezTo>
                  <a:pt x="15191" y="21022"/>
                  <a:pt x="17968" y="19321"/>
                  <a:pt x="20064" y="15996"/>
                </a:cubicBezTo>
                <a:cubicBezTo>
                  <a:pt x="20994" y="14522"/>
                  <a:pt x="21412" y="13491"/>
                  <a:pt x="21596" y="11396"/>
                </a:cubicBezTo>
                <a:cubicBezTo>
                  <a:pt x="21592" y="11346"/>
                  <a:pt x="21600" y="11295"/>
                  <a:pt x="21596" y="11245"/>
                </a:cubicBezTo>
                <a:cubicBezTo>
                  <a:pt x="21496" y="10095"/>
                  <a:pt x="21331" y="9080"/>
                  <a:pt x="21104" y="8178"/>
                </a:cubicBezTo>
                <a:cubicBezTo>
                  <a:pt x="21028" y="7878"/>
                  <a:pt x="20950" y="7585"/>
                  <a:pt x="20858" y="7307"/>
                </a:cubicBezTo>
                <a:cubicBezTo>
                  <a:pt x="20766" y="7030"/>
                  <a:pt x="20664" y="6769"/>
                  <a:pt x="20556" y="6512"/>
                </a:cubicBezTo>
                <a:cubicBezTo>
                  <a:pt x="20447" y="6255"/>
                  <a:pt x="20323" y="5994"/>
                  <a:pt x="20196" y="5755"/>
                </a:cubicBezTo>
                <a:cubicBezTo>
                  <a:pt x="20133" y="5635"/>
                  <a:pt x="20075" y="5530"/>
                  <a:pt x="20007" y="5414"/>
                </a:cubicBezTo>
                <a:cubicBezTo>
                  <a:pt x="19734" y="4952"/>
                  <a:pt x="19415" y="4516"/>
                  <a:pt x="19062" y="4108"/>
                </a:cubicBezTo>
                <a:cubicBezTo>
                  <a:pt x="18973" y="4006"/>
                  <a:pt x="18890" y="3904"/>
                  <a:pt x="18797" y="3805"/>
                </a:cubicBezTo>
                <a:cubicBezTo>
                  <a:pt x="18703" y="3705"/>
                  <a:pt x="18612" y="3618"/>
                  <a:pt x="18513" y="3521"/>
                </a:cubicBezTo>
                <a:cubicBezTo>
                  <a:pt x="18414" y="3424"/>
                  <a:pt x="18315" y="3313"/>
                  <a:pt x="18211" y="3218"/>
                </a:cubicBezTo>
                <a:cubicBezTo>
                  <a:pt x="17896" y="2933"/>
                  <a:pt x="17556" y="2658"/>
                  <a:pt x="17190" y="2385"/>
                </a:cubicBezTo>
                <a:cubicBezTo>
                  <a:pt x="17067" y="2294"/>
                  <a:pt x="16940" y="2210"/>
                  <a:pt x="16811" y="2120"/>
                </a:cubicBezTo>
                <a:cubicBezTo>
                  <a:pt x="16555" y="1940"/>
                  <a:pt x="16280" y="1769"/>
                  <a:pt x="15998" y="1590"/>
                </a:cubicBezTo>
                <a:cubicBezTo>
                  <a:pt x="15404" y="1214"/>
                  <a:pt x="14888" y="913"/>
                  <a:pt x="14353" y="682"/>
                </a:cubicBezTo>
                <a:cubicBezTo>
                  <a:pt x="14219" y="624"/>
                  <a:pt x="14093" y="561"/>
                  <a:pt x="13956" y="511"/>
                </a:cubicBezTo>
                <a:cubicBezTo>
                  <a:pt x="13544" y="361"/>
                  <a:pt x="13091" y="242"/>
                  <a:pt x="12594" y="151"/>
                </a:cubicBezTo>
                <a:cubicBezTo>
                  <a:pt x="12572" y="147"/>
                  <a:pt x="12560" y="155"/>
                  <a:pt x="12538" y="151"/>
                </a:cubicBezTo>
                <a:cubicBezTo>
                  <a:pt x="12226" y="97"/>
                  <a:pt x="11887" y="55"/>
                  <a:pt x="11516" y="19"/>
                </a:cubicBezTo>
                <a:cubicBezTo>
                  <a:pt x="11463" y="14"/>
                  <a:pt x="11401" y="5"/>
                  <a:pt x="11346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57" name="Shape 157"/>
          <p:cNvSpPr/>
          <p:nvPr/>
        </p:nvSpPr>
        <p:spPr>
          <a:xfrm>
            <a:off x="12195450" y="9312541"/>
            <a:ext cx="693132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u="none">
                <a:latin typeface="Textbook New Light"/>
                <a:ea typeface="Textbook New Light"/>
                <a:cs typeface="Textbook New Light"/>
                <a:sym typeface="Textbook New Light"/>
              </a:defRPr>
            </a:lvl1pPr>
          </a:lstStyle>
          <a:p>
            <a:pPr/>
            <a:r>
              <a:t>/ 23</a:t>
            </a:r>
          </a:p>
        </p:txBody>
      </p:sp>
      <p:pic>
        <p:nvPicPr>
          <p:cNvPr id="158" name="lhcb_logo_75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557179" y="2167"/>
            <a:ext cx="1437629" cy="977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-165100" y="990600"/>
            <a:ext cx="13131800" cy="25400"/>
          </a:xfrm>
          <a:prstGeom prst="rect">
            <a:avLst/>
          </a:prstGeom>
          <a:blipFill>
            <a:blip r:embed="rId2"/>
          </a:blipFill>
          <a:ln w="25400">
            <a:solidFill>
              <a:srgbClr val="0061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4200" u="none">
                <a:solidFill>
                  <a:srgbClr val="FFFFFF"/>
                </a:solidFill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</a:p>
        </p:txBody>
      </p:sp>
      <p:sp>
        <p:nvSpPr>
          <p:cNvPr id="21" name="Shape 21"/>
          <p:cNvSpPr/>
          <p:nvPr/>
        </p:nvSpPr>
        <p:spPr>
          <a:xfrm>
            <a:off x="12700" y="9283700"/>
            <a:ext cx="12954000" cy="25400"/>
          </a:xfrm>
          <a:prstGeom prst="rect">
            <a:avLst/>
          </a:prstGeom>
          <a:blipFill>
            <a:blip r:embed="rId2"/>
          </a:blipFill>
          <a:ln w="25400">
            <a:solidFill>
              <a:srgbClr val="0061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4200" u="none">
                <a:solidFill>
                  <a:srgbClr val="FFFFFF"/>
                </a:solidFill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</a:p>
        </p:txBody>
      </p:sp>
      <p:sp>
        <p:nvSpPr>
          <p:cNvPr id="22" name="Shape 22"/>
          <p:cNvSpPr/>
          <p:nvPr/>
        </p:nvSpPr>
        <p:spPr>
          <a:xfrm>
            <a:off x="2623785" y="9283700"/>
            <a:ext cx="2790975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none">
                <a:latin typeface="Textbook New Light"/>
                <a:ea typeface="Textbook New Light"/>
                <a:cs typeface="Textbook New Light"/>
                <a:sym typeface="Textbook New Light"/>
                <a:hlinkClick r:id="rId3" invalidUrl="" action="" tgtFrame="" tooltip="" history="1" highlightClick="0" endSnd="0"/>
              </a:defRPr>
            </a:lvl1pPr>
          </a:lstStyle>
          <a:p>
            <a:pPr/>
            <a:r>
              <a:rPr>
                <a:hlinkClick r:id="rId3" invalidUrl="" action="" tgtFrame="" tooltip="" history="1" highlightClick="0" endSnd="0"/>
              </a:rPr>
              <a:t>Fedor.Ratnikov@cern.ch</a:t>
            </a:r>
          </a:p>
        </p:txBody>
      </p:sp>
      <p:sp>
        <p:nvSpPr>
          <p:cNvPr id="23" name="Shape 23"/>
          <p:cNvSpPr/>
          <p:nvPr/>
        </p:nvSpPr>
        <p:spPr>
          <a:xfrm>
            <a:off x="7283815" y="9320641"/>
            <a:ext cx="5167548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u="none">
                <a:latin typeface="Textbook New Light"/>
                <a:ea typeface="Textbook New Light"/>
                <a:cs typeface="Textbook New Light"/>
                <a:sym typeface="Textbook New Light"/>
              </a:defRPr>
            </a:lvl1pPr>
          </a:lstStyle>
          <a:p>
            <a:pPr/>
            <a:r>
              <a:t>LAMBDA</a:t>
            </a:r>
          </a:p>
        </p:txBody>
      </p:sp>
      <p:sp>
        <p:nvSpPr>
          <p:cNvPr id="24" name="Shape 24"/>
          <p:cNvSpPr/>
          <p:nvPr>
            <p:ph type="title"/>
          </p:nvPr>
        </p:nvSpPr>
        <p:spPr>
          <a:xfrm>
            <a:off x="-25400" y="38100"/>
            <a:ext cx="13055600" cy="965200"/>
          </a:xfrm>
          <a:prstGeom prst="rect">
            <a:avLst/>
          </a:prstGeom>
        </p:spPr>
        <p:txBody>
          <a:bodyPr/>
          <a:lstStyle>
            <a:lvl1pPr>
              <a:defRPr sz="4800">
                <a:latin typeface="Textbook New"/>
                <a:ea typeface="Textbook New"/>
                <a:cs typeface="Textbook New"/>
                <a:sym typeface="Textbook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xfrm>
            <a:off x="0" y="977900"/>
            <a:ext cx="12979400" cy="8293100"/>
          </a:xfrm>
          <a:prstGeom prst="rect">
            <a:avLst/>
          </a:prstGeom>
        </p:spPr>
        <p:txBody>
          <a:bodyPr/>
          <a:lstStyle>
            <a:lvl1pPr marL="825500">
              <a:spcBef>
                <a:spcPts val="2400"/>
              </a:spcBef>
              <a:buClr>
                <a:srgbClr val="FF2600"/>
              </a:buClr>
              <a:buSzPct val="110000"/>
              <a:buFont typeface="Lucida Grande"/>
              <a:buChar char="◊"/>
              <a:defRPr sz="3600">
                <a:latin typeface="Textbook New"/>
                <a:ea typeface="Textbook New"/>
                <a:cs typeface="Textbook New"/>
                <a:sym typeface="Textbook New"/>
              </a:defRPr>
            </a:lvl1pPr>
            <a:lvl2pPr marL="1270000">
              <a:spcBef>
                <a:spcPts val="2400"/>
              </a:spcBef>
              <a:buClr>
                <a:srgbClr val="0433FF"/>
              </a:buClr>
              <a:buSzPct val="110000"/>
              <a:buFont typeface="Lucida Grande"/>
              <a:buChar char="◊"/>
              <a:defRPr sz="3200">
                <a:latin typeface="Textbook New"/>
                <a:ea typeface="Textbook New"/>
                <a:cs typeface="Textbook New"/>
                <a:sym typeface="Textbook New"/>
              </a:defRPr>
            </a:lvl2pPr>
            <a:lvl3pPr marL="1714500">
              <a:spcBef>
                <a:spcPts val="2400"/>
              </a:spcBef>
              <a:buClr>
                <a:srgbClr val="FF2600"/>
              </a:buClr>
              <a:buSzPct val="110000"/>
              <a:buFont typeface="Lucida Grande"/>
              <a:buChar char="◊"/>
              <a:defRPr sz="3000">
                <a:latin typeface="Textbook New"/>
                <a:ea typeface="Textbook New"/>
                <a:cs typeface="Textbook New"/>
                <a:sym typeface="Textbook New"/>
              </a:defRPr>
            </a:lvl3pPr>
            <a:lvl4pPr marL="2159000">
              <a:spcBef>
                <a:spcPts val="2400"/>
              </a:spcBef>
              <a:buClr>
                <a:srgbClr val="0433FF"/>
              </a:buClr>
              <a:buSzPct val="110000"/>
              <a:buFont typeface="Lucida Grande"/>
              <a:buChar char="◊"/>
              <a:defRPr sz="2800">
                <a:latin typeface="Textbook New"/>
                <a:ea typeface="Textbook New"/>
                <a:cs typeface="Textbook New"/>
                <a:sym typeface="Textbook New"/>
              </a:defRPr>
            </a:lvl4pPr>
            <a:lvl5pPr marL="2603500">
              <a:spcBef>
                <a:spcPts val="2400"/>
              </a:spcBef>
              <a:buClr>
                <a:srgbClr val="FF2600"/>
              </a:buClr>
              <a:buSzPct val="110000"/>
              <a:buFont typeface="Lucida Grande"/>
              <a:buChar char="◊"/>
              <a:defRPr sz="2600">
                <a:latin typeface="Textbook New"/>
                <a:ea typeface="Textbook New"/>
                <a:cs typeface="Textbook New"/>
                <a:sym typeface="Textbook New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xfrm>
            <a:off x="11856244" y="9312541"/>
            <a:ext cx="453259" cy="444501"/>
          </a:xfrm>
          <a:prstGeom prst="rect">
            <a:avLst/>
          </a:prstGeom>
        </p:spPr>
        <p:txBody>
          <a:bodyPr wrap="square"/>
          <a:lstStyle>
            <a:lvl1pPr>
              <a:defRPr sz="2200">
                <a:latin typeface="Textbook New Light"/>
                <a:ea typeface="Textbook New Light"/>
                <a:cs typeface="Textbook New Light"/>
                <a:sym typeface="Textbook New Light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7" name="logo_с_hse_cmyk_e.jpg"/>
          <p:cNvPicPr>
            <a:picLocks noChangeAspect="1"/>
          </p:cNvPicPr>
          <p:nvPr/>
        </p:nvPicPr>
        <p:blipFill>
          <a:blip r:embed="rId4">
            <a:extLst/>
          </a:blip>
          <a:srcRect l="693" t="603" r="632" b="1044"/>
          <a:stretch>
            <a:fillRect/>
          </a:stretch>
        </p:blipFill>
        <p:spPr>
          <a:xfrm>
            <a:off x="992225" y="9315459"/>
            <a:ext cx="453259" cy="452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fill="norm" stroke="1" extrusionOk="0">
                <a:moveTo>
                  <a:pt x="11346" y="0"/>
                </a:moveTo>
                <a:cubicBezTo>
                  <a:pt x="6269" y="416"/>
                  <a:pt x="3887" y="1908"/>
                  <a:pt x="1551" y="5622"/>
                </a:cubicBezTo>
                <a:cubicBezTo>
                  <a:pt x="623" y="7097"/>
                  <a:pt x="196" y="8114"/>
                  <a:pt x="0" y="10071"/>
                </a:cubicBezTo>
                <a:cubicBezTo>
                  <a:pt x="371" y="15540"/>
                  <a:pt x="1790" y="17705"/>
                  <a:pt x="5862" y="20086"/>
                </a:cubicBezTo>
                <a:cubicBezTo>
                  <a:pt x="7346" y="20953"/>
                  <a:pt x="8492" y="21391"/>
                  <a:pt x="10495" y="21600"/>
                </a:cubicBezTo>
                <a:cubicBezTo>
                  <a:pt x="15191" y="21022"/>
                  <a:pt x="17968" y="19321"/>
                  <a:pt x="20064" y="15996"/>
                </a:cubicBezTo>
                <a:cubicBezTo>
                  <a:pt x="20994" y="14522"/>
                  <a:pt x="21412" y="13491"/>
                  <a:pt x="21596" y="11396"/>
                </a:cubicBezTo>
                <a:cubicBezTo>
                  <a:pt x="21592" y="11346"/>
                  <a:pt x="21600" y="11295"/>
                  <a:pt x="21596" y="11245"/>
                </a:cubicBezTo>
                <a:cubicBezTo>
                  <a:pt x="21496" y="10095"/>
                  <a:pt x="21331" y="9080"/>
                  <a:pt x="21104" y="8178"/>
                </a:cubicBezTo>
                <a:cubicBezTo>
                  <a:pt x="21028" y="7878"/>
                  <a:pt x="20950" y="7585"/>
                  <a:pt x="20858" y="7307"/>
                </a:cubicBezTo>
                <a:cubicBezTo>
                  <a:pt x="20766" y="7030"/>
                  <a:pt x="20664" y="6769"/>
                  <a:pt x="20556" y="6512"/>
                </a:cubicBezTo>
                <a:cubicBezTo>
                  <a:pt x="20447" y="6255"/>
                  <a:pt x="20323" y="5994"/>
                  <a:pt x="20196" y="5755"/>
                </a:cubicBezTo>
                <a:cubicBezTo>
                  <a:pt x="20133" y="5635"/>
                  <a:pt x="20075" y="5530"/>
                  <a:pt x="20007" y="5414"/>
                </a:cubicBezTo>
                <a:cubicBezTo>
                  <a:pt x="19734" y="4952"/>
                  <a:pt x="19415" y="4516"/>
                  <a:pt x="19062" y="4108"/>
                </a:cubicBezTo>
                <a:cubicBezTo>
                  <a:pt x="18973" y="4006"/>
                  <a:pt x="18890" y="3904"/>
                  <a:pt x="18797" y="3805"/>
                </a:cubicBezTo>
                <a:cubicBezTo>
                  <a:pt x="18703" y="3705"/>
                  <a:pt x="18612" y="3618"/>
                  <a:pt x="18513" y="3521"/>
                </a:cubicBezTo>
                <a:cubicBezTo>
                  <a:pt x="18414" y="3424"/>
                  <a:pt x="18315" y="3313"/>
                  <a:pt x="18211" y="3218"/>
                </a:cubicBezTo>
                <a:cubicBezTo>
                  <a:pt x="17896" y="2933"/>
                  <a:pt x="17556" y="2658"/>
                  <a:pt x="17190" y="2385"/>
                </a:cubicBezTo>
                <a:cubicBezTo>
                  <a:pt x="17067" y="2294"/>
                  <a:pt x="16940" y="2210"/>
                  <a:pt x="16811" y="2120"/>
                </a:cubicBezTo>
                <a:cubicBezTo>
                  <a:pt x="16555" y="1940"/>
                  <a:pt x="16280" y="1769"/>
                  <a:pt x="15998" y="1590"/>
                </a:cubicBezTo>
                <a:cubicBezTo>
                  <a:pt x="15404" y="1214"/>
                  <a:pt x="14888" y="913"/>
                  <a:pt x="14353" y="682"/>
                </a:cubicBezTo>
                <a:cubicBezTo>
                  <a:pt x="14219" y="624"/>
                  <a:pt x="14093" y="561"/>
                  <a:pt x="13956" y="511"/>
                </a:cubicBezTo>
                <a:cubicBezTo>
                  <a:pt x="13544" y="361"/>
                  <a:pt x="13091" y="242"/>
                  <a:pt x="12594" y="151"/>
                </a:cubicBezTo>
                <a:cubicBezTo>
                  <a:pt x="12572" y="147"/>
                  <a:pt x="12560" y="155"/>
                  <a:pt x="12538" y="151"/>
                </a:cubicBezTo>
                <a:cubicBezTo>
                  <a:pt x="12226" y="97"/>
                  <a:pt x="11887" y="55"/>
                  <a:pt x="11516" y="19"/>
                </a:cubicBezTo>
                <a:cubicBezTo>
                  <a:pt x="11463" y="14"/>
                  <a:pt x="11401" y="5"/>
                  <a:pt x="11346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5" name="Shape 35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hape 3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hape 4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sldNum" sz="quarter" idx="2"/>
          </p:nvPr>
        </p:nvSpPr>
        <p:spPr>
          <a:xfrm>
            <a:off x="11990654" y="9228161"/>
            <a:ext cx="342901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9" name="Shape 5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5" name="Shape 75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84" name="Shape 84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 u="none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1333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1778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2222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2667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30226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33782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37338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40894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Relationship Id="rId4" Type="http://schemas.openxmlformats.org/officeDocument/2006/relationships/image" Target="../media/image5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17.png"/><Relationship Id="rId4" Type="http://schemas.openxmlformats.org/officeDocument/2006/relationships/image" Target="../media/image20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3" Type="http://schemas.microsoft.com/office/2007/relationships/media" Target="../media/media1.mp4"/><Relationship Id="rId4" Type="http://schemas.openxmlformats.org/officeDocument/2006/relationships/image" Target="../media/image2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Relationship Id="rId3" Type="http://schemas.openxmlformats.org/officeDocument/2006/relationships/image" Target="../media/image22.png"/><Relationship Id="rId4" Type="http://schemas.openxmlformats.org/officeDocument/2006/relationships/image" Target="../media/image2.tif"/><Relationship Id="rId5" Type="http://schemas.openxmlformats.org/officeDocument/2006/relationships/image" Target="../media/image17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"/><Relationship Id="rId3" Type="http://schemas.openxmlformats.org/officeDocument/2006/relationships/image" Target="../media/image5.tif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"/><Relationship Id="rId3" Type="http://schemas.openxmlformats.org/officeDocument/2006/relationships/image" Target="../media/image2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7.tif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9" Type="http://schemas.openxmlformats.org/officeDocument/2006/relationships/image" Target="../media/image15.jpeg"/><Relationship Id="rId10" Type="http://schemas.openxmlformats.org/officeDocument/2006/relationships/image" Target="../media/image16.jpeg"/><Relationship Id="rId11" Type="http://schemas.openxmlformats.org/officeDocument/2006/relationships/image" Target="../media/image17.jpeg"/><Relationship Id="rId12" Type="http://schemas.openxmlformats.org/officeDocument/2006/relationships/image" Target="../media/image18.jpeg"/><Relationship Id="rId13" Type="http://schemas.openxmlformats.org/officeDocument/2006/relationships/image" Target="../media/image19.jpeg"/><Relationship Id="rId14" Type="http://schemas.openxmlformats.org/officeDocument/2006/relationships/image" Target="../media/image20.jpeg"/><Relationship Id="rId15" Type="http://schemas.openxmlformats.org/officeDocument/2006/relationships/image" Target="../media/image21.jpeg"/><Relationship Id="rId16" Type="http://schemas.openxmlformats.org/officeDocument/2006/relationships/image" Target="../media/image22.jpeg"/><Relationship Id="rId17" Type="http://schemas.openxmlformats.org/officeDocument/2006/relationships/image" Target="../media/image23.jpeg"/><Relationship Id="rId18" Type="http://schemas.openxmlformats.org/officeDocument/2006/relationships/image" Target="../media/image24.jpeg"/><Relationship Id="rId19" Type="http://schemas.openxmlformats.org/officeDocument/2006/relationships/image" Target="../media/image25.jpeg"/><Relationship Id="rId20" Type="http://schemas.openxmlformats.org/officeDocument/2006/relationships/image" Target="../media/image26.jpeg"/><Relationship Id="rId21" Type="http://schemas.openxmlformats.org/officeDocument/2006/relationships/image" Target="../media/image27.jpeg"/><Relationship Id="rId22" Type="http://schemas.openxmlformats.org/officeDocument/2006/relationships/image" Target="../media/image28.jpeg"/><Relationship Id="rId23" Type="http://schemas.openxmlformats.org/officeDocument/2006/relationships/image" Target="../media/image29.jpeg"/><Relationship Id="rId24" Type="http://schemas.openxmlformats.org/officeDocument/2006/relationships/image" Target="../media/image30.jpeg"/><Relationship Id="rId25" Type="http://schemas.openxmlformats.org/officeDocument/2006/relationships/image" Target="../media/image31.jpeg"/><Relationship Id="rId26" Type="http://schemas.openxmlformats.org/officeDocument/2006/relationships/image" Target="../media/image32.jpeg"/><Relationship Id="rId27" Type="http://schemas.openxmlformats.org/officeDocument/2006/relationships/image" Target="../media/image33.jpeg"/><Relationship Id="rId28" Type="http://schemas.openxmlformats.org/officeDocument/2006/relationships/image" Target="../media/image34.jpeg"/><Relationship Id="rId29" Type="http://schemas.openxmlformats.org/officeDocument/2006/relationships/image" Target="../media/image35.jpeg"/><Relationship Id="rId30" Type="http://schemas.openxmlformats.org/officeDocument/2006/relationships/image" Target="../media/image36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2.png"/><Relationship Id="rId4" Type="http://schemas.openxmlformats.org/officeDocument/2006/relationships/image" Target="../media/image6.jpeg"/><Relationship Id="rId5" Type="http://schemas.openxmlformats.org/officeDocument/2006/relationships/image" Target="../media/image3.png"/><Relationship Id="rId6" Type="http://schemas.openxmlformats.org/officeDocument/2006/relationships/image" Target="../media/image1.gif"/><Relationship Id="rId7" Type="http://schemas.openxmlformats.org/officeDocument/2006/relationships/image" Target="../media/image7.jpe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3352799" y="4838700"/>
            <a:ext cx="4191001" cy="101600"/>
          </a:xfrm>
          <a:prstGeom prst="rect">
            <a:avLst/>
          </a:prstGeom>
        </p:spPr>
      </p:pic>
      <p:sp>
        <p:nvSpPr>
          <p:cNvPr id="169" name="Shape 169"/>
          <p:cNvSpPr/>
          <p:nvPr>
            <p:ph type="subTitle" sz="half" idx="1"/>
          </p:nvPr>
        </p:nvSpPr>
        <p:spPr>
          <a:xfrm>
            <a:off x="328161" y="4511769"/>
            <a:ext cx="12348478" cy="3629803"/>
          </a:xfrm>
          <a:prstGeom prst="rect">
            <a:avLst/>
          </a:prstGeom>
        </p:spPr>
        <p:txBody>
          <a:bodyPr/>
          <a:lstStyle/>
          <a:p>
            <a:pPr>
              <a:defRPr sz="2800">
                <a:latin typeface="+mj-lt"/>
                <a:ea typeface="+mj-ea"/>
                <a:cs typeface="+mj-cs"/>
                <a:sym typeface="Helvetica"/>
              </a:defRPr>
            </a:pPr>
            <a:r>
              <a:t>National Research University Higher School of Economics,</a:t>
            </a:r>
          </a:p>
          <a:p>
            <a:pPr>
              <a:defRPr sz="2800">
                <a:latin typeface="+mj-lt"/>
                <a:ea typeface="+mj-ea"/>
                <a:cs typeface="+mj-cs"/>
                <a:sym typeface="Helvetica"/>
              </a:defRPr>
            </a:pPr>
            <a:r>
              <a:t>Faculty of Computing Science</a:t>
            </a:r>
          </a:p>
          <a:p>
            <a:pPr>
              <a:defRPr sz="2800">
                <a:latin typeface="+mj-lt"/>
                <a:ea typeface="+mj-ea"/>
                <a:cs typeface="+mj-cs"/>
                <a:sym typeface="Helvetica"/>
              </a:defRPr>
            </a:pPr>
          </a:p>
          <a:p>
            <a:pPr>
              <a:defRPr b="1" sz="3000">
                <a:latin typeface="+mj-lt"/>
                <a:ea typeface="+mj-ea"/>
                <a:cs typeface="+mj-cs"/>
                <a:sym typeface="Helvetica"/>
              </a:defRPr>
            </a:pPr>
            <a:r>
              <a:t>MPD@NICA Physics WG Meeting</a:t>
            </a:r>
          </a:p>
          <a:p>
            <a:pPr>
              <a:defRPr sz="2800">
                <a:latin typeface="+mj-lt"/>
                <a:ea typeface="+mj-ea"/>
                <a:cs typeface="+mj-cs"/>
                <a:sym typeface="Helvetica"/>
              </a:defRPr>
            </a:pPr>
            <a:r>
              <a:t> </a:t>
            </a:r>
          </a:p>
          <a:p>
            <a:pPr>
              <a:defRPr sz="1600">
                <a:latin typeface="+mj-lt"/>
                <a:ea typeface="+mj-ea"/>
                <a:cs typeface="+mj-cs"/>
                <a:sym typeface="Helvetica"/>
              </a:defRPr>
            </a:pPr>
            <a:r>
              <a:t>May 25, 2018</a:t>
            </a:r>
          </a:p>
        </p:txBody>
      </p:sp>
      <p:sp>
        <p:nvSpPr>
          <p:cNvPr id="170" name="Shape 170"/>
          <p:cNvSpPr/>
          <p:nvPr>
            <p:ph type="ctrTitle"/>
          </p:nvPr>
        </p:nvSpPr>
        <p:spPr>
          <a:xfrm>
            <a:off x="-55237" y="1044755"/>
            <a:ext cx="13115275" cy="3629803"/>
          </a:xfrm>
          <a:prstGeom prst="rect">
            <a:avLst/>
          </a:prstGeom>
        </p:spPr>
        <p:txBody>
          <a:bodyPr/>
          <a:lstStyle/>
          <a:p>
            <a:pPr>
              <a:defRPr sz="4800">
                <a:latin typeface="+mj-lt"/>
                <a:ea typeface="+mj-ea"/>
                <a:cs typeface="+mj-cs"/>
                <a:sym typeface="Helvetica"/>
              </a:defRPr>
            </a:pPr>
            <a:r>
              <a:t>Laboratory of Methods for Big Data Analysis</a:t>
            </a:r>
          </a:p>
          <a:p>
            <a:pPr>
              <a:defRPr sz="4800">
                <a:latin typeface="+mj-lt"/>
                <a:ea typeface="+mj-ea"/>
                <a:cs typeface="+mj-cs"/>
                <a:sym typeface="Helvetica"/>
              </a:defRPr>
            </a:pPr>
            <a:r>
              <a:t>“LAMBDA”</a:t>
            </a:r>
          </a:p>
        </p:txBody>
      </p:sp>
      <p:pic>
        <p:nvPicPr>
          <p:cNvPr id="171" name="logo_с_hse_cmyk_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7090" y="319161"/>
            <a:ext cx="1678416" cy="1682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ФКН_log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7090" y="7759563"/>
            <a:ext cx="1678416" cy="16043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9" name="Shape 229"/>
          <p:cNvSpPr/>
          <p:nvPr/>
        </p:nvSpPr>
        <p:spPr>
          <a:xfrm>
            <a:off x="3810797" y="116593"/>
            <a:ext cx="3547856" cy="834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8767" tIns="48767" rIns="48767" bIns="48767">
            <a:spAutoFit/>
          </a:bodyPr>
          <a:lstStyle>
            <a:lvl1pPr algn="l" defTabSz="1300480">
              <a:defRPr sz="5000" u="none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Charged PID</a:t>
            </a:r>
          </a:p>
        </p:txBody>
      </p:sp>
      <p:sp>
        <p:nvSpPr>
          <p:cNvPr id="230" name="Shape 230"/>
          <p:cNvSpPr/>
          <p:nvPr/>
        </p:nvSpPr>
        <p:spPr>
          <a:xfrm>
            <a:off x="327699" y="1583681"/>
            <a:ext cx="7356124" cy="2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/>
          <a:p>
            <a:pPr algn="l" defTabSz="1300480">
              <a:defRPr b="1" sz="2800" u="none">
                <a:latin typeface="Calibri"/>
                <a:ea typeface="Calibri"/>
                <a:cs typeface="Calibri"/>
                <a:sym typeface="Calibri"/>
              </a:defRPr>
            </a:pPr>
            <a:r>
              <a:t>Problem</a:t>
            </a:r>
            <a:r>
              <a:rPr b="0"/>
              <a:t>: identify particle type associated with a track/energy deposited in the subdetectors</a:t>
            </a:r>
            <a:endParaRPr b="0"/>
          </a:p>
          <a:p>
            <a:pPr lvl="1" marL="857250" indent="-400050" algn="l" defTabSz="1300480">
              <a:buSzPct val="100000"/>
              <a:buFont typeface="Arial"/>
              <a:buChar char="•"/>
              <a:defRPr sz="2800" u="none">
                <a:latin typeface="Calibri"/>
                <a:ea typeface="Calibri"/>
                <a:cs typeface="Calibri"/>
                <a:sym typeface="Calibri"/>
              </a:defRPr>
            </a:pPr>
            <a:r>
              <a:t>Charged: π, e, 𝜇, K, p also we have ghosts</a:t>
            </a:r>
          </a:p>
        </p:txBody>
      </p:sp>
      <p:sp>
        <p:nvSpPr>
          <p:cNvPr id="231" name="Shape 231"/>
          <p:cNvSpPr/>
          <p:nvPr/>
        </p:nvSpPr>
        <p:spPr>
          <a:xfrm>
            <a:off x="569501" y="4239220"/>
            <a:ext cx="6872521" cy="2307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/>
          <a:p>
            <a:pPr algn="l" defTabSz="1300480">
              <a:defRPr sz="2400" u="none">
                <a:latin typeface="+mj-lt"/>
                <a:ea typeface="+mj-ea"/>
                <a:cs typeface="+mj-cs"/>
                <a:sym typeface="Helvetica"/>
              </a:defRPr>
            </a:pPr>
            <a:r>
              <a:t>Standard MVA used for PID LHCb</a:t>
            </a:r>
          </a:p>
          <a:p>
            <a:pPr algn="l" defTabSz="1300480">
              <a:defRPr sz="2400" u="none">
                <a:latin typeface="+mj-lt"/>
                <a:ea typeface="+mj-ea"/>
                <a:cs typeface="+mj-cs"/>
                <a:sym typeface="Helvetica"/>
              </a:defRPr>
            </a:pPr>
            <a:r>
              <a:t>Artificial neural networks with 6 binary classification models </a:t>
            </a:r>
          </a:p>
          <a:p>
            <a:pPr algn="l" defTabSz="1300480">
              <a:defRPr sz="2400" u="none">
                <a:latin typeface="+mj-lt"/>
                <a:ea typeface="+mj-ea"/>
                <a:cs typeface="+mj-cs"/>
                <a:sym typeface="Helvetica"/>
              </a:defRPr>
            </a:pPr>
            <a:r>
              <a:t>(One-versus-rest approach: separate one type  from the others)</a:t>
            </a:r>
          </a:p>
          <a:p>
            <a:pPr algn="l" defTabSz="1300480">
              <a:defRPr sz="2400" u="none">
                <a:latin typeface="+mj-lt"/>
                <a:ea typeface="+mj-ea"/>
                <a:cs typeface="+mj-cs"/>
                <a:sym typeface="Helvetica"/>
              </a:defRPr>
            </a:pPr>
            <a:r>
              <a:t>1 hidden layer, TMVA MLP [arXiv:0703039]</a:t>
            </a:r>
          </a:p>
        </p:txBody>
      </p:sp>
      <p:sp>
        <p:nvSpPr>
          <p:cNvPr id="232" name="Shape 232"/>
          <p:cNvSpPr/>
          <p:nvPr/>
        </p:nvSpPr>
        <p:spPr>
          <a:xfrm>
            <a:off x="511557" y="6932859"/>
            <a:ext cx="6988408" cy="1939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/>
          <a:p>
            <a:pPr algn="l" defTabSz="1300480">
              <a:defRPr sz="2400" u="none">
                <a:latin typeface="+mj-lt"/>
                <a:ea typeface="+mj-ea"/>
                <a:cs typeface="+mj-cs"/>
                <a:sym typeface="Helvetica"/>
              </a:defRPr>
            </a:pPr>
            <a:r>
              <a:t>Gradient boosting:</a:t>
            </a:r>
          </a:p>
          <a:p>
            <a:pPr lvl="1" marL="838200" indent="-381000" algn="l" defTabSz="1300480">
              <a:buSzPct val="100000"/>
              <a:buFont typeface="Arial"/>
              <a:buChar char="•"/>
              <a:defRPr sz="2400" u="none">
                <a:latin typeface="+mj-lt"/>
                <a:ea typeface="+mj-ea"/>
                <a:cs typeface="+mj-cs"/>
                <a:sym typeface="Helvetica"/>
              </a:defRPr>
            </a:pPr>
            <a:r>
              <a:t>CatBoost [arXiv:1706.09516]</a:t>
            </a:r>
          </a:p>
          <a:p>
            <a:pPr algn="l" defTabSz="1300480">
              <a:defRPr sz="2400" u="none"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l" defTabSz="1300480">
              <a:defRPr sz="2400" u="none">
                <a:latin typeface="+mj-lt"/>
                <a:ea typeface="+mj-ea"/>
                <a:cs typeface="+mj-cs"/>
                <a:sym typeface="Helvetica"/>
              </a:defRPr>
            </a:pPr>
            <a:r>
              <a:t>Artificial neural networks (NN)</a:t>
            </a:r>
          </a:p>
          <a:p>
            <a:pPr marL="381000" indent="-381000" algn="l" defTabSz="1300480">
              <a:buSzPct val="100000"/>
              <a:buFont typeface="Arial"/>
              <a:buChar char="•"/>
              <a:defRPr sz="2400" u="none">
                <a:latin typeface="+mj-lt"/>
                <a:ea typeface="+mj-ea"/>
                <a:cs typeface="+mj-cs"/>
                <a:sym typeface="Helvetica"/>
              </a:defRPr>
            </a:pPr>
            <a:r>
              <a:t>Deep neural networks, miulti-class approach</a:t>
            </a:r>
          </a:p>
        </p:txBody>
      </p:sp>
      <p:grpSp>
        <p:nvGrpSpPr>
          <p:cNvPr id="235" name="Group 235"/>
          <p:cNvGrpSpPr/>
          <p:nvPr/>
        </p:nvGrpSpPr>
        <p:grpSpPr>
          <a:xfrm>
            <a:off x="8171010" y="279130"/>
            <a:ext cx="4403061" cy="8999020"/>
            <a:chOff x="0" y="0"/>
            <a:chExt cx="4403059" cy="8999019"/>
          </a:xfrm>
        </p:grpSpPr>
        <p:pic>
          <p:nvPicPr>
            <p:cNvPr id="233" name="image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50367" b="0"/>
            <a:stretch>
              <a:fillRect/>
            </a:stretch>
          </p:blipFill>
          <p:spPr>
            <a:xfrm>
              <a:off x="71273" y="0"/>
              <a:ext cx="4260422" cy="45294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4" name="image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8705" t="0" r="0" b="0"/>
            <a:stretch>
              <a:fillRect/>
            </a:stretch>
          </p:blipFill>
          <p:spPr>
            <a:xfrm>
              <a:off x="0" y="4469544"/>
              <a:ext cx="4403060" cy="45294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8" name="Shape 238"/>
          <p:cNvSpPr/>
          <p:nvPr/>
        </p:nvSpPr>
        <p:spPr>
          <a:xfrm>
            <a:off x="2610462" y="106733"/>
            <a:ext cx="7035705" cy="834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8767" tIns="48767" rIns="48767" bIns="48767">
            <a:spAutoFit/>
          </a:bodyPr>
          <a:lstStyle>
            <a:lvl1pPr algn="l" defTabSz="1300480">
              <a:defRPr sz="5000" u="none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Flat efficiency approach</a:t>
            </a:r>
          </a:p>
        </p:txBody>
      </p:sp>
      <p:pic>
        <p:nvPicPr>
          <p:cNvPr id="239" name="image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839" y="1065730"/>
            <a:ext cx="12295166" cy="79670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SHiP Experiment</a:t>
            </a:r>
          </a:p>
        </p:txBody>
      </p:sp>
      <p:sp>
        <p:nvSpPr>
          <p:cNvPr id="242" name="Shape 242"/>
          <p:cNvSpPr/>
          <p:nvPr>
            <p:ph type="body" sz="half" idx="1"/>
          </p:nvPr>
        </p:nvSpPr>
        <p:spPr>
          <a:xfrm>
            <a:off x="0" y="6313959"/>
            <a:ext cx="12979400" cy="2957041"/>
          </a:xfrm>
          <a:prstGeom prst="rect">
            <a:avLst/>
          </a:prstGeom>
        </p:spPr>
        <p:txBody>
          <a:bodyPr/>
          <a:lstStyle/>
          <a:p>
            <a:pPr/>
            <a:r>
              <a:rPr>
                <a:solidFill>
                  <a:schemeClr val="accent5"/>
                </a:solidFill>
              </a:rPr>
              <a:t>S</a:t>
            </a:r>
            <a:r>
              <a:t>earch for </a:t>
            </a:r>
            <a:r>
              <a:rPr>
                <a:solidFill>
                  <a:schemeClr val="accent5"/>
                </a:solidFill>
              </a:rPr>
              <a:t>Hi</a:t>
            </a:r>
            <a:r>
              <a:t>dden </a:t>
            </a:r>
            <a:r>
              <a:rPr>
                <a:solidFill>
                  <a:schemeClr val="accent5"/>
                </a:solidFill>
              </a:rPr>
              <a:t>P</a:t>
            </a:r>
            <a:r>
              <a:t>articles</a:t>
            </a:r>
          </a:p>
          <a:p>
            <a:pPr lvl="1"/>
            <a:r>
              <a:t>Post-LHC era experiment for direct search of very weakly interacting light particles</a:t>
            </a:r>
          </a:p>
        </p:txBody>
      </p:sp>
      <p:sp>
        <p:nvSpPr>
          <p:cNvPr id="243" name="Shape 24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44" name="image14.png" descr="https://lh6.googleusercontent.com/_BxAMCehrXdNtfsNFRw0AOuowunMdquQ9ullUFpy4F7CTP1kc9SkrPbZPlgGMdUGFCBPk7AXPPXD0BXwMFrWG5k-Gm8gSa5V3eKsDuDXCISOaTEdwTkLyOyGUPxQOXwTAqBinSEzpbU"/>
          <p:cNvPicPr>
            <a:picLocks noChangeAspect="1"/>
          </p:cNvPicPr>
          <p:nvPr/>
        </p:nvPicPr>
        <p:blipFill>
          <a:blip r:embed="rId2">
            <a:extLst/>
          </a:blip>
          <a:srcRect l="8011" t="8947" r="5366" b="6327"/>
          <a:stretch>
            <a:fillRect/>
          </a:stretch>
        </p:blipFill>
        <p:spPr>
          <a:xfrm>
            <a:off x="634206" y="1053037"/>
            <a:ext cx="11711177" cy="4610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74047" y="4746298"/>
            <a:ext cx="4128780" cy="26923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Active Magnetic Shield</a:t>
            </a:r>
          </a:p>
        </p:txBody>
      </p:sp>
      <p:sp>
        <p:nvSpPr>
          <p:cNvPr id="248" name="Shape 248"/>
          <p:cNvSpPr/>
          <p:nvPr>
            <p:ph type="body" sz="quarter" idx="1"/>
          </p:nvPr>
        </p:nvSpPr>
        <p:spPr>
          <a:xfrm>
            <a:off x="0" y="7448167"/>
            <a:ext cx="13004800" cy="1822833"/>
          </a:xfrm>
          <a:prstGeom prst="rect">
            <a:avLst/>
          </a:prstGeom>
        </p:spPr>
        <p:txBody>
          <a:bodyPr/>
          <a:lstStyle/>
          <a:p>
            <a:pPr/>
            <a:r>
              <a:t>Absorber shape optimization: background suppression at reasonable cost</a:t>
            </a:r>
          </a:p>
        </p:txBody>
      </p:sp>
      <p:sp>
        <p:nvSpPr>
          <p:cNvPr id="249" name="Shape 24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50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899" y="2305000"/>
            <a:ext cx="5167546" cy="5093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image14.png" descr="https://lh6.googleusercontent.com/_BxAMCehrXdNtfsNFRw0AOuowunMdquQ9ullUFpy4F7CTP1kc9SkrPbZPlgGMdUGFCBPk7AXPPXD0BXwMFrWG5k-Gm8gSa5V3eKsDuDXCISOaTEdwTkLyOyGUPxQOXwTAqBinSEzpbU"/>
          <p:cNvPicPr>
            <a:picLocks noChangeAspect="1"/>
          </p:cNvPicPr>
          <p:nvPr/>
        </p:nvPicPr>
        <p:blipFill>
          <a:blip r:embed="rId3">
            <a:extLst/>
          </a:blip>
          <a:srcRect l="8011" t="8947" r="5366" b="6327"/>
          <a:stretch>
            <a:fillRect/>
          </a:stretch>
        </p:blipFill>
        <p:spPr>
          <a:xfrm>
            <a:off x="8649583" y="1114136"/>
            <a:ext cx="3797133" cy="14948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48210" y="2419335"/>
            <a:ext cx="7514646" cy="54610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Gaussian Process Optimization</a:t>
            </a:r>
          </a:p>
        </p:txBody>
      </p:sp>
      <p:sp>
        <p:nvSpPr>
          <p:cNvPr id="255" name="Shape 255"/>
          <p:cNvSpPr/>
          <p:nvPr>
            <p:ph type="body" idx="1"/>
          </p:nvPr>
        </p:nvSpPr>
        <p:spPr>
          <a:xfrm>
            <a:off x="0" y="1079288"/>
            <a:ext cx="7213706" cy="811572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Loss function includes both background level and cost</a:t>
            </a:r>
          </a:p>
          <a:p>
            <a:pPr/>
            <a:r>
              <a:t>50+ configuration parameters</a:t>
            </a:r>
          </a:p>
          <a:p>
            <a:pPr lvl="1"/>
            <a:r>
              <a:t>estimation in every point takes significant time </a:t>
            </a:r>
          </a:p>
          <a:p>
            <a:pPr lvl="2"/>
            <a:r>
              <a:t>full GEANT simulation of 10+M muons passing through iron</a:t>
            </a:r>
          </a:p>
          <a:p>
            <a:pPr lvl="1"/>
            <a:r>
              <a:t>loss function is very irregular in the multidimensional parameter space</a:t>
            </a:r>
          </a:p>
          <a:p>
            <a:pPr/>
            <a:r>
              <a:t>Use Gaussian Processes</a:t>
            </a:r>
          </a:p>
        </p:txBody>
      </p:sp>
      <p:sp>
        <p:nvSpPr>
          <p:cNvPr id="256" name="Shape 25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57" name="media2.mp4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7145959" y="1079288"/>
            <a:ext cx="6086793" cy="81157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000" fill="hold"/>
                                        <p:tgtEl>
                                          <p:spTgt spid="2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mediacall" nodeType="clickEffect" presetSubtype="0" presetID="3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000" fill="hold"/>
                                        <p:tgtEl>
                                          <p:spTgt spid="2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80000">
                <p:cTn id="11" fill="hold" display="0">
                  <p:stCondLst>
                    <p:cond delay="indefinite"/>
                  </p:stCondLst>
                </p:cTn>
                <p:tgtEl>
                  <p:spTgt spid="257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Shield Optimization</a:t>
            </a:r>
          </a:p>
        </p:txBody>
      </p:sp>
      <p:sp>
        <p:nvSpPr>
          <p:cNvPr id="260" name="Shape 260"/>
          <p:cNvSpPr/>
          <p:nvPr>
            <p:ph type="body" sz="half" idx="1"/>
          </p:nvPr>
        </p:nvSpPr>
        <p:spPr>
          <a:xfrm>
            <a:off x="121666" y="3975911"/>
            <a:ext cx="6562917" cy="495036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784225" indent="-542925" defTabSz="554990">
              <a:spcBef>
                <a:spcPts val="2200"/>
              </a:spcBef>
              <a:defRPr sz="3420"/>
            </a:pPr>
            <a:r>
              <a:t>The same background suppression</a:t>
            </a:r>
          </a:p>
          <a:p>
            <a:pPr marL="784225" indent="-542925" defTabSz="554990">
              <a:spcBef>
                <a:spcPts val="2200"/>
              </a:spcBef>
              <a:defRPr sz="3420"/>
            </a:pPr>
            <a:r>
              <a:t>Twice lighter</a:t>
            </a:r>
          </a:p>
          <a:p>
            <a:pPr lvl="1" marL="1206500" indent="-542925" defTabSz="554990">
              <a:spcBef>
                <a:spcPts val="2200"/>
              </a:spcBef>
              <a:defRPr sz="3040"/>
            </a:pPr>
            <a:r>
              <a:t>save $$ </a:t>
            </a:r>
          </a:p>
          <a:p>
            <a:pPr marL="784225" indent="-542925" defTabSz="554990">
              <a:spcBef>
                <a:spcPts val="2200"/>
              </a:spcBef>
              <a:defRPr sz="3420"/>
            </a:pPr>
          </a:p>
          <a:p>
            <a:pPr marL="0" indent="0" defTabSz="554990">
              <a:spcBef>
                <a:spcPts val="2200"/>
              </a:spcBef>
              <a:buClrTx/>
              <a:buSzTx/>
              <a:buFontTx/>
              <a:buNone/>
              <a:defRPr sz="3420"/>
            </a:pPr>
            <a:r>
              <a:t>Advanced optimization methods rule in multidimensional space </a:t>
            </a:r>
          </a:p>
        </p:txBody>
      </p:sp>
      <p:sp>
        <p:nvSpPr>
          <p:cNvPr id="261" name="Shape 26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62" name="image30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51555" y="7546961"/>
            <a:ext cx="5569036" cy="139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image28.png" descr="https://lh6.googleusercontent.com/n561tWNt3e9hrOESB58l2oN_tI1RW78wwkMFNhFT5E02wg0_yiUat6GJ--cJChpCd4K4WJvVBWhccJtd7sUrY6kPXWXE-POM9541np_fXg-SccuwAMl9BxSdKDETIM5GwxVhPxvAluM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31347" y="3605538"/>
            <a:ext cx="5009451" cy="3567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image29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87001" y="1789906"/>
            <a:ext cx="5498143" cy="139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image14.png" descr="https://lh6.googleusercontent.com/_BxAMCehrXdNtfsNFRw0AOuowunMdquQ9ullUFpy4F7CTP1kc9SkrPbZPlgGMdUGFCBPk7AXPPXD0BXwMFrWG5k-Gm8gSa5V3eKsDuDXCISOaTEdwTkLyOyGUPxQOXwTAqBinSEzpbU"/>
          <p:cNvPicPr>
            <a:picLocks noChangeAspect="1"/>
          </p:cNvPicPr>
          <p:nvPr/>
        </p:nvPicPr>
        <p:blipFill>
          <a:blip r:embed="rId5">
            <a:extLst/>
          </a:blip>
          <a:srcRect l="17956" t="32479" r="51710" b="24798"/>
          <a:stretch>
            <a:fillRect/>
          </a:stretch>
        </p:blipFill>
        <p:spPr>
          <a:xfrm>
            <a:off x="467053" y="1069587"/>
            <a:ext cx="5009463" cy="2839848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Shape 266"/>
          <p:cNvSpPr/>
          <p:nvPr/>
        </p:nvSpPr>
        <p:spPr>
          <a:xfrm flipH="1">
            <a:off x="8412324" y="3133236"/>
            <a:ext cx="709498" cy="954262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defRPr sz="4000" u="none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67" name="Shape 267"/>
          <p:cNvSpPr/>
          <p:nvPr/>
        </p:nvSpPr>
        <p:spPr>
          <a:xfrm flipV="1">
            <a:off x="10173280" y="6724865"/>
            <a:ext cx="1489453" cy="1049836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defRPr sz="4000" u="none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0" name="Shape 27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1" name="Shape 27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72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1724" y="20205"/>
            <a:ext cx="12421352" cy="92774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5" name="Shape 2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6" name="Shape 27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7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1834" y="0"/>
            <a:ext cx="12401132" cy="9307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1601" y="4690199"/>
            <a:ext cx="13004801" cy="38667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1" name="Shape 28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2" name="Shape 28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83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1834" y="0"/>
            <a:ext cx="12401132" cy="93078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6" name="Shape 28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7" name="Shape 28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8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1889" y="0"/>
            <a:ext cx="12421022" cy="93157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1" name="Group 291"/>
          <p:cNvGrpSpPr/>
          <p:nvPr/>
        </p:nvGrpSpPr>
        <p:grpSpPr>
          <a:xfrm>
            <a:off x="8837197" y="1866084"/>
            <a:ext cx="3936060" cy="1864108"/>
            <a:chOff x="0" y="0"/>
            <a:chExt cx="3936058" cy="1864106"/>
          </a:xfrm>
        </p:grpSpPr>
        <p:pic>
          <p:nvPicPr>
            <p:cNvPr id="289" name="figs_lhcb_tracking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936059" cy="18641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0" name="Shape 290"/>
            <p:cNvSpPr/>
            <p:nvPr/>
          </p:nvSpPr>
          <p:spPr>
            <a:xfrm>
              <a:off x="712728" y="892432"/>
              <a:ext cx="2198329" cy="139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5622" y="6146"/>
                  </a:lnTo>
                  <a:lnTo>
                    <a:pt x="8135" y="3552"/>
                  </a:lnTo>
                  <a:lnTo>
                    <a:pt x="11160" y="593"/>
                  </a:lnTo>
                  <a:lnTo>
                    <a:pt x="13656" y="593"/>
                  </a:lnTo>
                  <a:lnTo>
                    <a:pt x="21600" y="0"/>
                  </a:lnTo>
                </a:path>
              </a:pathLst>
            </a:custGeom>
            <a:noFill/>
            <a:ln w="381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 u="none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Mission</a:t>
            </a:r>
          </a:p>
        </p:txBody>
      </p:sp>
      <p:sp>
        <p:nvSpPr>
          <p:cNvPr id="175" name="Shape 1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Solve tough natural science challenges with aid of advanced data analysis and machine learning</a:t>
            </a:r>
          </a:p>
          <a:p>
            <a:pPr/>
            <a:r>
              <a:t>Develop new data analysis methods</a:t>
            </a:r>
          </a:p>
          <a:p>
            <a:pPr/>
            <a:r>
              <a:t>Bridge the gap between CS and HEP communities</a:t>
            </a:r>
          </a:p>
        </p:txBody>
      </p:sp>
      <p:sp>
        <p:nvSpPr>
          <p:cNvPr id="176" name="Shape 17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Downstream Tracking</a:t>
            </a:r>
          </a:p>
        </p:txBody>
      </p:sp>
      <p:sp>
        <p:nvSpPr>
          <p:cNvPr id="294" name="Shape 294"/>
          <p:cNvSpPr/>
          <p:nvPr>
            <p:ph type="body" idx="1"/>
          </p:nvPr>
        </p:nvSpPr>
        <p:spPr>
          <a:xfrm>
            <a:off x="0" y="3883711"/>
            <a:ext cx="12979400" cy="538728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751205" indent="-520065" defTabSz="531622">
              <a:spcBef>
                <a:spcPts val="1300"/>
              </a:spcBef>
              <a:defRPr sz="3276"/>
            </a:pPr>
            <a:r>
              <a:t>Downstream tracking contains two Multivariate classifiers </a:t>
            </a:r>
          </a:p>
          <a:p>
            <a:pPr lvl="1" marL="1155700" indent="-520065" defTabSz="531622">
              <a:spcBef>
                <a:spcPts val="1300"/>
              </a:spcBef>
              <a:defRPr sz="2912"/>
            </a:pPr>
            <a:r>
              <a:t>reject as much fake T-seeds as possible: avoiding unnecessary reconstruction</a:t>
            </a:r>
          </a:p>
          <a:p>
            <a:pPr lvl="2" marL="1560195" indent="-520065" defTabSz="531622">
              <a:spcBef>
                <a:spcPts val="1300"/>
              </a:spcBef>
              <a:defRPr sz="2730"/>
            </a:pPr>
            <a:r>
              <a:t>BBDT</a:t>
            </a:r>
          </a:p>
          <a:p>
            <a:pPr lvl="1" marL="1155700" indent="-520065" defTabSz="531622">
              <a:spcBef>
                <a:spcPts val="1300"/>
              </a:spcBef>
              <a:defRPr sz="2912"/>
            </a:pPr>
            <a:r>
              <a:t>final accepting tracks: further reducing fake tracks</a:t>
            </a:r>
          </a:p>
          <a:p>
            <a:pPr lvl="2" marL="1560195" indent="-520065" defTabSz="531622">
              <a:spcBef>
                <a:spcPts val="1300"/>
              </a:spcBef>
              <a:defRPr sz="2730"/>
            </a:pPr>
            <a:r>
              <a:t>MLP </a:t>
            </a:r>
          </a:p>
          <a:p>
            <a:pPr marL="751205" indent="-520065" defTabSz="531622">
              <a:spcBef>
                <a:spcPts val="1300"/>
              </a:spcBef>
              <a:defRPr sz="3276"/>
            </a:pPr>
            <a:r>
              <a:t>Improved both fake tracks reduction and signal efficiency gain by 3-5% </a:t>
            </a:r>
          </a:p>
          <a:p>
            <a:pPr lvl="1" marL="1155700" indent="-520065" defTabSz="531622">
              <a:spcBef>
                <a:spcPts val="1300"/>
              </a:spcBef>
              <a:defRPr sz="2912"/>
            </a:pPr>
            <a:r>
              <a:t>implemented for 2017 operation</a:t>
            </a:r>
          </a:p>
        </p:txBody>
      </p:sp>
      <p:sp>
        <p:nvSpPr>
          <p:cNvPr id="295" name="Shape 29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98" name="Group 298"/>
          <p:cNvGrpSpPr/>
          <p:nvPr/>
        </p:nvGrpSpPr>
        <p:grpSpPr>
          <a:xfrm>
            <a:off x="8013391" y="1089692"/>
            <a:ext cx="5770781" cy="2733027"/>
            <a:chOff x="0" y="0"/>
            <a:chExt cx="5770780" cy="2733026"/>
          </a:xfrm>
        </p:grpSpPr>
        <p:pic>
          <p:nvPicPr>
            <p:cNvPr id="296" name="figs_lhcb_tracking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770781" cy="27330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7" name="Shape 297"/>
            <p:cNvSpPr/>
            <p:nvPr/>
          </p:nvSpPr>
          <p:spPr>
            <a:xfrm>
              <a:off x="1360154" y="1574336"/>
              <a:ext cx="2920324" cy="622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994" y="437"/>
                  </a:lnTo>
                  <a:lnTo>
                    <a:pt x="7394" y="2036"/>
                  </a:lnTo>
                  <a:lnTo>
                    <a:pt x="9939" y="4519"/>
                  </a:lnTo>
                  <a:lnTo>
                    <a:pt x="12052" y="7744"/>
                  </a:lnTo>
                  <a:lnTo>
                    <a:pt x="21600" y="21600"/>
                  </a:lnTo>
                </a:path>
              </a:pathLst>
            </a:custGeom>
            <a:noFill/>
            <a:ln w="381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 u="none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pic>
        <p:nvPicPr>
          <p:cNvPr id="299" name="Untitled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6563" y="2495663"/>
            <a:ext cx="7665419" cy="13384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Monitoring Robo-shifter</a:t>
            </a:r>
          </a:p>
        </p:txBody>
      </p:sp>
      <p:sp>
        <p:nvSpPr>
          <p:cNvPr id="302" name="Shape 302"/>
          <p:cNvSpPr/>
          <p:nvPr>
            <p:ph type="body" idx="1"/>
          </p:nvPr>
        </p:nvSpPr>
        <p:spPr>
          <a:xfrm>
            <a:off x="0" y="977900"/>
            <a:ext cx="6512790" cy="82931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Robo-shifter is machine-learning based system designed to assists the DQ shifter</a:t>
            </a:r>
          </a:p>
          <a:p>
            <a:pPr/>
            <a:r>
              <a:t>Given run data it can predict probability of run being good or bad</a:t>
            </a:r>
          </a:p>
          <a:p>
            <a:pPr/>
            <a:r>
              <a:t>Hint for potential problem sources is extracted from decision trees</a:t>
            </a:r>
          </a:p>
          <a:p>
            <a:pPr/>
            <a:r>
              <a:t>Commissioned for LHCb Data Quality Monitoring</a:t>
            </a:r>
          </a:p>
        </p:txBody>
      </p:sp>
      <p:sp>
        <p:nvSpPr>
          <p:cNvPr id="303" name="Shape 30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306" name="Group 306"/>
          <p:cNvGrpSpPr/>
          <p:nvPr/>
        </p:nvGrpSpPr>
        <p:grpSpPr>
          <a:xfrm>
            <a:off x="6561159" y="1079183"/>
            <a:ext cx="6612860" cy="8090534"/>
            <a:chOff x="0" y="0"/>
            <a:chExt cx="6612858" cy="8090532"/>
          </a:xfrm>
        </p:grpSpPr>
        <p:pic>
          <p:nvPicPr>
            <p:cNvPr id="304" name="robo-shifter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612859" cy="80905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5" name="Shape 305"/>
            <p:cNvSpPr/>
            <p:nvPr/>
          </p:nvSpPr>
          <p:spPr>
            <a:xfrm>
              <a:off x="3103702" y="3119115"/>
              <a:ext cx="1" cy="965201"/>
            </a:xfrm>
            <a:prstGeom prst="line">
              <a:avLst/>
            </a:prstGeom>
            <a:noFill/>
            <a:ln w="381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 u="none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Generative Models</a:t>
            </a:r>
          </a:p>
        </p:txBody>
      </p:sp>
      <p:sp>
        <p:nvSpPr>
          <p:cNvPr id="309" name="Shape 30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Computationally heavy tasks</a:t>
            </a:r>
          </a:p>
          <a:p>
            <a:pPr lvl="1"/>
            <a:r>
              <a:t>e.g. simulating shower development in the calorimeter</a:t>
            </a:r>
          </a:p>
          <a:p>
            <a:pPr/>
            <a:r>
              <a:t>May be substituted by generative models trained on the original task</a:t>
            </a:r>
          </a:p>
          <a:p>
            <a:pPr lvl="1"/>
            <a:r>
              <a:t>save orders of magnitude in computing performance </a:t>
            </a:r>
          </a:p>
          <a:p>
            <a:pPr lvl="1"/>
            <a:r>
              <a:t>challenge is to keep physics performance high</a:t>
            </a:r>
          </a:p>
        </p:txBody>
      </p:sp>
      <p:sp>
        <p:nvSpPr>
          <p:cNvPr id="310" name="Shape 31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3" name="Shape 31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14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69957"/>
            <a:ext cx="13004801" cy="71997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7" name="Shape 31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1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50333"/>
            <a:ext cx="13004800" cy="72529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Very Preliminary Results</a:t>
            </a:r>
          </a:p>
        </p:txBody>
      </p:sp>
      <p:sp>
        <p:nvSpPr>
          <p:cNvPr id="321" name="Shape 32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342" name="Group 342"/>
          <p:cNvGrpSpPr/>
          <p:nvPr/>
        </p:nvGrpSpPr>
        <p:grpSpPr>
          <a:xfrm>
            <a:off x="3163729" y="1359544"/>
            <a:ext cx="9772032" cy="7630254"/>
            <a:chOff x="0" y="0"/>
            <a:chExt cx="9772030" cy="7630252"/>
          </a:xfrm>
        </p:grpSpPr>
        <p:pic>
          <p:nvPicPr>
            <p:cNvPr id="322" name="0_fake_B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397"/>
              <a:ext cx="1635514" cy="16355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3" name="0_real_B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967489"/>
              <a:ext cx="1635514" cy="16355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4" name="1_fake_B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178027" y="397"/>
              <a:ext cx="1635514" cy="16355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5" name="1_real_B.jp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178027" y="1967489"/>
              <a:ext cx="1635514" cy="16355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6" name="2_fake_B.jp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153277" y="397"/>
              <a:ext cx="1635515" cy="16355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7" name="2_real_B.jp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53277" y="1967489"/>
              <a:ext cx="1635515" cy="16355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8" name="3_fake_B.jp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128527" y="0"/>
              <a:ext cx="1635515" cy="16355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9" name="3_real_B.jp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128527" y="1993287"/>
              <a:ext cx="1635515" cy="16355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0" name="4_fake_B.jp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8136517" y="397"/>
              <a:ext cx="1635514" cy="16355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1" name="4_real_B.jp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8103778" y="1916380"/>
              <a:ext cx="1635514" cy="16355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2" name="5_fake_B.jpg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136517" y="3930937"/>
              <a:ext cx="1635514" cy="16355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3" name="5_real_B.jpg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125837" y="5920829"/>
              <a:ext cx="1635514" cy="16355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4" name="6_fake_B.jpg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0" y="3980181"/>
              <a:ext cx="1635514" cy="16355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5" name="6_real_B.jpg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0" y="5992873"/>
              <a:ext cx="1635514" cy="16355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6" name="7_fake_B.jpg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200086" y="3977618"/>
              <a:ext cx="1591397" cy="15913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7" name="7_real_B.jpg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200086" y="6038856"/>
              <a:ext cx="1591397" cy="15913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8" name="8_fake_B.jpg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175336" y="3977618"/>
              <a:ext cx="1591397" cy="15913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9" name="8_real_B.jpg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175336" y="6038856"/>
              <a:ext cx="1591397" cy="15913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0" name="9_fake_B.jpg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150587" y="3975397"/>
              <a:ext cx="1591396" cy="15913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1" name="9_real_B.jpg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150587" y="5996465"/>
              <a:ext cx="1591396" cy="15913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43" name="10_real_B.jpg"/>
          <p:cNvPicPr>
            <a:picLocks noChangeAspect="1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10074239" y="10225763"/>
            <a:ext cx="1591397" cy="1591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11_fake_B.jpg"/>
          <p:cNvPicPr>
            <a:picLocks noChangeAspect="1"/>
          </p:cNvPicPr>
          <p:nvPr/>
        </p:nvPicPr>
        <p:blipFill>
          <a:blip r:embed="rId23">
            <a:extLst/>
          </a:blip>
          <a:stretch>
            <a:fillRect/>
          </a:stretch>
        </p:blipFill>
        <p:spPr>
          <a:xfrm>
            <a:off x="10571550" y="10723074"/>
            <a:ext cx="1591397" cy="1591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11_real_B.jpg"/>
          <p:cNvPicPr>
            <a:picLocks noChangeAspect="1"/>
          </p:cNvPicPr>
          <p:nvPr/>
        </p:nvPicPr>
        <p:blipFill>
          <a:blip r:embed="rId24">
            <a:extLst/>
          </a:blip>
          <a:stretch>
            <a:fillRect/>
          </a:stretch>
        </p:blipFill>
        <p:spPr>
          <a:xfrm>
            <a:off x="11068862" y="11220385"/>
            <a:ext cx="1591397" cy="1591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12_fake_B.jpg"/>
          <p:cNvPicPr>
            <a:picLocks noChangeAspect="1"/>
          </p:cNvPicPr>
          <p:nvPr/>
        </p:nvPicPr>
        <p:blipFill>
          <a:blip r:embed="rId25">
            <a:extLst/>
          </a:blip>
          <a:stretch>
            <a:fillRect/>
          </a:stretch>
        </p:blipFill>
        <p:spPr>
          <a:xfrm>
            <a:off x="11566173" y="11717696"/>
            <a:ext cx="1591397" cy="1591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12_real_B.jpg"/>
          <p:cNvPicPr>
            <a:picLocks noChangeAspect="1"/>
          </p:cNvPicPr>
          <p:nvPr/>
        </p:nvPicPr>
        <p:blipFill>
          <a:blip r:embed="rId26">
            <a:extLst/>
          </a:blip>
          <a:stretch>
            <a:fillRect/>
          </a:stretch>
        </p:blipFill>
        <p:spPr>
          <a:xfrm>
            <a:off x="12063484" y="12215007"/>
            <a:ext cx="1591397" cy="1591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13_fake_B.jpg"/>
          <p:cNvPicPr>
            <a:picLocks noChangeAspect="1"/>
          </p:cNvPicPr>
          <p:nvPr/>
        </p:nvPicPr>
        <p:blipFill>
          <a:blip r:embed="rId27">
            <a:extLst/>
          </a:blip>
          <a:stretch>
            <a:fillRect/>
          </a:stretch>
        </p:blipFill>
        <p:spPr>
          <a:xfrm>
            <a:off x="12560795" y="12712319"/>
            <a:ext cx="1591397" cy="1591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13_real_B.jpg"/>
          <p:cNvPicPr>
            <a:picLocks noChangeAspect="1"/>
          </p:cNvPicPr>
          <p:nvPr/>
        </p:nvPicPr>
        <p:blipFill>
          <a:blip r:embed="rId28">
            <a:extLst/>
          </a:blip>
          <a:stretch>
            <a:fillRect/>
          </a:stretch>
        </p:blipFill>
        <p:spPr>
          <a:xfrm>
            <a:off x="14052729" y="12712319"/>
            <a:ext cx="1591397" cy="1591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14_fake_B.jpg"/>
          <p:cNvPicPr>
            <a:picLocks noChangeAspect="1"/>
          </p:cNvPicPr>
          <p:nvPr/>
        </p:nvPicPr>
        <p:blipFill>
          <a:blip r:embed="rId29">
            <a:extLst/>
          </a:blip>
          <a:stretch>
            <a:fillRect/>
          </a:stretch>
        </p:blipFill>
        <p:spPr>
          <a:xfrm>
            <a:off x="14550040" y="12712319"/>
            <a:ext cx="1591397" cy="1591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14_real_B.jpg"/>
          <p:cNvPicPr>
            <a:picLocks noChangeAspect="1"/>
          </p:cNvPicPr>
          <p:nvPr/>
        </p:nvPicPr>
        <p:blipFill>
          <a:blip r:embed="rId30">
            <a:extLst/>
          </a:blip>
          <a:stretch>
            <a:fillRect/>
          </a:stretch>
        </p:blipFill>
        <p:spPr>
          <a:xfrm>
            <a:off x="15047351" y="12712319"/>
            <a:ext cx="1591397" cy="1591396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Shape 352"/>
          <p:cNvSpPr/>
          <p:nvPr/>
        </p:nvSpPr>
        <p:spPr>
          <a:xfrm>
            <a:off x="118775" y="1874322"/>
            <a:ext cx="2772793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u="none"/>
            </a:lvl1pPr>
          </a:lstStyle>
          <a:p>
            <a:pPr/>
            <a:r>
              <a:t>GEANT Simulated</a:t>
            </a:r>
          </a:p>
        </p:txBody>
      </p:sp>
      <p:sp>
        <p:nvSpPr>
          <p:cNvPr id="353" name="Shape 353"/>
          <p:cNvSpPr/>
          <p:nvPr/>
        </p:nvSpPr>
        <p:spPr>
          <a:xfrm>
            <a:off x="237453" y="3921803"/>
            <a:ext cx="2535437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u="none"/>
            </a:lvl1pPr>
          </a:lstStyle>
          <a:p>
            <a:pPr/>
            <a:r>
              <a:t>GAN Generated</a:t>
            </a:r>
          </a:p>
        </p:txBody>
      </p:sp>
      <p:sp>
        <p:nvSpPr>
          <p:cNvPr id="354" name="Shape 354"/>
          <p:cNvSpPr/>
          <p:nvPr/>
        </p:nvSpPr>
        <p:spPr>
          <a:xfrm>
            <a:off x="118775" y="5811555"/>
            <a:ext cx="2772793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u="none"/>
            </a:lvl1pPr>
          </a:lstStyle>
          <a:p>
            <a:pPr/>
            <a:r>
              <a:t>GEANT Simulated</a:t>
            </a:r>
          </a:p>
        </p:txBody>
      </p:sp>
      <p:sp>
        <p:nvSpPr>
          <p:cNvPr id="355" name="Shape 355"/>
          <p:cNvSpPr/>
          <p:nvPr/>
        </p:nvSpPr>
        <p:spPr>
          <a:xfrm>
            <a:off x="237453" y="7859036"/>
            <a:ext cx="2535437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u="none"/>
            </a:lvl1pPr>
          </a:lstStyle>
          <a:p>
            <a:pPr/>
            <a:r>
              <a:t>GAN Generated</a:t>
            </a:r>
          </a:p>
        </p:txBody>
      </p:sp>
      <p:sp>
        <p:nvSpPr>
          <p:cNvPr id="356" name="Shape 356"/>
          <p:cNvSpPr/>
          <p:nvPr/>
        </p:nvSpPr>
        <p:spPr>
          <a:xfrm>
            <a:off x="279753" y="5169205"/>
            <a:ext cx="12445294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>
              <a:defRPr sz="4000" u="none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59" name="Shape 359"/>
          <p:cNvSpPr/>
          <p:nvPr/>
        </p:nvSpPr>
        <p:spPr>
          <a:xfrm>
            <a:off x="3691570" y="131063"/>
            <a:ext cx="4763287" cy="834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8767" tIns="48767" rIns="48767" bIns="48767">
            <a:spAutoFit/>
          </a:bodyPr>
          <a:lstStyle>
            <a:lvl1pPr algn="l" defTabSz="1300480">
              <a:defRPr sz="5000" u="none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Triggers at LHCb</a:t>
            </a:r>
          </a:p>
        </p:txBody>
      </p:sp>
      <p:pic>
        <p:nvPicPr>
          <p:cNvPr id="360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09177" y="2503449"/>
            <a:ext cx="6800428" cy="5188375"/>
          </a:xfrm>
          <a:prstGeom prst="rect">
            <a:avLst/>
          </a:prstGeom>
          <a:ln w="12700">
            <a:miter lim="400000"/>
          </a:ln>
        </p:spPr>
      </p:pic>
      <p:sp>
        <p:nvSpPr>
          <p:cNvPr id="361" name="Shape 361"/>
          <p:cNvSpPr/>
          <p:nvPr/>
        </p:nvSpPr>
        <p:spPr>
          <a:xfrm>
            <a:off x="1140986" y="2912277"/>
            <a:ext cx="4011859" cy="1875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/>
          <a:p>
            <a:pPr algn="l" defTabSz="1300480">
              <a:defRPr sz="2400" u="none">
                <a:latin typeface="Calibri"/>
                <a:ea typeface="Calibri"/>
                <a:cs typeface="Calibri"/>
                <a:sym typeface="Calibri"/>
              </a:defRPr>
            </a:pPr>
            <a:r>
              <a:t>Need to collect many </a:t>
            </a:r>
            <a:r>
              <a:rPr b="1"/>
              <a:t>different </a:t>
            </a:r>
            <a:r>
              <a:t>interesting events</a:t>
            </a:r>
          </a:p>
          <a:p>
            <a:pPr algn="l" defTabSz="1300480">
              <a:defRPr sz="2400" u="none">
                <a:latin typeface="Calibri"/>
                <a:ea typeface="Calibri"/>
                <a:cs typeface="Calibri"/>
                <a:sym typeface="Calibri"/>
              </a:defRPr>
            </a:pPr>
            <a:r>
              <a:t>For this, we need to cut very hard in order to collect enriched data sample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64" name="Shape 364"/>
          <p:cNvSpPr/>
          <p:nvPr/>
        </p:nvSpPr>
        <p:spPr>
          <a:xfrm>
            <a:off x="4019157" y="100602"/>
            <a:ext cx="4763286" cy="834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8767" tIns="48767" rIns="48767" bIns="48767">
            <a:spAutoFit/>
          </a:bodyPr>
          <a:lstStyle>
            <a:lvl1pPr algn="l" defTabSz="1300480">
              <a:defRPr sz="5000" u="none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Triggers at LHCb</a:t>
            </a:r>
          </a:p>
        </p:txBody>
      </p:sp>
      <p:pic>
        <p:nvPicPr>
          <p:cNvPr id="365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2382" y="2083796"/>
            <a:ext cx="10271520" cy="64506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68" name="Shape 368"/>
          <p:cNvSpPr/>
          <p:nvPr/>
        </p:nvSpPr>
        <p:spPr>
          <a:xfrm>
            <a:off x="3888380" y="52668"/>
            <a:ext cx="5202640" cy="834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8767" tIns="48767" rIns="48767" bIns="48767">
            <a:spAutoFit/>
          </a:bodyPr>
          <a:lstStyle>
            <a:lvl1pPr algn="l" defTabSz="1300480">
              <a:defRPr sz="5000" u="none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LHCb topo-trigger</a:t>
            </a:r>
          </a:p>
        </p:txBody>
      </p:sp>
      <p:pic>
        <p:nvPicPr>
          <p:cNvPr id="369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40596" y="1711132"/>
            <a:ext cx="6475308" cy="6272108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Shape 370"/>
          <p:cNvSpPr/>
          <p:nvPr/>
        </p:nvSpPr>
        <p:spPr>
          <a:xfrm>
            <a:off x="180831" y="1119795"/>
            <a:ext cx="4612472" cy="8276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/>
          <a:p>
            <a:pPr algn="l" defTabSz="1300480">
              <a:defRPr sz="2800" u="none">
                <a:latin typeface="Calibri"/>
                <a:ea typeface="Calibri"/>
                <a:cs typeface="Calibri"/>
                <a:sym typeface="Calibri"/>
              </a:defRPr>
            </a:pPr>
          </a:p>
          <a:p>
            <a:pPr lvl="2" marL="1234439" indent="-320039" algn="l" defTabSz="1300480">
              <a:buSzPct val="100000"/>
              <a:buFont typeface="Arial"/>
              <a:buChar char="•"/>
              <a:defRPr sz="2800" u="none">
                <a:latin typeface="+mj-lt"/>
                <a:ea typeface="+mj-ea"/>
                <a:cs typeface="+mj-cs"/>
                <a:sym typeface="Helvetica"/>
              </a:defRPr>
            </a:pPr>
            <a:r>
              <a:t>HLT-1 track is looking for either one super high PT or high displaced track </a:t>
            </a:r>
          </a:p>
          <a:p>
            <a:pPr lvl="2" marL="1234439" indent="-320039" algn="l" defTabSz="1300480">
              <a:buSzPct val="100000"/>
              <a:buFont typeface="Arial"/>
              <a:buChar char="•"/>
              <a:defRPr sz="2800" u="none">
                <a:latin typeface="+mj-lt"/>
                <a:ea typeface="+mj-ea"/>
                <a:cs typeface="+mj-cs"/>
                <a:sym typeface="Helvetica"/>
              </a:defRPr>
            </a:pPr>
          </a:p>
          <a:p>
            <a:pPr lvl="2" marL="1234439" indent="-320039" algn="l" defTabSz="1300480">
              <a:buSzPct val="100000"/>
              <a:buFont typeface="Arial"/>
              <a:buChar char="•"/>
              <a:defRPr sz="2800" u="none">
                <a:latin typeface="+mj-lt"/>
                <a:ea typeface="+mj-ea"/>
                <a:cs typeface="+mj-cs"/>
                <a:sym typeface="Helvetica"/>
              </a:defRPr>
            </a:pPr>
            <a:r>
              <a:t>HLT-1 2-body SV classifier is looking for two tracks making a vertex</a:t>
            </a:r>
          </a:p>
          <a:p>
            <a:pPr lvl="2" marL="1234439" indent="-320039" algn="l" defTabSz="1300480">
              <a:buSzPct val="100000"/>
              <a:buFont typeface="Arial"/>
              <a:buChar char="•"/>
              <a:defRPr sz="2800" u="none">
                <a:latin typeface="+mj-lt"/>
                <a:ea typeface="+mj-ea"/>
                <a:cs typeface="+mj-cs"/>
                <a:sym typeface="Helvetica"/>
              </a:defRPr>
            </a:pPr>
          </a:p>
          <a:p>
            <a:pPr lvl="2" marL="1234439" indent="-320039" algn="l" defTabSz="1300480">
              <a:buSzPct val="100000"/>
              <a:buFont typeface="Arial"/>
              <a:buChar char="•"/>
              <a:defRPr sz="2800" u="none">
                <a:latin typeface="+mj-lt"/>
                <a:ea typeface="+mj-ea"/>
                <a:cs typeface="+mj-cs"/>
                <a:sym typeface="Helvetica"/>
              </a:defRPr>
            </a:pPr>
            <a:r>
              <a:t>HLT-2 improved topological classifier uses full reconstructed event to look for 2, 3, 4 and more tracks making a vertex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73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261" y="23922"/>
            <a:ext cx="13885267" cy="75954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Group in HEP</a:t>
            </a:r>
          </a:p>
        </p:txBody>
      </p:sp>
      <p:sp>
        <p:nvSpPr>
          <p:cNvPr id="179" name="Shape 17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742950" indent="-514350" defTabSz="525779">
              <a:spcBef>
                <a:spcPts val="1200"/>
              </a:spcBef>
              <a:defRPr sz="3239"/>
            </a:pPr>
            <a:r>
              <a:t>Member of LHCb Collaboration</a:t>
            </a:r>
          </a:p>
          <a:p>
            <a:pPr lvl="1" marL="1143000" indent="-514350" defTabSz="525779">
              <a:spcBef>
                <a:spcPts val="1200"/>
              </a:spcBef>
              <a:defRPr sz="2880"/>
            </a:pPr>
            <a:r>
              <a:t>trigger</a:t>
            </a:r>
          </a:p>
          <a:p>
            <a:pPr lvl="1" marL="1143000" indent="-514350" defTabSz="525779">
              <a:spcBef>
                <a:spcPts val="1200"/>
              </a:spcBef>
              <a:defRPr sz="2880"/>
            </a:pPr>
            <a:r>
              <a:t>charged and neutral particles ID</a:t>
            </a:r>
          </a:p>
          <a:p>
            <a:pPr lvl="1" marL="1143000" indent="-514350" defTabSz="525779">
              <a:spcBef>
                <a:spcPts val="1200"/>
              </a:spcBef>
              <a:defRPr sz="2880"/>
            </a:pPr>
            <a:r>
              <a:t>monitoring</a:t>
            </a:r>
          </a:p>
          <a:p>
            <a:pPr lvl="1" marL="1143000" indent="-514350" defTabSz="525779">
              <a:spcBef>
                <a:spcPts val="1200"/>
              </a:spcBef>
              <a:defRPr sz="2880"/>
            </a:pPr>
            <a:r>
              <a:t>anomalies detection</a:t>
            </a:r>
          </a:p>
          <a:p>
            <a:pPr lvl="1" marL="1143000" indent="-514350" defTabSz="525779">
              <a:spcBef>
                <a:spcPts val="1200"/>
              </a:spcBef>
              <a:defRPr sz="2880"/>
            </a:pPr>
            <a:r>
              <a:t>computing resources</a:t>
            </a:r>
          </a:p>
          <a:p>
            <a:pPr marL="742950" indent="-514350" defTabSz="525779">
              <a:spcBef>
                <a:spcPts val="1200"/>
              </a:spcBef>
              <a:defRPr sz="3239"/>
            </a:pPr>
            <a:r>
              <a:t>Member of SHIP Collaboration</a:t>
            </a:r>
          </a:p>
          <a:p>
            <a:pPr lvl="1" marL="1143000" indent="-514350" defTabSz="525779">
              <a:spcBef>
                <a:spcPts val="1200"/>
              </a:spcBef>
              <a:defRPr sz="2880"/>
            </a:pPr>
            <a:r>
              <a:t>detector optimisation</a:t>
            </a:r>
          </a:p>
          <a:p>
            <a:pPr lvl="1" marL="1143000" indent="-514350" defTabSz="525779">
              <a:spcBef>
                <a:spcPts val="1200"/>
              </a:spcBef>
              <a:defRPr sz="2880"/>
            </a:pPr>
            <a:r>
              <a:t>computing resources</a:t>
            </a:r>
          </a:p>
          <a:p>
            <a:pPr marL="742950" indent="-514350" defTabSz="525779">
              <a:spcBef>
                <a:spcPts val="1200"/>
              </a:spcBef>
              <a:defRPr sz="3239"/>
            </a:pPr>
            <a:r>
              <a:t>Active participation in CRAYFIS</a:t>
            </a:r>
          </a:p>
          <a:p>
            <a:pPr marL="742950" indent="-514350" defTabSz="525779">
              <a:spcBef>
                <a:spcPts val="1200"/>
              </a:spcBef>
              <a:defRPr sz="3239"/>
            </a:pPr>
            <a:r>
              <a:t>Cooperating with CMS Collaboration</a:t>
            </a:r>
          </a:p>
          <a:p>
            <a:pPr lvl="1" marL="1143000" indent="-514350" defTabSz="525779">
              <a:spcBef>
                <a:spcPts val="1200"/>
              </a:spcBef>
              <a:defRPr sz="2880"/>
            </a:pPr>
            <a:r>
              <a:t>data certification</a:t>
            </a:r>
          </a:p>
          <a:p>
            <a:pPr marL="742950" indent="-514350" defTabSz="525779">
              <a:spcBef>
                <a:spcPts val="1200"/>
              </a:spcBef>
              <a:defRPr sz="3239"/>
            </a:pPr>
            <a:r>
              <a:t>Particular projects with Atlas, Opera</a:t>
            </a:r>
          </a:p>
        </p:txBody>
      </p:sp>
      <p:sp>
        <p:nvSpPr>
          <p:cNvPr id="180" name="Shape 18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81" name="lhcb_logo_7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22284" y="2051666"/>
            <a:ext cx="1329417" cy="904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SHIP-Full_Black_146x19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16525" y="2553117"/>
            <a:ext cx="1405276" cy="18769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cms_log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99820" y="4260419"/>
            <a:ext cx="1155917" cy="1155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crayfis_logo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279048" y="6559967"/>
            <a:ext cx="2417298" cy="965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operalogo.gi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296694" y="7041317"/>
            <a:ext cx="1542739" cy="1155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ATLAS-Logo-Ref-RGB-H_0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336739" y="4881703"/>
            <a:ext cx="2330997" cy="12265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6" name="Shape 376"/>
          <p:cNvSpPr/>
          <p:nvPr/>
        </p:nvSpPr>
        <p:spPr>
          <a:xfrm>
            <a:off x="2081968" y="17440"/>
            <a:ext cx="8247217" cy="770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8767" tIns="48767" rIns="48767" bIns="48767">
            <a:spAutoFit/>
          </a:bodyPr>
          <a:lstStyle>
            <a:lvl1pPr algn="l" defTabSz="1300480">
              <a:defRPr sz="4400" u="none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ROC curve, computed for events</a:t>
            </a:r>
          </a:p>
        </p:txBody>
      </p:sp>
      <p:sp>
        <p:nvSpPr>
          <p:cNvPr id="377" name="Shape 377"/>
          <p:cNvSpPr/>
          <p:nvPr/>
        </p:nvSpPr>
        <p:spPr>
          <a:xfrm>
            <a:off x="-1" y="2596721"/>
            <a:ext cx="5318474" cy="5609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/>
          <a:p>
            <a:pPr algn="l" defTabSz="1300480">
              <a:defRPr sz="2400" u="none">
                <a:latin typeface="Calibri"/>
                <a:ea typeface="Calibri"/>
                <a:cs typeface="Calibri"/>
                <a:sym typeface="Calibri"/>
              </a:defRPr>
            </a:pPr>
          </a:p>
          <a:p>
            <a:pPr lvl="2" marL="1219200" indent="-304800" algn="l" defTabSz="1300480">
              <a:buSzPct val="100000"/>
              <a:buFont typeface="Arial"/>
              <a:buChar char="•"/>
              <a:defRPr sz="2400" u="none">
                <a:latin typeface="+mj-lt"/>
                <a:ea typeface="+mj-ea"/>
                <a:cs typeface="+mj-cs"/>
                <a:sym typeface="Helvetica"/>
              </a:defRPr>
            </a:pPr>
            <a:r>
              <a:t>Output rate = false positive rate (FPR) for events (since background = generic event)</a:t>
            </a:r>
          </a:p>
          <a:p>
            <a:pPr lvl="2" marL="1219200" indent="-304800" algn="l" defTabSz="1300480">
              <a:buSzPct val="100000"/>
              <a:buFont typeface="Arial"/>
              <a:buChar char="•"/>
              <a:defRPr sz="2400" u="none">
                <a:latin typeface="+mj-lt"/>
                <a:ea typeface="+mj-ea"/>
                <a:cs typeface="+mj-cs"/>
                <a:sym typeface="Helvetica"/>
              </a:defRPr>
            </a:pPr>
          </a:p>
          <a:p>
            <a:pPr lvl="2" marL="1219200" indent="-304800" algn="l" defTabSz="1300480">
              <a:buSzPct val="100000"/>
              <a:buFont typeface="Arial"/>
              <a:buChar char="•"/>
              <a:defRPr sz="2400" u="none">
                <a:latin typeface="+mj-lt"/>
                <a:ea typeface="+mj-ea"/>
                <a:cs typeface="+mj-cs"/>
                <a:sym typeface="Helvetica"/>
              </a:defRPr>
            </a:pPr>
            <a:r>
              <a:t>Optimise true positive rate (TPR) for fixed FPR for events </a:t>
            </a:r>
          </a:p>
          <a:p>
            <a:pPr lvl="2" marL="1219200" indent="-304800" algn="l" defTabSz="1300480">
              <a:buSzPct val="100000"/>
              <a:buFont typeface="Arial"/>
              <a:buChar char="•"/>
              <a:defRPr sz="2400" u="none">
                <a:latin typeface="+mj-lt"/>
                <a:ea typeface="+mj-ea"/>
                <a:cs typeface="+mj-cs"/>
                <a:sym typeface="Helvetica"/>
              </a:defRPr>
            </a:pPr>
          </a:p>
          <a:p>
            <a:pPr lvl="2" marL="1219200" indent="-304800" algn="l" defTabSz="1300480">
              <a:buSzPct val="100000"/>
              <a:buFont typeface="Arial"/>
              <a:buChar char="•"/>
              <a:defRPr sz="2400" u="none">
                <a:latin typeface="+mj-lt"/>
                <a:ea typeface="+mj-ea"/>
                <a:cs typeface="+mj-cs"/>
                <a:sym typeface="Helvetica"/>
              </a:defRPr>
            </a:pPr>
            <a:r>
              <a:t>Weight signal events in such way that channels have the same amount of events.</a:t>
            </a:r>
          </a:p>
          <a:p>
            <a:pPr lvl="2" marL="1219200" indent="-304800" algn="l" defTabSz="1300480">
              <a:buSzPct val="100000"/>
              <a:buFont typeface="Arial"/>
              <a:buChar char="•"/>
              <a:defRPr sz="2400" u="none">
                <a:latin typeface="+mj-lt"/>
                <a:ea typeface="+mj-ea"/>
                <a:cs typeface="+mj-cs"/>
                <a:sym typeface="Helvetica"/>
              </a:defRPr>
            </a:pPr>
          </a:p>
          <a:p>
            <a:pPr lvl="2" marL="1219200" indent="-304800" algn="l" defTabSz="1300480">
              <a:buSzPct val="100000"/>
              <a:buFont typeface="Arial"/>
              <a:buChar char="•"/>
              <a:defRPr sz="2400" u="none">
                <a:latin typeface="+mj-lt"/>
                <a:ea typeface="+mj-ea"/>
                <a:cs typeface="+mj-cs"/>
                <a:sym typeface="Helvetica"/>
              </a:defRPr>
            </a:pPr>
            <a:r>
              <a:t>Optimise ROC curve in a small FPR region</a:t>
            </a:r>
          </a:p>
        </p:txBody>
      </p:sp>
      <p:pic>
        <p:nvPicPr>
          <p:cNvPr id="378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06013" y="2659354"/>
            <a:ext cx="5066455" cy="41723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1" name="Shape 381"/>
          <p:cNvSpPr/>
          <p:nvPr/>
        </p:nvSpPr>
        <p:spPr>
          <a:xfrm>
            <a:off x="1973671" y="25256"/>
            <a:ext cx="7938286" cy="834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8767" tIns="48767" rIns="48767" bIns="48767">
            <a:spAutoFit/>
          </a:bodyPr>
          <a:lstStyle>
            <a:lvl1pPr algn="l" defTabSz="1300480">
              <a:defRPr sz="5000" u="none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Available decision variables</a:t>
            </a:r>
          </a:p>
        </p:txBody>
      </p:sp>
      <p:pic>
        <p:nvPicPr>
          <p:cNvPr id="382" name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6880" y="2256614"/>
            <a:ext cx="11281052" cy="60017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5" name="Shape 385"/>
          <p:cNvSpPr/>
          <p:nvPr/>
        </p:nvSpPr>
        <p:spPr>
          <a:xfrm>
            <a:off x="-29472" y="1079348"/>
            <a:ext cx="7060025" cy="7908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/>
          <a:p>
            <a:pPr lvl="2" marL="1238250" indent="-323850" algn="l" defTabSz="1300480">
              <a:buSzPct val="100000"/>
              <a:buFont typeface="Arial"/>
              <a:buChar char="•"/>
              <a:defRPr sz="3400" u="none">
                <a:latin typeface="+mj-lt"/>
                <a:ea typeface="+mj-ea"/>
                <a:cs typeface="+mj-cs"/>
                <a:sym typeface="Helvetica"/>
              </a:defRPr>
            </a:pPr>
            <a:r>
              <a:t>Features hashing using bins before training</a:t>
            </a:r>
          </a:p>
          <a:p>
            <a:pPr lvl="2" marL="1238250" indent="-323850" algn="l" defTabSz="1300480">
              <a:buSzPct val="100000"/>
              <a:buFont typeface="Arial"/>
              <a:buChar char="•"/>
              <a:defRPr sz="3400" u="none">
                <a:latin typeface="+mj-lt"/>
                <a:ea typeface="+mj-ea"/>
                <a:cs typeface="+mj-cs"/>
                <a:sym typeface="Helvetica"/>
              </a:defRPr>
            </a:pPr>
          </a:p>
          <a:p>
            <a:pPr lvl="2" marL="1238250" indent="-323850" algn="l" defTabSz="1300480">
              <a:buSzPct val="100000"/>
              <a:buFont typeface="Arial"/>
              <a:buChar char="•"/>
              <a:defRPr sz="3400" u="none">
                <a:latin typeface="+mj-lt"/>
                <a:ea typeface="+mj-ea"/>
                <a:cs typeface="+mj-cs"/>
                <a:sym typeface="Helvetica"/>
              </a:defRPr>
            </a:pPr>
            <a:r>
              <a:t>Converting decision trees to </a:t>
            </a:r>
            <a:br/>
            <a:r>
              <a:t>n-dimensional table (lookup table)</a:t>
            </a:r>
          </a:p>
          <a:p>
            <a:pPr lvl="2" marL="1238250" indent="-323850" algn="l" defTabSz="1300480">
              <a:buSzPct val="100000"/>
              <a:buFont typeface="Arial"/>
              <a:buChar char="•"/>
              <a:defRPr sz="3400" u="none">
                <a:latin typeface="+mj-lt"/>
                <a:ea typeface="+mj-ea"/>
                <a:cs typeface="+mj-cs"/>
                <a:sym typeface="Helvetica"/>
              </a:defRPr>
            </a:pPr>
          </a:p>
          <a:p>
            <a:pPr lvl="2" marL="1238250" indent="-323850" algn="l" defTabSz="1300480">
              <a:buSzPct val="100000"/>
              <a:buFont typeface="Arial"/>
              <a:buChar char="•"/>
              <a:defRPr sz="3400" u="none">
                <a:latin typeface="+mj-lt"/>
                <a:ea typeface="+mj-ea"/>
                <a:cs typeface="+mj-cs"/>
                <a:sym typeface="Helvetica"/>
              </a:defRPr>
            </a:pPr>
            <a:r>
              <a:t>Table size is limited in RAM (1Gb), thus count of bins for each features should be small (5 bins for each of 12 features)</a:t>
            </a:r>
          </a:p>
          <a:p>
            <a:pPr lvl="2" marL="1238250" indent="-323850" algn="l" defTabSz="1300480">
              <a:buSzPct val="100000"/>
              <a:buFont typeface="Arial"/>
              <a:buChar char="•"/>
              <a:defRPr sz="3400" u="none">
                <a:latin typeface="+mj-lt"/>
                <a:ea typeface="+mj-ea"/>
                <a:cs typeface="+mj-cs"/>
                <a:sym typeface="Helvetica"/>
              </a:defRPr>
            </a:pPr>
          </a:p>
          <a:p>
            <a:pPr lvl="2" marL="1238250" indent="-323850" algn="l" defTabSz="1300480">
              <a:buSzPct val="100000"/>
              <a:buFont typeface="Arial"/>
              <a:buChar char="•"/>
              <a:defRPr sz="3400" u="none">
                <a:latin typeface="+mj-lt"/>
                <a:ea typeface="+mj-ea"/>
                <a:cs typeface="+mj-cs"/>
                <a:sym typeface="Helvetica"/>
              </a:defRPr>
            </a:pPr>
            <a:r>
              <a:t>Discretisation reduces the quality</a:t>
            </a:r>
          </a:p>
        </p:txBody>
      </p:sp>
      <p:sp>
        <p:nvSpPr>
          <p:cNvPr id="386" name="Shape 386"/>
          <p:cNvSpPr/>
          <p:nvPr/>
        </p:nvSpPr>
        <p:spPr>
          <a:xfrm>
            <a:off x="2252046" y="67715"/>
            <a:ext cx="8475308" cy="859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8767" tIns="48767" rIns="48767" bIns="48767">
            <a:spAutoFit/>
          </a:bodyPr>
          <a:lstStyle>
            <a:lvl1pPr algn="l" defTabSz="1300480">
              <a:defRPr sz="5000" u="none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Online part using Bonsai BDT</a:t>
            </a:r>
          </a:p>
        </p:txBody>
      </p:sp>
      <p:pic>
        <p:nvPicPr>
          <p:cNvPr id="387" name="imag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6199" y="3929313"/>
            <a:ext cx="4971628" cy="22081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90" name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713" y="-1413"/>
            <a:ext cx="12787374" cy="80324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Summary</a:t>
            </a:r>
          </a:p>
        </p:txBody>
      </p:sp>
      <p:sp>
        <p:nvSpPr>
          <p:cNvPr id="393" name="Shape 3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Our group has quite a lot of successful stories to demonstrate power of modern CS approaches to the High Energy Physics</a:t>
            </a:r>
          </a:p>
          <a:p>
            <a:pPr/>
            <a:r>
              <a:t> MPD@NICA is a very interesting project </a:t>
            </a:r>
          </a:p>
          <a:p>
            <a:pPr lvl="1"/>
            <a:r>
              <a:t>attractive physics program</a:t>
            </a:r>
          </a:p>
          <a:p>
            <a:pPr lvl="1"/>
            <a:r>
              <a:t>active development phase</a:t>
            </a:r>
          </a:p>
          <a:p>
            <a:pPr lvl="1"/>
            <a:r>
              <a:t>nice and convenient location</a:t>
            </a:r>
          </a:p>
          <a:p>
            <a:pPr lvl="1"/>
            <a:r>
              <a:t>many possibilities for applying our expertise</a:t>
            </a:r>
          </a:p>
          <a:p>
            <a:pPr/>
            <a:r>
              <a:t>We would like to discuss a possible task(s) to get involved into the detector R&amp;D in the most efficient way</a:t>
            </a:r>
          </a:p>
        </p:txBody>
      </p:sp>
      <p:sp>
        <p:nvSpPr>
          <p:cNvPr id="394" name="Shape 39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Group PhD</a:t>
            </a:r>
          </a:p>
        </p:txBody>
      </p:sp>
      <p:sp>
        <p:nvSpPr>
          <p:cNvPr id="189" name="Shape 18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643889" indent="-445769" defTabSz="455675">
              <a:spcBef>
                <a:spcPts val="1800"/>
              </a:spcBef>
              <a:defRPr sz="2807"/>
            </a:pPr>
            <a:r>
              <a:t>Fedor Ratnikov - physicists</a:t>
            </a:r>
          </a:p>
          <a:p>
            <a:pPr lvl="1" marL="990600" indent="-445769" defTabSz="455675">
              <a:spcBef>
                <a:spcPts val="1800"/>
              </a:spcBef>
              <a:defRPr sz="2496"/>
            </a:pPr>
            <a:r>
              <a:t>ARGUS - HERA-B - CDF - CMS - LHCb - SHiP</a:t>
            </a:r>
          </a:p>
          <a:p>
            <a:pPr lvl="1" marL="990600" indent="-445769" defTabSz="455675">
              <a:spcBef>
                <a:spcPts val="1800"/>
              </a:spcBef>
              <a:defRPr sz="2496"/>
            </a:pPr>
            <a:r>
              <a:t>triggers, data handling, calo reco, offline reco, simulation</a:t>
            </a:r>
          </a:p>
          <a:p>
            <a:pPr lvl="1" marL="990600" indent="-445769" defTabSz="455675">
              <a:spcBef>
                <a:spcPts val="1800"/>
              </a:spcBef>
              <a:defRPr sz="2496"/>
            </a:pPr>
            <a:r>
              <a:t>heavy flavour, tau-physics, searches: rare decays, exotica, SUSY</a:t>
            </a:r>
          </a:p>
          <a:p>
            <a:pPr marL="643889" indent="-445769" defTabSz="455675">
              <a:spcBef>
                <a:spcPts val="1800"/>
              </a:spcBef>
              <a:defRPr sz="2807"/>
            </a:pPr>
            <a:r>
              <a:t>Andrey Ustyuzhanin (head of the lab) - computer scientist</a:t>
            </a:r>
          </a:p>
          <a:p>
            <a:pPr lvl="1" marL="990600" indent="-445769" defTabSz="455675">
              <a:spcBef>
                <a:spcPts val="1800"/>
              </a:spcBef>
              <a:defRPr sz="2496"/>
            </a:pPr>
            <a:r>
              <a:t>LHCb - Opera - SHiP - CRAYFIS</a:t>
            </a:r>
          </a:p>
          <a:p>
            <a:pPr lvl="1" marL="990600" indent="-445769" defTabSz="455675">
              <a:spcBef>
                <a:spcPts val="1800"/>
              </a:spcBef>
              <a:defRPr sz="2496"/>
            </a:pPr>
            <a:r>
              <a:t>applying different aspects of ML to different problems in science</a:t>
            </a:r>
          </a:p>
          <a:p>
            <a:pPr marL="643889" indent="-445769" defTabSz="455675">
              <a:spcBef>
                <a:spcPts val="1800"/>
              </a:spcBef>
              <a:defRPr sz="2807"/>
            </a:pPr>
            <a:r>
              <a:t>Denis Derkach - physicist</a:t>
            </a:r>
          </a:p>
          <a:p>
            <a:pPr lvl="1" marL="990600" indent="-445769" defTabSz="455675">
              <a:spcBef>
                <a:spcPts val="1800"/>
              </a:spcBef>
              <a:defRPr sz="2496"/>
            </a:pPr>
            <a:r>
              <a:t>Alice - NA61 - BaBar - LHCb</a:t>
            </a:r>
          </a:p>
          <a:p>
            <a:pPr lvl="1" marL="990600" indent="-445769" defTabSz="455675">
              <a:spcBef>
                <a:spcPts val="1800"/>
              </a:spcBef>
              <a:defRPr sz="2496"/>
            </a:pPr>
            <a:r>
              <a:t>heavy flavour, SM combination</a:t>
            </a:r>
          </a:p>
          <a:p>
            <a:pPr marL="643889" indent="-445769" defTabSz="455675">
              <a:spcBef>
                <a:spcPts val="1800"/>
              </a:spcBef>
              <a:defRPr sz="2807"/>
            </a:pPr>
            <a:r>
              <a:t>Andrey Sapronov - physicist (JINR PhD)</a:t>
            </a:r>
          </a:p>
          <a:p>
            <a:pPr lvl="1" marL="990600" indent="-445769" defTabSz="455675">
              <a:spcBef>
                <a:spcPts val="1800"/>
              </a:spcBef>
              <a:defRPr sz="2496"/>
            </a:pPr>
            <a:r>
              <a:t>ATLAS </a:t>
            </a:r>
          </a:p>
          <a:p>
            <a:pPr lvl="1" marL="990600" indent="-445769" defTabSz="455675">
              <a:spcBef>
                <a:spcPts val="1800"/>
              </a:spcBef>
              <a:defRPr sz="2496"/>
            </a:pPr>
            <a:r>
              <a:t>numerical computation of higher order corrections</a:t>
            </a:r>
          </a:p>
        </p:txBody>
      </p:sp>
      <p:sp>
        <p:nvSpPr>
          <p:cNvPr id="190" name="Shape 19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3" name="Shape 193"/>
          <p:cNvSpPr/>
          <p:nvPr/>
        </p:nvSpPr>
        <p:spPr>
          <a:xfrm>
            <a:off x="313113" y="1771465"/>
            <a:ext cx="6502401" cy="6806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/>
          <a:p>
            <a:pPr algn="l" defTabSz="1300480">
              <a:defRPr b="1" sz="2800" u="none">
                <a:latin typeface="Calibri"/>
                <a:ea typeface="Calibri"/>
                <a:cs typeface="Calibri"/>
                <a:sym typeface="Calibri"/>
              </a:defRPr>
            </a:pPr>
            <a:r>
              <a:t>Problem</a:t>
            </a:r>
            <a:r>
              <a:rPr b="0"/>
              <a:t>: identify particle type associated with a track/energy deposited in the subdetectors</a:t>
            </a:r>
            <a:endParaRPr b="0"/>
          </a:p>
          <a:p>
            <a:pPr lvl="1" marL="857250" indent="-400050" algn="l" defTabSz="1300480">
              <a:buSzPct val="100000"/>
              <a:buFont typeface="Arial"/>
              <a:buChar char="•"/>
              <a:defRPr sz="2800" u="none">
                <a:latin typeface="Calibri"/>
                <a:ea typeface="Calibri"/>
                <a:cs typeface="Calibri"/>
                <a:sym typeface="Calibri"/>
              </a:defRPr>
            </a:pPr>
            <a:r>
              <a:t>Charged: π, e, 𝜇, K, p</a:t>
            </a:r>
          </a:p>
          <a:p>
            <a:pPr lvl="1" marL="857250" indent="-400050" algn="l" defTabSz="1300480">
              <a:buSzPct val="100000"/>
              <a:buFont typeface="Arial"/>
              <a:buChar char="•"/>
              <a:defRPr sz="2800" u="none">
                <a:latin typeface="Calibri"/>
                <a:ea typeface="Calibri"/>
                <a:cs typeface="Calibri"/>
                <a:sym typeface="Calibri"/>
              </a:defRPr>
            </a:pPr>
            <a:r>
              <a:t>Neutral: π</a:t>
            </a:r>
            <a:r>
              <a:rPr baseline="30571"/>
              <a:t>0</a:t>
            </a:r>
            <a:r>
              <a:t>, γ, n</a:t>
            </a:r>
          </a:p>
          <a:p>
            <a:pPr algn="l" defTabSz="1300480">
              <a:defRPr sz="2800" u="none"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l" defTabSz="1300480">
              <a:defRPr sz="2800" u="none">
                <a:latin typeface="Calibri"/>
                <a:ea typeface="Calibri"/>
                <a:cs typeface="Calibri"/>
                <a:sym typeface="Calibri"/>
              </a:defRPr>
            </a:pPr>
            <a:r>
              <a:t>Better PID performance → better bkg rejection → more precise results.</a:t>
            </a:r>
          </a:p>
          <a:p>
            <a:pPr algn="l" defTabSz="1300480">
              <a:defRPr sz="2800" u="none"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l" defTabSz="1300480">
              <a:defRPr sz="2800" u="none">
                <a:latin typeface="Calibri"/>
                <a:ea typeface="Calibri"/>
                <a:cs typeface="Calibri"/>
                <a:sym typeface="Calibri"/>
              </a:defRPr>
            </a:pPr>
            <a:r>
              <a:t>PID also used for trigger (in particular for upgrade): less background → less resources (less bandwidth) </a:t>
            </a:r>
          </a:p>
          <a:p>
            <a:pPr algn="l" defTabSz="1300480">
              <a:defRPr sz="2800" u="none"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l" defTabSz="1300480">
              <a:defRPr sz="2800" u="none">
                <a:latin typeface="Calibri"/>
                <a:ea typeface="Calibri"/>
                <a:cs typeface="Calibri"/>
                <a:sym typeface="Calibri"/>
              </a:defRPr>
            </a:pPr>
            <a:r>
              <a:t>High-level info from subdetectors + track quality info → multi-class classification in machine learning</a:t>
            </a:r>
          </a:p>
        </p:txBody>
      </p:sp>
      <p:pic>
        <p:nvPicPr>
          <p:cNvPr id="194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02194" y="1509258"/>
            <a:ext cx="3901441" cy="3324305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/>
        </p:nvSpPr>
        <p:spPr>
          <a:xfrm>
            <a:off x="4279273" y="99304"/>
            <a:ext cx="3469102" cy="834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8767" tIns="48767" rIns="48767" bIns="48767">
            <a:spAutoFit/>
          </a:bodyPr>
          <a:lstStyle>
            <a:lvl1pPr algn="l" defTabSz="1300480">
              <a:defRPr sz="5000" u="none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PID at LHCb</a:t>
            </a:r>
          </a:p>
        </p:txBody>
      </p:sp>
      <p:pic>
        <p:nvPicPr>
          <p:cNvPr id="196" name="image2.png"/>
          <p:cNvPicPr>
            <a:picLocks noChangeAspect="1"/>
          </p:cNvPicPr>
          <p:nvPr/>
        </p:nvPicPr>
        <p:blipFill>
          <a:blip r:embed="rId3">
            <a:extLst/>
          </a:blip>
          <a:srcRect l="49245" t="0" r="0" b="0"/>
          <a:stretch>
            <a:fillRect/>
          </a:stretch>
        </p:blipFill>
        <p:spPr>
          <a:xfrm>
            <a:off x="8502194" y="4885376"/>
            <a:ext cx="4075463" cy="33799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9" name="Shape 19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0" name="Shape 200"/>
          <p:cNvSpPr/>
          <p:nvPr/>
        </p:nvSpPr>
        <p:spPr>
          <a:xfrm>
            <a:off x="920151" y="2762349"/>
            <a:ext cx="10544930" cy="1570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/>
          <a:p>
            <a:pPr algn="l" defTabSz="1300480">
              <a:defRPr sz="2400" u="none">
                <a:latin typeface="Calibri"/>
                <a:ea typeface="Calibri"/>
                <a:cs typeface="Calibri"/>
                <a:sym typeface="Calibri"/>
              </a:defRPr>
            </a:pPr>
            <a:r>
              <a:t>π</a:t>
            </a:r>
            <a:r>
              <a:rPr baseline="30500">
                <a:latin typeface="+mj-lt"/>
                <a:ea typeface="+mj-ea"/>
                <a:cs typeface="+mj-cs"/>
                <a:sym typeface="Helvetica"/>
              </a:rPr>
              <a:t>0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 copiously produced at LHCb , decay to </a:t>
            </a:r>
            <a:r>
              <a:t>γγ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algn="l" defTabSz="1300480">
              <a:defRPr sz="2400" u="none">
                <a:latin typeface="+mj-lt"/>
                <a:ea typeface="+mj-ea"/>
                <a:cs typeface="+mj-cs"/>
                <a:sym typeface="Helvetica"/>
              </a:defRPr>
            </a:pPr>
            <a:r>
              <a:t>high momentum  </a:t>
            </a:r>
            <a:r>
              <a:rPr>
                <a:latin typeface="Calibri"/>
                <a:ea typeface="Calibri"/>
                <a:cs typeface="Calibri"/>
                <a:sym typeface="Calibri"/>
              </a:rPr>
              <a:t>π</a:t>
            </a:r>
            <a:r>
              <a:rPr baseline="30500"/>
              <a:t>0</a:t>
            </a:r>
            <a:r>
              <a:t> </a:t>
            </a:r>
            <a:r>
              <a:rPr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t>merge of ECAL clusters </a:t>
            </a:r>
            <a:r>
              <a:rPr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t> huge background for</a:t>
            </a:r>
          </a:p>
          <a:p>
            <a:pPr algn="l" defTabSz="1300480">
              <a:defRPr sz="2400" u="none">
                <a:latin typeface="+mj-lt"/>
                <a:ea typeface="+mj-ea"/>
                <a:cs typeface="+mj-cs"/>
                <a:sym typeface="Helvetica"/>
              </a:defRPr>
            </a:pPr>
            <a:r>
              <a:t>radiative decays</a:t>
            </a:r>
          </a:p>
          <a:p>
            <a:pPr algn="l" defTabSz="1300480">
              <a:defRPr sz="2400" u="none">
                <a:latin typeface="+mj-lt"/>
                <a:ea typeface="+mj-ea"/>
                <a:cs typeface="+mj-cs"/>
                <a:sym typeface="Helvetica"/>
              </a:defRPr>
            </a:pPr>
            <a:r>
              <a:t>Need for a powerful tool to discriminate signal (</a:t>
            </a:r>
            <a:r>
              <a:rPr>
                <a:latin typeface="Calibri"/>
                <a:ea typeface="Calibri"/>
                <a:cs typeface="Calibri"/>
                <a:sym typeface="Calibri"/>
              </a:rPr>
              <a:t>γ</a:t>
            </a:r>
            <a:r>
              <a:t>) from background  </a:t>
            </a:r>
            <a:r>
              <a:rPr>
                <a:latin typeface="Calibri"/>
                <a:ea typeface="Calibri"/>
                <a:cs typeface="Calibri"/>
                <a:sym typeface="Calibri"/>
              </a:rPr>
              <a:t>π</a:t>
            </a:r>
            <a:r>
              <a:rPr baseline="30500"/>
              <a:t>0</a:t>
            </a:r>
            <a:r>
              <a:rPr>
                <a:latin typeface="Calibri"/>
                <a:ea typeface="Calibri"/>
                <a:cs typeface="Calibri"/>
                <a:sym typeface="Calibri"/>
              </a:rPr>
              <a:t>→ γγ</a:t>
            </a:r>
          </a:p>
        </p:txBody>
      </p:sp>
      <p:sp>
        <p:nvSpPr>
          <p:cNvPr id="201" name="Shape 201"/>
          <p:cNvSpPr/>
          <p:nvPr/>
        </p:nvSpPr>
        <p:spPr>
          <a:xfrm>
            <a:off x="4096572" y="99304"/>
            <a:ext cx="3339807" cy="834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8767" tIns="48767" rIns="48767" bIns="48767">
            <a:spAutoFit/>
          </a:bodyPr>
          <a:lstStyle>
            <a:lvl1pPr algn="l" defTabSz="1300480">
              <a:defRPr sz="5000" u="none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Neutral PID</a:t>
            </a:r>
          </a:p>
        </p:txBody>
      </p:sp>
      <p:pic>
        <p:nvPicPr>
          <p:cNvPr id="202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49040" y="4473161"/>
            <a:ext cx="6444433" cy="37467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3969" y="4542610"/>
            <a:ext cx="5995073" cy="36078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06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3579" y="2624218"/>
            <a:ext cx="10160002" cy="4578775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hape 207"/>
          <p:cNvSpPr/>
          <p:nvPr/>
        </p:nvSpPr>
        <p:spPr>
          <a:xfrm>
            <a:off x="3635174" y="73904"/>
            <a:ext cx="4958003" cy="859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8767" tIns="48767" rIns="48767" bIns="48767">
            <a:spAutoFit/>
          </a:bodyPr>
          <a:lstStyle>
            <a:lvl1pPr algn="l" defTabSz="1300480">
              <a:defRPr sz="5000" u="none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ECAL Signatures</a:t>
            </a:r>
          </a:p>
        </p:txBody>
      </p:sp>
      <p:sp>
        <p:nvSpPr>
          <p:cNvPr id="208" name="Shape 208"/>
          <p:cNvSpPr/>
          <p:nvPr/>
        </p:nvSpPr>
        <p:spPr>
          <a:xfrm>
            <a:off x="3568629" y="7586481"/>
            <a:ext cx="7503720" cy="465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8767" tIns="48767" rIns="48767" bIns="48767">
            <a:spAutoFit/>
          </a:bodyPr>
          <a:lstStyle/>
          <a:p>
            <a:pPr algn="l" defTabSz="1300480">
              <a:defRPr sz="2400" u="none">
                <a:latin typeface="+mj-lt"/>
                <a:ea typeface="+mj-ea"/>
                <a:cs typeface="+mj-cs"/>
                <a:sym typeface="Helvetica"/>
              </a:defRPr>
            </a:pPr>
            <a:r>
              <a:t> Coarse granularity </a:t>
            </a:r>
            <a:r>
              <a:rPr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t>separation is not straightforward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1" name="Shape 211"/>
          <p:cNvSpPr/>
          <p:nvPr/>
        </p:nvSpPr>
        <p:spPr>
          <a:xfrm>
            <a:off x="468398" y="16764"/>
            <a:ext cx="11567212" cy="834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8767" tIns="48767" rIns="48767" bIns="48767">
            <a:spAutoFit/>
          </a:bodyPr>
          <a:lstStyle>
            <a:lvl1pPr algn="l" defTabSz="1300480">
              <a:defRPr sz="5000" u="none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Baseline approach [LHCb-PUB-2015-016]</a:t>
            </a:r>
          </a:p>
        </p:txBody>
      </p:sp>
      <p:sp>
        <p:nvSpPr>
          <p:cNvPr id="212" name="Shape 212"/>
          <p:cNvSpPr/>
          <p:nvPr/>
        </p:nvSpPr>
        <p:spPr>
          <a:xfrm>
            <a:off x="106002" y="1304724"/>
            <a:ext cx="6880578" cy="465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8767" tIns="48767" rIns="48767" bIns="48767">
            <a:spAutoFit/>
          </a:bodyPr>
          <a:lstStyle>
            <a:lvl1pPr algn="l" defTabSz="1300480">
              <a:defRPr sz="2400" u="none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 Neural Network with 2 hidden layers (TMVA MLP)</a:t>
            </a:r>
          </a:p>
        </p:txBody>
      </p:sp>
      <p:sp>
        <p:nvSpPr>
          <p:cNvPr id="213" name="Shape 213"/>
          <p:cNvSpPr/>
          <p:nvPr/>
        </p:nvSpPr>
        <p:spPr>
          <a:xfrm>
            <a:off x="100377" y="2434082"/>
            <a:ext cx="6891828" cy="5253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/>
          <a:p>
            <a:pPr algn="l" defTabSz="1300480">
              <a:defRPr sz="2400" u="none">
                <a:latin typeface="+mj-lt"/>
                <a:ea typeface="+mj-ea"/>
                <a:cs typeface="+mj-cs"/>
                <a:sym typeface="Helvetica"/>
              </a:defRPr>
            </a:pPr>
            <a:r>
              <a:t>14 ECAL and Pre-Shower cluster parameters (grouped under shape  and</a:t>
            </a:r>
          </a:p>
          <a:p>
            <a:pPr algn="l" defTabSz="1300480">
              <a:defRPr sz="2400" u="none">
                <a:latin typeface="+mj-lt"/>
                <a:ea typeface="+mj-ea"/>
                <a:cs typeface="+mj-cs"/>
                <a:sym typeface="Helvetica"/>
              </a:defRPr>
            </a:pPr>
            <a:r>
              <a:t>symmetry )</a:t>
            </a:r>
          </a:p>
          <a:p>
            <a:pPr lvl="2" marL="1295400" indent="-381000" algn="l" defTabSz="1300480">
              <a:buSzPct val="100000"/>
              <a:buFont typeface="Arial"/>
              <a:buChar char="•"/>
              <a:defRPr sz="2400" u="none">
                <a:latin typeface="+mj-lt"/>
                <a:ea typeface="+mj-ea"/>
                <a:cs typeface="+mj-cs"/>
                <a:sym typeface="Helvetica"/>
              </a:defRPr>
            </a:pPr>
            <a:r>
              <a:t>4 variables that account for the size &amp; tails, semiaxes and orientation of the</a:t>
            </a:r>
          </a:p>
          <a:p>
            <a:pPr lvl="2" marL="1295400" indent="-381000" algn="l" defTabSz="1300480">
              <a:buSzPct val="100000"/>
              <a:buFont typeface="Arial"/>
              <a:buChar char="•"/>
              <a:defRPr sz="2400" u="none">
                <a:latin typeface="+mj-lt"/>
                <a:ea typeface="+mj-ea"/>
                <a:cs typeface="+mj-cs"/>
                <a:sym typeface="Helvetica"/>
              </a:defRPr>
            </a:pPr>
            <a:r>
              <a:t>ellipse in the ECAL</a:t>
            </a:r>
          </a:p>
          <a:p>
            <a:pPr lvl="2" marL="1295400" indent="-381000" algn="l" defTabSz="1300480">
              <a:buSzPct val="100000"/>
              <a:buFont typeface="Arial"/>
              <a:buChar char="•"/>
              <a:defRPr sz="2400" u="none">
                <a:latin typeface="+mj-lt"/>
                <a:ea typeface="+mj-ea"/>
                <a:cs typeface="+mj-cs"/>
                <a:sym typeface="Helvetica"/>
              </a:defRPr>
            </a:pPr>
            <a:r>
              <a:t>2 variables related to the energy of the most (seed) and the second most</a:t>
            </a:r>
          </a:p>
          <a:p>
            <a:pPr lvl="2" marL="1295400" indent="-381000" algn="l" defTabSz="1300480">
              <a:buSzPct val="100000"/>
              <a:buFont typeface="Arial"/>
              <a:buChar char="•"/>
              <a:defRPr sz="2400" u="none">
                <a:latin typeface="+mj-lt"/>
                <a:ea typeface="+mj-ea"/>
                <a:cs typeface="+mj-cs"/>
                <a:sym typeface="Helvetica"/>
              </a:defRPr>
            </a:pPr>
            <a:r>
              <a:t>energetic cells of the cluster</a:t>
            </a:r>
          </a:p>
          <a:p>
            <a:pPr lvl="2" marL="1295400" indent="-381000" algn="l" defTabSz="1300480">
              <a:buSzPct val="100000"/>
              <a:buFont typeface="Arial"/>
              <a:buChar char="•"/>
              <a:defRPr sz="2400" u="none">
                <a:latin typeface="+mj-lt"/>
                <a:ea typeface="+mj-ea"/>
                <a:cs typeface="+mj-cs"/>
                <a:sym typeface="Helvetica"/>
              </a:defRPr>
            </a:pPr>
            <a:r>
              <a:t>4 variables for multiplicities of hits in the PS cells matrix in front of the seed</a:t>
            </a:r>
          </a:p>
          <a:p>
            <a:pPr lvl="2" marL="1295400" indent="-381000" algn="l" defTabSz="1300480">
              <a:buSzPct val="100000"/>
              <a:buFont typeface="Arial"/>
              <a:buChar char="•"/>
              <a:defRPr sz="2400" u="none">
                <a:latin typeface="+mj-lt"/>
                <a:ea typeface="+mj-ea"/>
                <a:cs typeface="+mj-cs"/>
                <a:sym typeface="Helvetica"/>
              </a:defRPr>
            </a:pPr>
            <a:r>
              <a:t>of the electromagnetic cluster</a:t>
            </a:r>
          </a:p>
          <a:p>
            <a:pPr lvl="2" marL="1295400" indent="-381000" algn="l" defTabSz="1300480">
              <a:buSzPct val="100000"/>
              <a:buFont typeface="Arial"/>
              <a:buChar char="•"/>
              <a:defRPr sz="2400" u="none">
                <a:latin typeface="+mj-lt"/>
                <a:ea typeface="+mj-ea"/>
                <a:cs typeface="+mj-cs"/>
                <a:sym typeface="Helvetica"/>
              </a:defRPr>
            </a:pPr>
            <a:r>
              <a:t>4 shape and asymmetry variables in the 3x3 PS cells</a:t>
            </a:r>
          </a:p>
        </p:txBody>
      </p:sp>
      <p:grpSp>
        <p:nvGrpSpPr>
          <p:cNvPr id="216" name="Group 216"/>
          <p:cNvGrpSpPr/>
          <p:nvPr/>
        </p:nvGrpSpPr>
        <p:grpSpPr>
          <a:xfrm>
            <a:off x="7924677" y="1598123"/>
            <a:ext cx="4853686" cy="7141743"/>
            <a:chOff x="0" y="0"/>
            <a:chExt cx="4853684" cy="7141741"/>
          </a:xfrm>
        </p:grpSpPr>
        <p:pic>
          <p:nvPicPr>
            <p:cNvPr id="214" name="image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50870" b="0"/>
            <a:stretch>
              <a:fillRect/>
            </a:stretch>
          </p:blipFill>
          <p:spPr>
            <a:xfrm>
              <a:off x="73566" y="0"/>
              <a:ext cx="4706651" cy="35348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5" name="image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9336" t="0" r="0" b="0"/>
            <a:stretch>
              <a:fillRect/>
            </a:stretch>
          </p:blipFill>
          <p:spPr>
            <a:xfrm>
              <a:off x="0" y="3606918"/>
              <a:ext cx="4853685" cy="35348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9" name="Shape 219"/>
          <p:cNvSpPr/>
          <p:nvPr/>
        </p:nvSpPr>
        <p:spPr>
          <a:xfrm>
            <a:off x="4427349" y="72498"/>
            <a:ext cx="3946902" cy="834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8767" tIns="48767" rIns="48767" bIns="48767">
            <a:spAutoFit/>
          </a:bodyPr>
          <a:lstStyle>
            <a:lvl1pPr algn="l" defTabSz="1300480">
              <a:defRPr sz="5000" u="none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Our approach</a:t>
            </a:r>
          </a:p>
        </p:txBody>
      </p:sp>
      <p:sp>
        <p:nvSpPr>
          <p:cNvPr id="220" name="Shape 220"/>
          <p:cNvSpPr/>
          <p:nvPr/>
        </p:nvSpPr>
        <p:spPr>
          <a:xfrm>
            <a:off x="410168" y="1649446"/>
            <a:ext cx="12626980" cy="1519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8767" tIns="48767" rIns="48767" bIns="48767">
            <a:spAutoFit/>
          </a:bodyPr>
          <a:lstStyle/>
          <a:p>
            <a:pPr algn="l" defTabSz="1300480">
              <a:defRPr sz="2400" u="none">
                <a:latin typeface="Calibri"/>
                <a:ea typeface="Calibri"/>
                <a:cs typeface="Calibri"/>
                <a:sym typeface="Calibri"/>
              </a:defRPr>
            </a:pPr>
            <a:r>
              <a:t>New method: XGBoost classifier which is a Gradient Boosting over Decision Trees classifier. Inputs</a:t>
            </a:r>
          </a:p>
          <a:p>
            <a:pPr algn="l" defTabSz="1300480">
              <a:defRPr sz="2400" u="none">
                <a:latin typeface="Calibri"/>
                <a:ea typeface="Calibri"/>
                <a:cs typeface="Calibri"/>
                <a:sym typeface="Calibri"/>
              </a:defRPr>
            </a:pPr>
            <a:r>
              <a:t>are raw energy values in 5  5 ECAL and PS cells around the cell seed. There are no any additional input features</a:t>
            </a:r>
          </a:p>
        </p:txBody>
      </p:sp>
      <p:pic>
        <p:nvPicPr>
          <p:cNvPr id="221" name="imag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63394" y="3639435"/>
            <a:ext cx="7221653" cy="475766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4" name="Group 224"/>
          <p:cNvGrpSpPr/>
          <p:nvPr/>
        </p:nvGrpSpPr>
        <p:grpSpPr>
          <a:xfrm>
            <a:off x="6304058" y="6245161"/>
            <a:ext cx="6781709" cy="2624889"/>
            <a:chOff x="0" y="0"/>
            <a:chExt cx="6781707" cy="2624888"/>
          </a:xfrm>
        </p:grpSpPr>
        <p:pic>
          <p:nvPicPr>
            <p:cNvPr id="222" name="rocaucETBaselin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781708" cy="13563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3" name="rocaucETNew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268546"/>
              <a:ext cx="6781708" cy="13563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25" name="rocaucEBaselin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68908" y="3244437"/>
            <a:ext cx="6652008" cy="1330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rocaucENew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368908" y="4472267"/>
            <a:ext cx="6652008" cy="13304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e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e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sng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sng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