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D976A-F56F-4E22-BAB6-28EE3AB3E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0553FA-B75C-4E10-B6A5-D3C64257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F3AF3-494D-4EDA-A86A-436BC039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9DD44-14CD-426E-91AA-EFB582FA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66947-2ED9-4B80-9377-2BED817E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4D5AC-8774-4461-9407-9B3AD47F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B7BC0-1832-4AAD-9564-24A72AAE7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C6DF2-3617-4BCE-94FA-3921CE49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6042A-6FA7-4DEE-AEB3-A236AF11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4217C-0EB8-4168-8E74-695F9744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7021D6-9BEC-40B0-A4E7-5C30F89D8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5D789F-A9D6-42C6-B75A-DC2E141CD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20379-3B47-422F-A6DB-798BFFEC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21B73-0FDC-4376-B79E-D694A90C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0C901-AB4D-4F8B-A904-2490B362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7E8EA-0083-432C-BCA7-9540A953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6CCFC-A86E-4231-80C1-BB5E8E1A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4520-E84A-483B-81D8-3BAB4F55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8B2F8-A995-4422-A786-BDA3DC69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64CF5-37D5-4C2F-B91A-43C2EE7B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7967B-8365-4DA0-9C95-9F061706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CEC06-31D7-4DF5-9788-05ED6BD1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6009F-9BCC-425B-A03C-14D5595C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F3D4B-56FB-4E4F-AB52-6087EAA2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667DA-5DC8-4EBB-BB7D-9BCCE481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4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545AD-585E-4EF0-96D9-34FF6E78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D3492-740E-41E9-9073-FA56C8ED7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8C1436-F4E3-4B50-AEF3-0EB176D0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645659-3190-41BE-9433-59697BBA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AED88-8965-4165-A064-96582BA8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A4C30-EC40-4C11-9FAC-3B2D83CF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66DBF-14D7-410F-81FA-CB8B692E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48782-E188-4F99-88FD-4B13F6F6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4C0213-B76C-453E-B12D-31FC6357D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969451-3FF0-4024-8C35-43E7C2491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2E5916-AB69-4DD2-97C2-3957B4C50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9DF33A-EFBB-4B6D-8A15-C1484849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758F8A-1BBB-4B26-96CF-E355AD23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E6A657-BBCE-4AB1-9610-08B25673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6204D-31FB-4CB9-86A4-FBEB2ED5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A353EE-0C64-49F7-9B12-4BB8D566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94C58E-0EFB-4E88-A739-A180BB6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C3F1F1-3E32-4D91-8CDB-DBCFC2DB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5FB942-D452-414A-9A11-4A1D8488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7197F8-3A3F-4449-A7D3-1F1491C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CC755E-5BAF-40F3-871C-1A2DAA6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3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86C3C-B7F2-4B43-9A52-9BEEB029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26782-A201-4FBE-B2ED-A468A5AD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91C28F-B2B2-44FC-8991-4D3F49042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CDD44-6322-441A-AC7D-05E11E9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E8584-700E-41CE-9DC2-B9C16423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EFECC8-BD74-4573-AE12-43E53D99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2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929A6-7864-4DB5-9965-2B26F43B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ED0854-8A04-4694-919E-AC799A2A2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0B0A54-D26D-4C4A-9EA3-FDABFED83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D9BE95-0E3E-434F-B610-EAE8655B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1933E7-BF1A-4998-9FE9-BE9D2A61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62A89-795A-4911-BA2C-FA695E59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C8706-B3F9-47E4-8859-203CE3D0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898199-9ADD-47E8-9ED8-18912F46D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57808-41E0-444F-B439-84729574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520B-AB2F-4134-B800-0D6783CC071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53E1F-7F26-45A9-BB07-385572C1A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D596F-E794-4B14-A2C7-0EDB91622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9D27-A428-4331-A9AD-E8CC2781C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t.jinr.ru/ru/node/1385" TargetMode="External"/><Relationship Id="rId2" Type="http://schemas.openxmlformats.org/officeDocument/2006/relationships/hyperlink" Target="https://lit.jinr.ru/ru/node/12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1793/OS.2025.29.38.004" TargetMode="External"/><Relationship Id="rId2" Type="http://schemas.openxmlformats.org/officeDocument/2006/relationships/hyperlink" Target="http://sitito.cs.msu.ru/index.php/SITITO/article/view/11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B955-C309-49AB-9CE9-BF3CD5CAB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509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за 202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о выполнении работ, финансируемых грантом молодых ученых и специалистов ОИЯИ по конкурсу: «молодой научный сотрудник»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D8558C-5F4E-4805-9798-59AA6762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90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ГРАНТОПОЛУЧАТЕЛЬ:  Кондратьев Андрей Олегович</a:t>
            </a:r>
            <a:endParaRPr lang="en-US" dirty="0"/>
          </a:p>
          <a:p>
            <a:pPr algn="l"/>
            <a:r>
              <a:rPr lang="ru-RU" dirty="0"/>
              <a:t>НТО </a:t>
            </a:r>
            <a:r>
              <a:rPr lang="ru-RU" dirty="0" err="1"/>
              <a:t>ВКиРИС</a:t>
            </a:r>
            <a:r>
              <a:rPr lang="ru-RU" dirty="0"/>
              <a:t> , младший научный сотрудник</a:t>
            </a:r>
          </a:p>
        </p:txBody>
      </p:sp>
    </p:spTree>
    <p:extLst>
      <p:ext uri="{BB962C8B-B14F-4D97-AF65-F5344CB8AC3E}">
        <p14:creationId xmlns:p14="http://schemas.microsoft.com/office/powerpoint/2010/main" val="172679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B8BE-9E96-49C3-9653-E47FCB0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научных мероприятиях по тематике проекта за 2025 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A132E-4925-499D-AFFD-C6A23323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Collection and systematization of scientific publications for the JINR digital repository. 61st meeting of the PAC for Particle Physics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(докладчик)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Программный комплекс для автоматизированного сбора и систематизации научных публикаций.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11th International Conference `Distributed Computing and Grid Technologies in Science and Education` (GRID`2025), Joint Institute for Nuclear Research,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Dubna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Russia (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докладчик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1A431-CE2C-4AEE-8FD8-10365CCA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достижения, полученные в 2025 г.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C6228-7DF1-4E88-8432-68C8F839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1783"/>
          </a:xfrm>
        </p:spPr>
        <p:txBody>
          <a:bodyPr>
            <a:normAutofit fontScale="92500" lnSpcReduction="10000"/>
          </a:bodyPr>
          <a:lstStyle/>
          <a:p>
            <a:pPr marL="228600" lvl="3" indent="492125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</a:t>
            </a:r>
            <a:r>
              <a:rPr lang="ru-RU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2025670023 о государственной регистрации базы данных, предназначенной для учета, долговременного хранения и обработки информации о публикациях сотрудников Института </a:t>
            </a:r>
            <a:r>
              <a:rPr lang="ru-RU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"Репозиторий научных публикаций ОИЯИ" </a:t>
            </a:r>
            <a:r>
              <a:rPr lang="ru-RU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https://lit.jinr.ru/ru/node/1281</a:t>
            </a:r>
            <a:r>
              <a:rPr lang="ru-RU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3" indent="492125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№202569021 о государственной регистрации программ для ЭВМ </a:t>
            </a:r>
            <a:r>
              <a:rPr lang="ru-RU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Программный комплекс для управления цифровыми объектами репозитория научных публикаций ОИЯИ</a:t>
            </a:r>
            <a:r>
              <a:rPr lang="ru-RU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https://lit.jinr.ru/ru/node/1385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13796-C2A3-42DF-97AA-3EFFC3DB4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73" y="3877408"/>
            <a:ext cx="2067643" cy="2926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E9C2C-E1F8-461D-BF9B-FA56C4738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439" y="3877408"/>
            <a:ext cx="2097942" cy="29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1CA3C-6857-45ED-8AF1-C02E31A3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2026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3D1EC-76A1-4854-B721-FD7EBA5E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4831740"/>
          </a:xfrm>
        </p:spPr>
        <p:txBody>
          <a:bodyPr>
            <a:noAutofit/>
          </a:bodyPr>
          <a:lstStyle/>
          <a:p>
            <a:pPr marL="228600" lvl="3" indent="492125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механизма виртуального помощника для отправки гипотез по идентификации авторов в систему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тикетов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(Service Desk) для ручной верификации.</a:t>
            </a:r>
          </a:p>
          <a:p>
            <a:pPr marL="228600" lvl="3" indent="492125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изолированных тестовых сред: развертывание экземпляров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InvenioRDM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EPrints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контейнерной среде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Docker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для обеспечения сопоставимых условий тестирования.</a:t>
            </a:r>
          </a:p>
          <a:p>
            <a:pPr marL="228600" lvl="3" indent="492125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адаптеров (модулей взаимодействия) для интеграции программного комплекса с API платформ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InvenioRDM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EPrints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lvl="3" indent="492125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функционального и нагрузочного тестирования: запуск комплекса с адаптерами в каждой из тестовых сред для выполнения идентичных задач по импорту, валидации и синхронизации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372761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EE960-9E9B-4936-B112-3316B789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8610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490C6-DD2E-404D-AF45-86968184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Объявленные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45557-1DDF-4298-A592-456D9434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новых модулей и алгоритмов автоматизации сбора и систематизации научных публикаций для цифрового репозитория Dspace, с учетом поставленных задач;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новых внешних источников для получения более полного объема публикаций ОИЯИ;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 частично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Оптимизация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обновление существующих модулей и алгоритмов;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Улучшение идентификации авторов публикаций для корректной привязки к профилям сотрудников ОИЯИ (авторов) в Dspace.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D0855-978E-41AA-83BF-9CCEFDB8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Создание новых модулей и алгоритмов автоматизации сбора и систематизации научных публикаций для цифрового репозитория Dspace, с учетом поставленных задач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5D951-A4EA-4236-8516-459B2DF81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и реализован алгоритм систематизации названий журналов.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и реализован сервис для дополнительного ввода публикаций из электронной библиотеки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eLIBRARY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и реализованы алгоритмы приведения к единому стилю языка и года публикации.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Начата разработка словаря замен для корректировки названий, аннотаций и ключевых слов публикаций цифрового репозитория из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MathML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5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16C44-7264-4A5A-80B2-01B22EDC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Использование новых внешних источников для получения более полного объема публикаций ОИЯИ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0A946-7CFE-480D-AE71-D8660233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Проведена оценка доступности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OpenAlex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автоматизированного сбора данных публикаций.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Начата разработка сервиса сбора данных из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OpenAlex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внедрению собранных данных в уже существующую архитектуру комплекса сбора и систематизации научных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15385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ACFA6-E349-43B4-81CA-E9C8D448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Использование новых внешних источников для получения более полного объема публикаций ОИЯИ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9DDAC-DAFB-4A36-B8A0-91A5A747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15" y="1802586"/>
            <a:ext cx="10308770" cy="981956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и реализован сервис загрузки метаданных публикаций Лаборатории Нейтронной Физики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сервиса загрузки метаданных публикаций для Лаборатории Нейтронной Физики начата разработка сервиса массовой загрузки публикаций, с использованием стандартизированного 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csv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файла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9BA245A-1D64-441A-852A-A37A26FD7D11}"/>
              </a:ext>
            </a:extLst>
          </p:cNvPr>
          <p:cNvSpPr/>
          <p:nvPr/>
        </p:nvSpPr>
        <p:spPr>
          <a:xfrm>
            <a:off x="497327" y="3103684"/>
            <a:ext cx="2072054" cy="826477"/>
          </a:xfrm>
          <a:prstGeom prst="round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Google</a:t>
            </a:r>
          </a:p>
          <a:p>
            <a:pPr algn="ctr"/>
            <a:r>
              <a:rPr lang="ru-RU" dirty="0"/>
              <a:t>Таблица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E44E790-B696-45B4-AA51-A487314D5354}"/>
              </a:ext>
            </a:extLst>
          </p:cNvPr>
          <p:cNvSpPr/>
          <p:nvPr/>
        </p:nvSpPr>
        <p:spPr>
          <a:xfrm>
            <a:off x="3628417" y="3103684"/>
            <a:ext cx="3540868" cy="3209567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BE4C356-6AC6-4319-93D6-09FAABF44385}"/>
              </a:ext>
            </a:extLst>
          </p:cNvPr>
          <p:cNvSpPr/>
          <p:nvPr/>
        </p:nvSpPr>
        <p:spPr>
          <a:xfrm>
            <a:off x="4066162" y="3287949"/>
            <a:ext cx="2704289" cy="457200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публикаций в формате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scv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81C0AF1-6F44-43A7-AE0F-CB43ADDE6AA6}"/>
              </a:ext>
            </a:extLst>
          </p:cNvPr>
          <p:cNvSpPr/>
          <p:nvPr/>
        </p:nvSpPr>
        <p:spPr>
          <a:xfrm>
            <a:off x="4066162" y="4084028"/>
            <a:ext cx="2704289" cy="457200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полученного файла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объектов публикаций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446EB5-5428-43D0-8BF2-BEC10054E693}"/>
              </a:ext>
            </a:extLst>
          </p:cNvPr>
          <p:cNvSpPr/>
          <p:nvPr/>
        </p:nvSpPr>
        <p:spPr>
          <a:xfrm>
            <a:off x="4066162" y="4788722"/>
            <a:ext cx="2704289" cy="457200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дублирование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2FB422A-A676-41BC-90B6-A70222EDF7B5}"/>
              </a:ext>
            </a:extLst>
          </p:cNvPr>
          <p:cNvSpPr/>
          <p:nvPr/>
        </p:nvSpPr>
        <p:spPr>
          <a:xfrm>
            <a:off x="4066162" y="5518015"/>
            <a:ext cx="2704289" cy="457200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списка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WorkspaceItem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(черновиков)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9BA2AED-985E-47CE-A664-D2D978EB406A}"/>
              </a:ext>
            </a:extLst>
          </p:cNvPr>
          <p:cNvSpPr/>
          <p:nvPr/>
        </p:nvSpPr>
        <p:spPr>
          <a:xfrm>
            <a:off x="7829082" y="3103684"/>
            <a:ext cx="3540868" cy="3209567"/>
          </a:xfrm>
          <a:prstGeom prst="round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765DDF6-22E4-431B-9DF5-A96CE1AC3C33}"/>
              </a:ext>
            </a:extLst>
          </p:cNvPr>
          <p:cNvSpPr/>
          <p:nvPr/>
        </p:nvSpPr>
        <p:spPr>
          <a:xfrm>
            <a:off x="8343090" y="3287949"/>
            <a:ext cx="2704289" cy="885217"/>
          </a:xfrm>
          <a:prstGeom prst="round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 публикации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D385EBC-59BB-497F-A38C-034AD874EB17}"/>
              </a:ext>
            </a:extLst>
          </p:cNvPr>
          <p:cNvSpPr/>
          <p:nvPr/>
        </p:nvSpPr>
        <p:spPr>
          <a:xfrm>
            <a:off x="8343090" y="5108892"/>
            <a:ext cx="2704289" cy="885217"/>
          </a:xfrm>
          <a:prstGeom prst="round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публикации в основной коллекции публикаций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4583CE9-D9EE-4C42-BCE1-ABB7B57FF5E0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569381" y="3516549"/>
            <a:ext cx="1496781" cy="37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7C2960A-60B9-4C19-943D-920E56222F5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770451" y="3708671"/>
            <a:ext cx="1572639" cy="203794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9CBBD2A-4E20-43DF-BB44-8085C4A043B3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9695235" y="4173166"/>
            <a:ext cx="0" cy="9357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509B6C8-BE23-41EF-BC26-D750F5A9F67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5418307" y="3745149"/>
            <a:ext cx="0" cy="3388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755F32A-8ADE-45A6-BE9B-1E88F4FED42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418307" y="4541228"/>
            <a:ext cx="0" cy="2474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E043E59-9483-42E7-8847-157F8A78BD5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418307" y="5245922"/>
            <a:ext cx="0" cy="2720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C2BE889-7BC1-4DB6-AC2A-B528E6C9E591}"/>
              </a:ext>
            </a:extLst>
          </p:cNvPr>
          <p:cNvSpPr/>
          <p:nvPr/>
        </p:nvSpPr>
        <p:spPr>
          <a:xfrm>
            <a:off x="497327" y="4375483"/>
            <a:ext cx="2072054" cy="826477"/>
          </a:xfrm>
          <a:prstGeom prst="roundRect">
            <a:avLst/>
          </a:prstGeom>
          <a:ln w="317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Стандартизированный </a:t>
            </a:r>
            <a:r>
              <a:rPr lang="en-US" sz="1400" dirty="0"/>
              <a:t>.csv </a:t>
            </a:r>
            <a:r>
              <a:rPr lang="ru-RU" sz="1400" dirty="0"/>
              <a:t>файл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22ACA32-7213-4821-9426-FFC4867EB4C7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 flipV="1">
            <a:off x="2569381" y="3516549"/>
            <a:ext cx="1496781" cy="1272173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2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EA6B-B6B8-48E8-89B1-A092A14A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обновление существующих модулей и алгоритмов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EC7C75-295D-4C99-8D03-D92CA2A5848A}"/>
              </a:ext>
            </a:extLst>
          </p:cNvPr>
          <p:cNvGrpSpPr/>
          <p:nvPr/>
        </p:nvGrpSpPr>
        <p:grpSpPr>
          <a:xfrm>
            <a:off x="611754" y="1924050"/>
            <a:ext cx="4859517" cy="4663869"/>
            <a:chOff x="142568" y="1317629"/>
            <a:chExt cx="6021874" cy="527981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70E6BF6-5924-4BB4-B755-1A2487BD4DEA}"/>
                </a:ext>
              </a:extLst>
            </p:cNvPr>
            <p:cNvSpPr/>
            <p:nvPr/>
          </p:nvSpPr>
          <p:spPr>
            <a:xfrm>
              <a:off x="142568" y="1582993"/>
              <a:ext cx="5727290" cy="5014451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99B6A0-A3BA-4950-AD7B-E0E06B0B0F0F}"/>
                </a:ext>
              </a:extLst>
            </p:cNvPr>
            <p:cNvSpPr txBox="1"/>
            <p:nvPr/>
          </p:nvSpPr>
          <p:spPr>
            <a:xfrm>
              <a:off x="637701" y="1317629"/>
              <a:ext cx="5526741" cy="31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Комплекс сбора и систематизации научных публикаций</a:t>
              </a:r>
              <a:endParaRPr lang="ru-RU" sz="1200" dirty="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C951B31-69FC-4EDC-A44B-88D90D16CDCC}"/>
                </a:ext>
              </a:extLst>
            </p:cNvPr>
            <p:cNvSpPr/>
            <p:nvPr/>
          </p:nvSpPr>
          <p:spPr>
            <a:xfrm>
              <a:off x="924232" y="2001989"/>
              <a:ext cx="1435510" cy="422787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Inspire API</a:t>
              </a:r>
              <a:endParaRPr lang="ru-RU" sz="1600" dirty="0"/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4560ECA-B108-4D12-A73B-E4E6D97F01E4}"/>
                </a:ext>
              </a:extLst>
            </p:cNvPr>
            <p:cNvSpPr/>
            <p:nvPr/>
          </p:nvSpPr>
          <p:spPr>
            <a:xfrm>
              <a:off x="3446206" y="2001988"/>
              <a:ext cx="1435510" cy="422787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eLibrary</a:t>
              </a:r>
              <a:r>
                <a:rPr lang="en-US" sz="1600" dirty="0"/>
                <a:t> API</a:t>
              </a:r>
              <a:endParaRPr lang="ru-RU" sz="1600" dirty="0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EA2C9831-BFE3-4D03-9AAD-F7EA85888332}"/>
                </a:ext>
              </a:extLst>
            </p:cNvPr>
            <p:cNvSpPr/>
            <p:nvPr/>
          </p:nvSpPr>
          <p:spPr>
            <a:xfrm>
              <a:off x="924232" y="2944418"/>
              <a:ext cx="1435510" cy="422787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Сборщик</a:t>
              </a:r>
            </a:p>
            <a:p>
              <a:pPr algn="ctr"/>
              <a:r>
                <a:rPr lang="en-US" sz="1400" dirty="0"/>
                <a:t>Inspire</a:t>
              </a:r>
              <a:endParaRPr lang="ru-RU" sz="1400" dirty="0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87266B5-7277-487E-BED8-CF5C9A38528E}"/>
                </a:ext>
              </a:extLst>
            </p:cNvPr>
            <p:cNvSpPr/>
            <p:nvPr/>
          </p:nvSpPr>
          <p:spPr>
            <a:xfrm>
              <a:off x="3448661" y="2944418"/>
              <a:ext cx="1435510" cy="422787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Сборщик</a:t>
              </a:r>
            </a:p>
            <a:p>
              <a:pPr algn="ctr"/>
              <a:r>
                <a:rPr lang="en-US" sz="1400" dirty="0" err="1"/>
                <a:t>eLibrary</a:t>
              </a:r>
              <a:endParaRPr lang="ru-RU" sz="1400" dirty="0"/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404EF9C-BC65-46D2-823F-BF290C4D58DF}"/>
                </a:ext>
              </a:extLst>
            </p:cNvPr>
            <p:cNvSpPr/>
            <p:nvPr/>
          </p:nvSpPr>
          <p:spPr>
            <a:xfrm>
              <a:off x="924232" y="3814096"/>
              <a:ext cx="1435510" cy="422786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База данных</a:t>
              </a:r>
            </a:p>
            <a:p>
              <a:pPr algn="ctr"/>
              <a:r>
                <a:rPr lang="en-US" sz="1200" dirty="0"/>
                <a:t>Inspire</a:t>
              </a:r>
              <a:endParaRPr lang="ru-RU" sz="1200" dirty="0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F9633D2-EE36-48A5-8C20-0D4DD375DFF4}"/>
                </a:ext>
              </a:extLst>
            </p:cNvPr>
            <p:cNvSpPr/>
            <p:nvPr/>
          </p:nvSpPr>
          <p:spPr>
            <a:xfrm>
              <a:off x="3446206" y="3816554"/>
              <a:ext cx="1435510" cy="422787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База данных</a:t>
              </a:r>
            </a:p>
            <a:p>
              <a:pPr algn="ctr"/>
              <a:r>
                <a:rPr lang="en-US" sz="1200" dirty="0" err="1"/>
                <a:t>eLibrary</a:t>
              </a:r>
              <a:endParaRPr lang="ru-RU" sz="1200" dirty="0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6DF8A567-3347-40BC-B304-70AD2D0EE18A}"/>
                </a:ext>
              </a:extLst>
            </p:cNvPr>
            <p:cNvSpPr/>
            <p:nvPr/>
          </p:nvSpPr>
          <p:spPr>
            <a:xfrm>
              <a:off x="924232" y="5796911"/>
              <a:ext cx="3957484" cy="422786"/>
            </a:xfrm>
            <a:prstGeom prst="round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База данных уникальных публикаций</a:t>
              </a: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5E10DE56-F686-456E-83BA-AB07B4C23D05}"/>
                </a:ext>
              </a:extLst>
            </p:cNvPr>
            <p:cNvSpPr/>
            <p:nvPr/>
          </p:nvSpPr>
          <p:spPr>
            <a:xfrm>
              <a:off x="1211823" y="4309635"/>
              <a:ext cx="3382297" cy="1419831"/>
            </a:xfrm>
            <a:prstGeom prst="downArrow">
              <a:avLst>
                <a:gd name="adj1" fmla="val 54070"/>
                <a:gd name="adj2" fmla="val 72124"/>
              </a:avLst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07B2A5-F100-423B-91D9-614464F8309C}"/>
                </a:ext>
              </a:extLst>
            </p:cNvPr>
            <p:cNvSpPr txBox="1"/>
            <p:nvPr/>
          </p:nvSpPr>
          <p:spPr>
            <a:xfrm>
              <a:off x="1939410" y="4429727"/>
              <a:ext cx="1927122" cy="9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Создание уникальной публикации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63F9B1A7-7B32-42BE-840C-D98F8BF74A27}"/>
                </a:ext>
              </a:extLst>
            </p:cNvPr>
            <p:cNvCxnSpPr/>
            <p:nvPr/>
          </p:nvCxnSpPr>
          <p:spPr>
            <a:xfrm>
              <a:off x="1641987" y="2454271"/>
              <a:ext cx="0" cy="442453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9B6A7659-C8E3-43AA-86A1-6B04E4EE12B0}"/>
                </a:ext>
              </a:extLst>
            </p:cNvPr>
            <p:cNvCxnSpPr/>
            <p:nvPr/>
          </p:nvCxnSpPr>
          <p:spPr>
            <a:xfrm>
              <a:off x="4183625" y="2464101"/>
              <a:ext cx="0" cy="442453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1BDEC756-E027-4E4E-8737-3DD27120CCD5}"/>
                </a:ext>
              </a:extLst>
            </p:cNvPr>
            <p:cNvCxnSpPr>
              <a:cxnSpLocks/>
            </p:cNvCxnSpPr>
            <p:nvPr/>
          </p:nvCxnSpPr>
          <p:spPr>
            <a:xfrm>
              <a:off x="1641987" y="3410971"/>
              <a:ext cx="0" cy="338701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FE0863C7-4A58-4F72-B05A-E4DB759B21C5}"/>
                </a:ext>
              </a:extLst>
            </p:cNvPr>
            <p:cNvCxnSpPr>
              <a:cxnSpLocks/>
            </p:cNvCxnSpPr>
            <p:nvPr/>
          </p:nvCxnSpPr>
          <p:spPr>
            <a:xfrm>
              <a:off x="4183625" y="3410971"/>
              <a:ext cx="0" cy="358365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78BF52D-67A9-4321-B48D-971B3FDD50BD}"/>
              </a:ext>
            </a:extLst>
          </p:cNvPr>
          <p:cNvGrpSpPr/>
          <p:nvPr/>
        </p:nvGrpSpPr>
        <p:grpSpPr>
          <a:xfrm>
            <a:off x="6549514" y="2154892"/>
            <a:ext cx="4804286" cy="4409923"/>
            <a:chOff x="6096000" y="1605112"/>
            <a:chExt cx="5953432" cy="499233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E6755EE-56EE-419F-A034-836C1B136D78}"/>
                </a:ext>
              </a:extLst>
            </p:cNvPr>
            <p:cNvSpPr/>
            <p:nvPr/>
          </p:nvSpPr>
          <p:spPr>
            <a:xfrm>
              <a:off x="6096000" y="2424774"/>
              <a:ext cx="5953432" cy="4172669"/>
            </a:xfrm>
            <a:prstGeom prst="round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32FE1E-997F-49FA-802E-092690EC2B2B}"/>
                </a:ext>
              </a:extLst>
            </p:cNvPr>
            <p:cNvSpPr txBox="1"/>
            <p:nvPr/>
          </p:nvSpPr>
          <p:spPr>
            <a:xfrm>
              <a:off x="7752844" y="2056180"/>
              <a:ext cx="2963338" cy="31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Цифровой репозиторий ОИЯИ</a:t>
              </a:r>
              <a:endParaRPr lang="ru-RU" sz="1200" dirty="0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644283D-49D2-488D-9153-22214162166B}"/>
                </a:ext>
              </a:extLst>
            </p:cNvPr>
            <p:cNvSpPr/>
            <p:nvPr/>
          </p:nvSpPr>
          <p:spPr>
            <a:xfrm>
              <a:off x="10203735" y="2713130"/>
              <a:ext cx="1673632" cy="3695232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F4765526-16D7-486F-9198-54A90A2A52D5}"/>
                </a:ext>
              </a:extLst>
            </p:cNvPr>
            <p:cNvSpPr/>
            <p:nvPr/>
          </p:nvSpPr>
          <p:spPr>
            <a:xfrm>
              <a:off x="10380993" y="2988619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Профиль пользователя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99085A6-8E2F-4E94-9D0F-B75159B9E18F}"/>
                </a:ext>
              </a:extLst>
            </p:cNvPr>
            <p:cNvSpPr/>
            <p:nvPr/>
          </p:nvSpPr>
          <p:spPr>
            <a:xfrm>
              <a:off x="10388365" y="3956656"/>
              <a:ext cx="1302851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Профиль автора</a:t>
              </a: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356476F5-262A-4E3E-B03E-7F2B38D9A2BE}"/>
                </a:ext>
              </a:extLst>
            </p:cNvPr>
            <p:cNvSpPr/>
            <p:nvPr/>
          </p:nvSpPr>
          <p:spPr>
            <a:xfrm>
              <a:off x="10417865" y="4842578"/>
              <a:ext cx="1302852" cy="622375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Коллекция публикаций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356FAB4-3436-43F1-8308-647B1DA2B287}"/>
                </a:ext>
              </a:extLst>
            </p:cNvPr>
            <p:cNvSpPr/>
            <p:nvPr/>
          </p:nvSpPr>
          <p:spPr>
            <a:xfrm>
              <a:off x="10417865" y="5727929"/>
              <a:ext cx="1302852" cy="622375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Коллекция публикаций, внесенных автором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C10AD5-946A-44A0-9489-68C9BDB46AC4}"/>
                </a:ext>
              </a:extLst>
            </p:cNvPr>
            <p:cNvSpPr txBox="1"/>
            <p:nvPr/>
          </p:nvSpPr>
          <p:spPr>
            <a:xfrm>
              <a:off x="10663406" y="2704649"/>
              <a:ext cx="884973" cy="27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Dspace</a:t>
              </a:r>
              <a:endParaRPr lang="ru-RU" sz="1000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24C69B9-3FA2-499A-BE07-22544DB669E3}"/>
                </a:ext>
              </a:extLst>
            </p:cNvPr>
            <p:cNvSpPr/>
            <p:nvPr/>
          </p:nvSpPr>
          <p:spPr>
            <a:xfrm>
              <a:off x="6279129" y="2703300"/>
              <a:ext cx="1673632" cy="3695232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4554701-8401-4420-8CD2-0568295EFC0A}"/>
                </a:ext>
              </a:extLst>
            </p:cNvPr>
            <p:cNvSpPr/>
            <p:nvPr/>
          </p:nvSpPr>
          <p:spPr>
            <a:xfrm>
              <a:off x="6464520" y="2958987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Сервис создания профилей авторов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41D37A9F-04BF-42AF-85ED-98CED1B9AC35}"/>
                </a:ext>
              </a:extLst>
            </p:cNvPr>
            <p:cNvSpPr/>
            <p:nvPr/>
          </p:nvSpPr>
          <p:spPr>
            <a:xfrm>
              <a:off x="6454730" y="3646836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синхронизации с </a:t>
              </a:r>
              <a:r>
                <a:rPr lang="en-US" sz="1200" dirty="0"/>
                <a:t>PIN</a:t>
              </a:r>
              <a:endParaRPr lang="ru-RU" sz="1200" dirty="0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B56B82A1-5A9B-4D4A-B8C9-E1BAD66E0E16}"/>
                </a:ext>
              </a:extLst>
            </p:cNvPr>
            <p:cNvSpPr/>
            <p:nvPr/>
          </p:nvSpPr>
          <p:spPr>
            <a:xfrm>
              <a:off x="6465292" y="4339831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поиска авторов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EBE83638-32E6-4E46-B670-616650107C0B}"/>
                </a:ext>
              </a:extLst>
            </p:cNvPr>
            <p:cNvSpPr/>
            <p:nvPr/>
          </p:nvSpPr>
          <p:spPr>
            <a:xfrm>
              <a:off x="6464520" y="5031182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смены коллекции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2D39BB43-BE02-4E62-90BF-819C9DA8AD3E}"/>
                </a:ext>
              </a:extLst>
            </p:cNvPr>
            <p:cNvSpPr/>
            <p:nvPr/>
          </p:nvSpPr>
          <p:spPr>
            <a:xfrm>
              <a:off x="6464520" y="5720675"/>
              <a:ext cx="1302850" cy="622374"/>
            </a:xfrm>
            <a:prstGeom prst="round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импорта </a:t>
              </a:r>
              <a:r>
                <a:rPr lang="ru-RU" sz="1200" dirty="0" err="1"/>
                <a:t>пубилкаций</a:t>
              </a:r>
              <a:endParaRPr lang="ru-RU" sz="1200" dirty="0"/>
            </a:p>
          </p:txBody>
        </p:sp>
        <p:sp>
          <p:nvSpPr>
            <p:cNvPr id="35" name="Стрелка: влево-вправо 34">
              <a:extLst>
                <a:ext uri="{FF2B5EF4-FFF2-40B4-BE49-F238E27FC236}">
                  <a16:creationId xmlns:a16="http://schemas.microsoft.com/office/drawing/2014/main" id="{988F846E-C542-4181-BF28-877558A5771C}"/>
                </a:ext>
              </a:extLst>
            </p:cNvPr>
            <p:cNvSpPr/>
            <p:nvPr/>
          </p:nvSpPr>
          <p:spPr>
            <a:xfrm>
              <a:off x="8031382" y="3628136"/>
              <a:ext cx="2105985" cy="1655610"/>
            </a:xfrm>
            <a:prstGeom prst="leftRightArrow">
              <a:avLst>
                <a:gd name="adj1" fmla="val 52855"/>
                <a:gd name="adj2" fmla="val 48929"/>
              </a:avLst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BE7AB8-501D-451A-8FC6-FE0C18A12A52}"/>
                </a:ext>
              </a:extLst>
            </p:cNvPr>
            <p:cNvSpPr txBox="1"/>
            <p:nvPr/>
          </p:nvSpPr>
          <p:spPr>
            <a:xfrm>
              <a:off x="8138804" y="4271275"/>
              <a:ext cx="1955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Dspace Rest API</a:t>
              </a:r>
              <a:endParaRPr lang="ru-RU" b="1" dirty="0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EDA3C787-DE4D-43FE-B781-2FF6E93ABAEC}"/>
                </a:ext>
              </a:extLst>
            </p:cNvPr>
            <p:cNvSpPr/>
            <p:nvPr/>
          </p:nvSpPr>
          <p:spPr>
            <a:xfrm>
              <a:off x="6495057" y="1605112"/>
              <a:ext cx="1301239" cy="500397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PIN</a:t>
              </a:r>
              <a:endParaRPr lang="ru-RU" sz="1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5E38E1-3B51-420A-837C-1F78F6852839}"/>
                </a:ext>
              </a:extLst>
            </p:cNvPr>
            <p:cNvSpPr txBox="1"/>
            <p:nvPr/>
          </p:nvSpPr>
          <p:spPr>
            <a:xfrm>
              <a:off x="6327745" y="2715551"/>
              <a:ext cx="1683892" cy="243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/>
                <a:t>Разработанные сервисы</a:t>
              </a:r>
              <a:endParaRPr lang="ru-RU" sz="800" dirty="0"/>
            </a:p>
          </p:txBody>
        </p:sp>
        <p:sp>
          <p:nvSpPr>
            <p:cNvPr id="39" name="Стрелка: влево-вправо 38">
              <a:extLst>
                <a:ext uri="{FF2B5EF4-FFF2-40B4-BE49-F238E27FC236}">
                  <a16:creationId xmlns:a16="http://schemas.microsoft.com/office/drawing/2014/main" id="{C3BD2310-B908-4050-BE3D-A24302363EA7}"/>
                </a:ext>
              </a:extLst>
            </p:cNvPr>
            <p:cNvSpPr/>
            <p:nvPr/>
          </p:nvSpPr>
          <p:spPr>
            <a:xfrm rot="5400000">
              <a:off x="6906343" y="2274109"/>
              <a:ext cx="500396" cy="252025"/>
            </a:xfrm>
            <a:prstGeom prst="leftRightArrow">
              <a:avLst>
                <a:gd name="adj1" fmla="val 52855"/>
                <a:gd name="adj2" fmla="val 4892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3FA2A87F-1C33-45D7-8043-D246D5737976}"/>
              </a:ext>
            </a:extLst>
          </p:cNvPr>
          <p:cNvCxnSpPr>
            <a:cxnSpLocks/>
            <a:stCxn id="13" idx="3"/>
            <a:endCxn id="34" idx="1"/>
          </p:cNvCxnSpPr>
          <p:nvPr/>
        </p:nvCxnSpPr>
        <p:spPr>
          <a:xfrm flipV="1">
            <a:off x="4436140" y="6065215"/>
            <a:ext cx="2410761" cy="22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6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B2D10-6BC5-48A6-8A14-2FC65797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идентификации авторов публикаций для корректной привязки к профилям сотрудников ОИЯИ (авторов) в Dspace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363C6-2BCF-43EC-98DF-EA9C6A46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153"/>
            <a:ext cx="10515600" cy="2331705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и реализован алгоритм обновления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eLIBRARY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ID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автора в метаданных публикаций в уникальной базе данных публикаций.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и реализован алгоритм, высчитывающий расстояние Левенштейна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вариантов имени автора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875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5D1A-DEB5-4C14-8084-FACF4BBC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идентификации авторов публикаций для корректной привязки к профилям сотрудников ОИЯИ (авторов) в Dspace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ADDC4-2DBD-426B-871A-735DD879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1"/>
            <a:ext cx="10515600" cy="374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и реализован алгоритм создания тематического вектора автора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C56B1FB-AB3F-4136-B8BF-5B791F8C02FE}"/>
              </a:ext>
            </a:extLst>
          </p:cNvPr>
          <p:cNvSpPr/>
          <p:nvPr/>
        </p:nvSpPr>
        <p:spPr>
          <a:xfrm>
            <a:off x="5577605" y="2066415"/>
            <a:ext cx="1784839" cy="852854"/>
          </a:xfrm>
          <a:prstGeom prst="roundRect">
            <a:avLst/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Словарь терминов с </a:t>
            </a:r>
            <a:r>
              <a:rPr lang="en-US" sz="1600" dirty="0"/>
              <a:t>IDF-</a:t>
            </a:r>
            <a:r>
              <a:rPr lang="ru-RU" sz="1600" dirty="0"/>
              <a:t>значениями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898C04-CBB9-4355-8666-8B39E1E98A2A}"/>
              </a:ext>
            </a:extLst>
          </p:cNvPr>
          <p:cNvSpPr/>
          <p:nvPr/>
        </p:nvSpPr>
        <p:spPr>
          <a:xfrm>
            <a:off x="5577604" y="3446659"/>
            <a:ext cx="1784839" cy="852854"/>
          </a:xfrm>
          <a:prstGeom prst="roundRect">
            <a:avLst/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Профили автора</a:t>
            </a:r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TF-IDF</a:t>
            </a:r>
            <a:r>
              <a:rPr lang="ru-RU" sz="1600" dirty="0"/>
              <a:t> векторы)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CEE71-CE3F-463C-9CA0-2F67B111140A}"/>
              </a:ext>
            </a:extLst>
          </p:cNvPr>
          <p:cNvSpPr txBox="1"/>
          <p:nvPr/>
        </p:nvSpPr>
        <p:spPr>
          <a:xfrm>
            <a:off x="4415854" y="2902898"/>
            <a:ext cx="153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Обновление данных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2FDC253-50D0-4C8A-B9B6-6AB3D7CB311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470024" y="2919269"/>
            <a:ext cx="1" cy="5273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DA1C68A-B459-4031-B168-990A493C86E0}"/>
              </a:ext>
            </a:extLst>
          </p:cNvPr>
          <p:cNvSpPr/>
          <p:nvPr/>
        </p:nvSpPr>
        <p:spPr>
          <a:xfrm>
            <a:off x="912067" y="2063600"/>
            <a:ext cx="3081179" cy="1624520"/>
          </a:xfrm>
          <a:prstGeom prst="roundRect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716AA0E-13DA-484E-BC25-7309C0D5B0C4}"/>
              </a:ext>
            </a:extLst>
          </p:cNvPr>
          <p:cNvSpPr/>
          <p:nvPr/>
        </p:nvSpPr>
        <p:spPr>
          <a:xfrm>
            <a:off x="1134120" y="2261342"/>
            <a:ext cx="2682968" cy="460630"/>
          </a:xfrm>
          <a:prstGeom prst="roundRect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Коллекция публикаций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8B20C09-5A6F-4008-8FBA-3D624A55DE68}"/>
              </a:ext>
            </a:extLst>
          </p:cNvPr>
          <p:cNvSpPr/>
          <p:nvPr/>
        </p:nvSpPr>
        <p:spPr>
          <a:xfrm>
            <a:off x="1134120" y="2919714"/>
            <a:ext cx="2682968" cy="460629"/>
          </a:xfrm>
          <a:prstGeom prst="roundRect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Профили авторов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F0970-A3B3-4C9D-9D90-2618609C5B93}"/>
              </a:ext>
            </a:extLst>
          </p:cNvPr>
          <p:cNvSpPr txBox="1"/>
          <p:nvPr/>
        </p:nvSpPr>
        <p:spPr>
          <a:xfrm>
            <a:off x="1431304" y="3380343"/>
            <a:ext cx="219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Цифровой репозиторий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04F21B9-3C32-4403-B11D-ED74F76B358D}"/>
              </a:ext>
            </a:extLst>
          </p:cNvPr>
          <p:cNvCxnSpPr>
            <a:cxnSpLocks/>
            <a:stCxn id="17" idx="3"/>
            <a:endCxn id="5" idx="0"/>
          </p:cNvCxnSpPr>
          <p:nvPr/>
        </p:nvCxnSpPr>
        <p:spPr>
          <a:xfrm>
            <a:off x="3817088" y="3150029"/>
            <a:ext cx="2652936" cy="2966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D2EF36B-35FF-4FD1-A164-C575CAC67650}"/>
              </a:ext>
            </a:extLst>
          </p:cNvPr>
          <p:cNvSpPr/>
          <p:nvPr/>
        </p:nvSpPr>
        <p:spPr>
          <a:xfrm>
            <a:off x="8426166" y="2215937"/>
            <a:ext cx="2517137" cy="553810"/>
          </a:xfrm>
          <a:prstGeom prst="round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Новая публикация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7175061-EDD3-4BA4-9E9F-ECD61957CB06}"/>
              </a:ext>
            </a:extLst>
          </p:cNvPr>
          <p:cNvSpPr/>
          <p:nvPr/>
        </p:nvSpPr>
        <p:spPr>
          <a:xfrm>
            <a:off x="8426165" y="3472867"/>
            <a:ext cx="2517137" cy="553810"/>
          </a:xfrm>
          <a:prstGeom prst="round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Построение </a:t>
            </a:r>
            <a:r>
              <a:rPr lang="en-US" sz="1600" dirty="0"/>
              <a:t>TF-IDF</a:t>
            </a:r>
            <a:r>
              <a:rPr lang="ru-RU" sz="1600" dirty="0"/>
              <a:t> вектора публикации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5472178-71EA-4F41-994F-0CD6530CF608}"/>
              </a:ext>
            </a:extLst>
          </p:cNvPr>
          <p:cNvCxnSpPr>
            <a:cxnSpLocks/>
            <a:stCxn id="4" idx="3"/>
            <a:endCxn id="25" idx="0"/>
          </p:cNvCxnSpPr>
          <p:nvPr/>
        </p:nvCxnSpPr>
        <p:spPr>
          <a:xfrm>
            <a:off x="7362444" y="2492842"/>
            <a:ext cx="2322290" cy="9800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B5F3B32-01E4-4953-BABC-505544780E62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9684734" y="2769747"/>
            <a:ext cx="1" cy="7031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1AE6A2D-CFA2-412D-82FC-398B5CE50E9B}"/>
              </a:ext>
            </a:extLst>
          </p:cNvPr>
          <p:cNvCxnSpPr>
            <a:cxnSpLocks/>
            <a:stCxn id="16" idx="3"/>
            <a:endCxn id="4" idx="1"/>
          </p:cNvCxnSpPr>
          <p:nvPr/>
        </p:nvCxnSpPr>
        <p:spPr>
          <a:xfrm>
            <a:off x="3817088" y="2491657"/>
            <a:ext cx="1760517" cy="11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6020ED24-ABD6-46A7-9FAD-98B7D9CA7B43}"/>
              </a:ext>
            </a:extLst>
          </p:cNvPr>
          <p:cNvSpPr/>
          <p:nvPr/>
        </p:nvSpPr>
        <p:spPr>
          <a:xfrm>
            <a:off x="8426166" y="4653808"/>
            <a:ext cx="2517137" cy="553810"/>
          </a:xfrm>
          <a:prstGeom prst="round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Вычисление косинусного сходства между вектором автора и публикации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6056DF9-97C3-417F-9CEE-6BFA68D09DB2}"/>
              </a:ext>
            </a:extLst>
          </p:cNvPr>
          <p:cNvCxnSpPr>
            <a:cxnSpLocks/>
            <a:stCxn id="25" idx="2"/>
            <a:endCxn id="49" idx="0"/>
          </p:cNvCxnSpPr>
          <p:nvPr/>
        </p:nvCxnSpPr>
        <p:spPr>
          <a:xfrm>
            <a:off x="9684734" y="4026677"/>
            <a:ext cx="1" cy="6271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A1A38D5E-FA73-4130-8215-76DB2C3C4987}"/>
              </a:ext>
            </a:extLst>
          </p:cNvPr>
          <p:cNvCxnSpPr>
            <a:cxnSpLocks/>
            <a:stCxn id="5" idx="2"/>
            <a:endCxn id="49" idx="0"/>
          </p:cNvCxnSpPr>
          <p:nvPr/>
        </p:nvCxnSpPr>
        <p:spPr>
          <a:xfrm>
            <a:off x="6470024" y="4299513"/>
            <a:ext cx="3214711" cy="354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0509DA1-2F8E-4FDE-8E16-EFF28F1524C0}"/>
              </a:ext>
            </a:extLst>
          </p:cNvPr>
          <p:cNvSpPr/>
          <p:nvPr/>
        </p:nvSpPr>
        <p:spPr>
          <a:xfrm>
            <a:off x="8426165" y="5834750"/>
            <a:ext cx="2517137" cy="553810"/>
          </a:xfrm>
          <a:prstGeom prst="round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Принятие решения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6F6890A3-6D4E-41D6-95A7-4AFE28FB09C2}"/>
              </a:ext>
            </a:extLst>
          </p:cNvPr>
          <p:cNvCxnSpPr>
            <a:cxnSpLocks/>
            <a:stCxn id="49" idx="2"/>
            <a:endCxn id="57" idx="0"/>
          </p:cNvCxnSpPr>
          <p:nvPr/>
        </p:nvCxnSpPr>
        <p:spPr>
          <a:xfrm flipH="1">
            <a:off x="9684734" y="5207618"/>
            <a:ext cx="1" cy="6271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466A171-FDAE-41B4-B82A-3D81ACF780F1}"/>
              </a:ext>
            </a:extLst>
          </p:cNvPr>
          <p:cNvSpPr/>
          <p:nvPr/>
        </p:nvSpPr>
        <p:spPr>
          <a:xfrm>
            <a:off x="3151796" y="5685228"/>
            <a:ext cx="1784839" cy="852854"/>
          </a:xfrm>
          <a:prstGeom prst="roundRect">
            <a:avLst/>
          </a:prstGeom>
          <a:solidFill>
            <a:schemeClr val="lt1"/>
          </a:solidFill>
          <a:ln w="31750">
            <a:solidFill>
              <a:schemeClr val="accent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JINR</a:t>
            </a:r>
          </a:p>
          <a:p>
            <a:pPr algn="ctr"/>
            <a:r>
              <a:rPr lang="en-US" sz="1600" dirty="0"/>
              <a:t>Service Desk</a:t>
            </a:r>
            <a:endParaRPr lang="ru-RU" sz="1600" dirty="0"/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2D56E5C5-A47A-48A1-BA42-49F07747E6F1}"/>
              </a:ext>
            </a:extLst>
          </p:cNvPr>
          <p:cNvCxnSpPr>
            <a:cxnSpLocks/>
            <a:stCxn id="57" idx="1"/>
            <a:endCxn id="63" idx="3"/>
          </p:cNvCxnSpPr>
          <p:nvPr/>
        </p:nvCxnSpPr>
        <p:spPr>
          <a:xfrm flipH="1">
            <a:off x="4936635" y="6111655"/>
            <a:ext cx="3489530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BCEC980-F9AB-40C0-AA89-DAFA11509B24}"/>
              </a:ext>
            </a:extLst>
          </p:cNvPr>
          <p:cNvSpPr txBox="1"/>
          <p:nvPr/>
        </p:nvSpPr>
        <p:spPr>
          <a:xfrm>
            <a:off x="5069606" y="581417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Создание </a:t>
            </a:r>
            <a:r>
              <a:rPr lang="ru-RU" sz="1200" dirty="0" err="1"/>
              <a:t>тикета</a:t>
            </a:r>
            <a:r>
              <a:rPr lang="ru-RU" sz="1200" dirty="0"/>
              <a:t> для администратора </a:t>
            </a:r>
            <a:r>
              <a:rPr lang="en-US" sz="1200" dirty="0"/>
              <a:t>Dspace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83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D2F52-71A0-4288-8D5C-30AB431E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научных работ, подготовленных в ходе выполнения данного проекта за 2025г.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913C7-5279-4016-9DDD-C7645875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Андрей Кондратьев, Алексей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Бондяков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Cервисы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управления данными об авторах. «Открытые системы. СУБД» ISSN 1028-7493, №1, стр. 46-47,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10.51793/OS.2025.52.14.002 (опубликована, главный автор)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BONDYAKOV, Aleksey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Sergeevich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KONDRATYEV, Andrey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Olegovich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Фронтенд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цифрового репозитория публикаций на платформе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DSpace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Современные информационные технологии и ИТ-образование, [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S.l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.], v. 21, n. 2,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july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2025. ISSN 2411-1473. Доступно на: &lt;</a:t>
            </a:r>
            <a:r>
              <a:rPr lang="ru-RU" sz="1800" u="sng" dirty="0">
                <a:solidFill>
                  <a:srgbClr val="007A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http://sitito.cs.msu.ru/index.php/SITITO/article/view/1182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&gt;. Дата доступа: 07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nov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2025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опубликована, соавтор)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Алексей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Бондяков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Андрей Кондратьев, Визуализация данных цифрового репозитория, «Открытые системы. СУБД» ISSN 1028-7493, №3, стр. 42-44,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http://doi.org/10.51793/OS.2025.29.38.004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(опубликована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соавтор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Кондратьев, 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Бондяков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Программный комплекс для автоматизированного сбора и систематизации публикаций. Физика элементарных частиц и атомного ядра (ЭЧАЯ).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0367-2026 (отправлено в журнал, главный автор)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90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978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Отчет за 2025 год о выполнении работ, финансируемых грантом молодых ученых и специалистов ОИЯИ по конкурсу: «молодой научный сотрудник»</vt:lpstr>
      <vt:lpstr>Объявленные задачи проекта</vt:lpstr>
      <vt:lpstr>1. Создание новых модулей и алгоритмов автоматизации сбора и систематизации научных публикаций для цифрового репозитория Dspace, с учетом поставленных задач </vt:lpstr>
      <vt:lpstr>2. Использование новых внешних источников для получения более полного объема публикаций ОИЯИ</vt:lpstr>
      <vt:lpstr>2. Использование новых внешних источников для получения более полного объема публикаций ОИЯИ</vt:lpstr>
      <vt:lpstr>3. Оптимизация и обновление существующих модулей и алгоритмов</vt:lpstr>
      <vt:lpstr>4. Улучшение идентификации авторов публикаций для корректной привязки к профилям сотрудников ОИЯИ (авторов) в Dspace</vt:lpstr>
      <vt:lpstr>4. Улучшение идентификации авторов публикаций для корректной привязки к профилям сотрудников ОИЯИ (авторов) в Dspace</vt:lpstr>
      <vt:lpstr>Список научных работ, подготовленных в ходе выполнения данного проекта за 2025г. </vt:lpstr>
      <vt:lpstr>Участие в научных мероприятиях по тематике проекта за 2025 г. </vt:lpstr>
      <vt:lpstr>Другие достижения, полученные в 2025 г.</vt:lpstr>
      <vt:lpstr>Планы на 2026 год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akondrat</dc:creator>
  <cp:lastModifiedBy>akondrat</cp:lastModifiedBy>
  <cp:revision>25</cp:revision>
  <dcterms:created xsi:type="dcterms:W3CDTF">2025-11-25T06:14:18Z</dcterms:created>
  <dcterms:modified xsi:type="dcterms:W3CDTF">2025-11-27T08:49:26Z</dcterms:modified>
</cp:coreProperties>
</file>