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74" r:id="rId4"/>
    <p:sldId id="275" r:id="rId5"/>
    <p:sldId id="276" r:id="rId6"/>
    <p:sldId id="277" r:id="rId7"/>
    <p:sldId id="257" r:id="rId8"/>
    <p:sldId id="278" r:id="rId9"/>
    <p:sldId id="260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73219"/>
  </p:normalViewPr>
  <p:slideViewPr>
    <p:cSldViewPr snapToGrid="0">
      <p:cViewPr varScale="1">
        <p:scale>
          <a:sx n="91" d="100"/>
          <a:sy n="91" d="100"/>
        </p:scale>
        <p:origin x="1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FA0A9-245E-5A4F-8841-A89657A7C7E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1B112-70C1-A747-92DA-60DE9BAFA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5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B112-70C1-A747-92DA-60DE9BAFAD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31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B112-70C1-A747-92DA-60DE9BAFAD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7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течение года была закончена разработка комплекса для проведения </a:t>
            </a:r>
            <a:r>
              <a:rPr lang="ru-RU" dirty="0" err="1"/>
              <a:t>отбраковочных</a:t>
            </a:r>
            <a:r>
              <a:rPr lang="ru-RU" dirty="0"/>
              <a:t> испытаний серверного оборудования перед его вводом в эксплуатацию. Его идея заключается в проверке работоспособности самостоятельно собранного серверного оборудования. Результаты проверок хранятся в системе мониторинга. Комплекс успешно введен в эксплуатацию, с его помощью проверено около 5 серверов на этапе тестирования и 11 серверов после ввода в эксплуатацию.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B112-70C1-A747-92DA-60DE9BAFAD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2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интеграции с комплексом </a:t>
            </a:r>
            <a:r>
              <a:rPr lang="ru-RU" dirty="0" err="1"/>
              <a:t>отбраковочных</a:t>
            </a:r>
            <a:r>
              <a:rPr lang="ru-RU" dirty="0"/>
              <a:t> испытаний был произведен реинжиниринг разработанного ранее скрипта для автоматизированного добавления новых серверов в систему инвентаризации </a:t>
            </a:r>
            <a:r>
              <a:rPr lang="en-US" dirty="0" err="1"/>
              <a:t>iTop</a:t>
            </a:r>
            <a:r>
              <a:rPr lang="en-US" dirty="0"/>
              <a:t>. </a:t>
            </a:r>
            <a:r>
              <a:rPr lang="ru-RU" dirty="0"/>
              <a:t>Помимо создания карточки сервера с основной информацией, также выгружается журнал хода испытаний, если они завершились успехом.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B112-70C1-A747-92DA-60DE9BAFAD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5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рамках сотрудничества необходимо передавать информацию о состоянии очереди задач на </a:t>
            </a:r>
            <a:r>
              <a:rPr lang="ru-RU" dirty="0" err="1"/>
              <a:t>батч</a:t>
            </a:r>
            <a:r>
              <a:rPr lang="ru-RU" dirty="0"/>
              <a:t>-кластере нейтринной платформы. По этой причине уже имеющиеся у нас данные мониторинга были приведены к единому с другими </a:t>
            </a:r>
            <a:r>
              <a:rPr lang="ru-RU" dirty="0" err="1"/>
              <a:t>датацентрами</a:t>
            </a:r>
            <a:r>
              <a:rPr lang="ru-RU" dirty="0"/>
              <a:t> формату. Эти изменения позволили обеспечить совместимость с системой мониторинга на стороне </a:t>
            </a:r>
            <a:r>
              <a:rPr lang="en-US" dirty="0"/>
              <a:t>IHEP.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B112-70C1-A747-92DA-60DE9BAFADA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5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Основа мониторинга очереди </a:t>
            </a:r>
            <a:r>
              <a:rPr lang="en-US" dirty="0" err="1"/>
              <a:t>HTCondor</a:t>
            </a:r>
            <a:r>
              <a:rPr lang="en-US" dirty="0"/>
              <a:t> </a:t>
            </a:r>
            <a:r>
              <a:rPr lang="ru-RU" dirty="0"/>
              <a:t>была заложена уже какое-то время назад, но в случае мониторинга предела совершенству нет. За этот год были добавлены новые метки метрик, которые позволили построить дашборды, показанные на экране. На них можно видеть детализацию числа выделенных ядер для пользователей и экспериментов, так же учитывается тип запускаемых задач – </a:t>
            </a:r>
            <a:r>
              <a:rPr lang="ru-RU" dirty="0" err="1"/>
              <a:t>грид</a:t>
            </a:r>
            <a:r>
              <a:rPr lang="ru-RU" dirty="0"/>
              <a:t> или локальный. Аналогичные дашборды построены и для числа задач.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B112-70C1-A747-92DA-60DE9BAFAD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6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роста объёмов моделирования и анализа данных возрастает необходимость в унифицированных и удобных для пользователей средствах отправки задач и анализа их состояния. В эксперименте JUNO, активно использующем ресурсы распределённой инфраструктуры ЛИТ, отсутствует единый современный инструмент, обеспечивающий удобный интерфейс для подготовки, отправки и отслеживания вычислительных задач, а также интегрированный доступ к данным мониторинга.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dirty="0"/>
              <a:t>Мониторинг можно условно разделить на три уровня: </a:t>
            </a:r>
            <a:r>
              <a:rPr lang="en-AU" sz="1800" b="1" dirty="0"/>
              <a:t>Site-level</a:t>
            </a:r>
            <a:r>
              <a:rPr lang="en-AU" sz="1800" dirty="0"/>
              <a:t> — </a:t>
            </a:r>
            <a:r>
              <a:rPr lang="ru-RU" sz="1800" dirty="0"/>
              <a:t>мониторинг инфраструктуры: загрузка узлов, </a:t>
            </a:r>
            <a:r>
              <a:rPr lang="en-AU" sz="1800" dirty="0"/>
              <a:t>CPU/RAM, </a:t>
            </a:r>
            <a:r>
              <a:rPr lang="ru-RU" sz="1800" dirty="0"/>
              <a:t>сеть.</a:t>
            </a:r>
          </a:p>
          <a:p>
            <a:r>
              <a:rPr lang="ru-RU" sz="1800" dirty="0"/>
              <a:t>Обычно этим занимаются администраторы. Здесь используются стандартные инструменты — </a:t>
            </a:r>
            <a:r>
              <a:rPr lang="en-AU" sz="1800" dirty="0"/>
              <a:t>Prometheus, Grafana.</a:t>
            </a:r>
          </a:p>
          <a:p>
            <a:r>
              <a:rPr lang="en-AU" sz="1800" b="1" dirty="0"/>
              <a:t>Job-level</a:t>
            </a:r>
            <a:r>
              <a:rPr lang="en-AU" sz="1800" dirty="0"/>
              <a:t> — </a:t>
            </a:r>
            <a:r>
              <a:rPr lang="ru-RU" sz="1800" dirty="0"/>
              <a:t>просмотр статусов задач, ошибок, логов. Используется </a:t>
            </a:r>
            <a:r>
              <a:rPr lang="en-AU" sz="1800" dirty="0" err="1"/>
              <a:t>HTCondor</a:t>
            </a:r>
            <a:r>
              <a:rPr lang="en-AU" sz="1800" dirty="0"/>
              <a:t> View </a:t>
            </a:r>
            <a:r>
              <a:rPr lang="ru-RU" sz="1800" dirty="0"/>
              <a:t>или, например, </a:t>
            </a:r>
            <a:r>
              <a:rPr lang="en-AU" sz="1800" dirty="0" err="1"/>
              <a:t>PanDA</a:t>
            </a:r>
            <a:r>
              <a:rPr lang="en-AU" sz="1800" dirty="0"/>
              <a:t> Monitor </a:t>
            </a:r>
            <a:r>
              <a:rPr lang="ru-RU" sz="1800" dirty="0"/>
              <a:t>в </a:t>
            </a:r>
            <a:r>
              <a:rPr lang="en-AU" sz="1800" dirty="0"/>
              <a:t>ATLAS.</a:t>
            </a:r>
            <a:r>
              <a:rPr lang="ru-RU" sz="1800" dirty="0"/>
              <a:t> Это уже ближе к вычислительным задачам, но всё ещё требует технических знаний.</a:t>
            </a:r>
          </a:p>
          <a:p>
            <a:r>
              <a:rPr lang="en-AU" sz="1800" b="1" dirty="0"/>
              <a:t>User-level</a:t>
            </a:r>
            <a:r>
              <a:rPr lang="en-AU" sz="1800" dirty="0"/>
              <a:t> — </a:t>
            </a:r>
            <a:r>
              <a:rPr lang="ru-RU" sz="1800" b="0" dirty="0"/>
              <a:t>наиболее важный для пользователя, но наименее развитый</a:t>
            </a:r>
            <a:r>
              <a:rPr lang="ru-RU" sz="1800" dirty="0"/>
              <a:t>. Он должен показывать историю </a:t>
            </a:r>
            <a:r>
              <a:rPr lang="ru-RU" sz="1800" i="1" dirty="0"/>
              <a:t>именно его</a:t>
            </a:r>
            <a:r>
              <a:rPr lang="ru-RU" sz="1800" dirty="0"/>
              <a:t> задач, анализ ошибок, статистику использования ресурсов и т.д.</a:t>
            </a:r>
          </a:p>
          <a:p>
            <a:r>
              <a:rPr lang="ru-RU" sz="1800" b="0" dirty="0"/>
              <a:t>В </a:t>
            </a:r>
            <a:r>
              <a:rPr lang="en-AU" sz="1800" b="0" dirty="0"/>
              <a:t>JUNO </a:t>
            </a:r>
            <a:r>
              <a:rPr lang="ru-RU" sz="1800" b="0" dirty="0"/>
              <a:t>этого уровня мониторинга нет, </a:t>
            </a:r>
            <a:r>
              <a:rPr lang="ru-RU" sz="1800" dirty="0"/>
              <a:t>поэтому пользователи вынуждены разбираться вручную через логи и консоль.</a:t>
            </a:r>
          </a:p>
          <a:p>
            <a:endParaRPr lang="ru-RU" sz="1800" dirty="0"/>
          </a:p>
          <a:p>
            <a:r>
              <a:rPr lang="ru-RU" sz="1800" dirty="0"/>
              <a:t>Если посмотреть на другие эксперименты, видно, что этот вопрос решается гораздо лучше: </a:t>
            </a:r>
            <a:r>
              <a:rPr lang="ru-RU" sz="1800" b="0" i="0" dirty="0"/>
              <a:t>То есть в </a:t>
            </a:r>
            <a:r>
              <a:rPr lang="en-AU" sz="1800" b="0" i="0" dirty="0"/>
              <a:t>JUNO </a:t>
            </a:r>
            <a:r>
              <a:rPr lang="ru-RU" sz="1800" b="0" i="0" dirty="0"/>
              <a:t>есть зачатки </a:t>
            </a:r>
            <a:r>
              <a:rPr lang="en-AU" sz="1800" b="0" i="0" dirty="0"/>
              <a:t>job-level </a:t>
            </a:r>
            <a:r>
              <a:rPr lang="ru-RU" sz="1800" b="0" i="0" dirty="0"/>
              <a:t>мониторинга, но нет полноценного пользовательского интерфейса, который помог бы понять: что именно идёт не так, где возникла ошибка, и как её исправить.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D7010-6A89-DC49-BD6B-4A73085367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340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системы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LHCb Analysis Production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который решено ориентироваться.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B112-70C1-A747-92DA-60DE9BAFAD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0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B112-70C1-A747-92DA-60DE9BAFAD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1B112-70C1-A747-92DA-60DE9BAFADA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97542-5D58-2245-032B-F40564A43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2E6103-29EF-A74D-C84F-F22C693D9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98662A-F046-B10A-FAF9-BA8A3F5C9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15F2-90B7-8D4A-9AED-F945E933BD62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501289-D605-D045-D3EB-B69AAD86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ED87DB-9251-29EA-7D03-AF17EF2B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8A35-536A-284B-A3CD-211CBB718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DE850-CE50-6AEB-6769-D52E443A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FAEA7D-6398-96FA-F0FE-60A89167F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AF8E5-A724-831B-514B-47299E8A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15F2-90B7-8D4A-9AED-F945E933BD62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B4A438-E2C2-0ED7-FF95-107D5828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CFD5F-2FB0-2230-B3C3-DBA88FFD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8A35-536A-284B-A3CD-211CBB718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3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35F321-FB4A-F40E-DFA0-C26EEDB38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AAD71D-EF1B-9CCD-0756-2B739AD6F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3B69DF-B3A5-D547-0DFA-DB7CA372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15F2-90B7-8D4A-9AED-F945E933BD62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23F2B-CDF2-D297-C86E-B8E5752D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35F6E-29AB-0567-9F7D-D74A85A6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8A35-536A-284B-A3CD-211CBB718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5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B272-4454-6CFE-0514-D51E31D6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2EC8C-EBFF-657D-32A1-CBD86EBBA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521F0-6C7D-6A67-A17E-54C0046A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15F2-90B7-8D4A-9AED-F945E933BD62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D80D8A-0700-D88E-E425-B09331BD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FF1C6A-499D-F4BC-37DD-EA7373AE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8A35-536A-284B-A3CD-211CBB718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4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1D60A-7BA1-4E88-B023-9D553E7D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59885-507B-871D-9B61-BBA5F818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CB07DC-2E26-33CC-F1B5-64E45A18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15F2-90B7-8D4A-9AED-F945E933BD62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63DEA-3B79-C558-9005-49284AEE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C30CA7-6B10-DF06-7C42-5D1524CD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8A35-536A-284B-A3CD-211CBB718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5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8105D-A027-4E5A-FE45-F04764B5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D4D846-B049-D713-DBEF-B36A32671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899FB7-D1B3-36AA-DD5A-AE32021A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A94681-AE52-AFA7-8FF0-B8BE5C40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15F2-90B7-8D4A-9AED-F945E933BD62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964E6D-AC81-9B7B-6621-8973733C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BCDD33-A405-BE65-93F8-4ED9345D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8A35-536A-284B-A3CD-211CBB718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1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32A3C-18E0-7A6B-9B53-0C6D5FC7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CB25D1-67C2-EC3A-27FC-E22C25F8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89D142-15A7-9CF1-A7AB-39D6FDAE3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0B0496-11AB-959D-9EF6-04B3F9F4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315BF3-6641-013F-0B1A-DBF5DB86A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CE55ED-EA5A-A588-D8BB-8064F2B0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15F2-90B7-8D4A-9AED-F945E933BD62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56438B-1E3C-542A-4179-8CC66974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EA7C39-C220-FC54-ADAF-634D2688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8A35-536A-284B-A3CD-211CBB718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8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4414D-2190-6B46-7305-27A8A501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4EFE66-8C1A-4E1B-E622-17196EF4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15F2-90B7-8D4A-9AED-F945E933BD62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B75CC1-C65A-44CB-813A-7509A7C5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F0E93C-22E4-F36F-6D91-A34243B6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8A35-536A-284B-A3CD-211CBB718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9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AB06A6-A084-3169-8A4F-44A0540B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15F2-90B7-8D4A-9AED-F945E933BD62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5A946C-F9B7-B54D-FF49-FD175601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E9D052-506F-2F7F-E3AF-B5AB7654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8A35-536A-284B-A3CD-211CBB718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5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6E808-6723-822B-1EED-6D696E29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5D9E80-BB30-390E-AD00-3AF2C72A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101657-9E55-0778-37E5-F73FBA660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686CDA-CFFE-7BE7-7FDD-788038EF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15F2-90B7-8D4A-9AED-F945E933BD62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360C5B-E8CA-3BF5-97A6-A518B6BF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145F9F-1A15-4CED-8B7C-96AF662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8A35-536A-284B-A3CD-211CBB718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4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4D66F-1C26-670F-308B-9F9FAEF9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EF34CF-D81A-80FD-E161-8171A37E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2DBED8-C64D-B120-021D-105978161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2F7E5-C551-F46B-5505-E0EE4FA1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15F2-90B7-8D4A-9AED-F945E933BD62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21B3B6-2F0A-2980-4A0E-9F122A5B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B1C532-84CB-81DB-44A7-0519201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8A35-536A-284B-A3CD-211CBB718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0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ED7F0-5D4D-8BF1-6671-E397E464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8BB1A5-048E-3E90-701A-229520639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F9769-5AF7-B729-4B19-8961B42DB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815F2-90B7-8D4A-9AED-F945E933BD62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9EF9A6-E073-E09A-B27A-96FE77C2B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DC6B2-951E-FAC5-C98E-15012E50A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8A35-536A-284B-A3CD-211CBB718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F5EB3-8471-C9BE-5BDB-6F67A5682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54" y="2508421"/>
            <a:ext cx="11689492" cy="18411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ЗАЯВКА НА УЧАСТИЕ В КОНКУРСЕ СТИПЕНДИЙ </a:t>
            </a:r>
            <a:br>
              <a:rPr lang="ru-RU" dirty="0"/>
            </a:br>
            <a:r>
              <a:rPr lang="ru-RU" b="1" dirty="0"/>
              <a:t>ИМ. М.Г. МЕЩЕРЯКОВА / Н.Н. ГОВОРУНА НА 2026 ГОД</a:t>
            </a:r>
            <a:r>
              <a:rPr lang="ru-RU" sz="5400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F11AD7-A968-EA01-57B6-B985CA065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4582" y="5202238"/>
            <a:ext cx="4627418" cy="1655762"/>
          </a:xfrm>
        </p:spPr>
        <p:txBody>
          <a:bodyPr>
            <a:normAutofit/>
          </a:bodyPr>
          <a:lstStyle/>
          <a:p>
            <a:pPr algn="r"/>
            <a:r>
              <a:rPr lang="ru-RU" sz="2800" dirty="0"/>
              <a:t>Соискатель: Цамцуров Е.О.</a:t>
            </a:r>
          </a:p>
        </p:txBody>
      </p:sp>
    </p:spTree>
    <p:extLst>
      <p:ext uri="{BB962C8B-B14F-4D97-AF65-F5344CB8AC3E}">
        <p14:creationId xmlns:p14="http://schemas.microsoft.com/office/powerpoint/2010/main" val="398961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80D56-EF96-82B4-1D9A-AF479AC3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Имеющиеся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DFCA87-3AA5-3433-12F6-8F0E78AF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6158706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595"/>
              </a:spcAft>
            </a:pPr>
            <a:r>
              <a:rPr lang="ru-RU" dirty="0"/>
              <a:t>Список публикаций:</a:t>
            </a:r>
          </a:p>
          <a:p>
            <a:pPr lvl="1">
              <a:spcAft>
                <a:spcPts val="595"/>
              </a:spcAft>
            </a:pPr>
            <a:r>
              <a:rPr lang="en-US" b="1" dirty="0" err="1"/>
              <a:t>Tsamtsurov</a:t>
            </a:r>
            <a:r>
              <a:rPr lang="en-US" b="1" dirty="0"/>
              <a:t> E.</a:t>
            </a:r>
            <a:r>
              <a:rPr lang="en-US" dirty="0"/>
              <a:t>, </a:t>
            </a:r>
            <a:r>
              <a:rPr lang="en-US" dirty="0" err="1"/>
              <a:t>Balashov</a:t>
            </a:r>
            <a:r>
              <a:rPr lang="en-US" dirty="0"/>
              <a:t> N. - </a:t>
            </a:r>
            <a:r>
              <a:rPr lang="en-US" dirty="0" err="1"/>
              <a:t>HTCondor</a:t>
            </a:r>
            <a:r>
              <a:rPr lang="en-US" dirty="0"/>
              <a:t> Cluster Monitoring - Physics of Particles and Nuclei. – 2024. – Vol. 55. – №. 3. – P. 606-608. </a:t>
            </a:r>
            <a:endParaRPr lang="ru-RU" dirty="0"/>
          </a:p>
          <a:p>
            <a:pPr lvl="1">
              <a:spcAft>
                <a:spcPts val="595"/>
              </a:spcAft>
            </a:pPr>
            <a:r>
              <a:rPr lang="en-AU" b="1" dirty="0" err="1"/>
              <a:t>Tsamtsurov</a:t>
            </a:r>
            <a:r>
              <a:rPr lang="en-AU" b="1" dirty="0"/>
              <a:t> E.</a:t>
            </a:r>
            <a:r>
              <a:rPr lang="en-AU" dirty="0"/>
              <a:t>, Balashov N., Lukyanov K. Development of a Software Suite for Testing Server Hardware //Physics of Particles and Nuclei Letters. – 2025. – </a:t>
            </a:r>
            <a:r>
              <a:rPr lang="ru-RU" dirty="0"/>
              <a:t>Т. 22. – №. 5. – С. 1015-1018.</a:t>
            </a:r>
          </a:p>
          <a:p>
            <a:pPr>
              <a:lnSpc>
                <a:spcPct val="115000"/>
              </a:lnSpc>
              <a:spcAft>
                <a:spcPts val="595"/>
              </a:spcAft>
            </a:pPr>
            <a:r>
              <a:rPr lang="ru-RU" dirty="0"/>
              <a:t>Участие в научных мероприятиях (последние 5 лет) / </a:t>
            </a:r>
            <a:r>
              <a:rPr lang="en" dirty="0"/>
              <a:t>Participation in Conferences and Workshops (last 5 years)</a:t>
            </a:r>
            <a:r>
              <a:rPr lang="ru-RU" dirty="0"/>
              <a:t>: </a:t>
            </a:r>
          </a:p>
          <a:p>
            <a:pPr marL="800100" lvl="1" indent="-342900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en-US" sz="2800" dirty="0"/>
              <a:t>AYSS – 2024 – </a:t>
            </a:r>
            <a:r>
              <a:rPr lang="ru-RU" sz="2800" dirty="0"/>
              <a:t>устный доклад</a:t>
            </a:r>
            <a:r>
              <a:rPr lang="en-US" sz="2800" dirty="0"/>
              <a:t> - Development of a software suite for testing server hardware </a:t>
            </a:r>
            <a:endParaRPr lang="ru-RU" sz="2800" dirty="0"/>
          </a:p>
          <a:p>
            <a:pPr marL="800100" lvl="1" indent="-342900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ru-RU" sz="2800" dirty="0"/>
              <a:t>Весенняя школа по информационным технология ОИЯИ 2024 – устный доклад - Разработка методологии и программного комплекса для тестирования серверного оборудования</a:t>
            </a:r>
          </a:p>
          <a:p>
            <a:pPr marL="800100" lvl="1" indent="-342900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en-US" sz="2800" dirty="0"/>
              <a:t>GRID</a:t>
            </a:r>
            <a:r>
              <a:rPr lang="ru-RU" sz="2800" dirty="0"/>
              <a:t>’2023 – 2023 – устный доклад - Мониторинг кластера </a:t>
            </a:r>
            <a:r>
              <a:rPr lang="ru-RU" sz="2800" dirty="0" err="1"/>
              <a:t>HTCondor</a:t>
            </a:r>
            <a:endParaRPr lang="ru-RU" sz="2800" dirty="0"/>
          </a:p>
          <a:p>
            <a:pPr marL="800100" lvl="1" indent="-342900">
              <a:lnSpc>
                <a:spcPct val="115000"/>
              </a:lnSpc>
              <a:spcAft>
                <a:spcPts val="595"/>
              </a:spcAft>
              <a:buFont typeface="+mj-lt"/>
              <a:buAutoNum type="arabicPeriod"/>
            </a:pPr>
            <a:r>
              <a:rPr lang="en-US" sz="2800" dirty="0"/>
              <a:t>AYSS – 2025 – </a:t>
            </a:r>
            <a:r>
              <a:rPr lang="ru-RU" sz="2800" dirty="0"/>
              <a:t>организационный комитет</a:t>
            </a:r>
            <a:r>
              <a:rPr lang="en-US" sz="2800" dirty="0"/>
              <a:t> </a:t>
            </a:r>
            <a:endParaRPr lang="ru-RU" sz="2800" dirty="0"/>
          </a:p>
          <a:p>
            <a:endParaRPr lang="ru-RU" dirty="0"/>
          </a:p>
          <a:p>
            <a:endParaRPr lang="ru-RU" dirty="0"/>
          </a:p>
          <a:p>
            <a:endParaRPr lang="en" dirty="0"/>
          </a:p>
          <a:p>
            <a:endParaRPr lang="en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986D46-8713-F32B-5F60-6518DDE3C82A}"/>
              </a:ext>
            </a:extLst>
          </p:cNvPr>
          <p:cNvSpPr txBox="1">
            <a:spLocks/>
          </p:cNvSpPr>
          <p:nvPr/>
        </p:nvSpPr>
        <p:spPr>
          <a:xfrm>
            <a:off x="10980718" y="6492875"/>
            <a:ext cx="12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400" b="1" smtClean="0"/>
              <a:pPr/>
              <a:t>10</a:t>
            </a:fld>
            <a:r>
              <a:rPr lang="ru-RU" sz="2400" b="1" dirty="0"/>
              <a:t> </a:t>
            </a:r>
            <a:r>
              <a:rPr lang="en-US" sz="2400" b="1" dirty="0"/>
              <a:t>of</a:t>
            </a:r>
            <a:r>
              <a:rPr lang="ru-RU" sz="2400" b="1" dirty="0"/>
              <a:t> 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849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37D8C-97CE-0106-1125-3DDFFF66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442410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Сведения о соискателе и непосредственном руководителе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3D2BB-95A2-43DA-33A0-8A9392747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492"/>
            <a:ext cx="10515600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/>
              <a:t>Соискатель</a:t>
            </a:r>
            <a:endParaRPr lang="ru-RU" sz="2400" dirty="0"/>
          </a:p>
          <a:p>
            <a:pPr lvl="1"/>
            <a:r>
              <a:rPr lang="ru-RU" dirty="0"/>
              <a:t>Цамцуров Егор Олегович, научно-технический отдел внешних коммуникаций и распределенных информационных системы, сектор №1 распределенных систем, стажер-исследователь.</a:t>
            </a:r>
            <a:endParaRPr lang="ru-RU" sz="2000" dirty="0"/>
          </a:p>
          <a:p>
            <a:pPr lvl="1"/>
            <a:r>
              <a:rPr lang="ru-RU" dirty="0"/>
              <a:t>89622470277, </a:t>
            </a:r>
            <a:r>
              <a:rPr lang="en-US" dirty="0" err="1"/>
              <a:t>unisdbys@jinr.ru</a:t>
            </a:r>
            <a:endParaRPr lang="ru-RU" sz="2000" dirty="0"/>
          </a:p>
          <a:p>
            <a:pPr lvl="1"/>
            <a:r>
              <a:rPr lang="en-US" dirty="0"/>
              <a:t>4 </a:t>
            </a:r>
            <a:r>
              <a:rPr lang="ru-RU" dirty="0"/>
              <a:t>года 2 месяца</a:t>
            </a:r>
            <a:endParaRPr lang="ru-RU" sz="2000" dirty="0"/>
          </a:p>
          <a:p>
            <a:pPr lvl="1"/>
            <a:r>
              <a:rPr lang="ru-RU" dirty="0"/>
              <a:t> «Университет «Дубна», магистратура, 2025</a:t>
            </a:r>
            <a:endParaRPr lang="ru-RU" sz="2000" dirty="0"/>
          </a:p>
          <a:p>
            <a:pPr marL="457200" lvl="1" indent="0">
              <a:buNone/>
            </a:pPr>
            <a:endParaRPr lang="ru-RU" sz="2000" dirty="0"/>
          </a:p>
          <a:p>
            <a:pPr marL="0" lvl="0" indent="0">
              <a:buNone/>
            </a:pPr>
            <a:r>
              <a:rPr lang="ru-RU" dirty="0"/>
              <a:t>Непосредственные руководители</a:t>
            </a:r>
            <a:endParaRPr lang="ru-RU" sz="2400" dirty="0"/>
          </a:p>
          <a:p>
            <a:pPr lvl="1"/>
            <a:r>
              <a:rPr lang="ru-RU" dirty="0"/>
              <a:t>Кореньков Владимир Васильевич, ЛИТ, научный руководитель лаборатории</a:t>
            </a:r>
          </a:p>
          <a:p>
            <a:pPr lvl="1"/>
            <a:r>
              <a:rPr lang="ru-RU" dirty="0"/>
              <a:t>Балашов Никита Александрович, ЛИТ, инженер-программист 1 категории</a:t>
            </a:r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7CA66EDF-7255-7C0C-26CA-0BB62067DCA9}"/>
              </a:ext>
            </a:extLst>
          </p:cNvPr>
          <p:cNvSpPr txBox="1">
            <a:spLocks/>
          </p:cNvSpPr>
          <p:nvPr/>
        </p:nvSpPr>
        <p:spPr>
          <a:xfrm>
            <a:off x="10980718" y="6492875"/>
            <a:ext cx="12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400" b="1" smtClean="0"/>
              <a:pPr/>
              <a:t>11</a:t>
            </a:fld>
            <a:r>
              <a:rPr lang="ru-RU" sz="2400" b="1" dirty="0"/>
              <a:t> </a:t>
            </a:r>
            <a:r>
              <a:rPr lang="en-US" sz="2400" b="1" dirty="0"/>
              <a:t>of</a:t>
            </a:r>
            <a:r>
              <a:rPr lang="ru-RU" sz="2400" b="1" dirty="0"/>
              <a:t> 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649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73A29-51DB-0E5A-B893-147743765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002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План доклада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ABD573-DF46-C5AF-8CA3-4F7181956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0022"/>
            <a:ext cx="10515600" cy="6097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Выполненные работы:</a:t>
            </a:r>
          </a:p>
          <a:p>
            <a:r>
              <a:rPr lang="ru-RU" sz="3600" dirty="0"/>
              <a:t>Ввод комплекса </a:t>
            </a:r>
            <a:r>
              <a:rPr lang="ru-RU" sz="3600" dirty="0" err="1"/>
              <a:t>отбраковочных</a:t>
            </a:r>
            <a:r>
              <a:rPr lang="ru-RU" sz="3600" dirty="0"/>
              <a:t> испытаний;</a:t>
            </a:r>
          </a:p>
          <a:p>
            <a:r>
              <a:rPr lang="ru-RU" sz="3600" dirty="0"/>
              <a:t>Реинжиниринг средства для автоматизирования инвентаризации оборудования</a:t>
            </a:r>
            <a:endParaRPr lang="en-US" sz="3600" dirty="0"/>
          </a:p>
          <a:p>
            <a:r>
              <a:rPr lang="ru-RU" sz="3600" dirty="0"/>
              <a:t>Доработка сборщика метрик </a:t>
            </a:r>
            <a:r>
              <a:rPr lang="en-US" sz="3600" dirty="0" err="1"/>
              <a:t>JUNO_probe</a:t>
            </a:r>
            <a:endParaRPr lang="ru-RU" sz="3600" dirty="0"/>
          </a:p>
          <a:p>
            <a:r>
              <a:rPr lang="ru-RU" sz="3600" dirty="0"/>
              <a:t>Доработка сборщика метрик </a:t>
            </a:r>
            <a:r>
              <a:rPr lang="en-US" sz="3600" dirty="0" err="1"/>
              <a:t>HTCondor_exporter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Актуальность новой работы</a:t>
            </a:r>
          </a:p>
          <a:p>
            <a:pPr marL="0" indent="0">
              <a:buNone/>
            </a:pPr>
            <a:r>
              <a:rPr lang="ru-RU" sz="3600" dirty="0"/>
              <a:t>План работ на следующий год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39F06D-B906-F452-1A71-1D837615A56E}"/>
              </a:ext>
            </a:extLst>
          </p:cNvPr>
          <p:cNvSpPr txBox="1">
            <a:spLocks/>
          </p:cNvSpPr>
          <p:nvPr/>
        </p:nvSpPr>
        <p:spPr>
          <a:xfrm>
            <a:off x="10980718" y="6492875"/>
            <a:ext cx="12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400" b="1" smtClean="0"/>
              <a:pPr/>
              <a:t>2</a:t>
            </a:fld>
            <a:r>
              <a:rPr lang="ru-RU" sz="2400" b="1" dirty="0"/>
              <a:t> </a:t>
            </a:r>
            <a:r>
              <a:rPr lang="en-US" sz="2400" b="1" dirty="0"/>
              <a:t>of</a:t>
            </a:r>
            <a:r>
              <a:rPr lang="ru-RU" sz="2400" b="1" dirty="0"/>
              <a:t> 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217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1A6EAD-2830-62DE-8882-EFD86355C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8" y="760021"/>
            <a:ext cx="11804074" cy="1151906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/>
              <a:t>Реорганизация системы инвентаризации облачного оборудования: введен в эксплуатацию комплекс для проведения </a:t>
            </a:r>
            <a:r>
              <a:rPr lang="ru-RU" dirty="0" err="1"/>
              <a:t>отбраковочных</a:t>
            </a:r>
            <a:r>
              <a:rPr lang="ru-RU" dirty="0"/>
              <a:t> испытаний серверного оборудования перед вводом в эксплуатацию.</a:t>
            </a:r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30BDF04-533A-1BE5-D22D-F7CF5650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002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Выполненные работы за последний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498D77-55C8-2D4B-679E-F97A17E14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88" y="1911927"/>
            <a:ext cx="11186914" cy="4668982"/>
          </a:xfrm>
          <a:prstGeom prst="rect">
            <a:avLst/>
          </a:prstGeom>
        </p:spPr>
      </p:pic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639D4E59-46E1-8346-1EDE-665F393DCAF1}"/>
              </a:ext>
            </a:extLst>
          </p:cNvPr>
          <p:cNvSpPr txBox="1">
            <a:spLocks/>
          </p:cNvSpPr>
          <p:nvPr/>
        </p:nvSpPr>
        <p:spPr>
          <a:xfrm>
            <a:off x="10980718" y="6492875"/>
            <a:ext cx="12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400" b="1" smtClean="0"/>
              <a:pPr/>
              <a:t>3</a:t>
            </a:fld>
            <a:r>
              <a:rPr lang="ru-RU" sz="2400" b="1" dirty="0"/>
              <a:t> </a:t>
            </a:r>
            <a:r>
              <a:rPr lang="en-US" sz="2400" b="1" dirty="0"/>
              <a:t>of</a:t>
            </a:r>
            <a:r>
              <a:rPr lang="ru-RU" sz="2400" b="1" dirty="0"/>
              <a:t> 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905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F44609-6264-5717-2E8B-9B0798E7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18" y="760021"/>
            <a:ext cx="11658599" cy="16033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2. Проведён реинжиниринг скрипта </a:t>
            </a:r>
            <a:r>
              <a:rPr lang="en-AU" dirty="0"/>
              <a:t>Redfish2itop </a:t>
            </a:r>
            <a:r>
              <a:rPr lang="ru-RU" dirty="0"/>
              <a:t>с целью его включения в единый процесс </a:t>
            </a:r>
            <a:r>
              <a:rPr lang="ru-RU" dirty="0" err="1"/>
              <a:t>отбраковочных</a:t>
            </a:r>
            <a:r>
              <a:rPr lang="ru-RU" dirty="0"/>
              <a:t> испытаний, добавление </a:t>
            </a:r>
            <a:r>
              <a:rPr lang="ru-RU" dirty="0" err="1"/>
              <a:t>протестированнного</a:t>
            </a:r>
            <a:r>
              <a:rPr lang="ru-RU" dirty="0"/>
              <a:t> серверного оборудования происходит в автоматизированном режиме.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B32776-CFF5-D916-6AE8-1EC2F1BD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002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Выполненные работы за последний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E05B4C-59B4-D7B8-3A60-31F28B70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18" y="2236158"/>
            <a:ext cx="6262776" cy="46218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B876FA-BBDE-2D37-6389-A033B5BC4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487" y="2257417"/>
            <a:ext cx="6062527" cy="457932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359866-59D5-1483-16B5-9D70F1CFF179}"/>
              </a:ext>
            </a:extLst>
          </p:cNvPr>
          <p:cNvSpPr/>
          <p:nvPr/>
        </p:nvSpPr>
        <p:spPr>
          <a:xfrm>
            <a:off x="2438400" y="2236157"/>
            <a:ext cx="889000" cy="363109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55814C8-651B-16D6-B744-71777F29898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327400" y="2417712"/>
            <a:ext cx="4351867" cy="22474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B9CA508A-0C4F-9AE6-E5BF-F2F83455C3A2}"/>
              </a:ext>
            </a:extLst>
          </p:cNvPr>
          <p:cNvSpPr txBox="1">
            <a:spLocks/>
          </p:cNvSpPr>
          <p:nvPr/>
        </p:nvSpPr>
        <p:spPr>
          <a:xfrm>
            <a:off x="10980718" y="6492875"/>
            <a:ext cx="12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400" b="1" smtClean="0"/>
              <a:pPr/>
              <a:t>4</a:t>
            </a:fld>
            <a:r>
              <a:rPr lang="ru-RU" sz="2400" b="1" dirty="0"/>
              <a:t> </a:t>
            </a:r>
            <a:r>
              <a:rPr lang="en-US" sz="2400" b="1" dirty="0"/>
              <a:t>of</a:t>
            </a:r>
            <a:r>
              <a:rPr lang="ru-RU" sz="2400" b="1" dirty="0"/>
              <a:t> 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6338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666CD4-BF17-4485-B0FA-28E3654F1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0021"/>
            <a:ext cx="11654117" cy="133772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3. В рамках развития системы мониторинга были переработаны форматы данных, собираемых с серверов, для обеспечения совместимости с системой мониторинга инфраструктуры </a:t>
            </a:r>
            <a:r>
              <a:rPr lang="en-AU" dirty="0"/>
              <a:t>JUNO</a:t>
            </a:r>
            <a:r>
              <a:rPr lang="ru-RU" dirty="0"/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B984861-F65E-C839-6ADE-3D29C603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002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Выполненные работы за последний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EA63B7-41F1-8CCF-4546-326263110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607" y="2097741"/>
            <a:ext cx="3446019" cy="46988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E4BFB6-3D12-C4D7-496F-A19B260AC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376" y="2097741"/>
            <a:ext cx="3341594" cy="4698809"/>
          </a:xfrm>
          <a:prstGeom prst="rect">
            <a:avLst/>
          </a:prstGeom>
        </p:spPr>
      </p:pic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4718FB27-71FC-74A3-8FAC-37857463BF4F}"/>
              </a:ext>
            </a:extLst>
          </p:cNvPr>
          <p:cNvSpPr txBox="1">
            <a:spLocks/>
          </p:cNvSpPr>
          <p:nvPr/>
        </p:nvSpPr>
        <p:spPr>
          <a:xfrm>
            <a:off x="10980718" y="6492875"/>
            <a:ext cx="12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400" b="1" smtClean="0"/>
              <a:pPr/>
              <a:t>5</a:t>
            </a:fld>
            <a:r>
              <a:rPr lang="ru-RU" sz="2400" b="1" dirty="0"/>
              <a:t> </a:t>
            </a:r>
            <a:r>
              <a:rPr lang="en-US" sz="2400" b="1" dirty="0"/>
              <a:t>of</a:t>
            </a:r>
            <a:r>
              <a:rPr lang="ru-RU" sz="2400" b="1" dirty="0"/>
              <a:t> 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548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7D0074-1153-D071-890A-17BAD1D2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11" y="760021"/>
            <a:ext cx="11474823" cy="178595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4. Доработан сборщик метрик очереди </a:t>
            </a:r>
            <a:r>
              <a:rPr lang="en-AU" dirty="0" err="1"/>
              <a:t>HTCondor</a:t>
            </a:r>
            <a:r>
              <a:rPr lang="en-AU" dirty="0"/>
              <a:t>: </a:t>
            </a:r>
            <a:r>
              <a:rPr lang="ru-RU" dirty="0"/>
              <a:t>добавлены новые метки и параметры, расширено множество публикуемых метрик, что позволило формировать более полную картину состояния очереди и поведения задач.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B2634AC-1A4A-A753-3713-CA0E781B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002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Выполненные работы за последний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B5F3C-512D-2503-D248-464DBD6FD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7" y="2545976"/>
            <a:ext cx="12032845" cy="3799406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831ED-8F29-0C33-5F1D-0D4E71902CAA}"/>
              </a:ext>
            </a:extLst>
          </p:cNvPr>
          <p:cNvSpPr txBox="1">
            <a:spLocks/>
          </p:cNvSpPr>
          <p:nvPr/>
        </p:nvSpPr>
        <p:spPr>
          <a:xfrm>
            <a:off x="10980718" y="6492875"/>
            <a:ext cx="12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400" b="1" smtClean="0"/>
              <a:pPr/>
              <a:t>6</a:t>
            </a:fld>
            <a:r>
              <a:rPr lang="ru-RU" sz="2400" b="1" dirty="0"/>
              <a:t> </a:t>
            </a:r>
            <a:r>
              <a:rPr lang="en-US" sz="2400" b="1" dirty="0"/>
              <a:t>of</a:t>
            </a:r>
            <a:r>
              <a:rPr lang="ru-RU" sz="2400" b="1" dirty="0"/>
              <a:t> 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04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0134B-D2FC-19E2-4F6C-D8B386B4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42963"/>
          </a:xfrm>
        </p:spPr>
        <p:txBody>
          <a:bodyPr>
            <a:normAutofit/>
          </a:bodyPr>
          <a:lstStyle/>
          <a:p>
            <a:pPr algn="ctr"/>
            <a:r>
              <a:rPr lang="ru-RU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Актуальность работы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B0D99A-AA3D-76A3-D8B8-BE208C523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64" y="842963"/>
            <a:ext cx="11463634" cy="15837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	-</a:t>
            </a:r>
            <a:r>
              <a:rPr lang="en-US" dirty="0"/>
              <a:t> </a:t>
            </a:r>
            <a:r>
              <a:rPr lang="ru-RU" dirty="0"/>
              <a:t>создание и развитие инструмента для пользовательского мониторинга задач позволит повысить эффективность использования вычислительных ресурсов, снизить порог входа для новых участников коллаборации, улучшить </a:t>
            </a:r>
            <a:r>
              <a:rPr lang="ru-RU" dirty="0" err="1"/>
              <a:t>диагностируемость</a:t>
            </a:r>
            <a:r>
              <a:rPr lang="ru-RU" dirty="0"/>
              <a:t> ошибок и обеспечить прозрачность работы распределённой инфраструктуры.</a:t>
            </a:r>
            <a:endParaRPr lang="ru-RU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8919E3-7CF6-1993-C94A-8E18373C4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94929"/>
              </p:ext>
            </p:extLst>
          </p:nvPr>
        </p:nvGraphicFramePr>
        <p:xfrm>
          <a:off x="655319" y="2285022"/>
          <a:ext cx="4942116" cy="3035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500">
                <a:tc>
                  <a:txBody>
                    <a:bodyPr/>
                    <a:lstStyle/>
                    <a:p>
                      <a:r>
                        <a:rPr dirty="0" err="1"/>
                        <a:t>Уровень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Цель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Примеры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208">
                <a:tc>
                  <a:txBody>
                    <a:bodyPr/>
                    <a:lstStyle/>
                    <a:p>
                      <a:r>
                        <a:t>Site-level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Загрузка узлов, CPU/RAM, сеть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Prometheus, Grafana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208">
                <a:tc>
                  <a:txBody>
                    <a:bodyPr/>
                    <a:lstStyle/>
                    <a:p>
                      <a:r>
                        <a:t>Job-level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Статусы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задач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ошибки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логи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HTCondor</a:t>
                      </a:r>
                      <a:r>
                        <a:rPr dirty="0"/>
                        <a:t> View, </a:t>
                      </a:r>
                      <a:r>
                        <a:rPr dirty="0" err="1"/>
                        <a:t>PanDA</a:t>
                      </a:r>
                      <a:r>
                        <a:rPr dirty="0"/>
                        <a:t> Monitor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208">
                <a:tc>
                  <a:txBody>
                    <a:bodyPr/>
                    <a:lstStyle/>
                    <a:p>
                      <a:r>
                        <a:rPr dirty="0"/>
                        <a:t>User-level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История задач, анализ ошибок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отсутствует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A88654F-B4CF-3605-6C52-80DBFD122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03017"/>
              </p:ext>
            </p:extLst>
          </p:nvPr>
        </p:nvGraphicFramePr>
        <p:xfrm>
          <a:off x="6091249" y="2285023"/>
          <a:ext cx="5373587" cy="303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814">
                <a:tc>
                  <a:txBody>
                    <a:bodyPr/>
                    <a:lstStyle/>
                    <a:p>
                      <a:r>
                        <a:t>Эксперимент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Submission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Monitoring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94">
                <a:tc>
                  <a:txBody>
                    <a:bodyPr/>
                    <a:lstStyle/>
                    <a:p>
                      <a:r>
                        <a:t>ATLAS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PanDA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PanDA Monitor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94">
                <a:tc>
                  <a:txBody>
                    <a:bodyPr/>
                    <a:lstStyle/>
                    <a:p>
                      <a:r>
                        <a:t>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CRAB Dashboard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94">
                <a:tc>
                  <a:txBody>
                    <a:bodyPr/>
                    <a:lstStyle/>
                    <a:p>
                      <a:r>
                        <a:rPr dirty="0"/>
                        <a:t>LHCb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Ganga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Ganga Dashboard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94">
                <a:tc>
                  <a:txBody>
                    <a:bodyPr/>
                    <a:lstStyle/>
                    <a:p>
                      <a:r>
                        <a:t>Belle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basf2_jobsubmit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DIRAC WebPortal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735">
                <a:tc>
                  <a:txBody>
                    <a:bodyPr/>
                    <a:lstStyle/>
                    <a:p>
                      <a:r>
                        <a:t>JUNO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jsub</a:t>
                      </a:r>
                      <a:r>
                        <a:rPr dirty="0"/>
                        <a:t> (legacy)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HTCondor</a:t>
                      </a:r>
                      <a:r>
                        <a:rPr dirty="0"/>
                        <a:t> + Grafana (</a:t>
                      </a:r>
                      <a:r>
                        <a:rPr lang="en-US" dirty="0"/>
                        <a:t>Site-level</a:t>
                      </a:r>
                      <a:r>
                        <a:rPr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DEACBBB8-5423-F3AE-9DB9-E1D01C1B3715}"/>
              </a:ext>
            </a:extLst>
          </p:cNvPr>
          <p:cNvSpPr txBox="1">
            <a:spLocks/>
          </p:cNvSpPr>
          <p:nvPr/>
        </p:nvSpPr>
        <p:spPr>
          <a:xfrm>
            <a:off x="10980718" y="6492875"/>
            <a:ext cx="12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400" b="1" smtClean="0"/>
              <a:pPr/>
              <a:t>7</a:t>
            </a:fld>
            <a:r>
              <a:rPr lang="ru-RU" sz="2400" b="1" dirty="0"/>
              <a:t> </a:t>
            </a:r>
            <a:r>
              <a:rPr lang="en-US" sz="2400" b="1" dirty="0"/>
              <a:t>of</a:t>
            </a:r>
            <a:r>
              <a:rPr lang="ru-RU" sz="2400" b="1" dirty="0"/>
              <a:t> 11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AD526-F8B4-E854-347F-E540F994FD4B}"/>
              </a:ext>
            </a:extLst>
          </p:cNvPr>
          <p:cNvSpPr txBox="1"/>
          <p:nvPr/>
        </p:nvSpPr>
        <p:spPr>
          <a:xfrm>
            <a:off x="450075" y="5444844"/>
            <a:ext cx="1101476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/>
              <a:t>	Основная проблема — данные о задачах фрагментированы, расположены в разных системах, и их сложно анализировать. Это сильно повышает порог входа для новых участников коллаборации.</a:t>
            </a:r>
          </a:p>
        </p:txBody>
      </p:sp>
    </p:spTree>
    <p:extLst>
      <p:ext uri="{BB962C8B-B14F-4D97-AF65-F5344CB8AC3E}">
        <p14:creationId xmlns:p14="http://schemas.microsoft.com/office/powerpoint/2010/main" val="1959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BC0D5E-B3A9-59C8-CD91-92B061A99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4727" y="1951326"/>
            <a:ext cx="2753194" cy="36320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Статус задачи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Запускаемый софт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Профиль потребления памяти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 ввода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вывода</a:t>
            </a:r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31C4EF24-5024-F0A8-5467-026F4D61DBA3}"/>
              </a:ext>
            </a:extLst>
          </p:cNvPr>
          <p:cNvSpPr txBox="1">
            <a:spLocks/>
          </p:cNvSpPr>
          <p:nvPr/>
        </p:nvSpPr>
        <p:spPr>
          <a:xfrm>
            <a:off x="10980718" y="6492875"/>
            <a:ext cx="12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400" b="1" smtClean="0"/>
              <a:pPr/>
              <a:t>8</a:t>
            </a:fld>
            <a:r>
              <a:rPr lang="ru-RU" sz="2400" b="1" dirty="0"/>
              <a:t> </a:t>
            </a:r>
            <a:r>
              <a:rPr lang="en-US" sz="2400" b="1" dirty="0"/>
              <a:t>of</a:t>
            </a:r>
            <a:r>
              <a:rPr lang="ru-RU" sz="2400" b="1" dirty="0"/>
              <a:t> 11</a:t>
            </a:r>
            <a:endParaRPr lang="en-US" sz="2400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59A4C28-1606-8367-BB3B-CD1D5671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42963"/>
          </a:xfrm>
        </p:spPr>
        <p:txBody>
          <a:bodyPr>
            <a:normAutofit/>
          </a:bodyPr>
          <a:lstStyle/>
          <a:p>
            <a:pPr algn="ctr"/>
            <a:r>
              <a:rPr lang="ru-RU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Актуальность работы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986876-8EC0-596D-354A-CAF4E49571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586"/>
          <a:stretch>
            <a:fillRect/>
          </a:stretch>
        </p:blipFill>
        <p:spPr>
          <a:xfrm>
            <a:off x="364079" y="842963"/>
            <a:ext cx="8493097" cy="58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C4874-7565-D9CC-C6B2-FB1188C0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План работ на следующий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96A71C-5622-ED6D-49D2-0A1E7C605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896"/>
            <a:ext cx="10515600" cy="575953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	На следующий год запланированы работы, направленные на временную поддержку инструмента </a:t>
            </a:r>
            <a:r>
              <a:rPr lang="en-AU" b="1" dirty="0" err="1"/>
              <a:t>jsub</a:t>
            </a:r>
            <a:r>
              <a:rPr lang="en-AU" dirty="0"/>
              <a:t> </a:t>
            </a:r>
            <a:r>
              <a:rPr lang="ru-RU" dirty="0"/>
              <a:t>и создание его нового аналога — современного средства подготовки, отправки и мониторинга задач для пользователей вычислительной инфраструктуры эксперимента </a:t>
            </a:r>
            <a:r>
              <a:rPr lang="en-AU" b="1" dirty="0"/>
              <a:t>JUNO</a:t>
            </a:r>
            <a:r>
              <a:rPr lang="en-AU" dirty="0"/>
              <a:t>. </a:t>
            </a:r>
            <a:r>
              <a:rPr lang="ru-RU" dirty="0"/>
              <a:t>Планируется: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Проектирование архитектуры системы пользовательского мониторинга, включающей выделение источников данных, модульный механизм сбора и агрегации информации, интерфейс взаимодействия с веб-приложением.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Создание прототипа веб-приложения мониторинга с базовой функциональностью: отображение состояния и статусов отправленных задач, визуализация ресурсов, обработка ошибок и отображение логов, первичный интерфейс пользователя </a:t>
            </a:r>
            <a:r>
              <a:rPr lang="en-AU" dirty="0"/>
              <a:t>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Разработка методов анализа и визуализации, включая: статистику выполнения задач, выявление типичных ошибок, прогнозирование нагрузки и использование ресурсов, подготовку дашбордов с адаптацией под требования участников </a:t>
            </a:r>
            <a:r>
              <a:rPr lang="en-AU" dirty="0"/>
              <a:t>JUNO.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Сопровождение и минимальная поддержка текущей версии </a:t>
            </a:r>
            <a:r>
              <a:rPr lang="en-US" dirty="0" err="1"/>
              <a:t>jsub</a:t>
            </a:r>
            <a:r>
              <a:rPr lang="ru-RU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Подготовка научных публикаций по теме диссертации.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69CE69-1578-2CE8-33A7-8B64AE1CBEA0}"/>
              </a:ext>
            </a:extLst>
          </p:cNvPr>
          <p:cNvSpPr txBox="1">
            <a:spLocks/>
          </p:cNvSpPr>
          <p:nvPr/>
        </p:nvSpPr>
        <p:spPr>
          <a:xfrm>
            <a:off x="10980718" y="6492875"/>
            <a:ext cx="12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400" b="1" smtClean="0"/>
              <a:pPr/>
              <a:t>9</a:t>
            </a:fld>
            <a:r>
              <a:rPr lang="ru-RU" sz="2400" b="1" dirty="0"/>
              <a:t> </a:t>
            </a:r>
            <a:r>
              <a:rPr lang="en-US" sz="2400" b="1" dirty="0"/>
              <a:t>of</a:t>
            </a:r>
            <a:r>
              <a:rPr lang="ru-RU" sz="2400" b="1" dirty="0"/>
              <a:t> 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5290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7696</TotalTime>
  <Words>1195</Words>
  <Application>Microsoft Macintosh PowerPoint</Application>
  <PresentationFormat>Широкоэкранный</PresentationFormat>
  <Paragraphs>120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ЗАЯВКА НА УЧАСТИЕ В КОНКУРСЕ СТИПЕНДИЙ  ИМ. М.Г. МЕЩЕРЯКОВА / Н.Н. ГОВОРУНА НА 2026 ГОД </vt:lpstr>
      <vt:lpstr>План доклада</vt:lpstr>
      <vt:lpstr>Выполненные работы за последний год</vt:lpstr>
      <vt:lpstr>Выполненные работы за последний год</vt:lpstr>
      <vt:lpstr>Выполненные работы за последний год</vt:lpstr>
      <vt:lpstr>Выполненные работы за последний год</vt:lpstr>
      <vt:lpstr>Актуальность работы</vt:lpstr>
      <vt:lpstr>Актуальность работы</vt:lpstr>
      <vt:lpstr>План работ на следующий год</vt:lpstr>
      <vt:lpstr>Имеющиеся результаты</vt:lpstr>
      <vt:lpstr>Сведения о соискателе и непосредственном руководителе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Заявка на грант для молодых специалистов</dc:title>
  <dc:creator>Егор Цамцуров</dc:creator>
  <cp:lastModifiedBy>Егор Цамцуров</cp:lastModifiedBy>
  <cp:revision>32</cp:revision>
  <dcterms:created xsi:type="dcterms:W3CDTF">2023-12-03T07:18:14Z</dcterms:created>
  <dcterms:modified xsi:type="dcterms:W3CDTF">2025-12-03T11:45:18Z</dcterms:modified>
</cp:coreProperties>
</file>