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58" r:id="rId5"/>
    <p:sldId id="262" r:id="rId6"/>
    <p:sldId id="268" r:id="rId7"/>
    <p:sldId id="263" r:id="rId8"/>
    <p:sldId id="264" r:id="rId9"/>
    <p:sldId id="265" r:id="rId10"/>
    <p:sldId id="266" r:id="rId11"/>
    <p:sldId id="267" r:id="rId12"/>
    <p:sldId id="259" r:id="rId13"/>
    <p:sldId id="260" r:id="rId14"/>
    <p:sldId id="26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C2116-E821-4942-9598-4DF24DFB3E8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26A8D-700D-4DAE-A170-90A5640B0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335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CB70B-EBE0-4BFB-99C4-04C072BE8E1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092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defTabSz="989013"/>
            <a:r>
              <a:rPr lang="ru-RU" altLang="ru-RU" smtClean="0">
                <a:ea typeface="Calibri" panose="020F0502020204030204" pitchFamily="34" charset="0"/>
                <a:cs typeface="Calibri" panose="020F0502020204030204" pitchFamily="34" charset="0"/>
              </a:rPr>
              <a:t>В экспериментах на животных с привитой опухолью меланомы с применением молекулярных методов изучены начальные процессы формирования радиационных нарушений структуры ДНК в клетках опухоли после облучения протонами в пике Брэгга в условиях влияния арабинозидцитозина.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2BBD5B-FB1B-4EEA-842F-6396D5AD1F2D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142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74663" y="530225"/>
            <a:ext cx="6135687" cy="3452813"/>
          </a:xfrm>
          <a:prstGeom prst="rect">
            <a:avLst/>
          </a:prstGeom>
        </p:spPr>
      </p:sp>
      <p:sp>
        <p:nvSpPr>
          <p:cNvPr id="1211" name="PlaceHolder 2"/>
          <p:cNvSpPr>
            <a:spLocks noGrp="1"/>
          </p:cNvSpPr>
          <p:nvPr>
            <p:ph type="body"/>
          </p:nvPr>
        </p:nvSpPr>
        <p:spPr>
          <a:xfrm>
            <a:off x="709920" y="4404600"/>
            <a:ext cx="5676480" cy="4571280"/>
          </a:xfrm>
          <a:prstGeom prst="rect">
            <a:avLst/>
          </a:prstGeom>
        </p:spPr>
        <p:txBody>
          <a:bodyPr lIns="99000" tIns="49680" rIns="99000" bIns="49680">
            <a:noAutofit/>
          </a:bodyPr>
          <a:lstStyle/>
          <a:p>
            <a:pPr marL="216000" indent="-214560">
              <a:lnSpc>
                <a:spcPct val="100000"/>
              </a:lnSpc>
              <a:tabLst>
                <a:tab pos="0" algn="l"/>
              </a:tabLst>
            </a:pPr>
            <a:r>
              <a:rPr lang="en-US" sz="1400" b="1" strike="noStrike" spc="-1" dirty="0" smtClean="0">
                <a:latin typeface="+mn-lt"/>
              </a:rPr>
              <a:t>	As a result of experiments on animals, LRB scientists, together with colleagues from the </a:t>
            </a:r>
            <a:r>
              <a:rPr lang="en-US" sz="1400" b="1" strike="noStrike" spc="-1" dirty="0" err="1" smtClean="0">
                <a:latin typeface="+mn-lt"/>
              </a:rPr>
              <a:t>Tsyb</a:t>
            </a:r>
            <a:r>
              <a:rPr lang="en-US" sz="1400" b="1" strike="noStrike" spc="-1" dirty="0" smtClean="0">
                <a:latin typeface="+mn-lt"/>
              </a:rPr>
              <a:t> Medical Radiology Research Center (</a:t>
            </a:r>
            <a:r>
              <a:rPr lang="en-US" sz="1400" b="1" strike="noStrike" spc="-1" dirty="0" err="1" smtClean="0">
                <a:latin typeface="+mn-lt"/>
              </a:rPr>
              <a:t>Obninsk</a:t>
            </a:r>
            <a:r>
              <a:rPr lang="en-US" sz="1400" b="1" strike="noStrike" spc="-1" dirty="0" smtClean="0">
                <a:latin typeface="+mn-lt"/>
              </a:rPr>
              <a:t>, Russia), substantiated and patented a fundamentally new</a:t>
            </a:r>
            <a:r>
              <a:rPr lang="en-US" sz="1400" b="1" strike="noStrike" spc="-1" baseline="0" dirty="0" smtClean="0">
                <a:latin typeface="+mn-lt"/>
              </a:rPr>
              <a:t> </a:t>
            </a:r>
            <a:r>
              <a:rPr lang="en-US" sz="1400" b="1" strike="noStrike" spc="-1" dirty="0" smtClean="0">
                <a:latin typeface="+mn-lt"/>
              </a:rPr>
              <a:t>method</a:t>
            </a:r>
            <a:r>
              <a:rPr lang="en-US" sz="1400" b="1" strike="noStrike" spc="-1" baseline="0" dirty="0" smtClean="0">
                <a:latin typeface="+mn-lt"/>
              </a:rPr>
              <a:t> </a:t>
            </a:r>
            <a:r>
              <a:rPr lang="en-US" sz="1400" b="1" strike="noStrike" spc="-1" dirty="0" smtClean="0">
                <a:latin typeface="+mn-lt"/>
              </a:rPr>
              <a:t>for selective killing of cancer</a:t>
            </a:r>
            <a:r>
              <a:rPr lang="en-US" sz="1400" b="1" strike="noStrike" spc="-1" baseline="0" dirty="0" smtClean="0">
                <a:latin typeface="+mn-lt"/>
              </a:rPr>
              <a:t> </a:t>
            </a:r>
            <a:r>
              <a:rPr lang="en-US" sz="1400" b="1" strike="noStrike" spc="-1" dirty="0" smtClean="0">
                <a:latin typeface="+mn-lt"/>
              </a:rPr>
              <a:t>stem cells.</a:t>
            </a:r>
            <a:endParaRPr lang="ru-RU" sz="1400" b="0" strike="noStrike" spc="-1" baseline="0" dirty="0" smtClean="0">
              <a:latin typeface="+mn-lt"/>
            </a:endParaRPr>
          </a:p>
          <a:p>
            <a:pPr marL="216000" indent="-214560">
              <a:lnSpc>
                <a:spcPct val="100000"/>
              </a:lnSpc>
              <a:tabLst>
                <a:tab pos="0" algn="l"/>
              </a:tabLst>
            </a:pPr>
            <a:r>
              <a:rPr lang="en-US" sz="1400" b="0" strike="noStrike" spc="-1" baseline="0" dirty="0" smtClean="0">
                <a:latin typeface="+mn-lt"/>
              </a:rPr>
              <a:t>	After standard radiation therapy, the </a:t>
            </a:r>
            <a:r>
              <a:rPr lang="en-US" sz="1400" b="0" strike="noStrike" spc="-1" baseline="0" dirty="0" err="1" smtClean="0">
                <a:latin typeface="+mn-lt"/>
              </a:rPr>
              <a:t>radioresistant</a:t>
            </a:r>
            <a:r>
              <a:rPr lang="en-US" sz="1400" b="0" strike="noStrike" spc="-1" baseline="0" dirty="0" smtClean="0">
                <a:latin typeface="+mn-lt"/>
              </a:rPr>
              <a:t> population of stem cells usually survives and subsequently produces new cancer cells. In the course of the research, it was found that when using the method of enhancing the </a:t>
            </a:r>
            <a:r>
              <a:rPr lang="en-US" sz="1400" b="0" strike="noStrike" spc="-1" baseline="0" dirty="0" err="1" smtClean="0">
                <a:latin typeface="+mn-lt"/>
              </a:rPr>
              <a:t>radiosensitivity</a:t>
            </a:r>
            <a:r>
              <a:rPr lang="en-US" sz="1400" b="0" strike="noStrike" spc="-1" baseline="0" dirty="0" smtClean="0">
                <a:latin typeface="+mn-lt"/>
              </a:rPr>
              <a:t> of cancer cells with DNA synthesis inhibitors, which was previously proposed at the LRB JINR, the death of most of the population of cancer stem cells is observed already after a single exposure. For proton irradiation, this mechanism is more efficient than for irradiation with photons.</a:t>
            </a:r>
          </a:p>
          <a:p>
            <a:pPr marL="216000" indent="-214560"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 baseline="0" dirty="0" smtClean="0">
              <a:latin typeface="+mn-lt"/>
            </a:endParaRPr>
          </a:p>
          <a:p>
            <a:pPr marL="216000" indent="-214560">
              <a:lnSpc>
                <a:spcPct val="100000"/>
              </a:lnSpc>
              <a:tabLst>
                <a:tab pos="0" algn="l"/>
              </a:tabLst>
            </a:pPr>
            <a:r>
              <a:rPr lang="en-US" sz="1400" b="1" strike="noStrike" spc="-1" dirty="0" smtClean="0">
                <a:latin typeface="+mn-lt"/>
              </a:rPr>
              <a:t>	</a:t>
            </a:r>
            <a:r>
              <a:rPr lang="ru-RU" sz="1400" b="1" strike="noStrike" spc="-1" dirty="0" smtClean="0">
                <a:latin typeface="+mn-lt"/>
              </a:rPr>
              <a:t>В ходе</a:t>
            </a:r>
            <a:r>
              <a:rPr lang="ru-RU" sz="1400" b="1" strike="noStrike" spc="-1" baseline="0" dirty="0" smtClean="0">
                <a:latin typeface="+mn-lt"/>
              </a:rPr>
              <a:t> </a:t>
            </a:r>
            <a:r>
              <a:rPr lang="ru-RU" sz="1400" b="1" strike="noStrike" spc="-1" dirty="0" smtClean="0">
                <a:latin typeface="+mn-lt"/>
              </a:rPr>
              <a:t>экспериментов на животных сотрудниками ЛРБ совместно с коллегами из Центра медицинской радиологии им. А.Ф. </a:t>
            </a:r>
            <a:r>
              <a:rPr lang="ru-RU" sz="1400" b="1" strike="noStrike" spc="-1" dirty="0" err="1" smtClean="0">
                <a:latin typeface="+mn-lt"/>
              </a:rPr>
              <a:t>Цыба</a:t>
            </a:r>
            <a:r>
              <a:rPr lang="ru-RU" sz="1400" b="1" strike="noStrike" spc="-1" dirty="0" smtClean="0">
                <a:latin typeface="+mn-lt"/>
              </a:rPr>
              <a:t> </a:t>
            </a:r>
            <a:r>
              <a:rPr lang="en-US" sz="1400" b="1" strike="noStrike" spc="-1" dirty="0" smtClean="0">
                <a:latin typeface="+mn-lt"/>
              </a:rPr>
              <a:t>(</a:t>
            </a:r>
            <a:r>
              <a:rPr lang="ru-RU" sz="1400" b="1" strike="noStrike" spc="-1" dirty="0" smtClean="0">
                <a:latin typeface="+mn-lt"/>
              </a:rPr>
              <a:t>Обнинск</a:t>
            </a:r>
            <a:r>
              <a:rPr lang="en-US" sz="1400" b="1" strike="noStrike" spc="-1" dirty="0" smtClean="0">
                <a:latin typeface="+mn-lt"/>
              </a:rPr>
              <a:t>)</a:t>
            </a:r>
            <a:r>
              <a:rPr lang="ru-RU" sz="1400" b="1" strike="noStrike" spc="-1" dirty="0" smtClean="0">
                <a:latin typeface="+mn-lt"/>
              </a:rPr>
              <a:t> </a:t>
            </a:r>
          </a:p>
          <a:p>
            <a:pPr marL="216000" indent="-214560">
              <a:lnSpc>
                <a:spcPct val="100000"/>
              </a:lnSpc>
              <a:tabLst>
                <a:tab pos="0" algn="l"/>
              </a:tabLst>
            </a:pPr>
            <a:r>
              <a:rPr lang="en-US" sz="1400" b="1" strike="noStrike" spc="-1" dirty="0" smtClean="0">
                <a:latin typeface="+mn-lt"/>
              </a:rPr>
              <a:t>	</a:t>
            </a:r>
            <a:r>
              <a:rPr lang="ru-RU" sz="1400" b="1" strike="noStrike" spc="-1" dirty="0" smtClean="0">
                <a:latin typeface="+mn-lt"/>
              </a:rPr>
              <a:t>обоснован</a:t>
            </a:r>
            <a:r>
              <a:rPr lang="ru-RU" sz="1400" b="1" strike="noStrike" spc="-1" baseline="0" dirty="0" smtClean="0">
                <a:latin typeface="+mn-lt"/>
              </a:rPr>
              <a:t> и запатентован принципиально новый метод избирательного поражения стволовых клеток опухоли.</a:t>
            </a:r>
          </a:p>
          <a:p>
            <a:pPr marL="216000" indent="-214560">
              <a:lnSpc>
                <a:spcPct val="100000"/>
              </a:lnSpc>
              <a:tabLst>
                <a:tab pos="0" algn="l"/>
              </a:tabLst>
            </a:pPr>
            <a:endParaRPr lang="ru-RU" sz="1400" b="0" strike="noStrike" spc="-1" baseline="0" dirty="0" smtClean="0">
              <a:latin typeface="+mn-lt"/>
            </a:endParaRPr>
          </a:p>
          <a:p>
            <a:pPr marL="216000" indent="-214560">
              <a:lnSpc>
                <a:spcPct val="100000"/>
              </a:lnSpc>
              <a:tabLst>
                <a:tab pos="0" algn="l"/>
              </a:tabLst>
            </a:pPr>
            <a:r>
              <a:rPr lang="en-US" sz="1400" b="0" strike="noStrike" spc="-1" baseline="0" dirty="0" smtClean="0">
                <a:latin typeface="+mn-lt"/>
              </a:rPr>
              <a:t>	</a:t>
            </a:r>
            <a:r>
              <a:rPr lang="ru-RU" sz="1400" b="0" strike="noStrike" spc="-1" baseline="0" dirty="0" smtClean="0">
                <a:latin typeface="+mn-lt"/>
              </a:rPr>
              <a:t>После стандартной лучевой терапии радиорезистентная популяция стволовых клеток обычно выживает</a:t>
            </a:r>
            <a:r>
              <a:rPr lang="en-US" sz="1400" b="0" strike="noStrike" spc="-1" baseline="0" dirty="0" smtClean="0">
                <a:latin typeface="+mn-lt"/>
              </a:rPr>
              <a:t> </a:t>
            </a:r>
            <a:r>
              <a:rPr lang="ru-RU" sz="1400" b="0" strike="noStrike" spc="-1" baseline="0" dirty="0" smtClean="0">
                <a:latin typeface="+mn-lt"/>
              </a:rPr>
              <a:t>и в дальнейшем порождает новые опухолевые клетки.</a:t>
            </a:r>
          </a:p>
          <a:p>
            <a:pPr marL="216000" indent="-214560">
              <a:lnSpc>
                <a:spcPct val="100000"/>
              </a:lnSpc>
              <a:tabLst>
                <a:tab pos="0" algn="l"/>
              </a:tabLst>
            </a:pPr>
            <a:r>
              <a:rPr lang="en-US" sz="1200" b="0" strike="noStrike" spc="-1" dirty="0" smtClean="0">
                <a:latin typeface="Arial"/>
              </a:rPr>
              <a:t>	</a:t>
            </a:r>
            <a:r>
              <a:rPr lang="ru-RU" sz="1200" b="0" strike="noStrike" spc="-1" dirty="0" smtClean="0">
                <a:latin typeface="Arial"/>
              </a:rPr>
              <a:t>В ходе исследований </a:t>
            </a:r>
            <a:r>
              <a:rPr lang="ru-RU" sz="1200" b="0" strike="noStrike" spc="-1" baseline="0" dirty="0" smtClean="0">
                <a:latin typeface="Arial"/>
              </a:rPr>
              <a:t>выявлено, что при применении открытого ранее в ЛРБ ОИЯИ метода усиления радиочувствительности опухолевых клеток с использованием ингибиторов синтеза ДНК </a:t>
            </a:r>
          </a:p>
          <a:p>
            <a:pPr marL="216000" indent="-214560">
              <a:lnSpc>
                <a:spcPct val="100000"/>
              </a:lnSpc>
              <a:tabLst>
                <a:tab pos="0" algn="l"/>
              </a:tabLst>
            </a:pPr>
            <a:r>
              <a:rPr lang="en-US" sz="1200" b="0" strike="noStrike" spc="-1" baseline="0" dirty="0" smtClean="0">
                <a:latin typeface="Arial"/>
              </a:rPr>
              <a:t>	</a:t>
            </a:r>
            <a:r>
              <a:rPr lang="ru-RU" sz="1200" b="0" strike="noStrike" spc="-1" baseline="0" dirty="0" smtClean="0">
                <a:latin typeface="Arial"/>
              </a:rPr>
              <a:t>наблюдается гибель большей части популяции опухолевых стволовых клеток уже после одной фракции облучения. </a:t>
            </a:r>
          </a:p>
          <a:p>
            <a:pPr marL="216000" indent="-214560">
              <a:lnSpc>
                <a:spcPct val="100000"/>
              </a:lnSpc>
              <a:tabLst>
                <a:tab pos="0" algn="l"/>
              </a:tabLst>
            </a:pPr>
            <a:r>
              <a:rPr lang="en-US" sz="1200" b="0" strike="noStrike" spc="-1" baseline="0" dirty="0" smtClean="0">
                <a:latin typeface="Arial"/>
              </a:rPr>
              <a:t>	</a:t>
            </a:r>
            <a:r>
              <a:rPr lang="ru-RU" sz="1200" b="0" strike="noStrike" spc="-1" baseline="0" dirty="0" smtClean="0">
                <a:latin typeface="Arial"/>
              </a:rPr>
              <a:t>При облучении протонами данный механизм работает более эффективно, чем при облучении фотонными пучками.</a:t>
            </a:r>
          </a:p>
          <a:p>
            <a:pPr marL="216000" indent="-214560">
              <a:lnSpc>
                <a:spcPct val="100000"/>
              </a:lnSpc>
              <a:tabLst>
                <a:tab pos="0" algn="l"/>
              </a:tabLst>
            </a:pPr>
            <a:endParaRPr lang="ru-RU" sz="1200" b="0" strike="noStrike" spc="-1" baseline="0" dirty="0" smtClean="0">
              <a:latin typeface="Arial"/>
            </a:endParaRPr>
          </a:p>
        </p:txBody>
      </p:sp>
      <p:sp>
        <p:nvSpPr>
          <p:cNvPr id="1212" name="CustomShape 3"/>
          <p:cNvSpPr/>
          <p:nvPr/>
        </p:nvSpPr>
        <p:spPr>
          <a:xfrm>
            <a:off x="4021200" y="9721080"/>
            <a:ext cx="3073320" cy="51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000" tIns="49680" rIns="99000" bIns="4968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8748F3-5ED8-45D7-9653-8F10FC6A84C5}" type="slidenum">
              <a:rPr kumimoji="0" lang="ru-RU" sz="13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3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94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74663" y="530225"/>
            <a:ext cx="6135687" cy="3452813"/>
          </a:xfrm>
          <a:prstGeom prst="rect">
            <a:avLst/>
          </a:prstGeom>
        </p:spPr>
      </p:sp>
      <p:sp>
        <p:nvSpPr>
          <p:cNvPr id="1211" name="PlaceHolder 2"/>
          <p:cNvSpPr>
            <a:spLocks noGrp="1"/>
          </p:cNvSpPr>
          <p:nvPr>
            <p:ph type="body"/>
          </p:nvPr>
        </p:nvSpPr>
        <p:spPr>
          <a:xfrm>
            <a:off x="709920" y="4404600"/>
            <a:ext cx="5676480" cy="4571280"/>
          </a:xfrm>
          <a:prstGeom prst="rect">
            <a:avLst/>
          </a:prstGeom>
        </p:spPr>
        <p:txBody>
          <a:bodyPr lIns="99000" tIns="49680" rIns="99000" bIns="49680">
            <a:noAutofit/>
          </a:bodyPr>
          <a:lstStyle/>
          <a:p>
            <a:pPr marL="14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lang="ru-RU" b="0" baseline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2" name="CustomShape 3"/>
          <p:cNvSpPr/>
          <p:nvPr/>
        </p:nvSpPr>
        <p:spPr>
          <a:xfrm>
            <a:off x="4021200" y="9721080"/>
            <a:ext cx="3073320" cy="51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000" tIns="49680" rIns="99000" bIns="4968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8748F3-5ED8-45D7-9653-8F10FC6A84C5}" type="slidenum">
              <a:rPr kumimoji="0" lang="ru-RU" sz="13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3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125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7970-ADC6-48F6-8A66-224274B4F6C4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DCD6-4F5E-4628-8D56-41E9BC430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72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7970-ADC6-48F6-8A66-224274B4F6C4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DCD6-4F5E-4628-8D56-41E9BC430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34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7970-ADC6-48F6-8A66-224274B4F6C4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DCD6-4F5E-4628-8D56-41E9BC430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478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76D09-9758-4DC6-B207-9AF0157EEB2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ACB21-A90A-4157-9A02-E12827C9AE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232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76D09-9758-4DC6-B207-9AF0157EEB2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ACB21-A90A-4157-9A02-E12827C9AE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812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76D09-9758-4DC6-B207-9AF0157EEB2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ACB21-A90A-4157-9A02-E12827C9AE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066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76D09-9758-4DC6-B207-9AF0157EEB2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ACB21-A90A-4157-9A02-E12827C9AE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624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76D09-9758-4DC6-B207-9AF0157EEB2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ACB21-A90A-4157-9A02-E12827C9AE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965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76D09-9758-4DC6-B207-9AF0157EEB2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ACB21-A90A-4157-9A02-E12827C9AE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955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76D09-9758-4DC6-B207-9AF0157EEB2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ACB21-A90A-4157-9A02-E12827C9AE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588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76D09-9758-4DC6-B207-9AF0157EEB2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ACB21-A90A-4157-9A02-E12827C9AE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6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7970-ADC6-48F6-8A66-224274B4F6C4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DCD6-4F5E-4628-8D56-41E9BC430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158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76D09-9758-4DC6-B207-9AF0157EEB2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ACB21-A90A-4157-9A02-E12827C9AE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921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76D09-9758-4DC6-B207-9AF0157EEB2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ACB21-A90A-4157-9A02-E12827C9AE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475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76D09-9758-4DC6-B207-9AF0157EEB2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ACB21-A90A-4157-9A02-E12827C9AE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090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7970-ADC6-48F6-8A66-224274B4F6C4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DCD6-4F5E-4628-8D56-41E9BC430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536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7970-ADC6-48F6-8A66-224274B4F6C4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DCD6-4F5E-4628-8D56-41E9BC430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574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7970-ADC6-48F6-8A66-224274B4F6C4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DCD6-4F5E-4628-8D56-41E9BC430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252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7970-ADC6-48F6-8A66-224274B4F6C4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DCD6-4F5E-4628-8D56-41E9BC430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026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7970-ADC6-48F6-8A66-224274B4F6C4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DCD6-4F5E-4628-8D56-41E9BC430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933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7970-ADC6-48F6-8A66-224274B4F6C4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DCD6-4F5E-4628-8D56-41E9BC430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839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7970-ADC6-48F6-8A66-224274B4F6C4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DCD6-4F5E-4628-8D56-41E9BC430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3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27970-ADC6-48F6-8A66-224274B4F6C4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8DCD6-4F5E-4628-8D56-41E9BC430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22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76D09-9758-4DC6-B207-9AF0157EEB2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ACB21-A90A-4157-9A02-E12827C9AE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3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image" Target="../media/image2.jp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11" Type="http://schemas.openxmlformats.org/officeDocument/2006/relationships/image" Target="../media/image15.png"/><Relationship Id="rId5" Type="http://schemas.openxmlformats.org/officeDocument/2006/relationships/image" Target="../media/image10.wmf"/><Relationship Id="rId10" Type="http://schemas.openxmlformats.org/officeDocument/2006/relationships/image" Target="../media/image11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jpe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8772" y="652863"/>
            <a:ext cx="9062831" cy="161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Выдвижение цикла работ на конкурс ежегодных премий ОИЯИ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«Новый подход к повышению эффективности лучевой терапии и ядерной медицины» 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65414" y="2815528"/>
            <a:ext cx="9629363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Авторы: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А.В. Борейко, А.Н Бугай, Т.С.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Храмко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(Буланова), И.А.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Замулаева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Р.А. Кожина, Е.А. Красавин, Е.А. Кузьмина, О.Н. 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Матчук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В.Н Чаусов,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С.И. Тиунчик 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4456" y="3756991"/>
            <a:ext cx="1997765" cy="327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46582" y="515875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11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статей в журналах</a:t>
            </a:r>
          </a:p>
          <a:p>
            <a:r>
              <a:rPr lang="ru-RU" sz="2400" dirty="0" smtClean="0">
                <a:latin typeface="Times New Roman" panose="02020603050405020304" pitchFamily="18" charset="0"/>
              </a:rPr>
              <a:t>3 патента</a:t>
            </a:r>
          </a:p>
          <a:p>
            <a:r>
              <a:rPr lang="ru-RU" sz="2400" dirty="0" smtClean="0">
                <a:latin typeface="Times New Roman" panose="02020603050405020304" pitchFamily="18" charset="0"/>
              </a:rPr>
              <a:t>1 диссертация к.б.н.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26954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7315199" y="5068561"/>
            <a:ext cx="45335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Melanoma tumor cell survival decreases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86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times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 respect to targeted 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radiopharmaceutical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3254" y="1132768"/>
            <a:ext cx="6271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6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concept of radiopharmaceutical: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radionuclide + biological vector +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radiosensitizer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315198" y="1127457"/>
            <a:ext cx="45335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6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Proof of principle experiment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86C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7383350" y="1537981"/>
            <a:ext cx="4465397" cy="3484853"/>
            <a:chOff x="6462425" y="1509163"/>
            <a:chExt cx="5002744" cy="3904206"/>
          </a:xfrm>
        </p:grpSpPr>
        <p:pic>
          <p:nvPicPr>
            <p:cNvPr id="16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6462425" y="1509163"/>
              <a:ext cx="5002744" cy="3904206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8" name="Прямоугольник 17"/>
            <p:cNvSpPr/>
            <p:nvPr/>
          </p:nvSpPr>
          <p:spPr>
            <a:xfrm>
              <a:off x="7554637" y="4364894"/>
              <a:ext cx="3416969" cy="2003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8196488" y="1733503"/>
              <a:ext cx="96790" cy="9503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>
              <a:off x="7966827" y="2306170"/>
              <a:ext cx="96790" cy="9503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8514448" y="2364971"/>
              <a:ext cx="96790" cy="9503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Овал 29"/>
            <p:cNvSpPr/>
            <p:nvPr/>
          </p:nvSpPr>
          <p:spPr>
            <a:xfrm>
              <a:off x="9597600" y="2498400"/>
              <a:ext cx="96790" cy="9503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Овал 30"/>
            <p:cNvSpPr/>
            <p:nvPr/>
          </p:nvSpPr>
          <p:spPr>
            <a:xfrm>
              <a:off x="10638709" y="2664000"/>
              <a:ext cx="96790" cy="9503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4268447" y="2071345"/>
            <a:ext cx="23459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Metilene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Blue (MB)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radiopharmaceutical for imaging and targeted therapy of melanoma (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86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halogen radioisotopes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315199" y="6093670"/>
            <a:ext cx="37061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6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Collaboration of LRB and FMBA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86C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0963" y="5851787"/>
            <a:ext cx="737783" cy="822321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418655" y="1979132"/>
            <a:ext cx="3767443" cy="3942840"/>
            <a:chOff x="166187" y="2306170"/>
            <a:chExt cx="3767443" cy="3942840"/>
          </a:xfrm>
        </p:grpSpPr>
        <p:sp>
          <p:nvSpPr>
            <p:cNvPr id="34" name="Облако 33"/>
            <p:cNvSpPr/>
            <p:nvPr/>
          </p:nvSpPr>
          <p:spPr>
            <a:xfrm>
              <a:off x="166187" y="2306170"/>
              <a:ext cx="3752263" cy="3816285"/>
            </a:xfrm>
            <a:prstGeom prst="clou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8873" b="54117"/>
            <a:stretch/>
          </p:blipFill>
          <p:spPr>
            <a:xfrm>
              <a:off x="561821" y="2936277"/>
              <a:ext cx="3071636" cy="1169131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35" name="Прямоугольник 34"/>
            <p:cNvSpPr/>
            <p:nvPr/>
          </p:nvSpPr>
          <p:spPr>
            <a:xfrm>
              <a:off x="166187" y="4214311"/>
              <a:ext cx="3767443" cy="20346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Облако 24"/>
            <p:cNvSpPr/>
            <p:nvPr/>
          </p:nvSpPr>
          <p:spPr>
            <a:xfrm>
              <a:off x="166593" y="2317466"/>
              <a:ext cx="3752263" cy="3816285"/>
            </a:xfrm>
            <a:prstGeom prst="cloud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61312" y="4214312"/>
              <a:ext cx="1510774" cy="1585858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557" y="2809722"/>
              <a:ext cx="346875" cy="346875"/>
            </a:xfrm>
            <a:prstGeom prst="rect">
              <a:avLst/>
            </a:prstGeom>
          </p:spPr>
        </p:pic>
        <p:sp>
          <p:nvSpPr>
            <p:cNvPr id="41" name="Прямоугольник 40"/>
            <p:cNvSpPr/>
            <p:nvPr/>
          </p:nvSpPr>
          <p:spPr>
            <a:xfrm>
              <a:off x="2006310" y="2772730"/>
              <a:ext cx="5052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131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3788526" y="4706345"/>
            <a:ext cx="2825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02D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AraC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(nucleoside analog) – molecular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radiosensitizer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43253" y="6121125"/>
            <a:ext cx="6271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A.S.Lunev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K.A.Petrosova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12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A.E.Zakharkina</a:t>
            </a:r>
            <a:r>
              <a:rPr lang="en-US" sz="1200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D.M.Zayakova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A.B.Bruskin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A.V.Boreyko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E.A.Krasavin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A.N.Bugay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// Phys. Part.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Nucl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Lett. 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[in print]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CustomShape 3">
            <a:extLst>
              <a:ext uri="{FF2B5EF4-FFF2-40B4-BE49-F238E27FC236}">
                <a16:creationId xmlns:a16="http://schemas.microsoft.com/office/drawing/2014/main" id="{D150ADE2-F6DE-487D-960D-5D8B2757A4E0}"/>
              </a:ext>
            </a:extLst>
          </p:cNvPr>
          <p:cNvSpPr/>
          <p:nvPr/>
        </p:nvSpPr>
        <p:spPr>
          <a:xfrm>
            <a:off x="1361630" y="356013"/>
            <a:ext cx="10621044" cy="4569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6805" tIns="43403" rIns="86805" bIns="43403">
            <a:spAutoFit/>
          </a:bodyPr>
          <a:lstStyle/>
          <a:p>
            <a:pPr marL="0" marR="0" lvl="0" indent="0" algn="ctr" defTabSz="8819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Approach to Increase Biological Efficiency of Therapeutic Radionuclides</a:t>
            </a:r>
          </a:p>
        </p:txBody>
      </p:sp>
    </p:spTree>
    <p:extLst>
      <p:ext uri="{BB962C8B-B14F-4D97-AF65-F5344CB8AC3E}">
        <p14:creationId xmlns:p14="http://schemas.microsoft.com/office/powerpoint/2010/main" val="81521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3339" y="58338"/>
            <a:ext cx="11279256" cy="6781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b="1" dirty="0" smtClean="0"/>
              <a:t>Список статей</a:t>
            </a:r>
          </a:p>
          <a:p>
            <a:pPr lvl="0">
              <a:lnSpc>
                <a:spcPct val="115000"/>
              </a:lnSpc>
            </a:pPr>
            <a:endParaRPr lang="ru-RU" b="1" dirty="0" smtClean="0"/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dirty="0" err="1" smtClean="0"/>
              <a:t>Chausov</a:t>
            </a:r>
            <a:r>
              <a:rPr lang="en-US" dirty="0" smtClean="0"/>
              <a:t> </a:t>
            </a:r>
            <a:r>
              <a:rPr lang="en-US" dirty="0"/>
              <a:t>V.N., </a:t>
            </a:r>
            <a:r>
              <a:rPr lang="en-US" dirty="0" err="1"/>
              <a:t>Boreiko</a:t>
            </a:r>
            <a:r>
              <a:rPr lang="en-US" dirty="0"/>
              <a:t> A.V., </a:t>
            </a:r>
            <a:r>
              <a:rPr lang="en-US" dirty="0" err="1"/>
              <a:t>Krasavin</a:t>
            </a:r>
            <a:r>
              <a:rPr lang="en-US" dirty="0"/>
              <a:t> E.A., </a:t>
            </a:r>
            <a:r>
              <a:rPr lang="en-US" dirty="0" err="1"/>
              <a:t>Mozhaeva</a:t>
            </a:r>
            <a:r>
              <a:rPr lang="en-US" dirty="0"/>
              <a:t> A.V., </a:t>
            </a:r>
            <a:r>
              <a:rPr lang="en-US" dirty="0" err="1"/>
              <a:t>Ravnachka</a:t>
            </a:r>
            <a:r>
              <a:rPr lang="en-US" dirty="0"/>
              <a:t> I.I., </a:t>
            </a:r>
            <a:r>
              <a:rPr lang="en-US" dirty="0" err="1"/>
              <a:t>Tiunchik</a:t>
            </a:r>
            <a:r>
              <a:rPr lang="en-US" dirty="0"/>
              <a:t> S.I., </a:t>
            </a:r>
            <a:r>
              <a:rPr lang="en-US" dirty="0" err="1"/>
              <a:t>Tronov</a:t>
            </a:r>
            <a:r>
              <a:rPr lang="en-US" dirty="0"/>
              <a:t> V.A. Patterns of induction and reparation of double-strand DNA breaks in human lymphocytes under the action of accelerated heavy ions of different energies // Radiation biology. Radioecology. 2009. Vol. 49. No. 1. P. 73-77.</a:t>
            </a:r>
            <a:endParaRPr lang="ru-RU" dirty="0"/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dirty="0" err="1"/>
              <a:t>Boreyko</a:t>
            </a:r>
            <a:r>
              <a:rPr lang="en-US" dirty="0"/>
              <a:t> A.V., </a:t>
            </a:r>
            <a:r>
              <a:rPr lang="en-US" dirty="0" err="1"/>
              <a:t>Chausov</a:t>
            </a:r>
            <a:r>
              <a:rPr lang="en-US" dirty="0"/>
              <a:t> V.N., </a:t>
            </a:r>
            <a:r>
              <a:rPr lang="en-US" dirty="0" err="1"/>
              <a:t>Krasavin</a:t>
            </a:r>
            <a:r>
              <a:rPr lang="en-US" dirty="0"/>
              <a:t> E.A., </a:t>
            </a:r>
            <a:r>
              <a:rPr lang="en-US" dirty="0" err="1"/>
              <a:t>Ravnachka</a:t>
            </a:r>
            <a:r>
              <a:rPr lang="en-US" dirty="0"/>
              <a:t> I., </a:t>
            </a:r>
            <a:r>
              <a:rPr lang="en-US" dirty="0" err="1"/>
              <a:t>Stukova</a:t>
            </a:r>
            <a:r>
              <a:rPr lang="en-US" dirty="0"/>
              <a:t> S.I. The influence of DNA inhibitor synthesis on the induction and repair of double-strand DNA breaks in human lymphocytes under action of radiation with a different linear energy transfer // Physics of Particles and Nuclei Letters. 2011. V. 8. № 4. P. 399-404.</a:t>
            </a:r>
            <a:endParaRPr lang="ru-RU" dirty="0"/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dirty="0" err="1"/>
              <a:t>Chausov</a:t>
            </a:r>
            <a:r>
              <a:rPr lang="en-US" dirty="0"/>
              <a:t> V.N., </a:t>
            </a:r>
            <a:r>
              <a:rPr lang="en-US" dirty="0" err="1"/>
              <a:t>Boreyko</a:t>
            </a:r>
            <a:r>
              <a:rPr lang="en-US" dirty="0"/>
              <a:t> A.V., </a:t>
            </a:r>
            <a:r>
              <a:rPr lang="en-US" dirty="0" err="1"/>
              <a:t>Bulanova</a:t>
            </a:r>
            <a:r>
              <a:rPr lang="en-US" dirty="0"/>
              <a:t> T.S., </a:t>
            </a:r>
            <a:r>
              <a:rPr lang="en-US" dirty="0" err="1"/>
              <a:t>Zadnepryanets</a:t>
            </a:r>
            <a:r>
              <a:rPr lang="en-US" dirty="0"/>
              <a:t> M.G., </a:t>
            </a:r>
            <a:r>
              <a:rPr lang="en-US" dirty="0" err="1"/>
              <a:t>Ilyina</a:t>
            </a:r>
            <a:r>
              <a:rPr lang="en-US" dirty="0"/>
              <a:t> E.V., </a:t>
            </a:r>
            <a:r>
              <a:rPr lang="en-US" dirty="0" err="1"/>
              <a:t>Jezkova</a:t>
            </a:r>
            <a:r>
              <a:rPr lang="en-US" dirty="0"/>
              <a:t> L., </a:t>
            </a:r>
            <a:r>
              <a:rPr lang="en-US" dirty="0" err="1"/>
              <a:t>Krasavin</a:t>
            </a:r>
            <a:r>
              <a:rPr lang="en-US" dirty="0"/>
              <a:t> E.A., </a:t>
            </a:r>
            <a:r>
              <a:rPr lang="en-US" dirty="0" err="1"/>
              <a:t>Kozhina</a:t>
            </a:r>
            <a:r>
              <a:rPr lang="en-US" dirty="0"/>
              <a:t> R.A., Kuzmina E.A., </a:t>
            </a:r>
            <a:r>
              <a:rPr lang="en-US" dirty="0" err="1"/>
              <a:t>Kulikova</a:t>
            </a:r>
            <a:r>
              <a:rPr lang="en-US" dirty="0"/>
              <a:t> E.A., </a:t>
            </a:r>
            <a:r>
              <a:rPr lang="en-US" dirty="0" err="1"/>
              <a:t>Smirnova</a:t>
            </a:r>
            <a:r>
              <a:rPr lang="en-US" dirty="0"/>
              <a:t> E.V., </a:t>
            </a:r>
            <a:r>
              <a:rPr lang="en-US" dirty="0" err="1"/>
              <a:t>Tiunchik</a:t>
            </a:r>
            <a:r>
              <a:rPr lang="en-US" dirty="0"/>
              <a:t> S.I. Formation of Direct and Enzymatic DNA Double-Strand Breaks in the Presence of Repair Inhibitors after Exposure to Radiations of Different Quality // Physics of Particles and Nuclei Letters. 2018. V. 15. № 6. P. 700-710. </a:t>
            </a:r>
            <a:endParaRPr lang="ru-RU" dirty="0"/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dirty="0" err="1"/>
              <a:t>Krasavin</a:t>
            </a:r>
            <a:r>
              <a:rPr lang="en-US" dirty="0"/>
              <a:t> E.A., </a:t>
            </a:r>
            <a:r>
              <a:rPr lang="en-US" dirty="0" err="1"/>
              <a:t>Boreiko</a:t>
            </a:r>
            <a:r>
              <a:rPr lang="en-US" dirty="0"/>
              <a:t> A.V., </a:t>
            </a:r>
            <a:r>
              <a:rPr lang="en-US" dirty="0" err="1"/>
              <a:t>Chausov</a:t>
            </a:r>
            <a:r>
              <a:rPr lang="en-US" dirty="0"/>
              <a:t> V.N., Kuzmina E.A., </a:t>
            </a:r>
            <a:r>
              <a:rPr lang="en-US" dirty="0" err="1"/>
              <a:t>Kozhina</a:t>
            </a:r>
            <a:r>
              <a:rPr lang="en-US" dirty="0"/>
              <a:t> R.A., </a:t>
            </a:r>
            <a:r>
              <a:rPr lang="en-US" dirty="0" err="1"/>
              <a:t>Tiounchik</a:t>
            </a:r>
            <a:r>
              <a:rPr lang="en-US" dirty="0"/>
              <a:t> S.I., </a:t>
            </a:r>
            <a:r>
              <a:rPr lang="en-US" dirty="0" err="1"/>
              <a:t>Ilyina</a:t>
            </a:r>
            <a:r>
              <a:rPr lang="en-US" dirty="0"/>
              <a:t> E.V., </a:t>
            </a:r>
            <a:r>
              <a:rPr lang="en-US" dirty="0" err="1"/>
              <a:t>Kulikova</a:t>
            </a:r>
            <a:r>
              <a:rPr lang="en-US" dirty="0"/>
              <a:t> E.A., </a:t>
            </a:r>
            <a:r>
              <a:rPr lang="en-US" dirty="0" err="1"/>
              <a:t>Zadnepryanets</a:t>
            </a:r>
            <a:r>
              <a:rPr lang="en-US" dirty="0"/>
              <a:t> M.G., </a:t>
            </a:r>
            <a:r>
              <a:rPr lang="en-US" dirty="0" err="1"/>
              <a:t>Smirnova</a:t>
            </a:r>
            <a:r>
              <a:rPr lang="en-US" dirty="0"/>
              <a:t> E.V., Timoshenko G.N. Effect of DNA Synthesis Inhibitors on the Biological Efficiency of a Proton Beam in a Modified Bragg Peak // Physics of Particles and Nuclei Letters. 2019. V. 2. № 221. P. 153-158.</a:t>
            </a:r>
            <a:endParaRPr lang="ru-RU" dirty="0"/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dirty="0" err="1"/>
              <a:t>Erhan</a:t>
            </a:r>
            <a:r>
              <a:rPr lang="en-US" dirty="0"/>
              <a:t> S.E., </a:t>
            </a:r>
            <a:r>
              <a:rPr lang="en-US" dirty="0" err="1"/>
              <a:t>Boreyko</a:t>
            </a:r>
            <a:r>
              <a:rPr lang="en-US" dirty="0"/>
              <a:t> A.V., </a:t>
            </a:r>
            <a:r>
              <a:rPr lang="en-US" dirty="0" err="1"/>
              <a:t>Kozhina</a:t>
            </a:r>
            <a:r>
              <a:rPr lang="en-US" dirty="0"/>
              <a:t> R.A., Kuzmina E.A., </a:t>
            </a:r>
            <a:r>
              <a:rPr lang="en-US" dirty="0" err="1"/>
              <a:t>Ilyina</a:t>
            </a:r>
            <a:r>
              <a:rPr lang="en-US" dirty="0"/>
              <a:t> E.V., </a:t>
            </a:r>
            <a:r>
              <a:rPr lang="en-US" dirty="0" err="1"/>
              <a:t>Tiounchik</a:t>
            </a:r>
            <a:r>
              <a:rPr lang="en-US" dirty="0"/>
              <a:t> S.I., </a:t>
            </a:r>
            <a:r>
              <a:rPr lang="en-US" dirty="0" err="1"/>
              <a:t>Chausov</a:t>
            </a:r>
            <a:r>
              <a:rPr lang="en-US" dirty="0"/>
              <a:t> V.N. Induction of DNA damage in neuronal cells of mice under the influence of repair inhibitors under the action of gamma-rays </a:t>
            </a:r>
            <a:r>
              <a:rPr lang="en-US" i="1" dirty="0"/>
              <a:t>in vivo</a:t>
            </a:r>
            <a:r>
              <a:rPr lang="en-US" dirty="0"/>
              <a:t> // Physics of Particles and Nuclei Letters. 2022. V. 19. № 5. P. 586-589.</a:t>
            </a:r>
            <a:endParaRPr lang="ru-RU" dirty="0"/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dirty="0" err="1"/>
              <a:t>Kozhina</a:t>
            </a:r>
            <a:r>
              <a:rPr lang="en-US" dirty="0"/>
              <a:t> R.A., </a:t>
            </a:r>
            <a:r>
              <a:rPr lang="en-US" dirty="0" err="1"/>
              <a:t>Boreyko</a:t>
            </a:r>
            <a:r>
              <a:rPr lang="en-US" dirty="0"/>
              <a:t> A.V., </a:t>
            </a:r>
            <a:r>
              <a:rPr lang="en-US" dirty="0" err="1"/>
              <a:t>Chausov</a:t>
            </a:r>
            <a:r>
              <a:rPr lang="en-US" dirty="0"/>
              <a:t> V.N., </a:t>
            </a:r>
            <a:r>
              <a:rPr lang="en-US" dirty="0" err="1"/>
              <a:t>Erhan</a:t>
            </a:r>
            <a:r>
              <a:rPr lang="en-US" dirty="0"/>
              <a:t> S.E., </a:t>
            </a:r>
            <a:r>
              <a:rPr lang="en-US" dirty="0" err="1"/>
              <a:t>Ilyina</a:t>
            </a:r>
            <a:r>
              <a:rPr lang="en-US" dirty="0"/>
              <a:t> E.V., </a:t>
            </a:r>
            <a:r>
              <a:rPr lang="en-US" dirty="0" err="1"/>
              <a:t>Koryakin</a:t>
            </a:r>
            <a:r>
              <a:rPr lang="en-US" dirty="0"/>
              <a:t> S.N., Kuzmina E.A., </a:t>
            </a:r>
            <a:r>
              <a:rPr lang="en-US" dirty="0" err="1"/>
              <a:t>Matchuk</a:t>
            </a:r>
            <a:r>
              <a:rPr lang="en-US" dirty="0"/>
              <a:t> O.N., </a:t>
            </a:r>
            <a:r>
              <a:rPr lang="en-US" dirty="0" err="1"/>
              <a:t>Selivanova</a:t>
            </a:r>
            <a:r>
              <a:rPr lang="en-US" dirty="0"/>
              <a:t> E.I., </a:t>
            </a:r>
            <a:r>
              <a:rPr lang="en-US" dirty="0" err="1"/>
              <a:t>Tiounchik</a:t>
            </a:r>
            <a:r>
              <a:rPr lang="en-US" dirty="0"/>
              <a:t> S.I. The Effect of DNA Synthesis Inhibitor on DNA Damage Induction in Melanoma Cells after Exposure to Protons // Physics of Particles and Nuclei Letters. 2022. V.19, No.5. P.590-593</a:t>
            </a:r>
            <a:r>
              <a:rPr lang="en-US" dirty="0" smtClean="0"/>
              <a:t>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951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3339" y="58338"/>
            <a:ext cx="11279256" cy="6144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b="1" dirty="0" smtClean="0"/>
              <a:t>Список статей</a:t>
            </a:r>
          </a:p>
          <a:p>
            <a:pPr lvl="0">
              <a:lnSpc>
                <a:spcPct val="115000"/>
              </a:lnSpc>
            </a:pPr>
            <a:endParaRPr lang="ru-RU" b="1" dirty="0" smtClean="0"/>
          </a:p>
          <a:p>
            <a:pPr marL="342900" lvl="0" indent="-342900">
              <a:lnSpc>
                <a:spcPct val="115000"/>
              </a:lnSpc>
              <a:buFont typeface="+mj-lt"/>
              <a:buAutoNum type="arabicPeriod" startAt="7"/>
            </a:pPr>
            <a:r>
              <a:rPr lang="en-US" dirty="0" err="1" smtClean="0"/>
              <a:t>Boreiko</a:t>
            </a:r>
            <a:r>
              <a:rPr lang="en-US" dirty="0" smtClean="0"/>
              <a:t> </a:t>
            </a:r>
            <a:r>
              <a:rPr lang="en-US" dirty="0"/>
              <a:t>A.V., </a:t>
            </a:r>
            <a:r>
              <a:rPr lang="en-US" dirty="0" err="1"/>
              <a:t>Zadnepryanets</a:t>
            </a:r>
            <a:r>
              <a:rPr lang="en-US" dirty="0"/>
              <a:t> M.G., </a:t>
            </a:r>
            <a:r>
              <a:rPr lang="en-US" dirty="0" err="1"/>
              <a:t>Chausov</a:t>
            </a:r>
            <a:r>
              <a:rPr lang="en-US" dirty="0"/>
              <a:t> V.N., </a:t>
            </a:r>
            <a:r>
              <a:rPr lang="en-US" dirty="0" err="1"/>
              <a:t>Hramko</a:t>
            </a:r>
            <a:r>
              <a:rPr lang="en-US" dirty="0"/>
              <a:t> T.S., </a:t>
            </a:r>
            <a:r>
              <a:rPr lang="en-US" dirty="0" err="1"/>
              <a:t>Kozhina</a:t>
            </a:r>
            <a:r>
              <a:rPr lang="en-US" dirty="0"/>
              <a:t> R.A., Kuzmina E.A., </a:t>
            </a:r>
            <a:r>
              <a:rPr lang="en-US" dirty="0" err="1"/>
              <a:t>Tiunchik</a:t>
            </a:r>
            <a:r>
              <a:rPr lang="en-US" dirty="0"/>
              <a:t> S.I., </a:t>
            </a:r>
            <a:r>
              <a:rPr lang="en-US" dirty="0" err="1"/>
              <a:t>Krasavin</a:t>
            </a:r>
            <a:r>
              <a:rPr lang="en-US" dirty="0"/>
              <a:t> E.A. Combined Action of DNA Synthesis Inhibitors and Accelerated Protons on Malignant Tumor Cells // Physics of Particles and Nuclei Letters. 2023. V. 20. № 4. P. 683-689.</a:t>
            </a:r>
            <a:endParaRPr lang="ru-RU" dirty="0"/>
          </a:p>
          <a:p>
            <a:pPr marL="342900" lvl="0" indent="-342900">
              <a:lnSpc>
                <a:spcPct val="115000"/>
              </a:lnSpc>
              <a:buFont typeface="+mj-lt"/>
              <a:buAutoNum type="arabicPeriod" startAt="7"/>
            </a:pPr>
            <a:r>
              <a:rPr lang="en-US" dirty="0"/>
              <a:t>I.A. </a:t>
            </a:r>
            <a:r>
              <a:rPr lang="en-US" dirty="0" err="1"/>
              <a:t>Zamulaeva</a:t>
            </a:r>
            <a:r>
              <a:rPr lang="en-US" dirty="0"/>
              <a:t>, O.N. </a:t>
            </a:r>
            <a:r>
              <a:rPr lang="en-US" dirty="0" err="1"/>
              <a:t>Matchuk</a:t>
            </a:r>
            <a:r>
              <a:rPr lang="en-US" dirty="0"/>
              <a:t>, E.I. </a:t>
            </a:r>
            <a:r>
              <a:rPr lang="en-US" dirty="0" err="1"/>
              <a:t>Selivanova</a:t>
            </a:r>
            <a:r>
              <a:rPr lang="en-US" dirty="0"/>
              <a:t>, A.O. </a:t>
            </a:r>
            <a:r>
              <a:rPr lang="en-US" dirty="0" err="1"/>
              <a:t>Yakimova</a:t>
            </a:r>
            <a:r>
              <a:rPr lang="en-US" dirty="0"/>
              <a:t>, V.A. </a:t>
            </a:r>
            <a:r>
              <a:rPr lang="en-US" dirty="0" err="1"/>
              <a:t>Mosina</a:t>
            </a:r>
            <a:r>
              <a:rPr lang="en-US" dirty="0"/>
              <a:t>, V.A. </a:t>
            </a:r>
            <a:r>
              <a:rPr lang="en-US" dirty="0" err="1"/>
              <a:t>Koryakin</a:t>
            </a:r>
            <a:r>
              <a:rPr lang="en-US" dirty="0"/>
              <a:t>, A.D. </a:t>
            </a:r>
            <a:r>
              <a:rPr lang="en-US" dirty="0" err="1"/>
              <a:t>Kaprin</a:t>
            </a:r>
            <a:r>
              <a:rPr lang="en-US" dirty="0"/>
              <a:t>, A.V. </a:t>
            </a:r>
            <a:r>
              <a:rPr lang="en-US" dirty="0" err="1"/>
              <a:t>Boreyko</a:t>
            </a:r>
            <a:r>
              <a:rPr lang="en-US" dirty="0"/>
              <a:t>, A.N. </a:t>
            </a:r>
            <a:r>
              <a:rPr lang="en-US" dirty="0" err="1"/>
              <a:t>Bugay</a:t>
            </a:r>
            <a:r>
              <a:rPr lang="en-US" dirty="0"/>
              <a:t>, V.N. </a:t>
            </a:r>
            <a:r>
              <a:rPr lang="en-US" dirty="0" err="1"/>
              <a:t>Chausov</a:t>
            </a:r>
            <a:r>
              <a:rPr lang="en-US" dirty="0"/>
              <a:t>, E.A. </a:t>
            </a:r>
            <a:r>
              <a:rPr lang="en-US" dirty="0" err="1"/>
              <a:t>Krasavin</a:t>
            </a:r>
            <a:r>
              <a:rPr lang="en-US" dirty="0"/>
              <a:t>  Radiobiological effects the combined action of 1-β-D-</a:t>
            </a:r>
            <a:r>
              <a:rPr lang="en-US" dirty="0" err="1"/>
              <a:t>arabinofuranosylcytosine</a:t>
            </a:r>
            <a:r>
              <a:rPr lang="en-US" dirty="0"/>
              <a:t> and proton radiation on B16 melanoma in vivo // Physics of Particles and Nuclei Letters. 2023. V.20, №1, P.63–75.</a:t>
            </a:r>
            <a:endParaRPr lang="ru-RU" dirty="0"/>
          </a:p>
          <a:p>
            <a:pPr marL="342900" lvl="0" indent="-342900">
              <a:lnSpc>
                <a:spcPct val="115000"/>
              </a:lnSpc>
              <a:buFont typeface="+mj-lt"/>
              <a:buAutoNum type="arabicPeriod" startAt="7"/>
            </a:pPr>
            <a:r>
              <a:rPr lang="en-US" dirty="0" err="1"/>
              <a:t>Zamulaeva</a:t>
            </a:r>
            <a:r>
              <a:rPr lang="en-US" dirty="0"/>
              <a:t> I.A., </a:t>
            </a:r>
            <a:r>
              <a:rPr lang="en-US" dirty="0" err="1"/>
              <a:t>Matchuk</a:t>
            </a:r>
            <a:r>
              <a:rPr lang="en-US" dirty="0"/>
              <a:t> O.N., </a:t>
            </a:r>
            <a:r>
              <a:rPr lang="en-US" dirty="0" err="1"/>
              <a:t>Selivanova</a:t>
            </a:r>
            <a:r>
              <a:rPr lang="en-US" dirty="0"/>
              <a:t> E.I., </a:t>
            </a:r>
            <a:r>
              <a:rPr lang="en-US" dirty="0" err="1"/>
              <a:t>Mosina</a:t>
            </a:r>
            <a:r>
              <a:rPr lang="en-US" dirty="0"/>
              <a:t> V.A., </a:t>
            </a:r>
            <a:r>
              <a:rPr lang="en-US" dirty="0" err="1"/>
              <a:t>Abramova</a:t>
            </a:r>
            <a:r>
              <a:rPr lang="en-US" dirty="0"/>
              <a:t> M.R., </a:t>
            </a:r>
            <a:r>
              <a:rPr lang="en-US" dirty="0" err="1"/>
              <a:t>Saburov</a:t>
            </a:r>
            <a:r>
              <a:rPr lang="en-US" dirty="0"/>
              <a:t> V.O., </a:t>
            </a:r>
            <a:r>
              <a:rPr lang="en-US" dirty="0" err="1"/>
              <a:t>Koryakin</a:t>
            </a:r>
            <a:r>
              <a:rPr lang="en-US" dirty="0"/>
              <a:t> S.N., Ivanov S.A., </a:t>
            </a:r>
            <a:r>
              <a:rPr lang="en-US" dirty="0" err="1"/>
              <a:t>Karpin</a:t>
            </a:r>
            <a:r>
              <a:rPr lang="en-US" dirty="0"/>
              <a:t> A.D., </a:t>
            </a:r>
            <a:r>
              <a:rPr lang="en-US" dirty="0" err="1"/>
              <a:t>Boreiko</a:t>
            </a:r>
            <a:r>
              <a:rPr lang="en-US" dirty="0"/>
              <a:t> A.V., </a:t>
            </a:r>
            <a:r>
              <a:rPr lang="en-US" dirty="0" err="1"/>
              <a:t>Chausov</a:t>
            </a:r>
            <a:r>
              <a:rPr lang="en-US" dirty="0"/>
              <a:t> V.N., </a:t>
            </a:r>
            <a:r>
              <a:rPr lang="en-US" dirty="0" err="1"/>
              <a:t>Krasavin</a:t>
            </a:r>
            <a:r>
              <a:rPr lang="en-US" dirty="0"/>
              <a:t> E.A. Effects of fractionated proton irradiation in combination with 1-β-D-</a:t>
            </a:r>
            <a:r>
              <a:rPr lang="en-US" dirty="0" err="1"/>
              <a:t>arabinofuranosylcytosine</a:t>
            </a:r>
            <a:r>
              <a:rPr lang="en-US" dirty="0"/>
              <a:t> on mouse melanoma line B16 </a:t>
            </a:r>
            <a:r>
              <a:rPr lang="en-US" i="1" dirty="0"/>
              <a:t>in vivo</a:t>
            </a:r>
            <a:r>
              <a:rPr lang="en-US" dirty="0"/>
              <a:t> // Physics of Particles and Nuclei Letters. 2024. V.21. №6. P.1208-1218.</a:t>
            </a:r>
            <a:endParaRPr lang="ru-RU" dirty="0"/>
          </a:p>
          <a:p>
            <a:pPr marL="342900" lvl="0" indent="-342900">
              <a:lnSpc>
                <a:spcPct val="115000"/>
              </a:lnSpc>
              <a:buFont typeface="+mj-lt"/>
              <a:buAutoNum type="arabicPeriod" startAt="7"/>
            </a:pPr>
            <a:r>
              <a:rPr lang="en-US" dirty="0" err="1"/>
              <a:t>Belyakova</a:t>
            </a:r>
            <a:r>
              <a:rPr lang="en-US" dirty="0"/>
              <a:t> T.A., </a:t>
            </a:r>
            <a:r>
              <a:rPr lang="en-US" dirty="0" err="1"/>
              <a:t>Rozanova</a:t>
            </a:r>
            <a:r>
              <a:rPr lang="en-US" dirty="0"/>
              <a:t> O.M., </a:t>
            </a:r>
            <a:r>
              <a:rPr lang="en-US" dirty="0" err="1"/>
              <a:t>Smirnova</a:t>
            </a:r>
            <a:r>
              <a:rPr lang="en-US" dirty="0"/>
              <a:t> E.N., </a:t>
            </a:r>
            <a:r>
              <a:rPr lang="en-US" dirty="0" err="1"/>
              <a:t>Strelnikova</a:t>
            </a:r>
            <a:r>
              <a:rPr lang="en-US" dirty="0"/>
              <a:t> N.S., </a:t>
            </a:r>
            <a:r>
              <a:rPr lang="en-US" dirty="0" err="1"/>
              <a:t>Krasavin</a:t>
            </a:r>
            <a:r>
              <a:rPr lang="en-US" dirty="0"/>
              <a:t> E.A., </a:t>
            </a:r>
            <a:r>
              <a:rPr lang="en-US" dirty="0" err="1"/>
              <a:t>Boreiko</a:t>
            </a:r>
            <a:r>
              <a:rPr lang="en-US" dirty="0"/>
              <a:t> A.V. Modifying Effect of 1-β-D-</a:t>
            </a:r>
            <a:r>
              <a:rPr lang="en-US" dirty="0" err="1"/>
              <a:t>arabinofuranosylcytosine</a:t>
            </a:r>
            <a:r>
              <a:rPr lang="en-US" dirty="0"/>
              <a:t> on the Growth of the Solid Tumor Ehrlich Carcinoma in Mice under In Vivo and Ex Vivo Proton Irradiation of Cells // Physics of Particles and Nuclei Letters. 2025. V.22. №2. P.477-486.</a:t>
            </a:r>
            <a:endParaRPr lang="ru-RU" dirty="0"/>
          </a:p>
          <a:p>
            <a:pPr marL="342900" lvl="0" indent="-342900">
              <a:lnSpc>
                <a:spcPct val="115000"/>
              </a:lnSpc>
              <a:buFont typeface="+mj-lt"/>
              <a:buAutoNum type="arabicPeriod" startAt="7"/>
            </a:pPr>
            <a:r>
              <a:rPr lang="en-US" dirty="0" err="1"/>
              <a:t>Lunev</a:t>
            </a:r>
            <a:r>
              <a:rPr lang="en-US" dirty="0"/>
              <a:t> A.S., </a:t>
            </a:r>
            <a:r>
              <a:rPr lang="en-US" dirty="0" err="1"/>
              <a:t>Petrosova</a:t>
            </a:r>
            <a:r>
              <a:rPr lang="en-US" dirty="0"/>
              <a:t> K.A., </a:t>
            </a:r>
            <a:r>
              <a:rPr lang="en-US" dirty="0" err="1"/>
              <a:t>Krasavin</a:t>
            </a:r>
            <a:r>
              <a:rPr lang="en-US" dirty="0"/>
              <a:t> E.A., </a:t>
            </a:r>
            <a:r>
              <a:rPr lang="en-US" dirty="0" err="1"/>
              <a:t>Bruskin</a:t>
            </a:r>
            <a:r>
              <a:rPr lang="en-US" dirty="0"/>
              <a:t> A.B., </a:t>
            </a:r>
            <a:r>
              <a:rPr lang="en-US" dirty="0" err="1"/>
              <a:t>Zakharkina</a:t>
            </a:r>
            <a:r>
              <a:rPr lang="en-US" dirty="0"/>
              <a:t> A.E., </a:t>
            </a:r>
            <a:r>
              <a:rPr lang="en-US" dirty="0" err="1"/>
              <a:t>Boreyko</a:t>
            </a:r>
            <a:r>
              <a:rPr lang="en-US" dirty="0"/>
              <a:t> A.V., </a:t>
            </a:r>
            <a:r>
              <a:rPr lang="en-US" dirty="0" err="1"/>
              <a:t>Bugay</a:t>
            </a:r>
            <a:r>
              <a:rPr lang="en-US" dirty="0"/>
              <a:t> A.N. Studying of synergic action of 1-β-D-</a:t>
            </a:r>
            <a:r>
              <a:rPr lang="en-US" dirty="0" err="1"/>
              <a:t>Arabinofuranosylcytosine</a:t>
            </a:r>
            <a:r>
              <a:rPr lang="en-US" dirty="0"/>
              <a:t> and radionuclide therapy with [</a:t>
            </a:r>
            <a:r>
              <a:rPr lang="en-US" baseline="30000" dirty="0"/>
              <a:t>131</a:t>
            </a:r>
            <a:r>
              <a:rPr lang="en-US" dirty="0"/>
              <a:t>I</a:t>
            </a:r>
            <a:r>
              <a:rPr lang="en-US" dirty="0" smtClean="0"/>
              <a:t>]-</a:t>
            </a:r>
            <a:r>
              <a:rPr lang="en-US" dirty="0"/>
              <a:t>labeled methylene blue on surviving of B16F10 melanoma cells // Physics of Particles and Nuclei Letters. 2026. V.23. №1. P.1-14</a:t>
            </a:r>
            <a:r>
              <a:rPr lang="en-US" dirty="0" smtClean="0"/>
              <a:t>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37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9734" y="306816"/>
            <a:ext cx="10883347" cy="5525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b="1" dirty="0" smtClean="0"/>
              <a:t>Патенты</a:t>
            </a:r>
          </a:p>
          <a:p>
            <a:pPr lvl="0">
              <a:lnSpc>
                <a:spcPct val="115000"/>
              </a:lnSpc>
            </a:pPr>
            <a:endParaRPr lang="ru-RU" b="1" dirty="0" smtClean="0"/>
          </a:p>
          <a:p>
            <a:pPr marL="342900" lvl="0" indent="-342900">
              <a:lnSpc>
                <a:spcPts val="2160"/>
              </a:lnSpc>
              <a:buFont typeface="+mj-lt"/>
              <a:buAutoNum type="arabicPeriod"/>
            </a:pPr>
            <a:r>
              <a:rPr lang="ru-RU" dirty="0"/>
              <a:t>Красавин Е.А., Борейко А.В., Куликова Е.А., Буланова Т.С., Тимошенко Г.Н., Чаусов В.Н. Способ повышения частоты образования </a:t>
            </a:r>
            <a:r>
              <a:rPr lang="ru-RU" dirty="0" err="1"/>
              <a:t>двунитевых</a:t>
            </a:r>
            <a:r>
              <a:rPr lang="ru-RU" dirty="0"/>
              <a:t> разрывов ДНК в клетках человека при действии ионизирующих излучений в условиях влияния </a:t>
            </a:r>
            <a:r>
              <a:rPr lang="ru-RU" dirty="0" err="1"/>
              <a:t>радиомодификаторов</a:t>
            </a:r>
            <a:r>
              <a:rPr lang="ru-RU" dirty="0"/>
              <a:t> // Патент на изобретение RU 2699670 C1, 09.09.2019. Заявка № 2018140538 от 16.11.2018.</a:t>
            </a:r>
          </a:p>
          <a:p>
            <a:pPr marL="342900" lvl="0" indent="-342900">
              <a:lnSpc>
                <a:spcPts val="2160"/>
              </a:lnSpc>
              <a:buFont typeface="+mj-lt"/>
              <a:buAutoNum type="arabicPeriod"/>
            </a:pPr>
            <a:r>
              <a:rPr lang="ru-RU" dirty="0"/>
              <a:t>Способ повышения эффективности действия ионизирующих излучений на меланому / </a:t>
            </a:r>
            <a:r>
              <a:rPr lang="ru-RU" dirty="0" err="1"/>
              <a:t>Замулаева</a:t>
            </a:r>
            <a:r>
              <a:rPr lang="ru-RU" dirty="0"/>
              <a:t> И.А., Борейко А.В., Бугай А.Н., </a:t>
            </a:r>
            <a:r>
              <a:rPr lang="ru-RU" dirty="0" err="1"/>
              <a:t>Каприн</a:t>
            </a:r>
            <a:r>
              <a:rPr lang="ru-RU" dirty="0"/>
              <a:t> А.Д., Корякин С.Н., Красавин Е.А., </a:t>
            </a:r>
            <a:r>
              <a:rPr lang="ru-RU" dirty="0" err="1"/>
              <a:t>Матчук</a:t>
            </a:r>
            <a:r>
              <a:rPr lang="ru-RU" dirty="0"/>
              <a:t> О.Н., Мосина В.А., Селиванова Е.И., Чаусов В.Н. // Патент на изобретение RU 2774032 C1, 14.06.2022. Заявка № 2021135499 от 02.12.2021.</a:t>
            </a:r>
          </a:p>
          <a:p>
            <a:pPr marL="342900" lvl="0" indent="-342900">
              <a:lnSpc>
                <a:spcPts val="2160"/>
              </a:lnSpc>
              <a:buFont typeface="+mj-lt"/>
              <a:buAutoNum type="arabicPeriod"/>
            </a:pPr>
            <a:r>
              <a:rPr lang="ru-RU" dirty="0"/>
              <a:t>Способ повышения эффективности действия протонной терапии на стволовые клетки меланомы / </a:t>
            </a:r>
            <a:r>
              <a:rPr lang="ru-RU" dirty="0" err="1"/>
              <a:t>Матчук</a:t>
            </a:r>
            <a:r>
              <a:rPr lang="ru-RU" dirty="0"/>
              <a:t> О.Н., Борейко А.В., Бугай А.Н., </a:t>
            </a:r>
            <a:r>
              <a:rPr lang="ru-RU" dirty="0" err="1"/>
              <a:t>Замулаева</a:t>
            </a:r>
            <a:r>
              <a:rPr lang="ru-RU" dirty="0"/>
              <a:t> И.А., </a:t>
            </a:r>
            <a:r>
              <a:rPr lang="ru-RU" dirty="0" err="1"/>
              <a:t>Каприн</a:t>
            </a:r>
            <a:r>
              <a:rPr lang="ru-RU" dirty="0"/>
              <a:t> А.Д., Корякин С.Н., Красавин Е.А., Мосина В.А., Селиванова Е.И., Соловьев А.Н., Чаусов В.Н., Якимова А.О. // Патент на изобретение RU 2798733 C2, 23.06.2023. Заявка № 2022122411 от 18.08.2022. </a:t>
            </a:r>
          </a:p>
          <a:p>
            <a:pPr marL="914400">
              <a:lnSpc>
                <a:spcPts val="2160"/>
              </a:lnSpc>
            </a:pPr>
            <a:r>
              <a:rPr lang="en-US" dirty="0"/>
              <a:t> </a:t>
            </a:r>
            <a:endParaRPr lang="ru-RU" dirty="0"/>
          </a:p>
          <a:p>
            <a:pPr>
              <a:lnSpc>
                <a:spcPts val="2160"/>
              </a:lnSpc>
            </a:pPr>
            <a:r>
              <a:rPr lang="ru-RU" b="1" dirty="0" smtClean="0"/>
              <a:t>Защита диссертации</a:t>
            </a:r>
            <a:endParaRPr lang="ru-RU" dirty="0"/>
          </a:p>
          <a:p>
            <a:pPr>
              <a:lnSpc>
                <a:spcPts val="2160"/>
              </a:lnSpc>
            </a:pPr>
            <a:r>
              <a:rPr lang="ru-RU" dirty="0"/>
              <a:t>Чаусов В.Н. Влияние ингибиторов синтеза ДНК на формирование </a:t>
            </a:r>
            <a:r>
              <a:rPr lang="ru-RU" dirty="0" err="1"/>
              <a:t>двунитевых</a:t>
            </a:r>
            <a:r>
              <a:rPr lang="ru-RU" dirty="0"/>
              <a:t> разрывов в клетках человека при действии излучений с разной линейной передачей энергии: диссертация канд. биол. наук: 1.5.1. - Обнинск, 2025.</a:t>
            </a:r>
          </a:p>
        </p:txBody>
      </p:sp>
    </p:spTree>
    <p:extLst>
      <p:ext uri="{BB962C8B-B14F-4D97-AF65-F5344CB8AC3E}">
        <p14:creationId xmlns:p14="http://schemas.microsoft.com/office/powerpoint/2010/main" val="332585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" y="258968"/>
            <a:ext cx="11131826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Аннотация (1/2): 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	Предложен принципиально новый подход для повышения биологической эффективности медицинских пучков протонов и фотонов, основанный на увеличении выхода радиационно-индуцированных летальных повреждений ДНК в условиях влияния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арабинозид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цитозина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Ключевой особенностью метода является его зависимость от линейной передачи энергии излучения: наибольшая эффективность радиосенсибилизации (фактор изменения дозы ~ 2 - 3,4) наблюдается при действии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редкоионизирующих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излучений (γ-кванты, протоны), тогда как для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плотноионизирующих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излучений (тяжелые ионы) эффект существенно снижается Эффективность метода продемонстрирована в экспериментах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vitro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на различных линиях опухолевых клеток (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глиобластома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U87, меланома B16) и подтверждена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vivo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на мышах с трансплантированными клетками меланомы и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асцитной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карциномы Эрлиха, где показано значительное подавление роста опухоли и снижение доли опухолевых стволовых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клеток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60319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1622" y="408055"/>
            <a:ext cx="11121886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Аннотация (2/2): 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Применение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предложенного подхода даёт возможность повышения биологической эффективности пучков протонов, значительно сближая области использования протонных и углеродных ускорителей для терапевтических целей.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Предложенный подход также высоко  эффективен для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таргетной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радионуклидной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терапии с использованием бета-эмиттеров. В экспериментах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vitro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на клетках мышиной меланомы В16 показано, что  при действии комбинации [</a:t>
            </a:r>
            <a:r>
              <a:rPr lang="ru-RU" sz="24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131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]-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меченного метиленового синего в условиях влияния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арабинозид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цитозина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фактор изменения дозы по критерию выживаемости клеток составляет 5,13. Таким образом,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избирательное накопление радионуклида в опухолевой ткани и одновременное повышение радиочувствительности злокачественных клеток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позволяет уменьшить активность используемого терапевтического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радиофармпрепарата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что открывает перспективы для клинического применения данного подхода.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6673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65260" y="1556792"/>
            <a:ext cx="7261963" cy="3638270"/>
            <a:chOff x="838429" y="1700808"/>
            <a:chExt cx="7261963" cy="3638270"/>
          </a:xfrm>
        </p:grpSpPr>
        <p:pic>
          <p:nvPicPr>
            <p:cNvPr id="3" name="Рисунок 2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827" b="66684"/>
            <a:stretch/>
          </p:blipFill>
          <p:spPr>
            <a:xfrm>
              <a:off x="838429" y="1700808"/>
              <a:ext cx="3805579" cy="3565768"/>
            </a:xfrm>
            <a:prstGeom prst="rect">
              <a:avLst/>
            </a:prstGeom>
          </p:spPr>
        </p:pic>
        <p:pic>
          <p:nvPicPr>
            <p:cNvPr id="4" name="Рисунок 3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64843"/>
            <a:stretch/>
          </p:blipFill>
          <p:spPr>
            <a:xfrm>
              <a:off x="4283968" y="1732618"/>
              <a:ext cx="3816424" cy="360646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738720" y="1658150"/>
            <a:ext cx="15841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γ-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rays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4859" y="1725817"/>
            <a:ext cx="21025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 ions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941317" y="5195062"/>
            <a:ext cx="4627562" cy="857250"/>
            <a:chOff x="3900488" y="5281613"/>
            <a:chExt cx="4627562" cy="857250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3900488" y="5281613"/>
              <a:ext cx="4627562" cy="857250"/>
              <a:chOff x="3900488" y="5281613"/>
              <a:chExt cx="4627562" cy="857250"/>
            </a:xfrm>
          </p:grpSpPr>
          <p:pic>
            <p:nvPicPr>
              <p:cNvPr id="15" name="Picture 1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0488" y="5281613"/>
                <a:ext cx="1503362" cy="85725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1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4688" y="5281613"/>
                <a:ext cx="1503362" cy="85725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" name="Picture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588" y="5281613"/>
              <a:ext cx="1503362" cy="857250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2896420" y="2466362"/>
            <a:ext cx="12998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AraC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0972" y="3505449"/>
            <a:ext cx="1498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AraC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64517" y="4027733"/>
            <a:ext cx="14924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Without drug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06131" y="4113614"/>
            <a:ext cx="134645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Without drug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51488" y="1988975"/>
            <a:ext cx="1316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0.2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μ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9227" y="5554743"/>
            <a:ext cx="1876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Comet assay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37885" y="6378622"/>
            <a:ext cx="50118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V. N. </a:t>
            </a:r>
            <a:r>
              <a:rPr kumimoji="0" 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Chausov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 al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// Phys. Part. </a:t>
            </a:r>
            <a:r>
              <a:rPr kumimoji="0" 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Nucl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Lett.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(201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1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700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681836" y="2024011"/>
            <a:ext cx="1374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160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μ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-56039" y="284198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DNA DSB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47657" y="260754"/>
            <a:ext cx="8823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vitro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experiments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46519" y="1195075"/>
            <a:ext cx="38562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Level of apoptosis in human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lymphocytes 48 h after irradiation with γ-quanta in the presence of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AraC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99090" y="1105742"/>
            <a:ext cx="63213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DNA damage in human fibroblasts (dose 20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Gy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7248128" y="1973858"/>
            <a:ext cx="5633988" cy="4051284"/>
            <a:chOff x="7248128" y="1973858"/>
            <a:chExt cx="5633988" cy="4051284"/>
          </a:xfrm>
        </p:grpSpPr>
        <p:graphicFrame>
          <p:nvGraphicFramePr>
            <p:cNvPr id="29" name="Объект 28"/>
            <p:cNvGraphicFramePr>
              <a:graphicFrameLocks noChangeAspect="1"/>
            </p:cNvGraphicFramePr>
            <p:nvPr>
              <p:extLst/>
            </p:nvPr>
          </p:nvGraphicFramePr>
          <p:xfrm>
            <a:off x="7248128" y="1973858"/>
            <a:ext cx="5633988" cy="4051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" name="Graph" r:id="rId7" imgW="4068360" imgH="2925360" progId="">
                    <p:embed/>
                  </p:oleObj>
                </mc:Choice>
                <mc:Fallback>
                  <p:oleObj name="Graph" r:id="rId7" imgW="4068360" imgH="2925360" progId="">
                    <p:embed/>
                    <p:pic>
                      <p:nvPicPr>
                        <p:cNvPr id="29" name="Объект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48128" y="1973858"/>
                          <a:ext cx="5633988" cy="40512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TextBox 30"/>
            <p:cNvSpPr txBox="1"/>
            <p:nvPr/>
          </p:nvSpPr>
          <p:spPr>
            <a:xfrm rot="16200000">
              <a:off x="6278838" y="3374553"/>
              <a:ext cx="296602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Apoptotic cells, %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225972" y="5618302"/>
              <a:ext cx="296602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Dose, </a:t>
              </a:r>
              <a:r>
                <a:rPr kumimoji="0" lang="en-US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Gy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928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2502" y="600068"/>
            <a:ext cx="104308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General principle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conversion of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simple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radiation-induced lesions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complex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95600" y="2632449"/>
            <a:ext cx="1474853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DSB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SSB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100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BD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Молния 4"/>
          <p:cNvSpPr/>
          <p:nvPr/>
        </p:nvSpPr>
        <p:spPr>
          <a:xfrm>
            <a:off x="814264" y="2900773"/>
            <a:ext cx="914400" cy="914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4264" y="4708895"/>
            <a:ext cx="1017753" cy="10177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80789" y="3815173"/>
            <a:ext cx="1484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Radiation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29021" y="5418996"/>
            <a:ext cx="869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Drug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Выгнутая влево стрелка 23"/>
          <p:cNvSpPr/>
          <p:nvPr/>
        </p:nvSpPr>
        <p:spPr>
          <a:xfrm rot="10312796">
            <a:off x="4146257" y="4078288"/>
            <a:ext cx="511007" cy="759131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Выгнутая влево стрелка 24"/>
          <p:cNvSpPr/>
          <p:nvPr/>
        </p:nvSpPr>
        <p:spPr>
          <a:xfrm rot="10312796">
            <a:off x="4096792" y="3166355"/>
            <a:ext cx="511007" cy="759131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884" y="2207014"/>
            <a:ext cx="6173860" cy="403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016" y="2164363"/>
            <a:ext cx="5214725" cy="362388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199455" y="6105678"/>
            <a:ext cx="50118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E. A. </a:t>
            </a:r>
            <a:r>
              <a:rPr kumimoji="0" 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Krasavin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al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// Phys. Part. </a:t>
            </a:r>
            <a:r>
              <a:rPr kumimoji="0" 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Nucl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Lett.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(201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1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153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9880" y="271867"/>
            <a:ext cx="9671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Effect of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radiomodifier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drugs on DNA damage and tumor cell survival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85857" y="6414541"/>
            <a:ext cx="50118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R. A. </a:t>
            </a:r>
            <a:r>
              <a:rPr kumimoji="0" 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Kozhina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al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// Phys. Part. </a:t>
            </a:r>
            <a:r>
              <a:rPr kumimoji="0" 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Nucl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Lett.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(20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1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590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94158" y="5868012"/>
            <a:ext cx="4893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1.25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Gy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170 MeV protons (spread out Bragg peak)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/>
          <a:srcRect l="70511" t="5048" b="5322"/>
          <a:stretch/>
        </p:blipFill>
        <p:spPr>
          <a:xfrm>
            <a:off x="1725005" y="2247989"/>
            <a:ext cx="3703374" cy="317394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392145" y="1685757"/>
            <a:ext cx="373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DNA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damage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75520" y="1771202"/>
            <a:ext cx="3403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Tumor cell survival, %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70647" y="5356485"/>
            <a:ext cx="3403234" cy="480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Dose,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Gy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4104669" y="3247336"/>
            <a:ext cx="16607" cy="1094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68188" y="4370341"/>
            <a:ext cx="990721" cy="338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AraC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45528" y="2221766"/>
            <a:ext cx="1396356" cy="816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 modifier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61171" y="3247336"/>
            <a:ext cx="990721" cy="4801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AraC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87225" y="968119"/>
            <a:ext cx="2552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Glioblastoma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U87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25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Объект 26"/>
          <p:cNvGraphicFramePr>
            <a:graphicFrameLocks noChangeAspect="1"/>
          </p:cNvGraphicFramePr>
          <p:nvPr>
            <p:extLst/>
          </p:nvPr>
        </p:nvGraphicFramePr>
        <p:xfrm>
          <a:off x="1527454" y="2636972"/>
          <a:ext cx="2666138" cy="1864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Graph" r:id="rId4" imgW="4153680" imgH="2901600" progId="Origin50.Graph">
                  <p:embed/>
                </p:oleObj>
              </mc:Choice>
              <mc:Fallback>
                <p:oleObj name="Graph" r:id="rId4" imgW="4153680" imgH="2901600" progId="Origin50.Graph">
                  <p:embed/>
                  <p:pic>
                    <p:nvPicPr>
                      <p:cNvPr id="27" name="Объект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454" y="2636972"/>
                        <a:ext cx="2666138" cy="18643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911213" y="219253"/>
            <a:ext cx="104033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Preclinical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studies on laboratory animals with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transplanted melanoma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tumor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118" y="2574453"/>
            <a:ext cx="6419850" cy="420023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Прямоугольник 20"/>
          <p:cNvSpPr/>
          <p:nvPr/>
        </p:nvSpPr>
        <p:spPr>
          <a:xfrm>
            <a:off x="10424666" y="4439400"/>
            <a:ext cx="164061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AraC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Gamma-rays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Gy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369824" y="2820398"/>
            <a:ext cx="147659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Gamma-rays 10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Gy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052624" y="6197011"/>
            <a:ext cx="4489437" cy="33849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Time after transplantation of tumor cells, day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 rot="16200000">
            <a:off x="5327660" y="4150505"/>
            <a:ext cx="1945002" cy="44419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Tumor size, mm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ru-RU" sz="20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16200000">
            <a:off x="6718706" y="3791536"/>
            <a:ext cx="1043694" cy="37585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irradiation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526" y="918454"/>
            <a:ext cx="797660" cy="79766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824" y="944080"/>
            <a:ext cx="690196" cy="695126"/>
          </a:xfrm>
          <a:prstGeom prst="rect">
            <a:avLst/>
          </a:prstGeom>
        </p:spPr>
      </p:pic>
      <p:graphicFrame>
        <p:nvGraphicFramePr>
          <p:cNvPr id="34" name="Объект 33"/>
          <p:cNvGraphicFramePr>
            <a:graphicFrameLocks noChangeAspect="1"/>
          </p:cNvGraphicFramePr>
          <p:nvPr>
            <p:extLst/>
          </p:nvPr>
        </p:nvGraphicFramePr>
        <p:xfrm>
          <a:off x="409263" y="2747758"/>
          <a:ext cx="5547855" cy="3853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Graph" r:id="rId9" imgW="4129920" imgH="2886480" progId="Origin50.Graph">
                  <p:embed/>
                </p:oleObj>
              </mc:Choice>
              <mc:Fallback>
                <p:oleObj name="Graph" r:id="rId9" imgW="4129920" imgH="2886480" progId="Origin50.Graph">
                  <p:embed/>
                  <p:pic>
                    <p:nvPicPr>
                      <p:cNvPr id="34" name="Объект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263" y="2747758"/>
                        <a:ext cx="5547855" cy="38536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95960" y="987241"/>
            <a:ext cx="3150426" cy="183315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256103" y="1761420"/>
            <a:ext cx="37061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6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Collaboration of LRB and </a:t>
            </a:r>
            <a:r>
              <a:rPr lang="en-US" sz="1600" b="1" noProof="0" dirty="0" smtClean="0">
                <a:solidFill>
                  <a:srgbClr val="0086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NMRRC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86C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39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Box 3"/>
          <p:cNvSpPr txBox="1">
            <a:spLocks noChangeArrowheads="1"/>
          </p:cNvSpPr>
          <p:nvPr/>
        </p:nvSpPr>
        <p:spPr bwMode="auto">
          <a:xfrm>
            <a:off x="695400" y="5733256"/>
            <a:ext cx="3792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DNA single and double strand breaks 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days after irradiation</a:t>
            </a: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152" name="Группа 4"/>
          <p:cNvGrpSpPr>
            <a:grpSpLocks/>
          </p:cNvGrpSpPr>
          <p:nvPr/>
        </p:nvGrpSpPr>
        <p:grpSpPr bwMode="auto">
          <a:xfrm>
            <a:off x="54844" y="1390536"/>
            <a:ext cx="5073650" cy="3897312"/>
            <a:chOff x="194798" y="1776691"/>
            <a:chExt cx="5073913" cy="3896736"/>
          </a:xfrm>
        </p:grpSpPr>
        <p:graphicFrame>
          <p:nvGraphicFramePr>
            <p:cNvPr id="6162" name="Объект 2"/>
            <p:cNvGraphicFramePr>
              <a:graphicFrameLocks noChangeAspect="1"/>
            </p:cNvGraphicFramePr>
            <p:nvPr/>
          </p:nvGraphicFramePr>
          <p:xfrm>
            <a:off x="194798" y="1776691"/>
            <a:ext cx="5073913" cy="38812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1" name="Graph" r:id="rId4" imgW="3923071" imgH="3008671" progId="Origin95.Graph">
                    <p:embed/>
                  </p:oleObj>
                </mc:Choice>
                <mc:Fallback>
                  <p:oleObj name="Graph" r:id="rId4" imgW="3923071" imgH="3008671" progId="Origin95.Graph">
                    <p:embed/>
                    <p:pic>
                      <p:nvPicPr>
                        <p:cNvPr id="6162" name="Объект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798" y="1776691"/>
                          <a:ext cx="5073913" cy="38812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3" name="Прямоугольник 3"/>
            <p:cNvSpPr>
              <a:spLocks noChangeArrowheads="1"/>
            </p:cNvSpPr>
            <p:nvPr/>
          </p:nvSpPr>
          <p:spPr bwMode="auto">
            <a:xfrm>
              <a:off x="1051496" y="5036647"/>
              <a:ext cx="838691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control</a:t>
              </a:r>
              <a:endPara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164" name="Прямоугольник 22"/>
            <p:cNvSpPr>
              <a:spLocks noChangeArrowheads="1"/>
            </p:cNvSpPr>
            <p:nvPr/>
          </p:nvSpPr>
          <p:spPr bwMode="auto">
            <a:xfrm>
              <a:off x="1861459" y="5026124"/>
              <a:ext cx="87716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protons</a:t>
              </a:r>
              <a:endPara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165" name="Прямоугольник 23"/>
            <p:cNvSpPr>
              <a:spLocks noChangeArrowheads="1"/>
            </p:cNvSpPr>
            <p:nvPr/>
          </p:nvSpPr>
          <p:spPr bwMode="auto">
            <a:xfrm>
              <a:off x="2703123" y="5027096"/>
              <a:ext cx="889987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protons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+ AraC</a:t>
              </a:r>
              <a:endPara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166" name="Прямоугольник 24"/>
            <p:cNvSpPr>
              <a:spLocks noChangeArrowheads="1"/>
            </p:cNvSpPr>
            <p:nvPr/>
          </p:nvSpPr>
          <p:spPr bwMode="auto">
            <a:xfrm>
              <a:off x="3605983" y="5027096"/>
              <a:ext cx="1380571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protons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+ AraC+ HU</a:t>
              </a:r>
              <a:endPara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 rot="1905167">
            <a:off x="10147300" y="3586163"/>
            <a:ext cx="1625600" cy="446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24236" y="188640"/>
            <a:ext cx="9937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vivo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experiments with grafted melanoma B16 in mice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Molecular analysis of tumor state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8" name="Группа 13"/>
          <p:cNvGrpSpPr>
            <a:grpSpLocks/>
          </p:cNvGrpSpPr>
          <p:nvPr/>
        </p:nvGrpSpPr>
        <p:grpSpPr bwMode="auto">
          <a:xfrm>
            <a:off x="4868678" y="1556624"/>
            <a:ext cx="7113587" cy="3549650"/>
            <a:chOff x="4677224" y="1813626"/>
            <a:chExt cx="7112448" cy="3548707"/>
          </a:xfrm>
        </p:grpSpPr>
        <p:grpSp>
          <p:nvGrpSpPr>
            <p:cNvPr id="19" name="Группа 10"/>
            <p:cNvGrpSpPr>
              <a:grpSpLocks/>
            </p:cNvGrpSpPr>
            <p:nvPr/>
          </p:nvGrpSpPr>
          <p:grpSpPr bwMode="auto">
            <a:xfrm>
              <a:off x="4677224" y="1813626"/>
              <a:ext cx="7112448" cy="3548707"/>
              <a:chOff x="4858527" y="1954583"/>
              <a:chExt cx="7112448" cy="3548707"/>
            </a:xfrm>
          </p:grpSpPr>
          <p:pic>
            <p:nvPicPr>
              <p:cNvPr id="23" name="Рисунок 57" descr="Bcl-2+ Bax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8527" y="1954583"/>
                <a:ext cx="7112448" cy="3299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Прямоугольник 53"/>
              <p:cNvSpPr>
                <a:spLocks noChangeArrowheads="1"/>
              </p:cNvSpPr>
              <p:nvPr/>
            </p:nvSpPr>
            <p:spPr bwMode="auto">
              <a:xfrm>
                <a:off x="5589161" y="4781189"/>
                <a:ext cx="692818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ru-RU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control</a:t>
                </a:r>
                <a:endParaRPr kumimoji="0" lang="ru-RU" altLang="ru-RU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Прямоугольник 54"/>
              <p:cNvSpPr>
                <a:spLocks noChangeArrowheads="1"/>
              </p:cNvSpPr>
              <p:nvPr/>
            </p:nvSpPr>
            <p:spPr bwMode="auto">
              <a:xfrm>
                <a:off x="6186531" y="4776176"/>
                <a:ext cx="723275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ru-RU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protons</a:t>
                </a:r>
                <a:endParaRPr kumimoji="0" lang="ru-RU" altLang="ru-RU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Прямоугольник 56"/>
              <p:cNvSpPr>
                <a:spLocks noChangeArrowheads="1"/>
              </p:cNvSpPr>
              <p:nvPr/>
            </p:nvSpPr>
            <p:spPr bwMode="auto">
              <a:xfrm>
                <a:off x="6833857" y="4764626"/>
                <a:ext cx="723275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ru-RU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protons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ru-RU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+ AraC</a:t>
                </a:r>
                <a:endParaRPr kumimoji="0" lang="ru-RU" altLang="ru-RU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Прямоугольник 57"/>
              <p:cNvSpPr>
                <a:spLocks noChangeArrowheads="1"/>
              </p:cNvSpPr>
              <p:nvPr/>
            </p:nvSpPr>
            <p:spPr bwMode="auto">
              <a:xfrm>
                <a:off x="7531990" y="4754731"/>
                <a:ext cx="723275" cy="7386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ru-RU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protons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ru-RU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+ AraC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ru-RU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+ HU</a:t>
                </a:r>
                <a:endParaRPr kumimoji="0" lang="ru-RU" altLang="ru-RU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Прямоугольник 63"/>
              <p:cNvSpPr>
                <a:spLocks noChangeArrowheads="1"/>
              </p:cNvSpPr>
              <p:nvPr/>
            </p:nvSpPr>
            <p:spPr bwMode="auto">
              <a:xfrm>
                <a:off x="9231803" y="4791084"/>
                <a:ext cx="692818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ru-RU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control</a:t>
                </a:r>
                <a:endParaRPr kumimoji="0" lang="ru-RU" altLang="ru-RU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Прямоугольник 64"/>
              <p:cNvSpPr>
                <a:spLocks noChangeArrowheads="1"/>
              </p:cNvSpPr>
              <p:nvPr/>
            </p:nvSpPr>
            <p:spPr bwMode="auto">
              <a:xfrm>
                <a:off x="9829173" y="4786071"/>
                <a:ext cx="723275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ru-RU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protons</a:t>
                </a:r>
                <a:endParaRPr kumimoji="0" lang="ru-RU" altLang="ru-RU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Прямоугольник 65"/>
              <p:cNvSpPr>
                <a:spLocks noChangeArrowheads="1"/>
              </p:cNvSpPr>
              <p:nvPr/>
            </p:nvSpPr>
            <p:spPr bwMode="auto">
              <a:xfrm>
                <a:off x="10476499" y="4774521"/>
                <a:ext cx="723275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ru-RU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protons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ru-RU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+ AraC</a:t>
                </a:r>
                <a:endParaRPr kumimoji="0" lang="ru-RU" altLang="ru-RU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Прямоугольник 66"/>
              <p:cNvSpPr>
                <a:spLocks noChangeArrowheads="1"/>
              </p:cNvSpPr>
              <p:nvPr/>
            </p:nvSpPr>
            <p:spPr bwMode="auto">
              <a:xfrm>
                <a:off x="11174632" y="4764626"/>
                <a:ext cx="723275" cy="7386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ru-RU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protons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ru-RU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+ AraC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ru-RU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+ HU</a:t>
                </a:r>
                <a:endParaRPr kumimoji="0" lang="ru-RU" altLang="ru-RU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" name="Прямоугольник 51"/>
            <p:cNvSpPr>
              <a:spLocks noChangeArrowheads="1"/>
            </p:cNvSpPr>
            <p:nvPr/>
          </p:nvSpPr>
          <p:spPr bwMode="auto">
            <a:xfrm rot="-5400000">
              <a:off x="3573616" y="3537469"/>
              <a:ext cx="2732559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Relative level of expression</a:t>
              </a:r>
              <a:endPara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Прямоугольник 70"/>
            <p:cNvSpPr>
              <a:spLocks noChangeArrowheads="1"/>
            </p:cNvSpPr>
            <p:nvPr/>
          </p:nvSpPr>
          <p:spPr bwMode="auto">
            <a:xfrm rot="-5400000">
              <a:off x="7239005" y="3536220"/>
              <a:ext cx="2732559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Relative level of expression</a:t>
              </a:r>
              <a:endPara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5765242" y="5253683"/>
            <a:ext cx="60642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Changes in the expression level of the </a:t>
            </a:r>
            <a:r>
              <a:rPr kumimoji="0" lang="en-US" alt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Bcl-2</a:t>
            </a:r>
            <a:r>
              <a:rPr kumimoji="0" lang="en-US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alt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Bax</a:t>
            </a:r>
            <a:r>
              <a:rPr kumimoji="0" lang="en-US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genes — apoptosis regulators — in tumor samples taken 2 and 9 days after exposure of different types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(HU — </a:t>
            </a:r>
            <a:r>
              <a:rPr kumimoji="0" lang="en-US" alt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hydroxyurea</a:t>
            </a:r>
            <a:r>
              <a:rPr kumimoji="0" lang="en-US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</a:t>
            </a: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06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3283709" y="3249399"/>
            <a:ext cx="3709693" cy="3306323"/>
            <a:chOff x="3062398" y="3317298"/>
            <a:chExt cx="3709693" cy="3306323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2398" y="3317298"/>
              <a:ext cx="3044283" cy="3306323"/>
            </a:xfrm>
            <a:prstGeom prst="rect">
              <a:avLst/>
            </a:prstGeom>
          </p:spPr>
        </p:pic>
        <p:sp>
          <p:nvSpPr>
            <p:cNvPr id="46" name="Прямоугольник 45"/>
            <p:cNvSpPr/>
            <p:nvPr/>
          </p:nvSpPr>
          <p:spPr>
            <a:xfrm>
              <a:off x="3563007" y="5948480"/>
              <a:ext cx="320908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Control        Protons      </a:t>
              </a:r>
              <a:r>
                <a:rPr kumimoji="0" lang="en-US" sz="1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AraC</a:t>
              </a: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+ Protons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103" name="Овал 102"/>
          <p:cNvSpPr/>
          <p:nvPr/>
        </p:nvSpPr>
        <p:spPr>
          <a:xfrm rot="19887083">
            <a:off x="10107149" y="1829638"/>
            <a:ext cx="385047" cy="28575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3741" y="743679"/>
            <a:ext cx="309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Proton and photon irradiation of mice with grafted tumors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 l="37583" r="24622" b="50273"/>
          <a:stretch/>
        </p:blipFill>
        <p:spPr>
          <a:xfrm>
            <a:off x="3329555" y="1293488"/>
            <a:ext cx="1875393" cy="18564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/>
          <a:srcRect t="51074" r="63143" b="876"/>
          <a:stretch/>
        </p:blipFill>
        <p:spPr>
          <a:xfrm>
            <a:off x="5281942" y="1293487"/>
            <a:ext cx="1789307" cy="1806091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 rot="2465029">
            <a:off x="3481710" y="1489589"/>
            <a:ext cx="1091455" cy="140874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3" name="Овал 22"/>
          <p:cNvSpPr/>
          <p:nvPr/>
        </p:nvSpPr>
        <p:spPr>
          <a:xfrm rot="2062470">
            <a:off x="5607393" y="1854103"/>
            <a:ext cx="741464" cy="8459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26116" y="735447"/>
            <a:ext cx="3934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size of the tumor on a mouse paw on the 18</a:t>
            </a:r>
            <a:r>
              <a:rPr kumimoji="0" lang="en-US" sz="16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day after irradiation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75059" y="3041471"/>
            <a:ext cx="1711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Protons 10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51907" y="3054716"/>
            <a:ext cx="2338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Protons 10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AraC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27980" y="3454935"/>
            <a:ext cx="299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Cancer stem cell fraction after irradiation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4322" y="6306337"/>
            <a:ext cx="56171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Zamulaeva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I.A. et al // Phys. Part.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Lett.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2023. V. 20(1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15756" y="2042731"/>
            <a:ext cx="399324" cy="28575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8227296" y="2105545"/>
            <a:ext cx="180806" cy="14723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8008790" y="2296421"/>
            <a:ext cx="369210" cy="28575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8338118" y="2267274"/>
            <a:ext cx="315623" cy="272491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8130745" y="2406587"/>
            <a:ext cx="120515" cy="97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8203896" y="2528000"/>
            <a:ext cx="361664" cy="25369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8340403" y="2606098"/>
            <a:ext cx="92512" cy="1053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4" name="Овал 53"/>
          <p:cNvSpPr/>
          <p:nvPr/>
        </p:nvSpPr>
        <p:spPr>
          <a:xfrm rot="1169673">
            <a:off x="7850229" y="2524875"/>
            <a:ext cx="397859" cy="28575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5" name="Овал 54"/>
          <p:cNvSpPr/>
          <p:nvPr/>
        </p:nvSpPr>
        <p:spPr>
          <a:xfrm rot="1169673">
            <a:off x="7996405" y="2628538"/>
            <a:ext cx="120515" cy="97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8520225" y="2463218"/>
            <a:ext cx="378776" cy="28575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8671508" y="2557349"/>
            <a:ext cx="120515" cy="97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8649095" y="2200573"/>
            <a:ext cx="334671" cy="28575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8747699" y="2304445"/>
            <a:ext cx="122979" cy="102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0" name="Овал 59"/>
          <p:cNvSpPr/>
          <p:nvPr/>
        </p:nvSpPr>
        <p:spPr>
          <a:xfrm rot="6665011">
            <a:off x="8476045" y="1976866"/>
            <a:ext cx="345129" cy="28575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1" name="Овал 60"/>
          <p:cNvSpPr/>
          <p:nvPr/>
        </p:nvSpPr>
        <p:spPr>
          <a:xfrm rot="6665011">
            <a:off x="8589886" y="2080264"/>
            <a:ext cx="91417" cy="97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7866447" y="2083644"/>
            <a:ext cx="288788" cy="32294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7958929" y="2180787"/>
            <a:ext cx="96564" cy="97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8269086" y="1824477"/>
            <a:ext cx="358640" cy="28575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8400233" y="1918608"/>
            <a:ext cx="120515" cy="97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8379045" y="2677114"/>
            <a:ext cx="353235" cy="28575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8504788" y="2771245"/>
            <a:ext cx="120515" cy="97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8" name="Овал 67"/>
          <p:cNvSpPr/>
          <p:nvPr/>
        </p:nvSpPr>
        <p:spPr>
          <a:xfrm rot="20139490">
            <a:off x="8728554" y="1966508"/>
            <a:ext cx="260202" cy="31245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8825622" y="2099038"/>
            <a:ext cx="80280" cy="97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0" name="Овал 69"/>
          <p:cNvSpPr/>
          <p:nvPr/>
        </p:nvSpPr>
        <p:spPr>
          <a:xfrm rot="19887083">
            <a:off x="7967927" y="1792143"/>
            <a:ext cx="385047" cy="28575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1" name="Овал 70"/>
          <p:cNvSpPr/>
          <p:nvPr/>
        </p:nvSpPr>
        <p:spPr>
          <a:xfrm rot="19887083">
            <a:off x="8147133" y="1898560"/>
            <a:ext cx="101990" cy="97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8078500" y="2699887"/>
            <a:ext cx="353565" cy="28575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8231437" y="2794018"/>
            <a:ext cx="93651" cy="97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10234077" y="2042731"/>
            <a:ext cx="399324" cy="28575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10383328" y="2136132"/>
            <a:ext cx="163052" cy="12321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10458724" y="2255508"/>
            <a:ext cx="315623" cy="272491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10554092" y="2321182"/>
            <a:ext cx="161857" cy="14549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10127111" y="2296421"/>
            <a:ext cx="369210" cy="28575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10249066" y="2406587"/>
            <a:ext cx="120515" cy="97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10322217" y="2528000"/>
            <a:ext cx="361664" cy="25369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10458724" y="2606098"/>
            <a:ext cx="92512" cy="1053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4" name="Овал 83"/>
          <p:cNvSpPr/>
          <p:nvPr/>
        </p:nvSpPr>
        <p:spPr>
          <a:xfrm rot="1169673">
            <a:off x="9968550" y="2524875"/>
            <a:ext cx="397859" cy="28575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5" name="Овал 84"/>
          <p:cNvSpPr/>
          <p:nvPr/>
        </p:nvSpPr>
        <p:spPr>
          <a:xfrm rot="1169673">
            <a:off x="10114726" y="2628538"/>
            <a:ext cx="120515" cy="97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6" name="Овал 85"/>
          <p:cNvSpPr/>
          <p:nvPr/>
        </p:nvSpPr>
        <p:spPr>
          <a:xfrm>
            <a:off x="10638546" y="2463218"/>
            <a:ext cx="378776" cy="28575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10789829" y="2557349"/>
            <a:ext cx="120515" cy="97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10767416" y="2200573"/>
            <a:ext cx="334671" cy="28575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10866020" y="2304445"/>
            <a:ext cx="122979" cy="102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0" name="Овал 89"/>
          <p:cNvSpPr/>
          <p:nvPr/>
        </p:nvSpPr>
        <p:spPr>
          <a:xfrm rot="6665011">
            <a:off x="10573213" y="2005232"/>
            <a:ext cx="345129" cy="28575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1" name="Овал 90"/>
          <p:cNvSpPr/>
          <p:nvPr/>
        </p:nvSpPr>
        <p:spPr>
          <a:xfrm rot="6665011">
            <a:off x="10708207" y="2080264"/>
            <a:ext cx="91417" cy="97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9984768" y="2083644"/>
            <a:ext cx="288788" cy="32294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3" name="Овал 92"/>
          <p:cNvSpPr/>
          <p:nvPr/>
        </p:nvSpPr>
        <p:spPr>
          <a:xfrm>
            <a:off x="10077250" y="2180787"/>
            <a:ext cx="96564" cy="97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4" name="Овал 93"/>
          <p:cNvSpPr/>
          <p:nvPr/>
        </p:nvSpPr>
        <p:spPr>
          <a:xfrm>
            <a:off x="10387407" y="1824477"/>
            <a:ext cx="358640" cy="28575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5" name="Овал 94"/>
          <p:cNvSpPr/>
          <p:nvPr/>
        </p:nvSpPr>
        <p:spPr>
          <a:xfrm>
            <a:off x="10518554" y="1918608"/>
            <a:ext cx="120515" cy="97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6" name="Овал 95"/>
          <p:cNvSpPr/>
          <p:nvPr/>
        </p:nvSpPr>
        <p:spPr>
          <a:xfrm>
            <a:off x="10497366" y="2677114"/>
            <a:ext cx="353235" cy="28575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7" name="Овал 96"/>
          <p:cNvSpPr/>
          <p:nvPr/>
        </p:nvSpPr>
        <p:spPr>
          <a:xfrm>
            <a:off x="10623109" y="2771245"/>
            <a:ext cx="120515" cy="97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8" name="Овал 97"/>
          <p:cNvSpPr/>
          <p:nvPr/>
        </p:nvSpPr>
        <p:spPr>
          <a:xfrm rot="20139490">
            <a:off x="10846875" y="1966508"/>
            <a:ext cx="260202" cy="31245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9" name="Овал 98"/>
          <p:cNvSpPr/>
          <p:nvPr/>
        </p:nvSpPr>
        <p:spPr>
          <a:xfrm>
            <a:off x="10943943" y="2099038"/>
            <a:ext cx="80280" cy="97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0" name="Овал 99"/>
          <p:cNvSpPr/>
          <p:nvPr/>
        </p:nvSpPr>
        <p:spPr>
          <a:xfrm rot="19887083">
            <a:off x="10265454" y="1898560"/>
            <a:ext cx="101990" cy="97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1" name="Овал 100"/>
          <p:cNvSpPr/>
          <p:nvPr/>
        </p:nvSpPr>
        <p:spPr>
          <a:xfrm>
            <a:off x="10196821" y="2699887"/>
            <a:ext cx="353565" cy="28575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2" name="Овал 101"/>
          <p:cNvSpPr/>
          <p:nvPr/>
        </p:nvSpPr>
        <p:spPr>
          <a:xfrm>
            <a:off x="10349758" y="2794018"/>
            <a:ext cx="93651" cy="97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4" name="Овал 103"/>
          <p:cNvSpPr/>
          <p:nvPr/>
        </p:nvSpPr>
        <p:spPr>
          <a:xfrm>
            <a:off x="8177030" y="3944212"/>
            <a:ext cx="352027" cy="261714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5" name="Овал 104"/>
          <p:cNvSpPr/>
          <p:nvPr/>
        </p:nvSpPr>
        <p:spPr>
          <a:xfrm>
            <a:off x="8265239" y="4009540"/>
            <a:ext cx="156842" cy="12629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6" name="Овал 105"/>
          <p:cNvSpPr/>
          <p:nvPr/>
        </p:nvSpPr>
        <p:spPr>
          <a:xfrm>
            <a:off x="8354381" y="4156988"/>
            <a:ext cx="315623" cy="272491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7" name="Овал 106"/>
          <p:cNvSpPr/>
          <p:nvPr/>
        </p:nvSpPr>
        <p:spPr>
          <a:xfrm>
            <a:off x="8449749" y="4222662"/>
            <a:ext cx="161857" cy="14549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8" name="Овал 107"/>
          <p:cNvSpPr/>
          <p:nvPr/>
        </p:nvSpPr>
        <p:spPr>
          <a:xfrm>
            <a:off x="8022768" y="4197901"/>
            <a:ext cx="369210" cy="28575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9" name="Овал 108"/>
          <p:cNvSpPr/>
          <p:nvPr/>
        </p:nvSpPr>
        <p:spPr>
          <a:xfrm>
            <a:off x="8144723" y="4308067"/>
            <a:ext cx="120515" cy="97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6" name="Овал 115"/>
          <p:cNvSpPr/>
          <p:nvPr/>
        </p:nvSpPr>
        <p:spPr>
          <a:xfrm>
            <a:off x="8663073" y="4102053"/>
            <a:ext cx="334671" cy="28575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8761677" y="4205925"/>
            <a:ext cx="122979" cy="102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8" name="Овал 117"/>
          <p:cNvSpPr/>
          <p:nvPr/>
        </p:nvSpPr>
        <p:spPr>
          <a:xfrm rot="6665011">
            <a:off x="8479398" y="3876711"/>
            <a:ext cx="345129" cy="28575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9" name="Овал 118"/>
          <p:cNvSpPr/>
          <p:nvPr/>
        </p:nvSpPr>
        <p:spPr>
          <a:xfrm rot="6665011">
            <a:off x="8603864" y="3981744"/>
            <a:ext cx="91417" cy="97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4" name="Овал 163"/>
          <p:cNvSpPr/>
          <p:nvPr/>
        </p:nvSpPr>
        <p:spPr>
          <a:xfrm>
            <a:off x="10146234" y="4275128"/>
            <a:ext cx="369210" cy="28575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5" name="Овал 164"/>
          <p:cNvSpPr/>
          <p:nvPr/>
        </p:nvSpPr>
        <p:spPr>
          <a:xfrm>
            <a:off x="10268189" y="4385294"/>
            <a:ext cx="120515" cy="97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6" name="Овал 165"/>
          <p:cNvSpPr/>
          <p:nvPr/>
        </p:nvSpPr>
        <p:spPr>
          <a:xfrm>
            <a:off x="10341340" y="4506707"/>
            <a:ext cx="361664" cy="25369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7" name="Овал 166"/>
          <p:cNvSpPr/>
          <p:nvPr/>
        </p:nvSpPr>
        <p:spPr>
          <a:xfrm>
            <a:off x="10477847" y="4584805"/>
            <a:ext cx="92512" cy="1053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0" name="Овал 169"/>
          <p:cNvSpPr/>
          <p:nvPr/>
        </p:nvSpPr>
        <p:spPr>
          <a:xfrm>
            <a:off x="10657669" y="4441925"/>
            <a:ext cx="378776" cy="28575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1" name="Овал 170"/>
          <p:cNvSpPr/>
          <p:nvPr/>
        </p:nvSpPr>
        <p:spPr>
          <a:xfrm>
            <a:off x="10808952" y="4536056"/>
            <a:ext cx="120515" cy="97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2" name="Овал 171"/>
          <p:cNvSpPr/>
          <p:nvPr/>
        </p:nvSpPr>
        <p:spPr>
          <a:xfrm>
            <a:off x="10786539" y="4179280"/>
            <a:ext cx="334671" cy="28575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3" name="Овал 172"/>
          <p:cNvSpPr/>
          <p:nvPr/>
        </p:nvSpPr>
        <p:spPr>
          <a:xfrm>
            <a:off x="10885143" y="4283152"/>
            <a:ext cx="122979" cy="102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4" name="Овал 173"/>
          <p:cNvSpPr/>
          <p:nvPr/>
        </p:nvSpPr>
        <p:spPr>
          <a:xfrm rot="6665011">
            <a:off x="10592336" y="3983939"/>
            <a:ext cx="345129" cy="28575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5" name="Овал 174"/>
          <p:cNvSpPr/>
          <p:nvPr/>
        </p:nvSpPr>
        <p:spPr>
          <a:xfrm rot="6665011">
            <a:off x="10727330" y="4058971"/>
            <a:ext cx="91417" cy="97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2" name="Овал 181"/>
          <p:cNvSpPr/>
          <p:nvPr/>
        </p:nvSpPr>
        <p:spPr>
          <a:xfrm rot="20139490">
            <a:off x="10871478" y="3953211"/>
            <a:ext cx="260202" cy="31245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3" name="Овал 182"/>
          <p:cNvSpPr/>
          <p:nvPr/>
        </p:nvSpPr>
        <p:spPr>
          <a:xfrm>
            <a:off x="10963066" y="4077745"/>
            <a:ext cx="80280" cy="97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34" name="Овал 233"/>
          <p:cNvSpPr/>
          <p:nvPr/>
        </p:nvSpPr>
        <p:spPr>
          <a:xfrm>
            <a:off x="8197500" y="5661532"/>
            <a:ext cx="399324" cy="28575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35" name="Овал 234"/>
          <p:cNvSpPr/>
          <p:nvPr/>
        </p:nvSpPr>
        <p:spPr>
          <a:xfrm>
            <a:off x="8369331" y="5755663"/>
            <a:ext cx="120515" cy="97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36" name="Овал 235"/>
          <p:cNvSpPr/>
          <p:nvPr/>
        </p:nvSpPr>
        <p:spPr>
          <a:xfrm>
            <a:off x="8422147" y="5874309"/>
            <a:ext cx="315623" cy="272491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37" name="Овал 236"/>
          <p:cNvSpPr/>
          <p:nvPr/>
        </p:nvSpPr>
        <p:spPr>
          <a:xfrm>
            <a:off x="8517515" y="5939983"/>
            <a:ext cx="161857" cy="14549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38" name="Овал 237"/>
          <p:cNvSpPr/>
          <p:nvPr/>
        </p:nvSpPr>
        <p:spPr>
          <a:xfrm>
            <a:off x="8090534" y="5915222"/>
            <a:ext cx="369210" cy="28575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39" name="Овал 238"/>
          <p:cNvSpPr/>
          <p:nvPr/>
        </p:nvSpPr>
        <p:spPr>
          <a:xfrm>
            <a:off x="8212489" y="6025388"/>
            <a:ext cx="120515" cy="97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40" name="Овал 239"/>
          <p:cNvSpPr/>
          <p:nvPr/>
        </p:nvSpPr>
        <p:spPr>
          <a:xfrm>
            <a:off x="8601969" y="6082019"/>
            <a:ext cx="378776" cy="28575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41" name="Овал 240"/>
          <p:cNvSpPr/>
          <p:nvPr/>
        </p:nvSpPr>
        <p:spPr>
          <a:xfrm>
            <a:off x="8710188" y="6139352"/>
            <a:ext cx="163580" cy="13429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42" name="Овал 241"/>
          <p:cNvSpPr/>
          <p:nvPr/>
        </p:nvSpPr>
        <p:spPr>
          <a:xfrm>
            <a:off x="8730839" y="5819374"/>
            <a:ext cx="334671" cy="28575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43" name="Овал 242"/>
          <p:cNvSpPr/>
          <p:nvPr/>
        </p:nvSpPr>
        <p:spPr>
          <a:xfrm>
            <a:off x="8829443" y="5915222"/>
            <a:ext cx="130517" cy="1101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44" name="Овал 243"/>
          <p:cNvSpPr/>
          <p:nvPr/>
        </p:nvSpPr>
        <p:spPr>
          <a:xfrm rot="6665011">
            <a:off x="8558229" y="5585372"/>
            <a:ext cx="345129" cy="28575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45" name="Овал 244"/>
          <p:cNvSpPr/>
          <p:nvPr/>
        </p:nvSpPr>
        <p:spPr>
          <a:xfrm rot="6665011">
            <a:off x="8671630" y="5699065"/>
            <a:ext cx="91417" cy="97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46" name="Овал 245"/>
          <p:cNvSpPr/>
          <p:nvPr/>
        </p:nvSpPr>
        <p:spPr>
          <a:xfrm>
            <a:off x="8319644" y="6139352"/>
            <a:ext cx="288788" cy="32294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47" name="Овал 246"/>
          <p:cNvSpPr/>
          <p:nvPr/>
        </p:nvSpPr>
        <p:spPr>
          <a:xfrm>
            <a:off x="8421399" y="6176438"/>
            <a:ext cx="96564" cy="97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52" name="Овал 251"/>
          <p:cNvSpPr/>
          <p:nvPr/>
        </p:nvSpPr>
        <p:spPr>
          <a:xfrm>
            <a:off x="8513808" y="6332736"/>
            <a:ext cx="342485" cy="28575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53" name="Овал 252"/>
          <p:cNvSpPr/>
          <p:nvPr/>
        </p:nvSpPr>
        <p:spPr>
          <a:xfrm>
            <a:off x="8658600" y="6426867"/>
            <a:ext cx="90716" cy="97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54" name="Овал 253"/>
          <p:cNvSpPr/>
          <p:nvPr/>
        </p:nvSpPr>
        <p:spPr>
          <a:xfrm>
            <a:off x="8904592" y="6032514"/>
            <a:ext cx="342443" cy="28575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55" name="Овал 254"/>
          <p:cNvSpPr/>
          <p:nvPr/>
        </p:nvSpPr>
        <p:spPr>
          <a:xfrm>
            <a:off x="9019543" y="6126645"/>
            <a:ext cx="120515" cy="97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58" name="Овал 257"/>
          <p:cNvSpPr/>
          <p:nvPr/>
        </p:nvSpPr>
        <p:spPr>
          <a:xfrm>
            <a:off x="8801982" y="6308863"/>
            <a:ext cx="342485" cy="28575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59" name="Овал 258"/>
          <p:cNvSpPr/>
          <p:nvPr/>
        </p:nvSpPr>
        <p:spPr>
          <a:xfrm>
            <a:off x="8946774" y="6402994"/>
            <a:ext cx="90716" cy="97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64" name="Овал 263"/>
          <p:cNvSpPr/>
          <p:nvPr/>
        </p:nvSpPr>
        <p:spPr>
          <a:xfrm>
            <a:off x="10327336" y="5992674"/>
            <a:ext cx="361664" cy="25369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65" name="Овал 264"/>
          <p:cNvSpPr/>
          <p:nvPr/>
        </p:nvSpPr>
        <p:spPr>
          <a:xfrm>
            <a:off x="10463843" y="6070772"/>
            <a:ext cx="92512" cy="1053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66" name="Овал 265"/>
          <p:cNvSpPr/>
          <p:nvPr/>
        </p:nvSpPr>
        <p:spPr>
          <a:xfrm>
            <a:off x="10617680" y="6025388"/>
            <a:ext cx="378776" cy="28575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67" name="Овал 266"/>
          <p:cNvSpPr/>
          <p:nvPr/>
        </p:nvSpPr>
        <p:spPr>
          <a:xfrm>
            <a:off x="10768963" y="6119519"/>
            <a:ext cx="120515" cy="97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68" name="Овал 267"/>
          <p:cNvSpPr/>
          <p:nvPr/>
        </p:nvSpPr>
        <p:spPr>
          <a:xfrm>
            <a:off x="10746550" y="5762743"/>
            <a:ext cx="334671" cy="28575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69" name="Овал 268"/>
          <p:cNvSpPr/>
          <p:nvPr/>
        </p:nvSpPr>
        <p:spPr>
          <a:xfrm>
            <a:off x="10845154" y="5866615"/>
            <a:ext cx="122979" cy="102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70" name="Овал 269"/>
          <p:cNvSpPr/>
          <p:nvPr/>
        </p:nvSpPr>
        <p:spPr>
          <a:xfrm rot="6665011">
            <a:off x="10470145" y="5665477"/>
            <a:ext cx="345129" cy="28575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71" name="Овал 270"/>
          <p:cNvSpPr/>
          <p:nvPr/>
        </p:nvSpPr>
        <p:spPr>
          <a:xfrm rot="6665011">
            <a:off x="10605139" y="5740509"/>
            <a:ext cx="91417" cy="97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74" name="TextBox 273"/>
          <p:cNvSpPr txBox="1"/>
          <p:nvPr/>
        </p:nvSpPr>
        <p:spPr>
          <a:xfrm>
            <a:off x="8191094" y="1435719"/>
            <a:ext cx="963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Tumor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5" name="TextBox 274"/>
          <p:cNvSpPr txBox="1"/>
          <p:nvPr/>
        </p:nvSpPr>
        <p:spPr>
          <a:xfrm>
            <a:off x="8932878" y="4351046"/>
            <a:ext cx="1213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Stem cell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9889656" y="1473877"/>
            <a:ext cx="1982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Tumor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8661129" y="4467085"/>
            <a:ext cx="476073" cy="11771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5-конечная звезда 34"/>
          <p:cNvSpPr/>
          <p:nvPr/>
        </p:nvSpPr>
        <p:spPr>
          <a:xfrm>
            <a:off x="10366786" y="2299448"/>
            <a:ext cx="94325" cy="8745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86" name="5-конечная звезда 285"/>
          <p:cNvSpPr/>
          <p:nvPr/>
        </p:nvSpPr>
        <p:spPr>
          <a:xfrm>
            <a:off x="10544912" y="2433879"/>
            <a:ext cx="94325" cy="8745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87" name="5-конечная звезда 286"/>
          <p:cNvSpPr/>
          <p:nvPr/>
        </p:nvSpPr>
        <p:spPr>
          <a:xfrm>
            <a:off x="10262371" y="2104060"/>
            <a:ext cx="94325" cy="8745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88" name="5-конечная звезда 287"/>
          <p:cNvSpPr/>
          <p:nvPr/>
        </p:nvSpPr>
        <p:spPr>
          <a:xfrm>
            <a:off x="10233011" y="2793995"/>
            <a:ext cx="94325" cy="8745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89" name="5-конечная звезда 288"/>
          <p:cNvSpPr/>
          <p:nvPr/>
        </p:nvSpPr>
        <p:spPr>
          <a:xfrm>
            <a:off x="10017077" y="2256002"/>
            <a:ext cx="94325" cy="8745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90" name="5-конечная звезда 289"/>
          <p:cNvSpPr/>
          <p:nvPr/>
        </p:nvSpPr>
        <p:spPr>
          <a:xfrm>
            <a:off x="10879683" y="1765964"/>
            <a:ext cx="94325" cy="8745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91" name="5-конечная звезда 290"/>
          <p:cNvSpPr/>
          <p:nvPr/>
        </p:nvSpPr>
        <p:spPr>
          <a:xfrm>
            <a:off x="10051830" y="2551131"/>
            <a:ext cx="94325" cy="8745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92" name="5-конечная звезда 291"/>
          <p:cNvSpPr/>
          <p:nvPr/>
        </p:nvSpPr>
        <p:spPr>
          <a:xfrm>
            <a:off x="10628748" y="2724750"/>
            <a:ext cx="94325" cy="8745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93" name="5-конечная звезда 292"/>
          <p:cNvSpPr/>
          <p:nvPr/>
        </p:nvSpPr>
        <p:spPr>
          <a:xfrm>
            <a:off x="10642710" y="2182901"/>
            <a:ext cx="94325" cy="8745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79" name="Молния 278"/>
          <p:cNvSpPr/>
          <p:nvPr/>
        </p:nvSpPr>
        <p:spPr>
          <a:xfrm>
            <a:off x="7598200" y="3098262"/>
            <a:ext cx="478285" cy="515698"/>
          </a:xfrm>
          <a:prstGeom prst="lightningBol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80" name="Стрелка вниз 279"/>
          <p:cNvSpPr/>
          <p:nvPr/>
        </p:nvSpPr>
        <p:spPr>
          <a:xfrm>
            <a:off x="8272746" y="3142040"/>
            <a:ext cx="278287" cy="588275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97" name="Стрелка вниз 296"/>
          <p:cNvSpPr/>
          <p:nvPr/>
        </p:nvSpPr>
        <p:spPr>
          <a:xfrm>
            <a:off x="10379382" y="3145871"/>
            <a:ext cx="278287" cy="588275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98" name="Стрелка вниз 297"/>
          <p:cNvSpPr/>
          <p:nvPr/>
        </p:nvSpPr>
        <p:spPr>
          <a:xfrm>
            <a:off x="8377739" y="4815409"/>
            <a:ext cx="278287" cy="588275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99" name="Стрелка вниз 298"/>
          <p:cNvSpPr/>
          <p:nvPr/>
        </p:nvSpPr>
        <p:spPr>
          <a:xfrm>
            <a:off x="10400611" y="4893523"/>
            <a:ext cx="278287" cy="588275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01" name="TextBox 300"/>
          <p:cNvSpPr txBox="1"/>
          <p:nvPr/>
        </p:nvSpPr>
        <p:spPr>
          <a:xfrm>
            <a:off x="8761677" y="3275937"/>
            <a:ext cx="1440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IRRADIATION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2" name="Молния 301"/>
          <p:cNvSpPr/>
          <p:nvPr/>
        </p:nvSpPr>
        <p:spPr>
          <a:xfrm flipH="1">
            <a:off x="10889478" y="3136074"/>
            <a:ext cx="478285" cy="515698"/>
          </a:xfrm>
          <a:prstGeom prst="lightningBol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03" name="TextBox 302"/>
          <p:cNvSpPr txBox="1"/>
          <p:nvPr/>
        </p:nvSpPr>
        <p:spPr>
          <a:xfrm>
            <a:off x="8776008" y="5153060"/>
            <a:ext cx="1213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Tumor relapse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4" name="TextBox 303"/>
          <p:cNvSpPr txBox="1"/>
          <p:nvPr/>
        </p:nvSpPr>
        <p:spPr>
          <a:xfrm>
            <a:off x="10899377" y="1599436"/>
            <a:ext cx="1213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DNA synthesis inhibitor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10723073" y="5153060"/>
            <a:ext cx="1213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Tumor regression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6" name="Прямоугольник 305"/>
          <p:cNvSpPr/>
          <p:nvPr/>
        </p:nvSpPr>
        <p:spPr>
          <a:xfrm>
            <a:off x="7722878" y="722078"/>
            <a:ext cx="3838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Tumor regression due to stem cell death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2" name="Рисунок 15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5" t="9607" r="23869" b="13919"/>
          <a:stretch>
            <a:fillRect/>
          </a:stretch>
        </p:blipFill>
        <p:spPr bwMode="auto">
          <a:xfrm rot="5400000">
            <a:off x="-63054" y="2013720"/>
            <a:ext cx="3503692" cy="28449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Выгнутая вправо стрелка 1"/>
          <p:cNvSpPr/>
          <p:nvPr/>
        </p:nvSpPr>
        <p:spPr>
          <a:xfrm>
            <a:off x="6431590" y="2232215"/>
            <a:ext cx="1054524" cy="3363261"/>
          </a:xfrm>
          <a:prstGeom prst="curvedLeftArrow">
            <a:avLst>
              <a:gd name="adj1" fmla="val 18192"/>
              <a:gd name="adj2" fmla="val 50000"/>
              <a:gd name="adj3" fmla="val 25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8435771" y="2321182"/>
            <a:ext cx="161857" cy="14549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0" name="Овал 149"/>
          <p:cNvSpPr/>
          <p:nvPr/>
        </p:nvSpPr>
        <p:spPr>
          <a:xfrm>
            <a:off x="9022251" y="5783065"/>
            <a:ext cx="342443" cy="28575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9137202" y="5877196"/>
            <a:ext cx="120515" cy="97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3" name="Овал 152"/>
          <p:cNvSpPr/>
          <p:nvPr/>
        </p:nvSpPr>
        <p:spPr>
          <a:xfrm>
            <a:off x="8813785" y="5629430"/>
            <a:ext cx="334671" cy="28575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4" name="Овал 153"/>
          <p:cNvSpPr/>
          <p:nvPr/>
        </p:nvSpPr>
        <p:spPr>
          <a:xfrm>
            <a:off x="8912389" y="5733302"/>
            <a:ext cx="122979" cy="102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965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1622</Words>
  <Application>Microsoft Office PowerPoint</Application>
  <PresentationFormat>Широкоэкранный</PresentationFormat>
  <Paragraphs>151</Paragraphs>
  <Slides>13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3_Тема Office</vt:lpstr>
      <vt:lpstr>Graph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LRB</dc:creator>
  <cp:lastModifiedBy>Татьяна</cp:lastModifiedBy>
  <cp:revision>29</cp:revision>
  <dcterms:created xsi:type="dcterms:W3CDTF">2025-11-27T20:35:08Z</dcterms:created>
  <dcterms:modified xsi:type="dcterms:W3CDTF">2025-11-28T09:05:52Z</dcterms:modified>
</cp:coreProperties>
</file>