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283" r:id="rId5"/>
    <p:sldId id="358" r:id="rId6"/>
    <p:sldId id="377" r:id="rId7"/>
    <p:sldId id="372" r:id="rId8"/>
    <p:sldId id="365" r:id="rId9"/>
    <p:sldId id="366" r:id="rId10"/>
    <p:sldId id="415" r:id="rId11"/>
    <p:sldId id="416" r:id="rId12"/>
    <p:sldId id="373" r:id="rId13"/>
    <p:sldId id="374" r:id="rId14"/>
    <p:sldId id="376" r:id="rId15"/>
    <p:sldId id="378" r:id="rId16"/>
    <p:sldId id="382" r:id="rId17"/>
    <p:sldId id="383" r:id="rId18"/>
    <p:sldId id="367" r:id="rId19"/>
    <p:sldId id="388" r:id="rId20"/>
    <p:sldId id="389" r:id="rId21"/>
    <p:sldId id="390" r:id="rId22"/>
    <p:sldId id="391" r:id="rId23"/>
    <p:sldId id="392" r:id="rId24"/>
    <p:sldId id="393" r:id="rId25"/>
    <p:sldId id="398" r:id="rId26"/>
    <p:sldId id="399" r:id="rId27"/>
    <p:sldId id="400" r:id="rId28"/>
    <p:sldId id="401" r:id="rId29"/>
    <p:sldId id="402" r:id="rId30"/>
    <p:sldId id="404" r:id="rId31"/>
    <p:sldId id="403" r:id="rId32"/>
    <p:sldId id="379" r:id="rId33"/>
    <p:sldId id="344" r:id="rId34"/>
    <p:sldId id="352" r:id="rId35"/>
    <p:sldId id="406" r:id="rId36"/>
    <p:sldId id="407" r:id="rId37"/>
    <p:sldId id="405" r:id="rId38"/>
    <p:sldId id="408" r:id="rId39"/>
    <p:sldId id="409" r:id="rId40"/>
    <p:sldId id="354" r:id="rId41"/>
    <p:sldId id="353" r:id="rId42"/>
    <p:sldId id="355" r:id="rId43"/>
    <p:sldId id="410" r:id="rId44"/>
    <p:sldId id="411" r:id="rId45"/>
    <p:sldId id="412" r:id="rId46"/>
    <p:sldId id="413" r:id="rId47"/>
    <p:sldId id="414" r:id="rId48"/>
    <p:sldId id="356" r:id="rId49"/>
    <p:sldId id="380" r:id="rId50"/>
    <p:sldId id="397" r:id="rId51"/>
    <p:sldId id="371" r:id="rId52"/>
    <p:sldId id="320" r:id="rId53"/>
  </p:sldIdLst>
  <p:sldSz cx="9144000" cy="5143500" type="screen16x9"/>
  <p:notesSz cx="9296400" cy="7010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68">
          <p15:clr>
            <a:srgbClr val="A4A3A4"/>
          </p15:clr>
        </p15:guide>
        <p15:guide id="3" pos="2880">
          <p15:clr>
            <a:srgbClr val="A4A3A4"/>
          </p15:clr>
        </p15:guide>
        <p15:guide id="4" pos="5106">
          <p15:clr>
            <a:srgbClr val="A4A3A4"/>
          </p15:clr>
        </p15:guide>
        <p15:guide id="5" orient="horz" pos="1225">
          <p15:clr>
            <a:srgbClr val="A4A3A4"/>
          </p15:clr>
        </p15:guide>
        <p15:guide id="6" orient="horz" pos="8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8A3"/>
    <a:srgbClr val="85C7C0"/>
    <a:srgbClr val="D74359"/>
    <a:srgbClr val="0095D4"/>
    <a:srgbClr val="6E3F77"/>
    <a:srgbClr val="9C3764"/>
    <a:srgbClr val="CD1F4A"/>
    <a:srgbClr val="DE0C3F"/>
    <a:srgbClr val="6E3E76"/>
    <a:srgbClr val="0F82C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92" d="100"/>
          <a:sy n="92" d="100"/>
        </p:scale>
        <p:origin x="618" y="102"/>
      </p:cViewPr>
      <p:guideLst>
        <p:guide orient="horz"/>
        <p:guide pos="568"/>
        <p:guide pos="2880"/>
        <p:guide pos="5106"/>
        <p:guide orient="horz" pos="1225"/>
        <p:guide orient="horz" pos="86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15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007F01-9597-4075-84E0-422DD441600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2B89A8A-911B-4910-81AB-A28C10F22CB6}">
      <dgm:prSet phldrT="[Texte]"/>
      <dgm:spPr>
        <a:noFill/>
        <a:ln>
          <a:noFill/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Saint </a:t>
          </a:r>
          <a:r>
            <a:rPr lang="fr-FR" dirty="0" err="1" smtClean="0">
              <a:solidFill>
                <a:schemeClr val="tx1"/>
              </a:solidFill>
            </a:rPr>
            <a:t>Gobain</a:t>
          </a:r>
          <a:r>
            <a:rPr lang="fr-FR" dirty="0" smtClean="0">
              <a:solidFill>
                <a:schemeClr val="tx1"/>
              </a:solidFill>
            </a:rPr>
            <a:t> </a:t>
          </a:r>
          <a:r>
            <a:rPr lang="fr-FR" dirty="0" err="1" smtClean="0">
              <a:solidFill>
                <a:schemeClr val="tx1"/>
              </a:solidFill>
            </a:rPr>
            <a:t>Corporate</a:t>
          </a:r>
          <a:endParaRPr lang="fr-FR" dirty="0">
            <a:solidFill>
              <a:schemeClr val="tx1"/>
            </a:solidFill>
          </a:endParaRPr>
        </a:p>
      </dgm:t>
    </dgm:pt>
    <dgm:pt modelId="{8D08CAAD-53E2-459A-A3C8-53F727163E27}" type="parTrans" cxnId="{21592DC9-0EAF-42E7-963F-08854743B32E}">
      <dgm:prSet/>
      <dgm:spPr/>
      <dgm:t>
        <a:bodyPr/>
        <a:lstStyle/>
        <a:p>
          <a:endParaRPr lang="fr-FR"/>
        </a:p>
      </dgm:t>
    </dgm:pt>
    <dgm:pt modelId="{A8262867-A10F-4F10-A745-BE4B11203179}" type="sibTrans" cxnId="{21592DC9-0EAF-42E7-963F-08854743B32E}">
      <dgm:prSet/>
      <dgm:spPr/>
      <dgm:t>
        <a:bodyPr/>
        <a:lstStyle/>
        <a:p>
          <a:endParaRPr lang="fr-FR"/>
        </a:p>
      </dgm:t>
    </dgm:pt>
    <dgm:pt modelId="{DD92E983-32C2-491E-8632-5204D1C58D43}">
      <dgm:prSet phldrT="[Texte]"/>
      <dgm:spPr>
        <a:noFill/>
        <a:ln>
          <a:noFill/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Saint </a:t>
          </a:r>
          <a:r>
            <a:rPr lang="fr-FR" dirty="0" err="1" smtClean="0">
              <a:solidFill>
                <a:schemeClr val="tx1"/>
              </a:solidFill>
            </a:rPr>
            <a:t>Gobain</a:t>
          </a:r>
          <a:r>
            <a:rPr lang="fr-FR" dirty="0" smtClean="0">
              <a:solidFill>
                <a:schemeClr val="tx1"/>
              </a:solidFill>
            </a:rPr>
            <a:t> Crystals</a:t>
          </a:r>
          <a:endParaRPr lang="fr-FR" dirty="0">
            <a:solidFill>
              <a:schemeClr val="tx1"/>
            </a:solidFill>
          </a:endParaRPr>
        </a:p>
      </dgm:t>
    </dgm:pt>
    <dgm:pt modelId="{C2C64B7E-81A5-468B-94C0-7113CA064DA2}" type="parTrans" cxnId="{2A3B6228-1389-469A-90C1-DF70A9B815E7}">
      <dgm:prSet/>
      <dgm:spPr/>
      <dgm:t>
        <a:bodyPr/>
        <a:lstStyle/>
        <a:p>
          <a:endParaRPr lang="fr-FR"/>
        </a:p>
      </dgm:t>
    </dgm:pt>
    <dgm:pt modelId="{C8413117-8BBA-4C4F-A9CF-4C23752782E7}" type="sibTrans" cxnId="{2A3B6228-1389-469A-90C1-DF70A9B815E7}">
      <dgm:prSet/>
      <dgm:spPr/>
      <dgm:t>
        <a:bodyPr/>
        <a:lstStyle/>
        <a:p>
          <a:endParaRPr lang="fr-FR"/>
        </a:p>
      </dgm:t>
    </dgm:pt>
    <dgm:pt modelId="{3170B2DF-B632-460A-B668-AC317D7456E8}">
      <dgm:prSet phldrT="[Texte]"/>
      <dgm:spPr>
        <a:noFill/>
        <a:ln>
          <a:noFill/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New </a:t>
          </a:r>
          <a:r>
            <a:rPr lang="fr-FR" dirty="0" err="1" smtClean="0">
              <a:solidFill>
                <a:schemeClr val="tx1"/>
              </a:solidFill>
            </a:rPr>
            <a:t>Products</a:t>
          </a:r>
          <a:endParaRPr lang="fr-FR" dirty="0">
            <a:solidFill>
              <a:schemeClr val="tx1"/>
            </a:solidFill>
          </a:endParaRPr>
        </a:p>
      </dgm:t>
    </dgm:pt>
    <dgm:pt modelId="{094C2913-E947-4D73-8F50-0925E3D1077A}" type="parTrans" cxnId="{D677FC1B-3842-4EA3-AEF0-32D692FB72ED}">
      <dgm:prSet/>
      <dgm:spPr/>
      <dgm:t>
        <a:bodyPr/>
        <a:lstStyle/>
        <a:p>
          <a:endParaRPr lang="fr-FR"/>
        </a:p>
      </dgm:t>
    </dgm:pt>
    <dgm:pt modelId="{BE656820-0A4B-4F3D-9F0A-15EE445FD378}" type="sibTrans" cxnId="{D677FC1B-3842-4EA3-AEF0-32D692FB72ED}">
      <dgm:prSet/>
      <dgm:spPr/>
      <dgm:t>
        <a:bodyPr/>
        <a:lstStyle/>
        <a:p>
          <a:endParaRPr lang="fr-FR"/>
        </a:p>
      </dgm:t>
    </dgm:pt>
    <dgm:pt modelId="{AF112520-01C6-4000-B098-55397EEDBCE8}">
      <dgm:prSet phldrT="[Texte]"/>
      <dgm:spPr>
        <a:noFill/>
        <a:ln>
          <a:noFill/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Q&amp;A</a:t>
          </a:r>
          <a:endParaRPr lang="fr-FR" dirty="0">
            <a:solidFill>
              <a:schemeClr val="tx1"/>
            </a:solidFill>
          </a:endParaRPr>
        </a:p>
      </dgm:t>
    </dgm:pt>
    <dgm:pt modelId="{4630CDC9-23C9-40C0-92E8-604E5B5FF7D8}" type="parTrans" cxnId="{7E168819-DDB5-46D9-BE2B-5DDC86FC1690}">
      <dgm:prSet/>
      <dgm:spPr/>
      <dgm:t>
        <a:bodyPr/>
        <a:lstStyle/>
        <a:p>
          <a:endParaRPr lang="fr-FR"/>
        </a:p>
      </dgm:t>
    </dgm:pt>
    <dgm:pt modelId="{B4E6AA4D-A909-42D8-A40A-3A9F9B29B360}" type="sibTrans" cxnId="{7E168819-DDB5-46D9-BE2B-5DDC86FC1690}">
      <dgm:prSet/>
      <dgm:spPr/>
      <dgm:t>
        <a:bodyPr/>
        <a:lstStyle/>
        <a:p>
          <a:endParaRPr lang="fr-FR"/>
        </a:p>
      </dgm:t>
    </dgm:pt>
    <dgm:pt modelId="{414D018D-1D97-4880-8845-46D17E8E1189}" type="pres">
      <dgm:prSet presAssocID="{EF007F01-9597-4075-84E0-422DD44160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A91252CF-86C2-45AD-B686-1FCDBC1C1625}" type="pres">
      <dgm:prSet presAssocID="{EF007F01-9597-4075-84E0-422DD4416009}" presName="Name1" presStyleCnt="0"/>
      <dgm:spPr/>
    </dgm:pt>
    <dgm:pt modelId="{1379F9AA-333B-4934-BAE4-1DDBE2B07453}" type="pres">
      <dgm:prSet presAssocID="{EF007F01-9597-4075-84E0-422DD4416009}" presName="cycle" presStyleCnt="0"/>
      <dgm:spPr/>
    </dgm:pt>
    <dgm:pt modelId="{4BD52588-CA4A-428C-A693-8AF4725EF041}" type="pres">
      <dgm:prSet presAssocID="{EF007F01-9597-4075-84E0-422DD4416009}" presName="srcNode" presStyleLbl="node1" presStyleIdx="0" presStyleCnt="4"/>
      <dgm:spPr/>
    </dgm:pt>
    <dgm:pt modelId="{727121CA-D4CF-4704-ABCA-1B59934BFDB7}" type="pres">
      <dgm:prSet presAssocID="{EF007F01-9597-4075-84E0-422DD4416009}" presName="conn" presStyleLbl="parChTrans1D2" presStyleIdx="0" presStyleCnt="1"/>
      <dgm:spPr/>
      <dgm:t>
        <a:bodyPr/>
        <a:lstStyle/>
        <a:p>
          <a:endParaRPr lang="fr-FR"/>
        </a:p>
      </dgm:t>
    </dgm:pt>
    <dgm:pt modelId="{B1A5B6A1-0BB0-4884-90A5-8F506972A26B}" type="pres">
      <dgm:prSet presAssocID="{EF007F01-9597-4075-84E0-422DD4416009}" presName="extraNode" presStyleLbl="node1" presStyleIdx="0" presStyleCnt="4"/>
      <dgm:spPr/>
    </dgm:pt>
    <dgm:pt modelId="{94A7E0C4-E965-4462-AF8F-0DCBD6C090ED}" type="pres">
      <dgm:prSet presAssocID="{EF007F01-9597-4075-84E0-422DD4416009}" presName="dstNode" presStyleLbl="node1" presStyleIdx="0" presStyleCnt="4"/>
      <dgm:spPr/>
    </dgm:pt>
    <dgm:pt modelId="{05FACED2-976B-4108-B10A-587E32F3D351}" type="pres">
      <dgm:prSet presAssocID="{82B89A8A-911B-4910-81AB-A28C10F22CB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CB36B7-F416-4615-ABDB-ADFF34769057}" type="pres">
      <dgm:prSet presAssocID="{82B89A8A-911B-4910-81AB-A28C10F22CB6}" presName="accent_1" presStyleCnt="0"/>
      <dgm:spPr/>
    </dgm:pt>
    <dgm:pt modelId="{2D0B66D0-1A2C-4AC9-A67E-3D6D1911BF66}" type="pres">
      <dgm:prSet presAssocID="{82B89A8A-911B-4910-81AB-A28C10F22CB6}" presName="accentRepeatNode" presStyleLbl="solidFgAcc1" presStyleIdx="0" presStyleCnt="4"/>
      <dgm:spPr/>
    </dgm:pt>
    <dgm:pt modelId="{97506DE8-5CC8-4FC2-930F-CD00037962A3}" type="pres">
      <dgm:prSet presAssocID="{DD92E983-32C2-491E-8632-5204D1C58D4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21628F-3165-4AD0-986E-0FCFC5E02512}" type="pres">
      <dgm:prSet presAssocID="{DD92E983-32C2-491E-8632-5204D1C58D43}" presName="accent_2" presStyleCnt="0"/>
      <dgm:spPr/>
    </dgm:pt>
    <dgm:pt modelId="{20EF0A15-35A1-4573-A8B2-3DFFB05AD4EA}" type="pres">
      <dgm:prSet presAssocID="{DD92E983-32C2-491E-8632-5204D1C58D43}" presName="accentRepeatNode" presStyleLbl="solidFgAcc1" presStyleIdx="1" presStyleCnt="4"/>
      <dgm:spPr/>
    </dgm:pt>
    <dgm:pt modelId="{270AC97B-0874-4806-99D4-3B92D850F02D}" type="pres">
      <dgm:prSet presAssocID="{3170B2DF-B632-460A-B668-AC317D7456E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38D8CD-0870-48B0-9258-972662DACC6C}" type="pres">
      <dgm:prSet presAssocID="{3170B2DF-B632-460A-B668-AC317D7456E8}" presName="accent_3" presStyleCnt="0"/>
      <dgm:spPr/>
    </dgm:pt>
    <dgm:pt modelId="{3D2B35B0-0B41-4D48-ADE5-3703F72C710D}" type="pres">
      <dgm:prSet presAssocID="{3170B2DF-B632-460A-B668-AC317D7456E8}" presName="accentRepeatNode" presStyleLbl="solidFgAcc1" presStyleIdx="2" presStyleCnt="4"/>
      <dgm:spPr/>
    </dgm:pt>
    <dgm:pt modelId="{F40BFD61-56F9-47F5-95DF-3440279AE49B}" type="pres">
      <dgm:prSet presAssocID="{AF112520-01C6-4000-B098-55397EEDBCE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79DE46-8618-42A5-9CCE-8DD3E8A4B16B}" type="pres">
      <dgm:prSet presAssocID="{AF112520-01C6-4000-B098-55397EEDBCE8}" presName="accent_4" presStyleCnt="0"/>
      <dgm:spPr/>
    </dgm:pt>
    <dgm:pt modelId="{8257CBF5-7406-497B-B2E7-334A257B0058}" type="pres">
      <dgm:prSet presAssocID="{AF112520-01C6-4000-B098-55397EEDBCE8}" presName="accentRepeatNode" presStyleLbl="solidFgAcc1" presStyleIdx="3" presStyleCnt="4"/>
      <dgm:spPr/>
    </dgm:pt>
  </dgm:ptLst>
  <dgm:cxnLst>
    <dgm:cxn modelId="{D677FC1B-3842-4EA3-AEF0-32D692FB72ED}" srcId="{EF007F01-9597-4075-84E0-422DD4416009}" destId="{3170B2DF-B632-460A-B668-AC317D7456E8}" srcOrd="2" destOrd="0" parTransId="{094C2913-E947-4D73-8F50-0925E3D1077A}" sibTransId="{BE656820-0A4B-4F3D-9F0A-15EE445FD378}"/>
    <dgm:cxn modelId="{21592DC9-0EAF-42E7-963F-08854743B32E}" srcId="{EF007F01-9597-4075-84E0-422DD4416009}" destId="{82B89A8A-911B-4910-81AB-A28C10F22CB6}" srcOrd="0" destOrd="0" parTransId="{8D08CAAD-53E2-459A-A3C8-53F727163E27}" sibTransId="{A8262867-A10F-4F10-A745-BE4B11203179}"/>
    <dgm:cxn modelId="{5C66F621-4DE1-4A7B-B6FD-97166295A55A}" type="presOf" srcId="{A8262867-A10F-4F10-A745-BE4B11203179}" destId="{727121CA-D4CF-4704-ABCA-1B59934BFDB7}" srcOrd="0" destOrd="0" presId="urn:microsoft.com/office/officeart/2008/layout/VerticalCurvedList"/>
    <dgm:cxn modelId="{25591F19-7008-4DA2-B9C9-F93B3F88C783}" type="presOf" srcId="{EF007F01-9597-4075-84E0-422DD4416009}" destId="{414D018D-1D97-4880-8845-46D17E8E1189}" srcOrd="0" destOrd="0" presId="urn:microsoft.com/office/officeart/2008/layout/VerticalCurvedList"/>
    <dgm:cxn modelId="{3808FB09-EDA8-4667-867C-E6D2E19EF876}" type="presOf" srcId="{3170B2DF-B632-460A-B668-AC317D7456E8}" destId="{270AC97B-0874-4806-99D4-3B92D850F02D}" srcOrd="0" destOrd="0" presId="urn:microsoft.com/office/officeart/2008/layout/VerticalCurvedList"/>
    <dgm:cxn modelId="{2A3B6228-1389-469A-90C1-DF70A9B815E7}" srcId="{EF007F01-9597-4075-84E0-422DD4416009}" destId="{DD92E983-32C2-491E-8632-5204D1C58D43}" srcOrd="1" destOrd="0" parTransId="{C2C64B7E-81A5-468B-94C0-7113CA064DA2}" sibTransId="{C8413117-8BBA-4C4F-A9CF-4C23752782E7}"/>
    <dgm:cxn modelId="{3B79DDC5-7C33-4AA2-95E0-D4B61C92C711}" type="presOf" srcId="{82B89A8A-911B-4910-81AB-A28C10F22CB6}" destId="{05FACED2-976B-4108-B10A-587E32F3D351}" srcOrd="0" destOrd="0" presId="urn:microsoft.com/office/officeart/2008/layout/VerticalCurvedList"/>
    <dgm:cxn modelId="{2289EA93-0C0F-4EF0-939B-2DFEB90C952C}" type="presOf" srcId="{DD92E983-32C2-491E-8632-5204D1C58D43}" destId="{97506DE8-5CC8-4FC2-930F-CD00037962A3}" srcOrd="0" destOrd="0" presId="urn:microsoft.com/office/officeart/2008/layout/VerticalCurvedList"/>
    <dgm:cxn modelId="{AAE9E321-2262-4BAE-964A-0410694A5687}" type="presOf" srcId="{AF112520-01C6-4000-B098-55397EEDBCE8}" destId="{F40BFD61-56F9-47F5-95DF-3440279AE49B}" srcOrd="0" destOrd="0" presId="urn:microsoft.com/office/officeart/2008/layout/VerticalCurvedList"/>
    <dgm:cxn modelId="{7E168819-DDB5-46D9-BE2B-5DDC86FC1690}" srcId="{EF007F01-9597-4075-84E0-422DD4416009}" destId="{AF112520-01C6-4000-B098-55397EEDBCE8}" srcOrd="3" destOrd="0" parTransId="{4630CDC9-23C9-40C0-92E8-604E5B5FF7D8}" sibTransId="{B4E6AA4D-A909-42D8-A40A-3A9F9B29B360}"/>
    <dgm:cxn modelId="{DB5231E2-793F-44FB-B432-EBD2078D2997}" type="presParOf" srcId="{414D018D-1D97-4880-8845-46D17E8E1189}" destId="{A91252CF-86C2-45AD-B686-1FCDBC1C1625}" srcOrd="0" destOrd="0" presId="urn:microsoft.com/office/officeart/2008/layout/VerticalCurvedList"/>
    <dgm:cxn modelId="{6E98A1DE-E0EB-4118-8D7A-88475B41D99B}" type="presParOf" srcId="{A91252CF-86C2-45AD-B686-1FCDBC1C1625}" destId="{1379F9AA-333B-4934-BAE4-1DDBE2B07453}" srcOrd="0" destOrd="0" presId="urn:microsoft.com/office/officeart/2008/layout/VerticalCurvedList"/>
    <dgm:cxn modelId="{27146ADD-9601-49D5-B5C0-7D1D0F6300AF}" type="presParOf" srcId="{1379F9AA-333B-4934-BAE4-1DDBE2B07453}" destId="{4BD52588-CA4A-428C-A693-8AF4725EF041}" srcOrd="0" destOrd="0" presId="urn:microsoft.com/office/officeart/2008/layout/VerticalCurvedList"/>
    <dgm:cxn modelId="{396BE577-5BD5-4C30-8AA9-862A3564A361}" type="presParOf" srcId="{1379F9AA-333B-4934-BAE4-1DDBE2B07453}" destId="{727121CA-D4CF-4704-ABCA-1B59934BFDB7}" srcOrd="1" destOrd="0" presId="urn:microsoft.com/office/officeart/2008/layout/VerticalCurvedList"/>
    <dgm:cxn modelId="{74A51D9E-179D-463D-A696-9039F3EDAEEE}" type="presParOf" srcId="{1379F9AA-333B-4934-BAE4-1DDBE2B07453}" destId="{B1A5B6A1-0BB0-4884-90A5-8F506972A26B}" srcOrd="2" destOrd="0" presId="urn:microsoft.com/office/officeart/2008/layout/VerticalCurvedList"/>
    <dgm:cxn modelId="{36A998DC-B70D-4E38-AA72-CFBC693B7B88}" type="presParOf" srcId="{1379F9AA-333B-4934-BAE4-1DDBE2B07453}" destId="{94A7E0C4-E965-4462-AF8F-0DCBD6C090ED}" srcOrd="3" destOrd="0" presId="urn:microsoft.com/office/officeart/2008/layout/VerticalCurvedList"/>
    <dgm:cxn modelId="{DBE15C4E-F2BC-40C7-947C-1A12F22C054F}" type="presParOf" srcId="{A91252CF-86C2-45AD-B686-1FCDBC1C1625}" destId="{05FACED2-976B-4108-B10A-587E32F3D351}" srcOrd="1" destOrd="0" presId="urn:microsoft.com/office/officeart/2008/layout/VerticalCurvedList"/>
    <dgm:cxn modelId="{9BED25DB-E640-49C5-A82B-486257AE492F}" type="presParOf" srcId="{A91252CF-86C2-45AD-B686-1FCDBC1C1625}" destId="{55CB36B7-F416-4615-ABDB-ADFF34769057}" srcOrd="2" destOrd="0" presId="urn:microsoft.com/office/officeart/2008/layout/VerticalCurvedList"/>
    <dgm:cxn modelId="{4ABA1EEC-824A-45EC-8622-04C83776A18F}" type="presParOf" srcId="{55CB36B7-F416-4615-ABDB-ADFF34769057}" destId="{2D0B66D0-1A2C-4AC9-A67E-3D6D1911BF66}" srcOrd="0" destOrd="0" presId="urn:microsoft.com/office/officeart/2008/layout/VerticalCurvedList"/>
    <dgm:cxn modelId="{D6B34FCB-78EB-42B4-9DAE-828009121775}" type="presParOf" srcId="{A91252CF-86C2-45AD-B686-1FCDBC1C1625}" destId="{97506DE8-5CC8-4FC2-930F-CD00037962A3}" srcOrd="3" destOrd="0" presId="urn:microsoft.com/office/officeart/2008/layout/VerticalCurvedList"/>
    <dgm:cxn modelId="{2DE08E37-37EA-4307-AA1A-C3A95AA70C89}" type="presParOf" srcId="{A91252CF-86C2-45AD-B686-1FCDBC1C1625}" destId="{7F21628F-3165-4AD0-986E-0FCFC5E02512}" srcOrd="4" destOrd="0" presId="urn:microsoft.com/office/officeart/2008/layout/VerticalCurvedList"/>
    <dgm:cxn modelId="{102DF810-E07D-48B8-8D3B-BB89DC3918FD}" type="presParOf" srcId="{7F21628F-3165-4AD0-986E-0FCFC5E02512}" destId="{20EF0A15-35A1-4573-A8B2-3DFFB05AD4EA}" srcOrd="0" destOrd="0" presId="urn:microsoft.com/office/officeart/2008/layout/VerticalCurvedList"/>
    <dgm:cxn modelId="{69FBE6B5-F1D2-4338-ADA6-4F1FF4F3163F}" type="presParOf" srcId="{A91252CF-86C2-45AD-B686-1FCDBC1C1625}" destId="{270AC97B-0874-4806-99D4-3B92D850F02D}" srcOrd="5" destOrd="0" presId="urn:microsoft.com/office/officeart/2008/layout/VerticalCurvedList"/>
    <dgm:cxn modelId="{D5B85A67-98A4-4AE6-B323-840D13937126}" type="presParOf" srcId="{A91252CF-86C2-45AD-B686-1FCDBC1C1625}" destId="{E238D8CD-0870-48B0-9258-972662DACC6C}" srcOrd="6" destOrd="0" presId="urn:microsoft.com/office/officeart/2008/layout/VerticalCurvedList"/>
    <dgm:cxn modelId="{AC6CC5B8-C982-4695-8D14-8291F75225AB}" type="presParOf" srcId="{E238D8CD-0870-48B0-9258-972662DACC6C}" destId="{3D2B35B0-0B41-4D48-ADE5-3703F72C710D}" srcOrd="0" destOrd="0" presId="urn:microsoft.com/office/officeart/2008/layout/VerticalCurvedList"/>
    <dgm:cxn modelId="{76D1A517-A1B5-494C-AD31-B707B9A97C0F}" type="presParOf" srcId="{A91252CF-86C2-45AD-B686-1FCDBC1C1625}" destId="{F40BFD61-56F9-47F5-95DF-3440279AE49B}" srcOrd="7" destOrd="0" presId="urn:microsoft.com/office/officeart/2008/layout/VerticalCurvedList"/>
    <dgm:cxn modelId="{1CD8AD70-BB35-4053-91BB-5B7D033A346B}" type="presParOf" srcId="{A91252CF-86C2-45AD-B686-1FCDBC1C1625}" destId="{6C79DE46-8618-42A5-9CCE-8DD3E8A4B16B}" srcOrd="8" destOrd="0" presId="urn:microsoft.com/office/officeart/2008/layout/VerticalCurvedList"/>
    <dgm:cxn modelId="{730D3532-3FE8-4BD4-AB07-DD61EBCAA301}" type="presParOf" srcId="{6C79DE46-8618-42A5-9CCE-8DD3E8A4B16B}" destId="{8257CBF5-7406-497B-B2E7-334A257B00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007F01-9597-4075-84E0-422DD441600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2B89A8A-911B-4910-81AB-A28C10F22CB6}">
      <dgm:prSet phldrT="[Texte]"/>
      <dgm:spPr>
        <a:noFill/>
        <a:ln>
          <a:noFill/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Saint </a:t>
          </a:r>
          <a:r>
            <a:rPr lang="fr-FR" dirty="0" err="1" smtClean="0">
              <a:solidFill>
                <a:schemeClr val="tx1"/>
              </a:solidFill>
            </a:rPr>
            <a:t>Gobain</a:t>
          </a:r>
          <a:r>
            <a:rPr lang="fr-FR" dirty="0" smtClean="0">
              <a:solidFill>
                <a:schemeClr val="tx1"/>
              </a:solidFill>
            </a:rPr>
            <a:t> </a:t>
          </a:r>
          <a:r>
            <a:rPr lang="fr-FR" dirty="0" err="1" smtClean="0">
              <a:solidFill>
                <a:schemeClr val="tx1"/>
              </a:solidFill>
            </a:rPr>
            <a:t>Corporate</a:t>
          </a:r>
          <a:endParaRPr lang="fr-FR" dirty="0">
            <a:solidFill>
              <a:schemeClr val="tx1"/>
            </a:solidFill>
          </a:endParaRPr>
        </a:p>
      </dgm:t>
    </dgm:pt>
    <dgm:pt modelId="{8D08CAAD-53E2-459A-A3C8-53F727163E27}" type="parTrans" cxnId="{21592DC9-0EAF-42E7-963F-08854743B32E}">
      <dgm:prSet/>
      <dgm:spPr/>
      <dgm:t>
        <a:bodyPr/>
        <a:lstStyle/>
        <a:p>
          <a:endParaRPr lang="fr-FR"/>
        </a:p>
      </dgm:t>
    </dgm:pt>
    <dgm:pt modelId="{A8262867-A10F-4F10-A745-BE4B11203179}" type="sibTrans" cxnId="{21592DC9-0EAF-42E7-963F-08854743B32E}">
      <dgm:prSet/>
      <dgm:spPr/>
      <dgm:t>
        <a:bodyPr/>
        <a:lstStyle/>
        <a:p>
          <a:endParaRPr lang="fr-FR"/>
        </a:p>
      </dgm:t>
    </dgm:pt>
    <dgm:pt modelId="{DD92E983-32C2-491E-8632-5204D1C58D43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Saint </a:t>
          </a:r>
          <a:r>
            <a:rPr lang="fr-FR" sz="2000" i="1" dirty="0" err="1" smtClean="0">
              <a:solidFill>
                <a:schemeClr val="bg1">
                  <a:lumMod val="85000"/>
                </a:schemeClr>
              </a:solidFill>
            </a:rPr>
            <a:t>Gobain</a:t>
          </a:r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 Crystals</a:t>
          </a:r>
          <a:endParaRPr lang="fr-FR" sz="2000" i="1" dirty="0">
            <a:solidFill>
              <a:schemeClr val="bg1">
                <a:lumMod val="85000"/>
              </a:schemeClr>
            </a:solidFill>
          </a:endParaRPr>
        </a:p>
      </dgm:t>
    </dgm:pt>
    <dgm:pt modelId="{C2C64B7E-81A5-468B-94C0-7113CA064DA2}" type="parTrans" cxnId="{2A3B6228-1389-469A-90C1-DF70A9B815E7}">
      <dgm:prSet/>
      <dgm:spPr/>
      <dgm:t>
        <a:bodyPr/>
        <a:lstStyle/>
        <a:p>
          <a:endParaRPr lang="fr-FR"/>
        </a:p>
      </dgm:t>
    </dgm:pt>
    <dgm:pt modelId="{C8413117-8BBA-4C4F-A9CF-4C23752782E7}" type="sibTrans" cxnId="{2A3B6228-1389-469A-90C1-DF70A9B815E7}">
      <dgm:prSet/>
      <dgm:spPr/>
      <dgm:t>
        <a:bodyPr/>
        <a:lstStyle/>
        <a:p>
          <a:endParaRPr lang="fr-FR"/>
        </a:p>
      </dgm:t>
    </dgm:pt>
    <dgm:pt modelId="{3170B2DF-B632-460A-B668-AC317D7456E8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New </a:t>
          </a:r>
          <a:r>
            <a:rPr lang="fr-FR" sz="2000" i="1" dirty="0" err="1" smtClean="0">
              <a:solidFill>
                <a:schemeClr val="bg1">
                  <a:lumMod val="85000"/>
                </a:schemeClr>
              </a:solidFill>
            </a:rPr>
            <a:t>Products</a:t>
          </a:r>
          <a:endParaRPr lang="fr-FR" sz="2000" i="1" dirty="0">
            <a:solidFill>
              <a:schemeClr val="bg1">
                <a:lumMod val="85000"/>
              </a:schemeClr>
            </a:solidFill>
          </a:endParaRPr>
        </a:p>
      </dgm:t>
    </dgm:pt>
    <dgm:pt modelId="{094C2913-E947-4D73-8F50-0925E3D1077A}" type="parTrans" cxnId="{D677FC1B-3842-4EA3-AEF0-32D692FB72ED}">
      <dgm:prSet/>
      <dgm:spPr/>
      <dgm:t>
        <a:bodyPr/>
        <a:lstStyle/>
        <a:p>
          <a:endParaRPr lang="fr-FR"/>
        </a:p>
      </dgm:t>
    </dgm:pt>
    <dgm:pt modelId="{BE656820-0A4B-4F3D-9F0A-15EE445FD378}" type="sibTrans" cxnId="{D677FC1B-3842-4EA3-AEF0-32D692FB72ED}">
      <dgm:prSet/>
      <dgm:spPr/>
      <dgm:t>
        <a:bodyPr/>
        <a:lstStyle/>
        <a:p>
          <a:endParaRPr lang="fr-FR"/>
        </a:p>
      </dgm:t>
    </dgm:pt>
    <dgm:pt modelId="{AF112520-01C6-4000-B098-55397EEDBCE8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Q&amp;A</a:t>
          </a:r>
          <a:endParaRPr lang="fr-FR" sz="2000" i="1" dirty="0">
            <a:solidFill>
              <a:schemeClr val="bg1">
                <a:lumMod val="85000"/>
              </a:schemeClr>
            </a:solidFill>
          </a:endParaRPr>
        </a:p>
      </dgm:t>
    </dgm:pt>
    <dgm:pt modelId="{4630CDC9-23C9-40C0-92E8-604E5B5FF7D8}" type="parTrans" cxnId="{7E168819-DDB5-46D9-BE2B-5DDC86FC1690}">
      <dgm:prSet/>
      <dgm:spPr/>
      <dgm:t>
        <a:bodyPr/>
        <a:lstStyle/>
        <a:p>
          <a:endParaRPr lang="fr-FR"/>
        </a:p>
      </dgm:t>
    </dgm:pt>
    <dgm:pt modelId="{B4E6AA4D-A909-42D8-A40A-3A9F9B29B360}" type="sibTrans" cxnId="{7E168819-DDB5-46D9-BE2B-5DDC86FC1690}">
      <dgm:prSet/>
      <dgm:spPr/>
      <dgm:t>
        <a:bodyPr/>
        <a:lstStyle/>
        <a:p>
          <a:endParaRPr lang="fr-FR"/>
        </a:p>
      </dgm:t>
    </dgm:pt>
    <dgm:pt modelId="{414D018D-1D97-4880-8845-46D17E8E1189}" type="pres">
      <dgm:prSet presAssocID="{EF007F01-9597-4075-84E0-422DD44160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A91252CF-86C2-45AD-B686-1FCDBC1C1625}" type="pres">
      <dgm:prSet presAssocID="{EF007F01-9597-4075-84E0-422DD4416009}" presName="Name1" presStyleCnt="0"/>
      <dgm:spPr/>
    </dgm:pt>
    <dgm:pt modelId="{1379F9AA-333B-4934-BAE4-1DDBE2B07453}" type="pres">
      <dgm:prSet presAssocID="{EF007F01-9597-4075-84E0-422DD4416009}" presName="cycle" presStyleCnt="0"/>
      <dgm:spPr/>
    </dgm:pt>
    <dgm:pt modelId="{4BD52588-CA4A-428C-A693-8AF4725EF041}" type="pres">
      <dgm:prSet presAssocID="{EF007F01-9597-4075-84E0-422DD4416009}" presName="srcNode" presStyleLbl="node1" presStyleIdx="0" presStyleCnt="4"/>
      <dgm:spPr/>
    </dgm:pt>
    <dgm:pt modelId="{727121CA-D4CF-4704-ABCA-1B59934BFDB7}" type="pres">
      <dgm:prSet presAssocID="{EF007F01-9597-4075-84E0-422DD4416009}" presName="conn" presStyleLbl="parChTrans1D2" presStyleIdx="0" presStyleCnt="1"/>
      <dgm:spPr/>
      <dgm:t>
        <a:bodyPr/>
        <a:lstStyle/>
        <a:p>
          <a:endParaRPr lang="fr-FR"/>
        </a:p>
      </dgm:t>
    </dgm:pt>
    <dgm:pt modelId="{B1A5B6A1-0BB0-4884-90A5-8F506972A26B}" type="pres">
      <dgm:prSet presAssocID="{EF007F01-9597-4075-84E0-422DD4416009}" presName="extraNode" presStyleLbl="node1" presStyleIdx="0" presStyleCnt="4"/>
      <dgm:spPr/>
    </dgm:pt>
    <dgm:pt modelId="{94A7E0C4-E965-4462-AF8F-0DCBD6C090ED}" type="pres">
      <dgm:prSet presAssocID="{EF007F01-9597-4075-84E0-422DD4416009}" presName="dstNode" presStyleLbl="node1" presStyleIdx="0" presStyleCnt="4"/>
      <dgm:spPr/>
    </dgm:pt>
    <dgm:pt modelId="{05FACED2-976B-4108-B10A-587E32F3D351}" type="pres">
      <dgm:prSet presAssocID="{82B89A8A-911B-4910-81AB-A28C10F22CB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CB36B7-F416-4615-ABDB-ADFF34769057}" type="pres">
      <dgm:prSet presAssocID="{82B89A8A-911B-4910-81AB-A28C10F22CB6}" presName="accent_1" presStyleCnt="0"/>
      <dgm:spPr/>
    </dgm:pt>
    <dgm:pt modelId="{2D0B66D0-1A2C-4AC9-A67E-3D6D1911BF66}" type="pres">
      <dgm:prSet presAssocID="{82B89A8A-911B-4910-81AB-A28C10F22CB6}" presName="accentRepeatNode" presStyleLbl="solidFgAcc1" presStyleIdx="0" presStyleCnt="4"/>
      <dgm:spPr/>
    </dgm:pt>
    <dgm:pt modelId="{97506DE8-5CC8-4FC2-930F-CD00037962A3}" type="pres">
      <dgm:prSet presAssocID="{DD92E983-32C2-491E-8632-5204D1C58D4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21628F-3165-4AD0-986E-0FCFC5E02512}" type="pres">
      <dgm:prSet presAssocID="{DD92E983-32C2-491E-8632-5204D1C58D43}" presName="accent_2" presStyleCnt="0"/>
      <dgm:spPr/>
    </dgm:pt>
    <dgm:pt modelId="{20EF0A15-35A1-4573-A8B2-3DFFB05AD4EA}" type="pres">
      <dgm:prSet presAssocID="{DD92E983-32C2-491E-8632-5204D1C58D43}" presName="accentRepeatNode" presStyleLbl="solidFgAcc1" presStyleIdx="1" presStyleCnt="4"/>
      <dgm:spPr/>
    </dgm:pt>
    <dgm:pt modelId="{270AC97B-0874-4806-99D4-3B92D850F02D}" type="pres">
      <dgm:prSet presAssocID="{3170B2DF-B632-460A-B668-AC317D7456E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38D8CD-0870-48B0-9258-972662DACC6C}" type="pres">
      <dgm:prSet presAssocID="{3170B2DF-B632-460A-B668-AC317D7456E8}" presName="accent_3" presStyleCnt="0"/>
      <dgm:spPr/>
    </dgm:pt>
    <dgm:pt modelId="{3D2B35B0-0B41-4D48-ADE5-3703F72C710D}" type="pres">
      <dgm:prSet presAssocID="{3170B2DF-B632-460A-B668-AC317D7456E8}" presName="accentRepeatNode" presStyleLbl="solidFgAcc1" presStyleIdx="2" presStyleCnt="4"/>
      <dgm:spPr/>
    </dgm:pt>
    <dgm:pt modelId="{F40BFD61-56F9-47F5-95DF-3440279AE49B}" type="pres">
      <dgm:prSet presAssocID="{AF112520-01C6-4000-B098-55397EEDBCE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79DE46-8618-42A5-9CCE-8DD3E8A4B16B}" type="pres">
      <dgm:prSet presAssocID="{AF112520-01C6-4000-B098-55397EEDBCE8}" presName="accent_4" presStyleCnt="0"/>
      <dgm:spPr/>
    </dgm:pt>
    <dgm:pt modelId="{8257CBF5-7406-497B-B2E7-334A257B0058}" type="pres">
      <dgm:prSet presAssocID="{AF112520-01C6-4000-B098-55397EEDBCE8}" presName="accentRepeatNode" presStyleLbl="solidFgAcc1" presStyleIdx="3" presStyleCnt="4"/>
      <dgm:spPr/>
    </dgm:pt>
  </dgm:ptLst>
  <dgm:cxnLst>
    <dgm:cxn modelId="{D677FC1B-3842-4EA3-AEF0-32D692FB72ED}" srcId="{EF007F01-9597-4075-84E0-422DD4416009}" destId="{3170B2DF-B632-460A-B668-AC317D7456E8}" srcOrd="2" destOrd="0" parTransId="{094C2913-E947-4D73-8F50-0925E3D1077A}" sibTransId="{BE656820-0A4B-4F3D-9F0A-15EE445FD378}"/>
    <dgm:cxn modelId="{21592DC9-0EAF-42E7-963F-08854743B32E}" srcId="{EF007F01-9597-4075-84E0-422DD4416009}" destId="{82B89A8A-911B-4910-81AB-A28C10F22CB6}" srcOrd="0" destOrd="0" parTransId="{8D08CAAD-53E2-459A-A3C8-53F727163E27}" sibTransId="{A8262867-A10F-4F10-A745-BE4B11203179}"/>
    <dgm:cxn modelId="{5C66F621-4DE1-4A7B-B6FD-97166295A55A}" type="presOf" srcId="{A8262867-A10F-4F10-A745-BE4B11203179}" destId="{727121CA-D4CF-4704-ABCA-1B59934BFDB7}" srcOrd="0" destOrd="0" presId="urn:microsoft.com/office/officeart/2008/layout/VerticalCurvedList"/>
    <dgm:cxn modelId="{25591F19-7008-4DA2-B9C9-F93B3F88C783}" type="presOf" srcId="{EF007F01-9597-4075-84E0-422DD4416009}" destId="{414D018D-1D97-4880-8845-46D17E8E1189}" srcOrd="0" destOrd="0" presId="urn:microsoft.com/office/officeart/2008/layout/VerticalCurvedList"/>
    <dgm:cxn modelId="{3808FB09-EDA8-4667-867C-E6D2E19EF876}" type="presOf" srcId="{3170B2DF-B632-460A-B668-AC317D7456E8}" destId="{270AC97B-0874-4806-99D4-3B92D850F02D}" srcOrd="0" destOrd="0" presId="urn:microsoft.com/office/officeart/2008/layout/VerticalCurvedList"/>
    <dgm:cxn modelId="{2A3B6228-1389-469A-90C1-DF70A9B815E7}" srcId="{EF007F01-9597-4075-84E0-422DD4416009}" destId="{DD92E983-32C2-491E-8632-5204D1C58D43}" srcOrd="1" destOrd="0" parTransId="{C2C64B7E-81A5-468B-94C0-7113CA064DA2}" sibTransId="{C8413117-8BBA-4C4F-A9CF-4C23752782E7}"/>
    <dgm:cxn modelId="{3B79DDC5-7C33-4AA2-95E0-D4B61C92C711}" type="presOf" srcId="{82B89A8A-911B-4910-81AB-A28C10F22CB6}" destId="{05FACED2-976B-4108-B10A-587E32F3D351}" srcOrd="0" destOrd="0" presId="urn:microsoft.com/office/officeart/2008/layout/VerticalCurvedList"/>
    <dgm:cxn modelId="{2289EA93-0C0F-4EF0-939B-2DFEB90C952C}" type="presOf" srcId="{DD92E983-32C2-491E-8632-5204D1C58D43}" destId="{97506DE8-5CC8-4FC2-930F-CD00037962A3}" srcOrd="0" destOrd="0" presId="urn:microsoft.com/office/officeart/2008/layout/VerticalCurvedList"/>
    <dgm:cxn modelId="{AAE9E321-2262-4BAE-964A-0410694A5687}" type="presOf" srcId="{AF112520-01C6-4000-B098-55397EEDBCE8}" destId="{F40BFD61-56F9-47F5-95DF-3440279AE49B}" srcOrd="0" destOrd="0" presId="urn:microsoft.com/office/officeart/2008/layout/VerticalCurvedList"/>
    <dgm:cxn modelId="{7E168819-DDB5-46D9-BE2B-5DDC86FC1690}" srcId="{EF007F01-9597-4075-84E0-422DD4416009}" destId="{AF112520-01C6-4000-B098-55397EEDBCE8}" srcOrd="3" destOrd="0" parTransId="{4630CDC9-23C9-40C0-92E8-604E5B5FF7D8}" sibTransId="{B4E6AA4D-A909-42D8-A40A-3A9F9B29B360}"/>
    <dgm:cxn modelId="{DB5231E2-793F-44FB-B432-EBD2078D2997}" type="presParOf" srcId="{414D018D-1D97-4880-8845-46D17E8E1189}" destId="{A91252CF-86C2-45AD-B686-1FCDBC1C1625}" srcOrd="0" destOrd="0" presId="urn:microsoft.com/office/officeart/2008/layout/VerticalCurvedList"/>
    <dgm:cxn modelId="{6E98A1DE-E0EB-4118-8D7A-88475B41D99B}" type="presParOf" srcId="{A91252CF-86C2-45AD-B686-1FCDBC1C1625}" destId="{1379F9AA-333B-4934-BAE4-1DDBE2B07453}" srcOrd="0" destOrd="0" presId="urn:microsoft.com/office/officeart/2008/layout/VerticalCurvedList"/>
    <dgm:cxn modelId="{27146ADD-9601-49D5-B5C0-7D1D0F6300AF}" type="presParOf" srcId="{1379F9AA-333B-4934-BAE4-1DDBE2B07453}" destId="{4BD52588-CA4A-428C-A693-8AF4725EF041}" srcOrd="0" destOrd="0" presId="urn:microsoft.com/office/officeart/2008/layout/VerticalCurvedList"/>
    <dgm:cxn modelId="{396BE577-5BD5-4C30-8AA9-862A3564A361}" type="presParOf" srcId="{1379F9AA-333B-4934-BAE4-1DDBE2B07453}" destId="{727121CA-D4CF-4704-ABCA-1B59934BFDB7}" srcOrd="1" destOrd="0" presId="urn:microsoft.com/office/officeart/2008/layout/VerticalCurvedList"/>
    <dgm:cxn modelId="{74A51D9E-179D-463D-A696-9039F3EDAEEE}" type="presParOf" srcId="{1379F9AA-333B-4934-BAE4-1DDBE2B07453}" destId="{B1A5B6A1-0BB0-4884-90A5-8F506972A26B}" srcOrd="2" destOrd="0" presId="urn:microsoft.com/office/officeart/2008/layout/VerticalCurvedList"/>
    <dgm:cxn modelId="{36A998DC-B70D-4E38-AA72-CFBC693B7B88}" type="presParOf" srcId="{1379F9AA-333B-4934-BAE4-1DDBE2B07453}" destId="{94A7E0C4-E965-4462-AF8F-0DCBD6C090ED}" srcOrd="3" destOrd="0" presId="urn:microsoft.com/office/officeart/2008/layout/VerticalCurvedList"/>
    <dgm:cxn modelId="{DBE15C4E-F2BC-40C7-947C-1A12F22C054F}" type="presParOf" srcId="{A91252CF-86C2-45AD-B686-1FCDBC1C1625}" destId="{05FACED2-976B-4108-B10A-587E32F3D351}" srcOrd="1" destOrd="0" presId="urn:microsoft.com/office/officeart/2008/layout/VerticalCurvedList"/>
    <dgm:cxn modelId="{9BED25DB-E640-49C5-A82B-486257AE492F}" type="presParOf" srcId="{A91252CF-86C2-45AD-B686-1FCDBC1C1625}" destId="{55CB36B7-F416-4615-ABDB-ADFF34769057}" srcOrd="2" destOrd="0" presId="urn:microsoft.com/office/officeart/2008/layout/VerticalCurvedList"/>
    <dgm:cxn modelId="{4ABA1EEC-824A-45EC-8622-04C83776A18F}" type="presParOf" srcId="{55CB36B7-F416-4615-ABDB-ADFF34769057}" destId="{2D0B66D0-1A2C-4AC9-A67E-3D6D1911BF66}" srcOrd="0" destOrd="0" presId="urn:microsoft.com/office/officeart/2008/layout/VerticalCurvedList"/>
    <dgm:cxn modelId="{D6B34FCB-78EB-42B4-9DAE-828009121775}" type="presParOf" srcId="{A91252CF-86C2-45AD-B686-1FCDBC1C1625}" destId="{97506DE8-5CC8-4FC2-930F-CD00037962A3}" srcOrd="3" destOrd="0" presId="urn:microsoft.com/office/officeart/2008/layout/VerticalCurvedList"/>
    <dgm:cxn modelId="{2DE08E37-37EA-4307-AA1A-C3A95AA70C89}" type="presParOf" srcId="{A91252CF-86C2-45AD-B686-1FCDBC1C1625}" destId="{7F21628F-3165-4AD0-986E-0FCFC5E02512}" srcOrd="4" destOrd="0" presId="urn:microsoft.com/office/officeart/2008/layout/VerticalCurvedList"/>
    <dgm:cxn modelId="{102DF810-E07D-48B8-8D3B-BB89DC3918FD}" type="presParOf" srcId="{7F21628F-3165-4AD0-986E-0FCFC5E02512}" destId="{20EF0A15-35A1-4573-A8B2-3DFFB05AD4EA}" srcOrd="0" destOrd="0" presId="urn:microsoft.com/office/officeart/2008/layout/VerticalCurvedList"/>
    <dgm:cxn modelId="{69FBE6B5-F1D2-4338-ADA6-4F1FF4F3163F}" type="presParOf" srcId="{A91252CF-86C2-45AD-B686-1FCDBC1C1625}" destId="{270AC97B-0874-4806-99D4-3B92D850F02D}" srcOrd="5" destOrd="0" presId="urn:microsoft.com/office/officeart/2008/layout/VerticalCurvedList"/>
    <dgm:cxn modelId="{D5B85A67-98A4-4AE6-B323-840D13937126}" type="presParOf" srcId="{A91252CF-86C2-45AD-B686-1FCDBC1C1625}" destId="{E238D8CD-0870-48B0-9258-972662DACC6C}" srcOrd="6" destOrd="0" presId="urn:microsoft.com/office/officeart/2008/layout/VerticalCurvedList"/>
    <dgm:cxn modelId="{AC6CC5B8-C982-4695-8D14-8291F75225AB}" type="presParOf" srcId="{E238D8CD-0870-48B0-9258-972662DACC6C}" destId="{3D2B35B0-0B41-4D48-ADE5-3703F72C710D}" srcOrd="0" destOrd="0" presId="urn:microsoft.com/office/officeart/2008/layout/VerticalCurvedList"/>
    <dgm:cxn modelId="{76D1A517-A1B5-494C-AD31-B707B9A97C0F}" type="presParOf" srcId="{A91252CF-86C2-45AD-B686-1FCDBC1C1625}" destId="{F40BFD61-56F9-47F5-95DF-3440279AE49B}" srcOrd="7" destOrd="0" presId="urn:microsoft.com/office/officeart/2008/layout/VerticalCurvedList"/>
    <dgm:cxn modelId="{1CD8AD70-BB35-4053-91BB-5B7D033A346B}" type="presParOf" srcId="{A91252CF-86C2-45AD-B686-1FCDBC1C1625}" destId="{6C79DE46-8618-42A5-9CCE-8DD3E8A4B16B}" srcOrd="8" destOrd="0" presId="urn:microsoft.com/office/officeart/2008/layout/VerticalCurvedList"/>
    <dgm:cxn modelId="{730D3532-3FE8-4BD4-AB07-DD61EBCAA301}" type="presParOf" srcId="{6C79DE46-8618-42A5-9CCE-8DD3E8A4B16B}" destId="{8257CBF5-7406-497B-B2E7-334A257B00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007F01-9597-4075-84E0-422DD441600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2B89A8A-911B-4910-81AB-A28C10F22CB6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Saint </a:t>
          </a:r>
          <a:r>
            <a:rPr lang="fr-FR" sz="2000" i="1" dirty="0" err="1" smtClean="0">
              <a:solidFill>
                <a:schemeClr val="bg1">
                  <a:lumMod val="85000"/>
                </a:schemeClr>
              </a:solidFill>
            </a:rPr>
            <a:t>Gobain</a:t>
          </a:r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 </a:t>
          </a:r>
          <a:r>
            <a:rPr lang="fr-FR" sz="2000" i="1" dirty="0" err="1" smtClean="0">
              <a:solidFill>
                <a:schemeClr val="bg1">
                  <a:lumMod val="85000"/>
                </a:schemeClr>
              </a:solidFill>
            </a:rPr>
            <a:t>Corporate</a:t>
          </a:r>
          <a:endParaRPr lang="fr-FR" sz="2000" i="1" dirty="0">
            <a:solidFill>
              <a:schemeClr val="bg1">
                <a:lumMod val="85000"/>
              </a:schemeClr>
            </a:solidFill>
          </a:endParaRPr>
        </a:p>
      </dgm:t>
    </dgm:pt>
    <dgm:pt modelId="{8D08CAAD-53E2-459A-A3C8-53F727163E27}" type="parTrans" cxnId="{21592DC9-0EAF-42E7-963F-08854743B32E}">
      <dgm:prSet/>
      <dgm:spPr/>
      <dgm:t>
        <a:bodyPr/>
        <a:lstStyle/>
        <a:p>
          <a:endParaRPr lang="fr-FR"/>
        </a:p>
      </dgm:t>
    </dgm:pt>
    <dgm:pt modelId="{A8262867-A10F-4F10-A745-BE4B11203179}" type="sibTrans" cxnId="{21592DC9-0EAF-42E7-963F-08854743B32E}">
      <dgm:prSet/>
      <dgm:spPr/>
      <dgm:t>
        <a:bodyPr/>
        <a:lstStyle/>
        <a:p>
          <a:endParaRPr lang="fr-FR"/>
        </a:p>
      </dgm:t>
    </dgm:pt>
    <dgm:pt modelId="{DD92E983-32C2-491E-8632-5204D1C58D43}">
      <dgm:prSet phldrT="[Texte]"/>
      <dgm:spPr>
        <a:noFill/>
        <a:ln>
          <a:noFill/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Saint </a:t>
          </a:r>
          <a:r>
            <a:rPr lang="fr-FR" dirty="0" err="1" smtClean="0">
              <a:solidFill>
                <a:schemeClr val="tx1"/>
              </a:solidFill>
            </a:rPr>
            <a:t>Gobain</a:t>
          </a:r>
          <a:r>
            <a:rPr lang="fr-FR" dirty="0" smtClean="0">
              <a:solidFill>
                <a:schemeClr val="tx1"/>
              </a:solidFill>
            </a:rPr>
            <a:t> Crystals</a:t>
          </a:r>
          <a:endParaRPr lang="fr-FR" dirty="0">
            <a:solidFill>
              <a:schemeClr val="tx1"/>
            </a:solidFill>
          </a:endParaRPr>
        </a:p>
      </dgm:t>
    </dgm:pt>
    <dgm:pt modelId="{C2C64B7E-81A5-468B-94C0-7113CA064DA2}" type="parTrans" cxnId="{2A3B6228-1389-469A-90C1-DF70A9B815E7}">
      <dgm:prSet/>
      <dgm:spPr/>
      <dgm:t>
        <a:bodyPr/>
        <a:lstStyle/>
        <a:p>
          <a:endParaRPr lang="fr-FR"/>
        </a:p>
      </dgm:t>
    </dgm:pt>
    <dgm:pt modelId="{C8413117-8BBA-4C4F-A9CF-4C23752782E7}" type="sibTrans" cxnId="{2A3B6228-1389-469A-90C1-DF70A9B815E7}">
      <dgm:prSet/>
      <dgm:spPr/>
      <dgm:t>
        <a:bodyPr/>
        <a:lstStyle/>
        <a:p>
          <a:endParaRPr lang="fr-FR"/>
        </a:p>
      </dgm:t>
    </dgm:pt>
    <dgm:pt modelId="{3170B2DF-B632-460A-B668-AC317D7456E8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New </a:t>
          </a:r>
          <a:r>
            <a:rPr lang="fr-FR" sz="2000" i="1" dirty="0" err="1" smtClean="0">
              <a:solidFill>
                <a:schemeClr val="bg1">
                  <a:lumMod val="85000"/>
                </a:schemeClr>
              </a:solidFill>
            </a:rPr>
            <a:t>Products</a:t>
          </a:r>
          <a:endParaRPr lang="fr-FR" sz="2000" i="1" dirty="0">
            <a:solidFill>
              <a:schemeClr val="bg1">
                <a:lumMod val="85000"/>
              </a:schemeClr>
            </a:solidFill>
          </a:endParaRPr>
        </a:p>
      </dgm:t>
    </dgm:pt>
    <dgm:pt modelId="{094C2913-E947-4D73-8F50-0925E3D1077A}" type="parTrans" cxnId="{D677FC1B-3842-4EA3-AEF0-32D692FB72ED}">
      <dgm:prSet/>
      <dgm:spPr/>
      <dgm:t>
        <a:bodyPr/>
        <a:lstStyle/>
        <a:p>
          <a:endParaRPr lang="fr-FR"/>
        </a:p>
      </dgm:t>
    </dgm:pt>
    <dgm:pt modelId="{BE656820-0A4B-4F3D-9F0A-15EE445FD378}" type="sibTrans" cxnId="{D677FC1B-3842-4EA3-AEF0-32D692FB72ED}">
      <dgm:prSet/>
      <dgm:spPr/>
      <dgm:t>
        <a:bodyPr/>
        <a:lstStyle/>
        <a:p>
          <a:endParaRPr lang="fr-FR"/>
        </a:p>
      </dgm:t>
    </dgm:pt>
    <dgm:pt modelId="{AF112520-01C6-4000-B098-55397EEDBCE8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Q&amp;A</a:t>
          </a:r>
          <a:endParaRPr lang="fr-FR" sz="2000" i="1" dirty="0">
            <a:solidFill>
              <a:schemeClr val="bg1">
                <a:lumMod val="85000"/>
              </a:schemeClr>
            </a:solidFill>
          </a:endParaRPr>
        </a:p>
      </dgm:t>
    </dgm:pt>
    <dgm:pt modelId="{4630CDC9-23C9-40C0-92E8-604E5B5FF7D8}" type="parTrans" cxnId="{7E168819-DDB5-46D9-BE2B-5DDC86FC1690}">
      <dgm:prSet/>
      <dgm:spPr/>
      <dgm:t>
        <a:bodyPr/>
        <a:lstStyle/>
        <a:p>
          <a:endParaRPr lang="fr-FR"/>
        </a:p>
      </dgm:t>
    </dgm:pt>
    <dgm:pt modelId="{B4E6AA4D-A909-42D8-A40A-3A9F9B29B360}" type="sibTrans" cxnId="{7E168819-DDB5-46D9-BE2B-5DDC86FC1690}">
      <dgm:prSet/>
      <dgm:spPr/>
      <dgm:t>
        <a:bodyPr/>
        <a:lstStyle/>
        <a:p>
          <a:endParaRPr lang="fr-FR"/>
        </a:p>
      </dgm:t>
    </dgm:pt>
    <dgm:pt modelId="{414D018D-1D97-4880-8845-46D17E8E1189}" type="pres">
      <dgm:prSet presAssocID="{EF007F01-9597-4075-84E0-422DD44160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A91252CF-86C2-45AD-B686-1FCDBC1C1625}" type="pres">
      <dgm:prSet presAssocID="{EF007F01-9597-4075-84E0-422DD4416009}" presName="Name1" presStyleCnt="0"/>
      <dgm:spPr/>
    </dgm:pt>
    <dgm:pt modelId="{1379F9AA-333B-4934-BAE4-1DDBE2B07453}" type="pres">
      <dgm:prSet presAssocID="{EF007F01-9597-4075-84E0-422DD4416009}" presName="cycle" presStyleCnt="0"/>
      <dgm:spPr/>
    </dgm:pt>
    <dgm:pt modelId="{4BD52588-CA4A-428C-A693-8AF4725EF041}" type="pres">
      <dgm:prSet presAssocID="{EF007F01-9597-4075-84E0-422DD4416009}" presName="srcNode" presStyleLbl="node1" presStyleIdx="0" presStyleCnt="4"/>
      <dgm:spPr/>
    </dgm:pt>
    <dgm:pt modelId="{727121CA-D4CF-4704-ABCA-1B59934BFDB7}" type="pres">
      <dgm:prSet presAssocID="{EF007F01-9597-4075-84E0-422DD4416009}" presName="conn" presStyleLbl="parChTrans1D2" presStyleIdx="0" presStyleCnt="1"/>
      <dgm:spPr/>
      <dgm:t>
        <a:bodyPr/>
        <a:lstStyle/>
        <a:p>
          <a:endParaRPr lang="fr-FR"/>
        </a:p>
      </dgm:t>
    </dgm:pt>
    <dgm:pt modelId="{B1A5B6A1-0BB0-4884-90A5-8F506972A26B}" type="pres">
      <dgm:prSet presAssocID="{EF007F01-9597-4075-84E0-422DD4416009}" presName="extraNode" presStyleLbl="node1" presStyleIdx="0" presStyleCnt="4"/>
      <dgm:spPr/>
    </dgm:pt>
    <dgm:pt modelId="{94A7E0C4-E965-4462-AF8F-0DCBD6C090ED}" type="pres">
      <dgm:prSet presAssocID="{EF007F01-9597-4075-84E0-422DD4416009}" presName="dstNode" presStyleLbl="node1" presStyleIdx="0" presStyleCnt="4"/>
      <dgm:spPr/>
    </dgm:pt>
    <dgm:pt modelId="{05FACED2-976B-4108-B10A-587E32F3D351}" type="pres">
      <dgm:prSet presAssocID="{82B89A8A-911B-4910-81AB-A28C10F22CB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CB36B7-F416-4615-ABDB-ADFF34769057}" type="pres">
      <dgm:prSet presAssocID="{82B89A8A-911B-4910-81AB-A28C10F22CB6}" presName="accent_1" presStyleCnt="0"/>
      <dgm:spPr/>
    </dgm:pt>
    <dgm:pt modelId="{2D0B66D0-1A2C-4AC9-A67E-3D6D1911BF66}" type="pres">
      <dgm:prSet presAssocID="{82B89A8A-911B-4910-81AB-A28C10F22CB6}" presName="accentRepeatNode" presStyleLbl="solidFgAcc1" presStyleIdx="0" presStyleCnt="4"/>
      <dgm:spPr/>
    </dgm:pt>
    <dgm:pt modelId="{97506DE8-5CC8-4FC2-930F-CD00037962A3}" type="pres">
      <dgm:prSet presAssocID="{DD92E983-32C2-491E-8632-5204D1C58D4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21628F-3165-4AD0-986E-0FCFC5E02512}" type="pres">
      <dgm:prSet presAssocID="{DD92E983-32C2-491E-8632-5204D1C58D43}" presName="accent_2" presStyleCnt="0"/>
      <dgm:spPr/>
    </dgm:pt>
    <dgm:pt modelId="{20EF0A15-35A1-4573-A8B2-3DFFB05AD4EA}" type="pres">
      <dgm:prSet presAssocID="{DD92E983-32C2-491E-8632-5204D1C58D43}" presName="accentRepeatNode" presStyleLbl="solidFgAcc1" presStyleIdx="1" presStyleCnt="4"/>
      <dgm:spPr/>
    </dgm:pt>
    <dgm:pt modelId="{270AC97B-0874-4806-99D4-3B92D850F02D}" type="pres">
      <dgm:prSet presAssocID="{3170B2DF-B632-460A-B668-AC317D7456E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38D8CD-0870-48B0-9258-972662DACC6C}" type="pres">
      <dgm:prSet presAssocID="{3170B2DF-B632-460A-B668-AC317D7456E8}" presName="accent_3" presStyleCnt="0"/>
      <dgm:spPr/>
    </dgm:pt>
    <dgm:pt modelId="{3D2B35B0-0B41-4D48-ADE5-3703F72C710D}" type="pres">
      <dgm:prSet presAssocID="{3170B2DF-B632-460A-B668-AC317D7456E8}" presName="accentRepeatNode" presStyleLbl="solidFgAcc1" presStyleIdx="2" presStyleCnt="4"/>
      <dgm:spPr/>
    </dgm:pt>
    <dgm:pt modelId="{F40BFD61-56F9-47F5-95DF-3440279AE49B}" type="pres">
      <dgm:prSet presAssocID="{AF112520-01C6-4000-B098-55397EEDBCE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79DE46-8618-42A5-9CCE-8DD3E8A4B16B}" type="pres">
      <dgm:prSet presAssocID="{AF112520-01C6-4000-B098-55397EEDBCE8}" presName="accent_4" presStyleCnt="0"/>
      <dgm:spPr/>
    </dgm:pt>
    <dgm:pt modelId="{8257CBF5-7406-497B-B2E7-334A257B0058}" type="pres">
      <dgm:prSet presAssocID="{AF112520-01C6-4000-B098-55397EEDBCE8}" presName="accentRepeatNode" presStyleLbl="solidFgAcc1" presStyleIdx="3" presStyleCnt="4"/>
      <dgm:spPr/>
    </dgm:pt>
  </dgm:ptLst>
  <dgm:cxnLst>
    <dgm:cxn modelId="{D677FC1B-3842-4EA3-AEF0-32D692FB72ED}" srcId="{EF007F01-9597-4075-84E0-422DD4416009}" destId="{3170B2DF-B632-460A-B668-AC317D7456E8}" srcOrd="2" destOrd="0" parTransId="{094C2913-E947-4D73-8F50-0925E3D1077A}" sibTransId="{BE656820-0A4B-4F3D-9F0A-15EE445FD378}"/>
    <dgm:cxn modelId="{21592DC9-0EAF-42E7-963F-08854743B32E}" srcId="{EF007F01-9597-4075-84E0-422DD4416009}" destId="{82B89A8A-911B-4910-81AB-A28C10F22CB6}" srcOrd="0" destOrd="0" parTransId="{8D08CAAD-53E2-459A-A3C8-53F727163E27}" sibTransId="{A8262867-A10F-4F10-A745-BE4B11203179}"/>
    <dgm:cxn modelId="{5C66F621-4DE1-4A7B-B6FD-97166295A55A}" type="presOf" srcId="{A8262867-A10F-4F10-A745-BE4B11203179}" destId="{727121CA-D4CF-4704-ABCA-1B59934BFDB7}" srcOrd="0" destOrd="0" presId="urn:microsoft.com/office/officeart/2008/layout/VerticalCurvedList"/>
    <dgm:cxn modelId="{25591F19-7008-4DA2-B9C9-F93B3F88C783}" type="presOf" srcId="{EF007F01-9597-4075-84E0-422DD4416009}" destId="{414D018D-1D97-4880-8845-46D17E8E1189}" srcOrd="0" destOrd="0" presId="urn:microsoft.com/office/officeart/2008/layout/VerticalCurvedList"/>
    <dgm:cxn modelId="{3808FB09-EDA8-4667-867C-E6D2E19EF876}" type="presOf" srcId="{3170B2DF-B632-460A-B668-AC317D7456E8}" destId="{270AC97B-0874-4806-99D4-3B92D850F02D}" srcOrd="0" destOrd="0" presId="urn:microsoft.com/office/officeart/2008/layout/VerticalCurvedList"/>
    <dgm:cxn modelId="{2A3B6228-1389-469A-90C1-DF70A9B815E7}" srcId="{EF007F01-9597-4075-84E0-422DD4416009}" destId="{DD92E983-32C2-491E-8632-5204D1C58D43}" srcOrd="1" destOrd="0" parTransId="{C2C64B7E-81A5-468B-94C0-7113CA064DA2}" sibTransId="{C8413117-8BBA-4C4F-A9CF-4C23752782E7}"/>
    <dgm:cxn modelId="{3B79DDC5-7C33-4AA2-95E0-D4B61C92C711}" type="presOf" srcId="{82B89A8A-911B-4910-81AB-A28C10F22CB6}" destId="{05FACED2-976B-4108-B10A-587E32F3D351}" srcOrd="0" destOrd="0" presId="urn:microsoft.com/office/officeart/2008/layout/VerticalCurvedList"/>
    <dgm:cxn modelId="{2289EA93-0C0F-4EF0-939B-2DFEB90C952C}" type="presOf" srcId="{DD92E983-32C2-491E-8632-5204D1C58D43}" destId="{97506DE8-5CC8-4FC2-930F-CD00037962A3}" srcOrd="0" destOrd="0" presId="urn:microsoft.com/office/officeart/2008/layout/VerticalCurvedList"/>
    <dgm:cxn modelId="{AAE9E321-2262-4BAE-964A-0410694A5687}" type="presOf" srcId="{AF112520-01C6-4000-B098-55397EEDBCE8}" destId="{F40BFD61-56F9-47F5-95DF-3440279AE49B}" srcOrd="0" destOrd="0" presId="urn:microsoft.com/office/officeart/2008/layout/VerticalCurvedList"/>
    <dgm:cxn modelId="{7E168819-DDB5-46D9-BE2B-5DDC86FC1690}" srcId="{EF007F01-9597-4075-84E0-422DD4416009}" destId="{AF112520-01C6-4000-B098-55397EEDBCE8}" srcOrd="3" destOrd="0" parTransId="{4630CDC9-23C9-40C0-92E8-604E5B5FF7D8}" sibTransId="{B4E6AA4D-A909-42D8-A40A-3A9F9B29B360}"/>
    <dgm:cxn modelId="{DB5231E2-793F-44FB-B432-EBD2078D2997}" type="presParOf" srcId="{414D018D-1D97-4880-8845-46D17E8E1189}" destId="{A91252CF-86C2-45AD-B686-1FCDBC1C1625}" srcOrd="0" destOrd="0" presId="urn:microsoft.com/office/officeart/2008/layout/VerticalCurvedList"/>
    <dgm:cxn modelId="{6E98A1DE-E0EB-4118-8D7A-88475B41D99B}" type="presParOf" srcId="{A91252CF-86C2-45AD-B686-1FCDBC1C1625}" destId="{1379F9AA-333B-4934-BAE4-1DDBE2B07453}" srcOrd="0" destOrd="0" presId="urn:microsoft.com/office/officeart/2008/layout/VerticalCurvedList"/>
    <dgm:cxn modelId="{27146ADD-9601-49D5-B5C0-7D1D0F6300AF}" type="presParOf" srcId="{1379F9AA-333B-4934-BAE4-1DDBE2B07453}" destId="{4BD52588-CA4A-428C-A693-8AF4725EF041}" srcOrd="0" destOrd="0" presId="urn:microsoft.com/office/officeart/2008/layout/VerticalCurvedList"/>
    <dgm:cxn modelId="{396BE577-5BD5-4C30-8AA9-862A3564A361}" type="presParOf" srcId="{1379F9AA-333B-4934-BAE4-1DDBE2B07453}" destId="{727121CA-D4CF-4704-ABCA-1B59934BFDB7}" srcOrd="1" destOrd="0" presId="urn:microsoft.com/office/officeart/2008/layout/VerticalCurvedList"/>
    <dgm:cxn modelId="{74A51D9E-179D-463D-A696-9039F3EDAEEE}" type="presParOf" srcId="{1379F9AA-333B-4934-BAE4-1DDBE2B07453}" destId="{B1A5B6A1-0BB0-4884-90A5-8F506972A26B}" srcOrd="2" destOrd="0" presId="urn:microsoft.com/office/officeart/2008/layout/VerticalCurvedList"/>
    <dgm:cxn modelId="{36A998DC-B70D-4E38-AA72-CFBC693B7B88}" type="presParOf" srcId="{1379F9AA-333B-4934-BAE4-1DDBE2B07453}" destId="{94A7E0C4-E965-4462-AF8F-0DCBD6C090ED}" srcOrd="3" destOrd="0" presId="urn:microsoft.com/office/officeart/2008/layout/VerticalCurvedList"/>
    <dgm:cxn modelId="{DBE15C4E-F2BC-40C7-947C-1A12F22C054F}" type="presParOf" srcId="{A91252CF-86C2-45AD-B686-1FCDBC1C1625}" destId="{05FACED2-976B-4108-B10A-587E32F3D351}" srcOrd="1" destOrd="0" presId="urn:microsoft.com/office/officeart/2008/layout/VerticalCurvedList"/>
    <dgm:cxn modelId="{9BED25DB-E640-49C5-A82B-486257AE492F}" type="presParOf" srcId="{A91252CF-86C2-45AD-B686-1FCDBC1C1625}" destId="{55CB36B7-F416-4615-ABDB-ADFF34769057}" srcOrd="2" destOrd="0" presId="urn:microsoft.com/office/officeart/2008/layout/VerticalCurvedList"/>
    <dgm:cxn modelId="{4ABA1EEC-824A-45EC-8622-04C83776A18F}" type="presParOf" srcId="{55CB36B7-F416-4615-ABDB-ADFF34769057}" destId="{2D0B66D0-1A2C-4AC9-A67E-3D6D1911BF66}" srcOrd="0" destOrd="0" presId="urn:microsoft.com/office/officeart/2008/layout/VerticalCurvedList"/>
    <dgm:cxn modelId="{D6B34FCB-78EB-42B4-9DAE-828009121775}" type="presParOf" srcId="{A91252CF-86C2-45AD-B686-1FCDBC1C1625}" destId="{97506DE8-5CC8-4FC2-930F-CD00037962A3}" srcOrd="3" destOrd="0" presId="urn:microsoft.com/office/officeart/2008/layout/VerticalCurvedList"/>
    <dgm:cxn modelId="{2DE08E37-37EA-4307-AA1A-C3A95AA70C89}" type="presParOf" srcId="{A91252CF-86C2-45AD-B686-1FCDBC1C1625}" destId="{7F21628F-3165-4AD0-986E-0FCFC5E02512}" srcOrd="4" destOrd="0" presId="urn:microsoft.com/office/officeart/2008/layout/VerticalCurvedList"/>
    <dgm:cxn modelId="{102DF810-E07D-48B8-8D3B-BB89DC3918FD}" type="presParOf" srcId="{7F21628F-3165-4AD0-986E-0FCFC5E02512}" destId="{20EF0A15-35A1-4573-A8B2-3DFFB05AD4EA}" srcOrd="0" destOrd="0" presId="urn:microsoft.com/office/officeart/2008/layout/VerticalCurvedList"/>
    <dgm:cxn modelId="{69FBE6B5-F1D2-4338-ADA6-4F1FF4F3163F}" type="presParOf" srcId="{A91252CF-86C2-45AD-B686-1FCDBC1C1625}" destId="{270AC97B-0874-4806-99D4-3B92D850F02D}" srcOrd="5" destOrd="0" presId="urn:microsoft.com/office/officeart/2008/layout/VerticalCurvedList"/>
    <dgm:cxn modelId="{D5B85A67-98A4-4AE6-B323-840D13937126}" type="presParOf" srcId="{A91252CF-86C2-45AD-B686-1FCDBC1C1625}" destId="{E238D8CD-0870-48B0-9258-972662DACC6C}" srcOrd="6" destOrd="0" presId="urn:microsoft.com/office/officeart/2008/layout/VerticalCurvedList"/>
    <dgm:cxn modelId="{AC6CC5B8-C982-4695-8D14-8291F75225AB}" type="presParOf" srcId="{E238D8CD-0870-48B0-9258-972662DACC6C}" destId="{3D2B35B0-0B41-4D48-ADE5-3703F72C710D}" srcOrd="0" destOrd="0" presId="urn:microsoft.com/office/officeart/2008/layout/VerticalCurvedList"/>
    <dgm:cxn modelId="{76D1A517-A1B5-494C-AD31-B707B9A97C0F}" type="presParOf" srcId="{A91252CF-86C2-45AD-B686-1FCDBC1C1625}" destId="{F40BFD61-56F9-47F5-95DF-3440279AE49B}" srcOrd="7" destOrd="0" presId="urn:microsoft.com/office/officeart/2008/layout/VerticalCurvedList"/>
    <dgm:cxn modelId="{1CD8AD70-BB35-4053-91BB-5B7D033A346B}" type="presParOf" srcId="{A91252CF-86C2-45AD-B686-1FCDBC1C1625}" destId="{6C79DE46-8618-42A5-9CCE-8DD3E8A4B16B}" srcOrd="8" destOrd="0" presId="urn:microsoft.com/office/officeart/2008/layout/VerticalCurvedList"/>
    <dgm:cxn modelId="{730D3532-3FE8-4BD4-AB07-DD61EBCAA301}" type="presParOf" srcId="{6C79DE46-8618-42A5-9CCE-8DD3E8A4B16B}" destId="{8257CBF5-7406-497B-B2E7-334A257B00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007F01-9597-4075-84E0-422DD441600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2B89A8A-911B-4910-81AB-A28C10F22CB6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Saint </a:t>
          </a:r>
          <a:r>
            <a:rPr lang="fr-FR" sz="2000" i="1" dirty="0" err="1" smtClean="0">
              <a:solidFill>
                <a:schemeClr val="bg1">
                  <a:lumMod val="85000"/>
                </a:schemeClr>
              </a:solidFill>
            </a:rPr>
            <a:t>Gobain</a:t>
          </a:r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 </a:t>
          </a:r>
          <a:r>
            <a:rPr lang="fr-FR" sz="2000" i="1" dirty="0" err="1" smtClean="0">
              <a:solidFill>
                <a:schemeClr val="bg1">
                  <a:lumMod val="85000"/>
                </a:schemeClr>
              </a:solidFill>
            </a:rPr>
            <a:t>Corporate</a:t>
          </a:r>
          <a:endParaRPr lang="fr-FR" sz="2000" i="1" dirty="0">
            <a:solidFill>
              <a:schemeClr val="bg1">
                <a:lumMod val="85000"/>
              </a:schemeClr>
            </a:solidFill>
          </a:endParaRPr>
        </a:p>
      </dgm:t>
    </dgm:pt>
    <dgm:pt modelId="{8D08CAAD-53E2-459A-A3C8-53F727163E27}" type="parTrans" cxnId="{21592DC9-0EAF-42E7-963F-08854743B32E}">
      <dgm:prSet/>
      <dgm:spPr/>
      <dgm:t>
        <a:bodyPr/>
        <a:lstStyle/>
        <a:p>
          <a:endParaRPr lang="fr-FR"/>
        </a:p>
      </dgm:t>
    </dgm:pt>
    <dgm:pt modelId="{A8262867-A10F-4F10-A745-BE4B11203179}" type="sibTrans" cxnId="{21592DC9-0EAF-42E7-963F-08854743B32E}">
      <dgm:prSet/>
      <dgm:spPr/>
      <dgm:t>
        <a:bodyPr/>
        <a:lstStyle/>
        <a:p>
          <a:endParaRPr lang="fr-FR"/>
        </a:p>
      </dgm:t>
    </dgm:pt>
    <dgm:pt modelId="{DD92E983-32C2-491E-8632-5204D1C58D43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Saint </a:t>
          </a:r>
          <a:r>
            <a:rPr lang="fr-FR" sz="2000" i="1" dirty="0" err="1" smtClean="0">
              <a:solidFill>
                <a:schemeClr val="bg1">
                  <a:lumMod val="85000"/>
                </a:schemeClr>
              </a:solidFill>
            </a:rPr>
            <a:t>Gobain</a:t>
          </a:r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 Crystals</a:t>
          </a:r>
          <a:endParaRPr lang="fr-FR" sz="2000" i="1" dirty="0">
            <a:solidFill>
              <a:schemeClr val="bg1">
                <a:lumMod val="85000"/>
              </a:schemeClr>
            </a:solidFill>
          </a:endParaRPr>
        </a:p>
      </dgm:t>
    </dgm:pt>
    <dgm:pt modelId="{C2C64B7E-81A5-468B-94C0-7113CA064DA2}" type="parTrans" cxnId="{2A3B6228-1389-469A-90C1-DF70A9B815E7}">
      <dgm:prSet/>
      <dgm:spPr/>
      <dgm:t>
        <a:bodyPr/>
        <a:lstStyle/>
        <a:p>
          <a:endParaRPr lang="fr-FR"/>
        </a:p>
      </dgm:t>
    </dgm:pt>
    <dgm:pt modelId="{C8413117-8BBA-4C4F-A9CF-4C23752782E7}" type="sibTrans" cxnId="{2A3B6228-1389-469A-90C1-DF70A9B815E7}">
      <dgm:prSet/>
      <dgm:spPr/>
      <dgm:t>
        <a:bodyPr/>
        <a:lstStyle/>
        <a:p>
          <a:endParaRPr lang="fr-FR"/>
        </a:p>
      </dgm:t>
    </dgm:pt>
    <dgm:pt modelId="{3170B2DF-B632-460A-B668-AC317D7456E8}">
      <dgm:prSet phldrT="[Texte]"/>
      <dgm:spPr>
        <a:noFill/>
        <a:ln>
          <a:noFill/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New </a:t>
          </a:r>
          <a:r>
            <a:rPr lang="fr-FR" dirty="0" err="1" smtClean="0">
              <a:solidFill>
                <a:schemeClr val="tx1"/>
              </a:solidFill>
            </a:rPr>
            <a:t>Products</a:t>
          </a:r>
          <a:endParaRPr lang="fr-FR" dirty="0">
            <a:solidFill>
              <a:schemeClr val="tx1"/>
            </a:solidFill>
          </a:endParaRPr>
        </a:p>
      </dgm:t>
    </dgm:pt>
    <dgm:pt modelId="{094C2913-E947-4D73-8F50-0925E3D1077A}" type="parTrans" cxnId="{D677FC1B-3842-4EA3-AEF0-32D692FB72ED}">
      <dgm:prSet/>
      <dgm:spPr/>
      <dgm:t>
        <a:bodyPr/>
        <a:lstStyle/>
        <a:p>
          <a:endParaRPr lang="fr-FR"/>
        </a:p>
      </dgm:t>
    </dgm:pt>
    <dgm:pt modelId="{BE656820-0A4B-4F3D-9F0A-15EE445FD378}" type="sibTrans" cxnId="{D677FC1B-3842-4EA3-AEF0-32D692FB72ED}">
      <dgm:prSet/>
      <dgm:spPr/>
      <dgm:t>
        <a:bodyPr/>
        <a:lstStyle/>
        <a:p>
          <a:endParaRPr lang="fr-FR"/>
        </a:p>
      </dgm:t>
    </dgm:pt>
    <dgm:pt modelId="{AF112520-01C6-4000-B098-55397EEDBCE8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Q&amp;A</a:t>
          </a:r>
          <a:endParaRPr lang="fr-FR" sz="2000" i="1" dirty="0">
            <a:solidFill>
              <a:schemeClr val="bg1">
                <a:lumMod val="85000"/>
              </a:schemeClr>
            </a:solidFill>
          </a:endParaRPr>
        </a:p>
      </dgm:t>
    </dgm:pt>
    <dgm:pt modelId="{4630CDC9-23C9-40C0-92E8-604E5B5FF7D8}" type="parTrans" cxnId="{7E168819-DDB5-46D9-BE2B-5DDC86FC1690}">
      <dgm:prSet/>
      <dgm:spPr/>
      <dgm:t>
        <a:bodyPr/>
        <a:lstStyle/>
        <a:p>
          <a:endParaRPr lang="fr-FR"/>
        </a:p>
      </dgm:t>
    </dgm:pt>
    <dgm:pt modelId="{B4E6AA4D-A909-42D8-A40A-3A9F9B29B360}" type="sibTrans" cxnId="{7E168819-DDB5-46D9-BE2B-5DDC86FC1690}">
      <dgm:prSet/>
      <dgm:spPr/>
      <dgm:t>
        <a:bodyPr/>
        <a:lstStyle/>
        <a:p>
          <a:endParaRPr lang="fr-FR"/>
        </a:p>
      </dgm:t>
    </dgm:pt>
    <dgm:pt modelId="{414D018D-1D97-4880-8845-46D17E8E1189}" type="pres">
      <dgm:prSet presAssocID="{EF007F01-9597-4075-84E0-422DD44160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A91252CF-86C2-45AD-B686-1FCDBC1C1625}" type="pres">
      <dgm:prSet presAssocID="{EF007F01-9597-4075-84E0-422DD4416009}" presName="Name1" presStyleCnt="0"/>
      <dgm:spPr/>
    </dgm:pt>
    <dgm:pt modelId="{1379F9AA-333B-4934-BAE4-1DDBE2B07453}" type="pres">
      <dgm:prSet presAssocID="{EF007F01-9597-4075-84E0-422DD4416009}" presName="cycle" presStyleCnt="0"/>
      <dgm:spPr/>
    </dgm:pt>
    <dgm:pt modelId="{4BD52588-CA4A-428C-A693-8AF4725EF041}" type="pres">
      <dgm:prSet presAssocID="{EF007F01-9597-4075-84E0-422DD4416009}" presName="srcNode" presStyleLbl="node1" presStyleIdx="0" presStyleCnt="4"/>
      <dgm:spPr/>
    </dgm:pt>
    <dgm:pt modelId="{727121CA-D4CF-4704-ABCA-1B59934BFDB7}" type="pres">
      <dgm:prSet presAssocID="{EF007F01-9597-4075-84E0-422DD4416009}" presName="conn" presStyleLbl="parChTrans1D2" presStyleIdx="0" presStyleCnt="1"/>
      <dgm:spPr/>
      <dgm:t>
        <a:bodyPr/>
        <a:lstStyle/>
        <a:p>
          <a:endParaRPr lang="fr-FR"/>
        </a:p>
      </dgm:t>
    </dgm:pt>
    <dgm:pt modelId="{B1A5B6A1-0BB0-4884-90A5-8F506972A26B}" type="pres">
      <dgm:prSet presAssocID="{EF007F01-9597-4075-84E0-422DD4416009}" presName="extraNode" presStyleLbl="node1" presStyleIdx="0" presStyleCnt="4"/>
      <dgm:spPr/>
    </dgm:pt>
    <dgm:pt modelId="{94A7E0C4-E965-4462-AF8F-0DCBD6C090ED}" type="pres">
      <dgm:prSet presAssocID="{EF007F01-9597-4075-84E0-422DD4416009}" presName="dstNode" presStyleLbl="node1" presStyleIdx="0" presStyleCnt="4"/>
      <dgm:spPr/>
    </dgm:pt>
    <dgm:pt modelId="{05FACED2-976B-4108-B10A-587E32F3D351}" type="pres">
      <dgm:prSet presAssocID="{82B89A8A-911B-4910-81AB-A28C10F22CB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CB36B7-F416-4615-ABDB-ADFF34769057}" type="pres">
      <dgm:prSet presAssocID="{82B89A8A-911B-4910-81AB-A28C10F22CB6}" presName="accent_1" presStyleCnt="0"/>
      <dgm:spPr/>
    </dgm:pt>
    <dgm:pt modelId="{2D0B66D0-1A2C-4AC9-A67E-3D6D1911BF66}" type="pres">
      <dgm:prSet presAssocID="{82B89A8A-911B-4910-81AB-A28C10F22CB6}" presName="accentRepeatNode" presStyleLbl="solidFgAcc1" presStyleIdx="0" presStyleCnt="4"/>
      <dgm:spPr/>
    </dgm:pt>
    <dgm:pt modelId="{97506DE8-5CC8-4FC2-930F-CD00037962A3}" type="pres">
      <dgm:prSet presAssocID="{DD92E983-32C2-491E-8632-5204D1C58D4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21628F-3165-4AD0-986E-0FCFC5E02512}" type="pres">
      <dgm:prSet presAssocID="{DD92E983-32C2-491E-8632-5204D1C58D43}" presName="accent_2" presStyleCnt="0"/>
      <dgm:spPr/>
    </dgm:pt>
    <dgm:pt modelId="{20EF0A15-35A1-4573-A8B2-3DFFB05AD4EA}" type="pres">
      <dgm:prSet presAssocID="{DD92E983-32C2-491E-8632-5204D1C58D43}" presName="accentRepeatNode" presStyleLbl="solidFgAcc1" presStyleIdx="1" presStyleCnt="4"/>
      <dgm:spPr/>
    </dgm:pt>
    <dgm:pt modelId="{270AC97B-0874-4806-99D4-3B92D850F02D}" type="pres">
      <dgm:prSet presAssocID="{3170B2DF-B632-460A-B668-AC317D7456E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38D8CD-0870-48B0-9258-972662DACC6C}" type="pres">
      <dgm:prSet presAssocID="{3170B2DF-B632-460A-B668-AC317D7456E8}" presName="accent_3" presStyleCnt="0"/>
      <dgm:spPr/>
    </dgm:pt>
    <dgm:pt modelId="{3D2B35B0-0B41-4D48-ADE5-3703F72C710D}" type="pres">
      <dgm:prSet presAssocID="{3170B2DF-B632-460A-B668-AC317D7456E8}" presName="accentRepeatNode" presStyleLbl="solidFgAcc1" presStyleIdx="2" presStyleCnt="4"/>
      <dgm:spPr/>
    </dgm:pt>
    <dgm:pt modelId="{F40BFD61-56F9-47F5-95DF-3440279AE49B}" type="pres">
      <dgm:prSet presAssocID="{AF112520-01C6-4000-B098-55397EEDBCE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79DE46-8618-42A5-9CCE-8DD3E8A4B16B}" type="pres">
      <dgm:prSet presAssocID="{AF112520-01C6-4000-B098-55397EEDBCE8}" presName="accent_4" presStyleCnt="0"/>
      <dgm:spPr/>
    </dgm:pt>
    <dgm:pt modelId="{8257CBF5-7406-497B-B2E7-334A257B0058}" type="pres">
      <dgm:prSet presAssocID="{AF112520-01C6-4000-B098-55397EEDBCE8}" presName="accentRepeatNode" presStyleLbl="solidFgAcc1" presStyleIdx="3" presStyleCnt="4"/>
      <dgm:spPr/>
    </dgm:pt>
  </dgm:ptLst>
  <dgm:cxnLst>
    <dgm:cxn modelId="{D677FC1B-3842-4EA3-AEF0-32D692FB72ED}" srcId="{EF007F01-9597-4075-84E0-422DD4416009}" destId="{3170B2DF-B632-460A-B668-AC317D7456E8}" srcOrd="2" destOrd="0" parTransId="{094C2913-E947-4D73-8F50-0925E3D1077A}" sibTransId="{BE656820-0A4B-4F3D-9F0A-15EE445FD378}"/>
    <dgm:cxn modelId="{21592DC9-0EAF-42E7-963F-08854743B32E}" srcId="{EF007F01-9597-4075-84E0-422DD4416009}" destId="{82B89A8A-911B-4910-81AB-A28C10F22CB6}" srcOrd="0" destOrd="0" parTransId="{8D08CAAD-53E2-459A-A3C8-53F727163E27}" sibTransId="{A8262867-A10F-4F10-A745-BE4B11203179}"/>
    <dgm:cxn modelId="{5C66F621-4DE1-4A7B-B6FD-97166295A55A}" type="presOf" srcId="{A8262867-A10F-4F10-A745-BE4B11203179}" destId="{727121CA-D4CF-4704-ABCA-1B59934BFDB7}" srcOrd="0" destOrd="0" presId="urn:microsoft.com/office/officeart/2008/layout/VerticalCurvedList"/>
    <dgm:cxn modelId="{25591F19-7008-4DA2-B9C9-F93B3F88C783}" type="presOf" srcId="{EF007F01-9597-4075-84E0-422DD4416009}" destId="{414D018D-1D97-4880-8845-46D17E8E1189}" srcOrd="0" destOrd="0" presId="urn:microsoft.com/office/officeart/2008/layout/VerticalCurvedList"/>
    <dgm:cxn modelId="{3808FB09-EDA8-4667-867C-E6D2E19EF876}" type="presOf" srcId="{3170B2DF-B632-460A-B668-AC317D7456E8}" destId="{270AC97B-0874-4806-99D4-3B92D850F02D}" srcOrd="0" destOrd="0" presId="urn:microsoft.com/office/officeart/2008/layout/VerticalCurvedList"/>
    <dgm:cxn modelId="{2A3B6228-1389-469A-90C1-DF70A9B815E7}" srcId="{EF007F01-9597-4075-84E0-422DD4416009}" destId="{DD92E983-32C2-491E-8632-5204D1C58D43}" srcOrd="1" destOrd="0" parTransId="{C2C64B7E-81A5-468B-94C0-7113CA064DA2}" sibTransId="{C8413117-8BBA-4C4F-A9CF-4C23752782E7}"/>
    <dgm:cxn modelId="{3B79DDC5-7C33-4AA2-95E0-D4B61C92C711}" type="presOf" srcId="{82B89A8A-911B-4910-81AB-A28C10F22CB6}" destId="{05FACED2-976B-4108-B10A-587E32F3D351}" srcOrd="0" destOrd="0" presId="urn:microsoft.com/office/officeart/2008/layout/VerticalCurvedList"/>
    <dgm:cxn modelId="{2289EA93-0C0F-4EF0-939B-2DFEB90C952C}" type="presOf" srcId="{DD92E983-32C2-491E-8632-5204D1C58D43}" destId="{97506DE8-5CC8-4FC2-930F-CD00037962A3}" srcOrd="0" destOrd="0" presId="urn:microsoft.com/office/officeart/2008/layout/VerticalCurvedList"/>
    <dgm:cxn modelId="{AAE9E321-2262-4BAE-964A-0410694A5687}" type="presOf" srcId="{AF112520-01C6-4000-B098-55397EEDBCE8}" destId="{F40BFD61-56F9-47F5-95DF-3440279AE49B}" srcOrd="0" destOrd="0" presId="urn:microsoft.com/office/officeart/2008/layout/VerticalCurvedList"/>
    <dgm:cxn modelId="{7E168819-DDB5-46D9-BE2B-5DDC86FC1690}" srcId="{EF007F01-9597-4075-84E0-422DD4416009}" destId="{AF112520-01C6-4000-B098-55397EEDBCE8}" srcOrd="3" destOrd="0" parTransId="{4630CDC9-23C9-40C0-92E8-604E5B5FF7D8}" sibTransId="{B4E6AA4D-A909-42D8-A40A-3A9F9B29B360}"/>
    <dgm:cxn modelId="{DB5231E2-793F-44FB-B432-EBD2078D2997}" type="presParOf" srcId="{414D018D-1D97-4880-8845-46D17E8E1189}" destId="{A91252CF-86C2-45AD-B686-1FCDBC1C1625}" srcOrd="0" destOrd="0" presId="urn:microsoft.com/office/officeart/2008/layout/VerticalCurvedList"/>
    <dgm:cxn modelId="{6E98A1DE-E0EB-4118-8D7A-88475B41D99B}" type="presParOf" srcId="{A91252CF-86C2-45AD-B686-1FCDBC1C1625}" destId="{1379F9AA-333B-4934-BAE4-1DDBE2B07453}" srcOrd="0" destOrd="0" presId="urn:microsoft.com/office/officeart/2008/layout/VerticalCurvedList"/>
    <dgm:cxn modelId="{27146ADD-9601-49D5-B5C0-7D1D0F6300AF}" type="presParOf" srcId="{1379F9AA-333B-4934-BAE4-1DDBE2B07453}" destId="{4BD52588-CA4A-428C-A693-8AF4725EF041}" srcOrd="0" destOrd="0" presId="urn:microsoft.com/office/officeart/2008/layout/VerticalCurvedList"/>
    <dgm:cxn modelId="{396BE577-5BD5-4C30-8AA9-862A3564A361}" type="presParOf" srcId="{1379F9AA-333B-4934-BAE4-1DDBE2B07453}" destId="{727121CA-D4CF-4704-ABCA-1B59934BFDB7}" srcOrd="1" destOrd="0" presId="urn:microsoft.com/office/officeart/2008/layout/VerticalCurvedList"/>
    <dgm:cxn modelId="{74A51D9E-179D-463D-A696-9039F3EDAEEE}" type="presParOf" srcId="{1379F9AA-333B-4934-BAE4-1DDBE2B07453}" destId="{B1A5B6A1-0BB0-4884-90A5-8F506972A26B}" srcOrd="2" destOrd="0" presId="urn:microsoft.com/office/officeart/2008/layout/VerticalCurvedList"/>
    <dgm:cxn modelId="{36A998DC-B70D-4E38-AA72-CFBC693B7B88}" type="presParOf" srcId="{1379F9AA-333B-4934-BAE4-1DDBE2B07453}" destId="{94A7E0C4-E965-4462-AF8F-0DCBD6C090ED}" srcOrd="3" destOrd="0" presId="urn:microsoft.com/office/officeart/2008/layout/VerticalCurvedList"/>
    <dgm:cxn modelId="{DBE15C4E-F2BC-40C7-947C-1A12F22C054F}" type="presParOf" srcId="{A91252CF-86C2-45AD-B686-1FCDBC1C1625}" destId="{05FACED2-976B-4108-B10A-587E32F3D351}" srcOrd="1" destOrd="0" presId="urn:microsoft.com/office/officeart/2008/layout/VerticalCurvedList"/>
    <dgm:cxn modelId="{9BED25DB-E640-49C5-A82B-486257AE492F}" type="presParOf" srcId="{A91252CF-86C2-45AD-B686-1FCDBC1C1625}" destId="{55CB36B7-F416-4615-ABDB-ADFF34769057}" srcOrd="2" destOrd="0" presId="urn:microsoft.com/office/officeart/2008/layout/VerticalCurvedList"/>
    <dgm:cxn modelId="{4ABA1EEC-824A-45EC-8622-04C83776A18F}" type="presParOf" srcId="{55CB36B7-F416-4615-ABDB-ADFF34769057}" destId="{2D0B66D0-1A2C-4AC9-A67E-3D6D1911BF66}" srcOrd="0" destOrd="0" presId="urn:microsoft.com/office/officeart/2008/layout/VerticalCurvedList"/>
    <dgm:cxn modelId="{D6B34FCB-78EB-42B4-9DAE-828009121775}" type="presParOf" srcId="{A91252CF-86C2-45AD-B686-1FCDBC1C1625}" destId="{97506DE8-5CC8-4FC2-930F-CD00037962A3}" srcOrd="3" destOrd="0" presId="urn:microsoft.com/office/officeart/2008/layout/VerticalCurvedList"/>
    <dgm:cxn modelId="{2DE08E37-37EA-4307-AA1A-C3A95AA70C89}" type="presParOf" srcId="{A91252CF-86C2-45AD-B686-1FCDBC1C1625}" destId="{7F21628F-3165-4AD0-986E-0FCFC5E02512}" srcOrd="4" destOrd="0" presId="urn:microsoft.com/office/officeart/2008/layout/VerticalCurvedList"/>
    <dgm:cxn modelId="{102DF810-E07D-48B8-8D3B-BB89DC3918FD}" type="presParOf" srcId="{7F21628F-3165-4AD0-986E-0FCFC5E02512}" destId="{20EF0A15-35A1-4573-A8B2-3DFFB05AD4EA}" srcOrd="0" destOrd="0" presId="urn:microsoft.com/office/officeart/2008/layout/VerticalCurvedList"/>
    <dgm:cxn modelId="{69FBE6B5-F1D2-4338-ADA6-4F1FF4F3163F}" type="presParOf" srcId="{A91252CF-86C2-45AD-B686-1FCDBC1C1625}" destId="{270AC97B-0874-4806-99D4-3B92D850F02D}" srcOrd="5" destOrd="0" presId="urn:microsoft.com/office/officeart/2008/layout/VerticalCurvedList"/>
    <dgm:cxn modelId="{D5B85A67-98A4-4AE6-B323-840D13937126}" type="presParOf" srcId="{A91252CF-86C2-45AD-B686-1FCDBC1C1625}" destId="{E238D8CD-0870-48B0-9258-972662DACC6C}" srcOrd="6" destOrd="0" presId="urn:microsoft.com/office/officeart/2008/layout/VerticalCurvedList"/>
    <dgm:cxn modelId="{AC6CC5B8-C982-4695-8D14-8291F75225AB}" type="presParOf" srcId="{E238D8CD-0870-48B0-9258-972662DACC6C}" destId="{3D2B35B0-0B41-4D48-ADE5-3703F72C710D}" srcOrd="0" destOrd="0" presId="urn:microsoft.com/office/officeart/2008/layout/VerticalCurvedList"/>
    <dgm:cxn modelId="{76D1A517-A1B5-494C-AD31-B707B9A97C0F}" type="presParOf" srcId="{A91252CF-86C2-45AD-B686-1FCDBC1C1625}" destId="{F40BFD61-56F9-47F5-95DF-3440279AE49B}" srcOrd="7" destOrd="0" presId="urn:microsoft.com/office/officeart/2008/layout/VerticalCurvedList"/>
    <dgm:cxn modelId="{1CD8AD70-BB35-4053-91BB-5B7D033A346B}" type="presParOf" srcId="{A91252CF-86C2-45AD-B686-1FCDBC1C1625}" destId="{6C79DE46-8618-42A5-9CCE-8DD3E8A4B16B}" srcOrd="8" destOrd="0" presId="urn:microsoft.com/office/officeart/2008/layout/VerticalCurvedList"/>
    <dgm:cxn modelId="{730D3532-3FE8-4BD4-AB07-DD61EBCAA301}" type="presParOf" srcId="{6C79DE46-8618-42A5-9CCE-8DD3E8A4B16B}" destId="{8257CBF5-7406-497B-B2E7-334A257B00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007F01-9597-4075-84E0-422DD441600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2B89A8A-911B-4910-81AB-A28C10F22CB6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Saint </a:t>
          </a:r>
          <a:r>
            <a:rPr lang="fr-FR" sz="2000" i="1" dirty="0" err="1" smtClean="0">
              <a:solidFill>
                <a:schemeClr val="bg1">
                  <a:lumMod val="85000"/>
                </a:schemeClr>
              </a:solidFill>
            </a:rPr>
            <a:t>Gobain</a:t>
          </a:r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 </a:t>
          </a:r>
          <a:r>
            <a:rPr lang="fr-FR" sz="2000" i="1" dirty="0" err="1" smtClean="0">
              <a:solidFill>
                <a:schemeClr val="bg1">
                  <a:lumMod val="85000"/>
                </a:schemeClr>
              </a:solidFill>
            </a:rPr>
            <a:t>Corporate</a:t>
          </a:r>
          <a:endParaRPr lang="fr-FR" sz="2000" i="1" dirty="0">
            <a:solidFill>
              <a:schemeClr val="bg1">
                <a:lumMod val="85000"/>
              </a:schemeClr>
            </a:solidFill>
          </a:endParaRPr>
        </a:p>
      </dgm:t>
    </dgm:pt>
    <dgm:pt modelId="{8D08CAAD-53E2-459A-A3C8-53F727163E27}" type="parTrans" cxnId="{21592DC9-0EAF-42E7-963F-08854743B32E}">
      <dgm:prSet/>
      <dgm:spPr/>
      <dgm:t>
        <a:bodyPr/>
        <a:lstStyle/>
        <a:p>
          <a:endParaRPr lang="fr-FR"/>
        </a:p>
      </dgm:t>
    </dgm:pt>
    <dgm:pt modelId="{A8262867-A10F-4F10-A745-BE4B11203179}" type="sibTrans" cxnId="{21592DC9-0EAF-42E7-963F-08854743B32E}">
      <dgm:prSet/>
      <dgm:spPr/>
      <dgm:t>
        <a:bodyPr/>
        <a:lstStyle/>
        <a:p>
          <a:endParaRPr lang="fr-FR"/>
        </a:p>
      </dgm:t>
    </dgm:pt>
    <dgm:pt modelId="{DD92E983-32C2-491E-8632-5204D1C58D43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Saint </a:t>
          </a:r>
          <a:r>
            <a:rPr lang="fr-FR" sz="2000" i="1" dirty="0" err="1" smtClean="0">
              <a:solidFill>
                <a:schemeClr val="bg1">
                  <a:lumMod val="85000"/>
                </a:schemeClr>
              </a:solidFill>
            </a:rPr>
            <a:t>Gobain</a:t>
          </a:r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 Crystals</a:t>
          </a:r>
          <a:endParaRPr lang="fr-FR" sz="2000" i="1" dirty="0">
            <a:solidFill>
              <a:schemeClr val="bg1">
                <a:lumMod val="85000"/>
              </a:schemeClr>
            </a:solidFill>
          </a:endParaRPr>
        </a:p>
      </dgm:t>
    </dgm:pt>
    <dgm:pt modelId="{C2C64B7E-81A5-468B-94C0-7113CA064DA2}" type="parTrans" cxnId="{2A3B6228-1389-469A-90C1-DF70A9B815E7}">
      <dgm:prSet/>
      <dgm:spPr/>
      <dgm:t>
        <a:bodyPr/>
        <a:lstStyle/>
        <a:p>
          <a:endParaRPr lang="fr-FR"/>
        </a:p>
      </dgm:t>
    </dgm:pt>
    <dgm:pt modelId="{C8413117-8BBA-4C4F-A9CF-4C23752782E7}" type="sibTrans" cxnId="{2A3B6228-1389-469A-90C1-DF70A9B815E7}">
      <dgm:prSet/>
      <dgm:spPr/>
      <dgm:t>
        <a:bodyPr/>
        <a:lstStyle/>
        <a:p>
          <a:endParaRPr lang="fr-FR"/>
        </a:p>
      </dgm:t>
    </dgm:pt>
    <dgm:pt modelId="{3170B2DF-B632-460A-B668-AC317D7456E8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2000" i="1" dirty="0" smtClean="0">
              <a:solidFill>
                <a:schemeClr val="bg1">
                  <a:lumMod val="85000"/>
                </a:schemeClr>
              </a:solidFill>
            </a:rPr>
            <a:t>New </a:t>
          </a:r>
          <a:r>
            <a:rPr lang="fr-FR" sz="2000" i="1" dirty="0" err="1" smtClean="0">
              <a:solidFill>
                <a:schemeClr val="bg1">
                  <a:lumMod val="85000"/>
                </a:schemeClr>
              </a:solidFill>
            </a:rPr>
            <a:t>Products</a:t>
          </a:r>
          <a:endParaRPr lang="fr-FR" sz="2000" i="1" dirty="0">
            <a:solidFill>
              <a:schemeClr val="bg1">
                <a:lumMod val="85000"/>
              </a:schemeClr>
            </a:solidFill>
          </a:endParaRPr>
        </a:p>
      </dgm:t>
    </dgm:pt>
    <dgm:pt modelId="{094C2913-E947-4D73-8F50-0925E3D1077A}" type="parTrans" cxnId="{D677FC1B-3842-4EA3-AEF0-32D692FB72ED}">
      <dgm:prSet/>
      <dgm:spPr/>
      <dgm:t>
        <a:bodyPr/>
        <a:lstStyle/>
        <a:p>
          <a:endParaRPr lang="fr-FR"/>
        </a:p>
      </dgm:t>
    </dgm:pt>
    <dgm:pt modelId="{BE656820-0A4B-4F3D-9F0A-15EE445FD378}" type="sibTrans" cxnId="{D677FC1B-3842-4EA3-AEF0-32D692FB72ED}">
      <dgm:prSet/>
      <dgm:spPr/>
      <dgm:t>
        <a:bodyPr/>
        <a:lstStyle/>
        <a:p>
          <a:endParaRPr lang="fr-FR"/>
        </a:p>
      </dgm:t>
    </dgm:pt>
    <dgm:pt modelId="{AF112520-01C6-4000-B098-55397EEDBCE8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2700" i="0" dirty="0" smtClean="0">
              <a:solidFill>
                <a:schemeClr val="tx1"/>
              </a:solidFill>
            </a:rPr>
            <a:t>Q&amp;A</a:t>
          </a:r>
          <a:endParaRPr lang="fr-FR" sz="2700" i="0" dirty="0">
            <a:solidFill>
              <a:schemeClr val="tx1"/>
            </a:solidFill>
          </a:endParaRPr>
        </a:p>
      </dgm:t>
    </dgm:pt>
    <dgm:pt modelId="{4630CDC9-23C9-40C0-92E8-604E5B5FF7D8}" type="parTrans" cxnId="{7E168819-DDB5-46D9-BE2B-5DDC86FC1690}">
      <dgm:prSet/>
      <dgm:spPr/>
      <dgm:t>
        <a:bodyPr/>
        <a:lstStyle/>
        <a:p>
          <a:endParaRPr lang="fr-FR"/>
        </a:p>
      </dgm:t>
    </dgm:pt>
    <dgm:pt modelId="{B4E6AA4D-A909-42D8-A40A-3A9F9B29B360}" type="sibTrans" cxnId="{7E168819-DDB5-46D9-BE2B-5DDC86FC1690}">
      <dgm:prSet/>
      <dgm:spPr/>
      <dgm:t>
        <a:bodyPr/>
        <a:lstStyle/>
        <a:p>
          <a:endParaRPr lang="fr-FR"/>
        </a:p>
      </dgm:t>
    </dgm:pt>
    <dgm:pt modelId="{414D018D-1D97-4880-8845-46D17E8E1189}" type="pres">
      <dgm:prSet presAssocID="{EF007F01-9597-4075-84E0-422DD44160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A91252CF-86C2-45AD-B686-1FCDBC1C1625}" type="pres">
      <dgm:prSet presAssocID="{EF007F01-9597-4075-84E0-422DD4416009}" presName="Name1" presStyleCnt="0"/>
      <dgm:spPr/>
    </dgm:pt>
    <dgm:pt modelId="{1379F9AA-333B-4934-BAE4-1DDBE2B07453}" type="pres">
      <dgm:prSet presAssocID="{EF007F01-9597-4075-84E0-422DD4416009}" presName="cycle" presStyleCnt="0"/>
      <dgm:spPr/>
    </dgm:pt>
    <dgm:pt modelId="{4BD52588-CA4A-428C-A693-8AF4725EF041}" type="pres">
      <dgm:prSet presAssocID="{EF007F01-9597-4075-84E0-422DD4416009}" presName="srcNode" presStyleLbl="node1" presStyleIdx="0" presStyleCnt="4"/>
      <dgm:spPr/>
    </dgm:pt>
    <dgm:pt modelId="{727121CA-D4CF-4704-ABCA-1B59934BFDB7}" type="pres">
      <dgm:prSet presAssocID="{EF007F01-9597-4075-84E0-422DD4416009}" presName="conn" presStyleLbl="parChTrans1D2" presStyleIdx="0" presStyleCnt="1"/>
      <dgm:spPr/>
      <dgm:t>
        <a:bodyPr/>
        <a:lstStyle/>
        <a:p>
          <a:endParaRPr lang="fr-FR"/>
        </a:p>
      </dgm:t>
    </dgm:pt>
    <dgm:pt modelId="{B1A5B6A1-0BB0-4884-90A5-8F506972A26B}" type="pres">
      <dgm:prSet presAssocID="{EF007F01-9597-4075-84E0-422DD4416009}" presName="extraNode" presStyleLbl="node1" presStyleIdx="0" presStyleCnt="4"/>
      <dgm:spPr/>
    </dgm:pt>
    <dgm:pt modelId="{94A7E0C4-E965-4462-AF8F-0DCBD6C090ED}" type="pres">
      <dgm:prSet presAssocID="{EF007F01-9597-4075-84E0-422DD4416009}" presName="dstNode" presStyleLbl="node1" presStyleIdx="0" presStyleCnt="4"/>
      <dgm:spPr/>
    </dgm:pt>
    <dgm:pt modelId="{05FACED2-976B-4108-B10A-587E32F3D351}" type="pres">
      <dgm:prSet presAssocID="{82B89A8A-911B-4910-81AB-A28C10F22CB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CB36B7-F416-4615-ABDB-ADFF34769057}" type="pres">
      <dgm:prSet presAssocID="{82B89A8A-911B-4910-81AB-A28C10F22CB6}" presName="accent_1" presStyleCnt="0"/>
      <dgm:spPr/>
    </dgm:pt>
    <dgm:pt modelId="{2D0B66D0-1A2C-4AC9-A67E-3D6D1911BF66}" type="pres">
      <dgm:prSet presAssocID="{82B89A8A-911B-4910-81AB-A28C10F22CB6}" presName="accentRepeatNode" presStyleLbl="solidFgAcc1" presStyleIdx="0" presStyleCnt="4"/>
      <dgm:spPr/>
    </dgm:pt>
    <dgm:pt modelId="{97506DE8-5CC8-4FC2-930F-CD00037962A3}" type="pres">
      <dgm:prSet presAssocID="{DD92E983-32C2-491E-8632-5204D1C58D4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21628F-3165-4AD0-986E-0FCFC5E02512}" type="pres">
      <dgm:prSet presAssocID="{DD92E983-32C2-491E-8632-5204D1C58D43}" presName="accent_2" presStyleCnt="0"/>
      <dgm:spPr/>
    </dgm:pt>
    <dgm:pt modelId="{20EF0A15-35A1-4573-A8B2-3DFFB05AD4EA}" type="pres">
      <dgm:prSet presAssocID="{DD92E983-32C2-491E-8632-5204D1C58D43}" presName="accentRepeatNode" presStyleLbl="solidFgAcc1" presStyleIdx="1" presStyleCnt="4"/>
      <dgm:spPr/>
    </dgm:pt>
    <dgm:pt modelId="{270AC97B-0874-4806-99D4-3B92D850F02D}" type="pres">
      <dgm:prSet presAssocID="{3170B2DF-B632-460A-B668-AC317D7456E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38D8CD-0870-48B0-9258-972662DACC6C}" type="pres">
      <dgm:prSet presAssocID="{3170B2DF-B632-460A-B668-AC317D7456E8}" presName="accent_3" presStyleCnt="0"/>
      <dgm:spPr/>
    </dgm:pt>
    <dgm:pt modelId="{3D2B35B0-0B41-4D48-ADE5-3703F72C710D}" type="pres">
      <dgm:prSet presAssocID="{3170B2DF-B632-460A-B668-AC317D7456E8}" presName="accentRepeatNode" presStyleLbl="solidFgAcc1" presStyleIdx="2" presStyleCnt="4"/>
      <dgm:spPr/>
    </dgm:pt>
    <dgm:pt modelId="{F40BFD61-56F9-47F5-95DF-3440279AE49B}" type="pres">
      <dgm:prSet presAssocID="{AF112520-01C6-4000-B098-55397EEDBCE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79DE46-8618-42A5-9CCE-8DD3E8A4B16B}" type="pres">
      <dgm:prSet presAssocID="{AF112520-01C6-4000-B098-55397EEDBCE8}" presName="accent_4" presStyleCnt="0"/>
      <dgm:spPr/>
    </dgm:pt>
    <dgm:pt modelId="{8257CBF5-7406-497B-B2E7-334A257B0058}" type="pres">
      <dgm:prSet presAssocID="{AF112520-01C6-4000-B098-55397EEDBCE8}" presName="accentRepeatNode" presStyleLbl="solidFgAcc1" presStyleIdx="3" presStyleCnt="4"/>
      <dgm:spPr/>
    </dgm:pt>
  </dgm:ptLst>
  <dgm:cxnLst>
    <dgm:cxn modelId="{D677FC1B-3842-4EA3-AEF0-32D692FB72ED}" srcId="{EF007F01-9597-4075-84E0-422DD4416009}" destId="{3170B2DF-B632-460A-B668-AC317D7456E8}" srcOrd="2" destOrd="0" parTransId="{094C2913-E947-4D73-8F50-0925E3D1077A}" sibTransId="{BE656820-0A4B-4F3D-9F0A-15EE445FD378}"/>
    <dgm:cxn modelId="{21592DC9-0EAF-42E7-963F-08854743B32E}" srcId="{EF007F01-9597-4075-84E0-422DD4416009}" destId="{82B89A8A-911B-4910-81AB-A28C10F22CB6}" srcOrd="0" destOrd="0" parTransId="{8D08CAAD-53E2-459A-A3C8-53F727163E27}" sibTransId="{A8262867-A10F-4F10-A745-BE4B11203179}"/>
    <dgm:cxn modelId="{5C66F621-4DE1-4A7B-B6FD-97166295A55A}" type="presOf" srcId="{A8262867-A10F-4F10-A745-BE4B11203179}" destId="{727121CA-D4CF-4704-ABCA-1B59934BFDB7}" srcOrd="0" destOrd="0" presId="urn:microsoft.com/office/officeart/2008/layout/VerticalCurvedList"/>
    <dgm:cxn modelId="{25591F19-7008-4DA2-B9C9-F93B3F88C783}" type="presOf" srcId="{EF007F01-9597-4075-84E0-422DD4416009}" destId="{414D018D-1D97-4880-8845-46D17E8E1189}" srcOrd="0" destOrd="0" presId="urn:microsoft.com/office/officeart/2008/layout/VerticalCurvedList"/>
    <dgm:cxn modelId="{3808FB09-EDA8-4667-867C-E6D2E19EF876}" type="presOf" srcId="{3170B2DF-B632-460A-B668-AC317D7456E8}" destId="{270AC97B-0874-4806-99D4-3B92D850F02D}" srcOrd="0" destOrd="0" presId="urn:microsoft.com/office/officeart/2008/layout/VerticalCurvedList"/>
    <dgm:cxn modelId="{2A3B6228-1389-469A-90C1-DF70A9B815E7}" srcId="{EF007F01-9597-4075-84E0-422DD4416009}" destId="{DD92E983-32C2-491E-8632-5204D1C58D43}" srcOrd="1" destOrd="0" parTransId="{C2C64B7E-81A5-468B-94C0-7113CA064DA2}" sibTransId="{C8413117-8BBA-4C4F-A9CF-4C23752782E7}"/>
    <dgm:cxn modelId="{3B79DDC5-7C33-4AA2-95E0-D4B61C92C711}" type="presOf" srcId="{82B89A8A-911B-4910-81AB-A28C10F22CB6}" destId="{05FACED2-976B-4108-B10A-587E32F3D351}" srcOrd="0" destOrd="0" presId="urn:microsoft.com/office/officeart/2008/layout/VerticalCurvedList"/>
    <dgm:cxn modelId="{2289EA93-0C0F-4EF0-939B-2DFEB90C952C}" type="presOf" srcId="{DD92E983-32C2-491E-8632-5204D1C58D43}" destId="{97506DE8-5CC8-4FC2-930F-CD00037962A3}" srcOrd="0" destOrd="0" presId="urn:microsoft.com/office/officeart/2008/layout/VerticalCurvedList"/>
    <dgm:cxn modelId="{AAE9E321-2262-4BAE-964A-0410694A5687}" type="presOf" srcId="{AF112520-01C6-4000-B098-55397EEDBCE8}" destId="{F40BFD61-56F9-47F5-95DF-3440279AE49B}" srcOrd="0" destOrd="0" presId="urn:microsoft.com/office/officeart/2008/layout/VerticalCurvedList"/>
    <dgm:cxn modelId="{7E168819-DDB5-46D9-BE2B-5DDC86FC1690}" srcId="{EF007F01-9597-4075-84E0-422DD4416009}" destId="{AF112520-01C6-4000-B098-55397EEDBCE8}" srcOrd="3" destOrd="0" parTransId="{4630CDC9-23C9-40C0-92E8-604E5B5FF7D8}" sibTransId="{B4E6AA4D-A909-42D8-A40A-3A9F9B29B360}"/>
    <dgm:cxn modelId="{DB5231E2-793F-44FB-B432-EBD2078D2997}" type="presParOf" srcId="{414D018D-1D97-4880-8845-46D17E8E1189}" destId="{A91252CF-86C2-45AD-B686-1FCDBC1C1625}" srcOrd="0" destOrd="0" presId="urn:microsoft.com/office/officeart/2008/layout/VerticalCurvedList"/>
    <dgm:cxn modelId="{6E98A1DE-E0EB-4118-8D7A-88475B41D99B}" type="presParOf" srcId="{A91252CF-86C2-45AD-B686-1FCDBC1C1625}" destId="{1379F9AA-333B-4934-BAE4-1DDBE2B07453}" srcOrd="0" destOrd="0" presId="urn:microsoft.com/office/officeart/2008/layout/VerticalCurvedList"/>
    <dgm:cxn modelId="{27146ADD-9601-49D5-B5C0-7D1D0F6300AF}" type="presParOf" srcId="{1379F9AA-333B-4934-BAE4-1DDBE2B07453}" destId="{4BD52588-CA4A-428C-A693-8AF4725EF041}" srcOrd="0" destOrd="0" presId="urn:microsoft.com/office/officeart/2008/layout/VerticalCurvedList"/>
    <dgm:cxn modelId="{396BE577-5BD5-4C30-8AA9-862A3564A361}" type="presParOf" srcId="{1379F9AA-333B-4934-BAE4-1DDBE2B07453}" destId="{727121CA-D4CF-4704-ABCA-1B59934BFDB7}" srcOrd="1" destOrd="0" presId="urn:microsoft.com/office/officeart/2008/layout/VerticalCurvedList"/>
    <dgm:cxn modelId="{74A51D9E-179D-463D-A696-9039F3EDAEEE}" type="presParOf" srcId="{1379F9AA-333B-4934-BAE4-1DDBE2B07453}" destId="{B1A5B6A1-0BB0-4884-90A5-8F506972A26B}" srcOrd="2" destOrd="0" presId="urn:microsoft.com/office/officeart/2008/layout/VerticalCurvedList"/>
    <dgm:cxn modelId="{36A998DC-B70D-4E38-AA72-CFBC693B7B88}" type="presParOf" srcId="{1379F9AA-333B-4934-BAE4-1DDBE2B07453}" destId="{94A7E0C4-E965-4462-AF8F-0DCBD6C090ED}" srcOrd="3" destOrd="0" presId="urn:microsoft.com/office/officeart/2008/layout/VerticalCurvedList"/>
    <dgm:cxn modelId="{DBE15C4E-F2BC-40C7-947C-1A12F22C054F}" type="presParOf" srcId="{A91252CF-86C2-45AD-B686-1FCDBC1C1625}" destId="{05FACED2-976B-4108-B10A-587E32F3D351}" srcOrd="1" destOrd="0" presId="urn:microsoft.com/office/officeart/2008/layout/VerticalCurvedList"/>
    <dgm:cxn modelId="{9BED25DB-E640-49C5-A82B-486257AE492F}" type="presParOf" srcId="{A91252CF-86C2-45AD-B686-1FCDBC1C1625}" destId="{55CB36B7-F416-4615-ABDB-ADFF34769057}" srcOrd="2" destOrd="0" presId="urn:microsoft.com/office/officeart/2008/layout/VerticalCurvedList"/>
    <dgm:cxn modelId="{4ABA1EEC-824A-45EC-8622-04C83776A18F}" type="presParOf" srcId="{55CB36B7-F416-4615-ABDB-ADFF34769057}" destId="{2D0B66D0-1A2C-4AC9-A67E-3D6D1911BF66}" srcOrd="0" destOrd="0" presId="urn:microsoft.com/office/officeart/2008/layout/VerticalCurvedList"/>
    <dgm:cxn modelId="{D6B34FCB-78EB-42B4-9DAE-828009121775}" type="presParOf" srcId="{A91252CF-86C2-45AD-B686-1FCDBC1C1625}" destId="{97506DE8-5CC8-4FC2-930F-CD00037962A3}" srcOrd="3" destOrd="0" presId="urn:microsoft.com/office/officeart/2008/layout/VerticalCurvedList"/>
    <dgm:cxn modelId="{2DE08E37-37EA-4307-AA1A-C3A95AA70C89}" type="presParOf" srcId="{A91252CF-86C2-45AD-B686-1FCDBC1C1625}" destId="{7F21628F-3165-4AD0-986E-0FCFC5E02512}" srcOrd="4" destOrd="0" presId="urn:microsoft.com/office/officeart/2008/layout/VerticalCurvedList"/>
    <dgm:cxn modelId="{102DF810-E07D-48B8-8D3B-BB89DC3918FD}" type="presParOf" srcId="{7F21628F-3165-4AD0-986E-0FCFC5E02512}" destId="{20EF0A15-35A1-4573-A8B2-3DFFB05AD4EA}" srcOrd="0" destOrd="0" presId="urn:microsoft.com/office/officeart/2008/layout/VerticalCurvedList"/>
    <dgm:cxn modelId="{69FBE6B5-F1D2-4338-ADA6-4F1FF4F3163F}" type="presParOf" srcId="{A91252CF-86C2-45AD-B686-1FCDBC1C1625}" destId="{270AC97B-0874-4806-99D4-3B92D850F02D}" srcOrd="5" destOrd="0" presId="urn:microsoft.com/office/officeart/2008/layout/VerticalCurvedList"/>
    <dgm:cxn modelId="{D5B85A67-98A4-4AE6-B323-840D13937126}" type="presParOf" srcId="{A91252CF-86C2-45AD-B686-1FCDBC1C1625}" destId="{E238D8CD-0870-48B0-9258-972662DACC6C}" srcOrd="6" destOrd="0" presId="urn:microsoft.com/office/officeart/2008/layout/VerticalCurvedList"/>
    <dgm:cxn modelId="{AC6CC5B8-C982-4695-8D14-8291F75225AB}" type="presParOf" srcId="{E238D8CD-0870-48B0-9258-972662DACC6C}" destId="{3D2B35B0-0B41-4D48-ADE5-3703F72C710D}" srcOrd="0" destOrd="0" presId="urn:microsoft.com/office/officeart/2008/layout/VerticalCurvedList"/>
    <dgm:cxn modelId="{76D1A517-A1B5-494C-AD31-B707B9A97C0F}" type="presParOf" srcId="{A91252CF-86C2-45AD-B686-1FCDBC1C1625}" destId="{F40BFD61-56F9-47F5-95DF-3440279AE49B}" srcOrd="7" destOrd="0" presId="urn:microsoft.com/office/officeart/2008/layout/VerticalCurvedList"/>
    <dgm:cxn modelId="{1CD8AD70-BB35-4053-91BB-5B7D033A346B}" type="presParOf" srcId="{A91252CF-86C2-45AD-B686-1FCDBC1C1625}" destId="{6C79DE46-8618-42A5-9CCE-8DD3E8A4B16B}" srcOrd="8" destOrd="0" presId="urn:microsoft.com/office/officeart/2008/layout/VerticalCurvedList"/>
    <dgm:cxn modelId="{730D3532-3FE8-4BD4-AB07-DD61EBCAA301}" type="presParOf" srcId="{6C79DE46-8618-42A5-9CCE-8DD3E8A4B16B}" destId="{8257CBF5-7406-497B-B2E7-334A257B00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121CA-D4CF-4704-ABCA-1B59934BFDB7}">
      <dsp:nvSpPr>
        <dsp:cNvPr id="0" name=""/>
        <dsp:cNvSpPr/>
      </dsp:nvSpPr>
      <dsp:spPr>
        <a:xfrm>
          <a:off x="-3743512" y="-575060"/>
          <a:ext cx="4462099" cy="4462099"/>
        </a:xfrm>
        <a:prstGeom prst="blockArc">
          <a:avLst>
            <a:gd name="adj1" fmla="val 18900000"/>
            <a:gd name="adj2" fmla="val 2700000"/>
            <a:gd name="adj3" fmla="val 48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ACED2-976B-4108-B10A-587E32F3D351}">
      <dsp:nvSpPr>
        <dsp:cNvPr id="0" name=""/>
        <dsp:cNvSpPr/>
      </dsp:nvSpPr>
      <dsp:spPr>
        <a:xfrm>
          <a:off x="376649" y="254624"/>
          <a:ext cx="6750097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>
              <a:solidFill>
                <a:schemeClr val="tx1"/>
              </a:solidFill>
            </a:rPr>
            <a:t>Saint </a:t>
          </a:r>
          <a:r>
            <a:rPr lang="fr-FR" sz="2700" kern="1200" dirty="0" err="1" smtClean="0">
              <a:solidFill>
                <a:schemeClr val="tx1"/>
              </a:solidFill>
            </a:rPr>
            <a:t>Gobain</a:t>
          </a:r>
          <a:r>
            <a:rPr lang="fr-FR" sz="2700" kern="1200" dirty="0" smtClean="0">
              <a:solidFill>
                <a:schemeClr val="tx1"/>
              </a:solidFill>
            </a:rPr>
            <a:t> </a:t>
          </a:r>
          <a:r>
            <a:rPr lang="fr-FR" sz="2700" kern="1200" dirty="0" err="1" smtClean="0">
              <a:solidFill>
                <a:schemeClr val="tx1"/>
              </a:solidFill>
            </a:rPr>
            <a:t>Corporate</a:t>
          </a:r>
          <a:endParaRPr lang="fr-FR" sz="2700" kern="1200" dirty="0">
            <a:solidFill>
              <a:schemeClr val="tx1"/>
            </a:solidFill>
          </a:endParaRPr>
        </a:p>
      </dsp:txBody>
      <dsp:txXfrm>
        <a:off x="376649" y="254624"/>
        <a:ext cx="6750097" cy="509514"/>
      </dsp:txXfrm>
    </dsp:sp>
    <dsp:sp modelId="{2D0B66D0-1A2C-4AC9-A67E-3D6D1911BF66}">
      <dsp:nvSpPr>
        <dsp:cNvPr id="0" name=""/>
        <dsp:cNvSpPr/>
      </dsp:nvSpPr>
      <dsp:spPr>
        <a:xfrm>
          <a:off x="58202" y="190935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06DE8-5CC8-4FC2-930F-CD00037962A3}">
      <dsp:nvSpPr>
        <dsp:cNvPr id="0" name=""/>
        <dsp:cNvSpPr/>
      </dsp:nvSpPr>
      <dsp:spPr>
        <a:xfrm>
          <a:off x="668766" y="1019029"/>
          <a:ext cx="6457980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>
              <a:solidFill>
                <a:schemeClr val="tx1"/>
              </a:solidFill>
            </a:rPr>
            <a:t>Saint </a:t>
          </a:r>
          <a:r>
            <a:rPr lang="fr-FR" sz="2700" kern="1200" dirty="0" err="1" smtClean="0">
              <a:solidFill>
                <a:schemeClr val="tx1"/>
              </a:solidFill>
            </a:rPr>
            <a:t>Gobain</a:t>
          </a:r>
          <a:r>
            <a:rPr lang="fr-FR" sz="2700" kern="1200" dirty="0" smtClean="0">
              <a:solidFill>
                <a:schemeClr val="tx1"/>
              </a:solidFill>
            </a:rPr>
            <a:t> Crystals</a:t>
          </a:r>
          <a:endParaRPr lang="fr-FR" sz="2700" kern="1200" dirty="0">
            <a:solidFill>
              <a:schemeClr val="tx1"/>
            </a:solidFill>
          </a:endParaRPr>
        </a:p>
      </dsp:txBody>
      <dsp:txXfrm>
        <a:off x="668766" y="1019029"/>
        <a:ext cx="6457980" cy="509514"/>
      </dsp:txXfrm>
    </dsp:sp>
    <dsp:sp modelId="{20EF0A15-35A1-4573-A8B2-3DFFB05AD4EA}">
      <dsp:nvSpPr>
        <dsp:cNvPr id="0" name=""/>
        <dsp:cNvSpPr/>
      </dsp:nvSpPr>
      <dsp:spPr>
        <a:xfrm>
          <a:off x="350319" y="955340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AC97B-0874-4806-99D4-3B92D850F02D}">
      <dsp:nvSpPr>
        <dsp:cNvPr id="0" name=""/>
        <dsp:cNvSpPr/>
      </dsp:nvSpPr>
      <dsp:spPr>
        <a:xfrm>
          <a:off x="668766" y="1783434"/>
          <a:ext cx="6457980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>
              <a:solidFill>
                <a:schemeClr val="tx1"/>
              </a:solidFill>
            </a:rPr>
            <a:t>New </a:t>
          </a:r>
          <a:r>
            <a:rPr lang="fr-FR" sz="2700" kern="1200" dirty="0" err="1" smtClean="0">
              <a:solidFill>
                <a:schemeClr val="tx1"/>
              </a:solidFill>
            </a:rPr>
            <a:t>Products</a:t>
          </a:r>
          <a:endParaRPr lang="fr-FR" sz="2700" kern="1200" dirty="0">
            <a:solidFill>
              <a:schemeClr val="tx1"/>
            </a:solidFill>
          </a:endParaRPr>
        </a:p>
      </dsp:txBody>
      <dsp:txXfrm>
        <a:off x="668766" y="1783434"/>
        <a:ext cx="6457980" cy="509514"/>
      </dsp:txXfrm>
    </dsp:sp>
    <dsp:sp modelId="{3D2B35B0-0B41-4D48-ADE5-3703F72C710D}">
      <dsp:nvSpPr>
        <dsp:cNvPr id="0" name=""/>
        <dsp:cNvSpPr/>
      </dsp:nvSpPr>
      <dsp:spPr>
        <a:xfrm>
          <a:off x="350319" y="1719745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BFD61-56F9-47F5-95DF-3440279AE49B}">
      <dsp:nvSpPr>
        <dsp:cNvPr id="0" name=""/>
        <dsp:cNvSpPr/>
      </dsp:nvSpPr>
      <dsp:spPr>
        <a:xfrm>
          <a:off x="376649" y="2547839"/>
          <a:ext cx="6750097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>
              <a:solidFill>
                <a:schemeClr val="tx1"/>
              </a:solidFill>
            </a:rPr>
            <a:t>Q&amp;A</a:t>
          </a:r>
          <a:endParaRPr lang="fr-FR" sz="2700" kern="1200" dirty="0">
            <a:solidFill>
              <a:schemeClr val="tx1"/>
            </a:solidFill>
          </a:endParaRPr>
        </a:p>
      </dsp:txBody>
      <dsp:txXfrm>
        <a:off x="376649" y="2547839"/>
        <a:ext cx="6750097" cy="509514"/>
      </dsp:txXfrm>
    </dsp:sp>
    <dsp:sp modelId="{8257CBF5-7406-497B-B2E7-334A257B0058}">
      <dsp:nvSpPr>
        <dsp:cNvPr id="0" name=""/>
        <dsp:cNvSpPr/>
      </dsp:nvSpPr>
      <dsp:spPr>
        <a:xfrm>
          <a:off x="58202" y="2484149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121CA-D4CF-4704-ABCA-1B59934BFDB7}">
      <dsp:nvSpPr>
        <dsp:cNvPr id="0" name=""/>
        <dsp:cNvSpPr/>
      </dsp:nvSpPr>
      <dsp:spPr>
        <a:xfrm>
          <a:off x="-3743512" y="-575060"/>
          <a:ext cx="4462099" cy="4462099"/>
        </a:xfrm>
        <a:prstGeom prst="blockArc">
          <a:avLst>
            <a:gd name="adj1" fmla="val 18900000"/>
            <a:gd name="adj2" fmla="val 2700000"/>
            <a:gd name="adj3" fmla="val 48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ACED2-976B-4108-B10A-587E32F3D351}">
      <dsp:nvSpPr>
        <dsp:cNvPr id="0" name=""/>
        <dsp:cNvSpPr/>
      </dsp:nvSpPr>
      <dsp:spPr>
        <a:xfrm>
          <a:off x="376649" y="254624"/>
          <a:ext cx="6750097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>
              <a:solidFill>
                <a:schemeClr val="tx1"/>
              </a:solidFill>
            </a:rPr>
            <a:t>Saint </a:t>
          </a:r>
          <a:r>
            <a:rPr lang="fr-FR" sz="2700" kern="1200" dirty="0" err="1" smtClean="0">
              <a:solidFill>
                <a:schemeClr val="tx1"/>
              </a:solidFill>
            </a:rPr>
            <a:t>Gobain</a:t>
          </a:r>
          <a:r>
            <a:rPr lang="fr-FR" sz="2700" kern="1200" dirty="0" smtClean="0">
              <a:solidFill>
                <a:schemeClr val="tx1"/>
              </a:solidFill>
            </a:rPr>
            <a:t> </a:t>
          </a:r>
          <a:r>
            <a:rPr lang="fr-FR" sz="2700" kern="1200" dirty="0" err="1" smtClean="0">
              <a:solidFill>
                <a:schemeClr val="tx1"/>
              </a:solidFill>
            </a:rPr>
            <a:t>Corporate</a:t>
          </a:r>
          <a:endParaRPr lang="fr-FR" sz="2700" kern="1200" dirty="0">
            <a:solidFill>
              <a:schemeClr val="tx1"/>
            </a:solidFill>
          </a:endParaRPr>
        </a:p>
      </dsp:txBody>
      <dsp:txXfrm>
        <a:off x="376649" y="254624"/>
        <a:ext cx="6750097" cy="509514"/>
      </dsp:txXfrm>
    </dsp:sp>
    <dsp:sp modelId="{2D0B66D0-1A2C-4AC9-A67E-3D6D1911BF66}">
      <dsp:nvSpPr>
        <dsp:cNvPr id="0" name=""/>
        <dsp:cNvSpPr/>
      </dsp:nvSpPr>
      <dsp:spPr>
        <a:xfrm>
          <a:off x="58202" y="190935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06DE8-5CC8-4FC2-930F-CD00037962A3}">
      <dsp:nvSpPr>
        <dsp:cNvPr id="0" name=""/>
        <dsp:cNvSpPr/>
      </dsp:nvSpPr>
      <dsp:spPr>
        <a:xfrm>
          <a:off x="668766" y="1019029"/>
          <a:ext cx="6457980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Saint </a:t>
          </a:r>
          <a:r>
            <a:rPr lang="fr-FR" sz="2000" i="1" kern="1200" dirty="0" err="1" smtClean="0">
              <a:solidFill>
                <a:schemeClr val="bg1">
                  <a:lumMod val="85000"/>
                </a:schemeClr>
              </a:solidFill>
            </a:rPr>
            <a:t>Gobain</a:t>
          </a: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 Crystals</a:t>
          </a:r>
          <a:endParaRPr lang="fr-FR" sz="2000" i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668766" y="1019029"/>
        <a:ext cx="6457980" cy="509514"/>
      </dsp:txXfrm>
    </dsp:sp>
    <dsp:sp modelId="{20EF0A15-35A1-4573-A8B2-3DFFB05AD4EA}">
      <dsp:nvSpPr>
        <dsp:cNvPr id="0" name=""/>
        <dsp:cNvSpPr/>
      </dsp:nvSpPr>
      <dsp:spPr>
        <a:xfrm>
          <a:off x="350319" y="955340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AC97B-0874-4806-99D4-3B92D850F02D}">
      <dsp:nvSpPr>
        <dsp:cNvPr id="0" name=""/>
        <dsp:cNvSpPr/>
      </dsp:nvSpPr>
      <dsp:spPr>
        <a:xfrm>
          <a:off x="668766" y="1783434"/>
          <a:ext cx="6457980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New </a:t>
          </a:r>
          <a:r>
            <a:rPr lang="fr-FR" sz="2000" i="1" kern="1200" dirty="0" err="1" smtClean="0">
              <a:solidFill>
                <a:schemeClr val="bg1">
                  <a:lumMod val="85000"/>
                </a:schemeClr>
              </a:solidFill>
            </a:rPr>
            <a:t>Products</a:t>
          </a:r>
          <a:endParaRPr lang="fr-FR" sz="2000" i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668766" y="1783434"/>
        <a:ext cx="6457980" cy="509514"/>
      </dsp:txXfrm>
    </dsp:sp>
    <dsp:sp modelId="{3D2B35B0-0B41-4D48-ADE5-3703F72C710D}">
      <dsp:nvSpPr>
        <dsp:cNvPr id="0" name=""/>
        <dsp:cNvSpPr/>
      </dsp:nvSpPr>
      <dsp:spPr>
        <a:xfrm>
          <a:off x="350319" y="1719745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BFD61-56F9-47F5-95DF-3440279AE49B}">
      <dsp:nvSpPr>
        <dsp:cNvPr id="0" name=""/>
        <dsp:cNvSpPr/>
      </dsp:nvSpPr>
      <dsp:spPr>
        <a:xfrm>
          <a:off x="376649" y="2547839"/>
          <a:ext cx="6750097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Q&amp;A</a:t>
          </a:r>
          <a:endParaRPr lang="fr-FR" sz="2000" i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376649" y="2547839"/>
        <a:ext cx="6750097" cy="509514"/>
      </dsp:txXfrm>
    </dsp:sp>
    <dsp:sp modelId="{8257CBF5-7406-497B-B2E7-334A257B0058}">
      <dsp:nvSpPr>
        <dsp:cNvPr id="0" name=""/>
        <dsp:cNvSpPr/>
      </dsp:nvSpPr>
      <dsp:spPr>
        <a:xfrm>
          <a:off x="58202" y="2484149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121CA-D4CF-4704-ABCA-1B59934BFDB7}">
      <dsp:nvSpPr>
        <dsp:cNvPr id="0" name=""/>
        <dsp:cNvSpPr/>
      </dsp:nvSpPr>
      <dsp:spPr>
        <a:xfrm>
          <a:off x="-3743512" y="-575060"/>
          <a:ext cx="4462099" cy="4462099"/>
        </a:xfrm>
        <a:prstGeom prst="blockArc">
          <a:avLst>
            <a:gd name="adj1" fmla="val 18900000"/>
            <a:gd name="adj2" fmla="val 2700000"/>
            <a:gd name="adj3" fmla="val 48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ACED2-976B-4108-B10A-587E32F3D351}">
      <dsp:nvSpPr>
        <dsp:cNvPr id="0" name=""/>
        <dsp:cNvSpPr/>
      </dsp:nvSpPr>
      <dsp:spPr>
        <a:xfrm>
          <a:off x="376649" y="254624"/>
          <a:ext cx="6750097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Saint </a:t>
          </a:r>
          <a:r>
            <a:rPr lang="fr-FR" sz="2000" i="1" kern="1200" dirty="0" err="1" smtClean="0">
              <a:solidFill>
                <a:schemeClr val="bg1">
                  <a:lumMod val="85000"/>
                </a:schemeClr>
              </a:solidFill>
            </a:rPr>
            <a:t>Gobain</a:t>
          </a: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 </a:t>
          </a:r>
          <a:r>
            <a:rPr lang="fr-FR" sz="2000" i="1" kern="1200" dirty="0" err="1" smtClean="0">
              <a:solidFill>
                <a:schemeClr val="bg1">
                  <a:lumMod val="85000"/>
                </a:schemeClr>
              </a:solidFill>
            </a:rPr>
            <a:t>Corporate</a:t>
          </a:r>
          <a:endParaRPr lang="fr-FR" sz="2000" i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376649" y="254624"/>
        <a:ext cx="6750097" cy="509514"/>
      </dsp:txXfrm>
    </dsp:sp>
    <dsp:sp modelId="{2D0B66D0-1A2C-4AC9-A67E-3D6D1911BF66}">
      <dsp:nvSpPr>
        <dsp:cNvPr id="0" name=""/>
        <dsp:cNvSpPr/>
      </dsp:nvSpPr>
      <dsp:spPr>
        <a:xfrm>
          <a:off x="58202" y="190935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06DE8-5CC8-4FC2-930F-CD00037962A3}">
      <dsp:nvSpPr>
        <dsp:cNvPr id="0" name=""/>
        <dsp:cNvSpPr/>
      </dsp:nvSpPr>
      <dsp:spPr>
        <a:xfrm>
          <a:off x="668766" y="1019029"/>
          <a:ext cx="6457980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>
              <a:solidFill>
                <a:schemeClr val="tx1"/>
              </a:solidFill>
            </a:rPr>
            <a:t>Saint </a:t>
          </a:r>
          <a:r>
            <a:rPr lang="fr-FR" sz="2700" kern="1200" dirty="0" err="1" smtClean="0">
              <a:solidFill>
                <a:schemeClr val="tx1"/>
              </a:solidFill>
            </a:rPr>
            <a:t>Gobain</a:t>
          </a:r>
          <a:r>
            <a:rPr lang="fr-FR" sz="2700" kern="1200" dirty="0" smtClean="0">
              <a:solidFill>
                <a:schemeClr val="tx1"/>
              </a:solidFill>
            </a:rPr>
            <a:t> Crystals</a:t>
          </a:r>
          <a:endParaRPr lang="fr-FR" sz="2700" kern="1200" dirty="0">
            <a:solidFill>
              <a:schemeClr val="tx1"/>
            </a:solidFill>
          </a:endParaRPr>
        </a:p>
      </dsp:txBody>
      <dsp:txXfrm>
        <a:off x="668766" y="1019029"/>
        <a:ext cx="6457980" cy="509514"/>
      </dsp:txXfrm>
    </dsp:sp>
    <dsp:sp modelId="{20EF0A15-35A1-4573-A8B2-3DFFB05AD4EA}">
      <dsp:nvSpPr>
        <dsp:cNvPr id="0" name=""/>
        <dsp:cNvSpPr/>
      </dsp:nvSpPr>
      <dsp:spPr>
        <a:xfrm>
          <a:off x="350319" y="955340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AC97B-0874-4806-99D4-3B92D850F02D}">
      <dsp:nvSpPr>
        <dsp:cNvPr id="0" name=""/>
        <dsp:cNvSpPr/>
      </dsp:nvSpPr>
      <dsp:spPr>
        <a:xfrm>
          <a:off x="668766" y="1783434"/>
          <a:ext cx="6457980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New </a:t>
          </a:r>
          <a:r>
            <a:rPr lang="fr-FR" sz="2000" i="1" kern="1200" dirty="0" err="1" smtClean="0">
              <a:solidFill>
                <a:schemeClr val="bg1">
                  <a:lumMod val="85000"/>
                </a:schemeClr>
              </a:solidFill>
            </a:rPr>
            <a:t>Products</a:t>
          </a:r>
          <a:endParaRPr lang="fr-FR" sz="2000" i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668766" y="1783434"/>
        <a:ext cx="6457980" cy="509514"/>
      </dsp:txXfrm>
    </dsp:sp>
    <dsp:sp modelId="{3D2B35B0-0B41-4D48-ADE5-3703F72C710D}">
      <dsp:nvSpPr>
        <dsp:cNvPr id="0" name=""/>
        <dsp:cNvSpPr/>
      </dsp:nvSpPr>
      <dsp:spPr>
        <a:xfrm>
          <a:off x="350319" y="1719745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BFD61-56F9-47F5-95DF-3440279AE49B}">
      <dsp:nvSpPr>
        <dsp:cNvPr id="0" name=""/>
        <dsp:cNvSpPr/>
      </dsp:nvSpPr>
      <dsp:spPr>
        <a:xfrm>
          <a:off x="376649" y="2547839"/>
          <a:ext cx="6750097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Q&amp;A</a:t>
          </a:r>
          <a:endParaRPr lang="fr-FR" sz="2000" i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376649" y="2547839"/>
        <a:ext cx="6750097" cy="509514"/>
      </dsp:txXfrm>
    </dsp:sp>
    <dsp:sp modelId="{8257CBF5-7406-497B-B2E7-334A257B0058}">
      <dsp:nvSpPr>
        <dsp:cNvPr id="0" name=""/>
        <dsp:cNvSpPr/>
      </dsp:nvSpPr>
      <dsp:spPr>
        <a:xfrm>
          <a:off x="58202" y="2484149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121CA-D4CF-4704-ABCA-1B59934BFDB7}">
      <dsp:nvSpPr>
        <dsp:cNvPr id="0" name=""/>
        <dsp:cNvSpPr/>
      </dsp:nvSpPr>
      <dsp:spPr>
        <a:xfrm>
          <a:off x="-3743512" y="-575060"/>
          <a:ext cx="4462099" cy="4462099"/>
        </a:xfrm>
        <a:prstGeom prst="blockArc">
          <a:avLst>
            <a:gd name="adj1" fmla="val 18900000"/>
            <a:gd name="adj2" fmla="val 2700000"/>
            <a:gd name="adj3" fmla="val 48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ACED2-976B-4108-B10A-587E32F3D351}">
      <dsp:nvSpPr>
        <dsp:cNvPr id="0" name=""/>
        <dsp:cNvSpPr/>
      </dsp:nvSpPr>
      <dsp:spPr>
        <a:xfrm>
          <a:off x="376649" y="254624"/>
          <a:ext cx="6750097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Saint </a:t>
          </a:r>
          <a:r>
            <a:rPr lang="fr-FR" sz="2000" i="1" kern="1200" dirty="0" err="1" smtClean="0">
              <a:solidFill>
                <a:schemeClr val="bg1">
                  <a:lumMod val="85000"/>
                </a:schemeClr>
              </a:solidFill>
            </a:rPr>
            <a:t>Gobain</a:t>
          </a: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 </a:t>
          </a:r>
          <a:r>
            <a:rPr lang="fr-FR" sz="2000" i="1" kern="1200" dirty="0" err="1" smtClean="0">
              <a:solidFill>
                <a:schemeClr val="bg1">
                  <a:lumMod val="85000"/>
                </a:schemeClr>
              </a:solidFill>
            </a:rPr>
            <a:t>Corporate</a:t>
          </a:r>
          <a:endParaRPr lang="fr-FR" sz="2000" i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376649" y="254624"/>
        <a:ext cx="6750097" cy="509514"/>
      </dsp:txXfrm>
    </dsp:sp>
    <dsp:sp modelId="{2D0B66D0-1A2C-4AC9-A67E-3D6D1911BF66}">
      <dsp:nvSpPr>
        <dsp:cNvPr id="0" name=""/>
        <dsp:cNvSpPr/>
      </dsp:nvSpPr>
      <dsp:spPr>
        <a:xfrm>
          <a:off x="58202" y="190935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06DE8-5CC8-4FC2-930F-CD00037962A3}">
      <dsp:nvSpPr>
        <dsp:cNvPr id="0" name=""/>
        <dsp:cNvSpPr/>
      </dsp:nvSpPr>
      <dsp:spPr>
        <a:xfrm>
          <a:off x="668766" y="1019029"/>
          <a:ext cx="6457980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Saint </a:t>
          </a:r>
          <a:r>
            <a:rPr lang="fr-FR" sz="2000" i="1" kern="1200" dirty="0" err="1" smtClean="0">
              <a:solidFill>
                <a:schemeClr val="bg1">
                  <a:lumMod val="85000"/>
                </a:schemeClr>
              </a:solidFill>
            </a:rPr>
            <a:t>Gobain</a:t>
          </a: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 Crystals</a:t>
          </a:r>
          <a:endParaRPr lang="fr-FR" sz="2000" i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668766" y="1019029"/>
        <a:ext cx="6457980" cy="509514"/>
      </dsp:txXfrm>
    </dsp:sp>
    <dsp:sp modelId="{20EF0A15-35A1-4573-A8B2-3DFFB05AD4EA}">
      <dsp:nvSpPr>
        <dsp:cNvPr id="0" name=""/>
        <dsp:cNvSpPr/>
      </dsp:nvSpPr>
      <dsp:spPr>
        <a:xfrm>
          <a:off x="350319" y="955340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AC97B-0874-4806-99D4-3B92D850F02D}">
      <dsp:nvSpPr>
        <dsp:cNvPr id="0" name=""/>
        <dsp:cNvSpPr/>
      </dsp:nvSpPr>
      <dsp:spPr>
        <a:xfrm>
          <a:off x="668766" y="1783434"/>
          <a:ext cx="6457980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>
              <a:solidFill>
                <a:schemeClr val="tx1"/>
              </a:solidFill>
            </a:rPr>
            <a:t>New </a:t>
          </a:r>
          <a:r>
            <a:rPr lang="fr-FR" sz="2700" kern="1200" dirty="0" err="1" smtClean="0">
              <a:solidFill>
                <a:schemeClr val="tx1"/>
              </a:solidFill>
            </a:rPr>
            <a:t>Products</a:t>
          </a:r>
          <a:endParaRPr lang="fr-FR" sz="2700" kern="1200" dirty="0">
            <a:solidFill>
              <a:schemeClr val="tx1"/>
            </a:solidFill>
          </a:endParaRPr>
        </a:p>
      </dsp:txBody>
      <dsp:txXfrm>
        <a:off x="668766" y="1783434"/>
        <a:ext cx="6457980" cy="509514"/>
      </dsp:txXfrm>
    </dsp:sp>
    <dsp:sp modelId="{3D2B35B0-0B41-4D48-ADE5-3703F72C710D}">
      <dsp:nvSpPr>
        <dsp:cNvPr id="0" name=""/>
        <dsp:cNvSpPr/>
      </dsp:nvSpPr>
      <dsp:spPr>
        <a:xfrm>
          <a:off x="350319" y="1719745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BFD61-56F9-47F5-95DF-3440279AE49B}">
      <dsp:nvSpPr>
        <dsp:cNvPr id="0" name=""/>
        <dsp:cNvSpPr/>
      </dsp:nvSpPr>
      <dsp:spPr>
        <a:xfrm>
          <a:off x="376649" y="2547839"/>
          <a:ext cx="6750097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Q&amp;A</a:t>
          </a:r>
          <a:endParaRPr lang="fr-FR" sz="2000" i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376649" y="2547839"/>
        <a:ext cx="6750097" cy="509514"/>
      </dsp:txXfrm>
    </dsp:sp>
    <dsp:sp modelId="{8257CBF5-7406-497B-B2E7-334A257B0058}">
      <dsp:nvSpPr>
        <dsp:cNvPr id="0" name=""/>
        <dsp:cNvSpPr/>
      </dsp:nvSpPr>
      <dsp:spPr>
        <a:xfrm>
          <a:off x="58202" y="2484149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121CA-D4CF-4704-ABCA-1B59934BFDB7}">
      <dsp:nvSpPr>
        <dsp:cNvPr id="0" name=""/>
        <dsp:cNvSpPr/>
      </dsp:nvSpPr>
      <dsp:spPr>
        <a:xfrm>
          <a:off x="-3743512" y="-575060"/>
          <a:ext cx="4462099" cy="4462099"/>
        </a:xfrm>
        <a:prstGeom prst="blockArc">
          <a:avLst>
            <a:gd name="adj1" fmla="val 18900000"/>
            <a:gd name="adj2" fmla="val 2700000"/>
            <a:gd name="adj3" fmla="val 48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ACED2-976B-4108-B10A-587E32F3D351}">
      <dsp:nvSpPr>
        <dsp:cNvPr id="0" name=""/>
        <dsp:cNvSpPr/>
      </dsp:nvSpPr>
      <dsp:spPr>
        <a:xfrm>
          <a:off x="376649" y="254624"/>
          <a:ext cx="6750097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Saint </a:t>
          </a:r>
          <a:r>
            <a:rPr lang="fr-FR" sz="2000" i="1" kern="1200" dirty="0" err="1" smtClean="0">
              <a:solidFill>
                <a:schemeClr val="bg1">
                  <a:lumMod val="85000"/>
                </a:schemeClr>
              </a:solidFill>
            </a:rPr>
            <a:t>Gobain</a:t>
          </a: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 </a:t>
          </a:r>
          <a:r>
            <a:rPr lang="fr-FR" sz="2000" i="1" kern="1200" dirty="0" err="1" smtClean="0">
              <a:solidFill>
                <a:schemeClr val="bg1">
                  <a:lumMod val="85000"/>
                </a:schemeClr>
              </a:solidFill>
            </a:rPr>
            <a:t>Corporate</a:t>
          </a:r>
          <a:endParaRPr lang="fr-FR" sz="2000" i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376649" y="254624"/>
        <a:ext cx="6750097" cy="509514"/>
      </dsp:txXfrm>
    </dsp:sp>
    <dsp:sp modelId="{2D0B66D0-1A2C-4AC9-A67E-3D6D1911BF66}">
      <dsp:nvSpPr>
        <dsp:cNvPr id="0" name=""/>
        <dsp:cNvSpPr/>
      </dsp:nvSpPr>
      <dsp:spPr>
        <a:xfrm>
          <a:off x="58202" y="190935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06DE8-5CC8-4FC2-930F-CD00037962A3}">
      <dsp:nvSpPr>
        <dsp:cNvPr id="0" name=""/>
        <dsp:cNvSpPr/>
      </dsp:nvSpPr>
      <dsp:spPr>
        <a:xfrm>
          <a:off x="668766" y="1019029"/>
          <a:ext cx="6457980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Saint </a:t>
          </a:r>
          <a:r>
            <a:rPr lang="fr-FR" sz="2000" i="1" kern="1200" dirty="0" err="1" smtClean="0">
              <a:solidFill>
                <a:schemeClr val="bg1">
                  <a:lumMod val="85000"/>
                </a:schemeClr>
              </a:solidFill>
            </a:rPr>
            <a:t>Gobain</a:t>
          </a: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 Crystals</a:t>
          </a:r>
          <a:endParaRPr lang="fr-FR" sz="2000" i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668766" y="1019029"/>
        <a:ext cx="6457980" cy="509514"/>
      </dsp:txXfrm>
    </dsp:sp>
    <dsp:sp modelId="{20EF0A15-35A1-4573-A8B2-3DFFB05AD4EA}">
      <dsp:nvSpPr>
        <dsp:cNvPr id="0" name=""/>
        <dsp:cNvSpPr/>
      </dsp:nvSpPr>
      <dsp:spPr>
        <a:xfrm>
          <a:off x="350319" y="955340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AC97B-0874-4806-99D4-3B92D850F02D}">
      <dsp:nvSpPr>
        <dsp:cNvPr id="0" name=""/>
        <dsp:cNvSpPr/>
      </dsp:nvSpPr>
      <dsp:spPr>
        <a:xfrm>
          <a:off x="668766" y="1783434"/>
          <a:ext cx="6457980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i="1" kern="1200" dirty="0" smtClean="0">
              <a:solidFill>
                <a:schemeClr val="bg1">
                  <a:lumMod val="85000"/>
                </a:schemeClr>
              </a:solidFill>
            </a:rPr>
            <a:t>New </a:t>
          </a:r>
          <a:r>
            <a:rPr lang="fr-FR" sz="2000" i="1" kern="1200" dirty="0" err="1" smtClean="0">
              <a:solidFill>
                <a:schemeClr val="bg1">
                  <a:lumMod val="85000"/>
                </a:schemeClr>
              </a:solidFill>
            </a:rPr>
            <a:t>Products</a:t>
          </a:r>
          <a:endParaRPr lang="fr-FR" sz="2000" i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668766" y="1783434"/>
        <a:ext cx="6457980" cy="509514"/>
      </dsp:txXfrm>
    </dsp:sp>
    <dsp:sp modelId="{3D2B35B0-0B41-4D48-ADE5-3703F72C710D}">
      <dsp:nvSpPr>
        <dsp:cNvPr id="0" name=""/>
        <dsp:cNvSpPr/>
      </dsp:nvSpPr>
      <dsp:spPr>
        <a:xfrm>
          <a:off x="350319" y="1719745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BFD61-56F9-47F5-95DF-3440279AE49B}">
      <dsp:nvSpPr>
        <dsp:cNvPr id="0" name=""/>
        <dsp:cNvSpPr/>
      </dsp:nvSpPr>
      <dsp:spPr>
        <a:xfrm>
          <a:off x="376649" y="2547839"/>
          <a:ext cx="6750097" cy="5095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2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i="0" kern="1200" dirty="0" smtClean="0">
              <a:solidFill>
                <a:schemeClr val="tx1"/>
              </a:solidFill>
            </a:rPr>
            <a:t>Q&amp;A</a:t>
          </a:r>
          <a:endParaRPr lang="fr-FR" sz="2700" i="0" kern="1200" dirty="0">
            <a:solidFill>
              <a:schemeClr val="tx1"/>
            </a:solidFill>
          </a:endParaRPr>
        </a:p>
      </dsp:txBody>
      <dsp:txXfrm>
        <a:off x="376649" y="2547839"/>
        <a:ext cx="6750097" cy="509514"/>
      </dsp:txXfrm>
    </dsp:sp>
    <dsp:sp modelId="{8257CBF5-7406-497B-B2E7-334A257B0058}">
      <dsp:nvSpPr>
        <dsp:cNvPr id="0" name=""/>
        <dsp:cNvSpPr/>
      </dsp:nvSpPr>
      <dsp:spPr>
        <a:xfrm>
          <a:off x="58202" y="2484149"/>
          <a:ext cx="636893" cy="6368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70DCCC-3660-4290-B598-99EE5E42A66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18EE98-07F7-4FC1-BF2D-99CA51B392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58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D6C5D3-5680-4CC7-852C-8F677AB400D3}" type="datetimeFigureOut">
              <a:rPr lang="fr-FR" smtClean="0"/>
              <a:t>31/05/2018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39192CA-36E7-41DA-953A-4707E483BE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960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013"/>
            <a:ext cx="5154588" cy="2556000"/>
          </a:xfrm>
          <a:prstGeom prst="rect">
            <a:avLst/>
          </a:prstGeom>
        </p:spPr>
      </p:pic>
      <p:pic>
        <p:nvPicPr>
          <p:cNvPr id="3075" name="Picture 3" descr="E:\SG Master Templates\BRAND PROMISE\PPT fad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85" y="0"/>
            <a:ext cx="6979192" cy="221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226939" y="4685483"/>
            <a:ext cx="395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19CDC"/>
                </a:solidFill>
              </a:rPr>
              <a:t>EMPOWERING</a:t>
            </a:r>
            <a:r>
              <a:rPr lang="en-US" b="1" baseline="0" dirty="0" smtClean="0">
                <a:solidFill>
                  <a:srgbClr val="219CDC"/>
                </a:solidFill>
              </a:rPr>
              <a:t> A BETTER WORLD</a:t>
            </a:r>
            <a:endParaRPr lang="en-US" b="1" dirty="0">
              <a:solidFill>
                <a:srgbClr val="219CDC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9526" y="4778186"/>
            <a:ext cx="316551" cy="183403"/>
          </a:xfrm>
          <a:prstGeom prst="rect">
            <a:avLst/>
          </a:prstGeom>
          <a:solidFill>
            <a:srgbClr val="21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3" name="Titre 1"/>
          <p:cNvSpPr>
            <a:spLocks noGrp="1"/>
          </p:cNvSpPr>
          <p:nvPr>
            <p:ph type="ctrTitle" hasCustomPrompt="1"/>
          </p:nvPr>
        </p:nvSpPr>
        <p:spPr>
          <a:xfrm>
            <a:off x="4994029" y="2292252"/>
            <a:ext cx="3960000" cy="800219"/>
          </a:xfrm>
          <a:prstGeom prst="rect">
            <a:avLst/>
          </a:prstGeom>
        </p:spPr>
        <p:txBody>
          <a:bodyPr/>
          <a:lstStyle>
            <a:lvl1pPr>
              <a:defRPr sz="2600" b="1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Presentation Title</a:t>
            </a:r>
            <a:br>
              <a:rPr lang="en-US" noProof="0" dirty="0" smtClean="0"/>
            </a:br>
            <a:endParaRPr lang="en-US" noProof="0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6734693" y="4245919"/>
            <a:ext cx="2458969" cy="990074"/>
            <a:chOff x="6734693" y="4245919"/>
            <a:chExt cx="2458969" cy="990074"/>
          </a:xfrm>
        </p:grpSpPr>
        <p:pic>
          <p:nvPicPr>
            <p:cNvPr id="16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4770631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9"/>
            <p:cNvSpPr txBox="1"/>
            <p:nvPr userDrawn="1"/>
          </p:nvSpPr>
          <p:spPr>
            <a:xfrm>
              <a:off x="6965975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850" cap="all" baseline="0" noProof="0" dirty="0" smtClean="0">
                  <a:solidFill>
                    <a:schemeClr val="bg1"/>
                  </a:solidFill>
                </a:rPr>
                <a:t>Crystals</a:t>
              </a:r>
              <a:endParaRPr lang="en-US" sz="850" cap="all" baseline="0" noProof="0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693" y="4770830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9"/>
            <p:cNvSpPr txBox="1"/>
            <p:nvPr userDrawn="1"/>
          </p:nvSpPr>
          <p:spPr>
            <a:xfrm>
              <a:off x="7007539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850" cap="all" baseline="0" dirty="0" smtClean="0">
                  <a:solidFill>
                    <a:schemeClr val="bg1"/>
                  </a:solidFill>
                </a:rPr>
                <a:t>Crystals</a:t>
              </a:r>
              <a:endParaRPr lang="fr-FR" sz="850" cap="all" baseline="0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2" descr="E:\SG Master Templates\BRAND PROMISE\SG LOGO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0" y="4245919"/>
              <a:ext cx="2145162" cy="990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280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 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18597" y="0"/>
            <a:ext cx="5863632" cy="421018"/>
          </a:xfrm>
          <a:prstGeom prst="rect">
            <a:avLst/>
          </a:prstGeom>
        </p:spPr>
        <p:txBody>
          <a:bodyPr/>
          <a:lstStyle>
            <a:lvl1pPr>
              <a:defRPr cap="none" baseline="0"/>
            </a:lvl1pPr>
          </a:lstStyle>
          <a:p>
            <a:r>
              <a:rPr lang="fr-FR" dirty="0" err="1" smtClean="0"/>
              <a:t>Title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718596" y="841282"/>
            <a:ext cx="7031331" cy="3729131"/>
          </a:xfrm>
          <a:prstGeom prst="rect">
            <a:avLst/>
          </a:prstGeom>
        </p:spPr>
        <p:txBody>
          <a:bodyPr/>
          <a:lstStyle>
            <a:lvl1pPr marL="214308" indent="-214308">
              <a:buFont typeface="Arial" panose="020B0604020202020204" pitchFamily="34" charset="0"/>
              <a:buChar char="•"/>
              <a:defRPr/>
            </a:lvl1pPr>
            <a:lvl2pPr marL="557199" indent="-214308" algn="l" defTabSz="685783" rtl="0" eaLnBrk="1" latinLnBrk="0" hangingPunct="1">
              <a:buFont typeface="Wingdings" panose="05000000000000000000" pitchFamily="2" charset="2"/>
              <a:buChar char="Ø"/>
              <a:defRPr/>
            </a:lvl2pPr>
            <a:lvl3pPr marL="900091" marR="0" indent="-214308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242982" indent="-214308" algn="l" defTabSz="685783" rtl="0" eaLnBrk="1" latinLnBrk="0" hangingPunct="1">
              <a:buFont typeface="Wingdings" panose="05000000000000000000" pitchFamily="2" charset="2"/>
              <a:buChar char="Ø"/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4850" y="4912596"/>
            <a:ext cx="3412901" cy="246221"/>
          </a:xfrm>
        </p:spPr>
        <p:txBody>
          <a:bodyPr/>
          <a:lstStyle/>
          <a:p>
            <a:fld id="{C7AA0DD4-52DA-4520-BB3A-012BA58F7695}" type="slidenum">
              <a:rPr lang="en-US" i="1" smtClean="0"/>
              <a:pPr/>
              <a:t>‹N°›</a:t>
            </a:fld>
            <a:r>
              <a:rPr lang="en-US" i="1" dirty="0" smtClean="0"/>
              <a:t> - Corporate presentation– Nicolas HUMBERT – May 2018</a:t>
            </a:r>
          </a:p>
        </p:txBody>
      </p:sp>
      <p:grpSp>
        <p:nvGrpSpPr>
          <p:cNvPr id="11" name="Group 18"/>
          <p:cNvGrpSpPr/>
          <p:nvPr userDrawn="1"/>
        </p:nvGrpSpPr>
        <p:grpSpPr>
          <a:xfrm>
            <a:off x="6734693" y="4245919"/>
            <a:ext cx="2458969" cy="990074"/>
            <a:chOff x="6734693" y="4245919"/>
            <a:chExt cx="2458969" cy="990074"/>
          </a:xfrm>
        </p:grpSpPr>
        <p:pic>
          <p:nvPicPr>
            <p:cNvPr id="12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4770631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9"/>
            <p:cNvSpPr txBox="1"/>
            <p:nvPr userDrawn="1"/>
          </p:nvSpPr>
          <p:spPr>
            <a:xfrm>
              <a:off x="6965975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850" cap="all" baseline="0" noProof="0" dirty="0" smtClean="0">
                  <a:solidFill>
                    <a:schemeClr val="bg1"/>
                  </a:solidFill>
                </a:rPr>
                <a:t>Crystals</a:t>
              </a:r>
              <a:endParaRPr lang="en-US" sz="850" cap="all" baseline="0" noProof="0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693" y="4770830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ZoneTexte 9"/>
            <p:cNvSpPr txBox="1"/>
            <p:nvPr userDrawn="1"/>
          </p:nvSpPr>
          <p:spPr>
            <a:xfrm>
              <a:off x="7007539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850" cap="all" baseline="0" dirty="0" smtClean="0">
                  <a:solidFill>
                    <a:schemeClr val="bg1"/>
                  </a:solidFill>
                </a:rPr>
                <a:t>Crystals</a:t>
              </a:r>
              <a:endParaRPr lang="fr-FR" sz="850" cap="all" baseline="0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2" descr="E:\SG Master Templates\BRAND PROMISE\SG LOGO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0" y="4245919"/>
              <a:ext cx="2145162" cy="990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-4137"/>
            <a:ext cx="454152" cy="469391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719592" y="429147"/>
            <a:ext cx="5862637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 smtClean="0"/>
              <a:t>Sub-Title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5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Scintillation photos_illus\Applications Pics\Medical\iStock-147306474 reduced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525" y="0"/>
            <a:ext cx="9203187" cy="523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-1945" y="-3327"/>
            <a:ext cx="1399979" cy="4744283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994029" y="2292252"/>
            <a:ext cx="3960000" cy="800219"/>
          </a:xfrm>
          <a:prstGeom prst="rect">
            <a:avLst/>
          </a:prstGeom>
        </p:spPr>
        <p:txBody>
          <a:bodyPr/>
          <a:lstStyle>
            <a:lvl1pPr>
              <a:defRPr sz="2600" b="1" baseline="0">
                <a:ln>
                  <a:solidFill>
                    <a:srgbClr val="219CDC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Presentation Title</a:t>
            </a:r>
            <a:br>
              <a:rPr lang="en-US" noProof="0" dirty="0" smtClean="0"/>
            </a:br>
            <a:endParaRPr lang="en-US" noProof="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66407" y="4678905"/>
            <a:ext cx="395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19CDC"/>
                </a:solidFill>
              </a:rPr>
              <a:t>EMPOWERING</a:t>
            </a:r>
            <a:r>
              <a:rPr lang="en-US" b="1" baseline="0" dirty="0" smtClean="0">
                <a:solidFill>
                  <a:srgbClr val="219CDC"/>
                </a:solidFill>
              </a:rPr>
              <a:t> A BETTER WORLD</a:t>
            </a:r>
            <a:endParaRPr lang="en-US" b="1" dirty="0">
              <a:solidFill>
                <a:srgbClr val="219CDC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-9526" y="4778186"/>
            <a:ext cx="316551" cy="183403"/>
          </a:xfrm>
          <a:prstGeom prst="rect">
            <a:avLst/>
          </a:prstGeom>
          <a:solidFill>
            <a:srgbClr val="21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734693" y="4245919"/>
            <a:ext cx="2458969" cy="990074"/>
            <a:chOff x="6734693" y="4245919"/>
            <a:chExt cx="2458969" cy="990074"/>
          </a:xfrm>
        </p:grpSpPr>
        <p:pic>
          <p:nvPicPr>
            <p:cNvPr id="19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4770631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9"/>
            <p:cNvSpPr txBox="1"/>
            <p:nvPr userDrawn="1"/>
          </p:nvSpPr>
          <p:spPr>
            <a:xfrm>
              <a:off x="6965975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850" cap="all" baseline="0" noProof="0" dirty="0" smtClean="0">
                  <a:solidFill>
                    <a:schemeClr val="bg1"/>
                  </a:solidFill>
                </a:rPr>
                <a:t>Crystals</a:t>
              </a:r>
              <a:endParaRPr lang="en-US" sz="850" cap="all" baseline="0" noProof="0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693" y="4770830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ZoneTexte 9"/>
            <p:cNvSpPr txBox="1"/>
            <p:nvPr userDrawn="1"/>
          </p:nvSpPr>
          <p:spPr>
            <a:xfrm>
              <a:off x="7007539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850" cap="all" baseline="0" dirty="0" smtClean="0">
                  <a:solidFill>
                    <a:schemeClr val="bg1"/>
                  </a:solidFill>
                </a:rPr>
                <a:t>Crystals</a:t>
              </a:r>
              <a:endParaRPr lang="fr-FR" sz="850" cap="all" baseline="0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2" descr="E:\SG Master Templates\BRAND PROMISE\SG LOGO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0" y="4245919"/>
              <a:ext cx="2145162" cy="990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0774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Photonics Photos Graphs\Application Pics\Joint Strike Fighter\110714-F-oc707-508 reduced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/>
          <a:stretch/>
        </p:blipFill>
        <p:spPr bwMode="auto">
          <a:xfrm>
            <a:off x="0" y="-3326"/>
            <a:ext cx="9169860" cy="523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-1945" y="-3327"/>
            <a:ext cx="1399979" cy="4744283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-23802" y="4778709"/>
            <a:ext cx="330828" cy="182880"/>
          </a:xfrm>
          <a:prstGeom prst="rect">
            <a:avLst/>
          </a:prstGeom>
          <a:solidFill>
            <a:srgbClr val="21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70" y="4244338"/>
            <a:ext cx="2700523" cy="899159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6965975" y="4803109"/>
            <a:ext cx="783952" cy="13080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850" cap="all" baseline="0" noProof="0" dirty="0" smtClean="0">
                <a:solidFill>
                  <a:schemeClr val="bg1"/>
                </a:solidFill>
              </a:rPr>
              <a:t>Crystals</a:t>
            </a:r>
            <a:endParaRPr lang="en-US" sz="850" cap="all" baseline="0" noProof="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66407" y="4678905"/>
            <a:ext cx="395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19CDC"/>
                </a:solidFill>
              </a:rPr>
              <a:t>EMPOWERING</a:t>
            </a:r>
            <a:r>
              <a:rPr lang="en-US" b="1" baseline="0" dirty="0" smtClean="0">
                <a:solidFill>
                  <a:srgbClr val="219CDC"/>
                </a:solidFill>
              </a:rPr>
              <a:t> A BETTER WORLD</a:t>
            </a:r>
            <a:endParaRPr lang="en-US" b="1" dirty="0">
              <a:solidFill>
                <a:srgbClr val="219C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5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Scintillation photos_illus\Applications Pics\Oil Logging\GettyImages-551986855 reduced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520" y="6198"/>
            <a:ext cx="9233708" cy="5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-1945" y="-3327"/>
            <a:ext cx="1399979" cy="4744283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-14117" y="4740956"/>
            <a:ext cx="311617" cy="220633"/>
          </a:xfrm>
          <a:prstGeom prst="rect">
            <a:avLst/>
          </a:prstGeom>
          <a:solidFill>
            <a:srgbClr val="21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1" name="Titre 1"/>
          <p:cNvSpPr>
            <a:spLocks noGrp="1"/>
          </p:cNvSpPr>
          <p:nvPr>
            <p:ph type="ctrTitle" hasCustomPrompt="1"/>
          </p:nvPr>
        </p:nvSpPr>
        <p:spPr>
          <a:xfrm>
            <a:off x="4994029" y="2292252"/>
            <a:ext cx="3960000" cy="800219"/>
          </a:xfrm>
          <a:prstGeom prst="rect">
            <a:avLst/>
          </a:prstGeom>
        </p:spPr>
        <p:txBody>
          <a:bodyPr/>
          <a:lstStyle>
            <a:lvl1pPr>
              <a:defRPr sz="2600" b="1" baseline="0">
                <a:ln>
                  <a:solidFill>
                    <a:srgbClr val="219CDC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Presentation Title</a:t>
            </a:r>
            <a:br>
              <a:rPr lang="en-US" noProof="0" dirty="0" smtClean="0"/>
            </a:br>
            <a:endParaRPr lang="en-US" noProof="0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734693" y="4245919"/>
            <a:ext cx="2458969" cy="990074"/>
            <a:chOff x="6734693" y="4245919"/>
            <a:chExt cx="2458969" cy="990074"/>
          </a:xfrm>
        </p:grpSpPr>
        <p:pic>
          <p:nvPicPr>
            <p:cNvPr id="20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4770631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9"/>
            <p:cNvSpPr txBox="1"/>
            <p:nvPr userDrawn="1"/>
          </p:nvSpPr>
          <p:spPr>
            <a:xfrm>
              <a:off x="6965975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850" cap="all" baseline="0" noProof="0" dirty="0" smtClean="0">
                  <a:solidFill>
                    <a:schemeClr val="bg1"/>
                  </a:solidFill>
                </a:rPr>
                <a:t>Crystals</a:t>
              </a:r>
              <a:endParaRPr lang="en-US" sz="850" cap="all" baseline="0" noProof="0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693" y="4770830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ZoneTexte 9"/>
            <p:cNvSpPr txBox="1"/>
            <p:nvPr userDrawn="1"/>
          </p:nvSpPr>
          <p:spPr>
            <a:xfrm>
              <a:off x="7007539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850" cap="all" baseline="0" dirty="0" smtClean="0">
                  <a:solidFill>
                    <a:schemeClr val="bg1"/>
                  </a:solidFill>
                </a:rPr>
                <a:t>Crystals</a:t>
              </a:r>
              <a:endParaRPr lang="fr-FR" sz="850" cap="all" baseline="0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2" descr="E:\SG Master Templates\BRAND PROMISE\SG LOGO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0" y="4245919"/>
              <a:ext cx="2145162" cy="990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 userDrawn="1"/>
        </p:nvSpPr>
        <p:spPr>
          <a:xfrm>
            <a:off x="266407" y="4678905"/>
            <a:ext cx="395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19CDC"/>
                </a:solidFill>
              </a:rPr>
              <a:t>EMPOWERING</a:t>
            </a:r>
            <a:r>
              <a:rPr lang="en-US" b="1" baseline="0" dirty="0" smtClean="0">
                <a:solidFill>
                  <a:srgbClr val="219CDC"/>
                </a:solidFill>
              </a:rPr>
              <a:t> A BETTER WORLD</a:t>
            </a:r>
            <a:endParaRPr lang="en-US" b="1" dirty="0">
              <a:solidFill>
                <a:srgbClr val="219C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13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E:\Scintillation photos_illus\Applications Pics\Security\vehicle scan reduc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37" y="-9525"/>
            <a:ext cx="9193662" cy="523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226939" y="4659171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3175"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219CDC"/>
                </a:solidFill>
              </a:rPr>
              <a:t>THE ENABLING FORCE</a:t>
            </a:r>
            <a:endParaRPr lang="en-US" b="1" dirty="0">
              <a:ln w="3175">
                <a:solidFill>
                  <a:schemeClr val="bg1">
                    <a:lumMod val="65000"/>
                  </a:schemeClr>
                </a:solidFill>
              </a:ln>
              <a:solidFill>
                <a:srgbClr val="219CDC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-14117" y="4740956"/>
            <a:ext cx="311617" cy="220633"/>
          </a:xfrm>
          <a:prstGeom prst="rect">
            <a:avLst/>
          </a:prstGeom>
          <a:solidFill>
            <a:srgbClr val="21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4591" y="0"/>
            <a:ext cx="1426519" cy="4740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3820" y="-13164"/>
            <a:ext cx="1400940" cy="4747541"/>
          </a:xfrm>
          <a:prstGeom prst="rect">
            <a:avLst/>
          </a:prstGeom>
          <a:blipFill dpi="0" rotWithShape="1">
            <a:blip r:embed="rId3">
              <a:alphaModFix amt="5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/>
          <p:cNvSpPr>
            <a:spLocks noGrp="1"/>
          </p:cNvSpPr>
          <p:nvPr>
            <p:ph type="ctrTitle" hasCustomPrompt="1"/>
          </p:nvPr>
        </p:nvSpPr>
        <p:spPr>
          <a:xfrm>
            <a:off x="4994029" y="2292252"/>
            <a:ext cx="3960000" cy="800219"/>
          </a:xfrm>
          <a:prstGeom prst="rect">
            <a:avLst/>
          </a:prstGeom>
        </p:spPr>
        <p:txBody>
          <a:bodyPr/>
          <a:lstStyle>
            <a:lvl1pPr>
              <a:defRPr sz="2600" b="1" baseline="0">
                <a:ln>
                  <a:solidFill>
                    <a:srgbClr val="219CDC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Presentation Title</a:t>
            </a:r>
            <a:br>
              <a:rPr lang="en-US" noProof="0" dirty="0" smtClean="0"/>
            </a:br>
            <a:endParaRPr lang="en-US" noProof="0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734693" y="4245919"/>
            <a:ext cx="2458969" cy="990074"/>
            <a:chOff x="6734693" y="4245919"/>
            <a:chExt cx="2458969" cy="990074"/>
          </a:xfrm>
        </p:grpSpPr>
        <p:pic>
          <p:nvPicPr>
            <p:cNvPr id="19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4770631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9"/>
            <p:cNvSpPr txBox="1"/>
            <p:nvPr userDrawn="1"/>
          </p:nvSpPr>
          <p:spPr>
            <a:xfrm>
              <a:off x="6965975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850" cap="all" baseline="0" noProof="0" dirty="0" smtClean="0">
                  <a:solidFill>
                    <a:schemeClr val="bg1"/>
                  </a:solidFill>
                </a:rPr>
                <a:t>Crystals</a:t>
              </a:r>
              <a:endParaRPr lang="en-US" sz="850" cap="all" baseline="0" noProof="0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693" y="4770830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ZoneTexte 9"/>
            <p:cNvSpPr txBox="1"/>
            <p:nvPr userDrawn="1"/>
          </p:nvSpPr>
          <p:spPr>
            <a:xfrm>
              <a:off x="7007539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850" cap="all" baseline="0" dirty="0" smtClean="0">
                  <a:solidFill>
                    <a:schemeClr val="bg1"/>
                  </a:solidFill>
                </a:rPr>
                <a:t>Crystals</a:t>
              </a:r>
              <a:endParaRPr lang="fr-FR" sz="850" cap="all" baseline="0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2" descr="E:\SG Master Templates\BRAND PROMISE\SG LOGO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0" y="4245919"/>
              <a:ext cx="2145162" cy="990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4781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cintillation photos_illus\1 Resized for PPT\104376_nuclear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489" y="0"/>
            <a:ext cx="9152489" cy="523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 userDrawn="1"/>
        </p:nvSpPr>
        <p:spPr>
          <a:xfrm>
            <a:off x="-4592" y="4778186"/>
            <a:ext cx="311617" cy="183403"/>
          </a:xfrm>
          <a:prstGeom prst="rect">
            <a:avLst/>
          </a:prstGeom>
          <a:solidFill>
            <a:srgbClr val="21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4591" y="0"/>
            <a:ext cx="1426519" cy="4740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-1945" y="-3327"/>
            <a:ext cx="1399979" cy="4744283"/>
          </a:xfrm>
          <a:prstGeom prst="rect">
            <a:avLst/>
          </a:prstGeom>
          <a:blipFill dpi="0" rotWithShape="1">
            <a:blip r:embed="rId3">
              <a:alphaModFix amt="3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/>
          <p:cNvSpPr>
            <a:spLocks noGrp="1"/>
          </p:cNvSpPr>
          <p:nvPr>
            <p:ph type="ctrTitle" hasCustomPrompt="1"/>
          </p:nvPr>
        </p:nvSpPr>
        <p:spPr>
          <a:xfrm>
            <a:off x="4994029" y="2292252"/>
            <a:ext cx="3960000" cy="800219"/>
          </a:xfrm>
          <a:prstGeom prst="rect">
            <a:avLst/>
          </a:prstGeom>
        </p:spPr>
        <p:txBody>
          <a:bodyPr/>
          <a:lstStyle>
            <a:lvl1pPr>
              <a:defRPr sz="2600" b="1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Presentation Title</a:t>
            </a:r>
            <a:br>
              <a:rPr lang="en-US" noProof="0" dirty="0" smtClean="0"/>
            </a:br>
            <a:endParaRPr lang="en-US" noProof="0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734693" y="4245919"/>
            <a:ext cx="2458969" cy="990074"/>
            <a:chOff x="6734693" y="4245919"/>
            <a:chExt cx="2458969" cy="990074"/>
          </a:xfrm>
        </p:grpSpPr>
        <p:pic>
          <p:nvPicPr>
            <p:cNvPr id="20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4770631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9"/>
            <p:cNvSpPr txBox="1"/>
            <p:nvPr userDrawn="1"/>
          </p:nvSpPr>
          <p:spPr>
            <a:xfrm>
              <a:off x="6965975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850" cap="all" baseline="0" noProof="0" dirty="0" smtClean="0">
                  <a:solidFill>
                    <a:schemeClr val="bg1"/>
                  </a:solidFill>
                </a:rPr>
                <a:t>Crystals</a:t>
              </a:r>
              <a:endParaRPr lang="en-US" sz="850" cap="all" baseline="0" noProof="0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693" y="4770830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ZoneTexte 9"/>
            <p:cNvSpPr txBox="1"/>
            <p:nvPr userDrawn="1"/>
          </p:nvSpPr>
          <p:spPr>
            <a:xfrm>
              <a:off x="7007539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850" cap="all" baseline="0" dirty="0" smtClean="0">
                  <a:solidFill>
                    <a:schemeClr val="bg1"/>
                  </a:solidFill>
                </a:rPr>
                <a:t>Crystals</a:t>
              </a:r>
              <a:endParaRPr lang="fr-FR" sz="850" cap="all" baseline="0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2" descr="E:\SG Master Templates\BRAND PROMISE\SG LOGO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0" y="4245919"/>
              <a:ext cx="2145162" cy="990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266407" y="4678905"/>
            <a:ext cx="395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19CDC"/>
                </a:solidFill>
              </a:rPr>
              <a:t>EMPOWERING</a:t>
            </a:r>
            <a:r>
              <a:rPr lang="en-US" b="1" baseline="0" dirty="0" smtClean="0">
                <a:solidFill>
                  <a:srgbClr val="219CDC"/>
                </a:solidFill>
              </a:rPr>
              <a:t> A BETTER WORLD</a:t>
            </a:r>
            <a:endParaRPr lang="en-US" b="1" dirty="0">
              <a:solidFill>
                <a:srgbClr val="219C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80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SG Master Templates\BRAND PROMISE\PPT fad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54" y="9801"/>
            <a:ext cx="6979192" cy="221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 userDrawn="1"/>
        </p:nvGrpSpPr>
        <p:grpSpPr>
          <a:xfrm>
            <a:off x="6734693" y="4245919"/>
            <a:ext cx="2458969" cy="990074"/>
            <a:chOff x="6734693" y="4245919"/>
            <a:chExt cx="2458969" cy="990074"/>
          </a:xfrm>
        </p:grpSpPr>
        <p:pic>
          <p:nvPicPr>
            <p:cNvPr id="16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4770631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9"/>
            <p:cNvSpPr txBox="1"/>
            <p:nvPr userDrawn="1"/>
          </p:nvSpPr>
          <p:spPr>
            <a:xfrm>
              <a:off x="6965975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850" cap="all" baseline="0" noProof="0" dirty="0" smtClean="0">
                  <a:solidFill>
                    <a:schemeClr val="bg1"/>
                  </a:solidFill>
                </a:rPr>
                <a:t>Crystals</a:t>
              </a:r>
              <a:endParaRPr lang="en-US" sz="850" cap="all" baseline="0" noProof="0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693" y="4770830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9"/>
            <p:cNvSpPr txBox="1"/>
            <p:nvPr userDrawn="1"/>
          </p:nvSpPr>
          <p:spPr>
            <a:xfrm>
              <a:off x="7007539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850" cap="all" baseline="0" dirty="0" smtClean="0">
                  <a:solidFill>
                    <a:schemeClr val="bg1"/>
                  </a:solidFill>
                </a:rPr>
                <a:t>Crystals</a:t>
              </a:r>
              <a:endParaRPr lang="fr-FR" sz="850" cap="all" baseline="0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2" descr="E:\SG Master Templates\BRAND PROMISE\SG 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0" y="4245919"/>
              <a:ext cx="2145162" cy="990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7"/>
          <p:cNvSpPr txBox="1"/>
          <p:nvPr userDrawn="1"/>
        </p:nvSpPr>
        <p:spPr>
          <a:xfrm>
            <a:off x="234562" y="4741553"/>
            <a:ext cx="23887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noProof="0" dirty="0" smtClean="0">
                <a:solidFill>
                  <a:srgbClr val="219CDC"/>
                </a:solidFill>
              </a:rPr>
              <a:t>EMPOWERING</a:t>
            </a:r>
            <a:r>
              <a:rPr lang="en-US" sz="1050" b="1" baseline="0" noProof="0" dirty="0" smtClean="0">
                <a:solidFill>
                  <a:srgbClr val="219CDC"/>
                </a:solidFill>
              </a:rPr>
              <a:t> A BETTER WORLD</a:t>
            </a:r>
            <a:endParaRPr lang="en-US" sz="1050" b="1" noProof="0" dirty="0">
              <a:solidFill>
                <a:srgbClr val="219CDC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-9526" y="4778186"/>
            <a:ext cx="316551" cy="183403"/>
          </a:xfrm>
          <a:prstGeom prst="rect">
            <a:avLst/>
          </a:prstGeom>
          <a:solidFill>
            <a:srgbClr val="21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10"/>
            <a:ext cx="3023612" cy="990599"/>
          </a:xfrm>
          <a:prstGeom prst="rect">
            <a:avLst/>
          </a:prstGeom>
        </p:spPr>
      </p:pic>
      <p:sp>
        <p:nvSpPr>
          <p:cNvPr id="31" name="ZoneTexte 30"/>
          <p:cNvSpPr txBox="1"/>
          <p:nvPr userDrawn="1"/>
        </p:nvSpPr>
        <p:spPr>
          <a:xfrm>
            <a:off x="1668945" y="381966"/>
            <a:ext cx="1297429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sz="1000" cap="all" baseline="0" dirty="0" smtClean="0">
                <a:solidFill>
                  <a:schemeClr val="bg1"/>
                </a:solidFill>
              </a:rPr>
              <a:t>AGENDA</a:t>
            </a:r>
            <a:endParaRPr lang="fr-FR" sz="850" cap="all" baseline="0" dirty="0">
              <a:solidFill>
                <a:schemeClr val="bg1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306400" y="1362774"/>
            <a:ext cx="6700837" cy="3109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8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ith 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66623" y="960480"/>
            <a:ext cx="5863632" cy="421018"/>
          </a:xfrm>
          <a:prstGeom prst="rect">
            <a:avLst/>
          </a:prstGeom>
        </p:spPr>
        <p:txBody>
          <a:bodyPr/>
          <a:lstStyle>
            <a:lvl1pPr>
              <a:defRPr b="1" cap="none" baseline="0"/>
            </a:lvl1pPr>
          </a:lstStyle>
          <a:p>
            <a:r>
              <a:rPr lang="fr-FR" dirty="0" smtClean="0"/>
              <a:t>CHAPTER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266623" y="1589262"/>
            <a:ext cx="6247379" cy="2786742"/>
          </a:xfrm>
          <a:prstGeom prst="rect">
            <a:avLst/>
          </a:prstGeom>
        </p:spPr>
        <p:txBody>
          <a:bodyPr/>
          <a:lstStyle>
            <a:lvl1pPr marL="214308" indent="-214308">
              <a:buFont typeface="Arial" panose="020B0604020202020204" pitchFamily="34" charset="0"/>
              <a:buChar char="•"/>
              <a:defRPr/>
            </a:lvl1pPr>
            <a:lvl2pPr marL="557199" indent="-214308" algn="l" defTabSz="685783" rtl="0" eaLnBrk="1" latinLnBrk="0" hangingPunct="1">
              <a:buFont typeface="Wingdings" panose="05000000000000000000" pitchFamily="2" charset="2"/>
              <a:buChar char="Ø"/>
              <a:defRPr/>
            </a:lvl2pPr>
            <a:lvl3pPr marL="900091" marR="0" indent="-214308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242982" indent="-214308" algn="l" defTabSz="685783" rtl="0" eaLnBrk="1" latinLnBrk="0" hangingPunct="1">
              <a:buFont typeface="Wingdings" panose="05000000000000000000" pitchFamily="2" charset="2"/>
              <a:buChar char="Ø"/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4850" y="4912596"/>
            <a:ext cx="3412901" cy="246221"/>
          </a:xfrm>
        </p:spPr>
        <p:txBody>
          <a:bodyPr/>
          <a:lstStyle/>
          <a:p>
            <a:fld id="{C7AA0DD4-52DA-4520-BB3A-012BA58F7695}" type="slidenum">
              <a:rPr lang="en-US" i="1" smtClean="0"/>
              <a:pPr/>
              <a:t>‹N°›</a:t>
            </a:fld>
            <a:r>
              <a:rPr lang="en-US" i="1" dirty="0" smtClean="0"/>
              <a:t> - Corporate presentation– Nicolas HUMBERT – May 2018</a:t>
            </a:r>
          </a:p>
        </p:txBody>
      </p:sp>
      <p:grpSp>
        <p:nvGrpSpPr>
          <p:cNvPr id="11" name="Group 18"/>
          <p:cNvGrpSpPr/>
          <p:nvPr userDrawn="1"/>
        </p:nvGrpSpPr>
        <p:grpSpPr>
          <a:xfrm>
            <a:off x="6734693" y="4245919"/>
            <a:ext cx="2458969" cy="990074"/>
            <a:chOff x="6734693" y="4245919"/>
            <a:chExt cx="2458969" cy="990074"/>
          </a:xfrm>
        </p:grpSpPr>
        <p:pic>
          <p:nvPicPr>
            <p:cNvPr id="12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4770631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9"/>
            <p:cNvSpPr txBox="1"/>
            <p:nvPr userDrawn="1"/>
          </p:nvSpPr>
          <p:spPr>
            <a:xfrm>
              <a:off x="6965975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850" cap="all" baseline="0" noProof="0" dirty="0" smtClean="0">
                  <a:solidFill>
                    <a:schemeClr val="bg1"/>
                  </a:solidFill>
                </a:rPr>
                <a:t>Crystals</a:t>
              </a:r>
              <a:endParaRPr lang="en-US" sz="850" cap="all" baseline="0" noProof="0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693" y="4770830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ZoneTexte 9"/>
            <p:cNvSpPr txBox="1"/>
            <p:nvPr userDrawn="1"/>
          </p:nvSpPr>
          <p:spPr>
            <a:xfrm>
              <a:off x="7007539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850" cap="all" baseline="0" dirty="0" smtClean="0">
                  <a:solidFill>
                    <a:schemeClr val="bg1"/>
                  </a:solidFill>
                </a:rPr>
                <a:t>Crystals</a:t>
              </a:r>
              <a:endParaRPr lang="fr-FR" sz="850" cap="all" baseline="0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2" descr="E:\SG Master Templates\BRAND PROMISE\SG LOGO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0" y="4245919"/>
              <a:ext cx="2145162" cy="990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10"/>
            <a:ext cx="3023612" cy="990599"/>
          </a:xfrm>
          <a:prstGeom prst="rect">
            <a:avLst/>
          </a:prstGeom>
        </p:spPr>
      </p:pic>
      <p:sp>
        <p:nvSpPr>
          <p:cNvPr id="20" name="ZoneTexte 19"/>
          <p:cNvSpPr txBox="1"/>
          <p:nvPr userDrawn="1"/>
        </p:nvSpPr>
        <p:spPr>
          <a:xfrm>
            <a:off x="1668945" y="381966"/>
            <a:ext cx="1297429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sz="1000" cap="all" baseline="0" dirty="0" smtClean="0">
                <a:solidFill>
                  <a:schemeClr val="bg1"/>
                </a:solidFill>
              </a:rPr>
              <a:t>AGENDA</a:t>
            </a:r>
            <a:endParaRPr lang="fr-FR" sz="850" cap="all" baseline="0" dirty="0">
              <a:solidFill>
                <a:schemeClr val="bg1"/>
              </a:solidFill>
            </a:endParaRPr>
          </a:p>
        </p:txBody>
      </p:sp>
      <p:pic>
        <p:nvPicPr>
          <p:cNvPr id="22" name="Picture 3" descr="E:\SG Master Templates\BRAND PROMISE\PPT fade.png"/>
          <p:cNvPicPr>
            <a:picLocks noChangeAspect="1" noChangeArrowheads="1"/>
          </p:cNvPicPr>
          <p:nvPr userDrawn="1"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08" y="14386"/>
            <a:ext cx="6979192" cy="221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22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ith 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3" y="-15642"/>
            <a:ext cx="1170434" cy="88957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66623" y="960480"/>
            <a:ext cx="5863632" cy="421018"/>
          </a:xfrm>
          <a:prstGeom prst="rect">
            <a:avLst/>
          </a:prstGeom>
        </p:spPr>
        <p:txBody>
          <a:bodyPr/>
          <a:lstStyle>
            <a:lvl1pPr>
              <a:defRPr b="1" cap="none" baseline="0"/>
            </a:lvl1pPr>
          </a:lstStyle>
          <a:p>
            <a:r>
              <a:rPr lang="fr-FR" dirty="0" smtClean="0"/>
              <a:t>CHAPTER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266623" y="1589262"/>
            <a:ext cx="6247379" cy="2786742"/>
          </a:xfrm>
          <a:prstGeom prst="rect">
            <a:avLst/>
          </a:prstGeom>
        </p:spPr>
        <p:txBody>
          <a:bodyPr/>
          <a:lstStyle>
            <a:lvl1pPr marL="214308" indent="-214308">
              <a:buFont typeface="Arial" panose="020B0604020202020204" pitchFamily="34" charset="0"/>
              <a:buChar char="•"/>
              <a:defRPr/>
            </a:lvl1pPr>
            <a:lvl2pPr marL="557199" indent="-214308" algn="l" defTabSz="685783" rtl="0" eaLnBrk="1" latinLnBrk="0" hangingPunct="1">
              <a:buFont typeface="Wingdings" panose="05000000000000000000" pitchFamily="2" charset="2"/>
              <a:buChar char="Ø"/>
              <a:defRPr/>
            </a:lvl2pPr>
            <a:lvl3pPr marL="900091" marR="0" indent="-214308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242982" indent="-214308" algn="l" defTabSz="685783" rtl="0" eaLnBrk="1" latinLnBrk="0" hangingPunct="1">
              <a:buFont typeface="Wingdings" panose="05000000000000000000" pitchFamily="2" charset="2"/>
              <a:buChar char="Ø"/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34850" y="4912596"/>
            <a:ext cx="3412901" cy="246221"/>
          </a:xfrm>
        </p:spPr>
        <p:txBody>
          <a:bodyPr/>
          <a:lstStyle/>
          <a:p>
            <a:fld id="{C7AA0DD4-52DA-4520-BB3A-012BA58F7695}" type="slidenum">
              <a:rPr lang="en-US" i="1" smtClean="0"/>
              <a:pPr/>
              <a:t>‹N°›</a:t>
            </a:fld>
            <a:r>
              <a:rPr lang="en-US" i="1" dirty="0" smtClean="0"/>
              <a:t> - Corporate presentation– Nicolas HUMBERT – May 2018</a:t>
            </a:r>
          </a:p>
        </p:txBody>
      </p:sp>
      <p:grpSp>
        <p:nvGrpSpPr>
          <p:cNvPr id="11" name="Group 18"/>
          <p:cNvGrpSpPr/>
          <p:nvPr userDrawn="1"/>
        </p:nvGrpSpPr>
        <p:grpSpPr>
          <a:xfrm>
            <a:off x="6734693" y="4245919"/>
            <a:ext cx="2458969" cy="990074"/>
            <a:chOff x="6734693" y="4245919"/>
            <a:chExt cx="2458969" cy="990074"/>
          </a:xfrm>
        </p:grpSpPr>
        <p:pic>
          <p:nvPicPr>
            <p:cNvPr id="12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4770631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9"/>
            <p:cNvSpPr txBox="1"/>
            <p:nvPr userDrawn="1"/>
          </p:nvSpPr>
          <p:spPr>
            <a:xfrm>
              <a:off x="6965975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850" cap="all" baseline="0" noProof="0" dirty="0" smtClean="0">
                  <a:solidFill>
                    <a:schemeClr val="bg1"/>
                  </a:solidFill>
                </a:rPr>
                <a:t>Crystals</a:t>
              </a:r>
              <a:endParaRPr lang="en-US" sz="850" cap="all" baseline="0" noProof="0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693" y="4770830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ZoneTexte 9"/>
            <p:cNvSpPr txBox="1"/>
            <p:nvPr userDrawn="1"/>
          </p:nvSpPr>
          <p:spPr>
            <a:xfrm>
              <a:off x="7007539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850" cap="all" baseline="0" dirty="0" smtClean="0">
                  <a:solidFill>
                    <a:schemeClr val="bg1"/>
                  </a:solidFill>
                </a:rPr>
                <a:t>Crystals</a:t>
              </a:r>
              <a:endParaRPr lang="fr-FR" sz="850" cap="all" baseline="0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2" descr="E:\SG Master Templates\BRAND PROMISE\SG 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0" y="4245919"/>
              <a:ext cx="2145162" cy="990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553079" y="9801"/>
            <a:ext cx="533400" cy="5191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234562" y="4741553"/>
            <a:ext cx="23887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noProof="0" dirty="0" smtClean="0">
                <a:solidFill>
                  <a:srgbClr val="219CDC"/>
                </a:solidFill>
              </a:rPr>
              <a:t>EMPOWERING</a:t>
            </a:r>
            <a:r>
              <a:rPr lang="en-US" sz="1050" b="1" baseline="0" noProof="0" dirty="0" smtClean="0">
                <a:solidFill>
                  <a:srgbClr val="219CDC"/>
                </a:solidFill>
              </a:rPr>
              <a:t> A BETTER WORLD</a:t>
            </a:r>
            <a:endParaRPr lang="en-US" sz="1050" b="1" noProof="0" dirty="0">
              <a:solidFill>
                <a:srgbClr val="219CDC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9526" y="4778186"/>
            <a:ext cx="316551" cy="183403"/>
          </a:xfrm>
          <a:prstGeom prst="rect">
            <a:avLst/>
          </a:prstGeom>
          <a:solidFill>
            <a:srgbClr val="21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4990069"/>
            <a:ext cx="504000" cy="123111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en-US" smtClean="0"/>
              <a:pPr/>
              <a:t>‹N°›</a:t>
            </a:fld>
            <a:r>
              <a:rPr lang="en-US" smtClean="0"/>
              <a:t> /</a:t>
            </a:r>
            <a:endParaRPr lang="en-US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10878" y="4987120"/>
            <a:ext cx="2895600" cy="123111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 smtClean="0"/>
              <a:t>Presentation title</a:t>
            </a:r>
            <a:endParaRPr lang="en-US" noProof="0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6734693" y="4245919"/>
            <a:ext cx="2458969" cy="990074"/>
            <a:chOff x="6734693" y="4245919"/>
            <a:chExt cx="2458969" cy="990074"/>
          </a:xfrm>
        </p:grpSpPr>
        <p:pic>
          <p:nvPicPr>
            <p:cNvPr id="16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4770631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/>
            <p:cNvSpPr txBox="1"/>
            <p:nvPr userDrawn="1"/>
          </p:nvSpPr>
          <p:spPr>
            <a:xfrm>
              <a:off x="6965975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850" cap="all" baseline="0" noProof="0" dirty="0" smtClean="0">
                  <a:solidFill>
                    <a:schemeClr val="bg1"/>
                  </a:solidFill>
                </a:rPr>
                <a:t>Crystals</a:t>
              </a:r>
              <a:endParaRPr lang="en-US" sz="850" cap="all" baseline="0" noProof="0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3" descr="E:\SG Master Templates\SG LOGO 2016\SG LOGO\CORPORATE\Bandeau_identitaire\Bandeau_identitaire rt.png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693" y="4770830"/>
              <a:ext cx="1371600" cy="1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9"/>
            <p:cNvSpPr txBox="1"/>
            <p:nvPr userDrawn="1"/>
          </p:nvSpPr>
          <p:spPr>
            <a:xfrm>
              <a:off x="7007539" y="4803109"/>
              <a:ext cx="783952" cy="130805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850" cap="all" baseline="0" dirty="0" smtClean="0">
                  <a:solidFill>
                    <a:schemeClr val="bg1"/>
                  </a:solidFill>
                </a:rPr>
                <a:t>Crystals</a:t>
              </a:r>
              <a:endParaRPr lang="fr-FR" sz="850" cap="all" baseline="0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2" descr="E:\SG Master Templates\BRAND PROMISE\SG LOGO.png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0" y="4245919"/>
              <a:ext cx="2145162" cy="990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519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8" r:id="rId2"/>
    <p:sldLayoutId id="2147483684" r:id="rId3"/>
    <p:sldLayoutId id="2147483682" r:id="rId4"/>
    <p:sldLayoutId id="2147483680" r:id="rId5"/>
    <p:sldLayoutId id="2147483686" r:id="rId6"/>
    <p:sldLayoutId id="2147483695" r:id="rId7"/>
    <p:sldLayoutId id="2147483698" r:id="rId8"/>
    <p:sldLayoutId id="2147483697" r:id="rId9"/>
    <p:sldLayoutId id="2147483694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kern="1200" cap="none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b="0" kern="1200" cap="none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fr-FR" sz="1100" b="0" i="0" kern="1200" smtClean="0"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8900" indent="-889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100" kern="12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60363" indent="-360363" algn="l" defTabSz="914400" rtl="0" eaLnBrk="1" latinLnBrk="0" hangingPunct="1">
        <a:lnSpc>
          <a:spcPct val="90000"/>
        </a:lnSpc>
        <a:spcBef>
          <a:spcPts val="0"/>
        </a:spcBef>
        <a:buFontTx/>
        <a:buBlip>
          <a:blip r:embed="rId14"/>
        </a:buBlip>
        <a:defRPr sz="1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jpe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hyperlink" Target="The_Enabling_Force_v5.mp4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pn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17" Type="http://schemas.openxmlformats.org/officeDocument/2006/relationships/image" Target="../media/image105.png"/><Relationship Id="rId2" Type="http://schemas.openxmlformats.org/officeDocument/2006/relationships/image" Target="../media/image90.jpe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18" Type="http://schemas.openxmlformats.org/officeDocument/2006/relationships/image" Target="../media/image12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17" Type="http://schemas.openxmlformats.org/officeDocument/2006/relationships/image" Target="../media/image121.png"/><Relationship Id="rId2" Type="http://schemas.openxmlformats.org/officeDocument/2006/relationships/image" Target="../media/image106.jpe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5" Type="http://schemas.openxmlformats.org/officeDocument/2006/relationships/image" Target="../media/image119.png"/><Relationship Id="rId10" Type="http://schemas.openxmlformats.org/officeDocument/2006/relationships/image" Target="../media/image114.jpeg"/><Relationship Id="rId19" Type="http://schemas.openxmlformats.org/officeDocument/2006/relationships/image" Target="../media/image123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jpeg"/><Relationship Id="rId18" Type="http://schemas.openxmlformats.org/officeDocument/2006/relationships/image" Target="../media/image140.png"/><Relationship Id="rId3" Type="http://schemas.openxmlformats.org/officeDocument/2006/relationships/image" Target="../media/image125.jpeg"/><Relationship Id="rId21" Type="http://schemas.openxmlformats.org/officeDocument/2006/relationships/image" Target="../media/image142.png"/><Relationship Id="rId7" Type="http://schemas.openxmlformats.org/officeDocument/2006/relationships/image" Target="../media/image129.png"/><Relationship Id="rId12" Type="http://schemas.openxmlformats.org/officeDocument/2006/relationships/image" Target="../media/image134.gif"/><Relationship Id="rId17" Type="http://schemas.openxmlformats.org/officeDocument/2006/relationships/image" Target="../media/image139.png"/><Relationship Id="rId2" Type="http://schemas.openxmlformats.org/officeDocument/2006/relationships/image" Target="../media/image124.jpeg"/><Relationship Id="rId16" Type="http://schemas.openxmlformats.org/officeDocument/2006/relationships/image" Target="../media/image138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5" Type="http://schemas.openxmlformats.org/officeDocument/2006/relationships/image" Target="../media/image137.jpeg"/><Relationship Id="rId23" Type="http://schemas.openxmlformats.org/officeDocument/2006/relationships/image" Target="../media/image144.jpeg"/><Relationship Id="rId10" Type="http://schemas.openxmlformats.org/officeDocument/2006/relationships/image" Target="../media/image132.jpeg"/><Relationship Id="rId19" Type="http://schemas.openxmlformats.org/officeDocument/2006/relationships/image" Target="../media/image119.pn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Relationship Id="rId14" Type="http://schemas.openxmlformats.org/officeDocument/2006/relationships/image" Target="../media/image136.jpeg"/><Relationship Id="rId22" Type="http://schemas.openxmlformats.org/officeDocument/2006/relationships/image" Target="../media/image1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13" Type="http://schemas.openxmlformats.org/officeDocument/2006/relationships/image" Target="../media/image155.pn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12" Type="http://schemas.openxmlformats.org/officeDocument/2006/relationships/image" Target="../media/image154.png"/><Relationship Id="rId2" Type="http://schemas.openxmlformats.org/officeDocument/2006/relationships/image" Target="../media/image145.png"/><Relationship Id="rId16" Type="http://schemas.openxmlformats.org/officeDocument/2006/relationships/image" Target="../media/image15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9.png"/><Relationship Id="rId11" Type="http://schemas.openxmlformats.org/officeDocument/2006/relationships/image" Target="../media/image153.png"/><Relationship Id="rId5" Type="http://schemas.openxmlformats.org/officeDocument/2006/relationships/image" Target="../media/image148.jpeg"/><Relationship Id="rId15" Type="http://schemas.openxmlformats.org/officeDocument/2006/relationships/image" Target="../media/image157.jpeg"/><Relationship Id="rId10" Type="http://schemas.openxmlformats.org/officeDocument/2006/relationships/image" Target="../media/image140.pn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Relationship Id="rId14" Type="http://schemas.openxmlformats.org/officeDocument/2006/relationships/image" Target="../media/image1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image" Target="../media/image169.pn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12" Type="http://schemas.openxmlformats.org/officeDocument/2006/relationships/image" Target="../media/image14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3.jpeg"/><Relationship Id="rId11" Type="http://schemas.openxmlformats.org/officeDocument/2006/relationships/image" Target="../media/image168.png"/><Relationship Id="rId5" Type="http://schemas.openxmlformats.org/officeDocument/2006/relationships/image" Target="../media/image162.jpeg"/><Relationship Id="rId10" Type="http://schemas.openxmlformats.org/officeDocument/2006/relationships/image" Target="../media/image167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Relationship Id="rId14" Type="http://schemas.openxmlformats.org/officeDocument/2006/relationships/image" Target="../media/image1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13" Type="http://schemas.openxmlformats.org/officeDocument/2006/relationships/image" Target="../media/image169.pn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12" Type="http://schemas.openxmlformats.org/officeDocument/2006/relationships/image" Target="../media/image181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5.jpe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jpe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Relationship Id="rId14" Type="http://schemas.openxmlformats.org/officeDocument/2006/relationships/image" Target="../media/image1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91.jpeg"/><Relationship Id="rId3" Type="http://schemas.openxmlformats.org/officeDocument/2006/relationships/image" Target="../media/image184.jpeg"/><Relationship Id="rId7" Type="http://schemas.openxmlformats.org/officeDocument/2006/relationships/image" Target="../media/image187.png"/><Relationship Id="rId12" Type="http://schemas.openxmlformats.org/officeDocument/2006/relationships/image" Target="../media/image190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0.png"/><Relationship Id="rId11" Type="http://schemas.openxmlformats.org/officeDocument/2006/relationships/image" Target="../media/image189.jpeg"/><Relationship Id="rId5" Type="http://schemas.openxmlformats.org/officeDocument/2006/relationships/image" Target="../media/image186.jpeg"/><Relationship Id="rId10" Type="http://schemas.openxmlformats.org/officeDocument/2006/relationships/image" Target="../media/image188.png"/><Relationship Id="rId4" Type="http://schemas.openxmlformats.org/officeDocument/2006/relationships/image" Target="../media/image185.jpeg"/><Relationship Id="rId9" Type="http://schemas.openxmlformats.org/officeDocument/2006/relationships/image" Target="../media/image169.png"/><Relationship Id="rId14" Type="http://schemas.openxmlformats.org/officeDocument/2006/relationships/image" Target="../media/image1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hyperlink" Target="Saint-Gobain%20Crystals%20SiPM%20Detector%20Video.mp4" TargetMode="External"/><Relationship Id="rId4" Type="http://schemas.openxmlformats.org/officeDocument/2006/relationships/image" Target="../media/image2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emf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hyperlink" Target="FastFog3.mp4" TargetMode="External"/><Relationship Id="rId4" Type="http://schemas.openxmlformats.org/officeDocument/2006/relationships/image" Target="../media/image22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7" Type="http://schemas.openxmlformats.org/officeDocument/2006/relationships/image" Target="../media/image227.pn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hyperlink" Target="http://www.crystals.saint-gobain.com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9.png"/><Relationship Id="rId5" Type="http://schemas.openxmlformats.org/officeDocument/2006/relationships/hyperlink" Target="http://www.azimuty.ru/" TargetMode="Externa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hyperlink" Target="https://www.nova-saint-gobain.com/en" TargetMode="External"/><Relationship Id="rId4" Type="http://schemas.openxmlformats.org/officeDocument/2006/relationships/image" Target="../media/image37.jpeg"/><Relationship Id="rId9" Type="http://schemas.openxmlformats.org/officeDocument/2006/relationships/image" Target="../media/image4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/>
          <p:cNvSpPr txBox="1">
            <a:spLocks/>
          </p:cNvSpPr>
          <p:nvPr/>
        </p:nvSpPr>
        <p:spPr>
          <a:xfrm>
            <a:off x="5952836" y="2231868"/>
            <a:ext cx="3191164" cy="11395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b="1" dirty="0" smtClean="0">
                <a:solidFill>
                  <a:srgbClr val="FFFFFF"/>
                </a:solidFill>
                <a:cs typeface="Arial"/>
              </a:rPr>
              <a:t>CORPORATE</a:t>
            </a:r>
          </a:p>
          <a:p>
            <a:pPr algn="l"/>
            <a:r>
              <a:rPr lang="fr-FR" sz="3000" b="1" dirty="0" smtClean="0">
                <a:solidFill>
                  <a:srgbClr val="FFFFFF"/>
                </a:solidFill>
                <a:cs typeface="Arial"/>
              </a:rPr>
              <a:t>PRESENTATION</a:t>
            </a:r>
            <a:endParaRPr lang="fr-FR" sz="3000" b="1" dirty="0">
              <a:solidFill>
                <a:srgbClr val="FFFFFF"/>
              </a:solidFill>
              <a:cs typeface="Arial"/>
            </a:endParaRPr>
          </a:p>
        </p:txBody>
      </p:sp>
      <p:cxnSp>
        <p:nvCxnSpPr>
          <p:cNvPr id="5" name="Straight Connector 10"/>
          <p:cNvCxnSpPr/>
          <p:nvPr/>
        </p:nvCxnSpPr>
        <p:spPr>
          <a:xfrm>
            <a:off x="5852707" y="2231868"/>
            <a:ext cx="9829" cy="1535979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6" name="Titre 3"/>
          <p:cNvSpPr txBox="1">
            <a:spLocks/>
          </p:cNvSpPr>
          <p:nvPr/>
        </p:nvSpPr>
        <p:spPr>
          <a:xfrm>
            <a:off x="5978238" y="3285968"/>
            <a:ext cx="1901166" cy="3140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dirty="0" smtClean="0">
                <a:solidFill>
                  <a:srgbClr val="FFFFFF"/>
                </a:solidFill>
                <a:cs typeface="Arial"/>
              </a:rPr>
              <a:t>Nicolas HUMBERT</a:t>
            </a:r>
          </a:p>
          <a:p>
            <a:pPr algn="l"/>
            <a:r>
              <a:rPr lang="fr-FR" sz="1400" dirty="0" smtClean="0">
                <a:solidFill>
                  <a:srgbClr val="FFFFFF"/>
                </a:solidFill>
                <a:cs typeface="Arial"/>
              </a:rPr>
              <a:t>MAY 2018</a:t>
            </a:r>
            <a:endParaRPr lang="fr-FR" sz="1400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30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CORPORATE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10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Saint-Gobain’s</a:t>
            </a:r>
            <a:r>
              <a:rPr lang="fr-FR" dirty="0"/>
              <a:t> </a:t>
            </a:r>
            <a:r>
              <a:rPr lang="fr-FR" dirty="0" err="1"/>
              <a:t>Sectors</a:t>
            </a:r>
            <a:endParaRPr lang="en-US" dirty="0"/>
          </a:p>
        </p:txBody>
      </p:sp>
      <p:grpSp>
        <p:nvGrpSpPr>
          <p:cNvPr id="51" name="Groupe 50"/>
          <p:cNvGrpSpPr/>
          <p:nvPr/>
        </p:nvGrpSpPr>
        <p:grpSpPr>
          <a:xfrm>
            <a:off x="5740392" y="783385"/>
            <a:ext cx="1980000" cy="3832157"/>
            <a:chOff x="4702382" y="761614"/>
            <a:chExt cx="1980000" cy="3832157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02382" y="3907305"/>
              <a:ext cx="1980000" cy="686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44"/>
            <p:cNvGrpSpPr/>
            <p:nvPr/>
          </p:nvGrpSpPr>
          <p:grpSpPr>
            <a:xfrm>
              <a:off x="4702382" y="761614"/>
              <a:ext cx="1980000" cy="3104897"/>
              <a:chOff x="1396753" y="535102"/>
              <a:chExt cx="1980000" cy="3104897"/>
            </a:xfrm>
          </p:grpSpPr>
          <p:sp>
            <p:nvSpPr>
              <p:cNvPr id="29" name="Espace réservé du contenu 2"/>
              <p:cNvSpPr txBox="1">
                <a:spLocks/>
              </p:cNvSpPr>
              <p:nvPr/>
            </p:nvSpPr>
            <p:spPr>
              <a:xfrm>
                <a:off x="1396753" y="910157"/>
                <a:ext cx="1980000" cy="2729842"/>
              </a:xfrm>
              <a:prstGeom prst="rect">
                <a:avLst/>
              </a:prstGeom>
              <a:solidFill>
                <a:srgbClr val="E4003A"/>
              </a:solidFill>
            </p:spPr>
            <p:txBody>
              <a:bodyPr tIns="104400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200" b="1" kern="1200" cap="none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0" indent="0" algn="ctr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100" b="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88900" indent="-88900" algn="ctr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0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79388" indent="-88900" algn="ctr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Char char="˗"/>
                  <a:defRPr sz="10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360363" indent="-360363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Tx/>
                  <a:buBlip>
                    <a:blip r:embed="rId3"/>
                  </a:buBlip>
                  <a:defRPr sz="10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fr-FR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39"/>
              <p:cNvSpPr txBox="1">
                <a:spLocks noChangeArrowheads="1"/>
              </p:cNvSpPr>
              <p:nvPr/>
            </p:nvSpPr>
            <p:spPr bwMode="auto">
              <a:xfrm>
                <a:off x="1432800" y="1021347"/>
                <a:ext cx="1943953" cy="275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45720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Building </a:t>
                </a:r>
                <a:r>
                  <a:rPr kumimoji="0" lang="ro-RO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Distribution</a:t>
                </a:r>
                <a:endParaRPr kumimoji="0" lang="ro-RO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TextBox 48"/>
              <p:cNvSpPr txBox="1"/>
              <p:nvPr/>
            </p:nvSpPr>
            <p:spPr>
              <a:xfrm>
                <a:off x="1396753" y="1331674"/>
                <a:ext cx="1980000" cy="230182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171450" marR="0" lvl="0" indent="-171450" defTabSz="4572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lang="fr-FR" sz="900" b="1" kern="0" dirty="0">
                  <a:solidFill>
                    <a:prstClr val="white"/>
                  </a:solidFill>
                  <a:cs typeface="Arial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Europe’s #</a:t>
                </a:r>
                <a:r>
                  <a:rPr lang="en-US" sz="900" b="1" dirty="0" smtClean="0">
                    <a:solidFill>
                      <a:schemeClr val="bg1"/>
                    </a:solidFill>
                  </a:rPr>
                  <a:t>1 </a:t>
                </a:r>
                <a:r>
                  <a:rPr lang="en-US" sz="900" dirty="0">
                    <a:solidFill>
                      <a:schemeClr val="bg1"/>
                    </a:solidFill>
                  </a:rPr>
                  <a:t>building materials distributor</a:t>
                </a:r>
                <a:r>
                  <a:rPr lang="en-US" sz="900" baseline="30000" dirty="0">
                    <a:solidFill>
                      <a:schemeClr val="bg1"/>
                    </a:solidFill>
                  </a:rPr>
                  <a:t>(1)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Leading player </a:t>
                </a:r>
                <a:r>
                  <a:rPr lang="en-US" sz="900" dirty="0">
                    <a:solidFill>
                      <a:schemeClr val="bg1"/>
                    </a:solidFill>
                  </a:rPr>
                  <a:t>on the plumbing-heating-sanitary market</a:t>
                </a:r>
                <a:r>
                  <a:rPr lang="en-US" sz="900" baseline="30000" dirty="0">
                    <a:solidFill>
                      <a:schemeClr val="bg1"/>
                    </a:solidFill>
                  </a:rPr>
                  <a:t>(1)</a:t>
                </a:r>
              </a:p>
              <a:p>
                <a:pPr marL="171450" marR="0" lvl="0" indent="-171450" defTabSz="4572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/>
                    </a:solidFill>
                  </a:rPr>
                  <a:t>Locations: </a:t>
                </a:r>
                <a:r>
                  <a:rPr lang="en-US" sz="900" b="1" dirty="0" smtClean="0">
                    <a:solidFill>
                      <a:schemeClr val="bg1"/>
                    </a:solidFill>
                  </a:rPr>
                  <a:t>23 </a:t>
                </a:r>
                <a:r>
                  <a:rPr lang="en-US" sz="900" b="1" dirty="0">
                    <a:solidFill>
                      <a:schemeClr val="bg1"/>
                    </a:solidFill>
                  </a:rPr>
                  <a:t>countries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900" b="1" dirty="0" smtClean="0">
                    <a:solidFill>
                      <a:schemeClr val="bg1"/>
                    </a:solidFill>
                  </a:rPr>
                  <a:t>Over 63,000 </a:t>
                </a:r>
                <a:r>
                  <a:rPr lang="en-US" sz="900" dirty="0">
                    <a:solidFill>
                      <a:schemeClr val="bg1"/>
                    </a:solidFill>
                  </a:rPr>
                  <a:t>employees</a:t>
                </a:r>
              </a:p>
              <a:p>
                <a:pPr marL="0" marR="0" lvl="0" indent="0" defTabSz="45720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  <a:p>
                <a:pPr marL="0" marR="0" lvl="0" indent="0" defTabSz="4572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  <a:p>
                <a:pPr marL="0" marR="0" lvl="0" indent="0" defTabSz="4572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  <a:p>
                <a:pPr marL="0" marR="0" lvl="0" indent="0" defTabSz="4572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  <a:p>
                <a:pPr lvl="0" defTabSz="914213"/>
                <a:r>
                  <a:rPr kumimoji="0" lang="fr-FR" sz="10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rPr>
                  <a:t>1) </a:t>
                </a:r>
                <a:r>
                  <a:rPr lang="en-US" sz="700" i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 the building materials trade market</a:t>
                </a:r>
                <a:endParaRPr lang="en-US" sz="700" i="1" dirty="0">
                  <a:solidFill>
                    <a:srgbClr val="9D9E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ZoneTexte 67"/>
              <p:cNvSpPr txBox="1"/>
              <p:nvPr/>
            </p:nvSpPr>
            <p:spPr>
              <a:xfrm>
                <a:off x="1396753" y="535102"/>
                <a:ext cx="1431114" cy="458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E4003A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48%</a:t>
                </a:r>
                <a:r>
                  <a:rPr kumimoji="0" lang="fr-FR" sz="28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E4003A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*</a:t>
                </a:r>
              </a:p>
            </p:txBody>
          </p:sp>
          <p:cxnSp>
            <p:nvCxnSpPr>
              <p:cNvPr id="33" name="Straight Connector 50"/>
              <p:cNvCxnSpPr/>
              <p:nvPr/>
            </p:nvCxnSpPr>
            <p:spPr>
              <a:xfrm>
                <a:off x="1490062" y="1331673"/>
                <a:ext cx="1820405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</p:grpSp>
      <p:grpSp>
        <p:nvGrpSpPr>
          <p:cNvPr id="34" name="Group 36"/>
          <p:cNvGrpSpPr/>
          <p:nvPr/>
        </p:nvGrpSpPr>
        <p:grpSpPr>
          <a:xfrm>
            <a:off x="590097" y="726201"/>
            <a:ext cx="1981210" cy="3832152"/>
            <a:chOff x="1396753" y="535102"/>
            <a:chExt cx="1981210" cy="3832152"/>
          </a:xfrm>
        </p:grpSpPr>
        <p:sp>
          <p:nvSpPr>
            <p:cNvPr id="35" name="Espace réservé du contenu 2"/>
            <p:cNvSpPr txBox="1">
              <a:spLocks/>
            </p:cNvSpPr>
            <p:nvPr/>
          </p:nvSpPr>
          <p:spPr>
            <a:xfrm>
              <a:off x="1396753" y="953699"/>
              <a:ext cx="1980000" cy="2686300"/>
            </a:xfrm>
            <a:prstGeom prst="rect">
              <a:avLst/>
            </a:prstGeom>
            <a:solidFill>
              <a:srgbClr val="219CDC"/>
            </a:solidFill>
          </p:spPr>
          <p:txBody>
            <a:bodyPr tIns="104400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200" b="1" kern="1200" cap="none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indent="0" algn="ctr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100" b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8900" indent="-88900" algn="ctr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79388" indent="-88900" algn="ctr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˗"/>
                <a:defRPr sz="10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360363" indent="-36036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Tx/>
                <a:buBlip>
                  <a:blip r:embed="rId3"/>
                </a:buBlip>
                <a:defRPr sz="10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fr-FR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753" y="3671514"/>
              <a:ext cx="1981210" cy="695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 Box 39"/>
            <p:cNvSpPr txBox="1">
              <a:spLocks noChangeArrowheads="1"/>
            </p:cNvSpPr>
            <p:nvPr/>
          </p:nvSpPr>
          <p:spPr bwMode="auto">
            <a:xfrm>
              <a:off x="1432800" y="1021347"/>
              <a:ext cx="1943953" cy="280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Innovative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Materials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8" name="TextBox 33"/>
            <p:cNvSpPr txBox="1"/>
            <p:nvPr/>
          </p:nvSpPr>
          <p:spPr>
            <a:xfrm>
              <a:off x="1396753" y="1331673"/>
              <a:ext cx="198121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FLAT</a:t>
              </a:r>
              <a:r>
                <a:rPr kumimoji="0" lang="fr-FR" sz="900" b="0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 GLASS</a:t>
              </a: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/>
              </a:r>
              <a:b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</a:br>
              <a:r>
                <a:rPr kumimoji="0" lang="fr-F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(13.9% of sales)</a:t>
              </a:r>
            </a:p>
            <a:p>
              <a:pPr marL="171450" marR="0" lvl="0" indent="-1714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fr-F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</a:endParaRPr>
            </a:p>
            <a:p>
              <a:pPr marL="171450" marR="0" lvl="0" indent="-1714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fr-FR" sz="900" b="1" kern="0" dirty="0">
                  <a:solidFill>
                    <a:prstClr val="white"/>
                  </a:solidFill>
                  <a:cs typeface="Arial"/>
                </a:rPr>
                <a:t>#</a:t>
              </a:r>
              <a:r>
                <a:rPr kumimoji="0" lang="fr-F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1 </a:t>
              </a:r>
              <a:r>
                <a:rPr kumimoji="0" lang="fr-FR" sz="9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in Europe</a:t>
              </a:r>
            </a:p>
            <a:p>
              <a:pPr marL="171450" marR="0" lvl="0" indent="-1714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fr-FR" sz="900" b="1" kern="0" dirty="0">
                  <a:solidFill>
                    <a:prstClr val="white"/>
                  </a:solidFill>
                  <a:cs typeface="Arial"/>
                </a:rPr>
                <a:t>#</a:t>
              </a:r>
              <a:r>
                <a:rPr kumimoji="0" lang="fr-F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2 </a:t>
              </a:r>
              <a:r>
                <a:rPr kumimoji="0" lang="fr-FR" sz="9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worldwide</a:t>
              </a:r>
              <a:endPara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</a:endParaRPr>
            </a:p>
            <a:p>
              <a:pPr marL="171450" marR="0" lvl="0" indent="-1714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Operations in </a:t>
              </a:r>
              <a:r>
                <a:rPr lang="fr-FR" sz="900" b="1" kern="0" dirty="0" smtClean="0">
                  <a:solidFill>
                    <a:prstClr val="white"/>
                  </a:solidFill>
                  <a:cs typeface="Arial"/>
                </a:rPr>
                <a:t>51</a:t>
              </a:r>
              <a:r>
                <a:rPr kumimoji="0" lang="fr-F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 countries</a:t>
              </a:r>
            </a:p>
            <a:p>
              <a:pPr marL="171450" marR="0" lvl="0" indent="-1714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More </a:t>
              </a:r>
              <a:r>
                <a:rPr kumimoji="0" lang="fr-FR" sz="9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than</a:t>
              </a: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 </a:t>
              </a:r>
              <a:r>
                <a:rPr kumimoji="0" lang="fr-F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34,000 </a:t>
              </a:r>
              <a:r>
                <a:rPr kumimoji="0" lang="fr-FR" sz="9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employees</a:t>
              </a:r>
              <a:endParaRPr kumimoji="0" lang="fr-F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</a:endParaRPr>
            </a:p>
            <a:p>
              <a:pPr marL="171450" marR="0" lvl="0" indent="-1714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HIGH-PERFORMANCE MATERIALS </a:t>
              </a:r>
              <a:r>
                <a:rPr kumimoji="0" lang="fr-F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(11.6% </a:t>
              </a:r>
              <a:r>
                <a:rPr lang="fr-FR" sz="900" b="1" kern="0" dirty="0" smtClean="0">
                  <a:solidFill>
                    <a:prstClr val="white"/>
                  </a:solidFill>
                  <a:cs typeface="Arial"/>
                </a:rPr>
                <a:t>of sales</a:t>
              </a:r>
              <a:r>
                <a:rPr kumimoji="0" lang="fr-F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)</a:t>
              </a:r>
            </a:p>
            <a:p>
              <a:pPr marL="171450" marR="0" lvl="0" indent="-1714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fr-F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</a:endParaRPr>
            </a:p>
            <a:p>
              <a:pPr marL="171450" marR="0" lvl="0" indent="-1714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fr-FR" sz="900" b="1" kern="0" dirty="0">
                  <a:solidFill>
                    <a:prstClr val="white"/>
                  </a:solidFill>
                  <a:cs typeface="Arial"/>
                </a:rPr>
                <a:t>#</a:t>
              </a:r>
              <a:r>
                <a:rPr kumimoji="0" lang="fr-F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1 </a:t>
              </a:r>
              <a:r>
                <a:rPr kumimoji="0" lang="fr-FR" sz="9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worldwide</a:t>
              </a:r>
              <a:endPara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</a:endParaRPr>
            </a:p>
            <a:p>
              <a:pPr marL="171450" marR="0" lvl="0" indent="-1714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Operations in  </a:t>
              </a:r>
              <a:r>
                <a:rPr kumimoji="0" lang="fr-F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45 countries</a:t>
              </a:r>
            </a:p>
            <a:p>
              <a:pPr marL="171450" marR="0" lvl="0" indent="-1714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Over </a:t>
              </a:r>
              <a:r>
                <a:rPr kumimoji="0" lang="fr-F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28,000 </a:t>
              </a:r>
              <a:r>
                <a:rPr kumimoji="0" lang="fr-FR" sz="9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employees</a:t>
              </a:r>
              <a:endParaRPr kumimoji="0" lang="fr-F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</a:endParaRPr>
            </a:p>
            <a:p>
              <a:pPr marL="171450" marR="0" lvl="0" indent="-1714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39" name="ZoneTexte 67"/>
            <p:cNvSpPr txBox="1"/>
            <p:nvPr/>
          </p:nvSpPr>
          <p:spPr>
            <a:xfrm>
              <a:off x="1396753" y="535102"/>
              <a:ext cx="1431114" cy="458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19CDC"/>
                  </a:solidFill>
                  <a:effectLst/>
                  <a:uLnTx/>
                  <a:uFillTx/>
                  <a:cs typeface="Arial" panose="020B0604020202020204" pitchFamily="34" charset="0"/>
                </a:rPr>
                <a:t>25%</a:t>
              </a:r>
              <a:r>
                <a:rPr kumimoji="0" lang="fr-FR" sz="28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219CDC"/>
                  </a:solidFill>
                  <a:effectLst/>
                  <a:uLnTx/>
                  <a:uFillTx/>
                  <a:cs typeface="Arial" panose="020B0604020202020204" pitchFamily="34" charset="0"/>
                </a:rPr>
                <a:t>*</a:t>
              </a:r>
            </a:p>
          </p:txBody>
        </p:sp>
        <p:cxnSp>
          <p:nvCxnSpPr>
            <p:cNvPr id="40" name="Straight Connector 35"/>
            <p:cNvCxnSpPr/>
            <p:nvPr/>
          </p:nvCxnSpPr>
          <p:spPr>
            <a:xfrm>
              <a:off x="1490062" y="1331673"/>
              <a:ext cx="1820405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grpSp>
        <p:nvGrpSpPr>
          <p:cNvPr id="50" name="Groupe 49"/>
          <p:cNvGrpSpPr/>
          <p:nvPr/>
        </p:nvGrpSpPr>
        <p:grpSpPr>
          <a:xfrm>
            <a:off x="3164034" y="751388"/>
            <a:ext cx="1981210" cy="3832157"/>
            <a:chOff x="2399449" y="761614"/>
            <a:chExt cx="1981210" cy="3832157"/>
          </a:xfrm>
        </p:grpSpPr>
        <p:grpSp>
          <p:nvGrpSpPr>
            <p:cNvPr id="41" name="Group 37"/>
            <p:cNvGrpSpPr/>
            <p:nvPr/>
          </p:nvGrpSpPr>
          <p:grpSpPr>
            <a:xfrm>
              <a:off x="2399449" y="761614"/>
              <a:ext cx="1981210" cy="3104897"/>
              <a:chOff x="1396753" y="535102"/>
              <a:chExt cx="1981210" cy="3104897"/>
            </a:xfrm>
          </p:grpSpPr>
          <p:sp>
            <p:nvSpPr>
              <p:cNvPr id="42" name="Espace réservé du contenu 2"/>
              <p:cNvSpPr txBox="1">
                <a:spLocks/>
              </p:cNvSpPr>
              <p:nvPr/>
            </p:nvSpPr>
            <p:spPr>
              <a:xfrm>
                <a:off x="1396753" y="910157"/>
                <a:ext cx="1980000" cy="2729842"/>
              </a:xfrm>
              <a:prstGeom prst="rect">
                <a:avLst/>
              </a:prstGeom>
              <a:solidFill>
                <a:srgbClr val="E5531A"/>
              </a:solidFill>
            </p:spPr>
            <p:txBody>
              <a:bodyPr tIns="104400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200" b="1" kern="1200" cap="none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0" indent="0" algn="ctr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100" b="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88900" indent="-88900" algn="ctr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0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79388" indent="-88900" algn="ctr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Char char="˗"/>
                  <a:defRPr sz="10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360363" indent="-360363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Tx/>
                  <a:buBlip>
                    <a:blip r:embed="rId3"/>
                  </a:buBlip>
                  <a:defRPr sz="10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fr-FR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 Box 39"/>
              <p:cNvSpPr txBox="1">
                <a:spLocks noChangeArrowheads="1"/>
              </p:cNvSpPr>
              <p:nvPr/>
            </p:nvSpPr>
            <p:spPr bwMode="auto">
              <a:xfrm>
                <a:off x="1432800" y="1021347"/>
                <a:ext cx="1943953" cy="275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 b="1">
                    <a:solidFill>
                      <a:srgbClr val="9D9E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45720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Construction </a:t>
                </a:r>
                <a:r>
                  <a:rPr kumimoji="0" lang="fr-FR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Products</a:t>
                </a: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TextBox 41"/>
              <p:cNvSpPr txBox="1"/>
              <p:nvPr/>
            </p:nvSpPr>
            <p:spPr>
              <a:xfrm>
                <a:off x="1396753" y="1273174"/>
                <a:ext cx="1981210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marR="0" lvl="0" indent="-1714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endParaRPr>
              </a:p>
              <a:p>
                <a:pPr marL="171450" lvl="0" indent="-171450" defTabSz="457200">
                  <a:buFont typeface="Arial"/>
                  <a:buChar char="•"/>
                  <a:defRPr/>
                </a:pPr>
                <a:r>
                  <a:rPr lang="en-US" sz="900" b="1" kern="0" dirty="0">
                    <a:solidFill>
                      <a:prstClr val="white"/>
                    </a:solidFill>
                    <a:cs typeface="Arial"/>
                  </a:rPr>
                  <a:t>#1 </a:t>
                </a:r>
                <a:r>
                  <a:rPr lang="en-US" sz="900" b="1" kern="0" dirty="0" smtClean="0">
                    <a:solidFill>
                      <a:prstClr val="white"/>
                    </a:solidFill>
                    <a:cs typeface="Arial"/>
                  </a:rPr>
                  <a:t>worldwide </a:t>
                </a:r>
                <a:r>
                  <a:rPr lang="en-US" sz="900" kern="0" dirty="0" smtClean="0">
                    <a:solidFill>
                      <a:prstClr val="white"/>
                    </a:solidFill>
                    <a:cs typeface="Arial"/>
                  </a:rPr>
                  <a:t>in plaster </a:t>
                </a:r>
                <a:r>
                  <a:rPr lang="en-US" sz="900" kern="0" dirty="0">
                    <a:solidFill>
                      <a:prstClr val="white"/>
                    </a:solidFill>
                    <a:cs typeface="Arial"/>
                  </a:rPr>
                  <a:t>and </a:t>
                </a:r>
                <a:r>
                  <a:rPr lang="en-US" sz="900" kern="0" dirty="0" smtClean="0">
                    <a:solidFill>
                      <a:prstClr val="white"/>
                    </a:solidFill>
                    <a:cs typeface="Arial"/>
                  </a:rPr>
                  <a:t>plasterboard, in mortars </a:t>
                </a:r>
                <a:r>
                  <a:rPr lang="en-US" sz="900" kern="0" dirty="0">
                    <a:solidFill>
                      <a:prstClr val="white"/>
                    </a:solidFill>
                    <a:cs typeface="Arial"/>
                  </a:rPr>
                  <a:t>and floor </a:t>
                </a:r>
                <a:r>
                  <a:rPr lang="en-US" sz="900" kern="0" dirty="0" smtClean="0">
                    <a:solidFill>
                      <a:prstClr val="white"/>
                    </a:solidFill>
                    <a:cs typeface="Arial"/>
                  </a:rPr>
                  <a:t>coatings, and in ductile </a:t>
                </a:r>
                <a:r>
                  <a:rPr lang="en-US" sz="900" kern="0" dirty="0">
                    <a:solidFill>
                      <a:prstClr val="white"/>
                    </a:solidFill>
                    <a:cs typeface="Arial"/>
                  </a:rPr>
                  <a:t>cast iron pipe</a:t>
                </a:r>
              </a:p>
              <a:p>
                <a:pPr marL="171450" lvl="0" indent="-171450" defTabSz="457200">
                  <a:buFont typeface="Arial"/>
                  <a:buChar char="•"/>
                  <a:defRPr/>
                </a:pPr>
                <a:r>
                  <a:rPr lang="en-US" sz="900" b="1" kern="0" dirty="0">
                    <a:solidFill>
                      <a:prstClr val="white"/>
                    </a:solidFill>
                    <a:cs typeface="Arial"/>
                  </a:rPr>
                  <a:t>#2 </a:t>
                </a:r>
                <a:r>
                  <a:rPr lang="en-US" sz="900" b="1" kern="0" dirty="0" smtClean="0">
                    <a:solidFill>
                      <a:prstClr val="white"/>
                    </a:solidFill>
                    <a:cs typeface="Arial"/>
                  </a:rPr>
                  <a:t>worldwide </a:t>
                </a:r>
                <a:r>
                  <a:rPr lang="en-US" sz="900" kern="0" dirty="0" smtClean="0">
                    <a:solidFill>
                      <a:prstClr val="white"/>
                    </a:solidFill>
                    <a:cs typeface="Arial"/>
                  </a:rPr>
                  <a:t>in insulation </a:t>
                </a:r>
                <a:r>
                  <a:rPr lang="en-US" sz="900" kern="0" dirty="0">
                    <a:solidFill>
                      <a:prstClr val="white"/>
                    </a:solidFill>
                    <a:cs typeface="Arial"/>
                  </a:rPr>
                  <a:t>(all types </a:t>
                </a:r>
                <a:r>
                  <a:rPr lang="en-US" sz="900" kern="0" dirty="0" smtClean="0">
                    <a:solidFill>
                      <a:prstClr val="white"/>
                    </a:solidFill>
                    <a:cs typeface="Arial"/>
                  </a:rPr>
                  <a:t>of insulation products)</a:t>
                </a:r>
                <a:r>
                  <a:rPr lang="en-US" sz="900" kern="0" dirty="0">
                    <a:solidFill>
                      <a:prstClr val="white"/>
                    </a:solidFill>
                    <a:cs typeface="Arial"/>
                  </a:rPr>
                  <a:t> </a:t>
                </a:r>
                <a:r>
                  <a:rPr lang="en-US" sz="900" kern="0" dirty="0" smtClean="0">
                    <a:solidFill>
                      <a:prstClr val="white"/>
                    </a:solidFill>
                    <a:cs typeface="Arial"/>
                  </a:rPr>
                  <a:t>and in tile </a:t>
                </a:r>
                <a:r>
                  <a:rPr lang="en-US" sz="900" kern="0" dirty="0">
                    <a:solidFill>
                      <a:prstClr val="white"/>
                    </a:solidFill>
                    <a:cs typeface="Arial"/>
                  </a:rPr>
                  <a:t>adhesives</a:t>
                </a:r>
              </a:p>
              <a:p>
                <a:pPr marL="171450" lvl="0" indent="-171450" defTabSz="457200">
                  <a:buFont typeface="Arial"/>
                  <a:buChar char="•"/>
                  <a:defRPr/>
                </a:pPr>
                <a:r>
                  <a:rPr lang="en-US" sz="900" b="1" kern="0" dirty="0">
                    <a:solidFill>
                      <a:prstClr val="white"/>
                    </a:solidFill>
                    <a:cs typeface="Arial"/>
                  </a:rPr>
                  <a:t>#1 in </a:t>
                </a:r>
                <a:r>
                  <a:rPr lang="en-US" sz="900" b="1" kern="0" dirty="0" smtClean="0">
                    <a:solidFill>
                      <a:prstClr val="white"/>
                    </a:solidFill>
                    <a:cs typeface="Arial"/>
                  </a:rPr>
                  <a:t>Europe </a:t>
                </a:r>
                <a:r>
                  <a:rPr lang="en-US" sz="900" kern="0" dirty="0" smtClean="0">
                    <a:solidFill>
                      <a:prstClr val="white"/>
                    </a:solidFill>
                    <a:cs typeface="Arial"/>
                  </a:rPr>
                  <a:t>in wall </a:t>
                </a:r>
                <a:r>
                  <a:rPr lang="en-US" sz="900" kern="0" dirty="0">
                    <a:solidFill>
                      <a:prstClr val="white"/>
                    </a:solidFill>
                    <a:cs typeface="Arial"/>
                  </a:rPr>
                  <a:t>facings</a:t>
                </a:r>
              </a:p>
              <a:p>
                <a:pPr marL="171450" lvl="0" indent="-171450" defTabSz="457200">
                  <a:buFont typeface="Arial"/>
                  <a:buChar char="•"/>
                  <a:defRPr/>
                </a:pPr>
                <a:r>
                  <a:rPr lang="en-US" sz="900" b="1" kern="0" dirty="0">
                    <a:solidFill>
                      <a:prstClr val="white"/>
                    </a:solidFill>
                    <a:cs typeface="Arial"/>
                  </a:rPr>
                  <a:t>#2 in the United </a:t>
                </a:r>
                <a:r>
                  <a:rPr lang="en-US" sz="900" b="1" kern="0" dirty="0" smtClean="0">
                    <a:solidFill>
                      <a:prstClr val="white"/>
                    </a:solidFill>
                    <a:cs typeface="Arial"/>
                  </a:rPr>
                  <a:t>States </a:t>
                </a:r>
                <a:r>
                  <a:rPr lang="en-US" sz="900" kern="0" dirty="0" smtClean="0">
                    <a:solidFill>
                      <a:prstClr val="white"/>
                    </a:solidFill>
                    <a:cs typeface="Arial"/>
                  </a:rPr>
                  <a:t>in exterior products</a:t>
                </a:r>
                <a:r>
                  <a:rPr lang="en-US" sz="900" b="1" kern="0" dirty="0">
                    <a:solidFill>
                      <a:prstClr val="white"/>
                    </a:solidFill>
                    <a:cs typeface="Arial"/>
                  </a:rPr>
                  <a:t/>
                </a:r>
                <a:br>
                  <a:rPr lang="en-US" sz="900" b="1" kern="0" dirty="0">
                    <a:solidFill>
                      <a:prstClr val="white"/>
                    </a:solidFill>
                    <a:cs typeface="Arial"/>
                  </a:rPr>
                </a:br>
                <a:endParaRPr lang="en-US" sz="900" dirty="0">
                  <a:solidFill>
                    <a:schemeClr val="bg1"/>
                  </a:solidFill>
                </a:endParaRPr>
              </a:p>
              <a:p>
                <a:pPr marL="171450" indent="-171450" defTabSz="457200">
                  <a:buFont typeface="Arial"/>
                  <a:buChar char="•"/>
                  <a:defRPr/>
                </a:pPr>
                <a:r>
                  <a:rPr lang="en-US" sz="900" dirty="0" smtClean="0">
                    <a:solidFill>
                      <a:schemeClr val="bg1"/>
                    </a:solidFill>
                  </a:rPr>
                  <a:t>Manufacturing </a:t>
                </a:r>
                <a:r>
                  <a:rPr lang="en-US" sz="900" dirty="0">
                    <a:solidFill>
                      <a:schemeClr val="bg1"/>
                    </a:solidFill>
                  </a:rPr>
                  <a:t>operations in </a:t>
                </a:r>
              </a:p>
              <a:p>
                <a:r>
                  <a:rPr lang="en-US" sz="900" b="1" dirty="0" smtClean="0">
                    <a:solidFill>
                      <a:schemeClr val="bg1"/>
                    </a:solidFill>
                  </a:rPr>
                  <a:t>     72 countries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900" b="1" dirty="0" smtClean="0">
                    <a:solidFill>
                      <a:schemeClr val="bg1"/>
                    </a:solidFill>
                  </a:rPr>
                  <a:t>Over 47,000 </a:t>
                </a:r>
                <a:r>
                  <a:rPr lang="en-US" sz="900" dirty="0">
                    <a:solidFill>
                      <a:schemeClr val="bg1"/>
                    </a:solidFill>
                  </a:rPr>
                  <a:t>employees</a:t>
                </a:r>
              </a:p>
            </p:txBody>
          </p:sp>
          <p:sp>
            <p:nvSpPr>
              <p:cNvPr id="45" name="ZoneTexte 67"/>
              <p:cNvSpPr txBox="1"/>
              <p:nvPr/>
            </p:nvSpPr>
            <p:spPr>
              <a:xfrm>
                <a:off x="1396753" y="535102"/>
                <a:ext cx="1431114" cy="458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E5531A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29%</a:t>
                </a:r>
                <a:r>
                  <a:rPr kumimoji="0" lang="fr-FR" sz="28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E5531A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*</a:t>
                </a:r>
              </a:p>
            </p:txBody>
          </p:sp>
          <p:cxnSp>
            <p:nvCxnSpPr>
              <p:cNvPr id="46" name="Straight Connector 43"/>
              <p:cNvCxnSpPr/>
              <p:nvPr/>
            </p:nvCxnSpPr>
            <p:spPr>
              <a:xfrm>
                <a:off x="1490062" y="1319721"/>
                <a:ext cx="1820405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pic>
          <p:nvPicPr>
            <p:cNvPr id="47" name="Picture 2" descr="C:\Users\B7747381\Desktop\Pour Pole MI\Pour Pole MI\ragreage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99449" y="3890885"/>
              <a:ext cx="1980000" cy="70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1685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3940629" y="522514"/>
            <a:ext cx="3792462" cy="4093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CORPORATE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11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Materials</a:t>
            </a:r>
            <a:r>
              <a:rPr lang="fr-FR" dirty="0"/>
              <a:t> </a:t>
            </a:r>
            <a:r>
              <a:rPr lang="fr-FR" dirty="0" err="1"/>
              <a:t>Sector</a:t>
            </a:r>
            <a:endParaRPr lang="en-US" dirty="0"/>
          </a:p>
          <a:p>
            <a:endParaRPr lang="en-US" dirty="0"/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60" y="903939"/>
            <a:ext cx="3566469" cy="3603048"/>
          </a:xfrm>
          <a:prstGeom prst="rect">
            <a:avLst/>
          </a:prstGeom>
        </p:spPr>
      </p:pic>
      <p:sp>
        <p:nvSpPr>
          <p:cNvPr id="63" name="Title 1"/>
          <p:cNvSpPr txBox="1">
            <a:spLocks/>
          </p:cNvSpPr>
          <p:nvPr/>
        </p:nvSpPr>
        <p:spPr>
          <a:xfrm>
            <a:off x="4622286" y="1431150"/>
            <a:ext cx="2937334" cy="3547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000" b="1" dirty="0" smtClean="0">
                <a:solidFill>
                  <a:srgbClr val="219CDC"/>
                </a:solidFill>
                <a:cs typeface="Arial"/>
              </a:rPr>
              <a:t>CERAMIC MATERIALS</a:t>
            </a:r>
          </a:p>
          <a:p>
            <a:pPr marL="266700" indent="-266700" algn="l"/>
            <a:r>
              <a:rPr lang="fr-FR" sz="900" dirty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#1 </a:t>
            </a:r>
            <a:r>
              <a:rPr lang="fr-FR" sz="900" dirty="0" err="1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Refractories</a:t>
            </a:r>
            <a:r>
              <a:rPr lang="fr-FR" sz="900" dirty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 for glass </a:t>
            </a:r>
            <a:r>
              <a:rPr lang="fr-FR" sz="900" dirty="0" err="1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furnaces</a:t>
            </a:r>
            <a:endParaRPr lang="fr-FR" sz="900" dirty="0">
              <a:solidFill>
                <a:prstClr val="black">
                  <a:lumMod val="85000"/>
                  <a:lumOff val="15000"/>
                </a:prstClr>
              </a:solidFill>
              <a:cs typeface="Arial"/>
            </a:endParaRPr>
          </a:p>
          <a:p>
            <a:pPr marL="266700" indent="-266700" algn="l"/>
            <a:r>
              <a:rPr lang="fr-FR" sz="900" dirty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#1 Abrasive g</a:t>
            </a:r>
            <a:r>
              <a:rPr lang="fr-FR" sz="9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rains </a:t>
            </a:r>
            <a:r>
              <a:rPr lang="fr-FR" sz="900" dirty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and </a:t>
            </a:r>
            <a:r>
              <a:rPr lang="fr-FR" sz="900" dirty="0" err="1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specialty</a:t>
            </a:r>
            <a:r>
              <a:rPr lang="fr-FR" sz="900" dirty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 </a:t>
            </a:r>
            <a:r>
              <a:rPr lang="fr-FR" sz="900" dirty="0" err="1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powders</a:t>
            </a:r>
            <a:endParaRPr lang="fr-FR" sz="900" dirty="0">
              <a:solidFill>
                <a:prstClr val="black">
                  <a:lumMod val="85000"/>
                  <a:lumOff val="15000"/>
                </a:prstClr>
              </a:solidFill>
              <a:cs typeface="Arial"/>
            </a:endParaRPr>
          </a:p>
          <a:p>
            <a:pPr marL="266700" indent="-266700" algn="l"/>
            <a:r>
              <a:rPr lang="fr-FR" sz="900" dirty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#1 </a:t>
            </a:r>
            <a:r>
              <a:rPr lang="fr-FR" sz="900" dirty="0" err="1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Silicon</a:t>
            </a:r>
            <a:r>
              <a:rPr lang="fr-FR" sz="900" dirty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 </a:t>
            </a:r>
            <a:r>
              <a:rPr lang="fr-FR" sz="900" dirty="0" err="1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c</a:t>
            </a:r>
            <a:r>
              <a:rPr lang="fr-FR" sz="900" dirty="0" err="1" smtClean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arbide</a:t>
            </a:r>
            <a:endParaRPr lang="fr-FR" sz="900" dirty="0">
              <a:solidFill>
                <a:prstClr val="black">
                  <a:lumMod val="85000"/>
                  <a:lumOff val="15000"/>
                </a:prstClr>
              </a:solidFill>
              <a:cs typeface="Arial"/>
            </a:endParaRPr>
          </a:p>
          <a:p>
            <a:pPr marL="266700" indent="-266700" algn="l"/>
            <a:r>
              <a:rPr lang="fr-FR" sz="900" dirty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#1 </a:t>
            </a:r>
            <a:r>
              <a:rPr lang="fr-FR" sz="900" dirty="0" err="1" smtClean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Crystals</a:t>
            </a:r>
            <a:r>
              <a:rPr lang="fr-FR" sz="9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 </a:t>
            </a:r>
            <a:r>
              <a:rPr lang="fr-FR" sz="900" dirty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and radiation detectors</a:t>
            </a:r>
          </a:p>
          <a:p>
            <a:pPr marL="266700" indent="-266700" algn="l"/>
            <a:r>
              <a:rPr lang="fr-FR" sz="900" dirty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#1 </a:t>
            </a:r>
            <a:r>
              <a:rPr lang="fr-FR" sz="9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Quartz </a:t>
            </a:r>
            <a:r>
              <a:rPr lang="fr-FR" sz="900" dirty="0" err="1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fibers</a:t>
            </a:r>
            <a:endParaRPr lang="fr-FR" sz="900" dirty="0">
              <a:solidFill>
                <a:prstClr val="black">
                  <a:lumMod val="85000"/>
                  <a:lumOff val="15000"/>
                </a:prstClr>
              </a:solidFill>
              <a:cs typeface="Arial"/>
            </a:endParaRPr>
          </a:p>
          <a:p>
            <a:pPr marL="266700" indent="-266700" algn="l"/>
            <a:r>
              <a:rPr lang="fr-FR" sz="900" dirty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#2 </a:t>
            </a:r>
            <a:r>
              <a:rPr lang="fr-FR" sz="9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Ceramic </a:t>
            </a:r>
            <a:r>
              <a:rPr lang="fr-FR" sz="900" dirty="0" err="1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systems</a:t>
            </a:r>
            <a:r>
              <a:rPr lang="fr-FR" sz="900" dirty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 and </a:t>
            </a:r>
            <a:r>
              <a:rPr lang="fr-FR" sz="900" dirty="0" err="1" smtClean="0">
                <a:solidFill>
                  <a:prstClr val="black">
                    <a:lumMod val="85000"/>
                    <a:lumOff val="15000"/>
                  </a:prstClr>
                </a:solidFill>
                <a:cs typeface="Arial"/>
              </a:rPr>
              <a:t>armoring</a:t>
            </a:r>
            <a:endParaRPr lang="fr-FR" sz="900" dirty="0" smtClean="0">
              <a:solidFill>
                <a:prstClr val="black">
                  <a:lumMod val="85000"/>
                  <a:lumOff val="15000"/>
                </a:prstClr>
              </a:solidFill>
              <a:cs typeface="Arial"/>
            </a:endParaRPr>
          </a:p>
          <a:p>
            <a:pPr marL="266700" indent="-266700" algn="l"/>
            <a:endParaRPr lang="fr-FR" sz="900" dirty="0" smtClean="0">
              <a:solidFill>
                <a:prstClr val="black">
                  <a:lumMod val="85000"/>
                  <a:lumOff val="15000"/>
                </a:prstClr>
              </a:solidFill>
              <a:cs typeface="Arial"/>
            </a:endParaRPr>
          </a:p>
          <a:p>
            <a:pPr lvl="0" algn="l" defTabSz="914400">
              <a:spcBef>
                <a:spcPts val="0"/>
              </a:spcBef>
            </a:pPr>
            <a:r>
              <a:rPr lang="fr-FR" sz="10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Arial"/>
              </a:rPr>
              <a:t>PERFORMANCE </a:t>
            </a:r>
            <a:r>
              <a:rPr lang="fr-FR" sz="1000" b="1" dirty="0">
                <a:solidFill>
                  <a:srgbClr val="4F81BD">
                    <a:lumMod val="75000"/>
                  </a:srgbClr>
                </a:solidFill>
                <a:ea typeface="+mn-ea"/>
                <a:cs typeface="Arial"/>
              </a:rPr>
              <a:t>PLASTICS</a:t>
            </a:r>
          </a:p>
          <a:p>
            <a:pPr marL="162000" lvl="0" indent="-266700" algn="l" defTabSz="914400">
              <a:spcBef>
                <a:spcPts val="0"/>
              </a:spcBef>
            </a:pPr>
            <a:r>
              <a:rPr lang="en-US" sz="9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  <a:t>#1 Fluid-circuit components for intravenous therapy and    ophthalmic surgery</a:t>
            </a:r>
          </a:p>
          <a:p>
            <a:pPr marL="266700" lvl="0" indent="-266700" algn="l" defTabSz="914400">
              <a:spcBef>
                <a:spcPts val="0"/>
              </a:spcBef>
            </a:pPr>
            <a:r>
              <a:rPr lang="en-US" sz="9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  <a:t>#1 Sliding fluoropolymer bearings</a:t>
            </a:r>
          </a:p>
          <a:p>
            <a:pPr marL="266700" lvl="0" indent="-266700" algn="l" defTabSz="914400">
              <a:spcBef>
                <a:spcPts val="0"/>
              </a:spcBef>
            </a:pPr>
            <a:r>
              <a:rPr lang="en-US" sz="9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  <a:t>#1 Architectural fabrics for large construction </a:t>
            </a:r>
            <a:r>
              <a:rPr lang="en-US" sz="9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  <a:t>projects</a:t>
            </a:r>
          </a:p>
          <a:p>
            <a:pPr marL="266700" lvl="0" indent="-266700" algn="l" defTabSz="914400">
              <a:spcBef>
                <a:spcPts val="0"/>
              </a:spcBef>
            </a:pPr>
            <a:endParaRPr lang="en-US" sz="900" dirty="0">
              <a:solidFill>
                <a:prstClr val="black">
                  <a:lumMod val="85000"/>
                  <a:lumOff val="15000"/>
                </a:prstClr>
              </a:solidFill>
              <a:ea typeface="+mn-ea"/>
              <a:cs typeface="Arial"/>
            </a:endParaRPr>
          </a:p>
          <a:p>
            <a:pPr lvl="0" algn="l" defTabSz="914400">
              <a:spcBef>
                <a:spcPts val="0"/>
              </a:spcBef>
            </a:pPr>
            <a:r>
              <a:rPr lang="pt-BR" sz="1000" b="1" dirty="0" smtClean="0">
                <a:solidFill>
                  <a:srgbClr val="1A4282"/>
                </a:solidFill>
                <a:ea typeface="+mn-ea"/>
                <a:cs typeface="Arial"/>
              </a:rPr>
              <a:t>ABRASIVES</a:t>
            </a:r>
            <a:endParaRPr lang="pt-BR" sz="1000" b="1" dirty="0">
              <a:solidFill>
                <a:srgbClr val="1A4282"/>
              </a:solidFill>
              <a:ea typeface="+mn-ea"/>
              <a:cs typeface="Arial"/>
            </a:endParaRPr>
          </a:p>
          <a:p>
            <a:pPr lvl="0" algn="l" defTabSz="914400">
              <a:spcBef>
                <a:spcPts val="0"/>
              </a:spcBef>
            </a:pPr>
            <a:r>
              <a:rPr lang="en-US" sz="9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  <a:t>#1 Bonded</a:t>
            </a:r>
          </a:p>
          <a:p>
            <a:pPr lvl="0" algn="l" defTabSz="914400">
              <a:spcBef>
                <a:spcPts val="0"/>
              </a:spcBef>
            </a:pPr>
            <a:r>
              <a:rPr lang="en-US" sz="9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  <a:t>#1 Thin wheels</a:t>
            </a:r>
          </a:p>
          <a:p>
            <a:pPr lvl="0" algn="l" defTabSz="914400">
              <a:spcBef>
                <a:spcPts val="0"/>
              </a:spcBef>
            </a:pPr>
            <a:r>
              <a:rPr lang="en-US" sz="9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  <a:t>#2 Coated</a:t>
            </a:r>
          </a:p>
          <a:p>
            <a:pPr lvl="0" algn="l" defTabSz="914400">
              <a:spcBef>
                <a:spcPts val="0"/>
              </a:spcBef>
            </a:pPr>
            <a:r>
              <a:rPr lang="en-US" sz="9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  <a:t>#2 </a:t>
            </a:r>
            <a:r>
              <a:rPr lang="en-US" sz="900" dirty="0" err="1" smtClean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  <a:t>Superabrasives</a:t>
            </a:r>
            <a:endParaRPr lang="en-US" sz="900" dirty="0" smtClean="0">
              <a:solidFill>
                <a:prstClr val="black">
                  <a:lumMod val="85000"/>
                  <a:lumOff val="15000"/>
                </a:prstClr>
              </a:solidFill>
              <a:ea typeface="+mn-ea"/>
              <a:cs typeface="Arial"/>
            </a:endParaRPr>
          </a:p>
          <a:p>
            <a:pPr lvl="0" algn="l" defTabSz="914400">
              <a:spcBef>
                <a:spcPts val="0"/>
              </a:spcBef>
            </a:pPr>
            <a:endParaRPr lang="en-US" sz="900" dirty="0" smtClean="0">
              <a:solidFill>
                <a:prstClr val="black">
                  <a:lumMod val="85000"/>
                  <a:lumOff val="15000"/>
                </a:prstClr>
              </a:solidFill>
              <a:ea typeface="+mn-ea"/>
              <a:cs typeface="Arial"/>
            </a:endParaRPr>
          </a:p>
          <a:p>
            <a:pPr lvl="0" algn="l" defTabSz="914400">
              <a:spcBef>
                <a:spcPts val="0"/>
              </a:spcBef>
            </a:pPr>
            <a:r>
              <a:rPr lang="da-DK" sz="1000" b="1" dirty="0" smtClean="0">
                <a:solidFill>
                  <a:srgbClr val="67B9B0"/>
                </a:solidFill>
                <a:ea typeface="+mn-ea"/>
                <a:cs typeface="Arial"/>
              </a:rPr>
              <a:t>ADFORS</a:t>
            </a:r>
            <a:endParaRPr lang="da-DK" sz="1000" b="1" dirty="0">
              <a:solidFill>
                <a:srgbClr val="67B9B0"/>
              </a:solidFill>
              <a:ea typeface="+mn-ea"/>
              <a:cs typeface="Arial"/>
            </a:endParaRPr>
          </a:p>
          <a:p>
            <a:pPr lvl="0" algn="l" defTabSz="914400">
              <a:spcBef>
                <a:spcPts val="0"/>
              </a:spcBef>
            </a:pPr>
            <a:r>
              <a:rPr lang="en-US" sz="10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  <a:t>#1 Mesh fabrics for exterior insulation</a:t>
            </a:r>
          </a:p>
          <a:p>
            <a:pPr lvl="0" algn="l" defTabSz="914400">
              <a:spcBef>
                <a:spcPts val="0"/>
              </a:spcBef>
            </a:pPr>
            <a:r>
              <a:rPr lang="en-US" sz="10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  <a:t>#1 Drywall tapes</a:t>
            </a:r>
          </a:p>
          <a:p>
            <a:pPr lvl="0" algn="l" defTabSz="914400">
              <a:spcBef>
                <a:spcPts val="0"/>
              </a:spcBef>
            </a:pPr>
            <a:r>
              <a:rPr lang="en-US" sz="10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  <a:t>#1 Paintable wall coverings</a:t>
            </a:r>
            <a:br>
              <a:rPr lang="en-US" sz="10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</a:br>
            <a:r>
              <a:rPr lang="en-US" sz="10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Arial"/>
              </a:rPr>
              <a:t>#3 Glass veil</a:t>
            </a:r>
          </a:p>
          <a:p>
            <a:pPr lvl="0" algn="l" defTabSz="914400">
              <a:spcBef>
                <a:spcPts val="0"/>
              </a:spcBef>
            </a:pPr>
            <a:endParaRPr lang="en-US" sz="900" dirty="0">
              <a:solidFill>
                <a:prstClr val="black">
                  <a:lumMod val="85000"/>
                  <a:lumOff val="15000"/>
                </a:prstClr>
              </a:solidFill>
              <a:ea typeface="+mn-ea"/>
              <a:cs typeface="Arial"/>
            </a:endParaRPr>
          </a:p>
          <a:p>
            <a:pPr marL="266700" indent="-266700" algn="l"/>
            <a:endParaRPr lang="fr-FR" sz="900" dirty="0">
              <a:solidFill>
                <a:prstClr val="black">
                  <a:lumMod val="85000"/>
                  <a:lumOff val="15000"/>
                </a:prstClr>
              </a:solidFill>
              <a:cs typeface="Arial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1363845" y="2441938"/>
            <a:ext cx="3084971" cy="8276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900" dirty="0" smtClean="0">
              <a:solidFill>
                <a:prstClr val="black">
                  <a:lumMod val="85000"/>
                  <a:lumOff val="15000"/>
                </a:prstClr>
              </a:solidFill>
              <a:cs typeface="Arial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4544306" y="593857"/>
            <a:ext cx="3684698" cy="423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700" b="1" dirty="0" smtClean="0">
                <a:solidFill>
                  <a:srgbClr val="17428C"/>
                </a:solidFill>
                <a:cs typeface="Arial"/>
              </a:rPr>
              <a:t>High-Performance Materials</a:t>
            </a:r>
            <a:endParaRPr lang="fr-FR" sz="1700" b="1" dirty="0">
              <a:solidFill>
                <a:srgbClr val="17428C"/>
              </a:solidFill>
              <a:cs typeface="Arial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737832" y="1068268"/>
            <a:ext cx="2496341" cy="23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5000"/>
              </a:lnSpc>
            </a:pPr>
            <a:r>
              <a:rPr lang="fr-FR" sz="1100" b="1" dirty="0">
                <a:solidFill>
                  <a:schemeClr val="accent5"/>
                </a:solidFill>
                <a:ea typeface="ＭＳ Ｐゴシック" pitchFamily="50" charset="-128"/>
              </a:rPr>
              <a:t>46% </a:t>
            </a:r>
            <a:r>
              <a:rPr lang="en-US" sz="1100" dirty="0">
                <a:solidFill>
                  <a:schemeClr val="accent5"/>
                </a:solidFill>
                <a:ea typeface="ＭＳ Ｐゴシック" pitchFamily="50" charset="-128"/>
              </a:rPr>
              <a:t>of the Sector’s sales in </a:t>
            </a:r>
            <a:r>
              <a:rPr lang="fr-FR" sz="1100" dirty="0" smtClean="0">
                <a:solidFill>
                  <a:schemeClr val="accent5"/>
                </a:solidFill>
                <a:ea typeface="ＭＳ Ｐゴシック" pitchFamily="50" charset="-128"/>
              </a:rPr>
              <a:t>2017</a:t>
            </a:r>
            <a:endParaRPr lang="fr-FR" sz="1100" dirty="0">
              <a:solidFill>
                <a:schemeClr val="accent5"/>
              </a:solidFill>
              <a:ea typeface="ＭＳ Ｐゴシック" pitchFamily="50" charset="-128"/>
            </a:endParaRPr>
          </a:p>
        </p:txBody>
      </p:sp>
      <p:cxnSp>
        <p:nvCxnSpPr>
          <p:cNvPr id="69" name="Straight Connector 10"/>
          <p:cNvCxnSpPr/>
          <p:nvPr/>
        </p:nvCxnSpPr>
        <p:spPr>
          <a:xfrm>
            <a:off x="4622286" y="1009850"/>
            <a:ext cx="2907291" cy="0"/>
          </a:xfrm>
          <a:prstGeom prst="line">
            <a:avLst/>
          </a:prstGeom>
          <a:noFill/>
          <a:ln w="9525" cap="flat" cmpd="sng" algn="ctr">
            <a:solidFill>
              <a:schemeClr val="accent5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841609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899604569"/>
              </p:ext>
            </p:extLst>
          </p:nvPr>
        </p:nvGraphicFramePr>
        <p:xfrm>
          <a:off x="428172" y="1117597"/>
          <a:ext cx="7170056" cy="3311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67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CRYSTALS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13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2270" b="1480"/>
          <a:stretch/>
        </p:blipFill>
        <p:spPr>
          <a:xfrm>
            <a:off x="2712347" y="864159"/>
            <a:ext cx="5948381" cy="1822625"/>
          </a:xfrm>
          <a:prstGeom prst="rect">
            <a:avLst/>
          </a:prstGeom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718597" y="851343"/>
            <a:ext cx="4107404" cy="184825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E5531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CRYSTALS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 smtClean="0"/>
              <a:t>Advanced</a:t>
            </a:r>
          </a:p>
          <a:p>
            <a:pPr marL="0" indent="0">
              <a:buNone/>
            </a:pPr>
            <a:r>
              <a:rPr lang="en-US" sz="1800" dirty="0" smtClean="0"/>
              <a:t>Engineered</a:t>
            </a:r>
          </a:p>
          <a:p>
            <a:pPr marL="0" indent="0">
              <a:buNone/>
            </a:pPr>
            <a:r>
              <a:rPr lang="en-US" sz="1800" dirty="0" smtClean="0"/>
              <a:t>Materials &amp; </a:t>
            </a:r>
          </a:p>
          <a:p>
            <a:pPr marL="0" indent="0">
              <a:buNone/>
            </a:pPr>
            <a:r>
              <a:rPr lang="en-US" sz="1800" dirty="0" smtClean="0"/>
              <a:t>Technologies</a:t>
            </a:r>
          </a:p>
          <a:p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725854" y="2819524"/>
            <a:ext cx="5900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We are devoted to optimizing the unique properties of materials — purity, optical, thermal, scintillation, crystallographic — through advanced industrial processing. These processing methods, be it single crystal processing, high-purity processing, shape processing, surface finishing or coating, all serve to solve our customers’ unique challenges.</a:t>
            </a:r>
          </a:p>
          <a:p>
            <a:endParaRPr lang="en-US" sz="1000" i="1" dirty="0" err="1" smtClean="0">
              <a:solidFill>
                <a:schemeClr val="bg2"/>
              </a:solidFill>
            </a:endParaRPr>
          </a:p>
        </p:txBody>
      </p:sp>
      <p:cxnSp>
        <p:nvCxnSpPr>
          <p:cNvPr id="9" name="Straight Connector 10"/>
          <p:cNvCxnSpPr/>
          <p:nvPr/>
        </p:nvCxnSpPr>
        <p:spPr>
          <a:xfrm>
            <a:off x="718597" y="2750458"/>
            <a:ext cx="7257" cy="827314"/>
          </a:xfrm>
          <a:prstGeom prst="line">
            <a:avLst/>
          </a:prstGeom>
          <a:noFill/>
          <a:ln w="9525" cap="flat" cmpd="sng" algn="ctr">
            <a:solidFill>
              <a:srgbClr val="219CDC"/>
            </a:solidFill>
            <a:prstDash val="solid"/>
          </a:ln>
          <a:effectLst/>
        </p:spPr>
      </p:cxnSp>
      <p:sp>
        <p:nvSpPr>
          <p:cNvPr id="14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719592" y="429147"/>
            <a:ext cx="5862637" cy="288925"/>
          </a:xfrm>
        </p:spPr>
        <p:txBody>
          <a:bodyPr/>
          <a:lstStyle/>
          <a:p>
            <a:r>
              <a:rPr lang="en-US" dirty="0" smtClean="0"/>
              <a:t>Our vision</a:t>
            </a:r>
            <a:endParaRPr lang="en-US" dirty="0"/>
          </a:p>
        </p:txBody>
      </p:sp>
      <p:pic>
        <p:nvPicPr>
          <p:cNvPr id="15" name="Image 12"/>
          <p:cNvPicPr>
            <a:picLocks noChangeAspect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80" y="3739290"/>
            <a:ext cx="40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30"/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297" y="3689379"/>
            <a:ext cx="368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5"/>
          <p:cNvPicPr>
            <a:picLocks noChangeAspect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57" y="3646838"/>
            <a:ext cx="3429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"/>
          <p:cNvSpPr txBox="1">
            <a:spLocks noChangeArrowheads="1"/>
          </p:cNvSpPr>
          <p:nvPr/>
        </p:nvSpPr>
        <p:spPr bwMode="auto">
          <a:xfrm>
            <a:off x="725854" y="4136165"/>
            <a:ext cx="6553061" cy="46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82" rIns="91356" bIns="45682">
            <a:spAutoFit/>
          </a:bodyPr>
          <a:lstStyle>
            <a:lvl1pPr defTabSz="904875"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defTabSz="904875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04875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04875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04875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defTabSz="9048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buSzPct val="130000"/>
            </a:pPr>
            <a:r>
              <a:rPr lang="en-US" altLang="en-US" sz="2400" dirty="0" smtClean="0">
                <a:solidFill>
                  <a:srgbClr val="0095D4"/>
                </a:solidFill>
                <a:cs typeface="Arial" charset="0"/>
              </a:rPr>
              <a:t>5 </a:t>
            </a:r>
            <a:r>
              <a:rPr lang="en-US" altLang="en-US" sz="1400" dirty="0" smtClean="0">
                <a:solidFill>
                  <a:schemeClr val="tx1"/>
                </a:solidFill>
                <a:cs typeface="Arial" charset="0"/>
              </a:rPr>
              <a:t>manufacturing facilities in </a:t>
            </a:r>
            <a:r>
              <a:rPr lang="en-US" altLang="en-US" sz="2400" dirty="0" smtClean="0">
                <a:solidFill>
                  <a:srgbClr val="0095D4"/>
                </a:solidFill>
                <a:cs typeface="Arial" charset="0"/>
              </a:rPr>
              <a:t>3</a:t>
            </a:r>
            <a:r>
              <a:rPr lang="en-US" altLang="en-US" sz="1400" dirty="0" smtClean="0">
                <a:solidFill>
                  <a:schemeClr val="tx1"/>
                </a:solidFill>
                <a:cs typeface="Arial" charset="0"/>
              </a:rPr>
              <a:t> countries. Nearly </a:t>
            </a:r>
            <a:r>
              <a:rPr lang="en-US" altLang="en-US" sz="2400" dirty="0" smtClean="0">
                <a:solidFill>
                  <a:srgbClr val="0095D4"/>
                </a:solidFill>
                <a:cs typeface="Arial" charset="0"/>
              </a:rPr>
              <a:t>400</a:t>
            </a:r>
            <a:r>
              <a:rPr lang="en-US" altLang="en-US" sz="14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chemeClr val="tx1"/>
                </a:solidFill>
                <a:cs typeface="Arial" charset="0"/>
              </a:rPr>
              <a:t>employees</a:t>
            </a:r>
            <a:endParaRPr lang="en-US" altLang="en-US" sz="14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3" name="Image 12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8915" y="3350278"/>
            <a:ext cx="1039359" cy="7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14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Our organization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SAINT-GOBAIN CRYSTALS</a:t>
            </a:r>
            <a:endParaRPr lang="en-US" dirty="0"/>
          </a:p>
        </p:txBody>
      </p:sp>
      <p:pic>
        <p:nvPicPr>
          <p:cNvPr id="7" name="Imag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1" y="1098367"/>
            <a:ext cx="9300432" cy="386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6" descr="flech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11" y="2324275"/>
            <a:ext cx="127404" cy="9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7" descr="fleche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8817">
            <a:off x="4428506" y="2055687"/>
            <a:ext cx="122565" cy="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6" descr="flech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951" y="1875444"/>
            <a:ext cx="120953" cy="9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20" descr="flech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7515">
            <a:off x="2914199" y="1748332"/>
            <a:ext cx="96687" cy="11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22" descr="flech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8719">
            <a:off x="6098816" y="1684632"/>
            <a:ext cx="89525" cy="12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23" descr="fleche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8934">
            <a:off x="6180027" y="2003142"/>
            <a:ext cx="111011" cy="15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59" descr="fleche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9430">
            <a:off x="5562232" y="1041072"/>
            <a:ext cx="122565" cy="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61" descr="fleche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4059">
            <a:off x="6133080" y="1495434"/>
            <a:ext cx="119366" cy="18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81" descr="fleche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127">
            <a:off x="6360499" y="1282192"/>
            <a:ext cx="177397" cy="13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97" descr="fleche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06085">
            <a:off x="5955709" y="1640293"/>
            <a:ext cx="149980" cy="9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00" descr="fleche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7515">
            <a:off x="4600060" y="2438401"/>
            <a:ext cx="155177" cy="19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13" descr="fleche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92064">
            <a:off x="2657732" y="1831295"/>
            <a:ext cx="162882" cy="10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26" descr="flech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3230">
            <a:off x="6400817" y="2070012"/>
            <a:ext cx="120953" cy="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e 1"/>
          <p:cNvGrpSpPr>
            <a:grpSpLocks/>
          </p:cNvGrpSpPr>
          <p:nvPr/>
        </p:nvGrpSpPr>
        <p:grpSpPr bwMode="auto">
          <a:xfrm>
            <a:off x="3680192" y="887093"/>
            <a:ext cx="2818997" cy="2142627"/>
            <a:chOff x="3579813" y="1281113"/>
            <a:chExt cx="2774950" cy="2849562"/>
          </a:xfrm>
        </p:grpSpPr>
        <p:sp>
          <p:nvSpPr>
            <p:cNvPr id="22" name="Oval 359"/>
            <p:cNvSpPr>
              <a:spLocks noChangeArrowheads="1"/>
            </p:cNvSpPr>
            <p:nvPr/>
          </p:nvSpPr>
          <p:spPr bwMode="auto">
            <a:xfrm>
              <a:off x="3579813" y="1281113"/>
              <a:ext cx="2774950" cy="2849562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91347" tIns="45677" rIns="91347" bIns="45677" anchor="ctr"/>
            <a:lstStyle/>
            <a:p>
              <a:endParaRPr lang="en-US"/>
            </a:p>
          </p:txBody>
        </p:sp>
        <p:pic>
          <p:nvPicPr>
            <p:cNvPr id="23" name="Imag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735" y="1378319"/>
              <a:ext cx="2290169" cy="2734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505"/>
          <p:cNvSpPr txBox="1">
            <a:spLocks noChangeArrowheads="1"/>
          </p:cNvSpPr>
          <p:nvPr/>
        </p:nvSpPr>
        <p:spPr bwMode="auto">
          <a:xfrm>
            <a:off x="3970476" y="1886187"/>
            <a:ext cx="1069220" cy="366454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79990" tIns="39995" rIns="79990" bIns="39995"/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000" dirty="0">
                <a:solidFill>
                  <a:srgbClr val="080808"/>
                </a:solidFill>
                <a:latin typeface="Verdana" pitchFamily="34" charset="0"/>
                <a:ea typeface="ＭＳ Ｐゴシック" pitchFamily="34" charset="-128"/>
              </a:rPr>
              <a:t>Nemours</a:t>
            </a:r>
          </a:p>
          <a:p>
            <a:pPr eaLnBrk="1" hangingPunct="1"/>
            <a:r>
              <a:rPr lang="fr-FR" sz="1000" b="0" dirty="0">
                <a:solidFill>
                  <a:srgbClr val="080808"/>
                </a:solidFill>
                <a:latin typeface="Verdana" pitchFamily="34" charset="0"/>
                <a:ea typeface="ＭＳ Ｐゴシック" pitchFamily="34" charset="-128"/>
              </a:rPr>
              <a:t>(</a:t>
            </a:r>
            <a:r>
              <a:rPr lang="fr-FR" sz="1000" b="0" dirty="0" err="1">
                <a:solidFill>
                  <a:srgbClr val="080808"/>
                </a:solidFill>
                <a:latin typeface="Verdana" pitchFamily="34" charset="0"/>
                <a:ea typeface="ＭＳ Ｐゴシック" pitchFamily="34" charset="-128"/>
              </a:rPr>
              <a:t>near</a:t>
            </a:r>
            <a:r>
              <a:rPr lang="fr-FR" sz="1000" b="0" dirty="0">
                <a:solidFill>
                  <a:srgbClr val="080808"/>
                </a:solidFill>
                <a:latin typeface="Verdana" pitchFamily="34" charset="0"/>
                <a:ea typeface="ＭＳ Ｐゴシック" pitchFamily="34" charset="-128"/>
              </a:rPr>
              <a:t> Paris)</a:t>
            </a:r>
          </a:p>
        </p:txBody>
      </p:sp>
      <p:sp>
        <p:nvSpPr>
          <p:cNvPr id="25" name="Text Box 505"/>
          <p:cNvSpPr txBox="1">
            <a:spLocks noChangeArrowheads="1"/>
          </p:cNvSpPr>
          <p:nvPr/>
        </p:nvSpPr>
        <p:spPr bwMode="auto">
          <a:xfrm>
            <a:off x="5862159" y="2426915"/>
            <a:ext cx="1114412" cy="402703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79990" tIns="39995" rIns="79990" bIns="39995"/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defTabSz="900113" eaLnBrk="1" hangingPunct="1">
              <a:spcBef>
                <a:spcPts val="0"/>
              </a:spcBef>
              <a:defRPr/>
            </a:pPr>
            <a:r>
              <a:rPr lang="en-US" sz="1100" dirty="0" err="1" smtClean="0">
                <a:solidFill>
                  <a:srgbClr val="080808"/>
                </a:solidFill>
                <a:latin typeface="Verdana" pitchFamily="34" charset="0"/>
                <a:ea typeface="ＭＳ Ｐゴシック" charset="-128"/>
              </a:rPr>
              <a:t>Gières</a:t>
            </a:r>
            <a:endParaRPr lang="en-US" sz="1100" dirty="0">
              <a:solidFill>
                <a:srgbClr val="080808"/>
              </a:solidFill>
              <a:latin typeface="Verdana" pitchFamily="34" charset="0"/>
              <a:ea typeface="ＭＳ Ｐゴシック" charset="-128"/>
            </a:endParaRPr>
          </a:p>
          <a:p>
            <a:pPr defTabSz="900113" eaLnBrk="1" hangingPunct="1">
              <a:spcBef>
                <a:spcPts val="0"/>
              </a:spcBef>
              <a:defRPr/>
            </a:pPr>
            <a:r>
              <a:rPr lang="en-US" sz="900" b="0" dirty="0" smtClean="0">
                <a:solidFill>
                  <a:srgbClr val="080808"/>
                </a:solidFill>
                <a:latin typeface="Verdana" pitchFamily="34" charset="0"/>
                <a:ea typeface="ＭＳ Ｐゴシック" charset="-128"/>
              </a:rPr>
              <a:t>(near </a:t>
            </a:r>
            <a:r>
              <a:rPr lang="en-US" sz="900" b="0" dirty="0">
                <a:solidFill>
                  <a:srgbClr val="080808"/>
                </a:solidFill>
                <a:latin typeface="Verdana" pitchFamily="34" charset="0"/>
                <a:ea typeface="ＭＳ Ｐゴシック" charset="-128"/>
              </a:rPr>
              <a:t>Grenoble)</a:t>
            </a:r>
          </a:p>
        </p:txBody>
      </p:sp>
      <p:sp>
        <p:nvSpPr>
          <p:cNvPr id="26" name="Oval 357"/>
          <p:cNvSpPr>
            <a:spLocks noChangeArrowheads="1"/>
          </p:cNvSpPr>
          <p:nvPr/>
        </p:nvSpPr>
        <p:spPr bwMode="auto">
          <a:xfrm>
            <a:off x="496725" y="872767"/>
            <a:ext cx="2918985" cy="2488790"/>
          </a:xfrm>
          <a:prstGeom prst="ellipse">
            <a:avLst/>
          </a:prstGeom>
          <a:solidFill>
            <a:schemeClr val="bg1">
              <a:alpha val="2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2270" tIns="46138" rIns="92270" bIns="46138" anchor="ctr"/>
          <a:lstStyle/>
          <a:p>
            <a:endParaRPr lang="en-US"/>
          </a:p>
        </p:txBody>
      </p:sp>
      <p:pic>
        <p:nvPicPr>
          <p:cNvPr id="27" name="Image 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2" y="901414"/>
            <a:ext cx="2881892" cy="244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505"/>
          <p:cNvSpPr txBox="1">
            <a:spLocks noChangeArrowheads="1"/>
          </p:cNvSpPr>
          <p:nvPr/>
        </p:nvSpPr>
        <p:spPr bwMode="auto">
          <a:xfrm>
            <a:off x="822495" y="1880234"/>
            <a:ext cx="1343438" cy="388877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79990" tIns="39995" rIns="79990" bIns="39995"/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000" dirty="0">
                <a:solidFill>
                  <a:srgbClr val="080808"/>
                </a:solidFill>
                <a:latin typeface="Verdana" pitchFamily="34" charset="0"/>
                <a:ea typeface="ＭＳ Ｐゴシック" pitchFamily="34" charset="-128"/>
              </a:rPr>
              <a:t>Hiram, OH</a:t>
            </a:r>
          </a:p>
          <a:p>
            <a:pPr eaLnBrk="1" hangingPunct="1"/>
            <a:r>
              <a:rPr lang="fr-FR" sz="1000" b="0" dirty="0">
                <a:solidFill>
                  <a:srgbClr val="080808"/>
                </a:solidFill>
                <a:latin typeface="Verdana" pitchFamily="34" charset="0"/>
                <a:ea typeface="ＭＳ Ｐゴシック" pitchFamily="34" charset="-128"/>
              </a:rPr>
              <a:t>(</a:t>
            </a:r>
            <a:r>
              <a:rPr lang="fr-FR" sz="1000" b="0" dirty="0" err="1">
                <a:solidFill>
                  <a:srgbClr val="080808"/>
                </a:solidFill>
                <a:latin typeface="Verdana" pitchFamily="34" charset="0"/>
                <a:ea typeface="ＭＳ Ｐゴシック" pitchFamily="34" charset="-128"/>
              </a:rPr>
              <a:t>near</a:t>
            </a:r>
            <a:r>
              <a:rPr lang="fr-FR" sz="1000" b="0" dirty="0">
                <a:solidFill>
                  <a:srgbClr val="080808"/>
                </a:solidFill>
                <a:latin typeface="Verdana" pitchFamily="34" charset="0"/>
                <a:ea typeface="ＭＳ Ｐゴシック" pitchFamily="34" charset="-128"/>
              </a:rPr>
              <a:t> Cleveland)</a:t>
            </a:r>
          </a:p>
        </p:txBody>
      </p:sp>
      <p:sp>
        <p:nvSpPr>
          <p:cNvPr id="29" name="Text Box 505"/>
          <p:cNvSpPr txBox="1">
            <a:spLocks noChangeArrowheads="1"/>
          </p:cNvSpPr>
          <p:nvPr/>
        </p:nvSpPr>
        <p:spPr bwMode="auto">
          <a:xfrm>
            <a:off x="2546469" y="1654615"/>
            <a:ext cx="1193397" cy="34855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79990" tIns="39995" rIns="79990" bIns="39995"/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000" dirty="0">
                <a:solidFill>
                  <a:srgbClr val="080808"/>
                </a:solidFill>
                <a:latin typeface="Verdana" pitchFamily="34" charset="0"/>
                <a:ea typeface="ＭＳ Ｐゴシック" pitchFamily="34" charset="-128"/>
              </a:rPr>
              <a:t>Milford, NH</a:t>
            </a:r>
          </a:p>
          <a:p>
            <a:pPr eaLnBrk="1" hangingPunct="1"/>
            <a:r>
              <a:rPr lang="fr-FR" sz="1000" b="0" dirty="0">
                <a:solidFill>
                  <a:srgbClr val="080808"/>
                </a:solidFill>
                <a:latin typeface="Verdana" pitchFamily="34" charset="0"/>
                <a:ea typeface="ＭＳ Ｐゴシック" pitchFamily="34" charset="-128"/>
              </a:rPr>
              <a:t>(</a:t>
            </a:r>
            <a:r>
              <a:rPr lang="fr-FR" sz="1000" b="0" dirty="0" err="1">
                <a:solidFill>
                  <a:srgbClr val="080808"/>
                </a:solidFill>
                <a:latin typeface="Verdana" pitchFamily="34" charset="0"/>
                <a:ea typeface="ＭＳ Ｐゴシック" pitchFamily="34" charset="-128"/>
              </a:rPr>
              <a:t>near</a:t>
            </a:r>
            <a:r>
              <a:rPr lang="fr-FR" sz="1000" b="0" dirty="0">
                <a:solidFill>
                  <a:srgbClr val="080808"/>
                </a:solidFill>
                <a:latin typeface="Verdana" pitchFamily="34" charset="0"/>
                <a:ea typeface="ＭＳ Ｐゴシック" pitchFamily="34" charset="-128"/>
              </a:rPr>
              <a:t> Boston)</a:t>
            </a:r>
          </a:p>
        </p:txBody>
      </p:sp>
      <p:sp>
        <p:nvSpPr>
          <p:cNvPr id="30" name="Text Box 505"/>
          <p:cNvSpPr txBox="1">
            <a:spLocks noChangeArrowheads="1"/>
          </p:cNvSpPr>
          <p:nvPr/>
        </p:nvSpPr>
        <p:spPr bwMode="auto">
          <a:xfrm>
            <a:off x="6447586" y="3152680"/>
            <a:ext cx="912788" cy="257163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79990" tIns="39995" rIns="79990" bIns="39995"/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000" dirty="0">
                <a:solidFill>
                  <a:srgbClr val="080808"/>
                </a:solidFill>
                <a:latin typeface="Verdana" pitchFamily="34" charset="0"/>
                <a:ea typeface="ＭＳ Ｐゴシック" pitchFamily="34" charset="-128"/>
              </a:rPr>
              <a:t>Bangalore</a:t>
            </a:r>
          </a:p>
        </p:txBody>
      </p:sp>
      <p:sp>
        <p:nvSpPr>
          <p:cNvPr id="31" name="Oval 506"/>
          <p:cNvSpPr>
            <a:spLocks noChangeArrowheads="1"/>
          </p:cNvSpPr>
          <p:nvPr/>
        </p:nvSpPr>
        <p:spPr bwMode="auto">
          <a:xfrm>
            <a:off x="5534809" y="2389914"/>
            <a:ext cx="206425" cy="158758"/>
          </a:xfrm>
          <a:prstGeom prst="ellipse">
            <a:avLst/>
          </a:prstGeom>
          <a:solidFill>
            <a:srgbClr val="F74FB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2185" tIns="46093" rIns="92185" bIns="46093" anchor="ctr"/>
          <a:lstStyle/>
          <a:p>
            <a:endParaRPr lang="en-US" sz="1200"/>
          </a:p>
        </p:txBody>
      </p:sp>
      <p:sp>
        <p:nvSpPr>
          <p:cNvPr id="32" name="Oval 506"/>
          <p:cNvSpPr>
            <a:spLocks noChangeArrowheads="1"/>
          </p:cNvSpPr>
          <p:nvPr/>
        </p:nvSpPr>
        <p:spPr bwMode="auto">
          <a:xfrm>
            <a:off x="2796448" y="2072397"/>
            <a:ext cx="206425" cy="158758"/>
          </a:xfrm>
          <a:prstGeom prst="ellipse">
            <a:avLst/>
          </a:prstGeom>
          <a:solidFill>
            <a:srgbClr val="F74FB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2185" tIns="46093" rIns="92185" bIns="46093" anchor="ctr"/>
          <a:lstStyle/>
          <a:p>
            <a:endParaRPr lang="en-US" sz="1200"/>
          </a:p>
        </p:txBody>
      </p:sp>
      <p:sp>
        <p:nvSpPr>
          <p:cNvPr id="33" name="Oval 506"/>
          <p:cNvSpPr>
            <a:spLocks noChangeArrowheads="1"/>
          </p:cNvSpPr>
          <p:nvPr/>
        </p:nvSpPr>
        <p:spPr bwMode="auto">
          <a:xfrm>
            <a:off x="2525517" y="2093883"/>
            <a:ext cx="206425" cy="158758"/>
          </a:xfrm>
          <a:prstGeom prst="ellipse">
            <a:avLst/>
          </a:prstGeom>
          <a:solidFill>
            <a:srgbClr val="F74FB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2185" tIns="46093" rIns="92185" bIns="46093" anchor="ctr"/>
          <a:lstStyle/>
          <a:p>
            <a:endParaRPr lang="en-US" sz="1200"/>
          </a:p>
        </p:txBody>
      </p:sp>
      <p:sp>
        <p:nvSpPr>
          <p:cNvPr id="34" name="Oval 506"/>
          <p:cNvSpPr>
            <a:spLocks noChangeArrowheads="1"/>
          </p:cNvSpPr>
          <p:nvPr/>
        </p:nvSpPr>
        <p:spPr bwMode="auto">
          <a:xfrm>
            <a:off x="5228397" y="2073596"/>
            <a:ext cx="206425" cy="158757"/>
          </a:xfrm>
          <a:prstGeom prst="ellipse">
            <a:avLst/>
          </a:prstGeom>
          <a:solidFill>
            <a:srgbClr val="F74FB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2185" tIns="46093" rIns="92185" bIns="46093" anchor="ctr"/>
          <a:lstStyle/>
          <a:p>
            <a:endParaRPr lang="en-US" sz="1200"/>
          </a:p>
        </p:txBody>
      </p:sp>
      <p:sp>
        <p:nvSpPr>
          <p:cNvPr id="35" name="Oval 506"/>
          <p:cNvSpPr>
            <a:spLocks noChangeArrowheads="1"/>
          </p:cNvSpPr>
          <p:nvPr/>
        </p:nvSpPr>
        <p:spPr bwMode="auto">
          <a:xfrm>
            <a:off x="6192791" y="3152664"/>
            <a:ext cx="206425" cy="157564"/>
          </a:xfrm>
          <a:prstGeom prst="ellipse">
            <a:avLst/>
          </a:prstGeom>
          <a:solidFill>
            <a:srgbClr val="F74FB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92185" tIns="46093" rIns="92185" bIns="46093" anchor="ctr"/>
          <a:lstStyle/>
          <a:p>
            <a:endParaRPr lang="en-US" sz="1200"/>
          </a:p>
        </p:txBody>
      </p:sp>
      <p:sp>
        <p:nvSpPr>
          <p:cNvPr id="36" name="Text Box 505"/>
          <p:cNvSpPr txBox="1">
            <a:spLocks noChangeArrowheads="1"/>
          </p:cNvSpPr>
          <p:nvPr/>
        </p:nvSpPr>
        <p:spPr bwMode="auto">
          <a:xfrm>
            <a:off x="1646565" y="3862894"/>
            <a:ext cx="1069220" cy="27693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79990" tIns="39995" rIns="79990" bIns="39995"/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1000" b="0" dirty="0" err="1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Sapphire</a:t>
            </a:r>
            <a:endParaRPr lang="fr-FR" sz="1000" b="0" dirty="0">
              <a:solidFill>
                <a:srgbClr val="080808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37" name="Text Box 505"/>
          <p:cNvSpPr txBox="1">
            <a:spLocks noChangeArrowheads="1"/>
          </p:cNvSpPr>
          <p:nvPr/>
        </p:nvSpPr>
        <p:spPr bwMode="auto">
          <a:xfrm>
            <a:off x="3174041" y="3886041"/>
            <a:ext cx="1523739" cy="694314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79990" tIns="39995" rIns="79990" bIns="39995"/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000" b="0" dirty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LaBr</a:t>
            </a:r>
            <a:r>
              <a:rPr lang="en-US" sz="1000" b="0" baseline="-25000" dirty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3 </a:t>
            </a:r>
            <a:r>
              <a:rPr lang="en-US" sz="1000" b="0" dirty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/ La Cl</a:t>
            </a:r>
            <a:r>
              <a:rPr lang="en-US" sz="1000" b="0" baseline="-25000" dirty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3</a:t>
            </a:r>
          </a:p>
          <a:p>
            <a:pPr algn="ctr" eaLnBrk="1" hangingPunct="1"/>
            <a:r>
              <a:rPr lang="en-US" sz="1000" b="0" dirty="0" err="1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NaI</a:t>
            </a:r>
            <a:r>
              <a:rPr lang="en-US" sz="1000" b="0" dirty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(</a:t>
            </a:r>
            <a:r>
              <a:rPr lang="en-US" sz="1000" b="0" dirty="0" err="1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Tl</a:t>
            </a:r>
            <a:r>
              <a:rPr lang="en-US" sz="1000" b="0" dirty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) </a:t>
            </a:r>
          </a:p>
          <a:p>
            <a:pPr algn="ctr" eaLnBrk="1" hangingPunct="1"/>
            <a:r>
              <a:rPr lang="en-US" sz="1000" b="0" dirty="0" err="1" smtClean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CsI</a:t>
            </a:r>
            <a:r>
              <a:rPr lang="en-US" sz="1000" b="0" dirty="0" smtClean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(</a:t>
            </a:r>
            <a:r>
              <a:rPr lang="en-US" sz="1000" b="0" dirty="0" err="1" smtClean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Tl</a:t>
            </a:r>
            <a:r>
              <a:rPr lang="en-US" sz="1000" b="0" dirty="0" smtClean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) / </a:t>
            </a:r>
            <a:r>
              <a:rPr lang="en-US" sz="1000" b="0" dirty="0" err="1" smtClean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CsI</a:t>
            </a:r>
            <a:r>
              <a:rPr lang="en-US" sz="1000" b="0" dirty="0" smtClean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(Na)</a:t>
            </a:r>
            <a:endParaRPr lang="en-US" sz="1000" b="0" dirty="0">
              <a:solidFill>
                <a:srgbClr val="080808"/>
              </a:solidFill>
              <a:latin typeface="+mn-lt"/>
              <a:ea typeface="ＭＳ Ｐゴシック" pitchFamily="34" charset="-128"/>
            </a:endParaRPr>
          </a:p>
          <a:p>
            <a:pPr algn="ctr" eaLnBrk="1" hangingPunct="1"/>
            <a:r>
              <a:rPr lang="en-US" sz="1000" b="0" dirty="0" err="1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Оptical</a:t>
            </a:r>
            <a:r>
              <a:rPr lang="en-US" sz="1000" b="0" dirty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en-US" sz="1000" b="0" dirty="0" smtClean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crystals, CLLB</a:t>
            </a:r>
            <a:endParaRPr lang="en-US" sz="1000" b="0" dirty="0">
              <a:solidFill>
                <a:srgbClr val="080808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38" name="Text Box 505"/>
          <p:cNvSpPr txBox="1">
            <a:spLocks noChangeArrowheads="1"/>
          </p:cNvSpPr>
          <p:nvPr/>
        </p:nvSpPr>
        <p:spPr bwMode="auto">
          <a:xfrm>
            <a:off x="508002" y="3862894"/>
            <a:ext cx="972459" cy="439268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79990" tIns="39995" rIns="79990" bIns="39995"/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0" dirty="0" err="1">
                <a:solidFill>
                  <a:srgbClr val="080808"/>
                </a:solidFill>
                <a:latin typeface="+mj-lt"/>
                <a:ea typeface="ＭＳ Ｐゴシック" pitchFamily="34" charset="-128"/>
              </a:rPr>
              <a:t>NaI</a:t>
            </a:r>
            <a:r>
              <a:rPr lang="en-US" sz="1000" b="0" dirty="0">
                <a:solidFill>
                  <a:srgbClr val="080808"/>
                </a:solidFill>
                <a:latin typeface="+mj-lt"/>
                <a:ea typeface="ＭＳ Ｐゴシック" pitchFamily="34" charset="-128"/>
              </a:rPr>
              <a:t>(Tl)</a:t>
            </a:r>
          </a:p>
          <a:p>
            <a:pPr algn="ctr" eaLnBrk="1" hangingPunct="1">
              <a:defRPr/>
            </a:pPr>
            <a:r>
              <a:rPr lang="en-US" sz="1000" b="0" dirty="0">
                <a:solidFill>
                  <a:srgbClr val="080808"/>
                </a:solidFill>
                <a:latin typeface="+mj-lt"/>
                <a:ea typeface="ＭＳ Ｐゴシック" pitchFamily="34" charset="-128"/>
              </a:rPr>
              <a:t>Organics</a:t>
            </a:r>
          </a:p>
          <a:p>
            <a:pPr algn="ctr" eaLnBrk="1" hangingPunct="1">
              <a:defRPr/>
            </a:pPr>
            <a:r>
              <a:rPr lang="en-US" sz="1000" b="0" dirty="0">
                <a:solidFill>
                  <a:srgbClr val="080808"/>
                </a:solidFill>
                <a:latin typeface="+mj-lt"/>
                <a:ea typeface="ＭＳ Ｐゴシック" pitchFamily="34" charset="-128"/>
              </a:rPr>
              <a:t>Gas </a:t>
            </a:r>
            <a:r>
              <a:rPr lang="en-US" sz="1000" b="0" dirty="0" smtClean="0">
                <a:solidFill>
                  <a:srgbClr val="080808"/>
                </a:solidFill>
                <a:latin typeface="+mj-lt"/>
                <a:ea typeface="ＭＳ Ｐゴシック" pitchFamily="34" charset="-128"/>
              </a:rPr>
              <a:t>tubes, </a:t>
            </a:r>
            <a:r>
              <a:rPr lang="en-US" sz="1000" b="0" dirty="0" err="1" smtClean="0">
                <a:solidFill>
                  <a:srgbClr val="080808"/>
                </a:solidFill>
                <a:latin typeface="+mj-lt"/>
                <a:ea typeface="ＭＳ Ｐゴシック" pitchFamily="34" charset="-128"/>
              </a:rPr>
              <a:t>NaIL</a:t>
            </a:r>
            <a:endParaRPr lang="en-US" sz="1000" b="0" dirty="0">
              <a:solidFill>
                <a:srgbClr val="080808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39" name="Text Box 505"/>
          <p:cNvSpPr txBox="1">
            <a:spLocks noChangeArrowheads="1"/>
          </p:cNvSpPr>
          <p:nvPr/>
        </p:nvSpPr>
        <p:spPr bwMode="auto">
          <a:xfrm>
            <a:off x="4881639" y="3862894"/>
            <a:ext cx="1108628" cy="631982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79990" tIns="39995" rIns="79990" bIns="39995"/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000" b="0" dirty="0">
                <a:solidFill>
                  <a:srgbClr val="080808"/>
                </a:solidFill>
                <a:latin typeface="+mj-lt"/>
                <a:ea typeface="ＭＳ Ｐゴシック" pitchFamily="34" charset="-128"/>
              </a:rPr>
              <a:t>LYSO / BGO</a:t>
            </a:r>
          </a:p>
          <a:p>
            <a:pPr algn="ctr" eaLnBrk="1" hangingPunct="1"/>
            <a:r>
              <a:rPr lang="fr-FR" sz="1000" b="0" dirty="0">
                <a:solidFill>
                  <a:srgbClr val="080808"/>
                </a:solidFill>
                <a:latin typeface="+mj-lt"/>
                <a:ea typeface="ＭＳ Ｐゴシック" pitchFamily="34" charset="-128"/>
              </a:rPr>
              <a:t>YAG(Ce)</a:t>
            </a:r>
            <a:endParaRPr lang="en-US" sz="1000" b="0" dirty="0">
              <a:solidFill>
                <a:srgbClr val="080808"/>
              </a:solidFill>
              <a:latin typeface="+mj-lt"/>
              <a:ea typeface="ＭＳ Ｐゴシック" pitchFamily="34" charset="-128"/>
            </a:endParaRPr>
          </a:p>
          <a:p>
            <a:pPr algn="ctr" eaLnBrk="1" hangingPunct="1"/>
            <a:r>
              <a:rPr lang="en-US" sz="1000" b="0" dirty="0">
                <a:solidFill>
                  <a:srgbClr val="080808"/>
                </a:solidFill>
                <a:latin typeface="+mj-lt"/>
                <a:ea typeface="ＭＳ Ｐゴシック" pitchFamily="34" charset="-128"/>
              </a:rPr>
              <a:t>Garnets</a:t>
            </a:r>
          </a:p>
        </p:txBody>
      </p:sp>
      <p:sp>
        <p:nvSpPr>
          <p:cNvPr id="40" name="Text Box 505"/>
          <p:cNvSpPr txBox="1">
            <a:spLocks noChangeArrowheads="1"/>
          </p:cNvSpPr>
          <p:nvPr/>
        </p:nvSpPr>
        <p:spPr bwMode="auto">
          <a:xfrm>
            <a:off x="6381447" y="3862894"/>
            <a:ext cx="978927" cy="439268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79990" tIns="39995" rIns="79990" bIns="39995"/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000" b="0" dirty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Arrays</a:t>
            </a:r>
          </a:p>
          <a:p>
            <a:pPr algn="ctr" eaLnBrk="1" hangingPunct="1"/>
            <a:r>
              <a:rPr lang="en-US" sz="1000" b="0" dirty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CdWO</a:t>
            </a:r>
            <a:r>
              <a:rPr lang="en-US" sz="1000" b="0" baseline="-25000" dirty="0">
                <a:solidFill>
                  <a:srgbClr val="080808"/>
                </a:solidFill>
                <a:latin typeface="+mn-lt"/>
                <a:ea typeface="ＭＳ Ｐゴシック" pitchFamily="34" charset="-128"/>
              </a:rPr>
              <a:t>4</a:t>
            </a:r>
          </a:p>
        </p:txBody>
      </p:sp>
      <p:cxnSp>
        <p:nvCxnSpPr>
          <p:cNvPr id="41" name="Connecteur en arc 40"/>
          <p:cNvCxnSpPr>
            <a:stCxn id="40" idx="0"/>
            <a:endCxn id="35" idx="4"/>
          </p:cNvCxnSpPr>
          <p:nvPr/>
        </p:nvCxnSpPr>
        <p:spPr bwMode="auto">
          <a:xfrm rot="16200000" flipV="1">
            <a:off x="6307125" y="3299107"/>
            <a:ext cx="552666" cy="574907"/>
          </a:xfrm>
          <a:prstGeom prst="curvedConnector3">
            <a:avLst>
              <a:gd name="adj1" fmla="val 50000"/>
            </a:avLst>
          </a:prstGeom>
          <a:ln w="38100"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Connecteur en arc 41"/>
          <p:cNvCxnSpPr>
            <a:stCxn id="39" idx="0"/>
            <a:endCxn id="31" idx="4"/>
          </p:cNvCxnSpPr>
          <p:nvPr/>
        </p:nvCxnSpPr>
        <p:spPr bwMode="auto">
          <a:xfrm rot="5400000" flipH="1" flipV="1">
            <a:off x="4879876" y="3104749"/>
            <a:ext cx="1314222" cy="202069"/>
          </a:xfrm>
          <a:prstGeom prst="curvedConnector3">
            <a:avLst>
              <a:gd name="adj1" fmla="val 50000"/>
            </a:avLst>
          </a:prstGeom>
          <a:ln w="38100"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Connecteur en arc 42"/>
          <p:cNvCxnSpPr>
            <a:stCxn id="37" idx="0"/>
            <a:endCxn id="34" idx="2"/>
          </p:cNvCxnSpPr>
          <p:nvPr/>
        </p:nvCxnSpPr>
        <p:spPr bwMode="auto">
          <a:xfrm rot="5400000" flipH="1" flipV="1">
            <a:off x="3715621" y="2373265"/>
            <a:ext cx="1733066" cy="1292486"/>
          </a:xfrm>
          <a:prstGeom prst="curvedConnector2">
            <a:avLst/>
          </a:prstGeom>
          <a:ln w="38100"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Connecteur en arc 43"/>
          <p:cNvCxnSpPr>
            <a:stCxn id="36" idx="0"/>
            <a:endCxn id="32" idx="4"/>
          </p:cNvCxnSpPr>
          <p:nvPr/>
        </p:nvCxnSpPr>
        <p:spPr bwMode="auto">
          <a:xfrm rot="5400000" flipH="1" flipV="1">
            <a:off x="1724948" y="2688206"/>
            <a:ext cx="1631739" cy="717652"/>
          </a:xfrm>
          <a:prstGeom prst="curvedConnector3">
            <a:avLst>
              <a:gd name="adj1" fmla="val 50000"/>
            </a:avLst>
          </a:prstGeom>
          <a:ln w="38100"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Connecteur en arc 44"/>
          <p:cNvCxnSpPr>
            <a:stCxn id="38" idx="0"/>
            <a:endCxn id="33" idx="3"/>
          </p:cNvCxnSpPr>
          <p:nvPr/>
        </p:nvCxnSpPr>
        <p:spPr bwMode="auto">
          <a:xfrm rot="5400000" flipH="1" flipV="1">
            <a:off x="958321" y="2265075"/>
            <a:ext cx="1632933" cy="1562704"/>
          </a:xfrm>
          <a:prstGeom prst="curvedConnector3">
            <a:avLst>
              <a:gd name="adj1" fmla="val 50000"/>
            </a:avLst>
          </a:prstGeom>
          <a:ln w="38100"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4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 Box 21"/>
          <p:cNvSpPr txBox="1">
            <a:spLocks noChangeArrowheads="1"/>
          </p:cNvSpPr>
          <p:nvPr/>
        </p:nvSpPr>
        <p:spPr bwMode="auto">
          <a:xfrm>
            <a:off x="2540412" y="1045318"/>
            <a:ext cx="2581533" cy="11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53" tIns="45225" rIns="90453" bIns="45225">
            <a:spAutoFit/>
          </a:bodyPr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chemeClr val="accent6"/>
                </a:solidFill>
              </a:rPr>
              <a:t>1970 </a:t>
            </a:r>
            <a:r>
              <a:rPr lang="en-US" sz="900" b="0" i="1" dirty="0">
                <a:solidFill>
                  <a:schemeClr val="accent6"/>
                </a:solidFill>
              </a:rPr>
              <a:t>- </a:t>
            </a:r>
            <a:r>
              <a:rPr lang="en-US" sz="900" b="0" dirty="0" err="1">
                <a:solidFill>
                  <a:srgbClr val="0070C0"/>
                </a:solidFill>
              </a:rPr>
              <a:t>Saphikon</a:t>
            </a:r>
            <a:r>
              <a:rPr lang="en-US" sz="900" b="0" dirty="0">
                <a:solidFill>
                  <a:srgbClr val="0070C0"/>
                </a:solidFill>
              </a:rPr>
              <a:t> </a:t>
            </a:r>
            <a:r>
              <a:rPr lang="en-US" sz="900" b="0" i="1" dirty="0">
                <a:solidFill>
                  <a:schemeClr val="accent6"/>
                </a:solidFill>
              </a:rPr>
              <a:t>is established and manufactures near-net-shape sapphire products grown through its proprietary process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chemeClr val="accent6"/>
                </a:solidFill>
              </a:rPr>
              <a:t>1971</a:t>
            </a:r>
            <a:r>
              <a:rPr lang="en-US" sz="900" b="0" i="1" dirty="0" smtClean="0">
                <a:solidFill>
                  <a:schemeClr val="accent6"/>
                </a:solidFill>
              </a:rPr>
              <a:t> </a:t>
            </a:r>
            <a:r>
              <a:rPr lang="en-US" sz="900" b="0" i="1" dirty="0">
                <a:solidFill>
                  <a:schemeClr val="accent6"/>
                </a:solidFill>
              </a:rPr>
              <a:t>- </a:t>
            </a:r>
            <a:r>
              <a:rPr lang="en-US" sz="900" b="0" dirty="0">
                <a:solidFill>
                  <a:srgbClr val="0070C0"/>
                </a:solidFill>
              </a:rPr>
              <a:t>TGM Detectors </a:t>
            </a:r>
            <a:r>
              <a:rPr lang="en-US" sz="900" b="0" i="1" dirty="0">
                <a:solidFill>
                  <a:schemeClr val="accent6"/>
                </a:solidFill>
              </a:rPr>
              <a:t>begins production of Geiger-Mueller tubes and probes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dirty="0" smtClean="0">
                <a:solidFill>
                  <a:schemeClr val="accent6"/>
                </a:solidFill>
              </a:rPr>
              <a:t>1974</a:t>
            </a:r>
            <a:r>
              <a:rPr lang="en-US" sz="900" b="0" i="1" dirty="0" smtClean="0">
                <a:solidFill>
                  <a:schemeClr val="accent6"/>
                </a:solidFill>
              </a:rPr>
              <a:t> </a:t>
            </a:r>
            <a:r>
              <a:rPr lang="en-US" sz="900" b="0" i="1" dirty="0">
                <a:solidFill>
                  <a:schemeClr val="accent6"/>
                </a:solidFill>
              </a:rPr>
              <a:t>- </a:t>
            </a:r>
            <a:r>
              <a:rPr lang="en-US" sz="900" b="0" dirty="0">
                <a:solidFill>
                  <a:srgbClr val="0070C0"/>
                </a:solidFill>
              </a:rPr>
              <a:t>Gamma Labs </a:t>
            </a:r>
            <a:r>
              <a:rPr lang="en-US" sz="900" b="0" i="1" dirty="0">
                <a:solidFill>
                  <a:schemeClr val="accent6"/>
                </a:solidFill>
              </a:rPr>
              <a:t>begins production of Geiger-Mueller tubes and He-3 proportional counters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SAINT-GOBAIN CRYSTALS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15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Combing Expertise from </a:t>
            </a:r>
            <a:r>
              <a:rPr lang="en-US" dirty="0" err="1"/>
              <a:t>Bicron</a:t>
            </a:r>
            <a:r>
              <a:rPr lang="en-US" dirty="0"/>
              <a:t>, </a:t>
            </a:r>
            <a:r>
              <a:rPr lang="en-US" dirty="0" err="1"/>
              <a:t>Harshaw</a:t>
            </a:r>
            <a:r>
              <a:rPr lang="en-US" dirty="0"/>
              <a:t>, </a:t>
            </a:r>
            <a:r>
              <a:rPr lang="en-US" dirty="0" err="1"/>
              <a:t>Crismatec</a:t>
            </a:r>
            <a:r>
              <a:rPr lang="en-US" dirty="0"/>
              <a:t>, TGM and Gamma Labs</a:t>
            </a:r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6" name="ZoneTexte 59"/>
          <p:cNvSpPr txBox="1">
            <a:spLocks noChangeArrowheads="1"/>
          </p:cNvSpPr>
          <p:nvPr/>
        </p:nvSpPr>
        <p:spPr bwMode="auto">
          <a:xfrm>
            <a:off x="7543579" y="3612281"/>
            <a:ext cx="1493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b="0">
                <a:solidFill>
                  <a:srgbClr val="FFFFFF"/>
                </a:solidFill>
              </a:rPr>
              <a:t>Today</a:t>
            </a:r>
          </a:p>
        </p:txBody>
      </p:sp>
      <p:sp>
        <p:nvSpPr>
          <p:cNvPr id="8" name="Pentagone 7"/>
          <p:cNvSpPr/>
          <p:nvPr/>
        </p:nvSpPr>
        <p:spPr>
          <a:xfrm>
            <a:off x="226791" y="3612268"/>
            <a:ext cx="8651875" cy="522288"/>
          </a:xfrm>
          <a:prstGeom prst="homePlate">
            <a:avLst>
              <a:gd name="adj" fmla="val 45520"/>
            </a:avLst>
          </a:prstGeom>
          <a:gradFill flip="none" rotWithShape="1">
            <a:gsLst>
              <a:gs pos="0">
                <a:srgbClr val="4AB0B4"/>
              </a:gs>
              <a:gs pos="25000">
                <a:srgbClr val="0F82C3"/>
              </a:gs>
              <a:gs pos="74000">
                <a:srgbClr val="CD1F4A"/>
              </a:gs>
              <a:gs pos="50000">
                <a:srgbClr val="6E3F77"/>
              </a:gs>
              <a:gs pos="97000">
                <a:srgbClr val="EC6707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ZoneTexte 52"/>
          <p:cNvSpPr txBox="1">
            <a:spLocks noChangeArrowheads="1"/>
          </p:cNvSpPr>
          <p:nvPr/>
        </p:nvSpPr>
        <p:spPr bwMode="auto">
          <a:xfrm>
            <a:off x="245841" y="3774047"/>
            <a:ext cx="1019175" cy="27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b="0" dirty="0">
                <a:solidFill>
                  <a:srgbClr val="FFFFFF"/>
                </a:solidFill>
              </a:rPr>
              <a:t>1930</a:t>
            </a:r>
          </a:p>
        </p:txBody>
      </p:sp>
      <p:sp>
        <p:nvSpPr>
          <p:cNvPr id="10" name="ZoneTexte 53"/>
          <p:cNvSpPr txBox="1">
            <a:spLocks noChangeArrowheads="1"/>
          </p:cNvSpPr>
          <p:nvPr/>
        </p:nvSpPr>
        <p:spPr bwMode="auto">
          <a:xfrm>
            <a:off x="1135891" y="3773665"/>
            <a:ext cx="1019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b="0" dirty="0">
                <a:solidFill>
                  <a:srgbClr val="FFFFFF"/>
                </a:solidFill>
              </a:rPr>
              <a:t>1940</a:t>
            </a:r>
          </a:p>
        </p:txBody>
      </p:sp>
      <p:sp>
        <p:nvSpPr>
          <p:cNvPr id="11" name="ZoneTexte 54"/>
          <p:cNvSpPr txBox="1">
            <a:spLocks noChangeArrowheads="1"/>
          </p:cNvSpPr>
          <p:nvPr/>
        </p:nvSpPr>
        <p:spPr bwMode="auto">
          <a:xfrm>
            <a:off x="2190002" y="3774047"/>
            <a:ext cx="1019175" cy="27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b="0" dirty="0">
                <a:solidFill>
                  <a:srgbClr val="FFFFFF"/>
                </a:solidFill>
              </a:rPr>
              <a:t>1969</a:t>
            </a:r>
          </a:p>
        </p:txBody>
      </p:sp>
      <p:sp>
        <p:nvSpPr>
          <p:cNvPr id="12" name="ZoneTexte 55"/>
          <p:cNvSpPr txBox="1">
            <a:spLocks noChangeArrowheads="1"/>
          </p:cNvSpPr>
          <p:nvPr/>
        </p:nvSpPr>
        <p:spPr bwMode="auto">
          <a:xfrm>
            <a:off x="4143718" y="3774047"/>
            <a:ext cx="1017588" cy="27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b="0" dirty="0">
                <a:solidFill>
                  <a:srgbClr val="FFFFFF"/>
                </a:solidFill>
              </a:rPr>
              <a:t>1990</a:t>
            </a:r>
          </a:p>
        </p:txBody>
      </p:sp>
      <p:sp>
        <p:nvSpPr>
          <p:cNvPr id="13" name="ZoneTexte 57"/>
          <p:cNvSpPr txBox="1">
            <a:spLocks noChangeArrowheads="1"/>
          </p:cNvSpPr>
          <p:nvPr/>
        </p:nvSpPr>
        <p:spPr bwMode="auto">
          <a:xfrm>
            <a:off x="4709861" y="3774459"/>
            <a:ext cx="10175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b="0" dirty="0">
                <a:solidFill>
                  <a:srgbClr val="FFFFFF"/>
                </a:solidFill>
              </a:rPr>
              <a:t>1992</a:t>
            </a:r>
          </a:p>
        </p:txBody>
      </p:sp>
      <p:sp>
        <p:nvSpPr>
          <p:cNvPr id="14" name="ZoneTexte 58"/>
          <p:cNvSpPr txBox="1">
            <a:spLocks noChangeArrowheads="1"/>
          </p:cNvSpPr>
          <p:nvPr/>
        </p:nvSpPr>
        <p:spPr bwMode="auto">
          <a:xfrm>
            <a:off x="5649130" y="3774047"/>
            <a:ext cx="1019175" cy="27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b="0" dirty="0">
                <a:solidFill>
                  <a:srgbClr val="FFFFFF"/>
                </a:solidFill>
              </a:rPr>
              <a:t>1999</a:t>
            </a:r>
          </a:p>
        </p:txBody>
      </p:sp>
      <p:sp>
        <p:nvSpPr>
          <p:cNvPr id="15" name="ZoneTexte 59"/>
          <p:cNvSpPr txBox="1">
            <a:spLocks noChangeArrowheads="1"/>
          </p:cNvSpPr>
          <p:nvPr/>
        </p:nvSpPr>
        <p:spPr bwMode="auto">
          <a:xfrm>
            <a:off x="7543579" y="3773665"/>
            <a:ext cx="1493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b="0">
                <a:solidFill>
                  <a:srgbClr val="FFFFFF"/>
                </a:solidFill>
              </a:rPr>
              <a:t>Today</a:t>
            </a:r>
          </a:p>
        </p:txBody>
      </p:sp>
      <p:sp>
        <p:nvSpPr>
          <p:cNvPr id="16" name="ZoneTexte 55"/>
          <p:cNvSpPr txBox="1">
            <a:spLocks noChangeArrowheads="1"/>
          </p:cNvSpPr>
          <p:nvPr/>
        </p:nvSpPr>
        <p:spPr bwMode="auto">
          <a:xfrm>
            <a:off x="2863653" y="3682484"/>
            <a:ext cx="1017588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b="0" dirty="0" smtClean="0">
                <a:solidFill>
                  <a:srgbClr val="FFFFFF"/>
                </a:solidFill>
              </a:rPr>
              <a:t>1970</a:t>
            </a:r>
            <a:endParaRPr lang="fr-FR" sz="1400" b="0" dirty="0">
              <a:solidFill>
                <a:srgbClr val="FFFFFF"/>
              </a:solidFill>
            </a:endParaRP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b="0" dirty="0">
                <a:solidFill>
                  <a:srgbClr val="FFFFFF"/>
                </a:solidFill>
              </a:rPr>
              <a:t>1974</a:t>
            </a:r>
          </a:p>
        </p:txBody>
      </p:sp>
      <p:sp>
        <p:nvSpPr>
          <p:cNvPr id="17" name="ZoneTexte 58"/>
          <p:cNvSpPr txBox="1">
            <a:spLocks noChangeArrowheads="1"/>
          </p:cNvSpPr>
          <p:nvPr/>
        </p:nvSpPr>
        <p:spPr bwMode="auto">
          <a:xfrm>
            <a:off x="6311117" y="3774047"/>
            <a:ext cx="1019175" cy="27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b="0" dirty="0">
                <a:solidFill>
                  <a:srgbClr val="FFFFFF"/>
                </a:solidFill>
              </a:rPr>
              <a:t>2000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135462" y="2411196"/>
            <a:ext cx="1580890" cy="78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453" tIns="45225" rIns="90453" bIns="45225">
            <a:spAutoFit/>
          </a:bodyPr>
          <a:lstStyle>
            <a:defPPr>
              <a:defRPr lang="fr-FR"/>
            </a:defPPr>
            <a:lvl1pPr defTabSz="90487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000" b="0">
                <a:solidFill>
                  <a:srgbClr val="0070C0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900" dirty="0" err="1"/>
              <a:t>Harshaw</a:t>
            </a:r>
            <a:r>
              <a:rPr lang="en-US" sz="900" dirty="0"/>
              <a:t> </a:t>
            </a:r>
            <a:endParaRPr lang="en-US" sz="900" dirty="0" smtClean="0"/>
          </a:p>
          <a:p>
            <a:pPr algn="just">
              <a:lnSpc>
                <a:spcPct val="100000"/>
              </a:lnSpc>
            </a:pPr>
            <a:r>
              <a:rPr lang="en-US" sz="900" i="1" dirty="0" smtClean="0">
                <a:solidFill>
                  <a:schemeClr val="accent6"/>
                </a:solidFill>
              </a:rPr>
              <a:t>Chemicals Company is the first major manufacturer to develop and produce</a:t>
            </a:r>
          </a:p>
          <a:p>
            <a:pPr algn="just">
              <a:lnSpc>
                <a:spcPct val="100000"/>
              </a:lnSpc>
            </a:pPr>
            <a:r>
              <a:rPr lang="en-US" sz="900" i="1" dirty="0" smtClean="0">
                <a:solidFill>
                  <a:schemeClr val="accent6"/>
                </a:solidFill>
              </a:rPr>
              <a:t>scintillation </a:t>
            </a:r>
            <a:r>
              <a:rPr lang="en-US" sz="900" i="1" dirty="0">
                <a:solidFill>
                  <a:schemeClr val="accent6"/>
                </a:solidFill>
              </a:rPr>
              <a:t>crystals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187143" y="3170488"/>
            <a:ext cx="1218670" cy="522288"/>
            <a:chOff x="212352" y="3500628"/>
            <a:chExt cx="1218670" cy="522288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212352" y="3500628"/>
              <a:ext cx="1218670" cy="0"/>
            </a:xfrm>
            <a:prstGeom prst="line">
              <a:avLst/>
            </a:prstGeom>
            <a:ln>
              <a:solidFill>
                <a:srgbClr val="E95D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814547" y="3500628"/>
              <a:ext cx="0" cy="463550"/>
            </a:xfrm>
            <a:prstGeom prst="line">
              <a:avLst/>
            </a:prstGeom>
            <a:ln>
              <a:solidFill>
                <a:srgbClr val="E95D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/>
            <p:cNvSpPr/>
            <p:nvPr/>
          </p:nvSpPr>
          <p:spPr>
            <a:xfrm>
              <a:off x="754222" y="3903853"/>
              <a:ext cx="119062" cy="11906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66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98555" y="1088392"/>
            <a:ext cx="2144915" cy="50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453" tIns="45225" rIns="90453" bIns="45225">
            <a:spAutoFit/>
          </a:bodyPr>
          <a:lstStyle>
            <a:defPPr>
              <a:defRPr lang="fr-FR"/>
            </a:defPPr>
            <a:lvl1pPr defTabSz="90487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000" b="0">
                <a:solidFill>
                  <a:srgbClr val="0070C0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900" dirty="0"/>
              <a:t>Quartz &amp; </a:t>
            </a:r>
            <a:r>
              <a:rPr lang="en-US" sz="900" dirty="0" err="1"/>
              <a:t>Silice</a:t>
            </a:r>
            <a:r>
              <a:rPr lang="en-US" sz="900" dirty="0"/>
              <a:t> </a:t>
            </a:r>
            <a:r>
              <a:rPr lang="en-US" sz="900" i="1" dirty="0" smtClean="0">
                <a:solidFill>
                  <a:schemeClr val="accent6"/>
                </a:solidFill>
              </a:rPr>
              <a:t>a </a:t>
            </a:r>
            <a:r>
              <a:rPr lang="en-US" sz="900" i="1" dirty="0">
                <a:solidFill>
                  <a:schemeClr val="accent6"/>
                </a:solidFill>
              </a:rPr>
              <a:t>subsidiary of Saint-Gobain, begins production of optical crystals and scintillation crystals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34850" y="1592691"/>
            <a:ext cx="1993372" cy="0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1722559" y="1592691"/>
            <a:ext cx="0" cy="2040554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1655884" y="3573713"/>
            <a:ext cx="119062" cy="119063"/>
          </a:xfrm>
          <a:prstGeom prst="ellipse">
            <a:avLst/>
          </a:prstGeom>
          <a:solidFill>
            <a:schemeClr val="bg1"/>
          </a:solidFill>
          <a:ln>
            <a:solidFill>
              <a:srgbClr val="2766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1850806" y="2367991"/>
            <a:ext cx="1413235" cy="64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453" tIns="45225" rIns="90453" bIns="45225">
            <a:spAutoFit/>
          </a:bodyPr>
          <a:lstStyle>
            <a:defPPr>
              <a:defRPr lang="fr-FR"/>
            </a:defPPr>
            <a:lvl1pPr defTabSz="90487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000" b="0">
                <a:solidFill>
                  <a:srgbClr val="0070C0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900" dirty="0" err="1"/>
              <a:t>Bicron</a:t>
            </a:r>
            <a:r>
              <a:rPr lang="en-US" sz="900" dirty="0"/>
              <a:t> </a:t>
            </a:r>
            <a:r>
              <a:rPr lang="en-US" sz="900" i="1" dirty="0" smtClean="0">
                <a:solidFill>
                  <a:schemeClr val="accent6"/>
                </a:solidFill>
              </a:rPr>
              <a:t>Corporation </a:t>
            </a:r>
            <a:r>
              <a:rPr lang="en-US" sz="900" i="1" dirty="0">
                <a:solidFill>
                  <a:schemeClr val="accent6"/>
                </a:solidFill>
              </a:rPr>
              <a:t>is established and begins production of </a:t>
            </a:r>
            <a:r>
              <a:rPr lang="en-US" sz="900" i="1" dirty="0" err="1">
                <a:solidFill>
                  <a:schemeClr val="accent6"/>
                </a:solidFill>
              </a:rPr>
              <a:t>NaI</a:t>
            </a:r>
            <a:r>
              <a:rPr lang="en-US" sz="900" i="1" dirty="0">
                <a:solidFill>
                  <a:schemeClr val="accent6"/>
                </a:solidFill>
              </a:rPr>
              <a:t>(Tl) scintillation ingots</a:t>
            </a:r>
            <a:endParaRPr lang="en-US" sz="900" b="1" i="1" dirty="0">
              <a:solidFill>
                <a:schemeClr val="accent6"/>
              </a:solidFill>
            </a:endParaRPr>
          </a:p>
        </p:txBody>
      </p:sp>
      <p:cxnSp>
        <p:nvCxnSpPr>
          <p:cNvPr id="30" name="Connecteur droit 29"/>
          <p:cNvCxnSpPr/>
          <p:nvPr/>
        </p:nvCxnSpPr>
        <p:spPr>
          <a:xfrm>
            <a:off x="1897155" y="3008287"/>
            <a:ext cx="1147395" cy="1778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V="1">
            <a:off x="2706205" y="3018579"/>
            <a:ext cx="10942" cy="564660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>
            <a:off x="2646673" y="3573713"/>
            <a:ext cx="119062" cy="119063"/>
          </a:xfrm>
          <a:prstGeom prst="ellipse">
            <a:avLst/>
          </a:prstGeom>
          <a:solidFill>
            <a:schemeClr val="bg1"/>
          </a:solidFill>
          <a:ln>
            <a:solidFill>
              <a:srgbClr val="2766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36" name="Connecteur droit 35"/>
          <p:cNvCxnSpPr/>
          <p:nvPr/>
        </p:nvCxnSpPr>
        <p:spPr>
          <a:xfrm>
            <a:off x="2588256" y="2248516"/>
            <a:ext cx="2411915" cy="3660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V="1">
            <a:off x="3409552" y="2265768"/>
            <a:ext cx="12388" cy="1368270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/>
          <p:cNvSpPr/>
          <p:nvPr/>
        </p:nvSpPr>
        <p:spPr>
          <a:xfrm>
            <a:off x="3349227" y="3573713"/>
            <a:ext cx="119062" cy="119063"/>
          </a:xfrm>
          <a:prstGeom prst="ellipse">
            <a:avLst/>
          </a:prstGeom>
          <a:solidFill>
            <a:schemeClr val="bg1"/>
          </a:solidFill>
          <a:ln>
            <a:solidFill>
              <a:srgbClr val="2766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3687573" y="2634120"/>
            <a:ext cx="2270701" cy="50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453" tIns="45225" rIns="90453" bIns="45225">
            <a:spAutoFit/>
          </a:bodyPr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0" dirty="0">
                <a:solidFill>
                  <a:schemeClr val="accent6"/>
                </a:solidFill>
              </a:rPr>
              <a:t>Saint-Gobain</a:t>
            </a:r>
            <a:r>
              <a:rPr lang="en-US" sz="900" b="0" dirty="0">
                <a:solidFill>
                  <a:srgbClr val="0070C0"/>
                </a:solidFill>
              </a:rPr>
              <a:t> </a:t>
            </a:r>
            <a:r>
              <a:rPr lang="en-US" sz="900" b="0" i="1" dirty="0" smtClean="0">
                <a:solidFill>
                  <a:schemeClr val="accent6"/>
                </a:solidFill>
              </a:rPr>
              <a:t>acquires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0" dirty="0" err="1" smtClean="0">
                <a:solidFill>
                  <a:srgbClr val="0070C0"/>
                </a:solidFill>
              </a:rPr>
              <a:t>Bicron</a:t>
            </a:r>
            <a:r>
              <a:rPr lang="en-US" sz="900" b="0" dirty="0" smtClean="0">
                <a:solidFill>
                  <a:srgbClr val="0070C0"/>
                </a:solidFill>
              </a:rPr>
              <a:t> </a:t>
            </a:r>
            <a:r>
              <a:rPr lang="en-US" sz="900" b="0" i="1" dirty="0" smtClean="0">
                <a:solidFill>
                  <a:schemeClr val="accent6"/>
                </a:solidFill>
              </a:rPr>
              <a:t>Corporation and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0" dirty="0" err="1" smtClean="0">
                <a:solidFill>
                  <a:srgbClr val="0070C0"/>
                </a:solidFill>
              </a:rPr>
              <a:t>Harshaw</a:t>
            </a:r>
            <a:r>
              <a:rPr lang="en-US" sz="900" b="0" dirty="0" smtClean="0">
                <a:solidFill>
                  <a:srgbClr val="0070C0"/>
                </a:solidFill>
              </a:rPr>
              <a:t> </a:t>
            </a:r>
            <a:r>
              <a:rPr lang="en-US" sz="900" b="0" dirty="0" smtClean="0">
                <a:solidFill>
                  <a:schemeClr val="accent6"/>
                </a:solidFill>
              </a:rPr>
              <a:t>brand products</a:t>
            </a:r>
            <a:endParaRPr lang="en-US" sz="900" b="0" dirty="0">
              <a:solidFill>
                <a:schemeClr val="accent6"/>
              </a:solidFill>
            </a:endParaRPr>
          </a:p>
        </p:txBody>
      </p:sp>
      <p:cxnSp>
        <p:nvCxnSpPr>
          <p:cNvPr id="41" name="Connecteur droit 40"/>
          <p:cNvCxnSpPr/>
          <p:nvPr/>
        </p:nvCxnSpPr>
        <p:spPr>
          <a:xfrm>
            <a:off x="3747751" y="3151663"/>
            <a:ext cx="1422400" cy="0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H="1" flipV="1">
            <a:off x="4677713" y="3161080"/>
            <a:ext cx="7443" cy="472165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/>
          <p:cNvSpPr/>
          <p:nvPr/>
        </p:nvSpPr>
        <p:spPr>
          <a:xfrm>
            <a:off x="4618480" y="3573713"/>
            <a:ext cx="119062" cy="119063"/>
          </a:xfrm>
          <a:prstGeom prst="ellipse">
            <a:avLst/>
          </a:prstGeom>
          <a:solidFill>
            <a:schemeClr val="bg1"/>
          </a:solidFill>
          <a:ln>
            <a:solidFill>
              <a:srgbClr val="2766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46" name="Connecteur droit 45"/>
          <p:cNvCxnSpPr/>
          <p:nvPr/>
        </p:nvCxnSpPr>
        <p:spPr>
          <a:xfrm flipV="1">
            <a:off x="5161306" y="1542690"/>
            <a:ext cx="2770751" cy="10144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 flipV="1">
            <a:off x="5309294" y="1543162"/>
            <a:ext cx="8513" cy="2040077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5258275" y="3573713"/>
            <a:ext cx="119062" cy="119063"/>
          </a:xfrm>
          <a:prstGeom prst="ellipse">
            <a:avLst/>
          </a:prstGeom>
          <a:solidFill>
            <a:schemeClr val="bg1"/>
          </a:solidFill>
          <a:ln>
            <a:solidFill>
              <a:srgbClr val="2766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5930774" y="2252176"/>
            <a:ext cx="2445301" cy="36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453" tIns="45225" rIns="90453" bIns="45225">
            <a:spAutoFit/>
          </a:bodyPr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0" i="1" dirty="0">
                <a:solidFill>
                  <a:schemeClr val="accent6"/>
                </a:solidFill>
              </a:rPr>
              <a:t>Saint-Gobain </a:t>
            </a:r>
            <a:r>
              <a:rPr lang="en-US" sz="900" b="0" i="1" dirty="0" smtClean="0">
                <a:solidFill>
                  <a:schemeClr val="accent6"/>
                </a:solidFill>
              </a:rPr>
              <a:t>(BICRON) acquires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0" dirty="0" smtClean="0">
                <a:solidFill>
                  <a:srgbClr val="0070C0"/>
                </a:solidFill>
              </a:rPr>
              <a:t>TGM </a:t>
            </a:r>
            <a:r>
              <a:rPr lang="en-US" sz="900" b="0" dirty="0">
                <a:solidFill>
                  <a:srgbClr val="0070C0"/>
                </a:solidFill>
              </a:rPr>
              <a:t>Detectors </a:t>
            </a:r>
            <a:r>
              <a:rPr lang="en-US" sz="900" b="0" i="1" dirty="0">
                <a:solidFill>
                  <a:schemeClr val="accent6"/>
                </a:solidFill>
              </a:rPr>
              <a:t>and </a:t>
            </a:r>
            <a:r>
              <a:rPr lang="en-US" sz="900" b="0" dirty="0">
                <a:solidFill>
                  <a:srgbClr val="0070C0"/>
                </a:solidFill>
              </a:rPr>
              <a:t>Gamma Labs</a:t>
            </a:r>
          </a:p>
        </p:txBody>
      </p:sp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6607765" y="2654248"/>
            <a:ext cx="2295853" cy="50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53" tIns="45225" rIns="90453" bIns="45225">
            <a:spAutoFit/>
          </a:bodyPr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0" dirty="0" err="1" smtClean="0">
                <a:solidFill>
                  <a:srgbClr val="0070C0"/>
                </a:solidFill>
              </a:rPr>
              <a:t>Saphikon</a:t>
            </a:r>
            <a:r>
              <a:rPr lang="en-US" sz="900" dirty="0" smtClean="0">
                <a:solidFill>
                  <a:srgbClr val="0070C0"/>
                </a:solidFill>
              </a:rPr>
              <a:t> </a:t>
            </a:r>
            <a:r>
              <a:rPr lang="en-US" sz="900" b="0" i="1" dirty="0" smtClean="0">
                <a:solidFill>
                  <a:schemeClr val="accent6"/>
                </a:solidFill>
              </a:rPr>
              <a:t>is acquired and all </a:t>
            </a:r>
            <a:r>
              <a:rPr lang="en-US" sz="900" b="0" i="1" dirty="0">
                <a:solidFill>
                  <a:schemeClr val="accent6"/>
                </a:solidFill>
              </a:rPr>
              <a:t>of the above businesses and brand names are united under </a:t>
            </a:r>
            <a:r>
              <a:rPr lang="en-US" sz="900" b="0" i="1" dirty="0" smtClean="0">
                <a:solidFill>
                  <a:schemeClr val="accent6"/>
                </a:solidFill>
              </a:rPr>
              <a:t>the </a:t>
            </a:r>
            <a:r>
              <a:rPr lang="en-US" sz="900" b="0" dirty="0" smtClean="0">
                <a:solidFill>
                  <a:srgbClr val="0070C0"/>
                </a:solidFill>
              </a:rPr>
              <a:t>Saint-Gobain </a:t>
            </a:r>
            <a:r>
              <a:rPr lang="en-US" sz="900" b="0" dirty="0">
                <a:solidFill>
                  <a:srgbClr val="0070C0"/>
                </a:solidFill>
              </a:rPr>
              <a:t>Crystals </a:t>
            </a:r>
            <a:r>
              <a:rPr lang="en-US" sz="900" b="0" i="1" dirty="0">
                <a:solidFill>
                  <a:schemeClr val="accent6"/>
                </a:solidFill>
              </a:rPr>
              <a:t>name</a:t>
            </a:r>
          </a:p>
        </p:txBody>
      </p:sp>
      <p:cxnSp>
        <p:nvCxnSpPr>
          <p:cNvPr id="52" name="Connecteur droit 51"/>
          <p:cNvCxnSpPr/>
          <p:nvPr/>
        </p:nvCxnSpPr>
        <p:spPr>
          <a:xfrm>
            <a:off x="6662889" y="3171545"/>
            <a:ext cx="2215777" cy="4923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flipV="1">
            <a:off x="6814763" y="3169694"/>
            <a:ext cx="0" cy="463550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6747559" y="3573713"/>
            <a:ext cx="117475" cy="119063"/>
          </a:xfrm>
          <a:prstGeom prst="ellipse">
            <a:avLst/>
          </a:prstGeom>
          <a:solidFill>
            <a:schemeClr val="bg1"/>
          </a:solidFill>
          <a:ln>
            <a:solidFill>
              <a:srgbClr val="2766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56" name="Connecteur droit 55"/>
          <p:cNvCxnSpPr/>
          <p:nvPr/>
        </p:nvCxnSpPr>
        <p:spPr>
          <a:xfrm>
            <a:off x="5987839" y="2604871"/>
            <a:ext cx="1791818" cy="7257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 flipV="1">
            <a:off x="6247708" y="2612128"/>
            <a:ext cx="3620" cy="1021293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/>
          <p:cNvSpPr/>
          <p:nvPr/>
        </p:nvSpPr>
        <p:spPr>
          <a:xfrm>
            <a:off x="6181033" y="3573888"/>
            <a:ext cx="119062" cy="119063"/>
          </a:xfrm>
          <a:prstGeom prst="ellipse">
            <a:avLst/>
          </a:prstGeom>
          <a:solidFill>
            <a:schemeClr val="bg1"/>
          </a:solidFill>
          <a:ln>
            <a:solidFill>
              <a:srgbClr val="2766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2" name="ZoneTexte 57"/>
          <p:cNvSpPr txBox="1">
            <a:spLocks noChangeArrowheads="1"/>
          </p:cNvSpPr>
          <p:nvPr/>
        </p:nvSpPr>
        <p:spPr bwMode="auto">
          <a:xfrm>
            <a:off x="5197685" y="3774459"/>
            <a:ext cx="10175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b="0" dirty="0" smtClean="0">
                <a:solidFill>
                  <a:srgbClr val="FFFFFF"/>
                </a:solidFill>
              </a:rPr>
              <a:t>1995</a:t>
            </a:r>
            <a:endParaRPr lang="fr-FR" sz="1400" b="0" dirty="0">
              <a:solidFill>
                <a:srgbClr val="FFFFFF"/>
              </a:solidFill>
            </a:endParaRPr>
          </a:p>
        </p:txBody>
      </p:sp>
      <p:cxnSp>
        <p:nvCxnSpPr>
          <p:cNvPr id="63" name="Connecteur droit 62"/>
          <p:cNvCxnSpPr/>
          <p:nvPr/>
        </p:nvCxnSpPr>
        <p:spPr>
          <a:xfrm>
            <a:off x="5565155" y="2056237"/>
            <a:ext cx="2288597" cy="0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 flipH="1" flipV="1">
            <a:off x="5732361" y="2062230"/>
            <a:ext cx="9813" cy="1579434"/>
          </a:xfrm>
          <a:prstGeom prst="line">
            <a:avLst/>
          </a:prstGeom>
          <a:ln>
            <a:solidFill>
              <a:srgbClr val="E95D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/>
          <p:cNvSpPr/>
          <p:nvPr/>
        </p:nvSpPr>
        <p:spPr>
          <a:xfrm>
            <a:off x="5693929" y="3582132"/>
            <a:ext cx="119062" cy="119063"/>
          </a:xfrm>
          <a:prstGeom prst="ellipse">
            <a:avLst/>
          </a:prstGeom>
          <a:solidFill>
            <a:schemeClr val="bg1"/>
          </a:solidFill>
          <a:ln>
            <a:solidFill>
              <a:srgbClr val="2766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7" name="Text Box 21"/>
          <p:cNvSpPr txBox="1">
            <a:spLocks noChangeArrowheads="1"/>
          </p:cNvSpPr>
          <p:nvPr/>
        </p:nvSpPr>
        <p:spPr bwMode="auto">
          <a:xfrm>
            <a:off x="5525815" y="1817882"/>
            <a:ext cx="2909240" cy="22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453" tIns="45225" rIns="90453" bIns="45225">
            <a:spAutoFit/>
          </a:bodyPr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0" i="1" dirty="0">
                <a:solidFill>
                  <a:schemeClr val="accent6"/>
                </a:solidFill>
              </a:rPr>
              <a:t>Saint-Gobain </a:t>
            </a:r>
            <a:r>
              <a:rPr lang="en-US" sz="900" b="0" i="1" dirty="0" smtClean="0">
                <a:solidFill>
                  <a:schemeClr val="accent6"/>
                </a:solidFill>
              </a:rPr>
              <a:t>acquires </a:t>
            </a:r>
            <a:r>
              <a:rPr lang="en-US" sz="900" b="0" dirty="0" smtClean="0">
                <a:solidFill>
                  <a:srgbClr val="0070C0"/>
                </a:solidFill>
              </a:rPr>
              <a:t>Nuclear Enterprise</a:t>
            </a:r>
            <a:endParaRPr lang="en-US" sz="900" b="0" dirty="0">
              <a:solidFill>
                <a:srgbClr val="0070C0"/>
              </a:solidFill>
            </a:endParaRPr>
          </a:p>
        </p:txBody>
      </p:sp>
      <p:sp>
        <p:nvSpPr>
          <p:cNvPr id="73" name="Text Box 21"/>
          <p:cNvSpPr txBox="1">
            <a:spLocks noChangeArrowheads="1"/>
          </p:cNvSpPr>
          <p:nvPr/>
        </p:nvSpPr>
        <p:spPr bwMode="auto">
          <a:xfrm>
            <a:off x="5106932" y="1050090"/>
            <a:ext cx="3111913" cy="50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53" tIns="45225" rIns="90453" bIns="45225">
            <a:spAutoFit/>
          </a:bodyPr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0" dirty="0" err="1">
                <a:solidFill>
                  <a:srgbClr val="0070C0"/>
                </a:solidFill>
              </a:rPr>
              <a:t>Crismatec</a:t>
            </a:r>
            <a:r>
              <a:rPr lang="en-US" sz="900" b="0" i="1" dirty="0">
                <a:solidFill>
                  <a:schemeClr val="accent6"/>
                </a:solidFill>
              </a:rPr>
              <a:t>, the European leader in BGO production, is acquired.  </a:t>
            </a:r>
            <a:r>
              <a:rPr lang="en-US" sz="900" b="0" i="1" dirty="0" err="1">
                <a:solidFill>
                  <a:schemeClr val="accent6"/>
                </a:solidFill>
              </a:rPr>
              <a:t>Crismatec</a:t>
            </a:r>
            <a:r>
              <a:rPr lang="en-US" sz="900" b="0" i="1" dirty="0">
                <a:solidFill>
                  <a:schemeClr val="accent6"/>
                </a:solidFill>
              </a:rPr>
              <a:t> becomes the new name for the </a:t>
            </a:r>
            <a:r>
              <a:rPr lang="en-US" sz="900" b="0" dirty="0">
                <a:solidFill>
                  <a:srgbClr val="0070C0"/>
                </a:solidFill>
              </a:rPr>
              <a:t>Quartz &amp; </a:t>
            </a:r>
            <a:r>
              <a:rPr lang="en-US" sz="900" b="0" dirty="0" err="1">
                <a:solidFill>
                  <a:srgbClr val="0070C0"/>
                </a:solidFill>
              </a:rPr>
              <a:t>Silice</a:t>
            </a:r>
            <a:r>
              <a:rPr lang="en-US" sz="900" b="0" dirty="0">
                <a:solidFill>
                  <a:srgbClr val="0070C0"/>
                </a:solidFill>
              </a:rPr>
              <a:t> </a:t>
            </a:r>
            <a:r>
              <a:rPr lang="en-US" sz="900" b="0" i="1" dirty="0">
                <a:solidFill>
                  <a:schemeClr val="accent6"/>
                </a:solidFill>
              </a:rPr>
              <a:t>entity</a:t>
            </a:r>
          </a:p>
        </p:txBody>
      </p:sp>
    </p:spTree>
    <p:extLst>
      <p:ext uri="{BB962C8B-B14F-4D97-AF65-F5344CB8AC3E}">
        <p14:creationId xmlns:p14="http://schemas.microsoft.com/office/powerpoint/2010/main" val="326905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6261" y="718072"/>
            <a:ext cx="2414016" cy="3081528"/>
          </a:xfrm>
          <a:prstGeom prst="rect">
            <a:avLst/>
          </a:prstGeom>
        </p:spPr>
      </p:pic>
      <p:pic>
        <p:nvPicPr>
          <p:cNvPr id="28" name="Picture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040" y="718072"/>
            <a:ext cx="2414016" cy="3081528"/>
          </a:xfrm>
          <a:prstGeom prst="rect">
            <a:avLst/>
          </a:prstGeom>
        </p:spPr>
      </p:pic>
      <p:pic>
        <p:nvPicPr>
          <p:cNvPr id="29" name="Picture Placeholder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482" y="726201"/>
            <a:ext cx="2414016" cy="30815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CRYSTALS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16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Inorganic materials and detectors</a:t>
            </a:r>
          </a:p>
        </p:txBody>
      </p:sp>
      <p:sp>
        <p:nvSpPr>
          <p:cNvPr id="6" name="ZoneTexte 7"/>
          <p:cNvSpPr txBox="1"/>
          <p:nvPr/>
        </p:nvSpPr>
        <p:spPr>
          <a:xfrm>
            <a:off x="376376" y="3964117"/>
            <a:ext cx="8427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1"/>
            <a:r>
              <a:rPr lang="en-US" sz="1000" dirty="0" smtClean="0"/>
              <a:t>Offering </a:t>
            </a:r>
            <a:r>
              <a:rPr lang="en-US" sz="1000" dirty="0"/>
              <a:t>an industry leading variety of scintillators and experienced in packaging </a:t>
            </a:r>
            <a:r>
              <a:rPr lang="en-US" sz="1000" dirty="0" smtClean="0"/>
              <a:t>hygroscopic</a:t>
            </a:r>
          </a:p>
          <a:p>
            <a:pPr marL="180975" lvl="1"/>
            <a:r>
              <a:rPr lang="en-US" sz="1000" dirty="0" smtClean="0"/>
              <a:t>materials </a:t>
            </a:r>
            <a:r>
              <a:rPr lang="en-US" sz="1000" dirty="0"/>
              <a:t>to ensure many years of performance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560690" y="2771858"/>
            <a:ext cx="2415600" cy="1044000"/>
          </a:xfrm>
          <a:solidFill>
            <a:srgbClr val="D74359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b="1" noProof="0" dirty="0" smtClean="0">
                <a:solidFill>
                  <a:schemeClr val="bg1"/>
                </a:solidFill>
              </a:rPr>
              <a:t>SCINTILLATION CRYSTALS</a:t>
            </a:r>
          </a:p>
          <a:p>
            <a:pPr marL="0" indent="0" fontAlgn="t">
              <a:lnSpc>
                <a:spcPct val="100000"/>
              </a:lnSpc>
              <a:buNone/>
            </a:pPr>
            <a:r>
              <a:rPr lang="en-US" sz="1100" b="0" noProof="0" dirty="0" err="1" smtClean="0">
                <a:solidFill>
                  <a:schemeClr val="bg1"/>
                </a:solidFill>
                <a:latin typeface="Arial"/>
              </a:rPr>
              <a:t>BrilLanCe</a:t>
            </a:r>
            <a:r>
              <a:rPr lang="en-US" sz="1100" b="0" baseline="16000" noProof="0" dirty="0" err="1" smtClean="0">
                <a:solidFill>
                  <a:schemeClr val="bg1"/>
                </a:solidFill>
                <a:latin typeface="Arial"/>
              </a:rPr>
              <a:t>TM</a:t>
            </a:r>
            <a:r>
              <a:rPr lang="en-US" sz="1100" b="0" noProof="0" dirty="0" smtClean="0">
                <a:solidFill>
                  <a:schemeClr val="bg1"/>
                </a:solidFill>
                <a:latin typeface="Arial"/>
              </a:rPr>
              <a:t>, </a:t>
            </a:r>
            <a:r>
              <a:rPr lang="en-US" sz="1100" b="0" noProof="0" dirty="0" err="1" smtClean="0">
                <a:solidFill>
                  <a:schemeClr val="bg1"/>
                </a:solidFill>
                <a:latin typeface="Arial"/>
              </a:rPr>
              <a:t>NaI</a:t>
            </a:r>
            <a:r>
              <a:rPr lang="en-US" sz="1100" b="0" noProof="0" dirty="0" smtClean="0">
                <a:solidFill>
                  <a:schemeClr val="bg1"/>
                </a:solidFill>
                <a:latin typeface="Arial"/>
              </a:rPr>
              <a:t>(Tl), BGO</a:t>
            </a:r>
            <a:br>
              <a:rPr lang="en-US" sz="1100" b="0" noProof="0" dirty="0" smtClean="0">
                <a:solidFill>
                  <a:schemeClr val="bg1"/>
                </a:solidFill>
                <a:latin typeface="Arial"/>
              </a:rPr>
            </a:br>
            <a:r>
              <a:rPr lang="en-US" sz="1100" b="0" noProof="0" dirty="0" err="1" smtClean="0">
                <a:solidFill>
                  <a:schemeClr val="bg1"/>
                </a:solidFill>
                <a:latin typeface="Arial"/>
              </a:rPr>
              <a:t>PreLude</a:t>
            </a:r>
            <a:r>
              <a:rPr lang="en-US" sz="1100" b="0" baseline="16000" noProof="0" dirty="0" err="1">
                <a:solidFill>
                  <a:schemeClr val="bg1"/>
                </a:solidFill>
                <a:latin typeface="Arial"/>
              </a:rPr>
              <a:t>TM</a:t>
            </a:r>
            <a:r>
              <a:rPr lang="en-US" sz="1100" b="0" noProof="0" dirty="0" smtClean="0">
                <a:solidFill>
                  <a:schemeClr val="bg1"/>
                </a:solidFill>
                <a:latin typeface="Arial"/>
              </a:rPr>
              <a:t> 420, CLLB</a:t>
            </a:r>
            <a:br>
              <a:rPr lang="en-US" sz="1100" b="0" noProof="0" dirty="0" smtClean="0">
                <a:solidFill>
                  <a:schemeClr val="bg1"/>
                </a:solidFill>
                <a:latin typeface="Arial"/>
              </a:rPr>
            </a:br>
            <a:r>
              <a:rPr lang="en-US" sz="1100" b="0" noProof="0" dirty="0" err="1" smtClean="0">
                <a:solidFill>
                  <a:schemeClr val="bg1"/>
                </a:solidFill>
                <a:latin typeface="Arial"/>
              </a:rPr>
              <a:t>CsI</a:t>
            </a:r>
            <a:r>
              <a:rPr lang="en-US" sz="1100" b="0" noProof="0" dirty="0" smtClean="0">
                <a:solidFill>
                  <a:schemeClr val="bg1"/>
                </a:solidFill>
                <a:latin typeface="Arial"/>
              </a:rPr>
              <a:t>(Tl), </a:t>
            </a:r>
            <a:r>
              <a:rPr lang="en-US" sz="1100" b="0" noProof="0" dirty="0" err="1" smtClean="0">
                <a:solidFill>
                  <a:schemeClr val="bg1"/>
                </a:solidFill>
                <a:latin typeface="Arial"/>
              </a:rPr>
              <a:t>CsI</a:t>
            </a:r>
            <a:r>
              <a:rPr lang="en-US" sz="1100" b="0" noProof="0" dirty="0" smtClean="0">
                <a:solidFill>
                  <a:schemeClr val="bg1"/>
                </a:solidFill>
                <a:latin typeface="Arial"/>
              </a:rPr>
              <a:t>(Na), CaF2(</a:t>
            </a:r>
            <a:r>
              <a:rPr lang="en-US" sz="1100" b="0" noProof="0" dirty="0" err="1" smtClean="0">
                <a:solidFill>
                  <a:schemeClr val="bg1"/>
                </a:solidFill>
                <a:latin typeface="Arial"/>
              </a:rPr>
              <a:t>Eu</a:t>
            </a:r>
            <a:r>
              <a:rPr lang="en-US" sz="1100" b="0" noProof="0" dirty="0">
                <a:solidFill>
                  <a:schemeClr val="bg1"/>
                </a:solidFill>
                <a:latin typeface="Arial"/>
              </a:rPr>
              <a:t>), </a:t>
            </a:r>
            <a:r>
              <a:rPr lang="en-US" sz="1100" b="0" noProof="0" dirty="0" smtClean="0">
                <a:solidFill>
                  <a:schemeClr val="bg1"/>
                </a:solidFill>
                <a:latin typeface="Arial"/>
              </a:rPr>
              <a:t>CdWO4, YAG(Ce)</a:t>
            </a:r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5" name="Content Placeholder 6"/>
          <p:cNvSpPr txBox="1">
            <a:spLocks/>
          </p:cNvSpPr>
          <p:nvPr/>
        </p:nvSpPr>
        <p:spPr>
          <a:xfrm>
            <a:off x="3285469" y="2755600"/>
            <a:ext cx="2415600" cy="1044000"/>
          </a:xfrm>
          <a:prstGeom prst="rect">
            <a:avLst/>
          </a:prstGeom>
          <a:solidFill>
            <a:srgbClr val="85C7C0"/>
          </a:solidFill>
        </p:spPr>
        <p:txBody>
          <a:bodyPr>
            <a:norm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91" marR="0" indent="-214308" defTabSz="68578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fr-FR" sz="1100" b="0" i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982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0363" indent="-360363">
              <a:lnSpc>
                <a:spcPct val="90000"/>
              </a:lnSpc>
              <a:spcBef>
                <a:spcPts val="0"/>
              </a:spcBef>
              <a:buFontTx/>
              <a:buBlip>
                <a:blip r:embed="rId5"/>
              </a:buBlip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dirty="0"/>
              <a:t>DETECTOR ASSEMBLIES</a:t>
            </a:r>
          </a:p>
          <a:p>
            <a:r>
              <a:rPr lang="en-US" b="0" dirty="0"/>
              <a:t>Packaged, PMT designs, Electronics, Rectangular</a:t>
            </a:r>
          </a:p>
          <a:p>
            <a:r>
              <a:rPr lang="en-US" b="0" dirty="0"/>
              <a:t>Designs for extreme environments</a:t>
            </a:r>
          </a:p>
        </p:txBody>
      </p:sp>
      <p:sp>
        <p:nvSpPr>
          <p:cNvPr id="26" name="Content Placeholder 8"/>
          <p:cNvSpPr txBox="1">
            <a:spLocks/>
          </p:cNvSpPr>
          <p:nvPr/>
        </p:nvSpPr>
        <p:spPr>
          <a:xfrm>
            <a:off x="5997586" y="2755600"/>
            <a:ext cx="2415600" cy="1044000"/>
          </a:xfrm>
          <a:prstGeom prst="rect">
            <a:avLst/>
          </a:prstGeom>
          <a:solidFill>
            <a:srgbClr val="4568A3"/>
          </a:solidFill>
        </p:spPr>
        <p:txBody>
          <a:bodyPr>
            <a:normAutofit/>
          </a:bodyPr>
          <a:lstStyle>
            <a:defPPr>
              <a:defRPr lang="fr-FR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91" marR="0" indent="-214308" defTabSz="68578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982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0363" indent="-360363">
              <a:lnSpc>
                <a:spcPct val="90000"/>
              </a:lnSpc>
              <a:spcBef>
                <a:spcPts val="0"/>
              </a:spcBef>
              <a:buFontTx/>
              <a:buBlip>
                <a:blip r:embed="rId5"/>
              </a:buBlip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dirty="0"/>
              <a:t>ARRAYS</a:t>
            </a:r>
          </a:p>
          <a:p>
            <a:r>
              <a:rPr lang="en-US" b="0" dirty="0"/>
              <a:t>Linear , Linear - CT, 2D - CT Baggage scanner</a:t>
            </a:r>
            <a:br>
              <a:rPr lang="en-US" b="0" dirty="0"/>
            </a:br>
            <a:r>
              <a:rPr lang="en-US" b="0" dirty="0"/>
              <a:t>Medical/PET</a:t>
            </a:r>
            <a:br>
              <a:rPr lang="en-US" b="0" dirty="0"/>
            </a:br>
            <a:r>
              <a:rPr lang="en-US" b="0" dirty="0"/>
              <a:t>Industrial Process control</a:t>
            </a:r>
          </a:p>
        </p:txBody>
      </p:sp>
      <p:cxnSp>
        <p:nvCxnSpPr>
          <p:cNvPr id="30" name="Straight Connector 10"/>
          <p:cNvCxnSpPr/>
          <p:nvPr/>
        </p:nvCxnSpPr>
        <p:spPr>
          <a:xfrm flipH="1">
            <a:off x="560690" y="3936211"/>
            <a:ext cx="1020" cy="428016"/>
          </a:xfrm>
          <a:prstGeom prst="line">
            <a:avLst/>
          </a:prstGeom>
          <a:noFill/>
          <a:ln w="9525" cap="flat" cmpd="sng" algn="ctr">
            <a:solidFill>
              <a:srgbClr val="219CDC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11830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6599" y="718072"/>
            <a:ext cx="2414016" cy="3081528"/>
          </a:xfrm>
          <a:prstGeom prst="rect">
            <a:avLst/>
          </a:prstGeom>
        </p:spPr>
      </p:pic>
      <p:pic>
        <p:nvPicPr>
          <p:cNvPr id="14" name="Picture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7053" y="718072"/>
            <a:ext cx="2414016" cy="3081528"/>
          </a:xfrm>
          <a:prstGeom prst="rect">
            <a:avLst/>
          </a:prstGeom>
        </p:spPr>
      </p:pic>
      <p:pic>
        <p:nvPicPr>
          <p:cNvPr id="15" name="Picture Placeholder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690" y="729919"/>
            <a:ext cx="2414016" cy="30815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 GOBAIN CRYSTALS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17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Plastic </a:t>
            </a:r>
            <a:r>
              <a:rPr lang="en-US" dirty="0"/>
              <a:t>materials and detectors</a:t>
            </a:r>
          </a:p>
        </p:txBody>
      </p:sp>
      <p:sp>
        <p:nvSpPr>
          <p:cNvPr id="6" name="ZoneTexte 7"/>
          <p:cNvSpPr txBox="1"/>
          <p:nvPr/>
        </p:nvSpPr>
        <p:spPr>
          <a:xfrm>
            <a:off x="376376" y="3964117"/>
            <a:ext cx="8427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1"/>
            <a:r>
              <a:rPr lang="en-US" sz="1000" dirty="0"/>
              <a:t>Highly purified monomers are the bases of our materials, which assures maximum homogeneity and highest quality.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560690" y="2771858"/>
            <a:ext cx="2415600" cy="1044000"/>
          </a:xfrm>
          <a:solidFill>
            <a:srgbClr val="D74359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b="1" dirty="0">
                <a:solidFill>
                  <a:schemeClr val="bg1"/>
                </a:solidFill>
              </a:rPr>
              <a:t>PLASTIC SCINTILLATORS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For detection of Alpha, Beta and Gamma radiation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Personnel, cargo, scrap metal screening</a:t>
            </a:r>
          </a:p>
        </p:txBody>
      </p:sp>
      <p:sp>
        <p:nvSpPr>
          <p:cNvPr id="25" name="Content Placeholder 6"/>
          <p:cNvSpPr txBox="1">
            <a:spLocks/>
          </p:cNvSpPr>
          <p:nvPr/>
        </p:nvSpPr>
        <p:spPr>
          <a:xfrm>
            <a:off x="3285469" y="2755600"/>
            <a:ext cx="2415600" cy="1044000"/>
          </a:xfrm>
          <a:prstGeom prst="rect">
            <a:avLst/>
          </a:prstGeom>
          <a:solidFill>
            <a:srgbClr val="85C7C0"/>
          </a:solidFill>
        </p:spPr>
        <p:txBody>
          <a:bodyPr>
            <a:norm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91" marR="0" indent="-214308" defTabSz="68578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fr-FR" sz="1100" b="0" i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982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0363" indent="-360363">
              <a:lnSpc>
                <a:spcPct val="90000"/>
              </a:lnSpc>
              <a:spcBef>
                <a:spcPts val="0"/>
              </a:spcBef>
              <a:buFontTx/>
              <a:buBlip>
                <a:blip r:embed="rId5"/>
              </a:buBlip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dirty="0"/>
              <a:t>FIBER SCINTILLATORS</a:t>
            </a:r>
          </a:p>
          <a:p>
            <a:r>
              <a:rPr lang="en-US" b="0" dirty="0"/>
              <a:t>For industrial gauging</a:t>
            </a:r>
            <a:br>
              <a:rPr lang="en-US" b="0" dirty="0"/>
            </a:br>
            <a:r>
              <a:rPr lang="en-US" b="0" dirty="0"/>
              <a:t>Physics projects</a:t>
            </a:r>
          </a:p>
        </p:txBody>
      </p:sp>
      <p:sp>
        <p:nvSpPr>
          <p:cNvPr id="26" name="Content Placeholder 8"/>
          <p:cNvSpPr txBox="1">
            <a:spLocks/>
          </p:cNvSpPr>
          <p:nvPr/>
        </p:nvSpPr>
        <p:spPr>
          <a:xfrm>
            <a:off x="5997586" y="2755600"/>
            <a:ext cx="2415600" cy="1044000"/>
          </a:xfrm>
          <a:prstGeom prst="rect">
            <a:avLst/>
          </a:prstGeom>
          <a:solidFill>
            <a:srgbClr val="4568A3"/>
          </a:solidFill>
        </p:spPr>
        <p:txBody>
          <a:bodyPr>
            <a:normAutofit/>
          </a:bodyPr>
          <a:lstStyle>
            <a:defPPr>
              <a:defRPr lang="fr-FR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91" marR="0" indent="-214308" defTabSz="68578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982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0363" indent="-360363">
              <a:lnSpc>
                <a:spcPct val="90000"/>
              </a:lnSpc>
              <a:spcBef>
                <a:spcPts val="0"/>
              </a:spcBef>
              <a:buFontTx/>
              <a:buBlip>
                <a:blip r:embed="rId5"/>
              </a:buBlip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dirty="0"/>
              <a:t>LIQUID SCINTILLATORS</a:t>
            </a:r>
          </a:p>
          <a:p>
            <a:r>
              <a:rPr lang="en-US" b="0" dirty="0"/>
              <a:t>For Neutron detection</a:t>
            </a:r>
          </a:p>
          <a:p>
            <a:r>
              <a:rPr lang="en-US" b="0" dirty="0"/>
              <a:t>Various physics projects</a:t>
            </a:r>
          </a:p>
        </p:txBody>
      </p:sp>
      <p:cxnSp>
        <p:nvCxnSpPr>
          <p:cNvPr id="30" name="Straight Connector 10"/>
          <p:cNvCxnSpPr/>
          <p:nvPr/>
        </p:nvCxnSpPr>
        <p:spPr>
          <a:xfrm flipH="1">
            <a:off x="560690" y="3936211"/>
            <a:ext cx="1020" cy="428016"/>
          </a:xfrm>
          <a:prstGeom prst="line">
            <a:avLst/>
          </a:prstGeom>
          <a:noFill/>
          <a:ln w="9525" cap="flat" cmpd="sng" algn="ctr">
            <a:solidFill>
              <a:srgbClr val="219CDC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0373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474" y="728700"/>
            <a:ext cx="2414016" cy="308152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CRYSTALS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18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Gas filled detectors</a:t>
            </a:r>
          </a:p>
        </p:txBody>
      </p:sp>
      <p:sp>
        <p:nvSpPr>
          <p:cNvPr id="6" name="ZoneTexte 7"/>
          <p:cNvSpPr txBox="1"/>
          <p:nvPr/>
        </p:nvSpPr>
        <p:spPr>
          <a:xfrm>
            <a:off x="376376" y="3964117"/>
            <a:ext cx="8427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1"/>
            <a:r>
              <a:rPr lang="en-US" sz="1000" dirty="0" smtClean="0"/>
              <a:t>Offering </a:t>
            </a:r>
            <a:r>
              <a:rPr lang="en-US" sz="1000" dirty="0"/>
              <a:t>a full-line of standard Geiger-Mueller detectors and probes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560690" y="2771858"/>
            <a:ext cx="2415600" cy="1044000"/>
          </a:xfrm>
          <a:solidFill>
            <a:srgbClr val="D74359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b="1" dirty="0">
                <a:solidFill>
                  <a:schemeClr val="bg1"/>
                </a:solidFill>
              </a:rPr>
              <a:t>Pancake Geiger-Mueller Tubes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Larger detection area compared to cylindrical tubes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Sensitive to gamma radiation and detection of beta particles and high energy alpha particles </a:t>
            </a:r>
          </a:p>
        </p:txBody>
      </p:sp>
      <p:cxnSp>
        <p:nvCxnSpPr>
          <p:cNvPr id="30" name="Straight Connector 10"/>
          <p:cNvCxnSpPr/>
          <p:nvPr/>
        </p:nvCxnSpPr>
        <p:spPr>
          <a:xfrm flipH="1">
            <a:off x="560690" y="3936211"/>
            <a:ext cx="1020" cy="428016"/>
          </a:xfrm>
          <a:prstGeom prst="line">
            <a:avLst/>
          </a:prstGeom>
          <a:noFill/>
          <a:ln w="9525" cap="flat" cmpd="sng" algn="ctr">
            <a:solidFill>
              <a:srgbClr val="219CDC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1919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482" y="682725"/>
            <a:ext cx="2414016" cy="3081528"/>
          </a:xfrm>
          <a:prstGeom prst="rect">
            <a:avLst/>
          </a:prstGeom>
        </p:spPr>
      </p:pic>
      <p:pic>
        <p:nvPicPr>
          <p:cNvPr id="21" name="Picture Placeholder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7586" y="682725"/>
            <a:ext cx="2414016" cy="3081528"/>
          </a:xfrm>
          <a:prstGeom prst="rect">
            <a:avLst/>
          </a:prstGeom>
        </p:spPr>
      </p:pic>
      <p:pic>
        <p:nvPicPr>
          <p:cNvPr id="22" name="Picture Placeholder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7053" y="682725"/>
            <a:ext cx="2414016" cy="30815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CRYSTALS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19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SAPPHIRE</a:t>
            </a:r>
          </a:p>
        </p:txBody>
      </p:sp>
      <p:sp>
        <p:nvSpPr>
          <p:cNvPr id="6" name="ZoneTexte 7"/>
          <p:cNvSpPr txBox="1"/>
          <p:nvPr/>
        </p:nvSpPr>
        <p:spPr>
          <a:xfrm>
            <a:off x="376376" y="3964117"/>
            <a:ext cx="8427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1"/>
            <a:r>
              <a:rPr lang="en-US" sz="1000" dirty="0"/>
              <a:t>One of the hardest materials in existence, sapphire is virtually scratch proof which helps it maintain its integrity in demanding physical environments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560690" y="2771858"/>
            <a:ext cx="2415600" cy="1044000"/>
          </a:xfrm>
          <a:solidFill>
            <a:srgbClr val="D74359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b="1" dirty="0">
                <a:solidFill>
                  <a:schemeClr val="bg1"/>
                </a:solidFill>
              </a:rPr>
              <a:t>CLASS SHEETS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Near-net sizes available in production volumes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5" name="Content Placeholder 6"/>
          <p:cNvSpPr txBox="1">
            <a:spLocks/>
          </p:cNvSpPr>
          <p:nvPr/>
        </p:nvSpPr>
        <p:spPr>
          <a:xfrm>
            <a:off x="3285469" y="2755600"/>
            <a:ext cx="2415600" cy="1044000"/>
          </a:xfrm>
          <a:prstGeom prst="rect">
            <a:avLst/>
          </a:prstGeom>
          <a:solidFill>
            <a:srgbClr val="85C7C0"/>
          </a:solidFill>
        </p:spPr>
        <p:txBody>
          <a:bodyPr>
            <a:norm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91" marR="0" indent="-214308" defTabSz="68578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fr-FR" sz="1100" b="0" i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982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0363" indent="-360363">
              <a:lnSpc>
                <a:spcPct val="90000"/>
              </a:lnSpc>
              <a:spcBef>
                <a:spcPts val="0"/>
              </a:spcBef>
              <a:buFontTx/>
              <a:buBlip>
                <a:blip r:embed="rId5"/>
              </a:buBlip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dirty="0"/>
              <a:t>TUBES &amp; RODS</a:t>
            </a:r>
          </a:p>
          <a:p>
            <a:r>
              <a:rPr lang="en-US" b="0" dirty="0"/>
              <a:t>High-performance, durable</a:t>
            </a:r>
            <a:br>
              <a:rPr lang="en-US" b="0" dirty="0"/>
            </a:br>
            <a:r>
              <a:rPr lang="en-US" b="0" dirty="0"/>
              <a:t>and offering significant performance advantages over other materials</a:t>
            </a:r>
          </a:p>
        </p:txBody>
      </p:sp>
      <p:sp>
        <p:nvSpPr>
          <p:cNvPr id="26" name="Content Placeholder 8"/>
          <p:cNvSpPr txBox="1">
            <a:spLocks/>
          </p:cNvSpPr>
          <p:nvPr/>
        </p:nvSpPr>
        <p:spPr>
          <a:xfrm>
            <a:off x="5997586" y="2755600"/>
            <a:ext cx="2415600" cy="1044000"/>
          </a:xfrm>
          <a:prstGeom prst="rect">
            <a:avLst/>
          </a:prstGeom>
          <a:solidFill>
            <a:srgbClr val="4568A3"/>
          </a:solidFill>
        </p:spPr>
        <p:txBody>
          <a:bodyPr>
            <a:normAutofit/>
          </a:bodyPr>
          <a:lstStyle>
            <a:defPPr>
              <a:defRPr lang="fr-FR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91" marR="0" indent="-214308" defTabSz="68578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982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0363" indent="-360363">
              <a:lnSpc>
                <a:spcPct val="90000"/>
              </a:lnSpc>
              <a:spcBef>
                <a:spcPts val="0"/>
              </a:spcBef>
              <a:buFontTx/>
              <a:buBlip>
                <a:blip r:embed="rId5"/>
              </a:buBlip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dirty="0"/>
              <a:t>COMPONENTS</a:t>
            </a:r>
          </a:p>
          <a:p>
            <a:r>
              <a:rPr lang="en-US" b="0" dirty="0"/>
              <a:t>Shaped Sapphire for semiconductor, medical and industrial markets</a:t>
            </a:r>
          </a:p>
        </p:txBody>
      </p:sp>
      <p:cxnSp>
        <p:nvCxnSpPr>
          <p:cNvPr id="30" name="Straight Connector 10"/>
          <p:cNvCxnSpPr/>
          <p:nvPr/>
        </p:nvCxnSpPr>
        <p:spPr>
          <a:xfrm flipH="1">
            <a:off x="560690" y="3936211"/>
            <a:ext cx="1020" cy="428016"/>
          </a:xfrm>
          <a:prstGeom prst="line">
            <a:avLst/>
          </a:prstGeom>
          <a:noFill/>
          <a:ln w="9525" cap="flat" cmpd="sng" algn="ctr">
            <a:solidFill>
              <a:srgbClr val="219CDC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6506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845875594"/>
              </p:ext>
            </p:extLst>
          </p:nvPr>
        </p:nvGraphicFramePr>
        <p:xfrm>
          <a:off x="428172" y="1117597"/>
          <a:ext cx="7170056" cy="3311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297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6599" y="718072"/>
            <a:ext cx="2414016" cy="3081528"/>
          </a:xfrm>
          <a:prstGeom prst="rect">
            <a:avLst/>
          </a:prstGeom>
        </p:spPr>
      </p:pic>
      <p:pic>
        <p:nvPicPr>
          <p:cNvPr id="14" name="Picture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8040" y="728700"/>
            <a:ext cx="2414016" cy="3081528"/>
          </a:xfrm>
          <a:prstGeom prst="rect">
            <a:avLst/>
          </a:prstGeom>
        </p:spPr>
      </p:pic>
      <p:pic>
        <p:nvPicPr>
          <p:cNvPr id="15" name="Picture Placeholder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690" y="729919"/>
            <a:ext cx="2414016" cy="30815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CRYSTALS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20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Garnet Crystals and Substrates for EPITAXY</a:t>
            </a:r>
          </a:p>
        </p:txBody>
      </p:sp>
      <p:sp>
        <p:nvSpPr>
          <p:cNvPr id="6" name="ZoneTexte 7"/>
          <p:cNvSpPr txBox="1"/>
          <p:nvPr/>
        </p:nvSpPr>
        <p:spPr>
          <a:xfrm>
            <a:off x="376376" y="3964117"/>
            <a:ext cx="8427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1"/>
            <a:r>
              <a:rPr lang="en-US" sz="1000" dirty="0"/>
              <a:t>GGG, SGGG, NGG crystals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560690" y="2771858"/>
            <a:ext cx="2415600" cy="1044000"/>
          </a:xfrm>
          <a:solidFill>
            <a:srgbClr val="D74359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b="1" dirty="0">
                <a:solidFill>
                  <a:schemeClr val="bg1"/>
                </a:solidFill>
              </a:rPr>
              <a:t>Substrates ready for liquid epitaxy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5" name="Content Placeholder 6"/>
          <p:cNvSpPr txBox="1">
            <a:spLocks/>
          </p:cNvSpPr>
          <p:nvPr/>
        </p:nvSpPr>
        <p:spPr>
          <a:xfrm>
            <a:off x="3285469" y="2755600"/>
            <a:ext cx="2415600" cy="1044000"/>
          </a:xfrm>
          <a:prstGeom prst="rect">
            <a:avLst/>
          </a:prstGeom>
          <a:solidFill>
            <a:srgbClr val="85C7C0"/>
          </a:solidFill>
        </p:spPr>
        <p:txBody>
          <a:bodyPr>
            <a:norm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91" marR="0" indent="-214308" defTabSz="68578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fr-FR" sz="1100" b="0" i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982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0363" indent="-360363">
              <a:lnSpc>
                <a:spcPct val="90000"/>
              </a:lnSpc>
              <a:spcBef>
                <a:spcPts val="0"/>
              </a:spcBef>
              <a:buFontTx/>
              <a:buBlip>
                <a:blip r:embed="rId5"/>
              </a:buBlip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b="0" dirty="0"/>
              <a:t>Well controlled lattice parameter</a:t>
            </a:r>
          </a:p>
          <a:p>
            <a:r>
              <a:rPr lang="en-US" b="0" dirty="0"/>
              <a:t>Polished surface of our substrates is ready for epitaxy </a:t>
            </a:r>
            <a:r>
              <a:rPr lang="en-US" dirty="0"/>
              <a:t>(“epi-ready”)</a:t>
            </a:r>
          </a:p>
        </p:txBody>
      </p:sp>
      <p:sp>
        <p:nvSpPr>
          <p:cNvPr id="26" name="Content Placeholder 8"/>
          <p:cNvSpPr txBox="1">
            <a:spLocks/>
          </p:cNvSpPr>
          <p:nvPr/>
        </p:nvSpPr>
        <p:spPr>
          <a:xfrm>
            <a:off x="5997586" y="2755600"/>
            <a:ext cx="2415600" cy="1044000"/>
          </a:xfrm>
          <a:prstGeom prst="rect">
            <a:avLst/>
          </a:prstGeom>
          <a:solidFill>
            <a:srgbClr val="4568A3"/>
          </a:solidFill>
        </p:spPr>
        <p:txBody>
          <a:bodyPr>
            <a:normAutofit/>
          </a:bodyPr>
          <a:lstStyle>
            <a:defPPr>
              <a:defRPr lang="fr-FR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91" marR="0" indent="-214308" defTabSz="68578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982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0363" indent="-360363">
              <a:lnSpc>
                <a:spcPct val="90000"/>
              </a:lnSpc>
              <a:spcBef>
                <a:spcPts val="0"/>
              </a:spcBef>
              <a:buFontTx/>
              <a:buBlip>
                <a:blip r:embed="rId5"/>
              </a:buBlip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b="0" dirty="0"/>
              <a:t>Wafers with standard dimensions and thicknesses</a:t>
            </a:r>
          </a:p>
          <a:p>
            <a:r>
              <a:rPr lang="en-US" dirty="0"/>
              <a:t>GGG: </a:t>
            </a:r>
            <a:r>
              <a:rPr lang="en-US" b="0" dirty="0"/>
              <a:t>1, 2, 3 or 4” diameters</a:t>
            </a:r>
          </a:p>
          <a:p>
            <a:r>
              <a:rPr lang="en-US" dirty="0"/>
              <a:t>SGGG</a:t>
            </a:r>
            <a:r>
              <a:rPr lang="en-US" b="0" dirty="0"/>
              <a:t>: 1, 2, 3 or 4” diameters</a:t>
            </a:r>
          </a:p>
          <a:p>
            <a:r>
              <a:rPr lang="en-US" dirty="0"/>
              <a:t>NGG</a:t>
            </a:r>
            <a:r>
              <a:rPr lang="en-US" b="0" dirty="0"/>
              <a:t>: 1 or 2” diameters</a:t>
            </a:r>
          </a:p>
        </p:txBody>
      </p:sp>
      <p:cxnSp>
        <p:nvCxnSpPr>
          <p:cNvPr id="30" name="Straight Connector 10"/>
          <p:cNvCxnSpPr/>
          <p:nvPr/>
        </p:nvCxnSpPr>
        <p:spPr>
          <a:xfrm flipH="1">
            <a:off x="560690" y="3936211"/>
            <a:ext cx="1020" cy="428016"/>
          </a:xfrm>
          <a:prstGeom prst="line">
            <a:avLst/>
          </a:prstGeom>
          <a:noFill/>
          <a:ln w="9525" cap="flat" cmpd="sng" algn="ctr">
            <a:solidFill>
              <a:srgbClr val="219CDC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1285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690" y="695918"/>
            <a:ext cx="2414016" cy="3081528"/>
          </a:xfrm>
          <a:prstGeom prst="rect">
            <a:avLst/>
          </a:prstGeom>
        </p:spPr>
      </p:pic>
      <p:pic>
        <p:nvPicPr>
          <p:cNvPr id="21" name="Picture Placeholder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8040" y="694699"/>
            <a:ext cx="2414016" cy="3081528"/>
          </a:xfrm>
          <a:prstGeom prst="rect">
            <a:avLst/>
          </a:prstGeom>
        </p:spPr>
      </p:pic>
      <p:pic>
        <p:nvPicPr>
          <p:cNvPr id="22" name="Picture Placeholder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6599" y="706386"/>
            <a:ext cx="2414016" cy="30815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CRYSTALS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21</a:t>
            </a:fld>
            <a:r>
              <a:rPr lang="en-US" i="1" dirty="0" smtClean="0"/>
              <a:t> - Corporate presentation– Nicolas HUMBERT – May 2018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X-ray </a:t>
            </a:r>
            <a:r>
              <a:rPr lang="en-US" dirty="0" err="1"/>
              <a:t>Monochromators</a:t>
            </a:r>
            <a:endParaRPr lang="en-US" dirty="0"/>
          </a:p>
        </p:txBody>
      </p:sp>
      <p:sp>
        <p:nvSpPr>
          <p:cNvPr id="6" name="ZoneTexte 7"/>
          <p:cNvSpPr txBox="1"/>
          <p:nvPr/>
        </p:nvSpPr>
        <p:spPr>
          <a:xfrm>
            <a:off x="376376" y="3964117"/>
            <a:ext cx="8427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1"/>
            <a:r>
              <a:rPr lang="en-US" sz="1000" dirty="0" err="1"/>
              <a:t>LiF</a:t>
            </a:r>
            <a:r>
              <a:rPr lang="en-US" sz="1000" dirty="0"/>
              <a:t>, Quartz, </a:t>
            </a:r>
            <a:r>
              <a:rPr lang="en-US" sz="1000" dirty="0" err="1"/>
              <a:t>InSb</a:t>
            </a:r>
            <a:r>
              <a:rPr lang="en-US" sz="1000" dirty="0"/>
              <a:t>, Si, Ge, PET, EDDT, ADP, Beryl, TIAP, </a:t>
            </a:r>
            <a:r>
              <a:rPr lang="en-US" sz="1000" dirty="0" err="1"/>
              <a:t>RbAP</a:t>
            </a:r>
            <a:r>
              <a:rPr lang="en-US" sz="1000" dirty="0"/>
              <a:t>, KAP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560690" y="2771858"/>
            <a:ext cx="2415600" cy="1044000"/>
          </a:xfrm>
          <a:solidFill>
            <a:srgbClr val="D74359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b="1" dirty="0" err="1">
                <a:solidFill>
                  <a:schemeClr val="bg1"/>
                </a:solidFill>
              </a:rPr>
              <a:t>LiF</a:t>
            </a:r>
            <a:r>
              <a:rPr lang="en-US" sz="1100" b="1" dirty="0">
                <a:solidFill>
                  <a:schemeClr val="bg1"/>
                </a:solidFill>
              </a:rPr>
              <a:t>, Quartz, </a:t>
            </a:r>
            <a:r>
              <a:rPr lang="en-US" sz="1100" b="1" dirty="0" err="1">
                <a:solidFill>
                  <a:schemeClr val="bg1"/>
                </a:solidFill>
              </a:rPr>
              <a:t>InSb</a:t>
            </a:r>
            <a:r>
              <a:rPr lang="en-US" sz="1100" b="1" dirty="0">
                <a:solidFill>
                  <a:schemeClr val="bg1"/>
                </a:solidFill>
              </a:rPr>
              <a:t>, Si, Ge, PET, EDDT, ADP, Beryl, TIAP, </a:t>
            </a:r>
            <a:r>
              <a:rPr lang="en-US" sz="1100" b="1" dirty="0" err="1">
                <a:solidFill>
                  <a:schemeClr val="bg1"/>
                </a:solidFill>
              </a:rPr>
              <a:t>RbAP</a:t>
            </a:r>
            <a:r>
              <a:rPr lang="en-US" sz="1100" b="1" dirty="0">
                <a:solidFill>
                  <a:schemeClr val="bg1"/>
                </a:solidFill>
              </a:rPr>
              <a:t>, KAP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5" name="Content Placeholder 6"/>
          <p:cNvSpPr txBox="1">
            <a:spLocks/>
          </p:cNvSpPr>
          <p:nvPr/>
        </p:nvSpPr>
        <p:spPr>
          <a:xfrm>
            <a:off x="3285469" y="2755600"/>
            <a:ext cx="2415600" cy="1044000"/>
          </a:xfrm>
          <a:prstGeom prst="rect">
            <a:avLst/>
          </a:prstGeom>
          <a:solidFill>
            <a:srgbClr val="85C7C0"/>
          </a:solidFill>
        </p:spPr>
        <p:txBody>
          <a:bodyPr>
            <a:norm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91" marR="0" indent="-214308" defTabSz="68578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fr-FR" sz="1100" b="0" i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982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0363" indent="-360363">
              <a:lnSpc>
                <a:spcPct val="90000"/>
              </a:lnSpc>
              <a:spcBef>
                <a:spcPts val="0"/>
              </a:spcBef>
              <a:buFontTx/>
              <a:buBlip>
                <a:blip r:embed="rId5"/>
              </a:buBlip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b="0" dirty="0"/>
              <a:t>Flat Plates</a:t>
            </a:r>
          </a:p>
          <a:p>
            <a:r>
              <a:rPr lang="en-US" b="0" dirty="0"/>
              <a:t>Unmounted or mounted into holders</a:t>
            </a:r>
          </a:p>
        </p:txBody>
      </p:sp>
      <p:sp>
        <p:nvSpPr>
          <p:cNvPr id="26" name="Content Placeholder 8"/>
          <p:cNvSpPr txBox="1">
            <a:spLocks/>
          </p:cNvSpPr>
          <p:nvPr/>
        </p:nvSpPr>
        <p:spPr>
          <a:xfrm>
            <a:off x="5997586" y="2755600"/>
            <a:ext cx="2415600" cy="1044000"/>
          </a:xfrm>
          <a:prstGeom prst="rect">
            <a:avLst/>
          </a:prstGeom>
          <a:solidFill>
            <a:srgbClr val="4568A3"/>
          </a:solidFill>
        </p:spPr>
        <p:txBody>
          <a:bodyPr>
            <a:normAutofit/>
          </a:bodyPr>
          <a:lstStyle>
            <a:defPPr>
              <a:defRPr lang="fr-FR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91" marR="0" indent="-214308" defTabSz="68578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982" indent="-214308" defTabSz="685783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0363" indent="-360363">
              <a:lnSpc>
                <a:spcPct val="90000"/>
              </a:lnSpc>
              <a:spcBef>
                <a:spcPts val="0"/>
              </a:spcBef>
              <a:buFontTx/>
              <a:buBlip>
                <a:blip r:embed="rId5"/>
              </a:buBlip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b="0" dirty="0"/>
              <a:t>Curved Plates</a:t>
            </a:r>
          </a:p>
          <a:p>
            <a:r>
              <a:rPr lang="en-US" b="0" dirty="0"/>
              <a:t>Focusing configurations</a:t>
            </a:r>
          </a:p>
          <a:p>
            <a:r>
              <a:rPr lang="en-US" b="0" dirty="0"/>
              <a:t>The Johann geometry</a:t>
            </a:r>
          </a:p>
          <a:p>
            <a:r>
              <a:rPr lang="en-US" b="0" dirty="0"/>
              <a:t>The Johansson geometry</a:t>
            </a:r>
          </a:p>
        </p:txBody>
      </p:sp>
      <p:cxnSp>
        <p:nvCxnSpPr>
          <p:cNvPr id="30" name="Straight Connector 10"/>
          <p:cNvCxnSpPr/>
          <p:nvPr/>
        </p:nvCxnSpPr>
        <p:spPr>
          <a:xfrm flipH="1">
            <a:off x="560690" y="3936211"/>
            <a:ext cx="1020" cy="428016"/>
          </a:xfrm>
          <a:prstGeom prst="line">
            <a:avLst/>
          </a:prstGeom>
          <a:noFill/>
          <a:ln w="9525" cap="flat" cmpd="sng" algn="ctr">
            <a:solidFill>
              <a:srgbClr val="219CDC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4499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22</a:t>
            </a:fld>
            <a:r>
              <a:rPr lang="en-US" i="1" dirty="0" smtClean="0"/>
              <a:t> - Corporate presentation– Nicolas HUMBERT – May 2018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Enabling Homeland Security &amp; Nuclear Non-Proliferation</a:t>
            </a:r>
          </a:p>
        </p:txBody>
      </p:sp>
      <p:sp>
        <p:nvSpPr>
          <p:cNvPr id="28" name="Titr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SAINT-GOBAIN CRYSTALS</a:t>
            </a:r>
            <a:endParaRPr lang="en-US" dirty="0"/>
          </a:p>
        </p:txBody>
      </p:sp>
      <p:grpSp>
        <p:nvGrpSpPr>
          <p:cNvPr id="31" name="Group 12"/>
          <p:cNvGrpSpPr/>
          <p:nvPr/>
        </p:nvGrpSpPr>
        <p:grpSpPr>
          <a:xfrm>
            <a:off x="6455329" y="1101280"/>
            <a:ext cx="2304288" cy="3020064"/>
            <a:chOff x="6415012" y="1101283"/>
            <a:chExt cx="2304288" cy="3020064"/>
          </a:xfrm>
        </p:grpSpPr>
        <p:pic>
          <p:nvPicPr>
            <p:cNvPr id="32" name="Picture 12" descr="E:\Scintillation photos_illus\1 Resized for PPT\2x4x4_16 1.75 Integrated Sensor Kit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15012" y="1101283"/>
              <a:ext cx="2304288" cy="1306779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3" descr="E:\Scintillation photos_illus\1 Resized for PPT\NeuTruck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15012" y="2446455"/>
              <a:ext cx="2304288" cy="877039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" descr="E:\Scintillation photos_illus\1 Resized for PPT\LINE 1D ARRAY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15012" y="3365559"/>
              <a:ext cx="1159334" cy="752655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5" descr="E:\Scintillation photos_illus\1 Resized for PPT\Scintillation 2D_Arrays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59167" y="3365559"/>
              <a:ext cx="1157444" cy="755788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e 58"/>
          <p:cNvGrpSpPr/>
          <p:nvPr/>
        </p:nvGrpSpPr>
        <p:grpSpPr>
          <a:xfrm>
            <a:off x="334850" y="1095335"/>
            <a:ext cx="5968056" cy="3203085"/>
            <a:chOff x="85130" y="1101280"/>
            <a:chExt cx="5968056" cy="3203085"/>
          </a:xfrm>
        </p:grpSpPr>
        <p:pic>
          <p:nvPicPr>
            <p:cNvPr id="60" name="Picture 2" descr="E:\Scintillation photos_illus\1 Resized for PPT\baggage scan gun sm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2941" y="1101283"/>
              <a:ext cx="1394793" cy="1514706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ectangle 60"/>
            <p:cNvSpPr/>
            <p:nvPr/>
          </p:nvSpPr>
          <p:spPr>
            <a:xfrm>
              <a:off x="206564" y="3965811"/>
              <a:ext cx="19399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Border inspection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550431" y="3922254"/>
              <a:ext cx="12538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Backpacks</a:t>
              </a:r>
              <a:endParaRPr lang="en-US" sz="1600" b="1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054195" y="2353714"/>
              <a:ext cx="9989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Handheld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274138" y="3965811"/>
              <a:ext cx="182024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Vehicle mounted</a:t>
              </a:r>
              <a:endParaRPr lang="en-US" sz="1600" b="1" dirty="0"/>
            </a:p>
          </p:txBody>
        </p:sp>
        <p:pic>
          <p:nvPicPr>
            <p:cNvPr id="65" name="Picture 5" descr="E:\Scintillation photos_illus\1 Resized for PPT\truck thru ASP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6818" y="2643973"/>
              <a:ext cx="2062672" cy="1594306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9" descr="E:\Scintillation photos_illus\1 Resized for PPT\20091218__AIRPORT-SECURITY-TEST-DENp1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96862" y="1101283"/>
              <a:ext cx="1848578" cy="1505181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7" descr="E:\Scintillation photos_illus\1 Resized for PPT\download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03166" y="2654817"/>
              <a:ext cx="1642198" cy="1583462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30923" y="2654817"/>
              <a:ext cx="2155503" cy="158346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8" descr="E:\Scintillation photos_illus\1 Resized for PPT\Smiths Detection image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130" y="1101281"/>
              <a:ext cx="1513732" cy="1513732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3" descr="E:\Scintillation photos_illus\1 Resized for PPT\145408731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20114" y="1101280"/>
              <a:ext cx="1236430" cy="1505183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4222297" y="2408061"/>
              <a:ext cx="907418" cy="206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123234" y="4031839"/>
              <a:ext cx="1298267" cy="206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Rectangle 72"/>
            <p:cNvSpPr/>
            <p:nvPr/>
          </p:nvSpPr>
          <p:spPr>
            <a:xfrm>
              <a:off x="85130" y="4008686"/>
              <a:ext cx="1251772" cy="2769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Portal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Monitor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74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2174115" y="2405977"/>
              <a:ext cx="1449745" cy="210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4416858" y="4032667"/>
              <a:ext cx="895829" cy="205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2230923" y="4032666"/>
              <a:ext cx="1223880" cy="207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/>
            <p:cNvSpPr/>
            <p:nvPr/>
          </p:nvSpPr>
          <p:spPr>
            <a:xfrm>
              <a:off x="2188056" y="4008686"/>
              <a:ext cx="1294036" cy="2769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Truck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mounted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416858" y="4008686"/>
              <a:ext cx="845103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Backpack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227060" y="2365440"/>
              <a:ext cx="829073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Handheld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160883" y="2365440"/>
              <a:ext cx="1461440" cy="2769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Baggage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 scanner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9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CRYSTALS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23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Enabling Better Patient Outcomes Through Imaging &amp; Analysis</a:t>
            </a:r>
          </a:p>
        </p:txBody>
      </p:sp>
      <p:grpSp>
        <p:nvGrpSpPr>
          <p:cNvPr id="62" name="Groupe 61"/>
          <p:cNvGrpSpPr/>
          <p:nvPr/>
        </p:nvGrpSpPr>
        <p:grpSpPr>
          <a:xfrm>
            <a:off x="6678778" y="1095335"/>
            <a:ext cx="2304288" cy="2862589"/>
            <a:chOff x="6758607" y="1088700"/>
            <a:chExt cx="2304288" cy="2862589"/>
          </a:xfrm>
        </p:grpSpPr>
        <p:pic>
          <p:nvPicPr>
            <p:cNvPr id="7" name="Picture 2" descr="E:\Scintillation photos_illus\1 Resized for PPT\Array 6x8pixel NaI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1762" y="2280089"/>
              <a:ext cx="1131133" cy="904906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E:\Scintillation photos_illus\1 Resized for PPT\Gamma Camera Plate (2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 bwMode="auto">
            <a:xfrm>
              <a:off x="6758607" y="1088700"/>
              <a:ext cx="2304288" cy="1159098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E:\Scintillation photos_illus\1 Resized for PPT\skull pin (2)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58607" y="3295120"/>
              <a:ext cx="1131133" cy="656169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E:\Photonics Photos Graphs\1 reduced for PPT\sapphire Monteris tube laser cover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31762" y="3216713"/>
              <a:ext cx="1131133" cy="734576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E:\Scintillation photos_illus\1 Resized for PPT\array in fingers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60002" y="2284968"/>
              <a:ext cx="1143000" cy="976394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e 33"/>
          <p:cNvGrpSpPr/>
          <p:nvPr/>
        </p:nvGrpSpPr>
        <p:grpSpPr>
          <a:xfrm>
            <a:off x="256105" y="1095335"/>
            <a:ext cx="6180300" cy="3019565"/>
            <a:chOff x="27011" y="1101283"/>
            <a:chExt cx="6180300" cy="3019565"/>
          </a:xfrm>
        </p:grpSpPr>
        <p:pic>
          <p:nvPicPr>
            <p:cNvPr id="6" name="Picture 4" descr="E:\Scintillation photos_illus\1 Resized for PPT\ThinkstockPhotos-585312310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25322" y="1101283"/>
              <a:ext cx="2500855" cy="1529736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E:\Scintillation photos_illus\1 Resized for PPT\iStock_8957281_LARGE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7" y="1102449"/>
              <a:ext cx="1015596" cy="1522475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E:\Scintillation photos_illus\1 Resized for PPT\iStock_85623607_XXXLARGE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54077" y="1102448"/>
              <a:ext cx="2553234" cy="1522475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E:\Scintillation photos_illus\1 Resized for PPT\skull pin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246" y="2664232"/>
              <a:ext cx="1671357" cy="1437437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E:\Scintillation photos_illus\1 Resized for PPT\iStock_19277599_LARGE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117" y="2664232"/>
              <a:ext cx="2036411" cy="1437437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E:\Scintillation photos_illus\1 Resized for PPT\20150908_0580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85952" y="2664232"/>
              <a:ext cx="2321359" cy="1437437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E:\Scintillation photos_illus\1 Resized for PPT\Monteris-5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5052" y="2667369"/>
              <a:ext cx="540517" cy="3556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1154772" y="2418911"/>
              <a:ext cx="2103858" cy="210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073416" y="2400115"/>
              <a:ext cx="2307331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Nuclear Imaging : SPECT, PET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107117" y="2418911"/>
              <a:ext cx="1018205" cy="20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3885952" y="3890162"/>
              <a:ext cx="1706513" cy="210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90701" y="3890162"/>
              <a:ext cx="1641850" cy="205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3847848" y="3859238"/>
              <a:ext cx="1783331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Guided Laser Ablation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3654077" y="2418910"/>
              <a:ext cx="1690714" cy="205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3617207" y="2377835"/>
              <a:ext cx="1783331" cy="2769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Blood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Measurement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2190246" y="3890162"/>
              <a:ext cx="1463831" cy="210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27011" y="2373611"/>
              <a:ext cx="1246482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PET/CT Scan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150236" y="3859238"/>
              <a:ext cx="1503842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Operative Imaging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0701" y="3859238"/>
              <a:ext cx="1783331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Bone 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Densitometry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2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 45"/>
          <p:cNvGrpSpPr/>
          <p:nvPr/>
        </p:nvGrpSpPr>
        <p:grpSpPr>
          <a:xfrm>
            <a:off x="6465165" y="1129335"/>
            <a:ext cx="2354780" cy="3011591"/>
            <a:chOff x="6356366" y="1094609"/>
            <a:chExt cx="2354780" cy="3011591"/>
          </a:xfrm>
        </p:grpSpPr>
        <p:pic>
          <p:nvPicPr>
            <p:cNvPr id="6" name="Picture 23" descr="E:\Scintillation photos_illus\1 Resized for PPT\Stacked Wrapped Plastic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56366" y="2181845"/>
              <a:ext cx="1081225" cy="914400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4" descr="E:\Scintillation photos_illus\1 Resized for PPT\DSC_059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37591" y="2181845"/>
              <a:ext cx="1273555" cy="914400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5" descr="E:\Scintillation photos_illus\1 Resized for PPT\Integrated 2x2 3x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6366" y="1103812"/>
              <a:ext cx="1042144" cy="1039570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6" descr="E:\Scintillation photos_illus\1 Resized for PPT\green and clear fiber (1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57353" y="3096244"/>
              <a:ext cx="1093586" cy="1009955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7" descr="E:\Scintillation photos_illus\1 Resized for PPT\DSC02159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37591" y="3091678"/>
              <a:ext cx="1273555" cy="1014522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E:\Scintillation photos_illus\1 Resized for PPT\2x2x4 2x4x16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37591" y="1094609"/>
              <a:ext cx="1273555" cy="1048773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e 44"/>
          <p:cNvGrpSpPr/>
          <p:nvPr/>
        </p:nvGrpSpPr>
        <p:grpSpPr>
          <a:xfrm>
            <a:off x="261862" y="1077551"/>
            <a:ext cx="5926555" cy="3204615"/>
            <a:chOff x="105736" y="1032311"/>
            <a:chExt cx="5926555" cy="3204615"/>
          </a:xfrm>
        </p:grpSpPr>
        <p:sp>
          <p:nvSpPr>
            <p:cNvPr id="11" name="Rectangle 10"/>
            <p:cNvSpPr/>
            <p:nvPr/>
          </p:nvSpPr>
          <p:spPr>
            <a:xfrm>
              <a:off x="1583100" y="3652151"/>
              <a:ext cx="10801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Process</a:t>
              </a:r>
              <a:br>
                <a:rPr lang="en-US" sz="1600" b="1" dirty="0" smtClean="0">
                  <a:solidFill>
                    <a:schemeClr val="bg1"/>
                  </a:solidFill>
                </a:rPr>
              </a:br>
              <a:r>
                <a:rPr lang="en-US" sz="1600" b="1" dirty="0" smtClean="0">
                  <a:solidFill>
                    <a:schemeClr val="bg1"/>
                  </a:solidFill>
                </a:rPr>
                <a:t>Gauging</a:t>
              </a:r>
              <a:endParaRPr lang="en-US" sz="1600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0286" y="3395146"/>
              <a:ext cx="10801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Nuclear Power</a:t>
              </a:r>
              <a:endParaRPr lang="en-US" sz="16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7816" y="2529800"/>
              <a:ext cx="14804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Scrap Steel Recycling</a:t>
              </a:r>
              <a:endParaRPr lang="en-US" sz="1600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27831" y="2208941"/>
              <a:ext cx="170362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Aerial Survey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6542" y="1032311"/>
              <a:ext cx="127092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chemeClr val="tx2"/>
                  </a:solidFill>
                </a:rPr>
                <a:t>Personnel Protection</a:t>
              </a:r>
              <a:endParaRPr lang="en-US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65223" y="2208941"/>
              <a:ext cx="140615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Ore analysis</a:t>
              </a:r>
            </a:p>
          </p:txBody>
        </p:sp>
        <p:pic>
          <p:nvPicPr>
            <p:cNvPr id="17" name="Picture 17" descr="E:\Scintillation photos_illus\1 Resized for PPT\Gamma_Modulator_FHG65_AP_oil_gas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42139" y="2589337"/>
              <a:ext cx="1192441" cy="1604952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E:\Scintillation photos_illus\Applications Pics\Industrial\cross-belt-lif-apatite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82262" y="1077556"/>
              <a:ext cx="1550029" cy="1481328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E:\Scintillation photos_illus\1 Resized for PPT\ph02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4019" y="1077556"/>
              <a:ext cx="2009010" cy="1481328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E:\Scintillation photos_illus\1 Resized for PPT\Byron_Nuclear_Power_Plant_IL_021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3020" y="2589337"/>
              <a:ext cx="1321542" cy="1604952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 descr="E:\Scintillation photos_illus\1 Resized for PPT\syn228f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2632" y="2591744"/>
              <a:ext cx="458336" cy="4730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E:\Scintillation photos_illus\1 Resized for PPT\GA2138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566" y="1077556"/>
              <a:ext cx="2248696" cy="1481328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E:\Scintillation photos_illus\1 Resized for PPT\ASM4500.jpg-650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70850" y="2591744"/>
              <a:ext cx="1487421" cy="1602545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7" descr="E:\Scintillation photos_illus\1 Resized for PPT\DIS2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58653" y="2592670"/>
              <a:ext cx="1773638" cy="1604952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 flipV="1">
              <a:off x="2233566" y="2345910"/>
              <a:ext cx="1293978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2200911" y="2307374"/>
              <a:ext cx="1454750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Aerial Surveying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2771285" y="3991004"/>
              <a:ext cx="953368" cy="20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750388" y="3962254"/>
              <a:ext cx="1783331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Scrap Steel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30" name="Picture 2" descr="E:\SG Master Templates\SG LOGO 2016\bar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4419" y="2345909"/>
              <a:ext cx="1837133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140286" y="2307374"/>
              <a:ext cx="1783331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Personnel Protection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32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183020" y="3990681"/>
              <a:ext cx="1125753" cy="20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105736" y="3958341"/>
              <a:ext cx="1203037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Nuclear Power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34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4258653" y="3991005"/>
              <a:ext cx="770027" cy="20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4262358" y="3958767"/>
              <a:ext cx="712982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Mining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 flipV="1">
              <a:off x="1542139" y="3990680"/>
              <a:ext cx="1148027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1554241" y="3944538"/>
              <a:ext cx="1783331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Level Gauging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38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"/>
            <a:stretch/>
          </p:blipFill>
          <p:spPr bwMode="auto">
            <a:xfrm flipV="1">
              <a:off x="4508386" y="2345910"/>
              <a:ext cx="1226399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4461879" y="2307374"/>
              <a:ext cx="1385154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Ore Analysis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CRYSTALS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24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Enabling Mining, Nuclear Energy &amp; Industrial Gauging</a:t>
            </a:r>
          </a:p>
        </p:txBody>
      </p:sp>
      <p:pic>
        <p:nvPicPr>
          <p:cNvPr id="40" name="Picture 2" descr="E:\Scintillation photos_illus\1 Resized for PPT\maxresdefault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1325563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0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/>
        </p:nvGrpSpPr>
        <p:grpSpPr>
          <a:xfrm>
            <a:off x="334850" y="1095335"/>
            <a:ext cx="5783577" cy="2989176"/>
            <a:chOff x="51778" y="876263"/>
            <a:chExt cx="5783577" cy="2989176"/>
          </a:xfrm>
        </p:grpSpPr>
        <p:pic>
          <p:nvPicPr>
            <p:cNvPr id="6" name="Picture 2" descr="E:\Photonics Photos Graphs\1 reduced for PPT\Screen-Shot-2013-05-29-at-8.01.41-AM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741" y="1876228"/>
              <a:ext cx="1666791" cy="933123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E:\Photonics Photos Graphs\1 reduced for PPT\F16 with Targeting Pod (6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517" y="2276207"/>
              <a:ext cx="2028103" cy="1154369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E:\Photonics Photos Graphs\1 reduced for PPT\F-3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795" y="876264"/>
              <a:ext cx="1970714" cy="1389108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9" descr="E:\Photonics Photos Graphs\1 reduced for PPT\110429-A-AR614-216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17630" y="876263"/>
              <a:ext cx="1570995" cy="978543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 flipV="1">
              <a:off x="2111234" y="1652264"/>
              <a:ext cx="803552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E:\Photonics Photos Graphs\1 reduced for PPT\170514-Z-LQ308-006C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21280" y="876263"/>
              <a:ext cx="2112907" cy="1552002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E:\Photonics Photos Graphs\1 reduced for PPT\ISAF-responds-to-Amnesty-International-report-documenting-civilian-casualties-in-Afghanistan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280" y="2434571"/>
              <a:ext cx="2114075" cy="1407782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E:\Photonics Photos Graphs\1 reduced for PPT\160510-D-HV319-003A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11234" y="2861327"/>
              <a:ext cx="1577391" cy="978542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E:\SG Master Templates\SG LOGO 2016\bar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5911" y="2055240"/>
              <a:ext cx="1837133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51778" y="2016805"/>
              <a:ext cx="1881266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Joint Strike Fighter EOTS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2" descr="E:\SG Master Templates\SG LOGO 2016\bar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7823" y="3628927"/>
              <a:ext cx="1974686" cy="21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 flipV="1">
              <a:off x="3721280" y="3628928"/>
              <a:ext cx="1092031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721280" y="3603829"/>
              <a:ext cx="1134239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Night Vision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 flipV="1">
              <a:off x="3701655" y="2191891"/>
              <a:ext cx="1864258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677736" y="2166094"/>
              <a:ext cx="2086960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HIMARS Rocket Launcher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82384" y="1625854"/>
              <a:ext cx="865907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M2701A1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 flipV="1">
              <a:off x="2102935" y="2704346"/>
              <a:ext cx="592440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2091841" y="2678625"/>
              <a:ext cx="500458" cy="2769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NSV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6" descr="E:\Photonics Photos Graphs\1 reduced for PPT\SniperSEpod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44" y="3378941"/>
              <a:ext cx="1715125" cy="321586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442740" y="3597523"/>
              <a:ext cx="1783331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Sniper Targeting Pod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8906" y="2282514"/>
              <a:ext cx="2011696" cy="1570313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CRYSTALS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25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Enabling Situational Awareness &amp; Warfighter Safety</a:t>
            </a:r>
          </a:p>
        </p:txBody>
      </p:sp>
      <p:grpSp>
        <p:nvGrpSpPr>
          <p:cNvPr id="30" name="Groupe 29"/>
          <p:cNvGrpSpPr/>
          <p:nvPr/>
        </p:nvGrpSpPr>
        <p:grpSpPr>
          <a:xfrm>
            <a:off x="6465280" y="1086760"/>
            <a:ext cx="1732303" cy="2553537"/>
            <a:chOff x="6497297" y="877844"/>
            <a:chExt cx="1732303" cy="2553537"/>
          </a:xfrm>
        </p:grpSpPr>
        <p:pic>
          <p:nvPicPr>
            <p:cNvPr id="13" name="Picture 2" descr="E:\Photonics Photos Graphs\1 reduced for PPT\Sapphire 12INCH sheet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297" y="877844"/>
              <a:ext cx="1732303" cy="1353876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E:\Photonics Photos Graphs\1 reduced for PPT\Post Test Sapphire1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297" y="2280493"/>
              <a:ext cx="1732303" cy="1150888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65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CRYSTALS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26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Enabling Oil &amp; Gas Exploration &amp; Development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6465165" y="1095335"/>
            <a:ext cx="1737647" cy="3185633"/>
            <a:chOff x="6396310" y="970949"/>
            <a:chExt cx="1737647" cy="3185633"/>
          </a:xfrm>
        </p:grpSpPr>
        <p:pic>
          <p:nvPicPr>
            <p:cNvPr id="12" name="Picture 2" descr="E:\Scintillation photos_illus\1 Resized for PPT\Geoline Detectors (3)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96310" y="970949"/>
              <a:ext cx="1733550" cy="1406491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E:\Scintillation photos_illus\1 Resized for PPT\B380 Rugged detecto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6310" y="3540277"/>
              <a:ext cx="1737647" cy="616305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E:\Scintillation photos_illus\1 Resized for PPT\Geo Det 2014 (16)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96310" y="2410096"/>
              <a:ext cx="1733550" cy="1130182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e 22"/>
          <p:cNvGrpSpPr/>
          <p:nvPr/>
        </p:nvGrpSpPr>
        <p:grpSpPr>
          <a:xfrm>
            <a:off x="334850" y="1084803"/>
            <a:ext cx="5755660" cy="3213857"/>
            <a:chOff x="51777" y="970949"/>
            <a:chExt cx="5755660" cy="3213857"/>
          </a:xfrm>
        </p:grpSpPr>
        <p:pic>
          <p:nvPicPr>
            <p:cNvPr id="6" name="Picture 4" descr="E:\Scintillation photos_illus\Applications Pics\Oil Logging\Wireline_truck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31968" y="2721731"/>
              <a:ext cx="1859024" cy="1434851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E:\Scintillation photos_illus\1 Resized for PPT\GettyImages-551986855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31968" y="970949"/>
              <a:ext cx="1859024" cy="1731189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E:\Scintillation photos_illus\1 Resized for PPT\iStock-62583016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3" y="2721731"/>
              <a:ext cx="2149544" cy="1434851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E:\Scintillation photos_illus\1 Resized for PPT\Dollarphotoclub_6371274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2423" y="970949"/>
              <a:ext cx="2149545" cy="1740274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E:\Scintillation photos_illus\1 Resized for PPT\VertiTrak01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84365" y="2300288"/>
              <a:ext cx="1615500" cy="1856294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E:\Scintillation photos_illus\Applications Pics\Oil Logging\1-s2.0-S092698511400144X-gr4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992" y="970949"/>
              <a:ext cx="1615500" cy="1455665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 flipV="1">
              <a:off x="2258785" y="3950410"/>
              <a:ext cx="1595616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202829" y="3923196"/>
              <a:ext cx="1783331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Surface Measurement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2" descr="E:\SG Master Templates\SG LOGO 2016\bar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00265" y="2616724"/>
              <a:ext cx="1837133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1777" y="2589509"/>
              <a:ext cx="1783331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Offshore Drilling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 flipV="1">
              <a:off x="2258785" y="2487306"/>
              <a:ext cx="1736010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2261578" y="2470978"/>
              <a:ext cx="1592823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Wireline logging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V="1">
              <a:off x="4086163" y="2449204"/>
              <a:ext cx="1689019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4047402" y="2427435"/>
              <a:ext cx="1760035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Measure While Drilling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36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CRYSTALS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27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719592" y="429147"/>
            <a:ext cx="6711722" cy="288925"/>
          </a:xfrm>
        </p:spPr>
        <p:txBody>
          <a:bodyPr/>
          <a:lstStyle/>
          <a:p>
            <a:r>
              <a:rPr lang="en-US" dirty="0"/>
              <a:t>Enabling Semiconductor Processing, X-ray Analysis &amp; Optical Fiber Communications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17059" y="2037499"/>
            <a:ext cx="1592823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Analytic</a:t>
            </a:r>
          </a:p>
          <a:p>
            <a:r>
              <a:rPr lang="en-US" sz="1100" b="1" dirty="0" smtClean="0">
                <a:solidFill>
                  <a:schemeClr val="bg1"/>
                </a:solidFill>
              </a:rPr>
              <a:t>Chemistry</a:t>
            </a:r>
            <a:endParaRPr lang="en-US" sz="1100" b="1" dirty="0">
              <a:solidFill>
                <a:schemeClr val="bg1"/>
              </a:solidFill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6467038" y="1101980"/>
            <a:ext cx="1686910" cy="2710100"/>
            <a:chOff x="6492240" y="1109893"/>
            <a:chExt cx="1686910" cy="2710100"/>
          </a:xfrm>
        </p:grpSpPr>
        <p:pic>
          <p:nvPicPr>
            <p:cNvPr id="13" name="Picture 3" descr="E:\Photonics Photos Graphs\1 reduced for PPT\_ADS756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92240" y="1109893"/>
              <a:ext cx="1686910" cy="1360709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E:\Photonics Photos Graphs\1 reduced for PPT\x-ray crystals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92240" y="2486181"/>
              <a:ext cx="1686910" cy="1333812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e 51"/>
          <p:cNvGrpSpPr/>
          <p:nvPr/>
        </p:nvGrpSpPr>
        <p:grpSpPr>
          <a:xfrm>
            <a:off x="334850" y="1098008"/>
            <a:ext cx="5618649" cy="2740755"/>
            <a:chOff x="233550" y="1102087"/>
            <a:chExt cx="5618649" cy="274075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50" y="1108154"/>
              <a:ext cx="1977550" cy="1316094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052" y="1102087"/>
              <a:ext cx="1439100" cy="1316094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932" y="1102290"/>
              <a:ext cx="974734" cy="1315891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" name="Picture 4" descr="E:\Photonics Photos Graphs\1 reduced for PPT\MIT-Phonon-Scattering_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148" y="2462548"/>
              <a:ext cx="2037051" cy="1355912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E:\Photonics Photos Graphs\1 reduced for PPT\PecvdOxide-001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3550" y="2456017"/>
              <a:ext cx="1993753" cy="1363975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E:\Photonics Photos Graphs\1 reduced for PPT\the-definitive-guide-to-outsourcing-semiconductor-design-projects-what-you-need-to-know-now-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7304" y="2456017"/>
              <a:ext cx="1587844" cy="1363975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E:\Photonics Photos Graphs\1 reduced for PPT\CSL2078photonics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27304" y="1106059"/>
              <a:ext cx="1149527" cy="1313029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"/>
            <a:stretch/>
          </p:blipFill>
          <p:spPr bwMode="auto">
            <a:xfrm flipV="1">
              <a:off x="3412831" y="2203124"/>
              <a:ext cx="1300696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337633" y="2165127"/>
              <a:ext cx="1592823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XRF Analysis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Group 5"/>
            <p:cNvGrpSpPr/>
            <p:nvPr/>
          </p:nvGrpSpPr>
          <p:grpSpPr>
            <a:xfrm>
              <a:off x="1655213" y="3608447"/>
              <a:ext cx="2504919" cy="210013"/>
              <a:chOff x="642815" y="3608447"/>
              <a:chExt cx="2504919" cy="210013"/>
            </a:xfrm>
          </p:grpSpPr>
          <p:pic>
            <p:nvPicPr>
              <p:cNvPr id="17" name="Picture 2" descr="E:\SG Master Templates\SG LOGO 2016\bar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2"/>
              <a:stretch/>
            </p:blipFill>
            <p:spPr bwMode="auto">
              <a:xfrm flipV="1">
                <a:off x="642815" y="3608447"/>
                <a:ext cx="1828538" cy="210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E:\SG Master Templates\SG LOGO 2016\bar.pn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"/>
              <a:stretch/>
            </p:blipFill>
            <p:spPr bwMode="auto">
              <a:xfrm flipV="1">
                <a:off x="1411724" y="3608447"/>
                <a:ext cx="1736010" cy="210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Rectangle 18"/>
            <p:cNvSpPr/>
            <p:nvPr/>
          </p:nvSpPr>
          <p:spPr>
            <a:xfrm>
              <a:off x="1649770" y="3581232"/>
              <a:ext cx="2432396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Semiconductor Wafer Processing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 flipV="1">
              <a:off x="4876931" y="2072730"/>
              <a:ext cx="837915" cy="341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"/>
            <a:stretch/>
          </p:blipFill>
          <p:spPr bwMode="auto">
            <a:xfrm flipV="1">
              <a:off x="1338390" y="2209838"/>
              <a:ext cx="1358669" cy="2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1338391" y="2183206"/>
              <a:ext cx="1592823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Optical Isolators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08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CRYSTALS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28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Enabling High Energy Physics &amp; Material Research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283634" y="1043486"/>
            <a:ext cx="5165025" cy="2998701"/>
            <a:chOff x="200348" y="1126768"/>
            <a:chExt cx="5165025" cy="2998701"/>
          </a:xfrm>
        </p:grpSpPr>
        <p:pic>
          <p:nvPicPr>
            <p:cNvPr id="6" name="Picture 6" descr="E:\Scintillation photos_illus\1 Resized for PPT\TRIUMF-5971-copy_small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13605" y="1167387"/>
              <a:ext cx="1851767" cy="1828800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Scintillation photos_illus\1 Resized for PPT\Mars Rover Curiosity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8761" y="3028841"/>
              <a:ext cx="1826065" cy="1068522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E:\Scintillation photos_illus\1 Resized for PPT\ND getting ready to take beam 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21" y="1167386"/>
              <a:ext cx="3246853" cy="1828800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E:\Scintillation photos_illus\1 Resized for PPT\TibetIII-2003-01S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91357" y="3028842"/>
              <a:ext cx="3274016" cy="1068522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6" b="-2"/>
            <a:stretch/>
          </p:blipFill>
          <p:spPr bwMode="auto">
            <a:xfrm flipV="1">
              <a:off x="260221" y="2791613"/>
              <a:ext cx="1838905" cy="21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200348" y="2765814"/>
              <a:ext cx="1951712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University of Notre Dame</a:t>
              </a:r>
            </a:p>
          </p:txBody>
        </p:sp>
        <p:pic>
          <p:nvPicPr>
            <p:cNvPr id="14" name="Picture 2" descr="E:\SG Master Templates\SG LOGO 2016\bar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"/>
            <a:stretch/>
          </p:blipFill>
          <p:spPr bwMode="auto">
            <a:xfrm flipH="1" flipV="1">
              <a:off x="1100449" y="3027424"/>
              <a:ext cx="960143" cy="21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5"/>
            <p:cNvGrpSpPr/>
            <p:nvPr/>
          </p:nvGrpSpPr>
          <p:grpSpPr>
            <a:xfrm>
              <a:off x="2091357" y="3892151"/>
              <a:ext cx="2809727" cy="210013"/>
              <a:chOff x="2091357" y="3895057"/>
              <a:chExt cx="2809727" cy="210013"/>
            </a:xfrm>
          </p:grpSpPr>
          <p:pic>
            <p:nvPicPr>
              <p:cNvPr id="16" name="Picture 2" descr="E:\SG Master Templates\SG LOGO 2016\bar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2"/>
              <a:stretch/>
            </p:blipFill>
            <p:spPr bwMode="auto">
              <a:xfrm flipV="1">
                <a:off x="2091357" y="3895057"/>
                <a:ext cx="1828538" cy="210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E:\SG Master Templates\SG LOGO 2016\bar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"/>
              <a:stretch/>
            </p:blipFill>
            <p:spPr bwMode="auto">
              <a:xfrm flipV="1">
                <a:off x="3165074" y="3895057"/>
                <a:ext cx="1736010" cy="210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033378" y="3863859"/>
              <a:ext cx="2816095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Institute of </a:t>
              </a:r>
              <a:r>
                <a:rPr lang="en-US" sz="1100" b="1" dirty="0">
                  <a:solidFill>
                    <a:schemeClr val="bg1"/>
                  </a:solidFill>
                </a:rPr>
                <a:t>High Energy 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Physics China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9" name="Group 2"/>
            <p:cNvGrpSpPr/>
            <p:nvPr/>
          </p:nvGrpSpPr>
          <p:grpSpPr>
            <a:xfrm>
              <a:off x="3538829" y="1167386"/>
              <a:ext cx="1532350" cy="210013"/>
              <a:chOff x="3513605" y="1167386"/>
              <a:chExt cx="2080365" cy="210013"/>
            </a:xfrm>
          </p:grpSpPr>
          <p:pic>
            <p:nvPicPr>
              <p:cNvPr id="20" name="Picture 2" descr="E:\SG Master Templates\SG LOGO 2016\bar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flipV="1">
                <a:off x="3513605" y="1167386"/>
                <a:ext cx="1403984" cy="210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E:\SG Master Templates\SG LOGO 2016\bar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"/>
              <a:stretch/>
            </p:blipFill>
            <p:spPr bwMode="auto">
              <a:xfrm flipV="1">
                <a:off x="3857960" y="1167386"/>
                <a:ext cx="1736010" cy="210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3507072" y="1126768"/>
              <a:ext cx="1607261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University of 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Guelph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08272" y="2985944"/>
              <a:ext cx="1004857" cy="2616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Mars Rover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5896167" y="1084104"/>
            <a:ext cx="2952898" cy="2406038"/>
            <a:chOff x="5830853" y="1302994"/>
            <a:chExt cx="2952898" cy="2406038"/>
          </a:xfrm>
        </p:grpSpPr>
        <p:pic>
          <p:nvPicPr>
            <p:cNvPr id="10" name="Picture 6" descr="E:\Scintillation photos_illus\1 Resized for PPT\Guelph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30853" y="1302994"/>
              <a:ext cx="1506120" cy="1188916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E:\Scintillation photos_illus\1 Resized for PPT\14HW13 NaI Detector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0853" y="2529260"/>
              <a:ext cx="1506120" cy="1174977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E:\Scintillation photos_illus\1 Resized for PPT\18 Element Spectometer team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763" y="2523169"/>
              <a:ext cx="1423988" cy="1185863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E:\Scintillation photos_illus\1 Resized for PPT\Orange Plastic and Fiber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59763" y="1302994"/>
              <a:ext cx="1423988" cy="1226266"/>
            </a:xfrm>
            <a:prstGeom prst="rect">
              <a:avLst/>
            </a:prstGeom>
            <a:noFill/>
            <a:ln w="28575">
              <a:solidFill>
                <a:srgbClr val="219C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271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180511789"/>
              </p:ext>
            </p:extLst>
          </p:nvPr>
        </p:nvGraphicFramePr>
        <p:xfrm>
          <a:off x="428172" y="1117597"/>
          <a:ext cx="7170056" cy="3311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12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328327335"/>
              </p:ext>
            </p:extLst>
          </p:nvPr>
        </p:nvGraphicFramePr>
        <p:xfrm>
          <a:off x="428172" y="1117597"/>
          <a:ext cx="7170056" cy="3311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230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30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029" y="2442488"/>
            <a:ext cx="2748023" cy="1879404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2285" y="494067"/>
            <a:ext cx="2755767" cy="173253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68680" y="966416"/>
            <a:ext cx="3546530" cy="4374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Wingdings" charset="2"/>
              <a:buChar char="v"/>
            </a:pPr>
            <a:r>
              <a:rPr lang="fr-FR" sz="1050" dirty="0" smtClean="0">
                <a:solidFill>
                  <a:srgbClr val="219CDC"/>
                </a:solidFill>
                <a:cs typeface="Arial"/>
              </a:rPr>
              <a:t>DUAL DETECTION SOLUTIONS </a:t>
            </a:r>
            <a:r>
              <a:rPr lang="en-US" sz="1000" dirty="0">
                <a:latin typeface="+mn-lt"/>
                <a:ea typeface="+mn-ea"/>
                <a:cs typeface="+mn-cs"/>
              </a:rPr>
              <a:t>that enable detection of both </a:t>
            </a:r>
            <a:r>
              <a:rPr lang="en-US" sz="1000" dirty="0" smtClean="0">
                <a:latin typeface="+mn-lt"/>
                <a:ea typeface="+mn-ea"/>
                <a:cs typeface="+mn-cs"/>
              </a:rPr>
              <a:t>gammas </a:t>
            </a:r>
            <a:r>
              <a:rPr lang="en-US" sz="1000" dirty="0">
                <a:latin typeface="+mn-lt"/>
                <a:ea typeface="+mn-ea"/>
                <a:cs typeface="+mn-cs"/>
              </a:rPr>
              <a:t>and </a:t>
            </a:r>
            <a:r>
              <a:rPr lang="en-US" sz="1000" dirty="0" smtClean="0">
                <a:latin typeface="+mn-lt"/>
                <a:ea typeface="+mn-ea"/>
                <a:cs typeface="+mn-cs"/>
              </a:rPr>
              <a:t>neutrons</a:t>
            </a:r>
            <a:endParaRPr lang="en-US" sz="1000" dirty="0">
              <a:latin typeface="+mn-lt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68679" y="1582361"/>
            <a:ext cx="3546531" cy="4374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Wingdings" charset="2"/>
              <a:buChar char="v"/>
            </a:pPr>
            <a:r>
              <a:rPr lang="fr-FR" sz="1050" dirty="0" smtClean="0">
                <a:solidFill>
                  <a:srgbClr val="219CDC"/>
                </a:solidFill>
                <a:cs typeface="Arial"/>
              </a:rPr>
              <a:t>SiPM BASED DETECTORS </a:t>
            </a:r>
            <a:r>
              <a:rPr lang="en-US" sz="1000" dirty="0">
                <a:latin typeface="+mn-lt"/>
                <a:ea typeface="+mn-ea"/>
                <a:cs typeface="+mn-cs"/>
              </a:rPr>
              <a:t>that enable compact designs and low voltage </a:t>
            </a:r>
            <a:r>
              <a:rPr lang="en-US" sz="1000" dirty="0" smtClean="0">
                <a:latin typeface="+mn-lt"/>
                <a:ea typeface="+mn-ea"/>
                <a:cs typeface="+mn-cs"/>
              </a:rPr>
              <a:t>operation</a:t>
            </a:r>
            <a:endParaRPr lang="en-US" sz="1000" dirty="0">
              <a:latin typeface="+mn-lt"/>
              <a:ea typeface="+mn-ea"/>
              <a:cs typeface="+mn-cs"/>
            </a:endParaRPr>
          </a:p>
          <a:p>
            <a:pPr marL="171450" indent="-171450" algn="l">
              <a:buFont typeface="Wingdings" charset="2"/>
              <a:buChar char="v"/>
            </a:pPr>
            <a:endParaRPr lang="fr-FR" sz="1050" dirty="0" smtClean="0">
              <a:solidFill>
                <a:srgbClr val="219CDC"/>
              </a:solidFill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68679" y="2198306"/>
            <a:ext cx="3648400" cy="4374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Wingdings" charset="2"/>
              <a:buChar char="v"/>
            </a:pPr>
            <a:r>
              <a:rPr lang="fr-FR" sz="1050" dirty="0" smtClean="0">
                <a:solidFill>
                  <a:srgbClr val="219CDC"/>
                </a:solidFill>
                <a:cs typeface="Arial"/>
              </a:rPr>
              <a:t>ENHANCED LANTHANUM BROMIDE </a:t>
            </a:r>
            <a:r>
              <a:rPr lang="en-US" sz="1000" dirty="0">
                <a:latin typeface="+mn-lt"/>
                <a:ea typeface="+mn-ea"/>
                <a:cs typeface="+mn-cs"/>
              </a:rPr>
              <a:t>that provides </a:t>
            </a:r>
            <a:r>
              <a:rPr lang="en-US" sz="1000" dirty="0" smtClean="0">
                <a:latin typeface="+mn-lt"/>
                <a:ea typeface="+mn-ea"/>
                <a:cs typeface="+mn-cs"/>
              </a:rPr>
              <a:t>best-in-class </a:t>
            </a:r>
            <a:r>
              <a:rPr lang="en-US" sz="1000" dirty="0">
                <a:latin typeface="+mn-lt"/>
                <a:ea typeface="+mn-ea"/>
                <a:cs typeface="+mn-cs"/>
              </a:rPr>
              <a:t>energy </a:t>
            </a:r>
            <a:r>
              <a:rPr lang="en-US" sz="1000" dirty="0" smtClean="0">
                <a:latin typeface="+mn-lt"/>
                <a:ea typeface="+mn-ea"/>
                <a:cs typeface="+mn-cs"/>
              </a:rPr>
              <a:t>resolution</a:t>
            </a:r>
            <a:endParaRPr lang="fr-FR" sz="1050" dirty="0" smtClean="0">
              <a:solidFill>
                <a:srgbClr val="219CDC"/>
              </a:solidFill>
              <a:cs typeface="Arial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68679" y="3425732"/>
            <a:ext cx="3546531" cy="4374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Wingdings" charset="2"/>
              <a:buChar char="v"/>
            </a:pPr>
            <a:r>
              <a:rPr lang="fr-FR" sz="1050" dirty="0" smtClean="0">
                <a:solidFill>
                  <a:srgbClr val="219CDC"/>
                </a:solidFill>
                <a:cs typeface="Arial"/>
              </a:rPr>
              <a:t>EXTENDED LIFE PLASTIC </a:t>
            </a:r>
            <a:r>
              <a:rPr lang="en-US" sz="1000" dirty="0">
                <a:latin typeface="+mn-lt"/>
                <a:ea typeface="+mn-ea"/>
                <a:cs typeface="+mn-cs"/>
              </a:rPr>
              <a:t>that </a:t>
            </a:r>
            <a:r>
              <a:rPr lang="en-US" sz="1000" dirty="0" smtClean="0">
                <a:latin typeface="+mn-lt"/>
                <a:ea typeface="+mn-ea"/>
                <a:cs typeface="+mn-cs"/>
              </a:rPr>
              <a:t>enables portal monitors to function longer, despite varying weather conditions</a:t>
            </a:r>
            <a:endParaRPr lang="en-US" sz="100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68678" y="2844668"/>
            <a:ext cx="3546531" cy="4374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Wingdings" charset="2"/>
              <a:buChar char="v"/>
            </a:pPr>
            <a:r>
              <a:rPr lang="fr-FR" sz="1050" dirty="0" smtClean="0">
                <a:solidFill>
                  <a:srgbClr val="219CDC"/>
                </a:solidFill>
                <a:cs typeface="Arial"/>
              </a:rPr>
              <a:t>ENGINEERED LYSO </a:t>
            </a:r>
            <a:r>
              <a:rPr lang="en-US" sz="1000" dirty="0">
                <a:latin typeface="+mn-lt"/>
                <a:ea typeface="+mn-ea"/>
                <a:cs typeface="+mn-cs"/>
              </a:rPr>
              <a:t>that </a:t>
            </a:r>
            <a:r>
              <a:rPr lang="en-US" sz="1000" dirty="0" smtClean="0">
                <a:latin typeface="+mn-lt"/>
                <a:ea typeface="+mn-ea"/>
                <a:cs typeface="+mn-cs"/>
              </a:rPr>
              <a:t>enables </a:t>
            </a:r>
            <a:r>
              <a:rPr lang="en-US" sz="1000" dirty="0">
                <a:latin typeface="+mn-lt"/>
                <a:ea typeface="+mn-ea"/>
                <a:cs typeface="+mn-cs"/>
              </a:rPr>
              <a:t>exceptional image </a:t>
            </a:r>
            <a:r>
              <a:rPr lang="en-US" sz="1000" dirty="0" smtClean="0">
                <a:latin typeface="+mn-lt"/>
                <a:ea typeface="+mn-ea"/>
                <a:cs typeface="+mn-cs"/>
              </a:rPr>
              <a:t>quality and </a:t>
            </a:r>
            <a:r>
              <a:rPr lang="en-US" sz="1000" dirty="0">
                <a:latin typeface="+mn-lt"/>
                <a:ea typeface="+mn-ea"/>
                <a:cs typeface="+mn-cs"/>
              </a:rPr>
              <a:t>faster scans than standard LYSO</a:t>
            </a:r>
          </a:p>
        </p:txBody>
      </p:sp>
      <p:cxnSp>
        <p:nvCxnSpPr>
          <p:cNvPr id="21" name="Straight Connector 10"/>
          <p:cNvCxnSpPr/>
          <p:nvPr/>
        </p:nvCxnSpPr>
        <p:spPr>
          <a:xfrm>
            <a:off x="527114" y="962039"/>
            <a:ext cx="2657" cy="2818932"/>
          </a:xfrm>
          <a:prstGeom prst="line">
            <a:avLst/>
          </a:prstGeom>
          <a:noFill/>
          <a:ln w="9525" cap="flat" cmpd="sng" algn="ctr">
            <a:solidFill>
              <a:srgbClr val="219CDC"/>
            </a:solidFill>
            <a:prstDash val="solid"/>
          </a:ln>
          <a:effectLst/>
        </p:spPr>
      </p:cxnSp>
      <p:sp>
        <p:nvSpPr>
          <p:cNvPr id="25" name="Titr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31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17428C"/>
                </a:solidFill>
                <a:cs typeface="Arial"/>
              </a:rPr>
              <a:t>DUAL DETECTION SOLUTIONS</a:t>
            </a:r>
            <a:endParaRPr lang="fr-FR" dirty="0">
              <a:solidFill>
                <a:srgbClr val="17428C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6" name="ZoneTexte 7"/>
          <p:cNvSpPr txBox="1"/>
          <p:nvPr/>
        </p:nvSpPr>
        <p:spPr>
          <a:xfrm>
            <a:off x="334850" y="1398043"/>
            <a:ext cx="25410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fr-FR" altLang="ko-KR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NaIL </a:t>
            </a:r>
            <a:r>
              <a:rPr lang="en-US" sz="1000" dirty="0" smtClean="0"/>
              <a:t>is NaI(Tl</a:t>
            </a:r>
            <a:r>
              <a:rPr lang="en-US" sz="1000" dirty="0"/>
              <a:t>) </a:t>
            </a:r>
            <a:r>
              <a:rPr lang="en-US" sz="1000" dirty="0" smtClean="0"/>
              <a:t>crystal doped with Li</a:t>
            </a:r>
            <a:r>
              <a:rPr lang="en-US" sz="1000" baseline="30000" dirty="0" smtClean="0"/>
              <a:t>6</a:t>
            </a:r>
            <a:r>
              <a:rPr lang="en-US" sz="1000" dirty="0" smtClean="0"/>
              <a:t>, which introduces </a:t>
            </a:r>
            <a:r>
              <a:rPr lang="en-US" sz="1000" dirty="0"/>
              <a:t>efficient thermal neutron detection while retaining scintillation properties of standard NaI(Tl)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/>
              <a:t>Neutrons and gammas are easily distinguished through PSD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 smtClean="0"/>
              <a:t>NaIL eliminates </a:t>
            </a:r>
            <a:r>
              <a:rPr lang="en-US" sz="1000" dirty="0"/>
              <a:t>the need </a:t>
            </a:r>
            <a:r>
              <a:rPr lang="en-US" sz="1000" dirty="0" smtClean="0"/>
              <a:t>for separate </a:t>
            </a:r>
            <a:r>
              <a:rPr lang="en-US" sz="1000" dirty="0"/>
              <a:t>He</a:t>
            </a:r>
            <a:r>
              <a:rPr lang="en-US" sz="1000" baseline="30000" dirty="0"/>
              <a:t>3</a:t>
            </a:r>
            <a:r>
              <a:rPr lang="en-US" sz="1000" dirty="0"/>
              <a:t>/ </a:t>
            </a:r>
            <a:r>
              <a:rPr lang="en-US" sz="1000" dirty="0" err="1"/>
              <a:t>LiF</a:t>
            </a:r>
            <a:r>
              <a:rPr lang="en-US" sz="1000" dirty="0"/>
              <a:t> + electronics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/>
              <a:t>A</a:t>
            </a:r>
            <a:r>
              <a:rPr lang="en-US" sz="1000" dirty="0" smtClean="0"/>
              <a:t>vailable </a:t>
            </a:r>
            <a:r>
              <a:rPr lang="en-US" sz="1000" dirty="0"/>
              <a:t>is sizes as large </a:t>
            </a:r>
            <a:r>
              <a:rPr lang="en-US" sz="1000" dirty="0" smtClean="0"/>
              <a:t>as</a:t>
            </a:r>
          </a:p>
          <a:p>
            <a:r>
              <a:rPr lang="en-US" sz="1000" dirty="0" smtClean="0"/>
              <a:t>     2”x </a:t>
            </a:r>
            <a:r>
              <a:rPr lang="en-US" sz="1000" dirty="0"/>
              <a:t>4”x16”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 smtClean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ko-KR" sz="1000" dirty="0" smtClean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19"/>
          <p:cNvSpPr txBox="1"/>
          <p:nvPr/>
        </p:nvSpPr>
        <p:spPr>
          <a:xfrm>
            <a:off x="3168206" y="1398044"/>
            <a:ext cx="24138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fr-FR" altLang="ko-KR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CLLB </a:t>
            </a:r>
            <a:r>
              <a:rPr lang="en-US" sz="1000" dirty="0"/>
              <a:t>(Cs2LiLaBr6(Ce)) </a:t>
            </a:r>
            <a:r>
              <a:rPr lang="en-US" sz="1000" dirty="0" smtClean="0"/>
              <a:t>is a </a:t>
            </a:r>
            <a:r>
              <a:rPr lang="en-US" altLang="ko-KR" sz="1000" dirty="0" smtClean="0"/>
              <a:t>gamma-neutron </a:t>
            </a:r>
            <a:r>
              <a:rPr lang="en-US" altLang="ko-KR" sz="1000" dirty="0"/>
              <a:t>scintillator with energy resolution near 4%</a:t>
            </a:r>
          </a:p>
          <a:p>
            <a:endParaRPr lang="en-US" altLang="ko-KR" sz="1000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/>
              <a:t>Neutrons and gammas are easily distinguished through PSD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altLang="ko-KR" sz="1000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 smtClean="0"/>
              <a:t>CLLB eliminates </a:t>
            </a:r>
            <a:r>
              <a:rPr lang="en-US" sz="1000" dirty="0"/>
              <a:t>the need </a:t>
            </a:r>
            <a:r>
              <a:rPr lang="en-US" sz="1000" dirty="0" smtClean="0"/>
              <a:t>for separate </a:t>
            </a:r>
            <a:r>
              <a:rPr lang="en-US" sz="1000" dirty="0"/>
              <a:t>He</a:t>
            </a:r>
            <a:r>
              <a:rPr lang="en-US" sz="1000" baseline="30000" dirty="0"/>
              <a:t>3</a:t>
            </a:r>
            <a:r>
              <a:rPr lang="en-US" sz="1000" dirty="0"/>
              <a:t>/ </a:t>
            </a:r>
            <a:r>
              <a:rPr lang="en-US" sz="1000" dirty="0" err="1"/>
              <a:t>LiF</a:t>
            </a:r>
            <a:r>
              <a:rPr lang="en-US" sz="1000" dirty="0"/>
              <a:t> + electronics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altLang="ko-KR" sz="1000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dirty="0"/>
              <a:t>A</a:t>
            </a:r>
            <a:r>
              <a:rPr lang="en-US" altLang="ko-KR" sz="1000" dirty="0" smtClean="0"/>
              <a:t>vailable </a:t>
            </a:r>
            <a:r>
              <a:rPr lang="en-US" altLang="ko-KR" sz="1000" dirty="0"/>
              <a:t>in sizes 2” diameter x 2” </a:t>
            </a:r>
            <a:r>
              <a:rPr lang="en-US" altLang="ko-KR" sz="1000" dirty="0" smtClean="0"/>
              <a:t>long</a:t>
            </a:r>
            <a:r>
              <a:rPr lang="en-US" altLang="ko-KR" sz="1000" dirty="0"/>
              <a:t>, CLLB dramatically enhances capability of hand-held applications 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altLang="ko-KR" sz="1000" dirty="0"/>
          </a:p>
        </p:txBody>
      </p:sp>
      <p:pic>
        <p:nvPicPr>
          <p:cNvPr id="8" name="Pictur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540" y="622209"/>
            <a:ext cx="2620691" cy="1754347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540" y="2557857"/>
            <a:ext cx="2644954" cy="175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4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32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NaIL</a:t>
            </a:r>
            <a:endParaRPr lang="en-US" dirty="0"/>
          </a:p>
        </p:txBody>
      </p:sp>
      <p:sp>
        <p:nvSpPr>
          <p:cNvPr id="6" name="ZoneTexte 7"/>
          <p:cNvSpPr txBox="1"/>
          <p:nvPr/>
        </p:nvSpPr>
        <p:spPr>
          <a:xfrm>
            <a:off x="334850" y="1027929"/>
            <a:ext cx="8468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1000" dirty="0" err="1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NaIL</a:t>
            </a:r>
            <a:r>
              <a:rPr lang="fr-FR" altLang="ko-KR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/>
              <a:t>is </a:t>
            </a:r>
            <a:r>
              <a:rPr lang="en-US" sz="1000" dirty="0"/>
              <a:t>a game-changing scintillation material for gamma-ray and neutron dual detection</a:t>
            </a:r>
            <a:r>
              <a:rPr lang="en-US" sz="1000" dirty="0" smtClean="0"/>
              <a:t>. Lithium-6 </a:t>
            </a:r>
            <a:r>
              <a:rPr lang="en-US" sz="1000" dirty="0"/>
              <a:t>(95% enriched) co-doping introduces efficient thermal neutron detection to </a:t>
            </a:r>
            <a:r>
              <a:rPr lang="en-US" sz="1000" dirty="0" smtClean="0"/>
              <a:t>the best </a:t>
            </a:r>
            <a:r>
              <a:rPr lang="en-US" sz="1000" dirty="0"/>
              <a:t>established gamma-ray scintillator while retaining the favorable scintillation </a:t>
            </a:r>
            <a:r>
              <a:rPr lang="en-US" sz="1000" dirty="0" smtClean="0"/>
              <a:t>properties of </a:t>
            </a:r>
            <a:r>
              <a:rPr lang="en-US" sz="1000" dirty="0"/>
              <a:t>standard </a:t>
            </a:r>
            <a:r>
              <a:rPr lang="en-US" sz="1000" dirty="0" err="1"/>
              <a:t>NaI</a:t>
            </a:r>
            <a:r>
              <a:rPr lang="en-US" sz="1000" dirty="0"/>
              <a:t>(Tl</a:t>
            </a:r>
            <a:r>
              <a:rPr lang="en-US" sz="1000" dirty="0" smtClean="0"/>
              <a:t>).</a:t>
            </a:r>
          </a:p>
          <a:p>
            <a:endParaRPr lang="en-US" sz="1000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/>
              <a:t>Perfect solution for area monitoring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/>
              <a:t>Available in sizes greater than 4 liter crystals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/>
              <a:t>Up to 57% efficient for thermal neutrons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/>
              <a:t>Similar gamma ray performance as standard </a:t>
            </a:r>
            <a:r>
              <a:rPr lang="en-US" sz="1000" dirty="0" err="1" smtClean="0"/>
              <a:t>NaI:Tl</a:t>
            </a:r>
            <a:endParaRPr lang="en-US" sz="1000" dirty="0" smtClean="0"/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/>
          </a:p>
          <a:p>
            <a:endParaRPr lang="en-US" sz="1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29" y="2966921"/>
            <a:ext cx="1627742" cy="10305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414" y="1697771"/>
            <a:ext cx="2170430" cy="25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5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33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NaIL</a:t>
            </a:r>
            <a:endParaRPr lang="en-US" dirty="0"/>
          </a:p>
        </p:txBody>
      </p:sp>
      <p:sp>
        <p:nvSpPr>
          <p:cNvPr id="6" name="ZoneTexte 7"/>
          <p:cNvSpPr txBox="1"/>
          <p:nvPr/>
        </p:nvSpPr>
        <p:spPr>
          <a:xfrm>
            <a:off x="334850" y="1027929"/>
            <a:ext cx="846806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000" dirty="0" err="1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NaIL</a:t>
            </a: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</a:t>
            </a:r>
          </a:p>
          <a:p>
            <a:pPr algn="just"/>
            <a:endParaRPr lang="en-US" sz="1000" dirty="0">
              <a:solidFill>
                <a:srgbClr val="219C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000" dirty="0"/>
              <a:t>Uniquely, </a:t>
            </a:r>
            <a:r>
              <a:rPr lang="en-US" sz="1000" dirty="0" err="1"/>
              <a:t>NaIL</a:t>
            </a:r>
            <a:r>
              <a:rPr lang="en-US" sz="1000" dirty="0"/>
              <a:t> can provide large volume, single </a:t>
            </a:r>
            <a:r>
              <a:rPr lang="en-US" sz="1000" dirty="0" smtClean="0"/>
              <a:t>material detectors </a:t>
            </a:r>
            <a:r>
              <a:rPr lang="en-US" sz="1000" dirty="0"/>
              <a:t>for both gammas </a:t>
            </a:r>
            <a:r>
              <a:rPr lang="en-US" sz="1000" dirty="0" smtClean="0"/>
              <a:t>and </a:t>
            </a:r>
            <a:r>
              <a:rPr lang="en-US" sz="1000" dirty="0"/>
              <a:t>neutrons at low price </a:t>
            </a:r>
            <a:r>
              <a:rPr lang="en-US" sz="1000" dirty="0" smtClean="0"/>
              <a:t>per volume</a:t>
            </a:r>
            <a:r>
              <a:rPr lang="en-US" sz="1000" dirty="0"/>
              <a:t>. Consider the following two facts</a:t>
            </a:r>
            <a:r>
              <a:rPr lang="en-US" sz="1000" dirty="0" smtClean="0"/>
              <a:t>:</a:t>
            </a:r>
          </a:p>
          <a:p>
            <a:pPr algn="just"/>
            <a:endParaRPr lang="en-US" sz="1000" dirty="0" smtClean="0"/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 </a:t>
            </a: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dirty="0" smtClean="0"/>
              <a:t>It </a:t>
            </a:r>
            <a:r>
              <a:rPr lang="en-US" sz="1000" dirty="0"/>
              <a:t>is easy and inexpensive to grow large </a:t>
            </a:r>
            <a:r>
              <a:rPr lang="en-US" sz="1000" dirty="0" err="1"/>
              <a:t>NaI</a:t>
            </a:r>
            <a:r>
              <a:rPr lang="en-US" sz="1000" dirty="0"/>
              <a:t> crystals</a:t>
            </a:r>
            <a:r>
              <a:rPr lang="en-US" sz="1000" dirty="0" smtClean="0"/>
              <a:t>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en-US" sz="1000" dirty="0"/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 2</a:t>
            </a:r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dirty="0" smtClean="0"/>
              <a:t>Sodium </a:t>
            </a:r>
            <a:r>
              <a:rPr lang="en-US" sz="1000" dirty="0"/>
              <a:t>and iodine barely compete with 6Li for </a:t>
            </a:r>
            <a:r>
              <a:rPr lang="en-US" sz="1000" dirty="0" smtClean="0"/>
              <a:t>neutron attenuation.</a:t>
            </a:r>
          </a:p>
          <a:p>
            <a:pPr algn="just"/>
            <a:endParaRPr lang="en-US" sz="1000" dirty="0"/>
          </a:p>
          <a:p>
            <a:pPr algn="just"/>
            <a:r>
              <a:rPr lang="en-US" sz="1000" dirty="0"/>
              <a:t>These facts lead to the following conclusions</a:t>
            </a:r>
            <a:r>
              <a:rPr lang="en-US" sz="1000" dirty="0" smtClean="0"/>
              <a:t>:</a:t>
            </a:r>
          </a:p>
          <a:p>
            <a:pPr algn="just"/>
            <a:endParaRPr lang="en-US" sz="1000" dirty="0"/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1</a:t>
            </a:r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dirty="0" smtClean="0"/>
              <a:t>Using </a:t>
            </a:r>
            <a:r>
              <a:rPr lang="en-US" sz="1000" dirty="0"/>
              <a:t>low 6Li concentrations and large thicknesses </a:t>
            </a:r>
            <a:r>
              <a:rPr lang="en-US" sz="1000" dirty="0" smtClean="0"/>
              <a:t>achieves neutron </a:t>
            </a:r>
            <a:r>
              <a:rPr lang="en-US" sz="1000" dirty="0"/>
              <a:t>detection capabilities as good as 3He or CLYC </a:t>
            </a:r>
            <a:r>
              <a:rPr lang="en-US" sz="1000" dirty="0" smtClean="0"/>
              <a:t>or CLLB </a:t>
            </a:r>
            <a:r>
              <a:rPr lang="en-US" sz="1000" dirty="0"/>
              <a:t>detectors at a lower cost</a:t>
            </a:r>
            <a:r>
              <a:rPr lang="en-US" sz="1000" dirty="0" smtClean="0"/>
              <a:t>.</a:t>
            </a:r>
          </a:p>
          <a:p>
            <a:pPr marL="180975" algn="just"/>
            <a:endParaRPr lang="en-US" sz="1000" dirty="0"/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2</a:t>
            </a:r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dirty="0" smtClean="0"/>
              <a:t>Large </a:t>
            </a:r>
            <a:r>
              <a:rPr lang="en-US" sz="1000" dirty="0"/>
              <a:t>volume detectors add efficient gamma ray </a:t>
            </a:r>
            <a:r>
              <a:rPr lang="en-US" sz="1000" dirty="0" smtClean="0"/>
              <a:t>spectral detection</a:t>
            </a:r>
            <a:r>
              <a:rPr lang="en-US" sz="1000" dirty="0"/>
              <a:t>. There is no longer a need to compromise on </a:t>
            </a:r>
            <a:r>
              <a:rPr lang="en-US" sz="1000" dirty="0" smtClean="0"/>
              <a:t>the detectability </a:t>
            </a:r>
            <a:r>
              <a:rPr lang="en-US" sz="1000" dirty="0"/>
              <a:t>of one specie to be efficient for the other.</a:t>
            </a:r>
          </a:p>
          <a:p>
            <a:pPr algn="just"/>
            <a:endParaRPr lang="en-US" sz="1000" dirty="0" smtClean="0"/>
          </a:p>
          <a:p>
            <a:pPr algn="just"/>
            <a:endParaRPr lang="en-US" sz="1000" dirty="0"/>
          </a:p>
          <a:p>
            <a:pPr algn="just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2534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PRODUCTS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34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NaIL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4850" y="88518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Straightforward gamma and neutron separation</a:t>
            </a:r>
          </a:p>
          <a:p>
            <a:pPr marL="180975" algn="just"/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Neutrons and gamma rays are easily distinguished through pulse shape discrimination (PSD). With the addition of Li into the </a:t>
            </a:r>
            <a:r>
              <a:rPr lang="en-US" sz="10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matrix, gamma ray scintillation pulses become longer than neutron reaction pulses. The effect is dramatic, and simple PSD techniques create complete separation</a:t>
            </a:r>
            <a:r>
              <a:rPr lang="en-US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/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standard </a:t>
            </a:r>
            <a:r>
              <a:rPr lang="en-US" sz="1000" dirty="0" err="1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NaI:Tl</a:t>
            </a: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performance </a:t>
            </a:r>
          </a:p>
          <a:p>
            <a:pPr marL="180975" algn="just"/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scintillation properties of standard </a:t>
            </a:r>
            <a:r>
              <a:rPr lang="en-US" sz="10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(Tl) are preserved. </a:t>
            </a:r>
            <a:r>
              <a:rPr lang="en-US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resolutions </a:t>
            </a:r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6.5-8% at 662 </a:t>
            </a:r>
            <a:r>
              <a:rPr lang="en-US" sz="10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typical even for large crystals. Light yield is slightly lower, but still substantial at approximately 35k photons/MeV. Furthermore, the scintillation properties of </a:t>
            </a:r>
            <a:r>
              <a:rPr lang="en-US" sz="10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NaIL</a:t>
            </a:r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degrade less at high temperature than standard </a:t>
            </a:r>
            <a:r>
              <a:rPr lang="en-US" sz="10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(Tl). </a:t>
            </a:r>
          </a:p>
          <a:p>
            <a:endParaRPr lang="fr-FR" altLang="ko-KR" sz="1000" dirty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/>
          <a:srcRect r="7366"/>
          <a:stretch/>
        </p:blipFill>
        <p:spPr>
          <a:xfrm>
            <a:off x="5194936" y="65314"/>
            <a:ext cx="2570207" cy="462665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9" y="3055601"/>
            <a:ext cx="2175554" cy="163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35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CLLB</a:t>
            </a:r>
            <a:endParaRPr lang="en-US" dirty="0"/>
          </a:p>
        </p:txBody>
      </p:sp>
      <p:sp>
        <p:nvSpPr>
          <p:cNvPr id="6" name="ZoneTexte 7"/>
          <p:cNvSpPr txBox="1"/>
          <p:nvPr/>
        </p:nvSpPr>
        <p:spPr>
          <a:xfrm>
            <a:off x="334850" y="1027929"/>
            <a:ext cx="84680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CLLB</a:t>
            </a:r>
            <a:r>
              <a:rPr lang="en-US" sz="1000" dirty="0" smtClean="0"/>
              <a:t> (Cs2 </a:t>
            </a:r>
            <a:r>
              <a:rPr lang="en-US" sz="1000" dirty="0"/>
              <a:t>Li La Br6 (</a:t>
            </a:r>
            <a:r>
              <a:rPr lang="en-US" sz="1000" dirty="0" smtClean="0"/>
              <a:t>Ce)) is </a:t>
            </a:r>
            <a:r>
              <a:rPr lang="en-US" sz="1000" dirty="0"/>
              <a:t>a gamma-neutron scintillation detector that is well suited for many different classes of </a:t>
            </a:r>
            <a:r>
              <a:rPr lang="en-US" sz="1000" dirty="0" smtClean="0"/>
              <a:t>handheld instruments</a:t>
            </a:r>
            <a:r>
              <a:rPr lang="en-US" sz="1000" dirty="0"/>
              <a:t>. Using Pulse Shape Discrimination electronics for Neutron Detection, customers </a:t>
            </a:r>
            <a:r>
              <a:rPr lang="en-US" sz="1000" dirty="0" smtClean="0"/>
              <a:t>can eliminate </a:t>
            </a:r>
            <a:r>
              <a:rPr lang="en-US" sz="1000" dirty="0"/>
              <a:t>the need for an additional set of electronics and He-3 detector. With dual </a:t>
            </a:r>
            <a:r>
              <a:rPr lang="en-US" sz="1000" dirty="0" smtClean="0"/>
              <a:t>gamma/neutron detection </a:t>
            </a:r>
            <a:r>
              <a:rPr lang="en-US" sz="1000" dirty="0"/>
              <a:t>and an energy resolution near 4%, CLLB offers a dramatic change in what is capable in </a:t>
            </a:r>
            <a:r>
              <a:rPr lang="en-US" sz="1000" dirty="0" smtClean="0"/>
              <a:t>a hand-held </a:t>
            </a:r>
            <a:r>
              <a:rPr lang="en-US" sz="1000" dirty="0"/>
              <a:t>instrument</a:t>
            </a:r>
            <a:r>
              <a:rPr lang="en-US" sz="1000" dirty="0" smtClean="0"/>
              <a:t>.</a:t>
            </a:r>
          </a:p>
          <a:p>
            <a:pPr algn="just"/>
            <a:endParaRPr lang="en-US" sz="1000" dirty="0"/>
          </a:p>
          <a:p>
            <a:r>
              <a:rPr lang="en-US" sz="1000" dirty="0"/>
              <a:t>In the past one needed both a He-3 and </a:t>
            </a:r>
            <a:r>
              <a:rPr lang="en-US" sz="1000" dirty="0" err="1"/>
              <a:t>NaI</a:t>
            </a:r>
            <a:r>
              <a:rPr lang="en-US" sz="1000" dirty="0"/>
              <a:t>(Tl) detector to detect </a:t>
            </a:r>
            <a:r>
              <a:rPr lang="en-US" sz="1000" dirty="0" smtClean="0"/>
              <a:t>gamma</a:t>
            </a:r>
          </a:p>
          <a:p>
            <a:r>
              <a:rPr lang="en-US" sz="1000" dirty="0" smtClean="0"/>
              <a:t>and </a:t>
            </a:r>
            <a:r>
              <a:rPr lang="en-US" sz="1000" dirty="0"/>
              <a:t>neutron</a:t>
            </a:r>
            <a:r>
              <a:rPr lang="en-US" sz="1000" dirty="0" smtClean="0"/>
              <a:t>.</a:t>
            </a:r>
          </a:p>
          <a:p>
            <a:endParaRPr lang="en-US" sz="1000" dirty="0"/>
          </a:p>
          <a:p>
            <a:r>
              <a:rPr lang="en-US" sz="1000" dirty="0"/>
              <a:t>CLLB: is a compact dual gamma neutron detector solution</a:t>
            </a:r>
          </a:p>
          <a:p>
            <a:pPr algn="just"/>
            <a:endParaRPr lang="en-US" sz="1000" dirty="0"/>
          </a:p>
          <a:p>
            <a:pPr algn="just"/>
            <a:endParaRPr lang="en-US" sz="1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30" y="2618776"/>
            <a:ext cx="2053385" cy="176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579" y="2598362"/>
            <a:ext cx="24765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36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95" y="914400"/>
            <a:ext cx="3628102" cy="33784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b="13360"/>
          <a:stretch/>
        </p:blipFill>
        <p:spPr>
          <a:xfrm>
            <a:off x="4842460" y="914400"/>
            <a:ext cx="3035508" cy="2070633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718597" y="0"/>
            <a:ext cx="5863632" cy="421018"/>
          </a:xfrm>
        </p:spPr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719592" y="429147"/>
            <a:ext cx="5862637" cy="288925"/>
          </a:xfrm>
        </p:spPr>
        <p:txBody>
          <a:bodyPr/>
          <a:lstStyle/>
          <a:p>
            <a:r>
              <a:rPr lang="en-US" dirty="0" smtClean="0"/>
              <a:t>CLLB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3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37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DUAL DETECTION SOLUTIONS WITH </a:t>
            </a:r>
            <a:r>
              <a:rPr lang="en-US" dirty="0" err="1"/>
              <a:t>SiPM</a:t>
            </a:r>
            <a:r>
              <a:rPr lang="en-US" dirty="0"/>
              <a:t> </a:t>
            </a:r>
            <a:r>
              <a:rPr lang="en-US" dirty="0" smtClean="0"/>
              <a:t> For </a:t>
            </a:r>
            <a:r>
              <a:rPr lang="en-US" dirty="0"/>
              <a:t>lighter, longer-lasting systems </a:t>
            </a:r>
          </a:p>
          <a:p>
            <a:endParaRPr lang="en-US" dirty="0"/>
          </a:p>
        </p:txBody>
      </p:sp>
      <p:grpSp>
        <p:nvGrpSpPr>
          <p:cNvPr id="6" name="Group 8"/>
          <p:cNvGrpSpPr/>
          <p:nvPr/>
        </p:nvGrpSpPr>
        <p:grpSpPr>
          <a:xfrm>
            <a:off x="4242588" y="3333169"/>
            <a:ext cx="1495362" cy="1562682"/>
            <a:chOff x="4370749" y="3315905"/>
            <a:chExt cx="1518247" cy="1594037"/>
          </a:xfrm>
        </p:grpSpPr>
        <p:sp>
          <p:nvSpPr>
            <p:cNvPr id="7" name="Can 133"/>
            <p:cNvSpPr/>
            <p:nvPr/>
          </p:nvSpPr>
          <p:spPr>
            <a:xfrm rot="15720000">
              <a:off x="5369467" y="3782248"/>
              <a:ext cx="313674" cy="705765"/>
            </a:xfrm>
            <a:prstGeom prst="can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sz="700" dirty="0"/>
                <a:t>Battery</a:t>
              </a:r>
            </a:p>
          </p:txBody>
        </p:sp>
        <p:sp>
          <p:nvSpPr>
            <p:cNvPr id="8" name="Cube 7"/>
            <p:cNvSpPr/>
            <p:nvPr/>
          </p:nvSpPr>
          <p:spPr>
            <a:xfrm flipH="1">
              <a:off x="4781127" y="3707412"/>
              <a:ext cx="391519" cy="1018405"/>
            </a:xfrm>
            <a:prstGeom prst="cube">
              <a:avLst>
                <a:gd name="adj" fmla="val 90672"/>
              </a:avLst>
            </a:prstGeom>
            <a:solidFill>
              <a:srgbClr val="00B050">
                <a:alpha val="28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" name="TextBox 121"/>
            <p:cNvSpPr txBox="1"/>
            <p:nvPr/>
          </p:nvSpPr>
          <p:spPr>
            <a:xfrm>
              <a:off x="4850008" y="4721791"/>
              <a:ext cx="957683" cy="188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000000"/>
                  </a:solidFill>
                </a:rPr>
                <a:t>MCA / DAQ</a:t>
              </a:r>
            </a:p>
          </p:txBody>
        </p:sp>
        <p:grpSp>
          <p:nvGrpSpPr>
            <p:cNvPr id="10" name="Group 3"/>
            <p:cNvGrpSpPr/>
            <p:nvPr/>
          </p:nvGrpSpPr>
          <p:grpSpPr>
            <a:xfrm>
              <a:off x="4745043" y="3315905"/>
              <a:ext cx="1143953" cy="537573"/>
              <a:chOff x="3851209" y="3169839"/>
              <a:chExt cx="1143953" cy="537573"/>
            </a:xfrm>
          </p:grpSpPr>
          <p:sp>
            <p:nvSpPr>
              <p:cNvPr id="13" name="Cube 12"/>
              <p:cNvSpPr/>
              <p:nvPr/>
            </p:nvSpPr>
            <p:spPr>
              <a:xfrm rot="16200000">
                <a:off x="4271658" y="2983908"/>
                <a:ext cx="370328" cy="1076680"/>
              </a:xfrm>
              <a:prstGeom prst="cube">
                <a:avLst>
                  <a:gd name="adj" fmla="val 90672"/>
                </a:avLst>
              </a:prstGeom>
              <a:solidFill>
                <a:srgbClr val="00B050">
                  <a:alpha val="28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4" name="Cube 13"/>
              <p:cNvSpPr/>
              <p:nvPr/>
            </p:nvSpPr>
            <p:spPr>
              <a:xfrm rot="16200000">
                <a:off x="4330651" y="3082977"/>
                <a:ext cx="241235" cy="830245"/>
              </a:xfrm>
              <a:prstGeom prst="cube">
                <a:avLst>
                  <a:gd name="adj" fmla="val 90672"/>
                </a:avLst>
              </a:prstGeom>
              <a:solidFill>
                <a:schemeClr val="accent6"/>
              </a:solidFill>
              <a:ln w="1270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5" name="TextBox 124"/>
              <p:cNvSpPr txBox="1"/>
              <p:nvPr/>
            </p:nvSpPr>
            <p:spPr>
              <a:xfrm>
                <a:off x="4189425" y="3394519"/>
                <a:ext cx="534794" cy="188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Display</a:t>
                </a:r>
              </a:p>
            </p:txBody>
          </p:sp>
          <p:sp>
            <p:nvSpPr>
              <p:cNvPr id="16" name="TextBox 125"/>
              <p:cNvSpPr txBox="1"/>
              <p:nvPr/>
            </p:nvSpPr>
            <p:spPr>
              <a:xfrm>
                <a:off x="3851209" y="3169839"/>
                <a:ext cx="957683" cy="188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>
                    <a:solidFill>
                      <a:srgbClr val="000000"/>
                    </a:solidFill>
                  </a:rPr>
                  <a:t>OS / Client</a:t>
                </a:r>
              </a:p>
            </p:txBody>
          </p:sp>
        </p:grpSp>
        <p:sp>
          <p:nvSpPr>
            <p:cNvPr id="11" name="Can 126"/>
            <p:cNvSpPr/>
            <p:nvPr/>
          </p:nvSpPr>
          <p:spPr>
            <a:xfrm rot="15730135">
              <a:off x="4565861" y="4086776"/>
              <a:ext cx="618839" cy="306306"/>
            </a:xfrm>
            <a:prstGeom prst="can">
              <a:avLst>
                <a:gd name="adj" fmla="val 45351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en-US" sz="700" dirty="0" err="1"/>
                <a:t>SiPM</a:t>
              </a:r>
              <a:endParaRPr lang="en-US" sz="700" dirty="0"/>
            </a:p>
          </p:txBody>
        </p:sp>
        <p:sp>
          <p:nvSpPr>
            <p:cNvPr id="12" name="Can 127"/>
            <p:cNvSpPr/>
            <p:nvPr/>
          </p:nvSpPr>
          <p:spPr>
            <a:xfrm rot="15730135">
              <a:off x="4373491" y="4024366"/>
              <a:ext cx="448447" cy="453931"/>
            </a:xfrm>
            <a:prstGeom prst="can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sz="700" dirty="0" smtClean="0">
                  <a:solidFill>
                    <a:schemeClr val="accent6"/>
                  </a:solidFill>
                </a:rPr>
                <a:t>NaIL</a:t>
              </a:r>
              <a:endParaRPr lang="en-US" sz="700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1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260" y="406096"/>
            <a:ext cx="1903676" cy="2413418"/>
          </a:xfrm>
          <a:prstGeom prst="rect">
            <a:avLst/>
          </a:prstGeom>
        </p:spPr>
      </p:pic>
      <p:grpSp>
        <p:nvGrpSpPr>
          <p:cNvPr id="18" name="Group 14"/>
          <p:cNvGrpSpPr/>
          <p:nvPr/>
        </p:nvGrpSpPr>
        <p:grpSpPr>
          <a:xfrm>
            <a:off x="1018328" y="3450265"/>
            <a:ext cx="1361570" cy="1257984"/>
            <a:chOff x="1042196" y="3450265"/>
            <a:chExt cx="1361570" cy="1257984"/>
          </a:xfrm>
        </p:grpSpPr>
        <p:pic>
          <p:nvPicPr>
            <p:cNvPr id="19" name="Picture 6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6848" y="3450265"/>
              <a:ext cx="633538" cy="829119"/>
            </a:xfrm>
            <a:prstGeom prst="rect">
              <a:avLst/>
            </a:prstGeom>
          </p:spPr>
        </p:pic>
        <p:sp>
          <p:nvSpPr>
            <p:cNvPr id="20" name="Title 1"/>
            <p:cNvSpPr txBox="1">
              <a:spLocks/>
            </p:cNvSpPr>
            <p:nvPr/>
          </p:nvSpPr>
          <p:spPr>
            <a:xfrm>
              <a:off x="1042196" y="4438645"/>
              <a:ext cx="1361570" cy="26960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700" dirty="0" smtClean="0">
                  <a:solidFill>
                    <a:schemeClr val="bg2"/>
                  </a:solidFill>
                  <a:cs typeface="Arial"/>
                </a:rPr>
                <a:t>Neutron Gamma Dual detector with SiPM</a:t>
              </a:r>
              <a:endParaRPr lang="en-US" sz="700" dirty="0">
                <a:solidFill>
                  <a:schemeClr val="bg2"/>
                </a:solidFill>
                <a:cs typeface="Arial"/>
              </a:endParaRPr>
            </a:p>
          </p:txBody>
        </p:sp>
      </p:grpSp>
      <p:grpSp>
        <p:nvGrpSpPr>
          <p:cNvPr id="21" name="Group 13"/>
          <p:cNvGrpSpPr/>
          <p:nvPr/>
        </p:nvGrpSpPr>
        <p:grpSpPr>
          <a:xfrm>
            <a:off x="894099" y="737079"/>
            <a:ext cx="1735886" cy="1871276"/>
            <a:chOff x="917967" y="1114008"/>
            <a:chExt cx="1735886" cy="1871276"/>
          </a:xfrm>
        </p:grpSpPr>
        <p:pic>
          <p:nvPicPr>
            <p:cNvPr id="22" name="Picture 6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7967" y="1114008"/>
              <a:ext cx="602569" cy="1489984"/>
            </a:xfrm>
            <a:prstGeom prst="rect">
              <a:avLst/>
            </a:prstGeom>
          </p:spPr>
        </p:pic>
        <p:pic>
          <p:nvPicPr>
            <p:cNvPr id="23" name="Picture 6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1751230" y="1958567"/>
              <a:ext cx="947858" cy="284706"/>
            </a:xfrm>
            <a:prstGeom prst="rect">
              <a:avLst/>
            </a:prstGeom>
            <a:effectLst>
              <a:reflection endPos="0" dist="50800" dir="5400000" sy="-100000" algn="bl" rotWithShape="0"/>
            </a:effectLst>
          </p:spPr>
        </p:pic>
        <p:sp>
          <p:nvSpPr>
            <p:cNvPr id="24" name="Title 1"/>
            <p:cNvSpPr txBox="1">
              <a:spLocks/>
            </p:cNvSpPr>
            <p:nvPr/>
          </p:nvSpPr>
          <p:spPr>
            <a:xfrm>
              <a:off x="917967" y="2741239"/>
              <a:ext cx="715895" cy="24404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700" dirty="0" smtClean="0">
                  <a:solidFill>
                    <a:schemeClr val="bg2"/>
                  </a:solidFill>
                  <a:cs typeface="Arial"/>
                </a:rPr>
                <a:t>Gamma Detector with PMT</a:t>
              </a:r>
              <a:endParaRPr lang="en-US" sz="700" dirty="0">
                <a:solidFill>
                  <a:schemeClr val="bg2"/>
                </a:solidFill>
                <a:cs typeface="Arial"/>
              </a:endParaRPr>
            </a:p>
          </p:txBody>
        </p:sp>
        <p:sp>
          <p:nvSpPr>
            <p:cNvPr id="25" name="Title 1"/>
            <p:cNvSpPr txBox="1">
              <a:spLocks/>
            </p:cNvSpPr>
            <p:nvPr/>
          </p:nvSpPr>
          <p:spPr>
            <a:xfrm>
              <a:off x="1835002" y="2734259"/>
              <a:ext cx="818851" cy="238856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700" dirty="0" smtClean="0">
                  <a:solidFill>
                    <a:schemeClr val="bg2"/>
                  </a:solidFill>
                  <a:cs typeface="Arial"/>
                </a:rPr>
                <a:t>He-3 Tube for Neutron Detection</a:t>
              </a:r>
              <a:endParaRPr lang="en-US" sz="700" dirty="0">
                <a:solidFill>
                  <a:schemeClr val="bg2"/>
                </a:solidFill>
                <a:cs typeface="Arial"/>
              </a:endParaRPr>
            </a:p>
          </p:txBody>
        </p:sp>
      </p:grpSp>
      <p:sp>
        <p:nvSpPr>
          <p:cNvPr id="26" name="TextBox 22"/>
          <p:cNvSpPr txBox="1"/>
          <p:nvPr/>
        </p:nvSpPr>
        <p:spPr>
          <a:xfrm>
            <a:off x="6763438" y="3225612"/>
            <a:ext cx="2502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FIRST RESPONDERS</a:t>
            </a:r>
            <a:endParaRPr lang="en-US" altLang="ko-K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compact, lighter systems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Decreased complexity of electronics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Fewer failure points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battery life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altLang="ko-K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altLang="ko-KR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10"/>
          <p:cNvGrpSpPr/>
          <p:nvPr/>
        </p:nvGrpSpPr>
        <p:grpSpPr>
          <a:xfrm>
            <a:off x="3520933" y="780205"/>
            <a:ext cx="2752255" cy="1916039"/>
            <a:chOff x="3544801" y="780205"/>
            <a:chExt cx="2752255" cy="1916039"/>
          </a:xfrm>
        </p:grpSpPr>
        <p:grpSp>
          <p:nvGrpSpPr>
            <p:cNvPr id="28" name="Group 87"/>
            <p:cNvGrpSpPr/>
            <p:nvPr/>
          </p:nvGrpSpPr>
          <p:grpSpPr>
            <a:xfrm>
              <a:off x="5376646" y="1615111"/>
              <a:ext cx="797856" cy="827308"/>
              <a:chOff x="6022466" y="4188910"/>
              <a:chExt cx="1634835" cy="1565993"/>
            </a:xfrm>
          </p:grpSpPr>
          <p:sp>
            <p:nvSpPr>
              <p:cNvPr id="54" name="Can 112"/>
              <p:cNvSpPr/>
              <p:nvPr/>
            </p:nvSpPr>
            <p:spPr>
              <a:xfrm rot="15720000">
                <a:off x="6357870" y="4400951"/>
                <a:ext cx="594573" cy="1265381"/>
              </a:xfrm>
              <a:prstGeom prst="can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55" name="Can 113"/>
              <p:cNvSpPr/>
              <p:nvPr/>
            </p:nvSpPr>
            <p:spPr>
              <a:xfrm rot="15720000">
                <a:off x="6537977" y="4644993"/>
                <a:ext cx="594573" cy="1265381"/>
              </a:xfrm>
              <a:prstGeom prst="can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56" name="Can 114"/>
              <p:cNvSpPr/>
              <p:nvPr/>
            </p:nvSpPr>
            <p:spPr>
              <a:xfrm rot="15720000">
                <a:off x="6357870" y="3853506"/>
                <a:ext cx="594573" cy="1265381"/>
              </a:xfrm>
              <a:prstGeom prst="can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57" name="Can 115"/>
              <p:cNvSpPr/>
              <p:nvPr/>
            </p:nvSpPr>
            <p:spPr>
              <a:xfrm rot="15720000">
                <a:off x="6537977" y="4097548"/>
                <a:ext cx="594573" cy="1265381"/>
              </a:xfrm>
              <a:prstGeom prst="can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58" name="Can 116"/>
              <p:cNvSpPr/>
              <p:nvPr/>
            </p:nvSpPr>
            <p:spPr>
              <a:xfrm rot="15720000">
                <a:off x="6727324" y="4824926"/>
                <a:ext cx="594573" cy="1265381"/>
              </a:xfrm>
              <a:prstGeom prst="can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59" name="Can 117"/>
              <p:cNvSpPr/>
              <p:nvPr/>
            </p:nvSpPr>
            <p:spPr>
              <a:xfrm rot="15720000">
                <a:off x="6727324" y="4277481"/>
                <a:ext cx="594573" cy="1265381"/>
              </a:xfrm>
              <a:prstGeom prst="can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700" dirty="0"/>
                  <a:t>Batteries</a:t>
                </a:r>
              </a:p>
            </p:txBody>
          </p:sp>
        </p:grpSp>
        <p:sp>
          <p:nvSpPr>
            <p:cNvPr id="29" name="Cube 28"/>
            <p:cNvSpPr/>
            <p:nvPr/>
          </p:nvSpPr>
          <p:spPr>
            <a:xfrm flipH="1">
              <a:off x="5064753" y="946006"/>
              <a:ext cx="218624" cy="522276"/>
            </a:xfrm>
            <a:prstGeom prst="cube">
              <a:avLst>
                <a:gd name="adj" fmla="val 90672"/>
              </a:avLst>
            </a:prstGeom>
            <a:solidFill>
              <a:srgbClr val="00B050">
                <a:alpha val="29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30" name="Cube 29"/>
            <p:cNvSpPr/>
            <p:nvPr/>
          </p:nvSpPr>
          <p:spPr>
            <a:xfrm flipH="1">
              <a:off x="5064754" y="1492514"/>
              <a:ext cx="342581" cy="1019822"/>
            </a:xfrm>
            <a:prstGeom prst="cube">
              <a:avLst>
                <a:gd name="adj" fmla="val 90672"/>
              </a:avLst>
            </a:prstGeom>
            <a:solidFill>
              <a:srgbClr val="00B050">
                <a:alpha val="28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grpSp>
          <p:nvGrpSpPr>
            <p:cNvPr id="31" name="Group 90"/>
            <p:cNvGrpSpPr/>
            <p:nvPr/>
          </p:nvGrpSpPr>
          <p:grpSpPr>
            <a:xfrm rot="15730135">
              <a:off x="4353890" y="1443129"/>
              <a:ext cx="619700" cy="1316707"/>
              <a:chOff x="1422400" y="1245949"/>
              <a:chExt cx="1173018" cy="2697978"/>
            </a:xfrm>
          </p:grpSpPr>
          <p:sp>
            <p:nvSpPr>
              <p:cNvPr id="52" name="Can 110"/>
              <p:cNvSpPr/>
              <p:nvPr/>
            </p:nvSpPr>
            <p:spPr>
              <a:xfrm>
                <a:off x="1422400" y="2013527"/>
                <a:ext cx="1173018" cy="1930400"/>
              </a:xfrm>
              <a:prstGeom prst="can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700" dirty="0"/>
                  <a:t>PMT</a:t>
                </a:r>
              </a:p>
            </p:txBody>
          </p:sp>
          <p:sp>
            <p:nvSpPr>
              <p:cNvPr id="53" name="Can 111"/>
              <p:cNvSpPr/>
              <p:nvPr/>
            </p:nvSpPr>
            <p:spPr>
              <a:xfrm>
                <a:off x="1524653" y="1245949"/>
                <a:ext cx="946107" cy="989875"/>
              </a:xfrm>
              <a:prstGeom prst="can">
                <a:avLst>
                  <a:gd name="adj" fmla="val 33171"/>
                </a:avLst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700" dirty="0" err="1"/>
                  <a:t>NaI</a:t>
                </a:r>
                <a:endParaRPr lang="en-US" sz="700" dirty="0"/>
              </a:p>
            </p:txBody>
          </p:sp>
        </p:grpSp>
        <p:sp>
          <p:nvSpPr>
            <p:cNvPr id="32" name="Can 91"/>
            <p:cNvSpPr/>
            <p:nvPr/>
          </p:nvSpPr>
          <p:spPr>
            <a:xfrm rot="15720000">
              <a:off x="4797918" y="920240"/>
              <a:ext cx="141507" cy="617549"/>
            </a:xfrm>
            <a:prstGeom prst="can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sz="700" dirty="0" smtClean="0">
                  <a:solidFill>
                    <a:schemeClr val="bg1"/>
                  </a:solidFill>
                </a:rPr>
                <a:t>He3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3" name="Cube 32"/>
            <p:cNvSpPr/>
            <p:nvPr/>
          </p:nvSpPr>
          <p:spPr>
            <a:xfrm rot="16200000">
              <a:off x="5640583" y="1182653"/>
              <a:ext cx="370843" cy="942102"/>
            </a:xfrm>
            <a:prstGeom prst="cube">
              <a:avLst>
                <a:gd name="adj" fmla="val 90672"/>
              </a:avLst>
            </a:prstGeom>
            <a:solidFill>
              <a:srgbClr val="00B050">
                <a:alpha val="33000"/>
              </a:srgb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cxnSp>
          <p:nvCxnSpPr>
            <p:cNvPr id="34" name="Straight Connector 93"/>
            <p:cNvCxnSpPr/>
            <p:nvPr/>
          </p:nvCxnSpPr>
          <p:spPr>
            <a:xfrm>
              <a:off x="5479459" y="1492514"/>
              <a:ext cx="60305" cy="7760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94"/>
            <p:cNvCxnSpPr/>
            <p:nvPr/>
          </p:nvCxnSpPr>
          <p:spPr>
            <a:xfrm>
              <a:off x="5539765" y="1570121"/>
              <a:ext cx="201139" cy="83583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95"/>
            <p:cNvCxnSpPr/>
            <p:nvPr/>
          </p:nvCxnSpPr>
          <p:spPr>
            <a:xfrm>
              <a:off x="5740904" y="1531317"/>
              <a:ext cx="2028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96"/>
            <p:cNvCxnSpPr/>
            <p:nvPr/>
          </p:nvCxnSpPr>
          <p:spPr>
            <a:xfrm>
              <a:off x="5943749" y="1531317"/>
              <a:ext cx="155532" cy="1677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n 97"/>
            <p:cNvSpPr/>
            <p:nvPr/>
          </p:nvSpPr>
          <p:spPr>
            <a:xfrm rot="16200000">
              <a:off x="5693663" y="1484506"/>
              <a:ext cx="24153" cy="64481"/>
            </a:xfrm>
            <a:prstGeom prst="ca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39" name="Can 98"/>
            <p:cNvSpPr/>
            <p:nvPr/>
          </p:nvSpPr>
          <p:spPr>
            <a:xfrm rot="16200000">
              <a:off x="5768145" y="1609387"/>
              <a:ext cx="24153" cy="64481"/>
            </a:xfrm>
            <a:prstGeom prst="ca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40" name="Cube 39"/>
            <p:cNvSpPr/>
            <p:nvPr/>
          </p:nvSpPr>
          <p:spPr>
            <a:xfrm rot="16200000">
              <a:off x="5920876" y="1554187"/>
              <a:ext cx="116584" cy="273683"/>
            </a:xfrm>
            <a:prstGeom prst="cube">
              <a:avLst>
                <a:gd name="adj" fmla="val 9067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cxnSp>
          <p:nvCxnSpPr>
            <p:cNvPr id="41" name="Straight Connector 100"/>
            <p:cNvCxnSpPr/>
            <p:nvPr/>
          </p:nvCxnSpPr>
          <p:spPr>
            <a:xfrm flipH="1">
              <a:off x="5705739" y="1699047"/>
              <a:ext cx="1808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101"/>
            <p:cNvSpPr/>
            <p:nvPr/>
          </p:nvSpPr>
          <p:spPr>
            <a:xfrm rot="8145903">
              <a:off x="5663949" y="1635831"/>
              <a:ext cx="27588" cy="85426"/>
            </a:xfrm>
            <a:prstGeom prst="ca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cxnSp>
          <p:nvCxnSpPr>
            <p:cNvPr id="43" name="Straight Connector 102"/>
            <p:cNvCxnSpPr/>
            <p:nvPr/>
          </p:nvCxnSpPr>
          <p:spPr>
            <a:xfrm>
              <a:off x="5640333" y="1570121"/>
              <a:ext cx="33883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103"/>
            <p:cNvSpPr txBox="1"/>
            <p:nvPr/>
          </p:nvSpPr>
          <p:spPr>
            <a:xfrm>
              <a:off x="4671634" y="780205"/>
              <a:ext cx="968699" cy="1879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000000"/>
                  </a:solidFill>
                </a:rPr>
                <a:t>He-3 Electronics</a:t>
              </a:r>
            </a:p>
          </p:txBody>
        </p:sp>
        <p:sp>
          <p:nvSpPr>
            <p:cNvPr id="45" name="TextBox 104"/>
            <p:cNvSpPr txBox="1"/>
            <p:nvPr/>
          </p:nvSpPr>
          <p:spPr>
            <a:xfrm>
              <a:off x="4973109" y="2508305"/>
              <a:ext cx="837978" cy="1879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000000"/>
                  </a:solidFill>
                </a:rPr>
                <a:t>MCA</a:t>
              </a:r>
            </a:p>
          </p:txBody>
        </p:sp>
        <p:sp>
          <p:nvSpPr>
            <p:cNvPr id="46" name="TextBox 105"/>
            <p:cNvSpPr txBox="1"/>
            <p:nvPr/>
          </p:nvSpPr>
          <p:spPr>
            <a:xfrm>
              <a:off x="5467107" y="1300337"/>
              <a:ext cx="561749" cy="1879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rgbClr val="000000"/>
                  </a:solidFill>
                </a:defRPr>
              </a:lvl1pPr>
            </a:lstStyle>
            <a:p>
              <a:r>
                <a:rPr lang="en-US" sz="700" dirty="0"/>
                <a:t>DAQ</a:t>
              </a:r>
            </a:p>
          </p:txBody>
        </p:sp>
        <p:grpSp>
          <p:nvGrpSpPr>
            <p:cNvPr id="47" name="Group 75"/>
            <p:cNvGrpSpPr/>
            <p:nvPr/>
          </p:nvGrpSpPr>
          <p:grpSpPr>
            <a:xfrm>
              <a:off x="3544801" y="1038509"/>
              <a:ext cx="1143953" cy="528124"/>
              <a:chOff x="3851209" y="3169839"/>
              <a:chExt cx="1143953" cy="528124"/>
            </a:xfrm>
          </p:grpSpPr>
          <p:sp>
            <p:nvSpPr>
              <p:cNvPr id="48" name="Cube 47"/>
              <p:cNvSpPr/>
              <p:nvPr/>
            </p:nvSpPr>
            <p:spPr>
              <a:xfrm rot="16200000">
                <a:off x="4267593" y="2970394"/>
                <a:ext cx="360879" cy="1094259"/>
              </a:xfrm>
              <a:prstGeom prst="cube">
                <a:avLst>
                  <a:gd name="adj" fmla="val 90672"/>
                </a:avLst>
              </a:prstGeom>
              <a:solidFill>
                <a:srgbClr val="00B050">
                  <a:alpha val="28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49" name="Cube 48"/>
              <p:cNvSpPr/>
              <p:nvPr/>
            </p:nvSpPr>
            <p:spPr>
              <a:xfrm rot="16200000">
                <a:off x="4330651" y="3082977"/>
                <a:ext cx="241235" cy="830245"/>
              </a:xfrm>
              <a:prstGeom prst="cube">
                <a:avLst>
                  <a:gd name="adj" fmla="val 90672"/>
                </a:avLst>
              </a:prstGeom>
              <a:solidFill>
                <a:schemeClr val="accent6"/>
              </a:solidFill>
              <a:ln w="1270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50" name="TextBox 78"/>
              <p:cNvSpPr txBox="1"/>
              <p:nvPr/>
            </p:nvSpPr>
            <p:spPr>
              <a:xfrm>
                <a:off x="4189425" y="3394519"/>
                <a:ext cx="534794" cy="188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Display</a:t>
                </a:r>
              </a:p>
            </p:txBody>
          </p:sp>
          <p:sp>
            <p:nvSpPr>
              <p:cNvPr id="51" name="TextBox 79"/>
              <p:cNvSpPr txBox="1"/>
              <p:nvPr/>
            </p:nvSpPr>
            <p:spPr>
              <a:xfrm>
                <a:off x="3851209" y="3169839"/>
                <a:ext cx="957683" cy="188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>
                    <a:solidFill>
                      <a:srgbClr val="000000"/>
                    </a:solidFill>
                  </a:rPr>
                  <a:t>OS / Client</a:t>
                </a:r>
              </a:p>
            </p:txBody>
          </p:sp>
        </p:grpSp>
      </p:grpSp>
      <p:sp>
        <p:nvSpPr>
          <p:cNvPr id="60" name="Down Arrow 11"/>
          <p:cNvSpPr/>
          <p:nvPr/>
        </p:nvSpPr>
        <p:spPr>
          <a:xfrm>
            <a:off x="1530727" y="2981815"/>
            <a:ext cx="325215" cy="30154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Brace 12"/>
          <p:cNvSpPr/>
          <p:nvPr/>
        </p:nvSpPr>
        <p:spPr>
          <a:xfrm rot="5400000">
            <a:off x="1570414" y="1598660"/>
            <a:ext cx="227813" cy="2080086"/>
          </a:xfrm>
          <a:prstGeom prst="rightBrace">
            <a:avLst>
              <a:gd name="adj1" fmla="val 9919"/>
              <a:gd name="adj2" fmla="val 49258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Brace 83"/>
          <p:cNvSpPr/>
          <p:nvPr/>
        </p:nvSpPr>
        <p:spPr>
          <a:xfrm rot="5400000">
            <a:off x="4894842" y="1325654"/>
            <a:ext cx="217927" cy="2679712"/>
          </a:xfrm>
          <a:prstGeom prst="rightBrace">
            <a:avLst>
              <a:gd name="adj1" fmla="val 9919"/>
              <a:gd name="adj2" fmla="val 49732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85"/>
          <p:cNvSpPr/>
          <p:nvPr/>
        </p:nvSpPr>
        <p:spPr>
          <a:xfrm>
            <a:off x="4848850" y="2981815"/>
            <a:ext cx="325215" cy="30154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38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>
                <a:solidFill>
                  <a:srgbClr val="17428C"/>
                </a:solidFill>
                <a:cs typeface="Arial"/>
              </a:rPr>
              <a:t>SiPM</a:t>
            </a:r>
            <a:r>
              <a:rPr lang="en-US" dirty="0">
                <a:solidFill>
                  <a:srgbClr val="17428C"/>
                </a:solidFill>
                <a:cs typeface="Arial"/>
              </a:rPr>
              <a:t> BASED DETECTORS</a:t>
            </a:r>
            <a:endParaRPr lang="fr-FR" dirty="0">
              <a:solidFill>
                <a:srgbClr val="17428C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97829" y="94458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SCINTILLATION DETECTORS ARE NOW USING SILICON </a:t>
            </a:r>
            <a:r>
              <a:rPr lang="en-US" sz="1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en-US" sz="1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MULTIPLIERS (SiPM) </a:t>
            </a:r>
            <a:r>
              <a:rPr lang="en-US" sz="1000" dirty="0"/>
              <a:t>instead of the traditional </a:t>
            </a:r>
            <a:r>
              <a:rPr lang="en-US" sz="1000" dirty="0" smtClean="0"/>
              <a:t>Photomultiplier Tubes </a:t>
            </a:r>
            <a:r>
              <a:rPr lang="en-US" sz="1000" dirty="0"/>
              <a:t>(PMT</a:t>
            </a:r>
            <a:r>
              <a:rPr lang="en-US" sz="1000" dirty="0" smtClean="0"/>
              <a:t>), mostly in response </a:t>
            </a:r>
            <a:r>
              <a:rPr lang="en-US" sz="1000" dirty="0"/>
              <a:t>to market needs </a:t>
            </a:r>
            <a:r>
              <a:rPr lang="en-US" sz="1000" dirty="0" smtClean="0"/>
              <a:t>for smaller, lighter devices with low-voltage </a:t>
            </a:r>
            <a:r>
              <a:rPr lang="en-US" sz="1000" dirty="0"/>
              <a:t>operation, magnetic field </a:t>
            </a:r>
            <a:r>
              <a:rPr lang="en-US" sz="1000" dirty="0" smtClean="0"/>
              <a:t>insensitivity and </a:t>
            </a:r>
            <a:r>
              <a:rPr lang="en-US" sz="1000" dirty="0"/>
              <a:t>mechanical </a:t>
            </a:r>
            <a:r>
              <a:rPr lang="en-US" sz="1000" dirty="0" smtClean="0"/>
              <a:t>robustness</a:t>
            </a:r>
          </a:p>
          <a:p>
            <a:pPr algn="just"/>
            <a:endParaRPr lang="en-US" sz="1000" dirty="0" smtClean="0"/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 smtClean="0"/>
              <a:t>With our expertise in detector processing, packaging and optical analysis, we can develop cost-effective SiPM integrated solutions that maximize performance</a:t>
            </a:r>
            <a:endParaRPr lang="en-US" sz="1000" dirty="0"/>
          </a:p>
        </p:txBody>
      </p:sp>
      <p:grpSp>
        <p:nvGrpSpPr>
          <p:cNvPr id="7" name="Group 11"/>
          <p:cNvGrpSpPr/>
          <p:nvPr/>
        </p:nvGrpSpPr>
        <p:grpSpPr>
          <a:xfrm>
            <a:off x="367428" y="2688556"/>
            <a:ext cx="7888147" cy="1780999"/>
            <a:chOff x="385738" y="2806245"/>
            <a:chExt cx="8456547" cy="1906943"/>
          </a:xfrm>
        </p:grpSpPr>
        <p:pic>
          <p:nvPicPr>
            <p:cNvPr id="8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738" y="2816033"/>
              <a:ext cx="2924781" cy="1897155"/>
            </a:xfrm>
            <a:prstGeom prst="rect">
              <a:avLst/>
            </a:prstGeom>
          </p:spPr>
        </p:pic>
        <p:pic>
          <p:nvPicPr>
            <p:cNvPr id="9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519" y="2816033"/>
              <a:ext cx="2819400" cy="1887367"/>
            </a:xfrm>
            <a:prstGeom prst="rect">
              <a:avLst/>
            </a:prstGeom>
          </p:spPr>
        </p:pic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440" y="2806245"/>
              <a:ext cx="2770845" cy="1897155"/>
            </a:xfrm>
            <a:prstGeom prst="rect">
              <a:avLst/>
            </a:prstGeom>
          </p:spPr>
        </p:pic>
      </p:grpSp>
      <p:pic>
        <p:nvPicPr>
          <p:cNvPr id="3" name="Image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114" y="831053"/>
            <a:ext cx="1039359" cy="7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39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ENHANCED, ENGINEERED CRYSTALS</a:t>
            </a:r>
          </a:p>
          <a:p>
            <a:endParaRPr lang="en-US" dirty="0"/>
          </a:p>
        </p:txBody>
      </p:sp>
      <p:sp>
        <p:nvSpPr>
          <p:cNvPr id="6" name="ZoneTexte 7"/>
          <p:cNvSpPr txBox="1"/>
          <p:nvPr/>
        </p:nvSpPr>
        <p:spPr>
          <a:xfrm>
            <a:off x="549911" y="1207918"/>
            <a:ext cx="254108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LANTHANUM BROMIDE</a:t>
            </a: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000" dirty="0" smtClean="0"/>
              <a:t>is co-doped Lanthanum Bromide, but with even better energy resolution</a:t>
            </a:r>
            <a:endParaRPr lang="en-US" sz="1000" dirty="0"/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 smtClean="0"/>
              <a:t>The energy resolution is </a:t>
            </a:r>
            <a:r>
              <a:rPr lang="en-US" sz="1000" dirty="0"/>
              <a:t>2.2% at </a:t>
            </a:r>
            <a:r>
              <a:rPr lang="en-US" sz="1000" dirty="0" smtClean="0"/>
              <a:t>662keV, </a:t>
            </a:r>
            <a:r>
              <a:rPr lang="en-US" sz="1000" dirty="0"/>
              <a:t>compared to 2.6% of standard Lanthanum Bromide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 smtClean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v"/>
            </a:pPr>
            <a:r>
              <a:rPr lang="en-US" sz="1000" dirty="0" smtClean="0"/>
              <a:t>It provides excellent </a:t>
            </a:r>
            <a:r>
              <a:rPr lang="en-US" sz="1000" dirty="0"/>
              <a:t>light output stability with </a:t>
            </a:r>
            <a:r>
              <a:rPr lang="en-US" sz="1000" dirty="0" smtClean="0"/>
              <a:t>temperature</a:t>
            </a:r>
          </a:p>
          <a:p>
            <a:pPr lvl="0"/>
            <a:endParaRPr lang="en-US" sz="1000" dirty="0"/>
          </a:p>
          <a:p>
            <a:pPr marL="171450" lvl="0" indent="-171450">
              <a:buFont typeface="Wingdings" panose="05000000000000000000" pitchFamily="2" charset="2"/>
              <a:buChar char="v"/>
            </a:pPr>
            <a:r>
              <a:rPr lang="en-US" sz="1000" dirty="0"/>
              <a:t>R</a:t>
            </a:r>
            <a:r>
              <a:rPr lang="en-US" sz="1000" dirty="0" smtClean="0"/>
              <a:t>emains extremely </a:t>
            </a:r>
            <a:r>
              <a:rPr lang="en-US" sz="1000" dirty="0"/>
              <a:t>sensitive and accurate under dramatic </a:t>
            </a:r>
            <a:r>
              <a:rPr lang="en-US" sz="1000" dirty="0" smtClean="0"/>
              <a:t>temperature </a:t>
            </a:r>
            <a:r>
              <a:rPr lang="en-US" sz="1000" dirty="0"/>
              <a:t>variations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fr-FR" altLang="ko-KR" sz="1000" dirty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19"/>
          <p:cNvSpPr txBox="1"/>
          <p:nvPr/>
        </p:nvSpPr>
        <p:spPr>
          <a:xfrm>
            <a:off x="3241502" y="1361805"/>
            <a:ext cx="2413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fr-FR" altLang="ko-KR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ENGINEERED LYSO </a:t>
            </a:r>
            <a:r>
              <a:rPr lang="fr-FR" altLang="ko-KR" sz="1000" dirty="0" err="1" smtClean="0"/>
              <a:t>is</a:t>
            </a:r>
            <a:r>
              <a:rPr lang="fr-FR" altLang="ko-KR" sz="1000" dirty="0" smtClean="0"/>
              <a:t> co-doped LYSO </a:t>
            </a:r>
            <a:r>
              <a:rPr lang="en-US" altLang="ko-KR" sz="1000" dirty="0" smtClean="0"/>
              <a:t>with </a:t>
            </a:r>
            <a:r>
              <a:rPr lang="en-US" sz="1000" dirty="0" smtClean="0"/>
              <a:t>6</a:t>
            </a:r>
            <a:r>
              <a:rPr lang="en-US" sz="1000" dirty="0"/>
              <a:t>% better energy resolution </a:t>
            </a:r>
            <a:r>
              <a:rPr lang="en-US" sz="1000" dirty="0" smtClean="0"/>
              <a:t>than standard </a:t>
            </a:r>
            <a:r>
              <a:rPr lang="en-US" sz="1000" dirty="0"/>
              <a:t>LYSO</a:t>
            </a:r>
          </a:p>
          <a:p>
            <a:endParaRPr lang="en-US" altLang="ko-KR" sz="1000" dirty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 smtClean="0"/>
              <a:t>It provides 33</a:t>
            </a:r>
            <a:r>
              <a:rPr lang="en-US" sz="1000" dirty="0"/>
              <a:t>% higher light </a:t>
            </a:r>
            <a:r>
              <a:rPr lang="en-US" sz="1000" dirty="0" smtClean="0"/>
              <a:t>yield and 22</a:t>
            </a:r>
            <a:r>
              <a:rPr lang="en-US" sz="1000" dirty="0"/>
              <a:t>% faster decay </a:t>
            </a:r>
            <a:r>
              <a:rPr lang="en-US" sz="1000" dirty="0" smtClean="0"/>
              <a:t>time</a:t>
            </a:r>
          </a:p>
          <a:p>
            <a:endParaRPr lang="en-US" altLang="ko-KR" sz="1000" dirty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/>
              <a:t>E</a:t>
            </a:r>
            <a:r>
              <a:rPr lang="en-US" sz="1000" dirty="0" smtClean="0"/>
              <a:t>nables exceptional </a:t>
            </a:r>
            <a:r>
              <a:rPr lang="en-US" sz="1000" dirty="0"/>
              <a:t>image quality, fast scans, and enhanced detectability in medical imaging applications</a:t>
            </a:r>
          </a:p>
          <a:p>
            <a:endParaRPr lang="en-US" altLang="ko-KR" sz="1000" dirty="0" smtClean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14" y="2742382"/>
            <a:ext cx="2633752" cy="1748811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14" y="663806"/>
            <a:ext cx="2633752" cy="17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SAINT-GOBAIN CORPORATE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353 years of industrial history</a:t>
            </a:r>
          </a:p>
        </p:txBody>
      </p:sp>
      <p:grpSp>
        <p:nvGrpSpPr>
          <p:cNvPr id="68" name="Group 16"/>
          <p:cNvGrpSpPr/>
          <p:nvPr/>
        </p:nvGrpSpPr>
        <p:grpSpPr>
          <a:xfrm>
            <a:off x="334800" y="3063336"/>
            <a:ext cx="8620693" cy="1333500"/>
            <a:chOff x="334800" y="2889250"/>
            <a:chExt cx="8620693" cy="1333500"/>
          </a:xfrm>
        </p:grpSpPr>
        <p:grpSp>
          <p:nvGrpSpPr>
            <p:cNvPr id="69" name="Group 11"/>
            <p:cNvGrpSpPr/>
            <p:nvPr/>
          </p:nvGrpSpPr>
          <p:grpSpPr>
            <a:xfrm>
              <a:off x="334800" y="2904074"/>
              <a:ext cx="8620693" cy="1281600"/>
              <a:chOff x="334800" y="2980266"/>
              <a:chExt cx="8620693" cy="1281600"/>
            </a:xfrm>
          </p:grpSpPr>
          <p:pic>
            <p:nvPicPr>
              <p:cNvPr id="73" name="Image 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2781" y="2980266"/>
                <a:ext cx="2882712" cy="1281600"/>
              </a:xfrm>
              <a:prstGeom prst="rect">
                <a:avLst/>
              </a:prstGeom>
              <a:effectLst/>
            </p:spPr>
          </p:pic>
          <p:pic>
            <p:nvPicPr>
              <p:cNvPr id="74" name="Image 6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7550" y="2980266"/>
                <a:ext cx="2882712" cy="1281600"/>
              </a:xfrm>
              <a:prstGeom prst="rect">
                <a:avLst/>
              </a:prstGeom>
              <a:effectLst/>
            </p:spPr>
          </p:pic>
          <p:pic>
            <p:nvPicPr>
              <p:cNvPr id="75" name="Image 1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0069" y="2980266"/>
                <a:ext cx="2882712" cy="1281600"/>
              </a:xfrm>
              <a:prstGeom prst="rect">
                <a:avLst/>
              </a:prstGeom>
              <a:effectLst/>
            </p:spPr>
          </p:pic>
          <p:pic>
            <p:nvPicPr>
              <p:cNvPr id="76" name="Image 1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7499" y="2980266"/>
                <a:ext cx="2882712" cy="1281600"/>
              </a:xfrm>
              <a:prstGeom prst="rect">
                <a:avLst/>
              </a:prstGeom>
              <a:effectLst/>
            </p:spPr>
          </p:pic>
          <p:pic>
            <p:nvPicPr>
              <p:cNvPr id="77" name="Image 1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800" y="2980266"/>
                <a:ext cx="2547912" cy="1281600"/>
              </a:xfrm>
              <a:prstGeom prst="rect">
                <a:avLst/>
              </a:prstGeom>
              <a:effectLst/>
            </p:spPr>
          </p:pic>
        </p:grpSp>
        <p:sp>
          <p:nvSpPr>
            <p:cNvPr id="70" name="Freeform 12"/>
            <p:cNvSpPr/>
            <p:nvPr/>
          </p:nvSpPr>
          <p:spPr>
            <a:xfrm>
              <a:off x="2152650" y="2889250"/>
              <a:ext cx="673100" cy="1333500"/>
            </a:xfrm>
            <a:custGeom>
              <a:avLst/>
              <a:gdLst>
                <a:gd name="connsiteX0" fmla="*/ 19050 w 673100"/>
                <a:gd name="connsiteY0" fmla="*/ 0 h 1333500"/>
                <a:gd name="connsiteX1" fmla="*/ 673100 w 673100"/>
                <a:gd name="connsiteY1" fmla="*/ 660400 h 1333500"/>
                <a:gd name="connsiteX2" fmla="*/ 0 w 673100"/>
                <a:gd name="connsiteY2" fmla="*/ 133350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00" h="1333500">
                  <a:moveTo>
                    <a:pt x="19050" y="0"/>
                  </a:moveTo>
                  <a:lnTo>
                    <a:pt x="673100" y="660400"/>
                  </a:lnTo>
                  <a:lnTo>
                    <a:pt x="0" y="1333500"/>
                  </a:lnTo>
                </a:path>
              </a:pathLst>
            </a:custGeom>
            <a:noFill/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3"/>
            <p:cNvSpPr/>
            <p:nvPr/>
          </p:nvSpPr>
          <p:spPr>
            <a:xfrm>
              <a:off x="3746677" y="2889250"/>
              <a:ext cx="673100" cy="1333500"/>
            </a:xfrm>
            <a:custGeom>
              <a:avLst/>
              <a:gdLst>
                <a:gd name="connsiteX0" fmla="*/ 19050 w 673100"/>
                <a:gd name="connsiteY0" fmla="*/ 0 h 1333500"/>
                <a:gd name="connsiteX1" fmla="*/ 673100 w 673100"/>
                <a:gd name="connsiteY1" fmla="*/ 660400 h 1333500"/>
                <a:gd name="connsiteX2" fmla="*/ 0 w 673100"/>
                <a:gd name="connsiteY2" fmla="*/ 133350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00" h="1333500">
                  <a:moveTo>
                    <a:pt x="19050" y="0"/>
                  </a:moveTo>
                  <a:lnTo>
                    <a:pt x="673100" y="660400"/>
                  </a:lnTo>
                  <a:lnTo>
                    <a:pt x="0" y="1333500"/>
                  </a:lnTo>
                </a:path>
              </a:pathLst>
            </a:custGeom>
            <a:noFill/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4"/>
            <p:cNvSpPr/>
            <p:nvPr/>
          </p:nvSpPr>
          <p:spPr>
            <a:xfrm>
              <a:off x="5338411" y="2889250"/>
              <a:ext cx="673100" cy="1333500"/>
            </a:xfrm>
            <a:custGeom>
              <a:avLst/>
              <a:gdLst>
                <a:gd name="connsiteX0" fmla="*/ 19050 w 673100"/>
                <a:gd name="connsiteY0" fmla="*/ 0 h 1333500"/>
                <a:gd name="connsiteX1" fmla="*/ 673100 w 673100"/>
                <a:gd name="connsiteY1" fmla="*/ 660400 h 1333500"/>
                <a:gd name="connsiteX2" fmla="*/ 0 w 673100"/>
                <a:gd name="connsiteY2" fmla="*/ 133350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00" h="1333500">
                  <a:moveTo>
                    <a:pt x="19050" y="0"/>
                  </a:moveTo>
                  <a:lnTo>
                    <a:pt x="673100" y="660400"/>
                  </a:lnTo>
                  <a:lnTo>
                    <a:pt x="0" y="1333500"/>
                  </a:lnTo>
                </a:path>
              </a:pathLst>
            </a:custGeom>
            <a:noFill/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" name="Group 61"/>
          <p:cNvGrpSpPr/>
          <p:nvPr/>
        </p:nvGrpSpPr>
        <p:grpSpPr>
          <a:xfrm>
            <a:off x="978059" y="1143899"/>
            <a:ext cx="1130142" cy="1829689"/>
            <a:chOff x="1022508" y="969813"/>
            <a:chExt cx="1130142" cy="1829689"/>
          </a:xfrm>
        </p:grpSpPr>
        <p:pic>
          <p:nvPicPr>
            <p:cNvPr id="79" name="Image 1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188" y="969813"/>
              <a:ext cx="497936" cy="215372"/>
            </a:xfrm>
            <a:prstGeom prst="rect">
              <a:avLst/>
            </a:prstGeom>
          </p:spPr>
        </p:pic>
        <p:sp>
          <p:nvSpPr>
            <p:cNvPr id="80" name="Text Box 21"/>
            <p:cNvSpPr txBox="1">
              <a:spLocks noChangeArrowheads="1"/>
            </p:cNvSpPr>
            <p:nvPr/>
          </p:nvSpPr>
          <p:spPr bwMode="auto">
            <a:xfrm>
              <a:off x="1022508" y="1208197"/>
              <a:ext cx="1130142" cy="325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53" tIns="45225" rIns="90453" bIns="45225" anchor="b">
              <a:spAutoFit/>
            </a:bodyPr>
            <a:lstStyle>
              <a:lvl1pPr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1pPr>
              <a:lvl2pPr marL="742950" indent="-28575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2pPr>
              <a:lvl3pPr marL="11430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3pPr>
              <a:lvl4pPr marL="16002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4pPr>
              <a:lvl5pPr marL="20574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04875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Invention of glass table casting</a:t>
              </a: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81" name="Groupe 75"/>
            <p:cNvGrpSpPr/>
            <p:nvPr/>
          </p:nvGrpSpPr>
          <p:grpSpPr>
            <a:xfrm>
              <a:off x="1087804" y="1512274"/>
              <a:ext cx="814752" cy="1287228"/>
              <a:chOff x="1495060" y="1478076"/>
              <a:chExt cx="1062000" cy="1678205"/>
            </a:xfrm>
          </p:grpSpPr>
          <p:grpSp>
            <p:nvGrpSpPr>
              <p:cNvPr id="82" name="Groupe 76"/>
              <p:cNvGrpSpPr/>
              <p:nvPr/>
            </p:nvGrpSpPr>
            <p:grpSpPr>
              <a:xfrm>
                <a:off x="1495060" y="1478076"/>
                <a:ext cx="1062000" cy="1576650"/>
                <a:chOff x="1304937" y="1809904"/>
                <a:chExt cx="1062000" cy="1363590"/>
              </a:xfrm>
            </p:grpSpPr>
            <p:cxnSp>
              <p:nvCxnSpPr>
                <p:cNvPr id="84" name="Connecteur droit 78"/>
                <p:cNvCxnSpPr/>
                <p:nvPr/>
              </p:nvCxnSpPr>
              <p:spPr>
                <a:xfrm>
                  <a:off x="1304937" y="1809904"/>
                  <a:ext cx="1062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EAFB4"/>
                  </a:solidFill>
                  <a:prstDash val="solid"/>
                </a:ln>
                <a:effectLst/>
              </p:spPr>
            </p:cxnSp>
            <p:cxnSp>
              <p:nvCxnSpPr>
                <p:cNvPr id="85" name="Connecteur droit 79"/>
                <p:cNvCxnSpPr/>
                <p:nvPr/>
              </p:nvCxnSpPr>
              <p:spPr>
                <a:xfrm flipV="1">
                  <a:off x="1844937" y="1818352"/>
                  <a:ext cx="0" cy="135514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EAFB4"/>
                  </a:solidFill>
                  <a:prstDash val="solid"/>
                </a:ln>
                <a:effectLst/>
              </p:spPr>
            </p:cxnSp>
          </p:grpSp>
          <p:sp>
            <p:nvSpPr>
              <p:cNvPr id="83" name="Ellipse 77"/>
              <p:cNvSpPr>
                <a:spLocks noChangeAspect="1"/>
              </p:cNvSpPr>
              <p:nvPr/>
            </p:nvSpPr>
            <p:spPr>
              <a:xfrm>
                <a:off x="1963060" y="3012281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4EAFB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86" name="Group 47"/>
          <p:cNvGrpSpPr/>
          <p:nvPr/>
        </p:nvGrpSpPr>
        <p:grpSpPr>
          <a:xfrm>
            <a:off x="303051" y="1984752"/>
            <a:ext cx="1078713" cy="1007697"/>
            <a:chOff x="135596" y="1333705"/>
            <a:chExt cx="1078713" cy="1007697"/>
          </a:xfrm>
        </p:grpSpPr>
        <p:pic>
          <p:nvPicPr>
            <p:cNvPr id="87" name="Image 1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983" y="1333705"/>
              <a:ext cx="497937" cy="222435"/>
            </a:xfrm>
            <a:prstGeom prst="rect">
              <a:avLst/>
            </a:prstGeom>
          </p:spPr>
        </p:pic>
        <p:sp>
          <p:nvSpPr>
            <p:cNvPr id="88" name="Text Box 21"/>
            <p:cNvSpPr txBox="1">
              <a:spLocks noChangeArrowheads="1"/>
            </p:cNvSpPr>
            <p:nvPr/>
          </p:nvSpPr>
          <p:spPr bwMode="auto">
            <a:xfrm>
              <a:off x="135596" y="1521367"/>
              <a:ext cx="1078713" cy="442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53" tIns="45225" rIns="90453" bIns="45225" anchor="b">
              <a:spAutoFit/>
            </a:bodyPr>
            <a:lstStyle>
              <a:lvl1pPr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1pPr>
              <a:lvl2pPr marL="742950" indent="-28575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2pPr>
              <a:lvl3pPr marL="11430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3pPr>
              <a:lvl4pPr marL="16002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4pPr>
              <a:lvl5pPr marL="20574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defRPr/>
              </a:pP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</a:rPr>
                <a:t>C</a:t>
              </a:r>
              <a:r>
                <a:rPr lang="en-US" sz="800" b="0" kern="0" dirty="0" err="1" smtClean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  <a:t>reation</a:t>
              </a:r>
              <a:r>
                <a:rPr lang="en-US" sz="800" b="0" kern="0" dirty="0" smtClean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800" b="0" kern="0" dirty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  <a:t>of</a:t>
              </a:r>
              <a:br>
                <a:rPr lang="en-US" sz="800" b="0" kern="0" dirty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</a:br>
              <a:r>
                <a:rPr lang="en-US" sz="800" b="0" kern="0" dirty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  <a:t>the 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</a:rPr>
                <a:t>Manufacture </a:t>
              </a:r>
              <a:b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</a:rPr>
              </a:b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</a:rPr>
                <a:t>royale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</a:rPr>
                <a:t>des 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</a:rPr>
                <a:t>Glaces</a:t>
              </a: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endParaRPr>
            </a:p>
          </p:txBody>
        </p:sp>
        <p:grpSp>
          <p:nvGrpSpPr>
            <p:cNvPr id="89" name="Groupe 114"/>
            <p:cNvGrpSpPr/>
            <p:nvPr/>
          </p:nvGrpSpPr>
          <p:grpSpPr>
            <a:xfrm>
              <a:off x="193947" y="1963565"/>
              <a:ext cx="828561" cy="377837"/>
              <a:chOff x="392438" y="2663681"/>
              <a:chExt cx="1080000" cy="492600"/>
            </a:xfrm>
          </p:grpSpPr>
          <p:grpSp>
            <p:nvGrpSpPr>
              <p:cNvPr id="90" name="Groupe 115"/>
              <p:cNvGrpSpPr/>
              <p:nvPr/>
            </p:nvGrpSpPr>
            <p:grpSpPr>
              <a:xfrm>
                <a:off x="392438" y="2663681"/>
                <a:ext cx="1080000" cy="468000"/>
                <a:chOff x="292850" y="1350929"/>
                <a:chExt cx="1080000" cy="1800000"/>
              </a:xfrm>
            </p:grpSpPr>
            <p:cxnSp>
              <p:nvCxnSpPr>
                <p:cNvPr id="92" name="Connecteur droit 117"/>
                <p:cNvCxnSpPr/>
                <p:nvPr/>
              </p:nvCxnSpPr>
              <p:spPr>
                <a:xfrm flipV="1">
                  <a:off x="832850" y="1350929"/>
                  <a:ext cx="0" cy="18000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EC6608"/>
                  </a:solidFill>
                  <a:prstDash val="solid"/>
                </a:ln>
                <a:effectLst/>
              </p:spPr>
            </p:cxnSp>
            <p:cxnSp>
              <p:nvCxnSpPr>
                <p:cNvPr id="93" name="Connecteur droit 118"/>
                <p:cNvCxnSpPr/>
                <p:nvPr/>
              </p:nvCxnSpPr>
              <p:spPr>
                <a:xfrm>
                  <a:off x="292850" y="1350929"/>
                  <a:ext cx="1080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EC6608"/>
                  </a:solidFill>
                  <a:prstDash val="solid"/>
                </a:ln>
                <a:effectLst/>
              </p:spPr>
            </p:cxnSp>
          </p:grpSp>
          <p:sp>
            <p:nvSpPr>
              <p:cNvPr id="91" name="Ellipse 116"/>
              <p:cNvSpPr>
                <a:spLocks noChangeAspect="1"/>
              </p:cNvSpPr>
              <p:nvPr/>
            </p:nvSpPr>
            <p:spPr>
              <a:xfrm>
                <a:off x="860438" y="3012281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EC660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94" name="Group 100"/>
          <p:cNvGrpSpPr/>
          <p:nvPr/>
        </p:nvGrpSpPr>
        <p:grpSpPr>
          <a:xfrm>
            <a:off x="1639528" y="1958729"/>
            <a:ext cx="1381070" cy="1013437"/>
            <a:chOff x="1588726" y="1958724"/>
            <a:chExt cx="1381070" cy="1013437"/>
          </a:xfrm>
        </p:grpSpPr>
        <p:sp>
          <p:nvSpPr>
            <p:cNvPr id="95" name="Text Box 21"/>
            <p:cNvSpPr txBox="1">
              <a:spLocks noChangeArrowheads="1"/>
            </p:cNvSpPr>
            <p:nvPr/>
          </p:nvSpPr>
          <p:spPr bwMode="auto">
            <a:xfrm>
              <a:off x="1588726" y="2185237"/>
              <a:ext cx="1381070" cy="442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53" tIns="45225" rIns="90453" bIns="45225" anchor="b">
              <a:spAutoFit/>
            </a:bodyPr>
            <a:lstStyle>
              <a:lvl1pPr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1pPr>
              <a:lvl2pPr marL="742950" indent="-28575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2pPr>
              <a:lvl3pPr marL="11430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3pPr>
              <a:lvl4pPr marL="16002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4pPr>
              <a:lvl5pPr marL="20574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04875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Saint-Gobain </a:t>
              </a:r>
              <a:r>
                <a:rPr kumimoji="0" lang="fr-FR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expands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in Europe: Germany, </a:t>
              </a:r>
              <a:r>
                <a:rPr kumimoji="0" lang="fr-FR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Italy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,</a:t>
              </a:r>
              <a:r>
                <a:rPr kumimoji="0" lang="fr-FR" sz="800" b="0" i="0" u="none" strike="noStrike" kern="0" cap="none" spc="0" normalizeH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</a:t>
              </a:r>
              <a:r>
                <a:rPr kumimoji="0" lang="fr-FR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Belgium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and Spain</a:t>
              </a: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96" name="Groupe 80"/>
            <p:cNvGrpSpPr/>
            <p:nvPr/>
          </p:nvGrpSpPr>
          <p:grpSpPr>
            <a:xfrm>
              <a:off x="1658608" y="2626564"/>
              <a:ext cx="1229032" cy="345597"/>
              <a:chOff x="2770383" y="2705713"/>
              <a:chExt cx="1602000" cy="450568"/>
            </a:xfrm>
          </p:grpSpPr>
          <p:grpSp>
            <p:nvGrpSpPr>
              <p:cNvPr id="101" name="Groupe 81"/>
              <p:cNvGrpSpPr/>
              <p:nvPr/>
            </p:nvGrpSpPr>
            <p:grpSpPr>
              <a:xfrm>
                <a:off x="2770383" y="2705713"/>
                <a:ext cx="1602000" cy="432000"/>
                <a:chOff x="2661742" y="2705713"/>
                <a:chExt cx="1602000" cy="432000"/>
              </a:xfrm>
            </p:grpSpPr>
            <p:cxnSp>
              <p:nvCxnSpPr>
                <p:cNvPr id="103" name="Connecteur droit 83"/>
                <p:cNvCxnSpPr/>
                <p:nvPr/>
              </p:nvCxnSpPr>
              <p:spPr>
                <a:xfrm flipV="1">
                  <a:off x="3453742" y="2705713"/>
                  <a:ext cx="0" cy="4320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1F497D"/>
                  </a:solidFill>
                  <a:prstDash val="solid"/>
                </a:ln>
                <a:effectLst/>
              </p:spPr>
            </p:cxnSp>
            <p:cxnSp>
              <p:nvCxnSpPr>
                <p:cNvPr id="104" name="Connecteur droit 84"/>
                <p:cNvCxnSpPr/>
                <p:nvPr/>
              </p:nvCxnSpPr>
              <p:spPr>
                <a:xfrm>
                  <a:off x="2661742" y="2705713"/>
                  <a:ext cx="1602000" cy="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1F497D"/>
                  </a:solidFill>
                  <a:prstDash val="solid"/>
                </a:ln>
                <a:effectLst/>
              </p:spPr>
            </p:cxnSp>
          </p:grpSp>
          <p:sp>
            <p:nvSpPr>
              <p:cNvPr id="102" name="Ellipse 82"/>
              <p:cNvSpPr>
                <a:spLocks noChangeAspect="1"/>
              </p:cNvSpPr>
              <p:nvPr/>
            </p:nvSpPr>
            <p:spPr>
              <a:xfrm>
                <a:off x="3490383" y="3012281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97" name="Group 60"/>
            <p:cNvGrpSpPr/>
            <p:nvPr/>
          </p:nvGrpSpPr>
          <p:grpSpPr>
            <a:xfrm>
              <a:off x="1728073" y="1958724"/>
              <a:ext cx="1035371" cy="221876"/>
              <a:chOff x="1728073" y="1784643"/>
              <a:chExt cx="1035371" cy="221876"/>
            </a:xfrm>
          </p:grpSpPr>
          <p:pic>
            <p:nvPicPr>
              <p:cNvPr id="98" name="Image 12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28073" y="1784643"/>
                <a:ext cx="494404" cy="209177"/>
              </a:xfrm>
              <a:prstGeom prst="rect">
                <a:avLst/>
              </a:prstGeom>
            </p:spPr>
          </p:pic>
          <p:pic>
            <p:nvPicPr>
              <p:cNvPr id="99" name="Image 12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69040" y="1788479"/>
                <a:ext cx="494404" cy="218040"/>
              </a:xfrm>
              <a:prstGeom prst="rect">
                <a:avLst/>
              </a:prstGeom>
            </p:spPr>
          </p:pic>
          <p:sp>
            <p:nvSpPr>
              <p:cNvPr id="100" name="Rectangle 99"/>
              <p:cNvSpPr/>
              <p:nvPr/>
            </p:nvSpPr>
            <p:spPr>
              <a:xfrm>
                <a:off x="2228827" y="1913378"/>
                <a:ext cx="72000" cy="18000"/>
              </a:xfrm>
              <a:prstGeom prst="rect">
                <a:avLst/>
              </a:prstGeom>
              <a:noFill/>
              <a:ln w="3175" cap="flat" cmpd="sng" algn="ctr">
                <a:solidFill>
                  <a:srgbClr val="1A428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5" name="Group 94"/>
          <p:cNvGrpSpPr/>
          <p:nvPr/>
        </p:nvGrpSpPr>
        <p:grpSpPr>
          <a:xfrm>
            <a:off x="3597262" y="1837215"/>
            <a:ext cx="1298597" cy="1134951"/>
            <a:chOff x="3421547" y="1663129"/>
            <a:chExt cx="1298597" cy="1134951"/>
          </a:xfrm>
        </p:grpSpPr>
        <p:pic>
          <p:nvPicPr>
            <p:cNvPr id="106" name="Image 1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8721" y="1663129"/>
              <a:ext cx="504998" cy="197721"/>
            </a:xfrm>
            <a:prstGeom prst="rect">
              <a:avLst/>
            </a:prstGeom>
          </p:spPr>
        </p:pic>
        <p:sp>
          <p:nvSpPr>
            <p:cNvPr id="107" name="Text Box 21"/>
            <p:cNvSpPr txBox="1">
              <a:spLocks noChangeArrowheads="1"/>
            </p:cNvSpPr>
            <p:nvPr/>
          </p:nvSpPr>
          <p:spPr bwMode="auto">
            <a:xfrm>
              <a:off x="3421547" y="1883105"/>
              <a:ext cx="1298597" cy="559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53" tIns="45225" rIns="90453" bIns="45225" anchor="b">
              <a:spAutoFit/>
            </a:bodyPr>
            <a:lstStyle>
              <a:lvl1pPr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1pPr>
              <a:lvl2pPr marL="742950" indent="-28575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2pPr>
              <a:lvl3pPr marL="11430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3pPr>
              <a:lvl4pPr marL="16002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4pPr>
              <a:lvl5pPr marL="20574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9pPr>
            </a:lstStyle>
            <a:p>
              <a:pPr lvl="0" algn="ctr" eaLnBrk="1" hangingPunct="1">
                <a:lnSpc>
                  <a:spcPct val="95000"/>
                </a:lnSpc>
                <a:defRPr/>
              </a:pPr>
              <a:r>
                <a:rPr lang="en-US" sz="800" b="0" kern="0" dirty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  <a:t>Merger </a:t>
              </a:r>
              <a:r>
                <a:rPr lang="en-US" sz="800" b="0" kern="0" dirty="0" smtClean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  <a:t>between Pont-à-</a:t>
              </a:r>
              <a:r>
                <a:rPr lang="en-US" sz="800" b="0" kern="0" dirty="0" err="1" smtClean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  <a:t>Mousson</a:t>
              </a:r>
              <a:r>
                <a:rPr lang="en-US" sz="800" b="0" kern="0" dirty="0" smtClean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  <a:t> and </a:t>
              </a:r>
              <a:r>
                <a:rPr lang="en-US" sz="800" b="0" kern="0" dirty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  <a:t>Saint-Gobain. Ongoing internationalization</a:t>
              </a:r>
            </a:p>
          </p:txBody>
        </p:sp>
        <p:grpSp>
          <p:nvGrpSpPr>
            <p:cNvPr id="108" name="Groupe 90"/>
            <p:cNvGrpSpPr/>
            <p:nvPr/>
          </p:nvGrpSpPr>
          <p:grpSpPr>
            <a:xfrm>
              <a:off x="3726371" y="2433721"/>
              <a:ext cx="552374" cy="364359"/>
              <a:chOff x="4994286" y="2681253"/>
              <a:chExt cx="720000" cy="475028"/>
            </a:xfrm>
          </p:grpSpPr>
          <p:grpSp>
            <p:nvGrpSpPr>
              <p:cNvPr id="109" name="Groupe 91"/>
              <p:cNvGrpSpPr/>
              <p:nvPr/>
            </p:nvGrpSpPr>
            <p:grpSpPr>
              <a:xfrm>
                <a:off x="4994286" y="2681253"/>
                <a:ext cx="720000" cy="396000"/>
                <a:chOff x="4994286" y="2681253"/>
                <a:chExt cx="720000" cy="396000"/>
              </a:xfrm>
            </p:grpSpPr>
            <p:cxnSp>
              <p:nvCxnSpPr>
                <p:cNvPr id="111" name="Connecteur droit 93"/>
                <p:cNvCxnSpPr/>
                <p:nvPr/>
              </p:nvCxnSpPr>
              <p:spPr>
                <a:xfrm>
                  <a:off x="4994286" y="2681253"/>
                  <a:ext cx="720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EC6608"/>
                  </a:solidFill>
                  <a:prstDash val="solid"/>
                </a:ln>
                <a:effectLst/>
              </p:spPr>
            </p:cxnSp>
            <p:cxnSp>
              <p:nvCxnSpPr>
                <p:cNvPr id="112" name="Connecteur droit 94"/>
                <p:cNvCxnSpPr/>
                <p:nvPr/>
              </p:nvCxnSpPr>
              <p:spPr>
                <a:xfrm flipV="1">
                  <a:off x="5354286" y="2681253"/>
                  <a:ext cx="0" cy="3960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EC6608"/>
                  </a:solidFill>
                  <a:prstDash val="solid"/>
                </a:ln>
                <a:effectLst/>
              </p:spPr>
            </p:cxnSp>
          </p:grpSp>
          <p:sp>
            <p:nvSpPr>
              <p:cNvPr id="110" name="Ellipse 92"/>
              <p:cNvSpPr>
                <a:spLocks noChangeAspect="1"/>
              </p:cNvSpPr>
              <p:nvPr/>
            </p:nvSpPr>
            <p:spPr>
              <a:xfrm>
                <a:off x="5282286" y="3012281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EC660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13" name="Group 93"/>
          <p:cNvGrpSpPr/>
          <p:nvPr/>
        </p:nvGrpSpPr>
        <p:grpSpPr>
          <a:xfrm>
            <a:off x="4533864" y="1326665"/>
            <a:ext cx="1363357" cy="1644029"/>
            <a:chOff x="4280814" y="1155473"/>
            <a:chExt cx="1363357" cy="1644029"/>
          </a:xfrm>
        </p:grpSpPr>
        <p:sp>
          <p:nvSpPr>
            <p:cNvPr id="114" name="Text Box 21"/>
            <p:cNvSpPr txBox="1">
              <a:spLocks noChangeArrowheads="1"/>
            </p:cNvSpPr>
            <p:nvPr/>
          </p:nvSpPr>
          <p:spPr bwMode="auto">
            <a:xfrm>
              <a:off x="4280814" y="1155473"/>
              <a:ext cx="1363357" cy="676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453" tIns="45225" rIns="90453" bIns="45225" anchor="b">
              <a:spAutoFit/>
            </a:bodyPr>
            <a:lstStyle>
              <a:lvl1pPr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1pPr>
              <a:lvl2pPr marL="742950" indent="-28575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2pPr>
              <a:lvl3pPr marL="11430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3pPr>
              <a:lvl4pPr marL="16002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4pPr>
              <a:lvl5pPr marL="20574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9pPr>
            </a:lstStyle>
            <a:p>
              <a:pPr lvl="0" algn="ctr" eaLnBrk="1" hangingPunct="1">
                <a:lnSpc>
                  <a:spcPct val="95000"/>
                </a:lnSpc>
                <a:defRPr/>
              </a:pPr>
              <a:r>
                <a:rPr lang="en-US" sz="800" b="0" kern="0" dirty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  <a:t>Refocus on materials with a high technology content and entry into building distribution and plasterboard</a:t>
              </a:r>
            </a:p>
          </p:txBody>
        </p:sp>
        <p:grpSp>
          <p:nvGrpSpPr>
            <p:cNvPr id="115" name="Groupe 95"/>
            <p:cNvGrpSpPr/>
            <p:nvPr/>
          </p:nvGrpSpPr>
          <p:grpSpPr>
            <a:xfrm>
              <a:off x="4480189" y="1869846"/>
              <a:ext cx="939036" cy="929656"/>
              <a:chOff x="5959866" y="1944255"/>
              <a:chExt cx="1224000" cy="1212026"/>
            </a:xfrm>
          </p:grpSpPr>
          <p:grpSp>
            <p:nvGrpSpPr>
              <p:cNvPr id="116" name="Groupe 96"/>
              <p:cNvGrpSpPr/>
              <p:nvPr/>
            </p:nvGrpSpPr>
            <p:grpSpPr>
              <a:xfrm>
                <a:off x="5959866" y="1944255"/>
                <a:ext cx="1224000" cy="1176667"/>
                <a:chOff x="5959866" y="1944255"/>
                <a:chExt cx="1224000" cy="1176667"/>
              </a:xfrm>
            </p:grpSpPr>
            <p:cxnSp>
              <p:nvCxnSpPr>
                <p:cNvPr id="118" name="Connecteur droit 98"/>
                <p:cNvCxnSpPr/>
                <p:nvPr/>
              </p:nvCxnSpPr>
              <p:spPr>
                <a:xfrm>
                  <a:off x="5959866" y="1944255"/>
                  <a:ext cx="1224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EAFB4"/>
                  </a:solidFill>
                  <a:prstDash val="solid"/>
                </a:ln>
                <a:effectLst/>
              </p:spPr>
            </p:cxnSp>
            <p:cxnSp>
              <p:nvCxnSpPr>
                <p:cNvPr id="119" name="Connecteur droit 99"/>
                <p:cNvCxnSpPr/>
                <p:nvPr/>
              </p:nvCxnSpPr>
              <p:spPr>
                <a:xfrm flipV="1">
                  <a:off x="6571738" y="1944255"/>
                  <a:ext cx="257" cy="117666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EAFB4"/>
                  </a:solidFill>
                  <a:prstDash val="solid"/>
                </a:ln>
                <a:effectLst/>
              </p:spPr>
            </p:cxnSp>
          </p:grpSp>
          <p:sp>
            <p:nvSpPr>
              <p:cNvPr id="117" name="Ellipse 97"/>
              <p:cNvSpPr>
                <a:spLocks noChangeAspect="1"/>
              </p:cNvSpPr>
              <p:nvPr/>
            </p:nvSpPr>
            <p:spPr>
              <a:xfrm>
                <a:off x="6499866" y="3012281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4EAFB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20" name="Group 95"/>
          <p:cNvGrpSpPr/>
          <p:nvPr/>
        </p:nvGrpSpPr>
        <p:grpSpPr>
          <a:xfrm>
            <a:off x="5598771" y="2002774"/>
            <a:ext cx="1142015" cy="969791"/>
            <a:chOff x="5498069" y="1828693"/>
            <a:chExt cx="1142015" cy="969791"/>
          </a:xfrm>
        </p:grpSpPr>
        <p:pic>
          <p:nvPicPr>
            <p:cNvPr id="121" name="Image 1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896" y="1828693"/>
              <a:ext cx="497936" cy="229496"/>
            </a:xfrm>
            <a:prstGeom prst="rect">
              <a:avLst/>
            </a:prstGeom>
          </p:spPr>
        </p:pic>
        <p:sp>
          <p:nvSpPr>
            <p:cNvPr id="122" name="Text Box 21"/>
            <p:cNvSpPr txBox="1">
              <a:spLocks noChangeArrowheads="1"/>
            </p:cNvSpPr>
            <p:nvPr/>
          </p:nvSpPr>
          <p:spPr bwMode="auto">
            <a:xfrm>
              <a:off x="5498069" y="2036432"/>
              <a:ext cx="1142015" cy="442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53" tIns="45225" rIns="90453" bIns="45225" anchor="b">
              <a:spAutoFit/>
            </a:bodyPr>
            <a:lstStyle>
              <a:lvl1pPr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1pPr>
              <a:lvl2pPr marL="742950" indent="-28575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2pPr>
              <a:lvl3pPr marL="11430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3pPr>
              <a:lvl4pPr marL="16002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4pPr>
              <a:lvl5pPr marL="20574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9pPr>
            </a:lstStyle>
            <a:p>
              <a:pPr lvl="0" algn="ctr" eaLnBrk="1" hangingPunct="1">
                <a:lnSpc>
                  <a:spcPct val="95000"/>
                </a:lnSpc>
                <a:defRPr/>
              </a:pPr>
              <a:r>
                <a:rPr lang="en-US" sz="800" b="0" kern="0" dirty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  <a:t>Saint-Gobain focuses </a:t>
              </a:r>
              <a:r>
                <a:rPr lang="en-US" sz="800" b="0" kern="0" dirty="0" smtClean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  <a:t>its strategy </a:t>
              </a:r>
              <a:r>
                <a:rPr lang="en-US" sz="800" b="0" kern="0" dirty="0">
                  <a:solidFill>
                    <a:schemeClr val="bg2">
                      <a:lumMod val="85000"/>
                      <a:lumOff val="15000"/>
                    </a:schemeClr>
                  </a:solidFill>
                </a:rPr>
                <a:t>on habitat</a:t>
              </a:r>
            </a:p>
          </p:txBody>
        </p:sp>
        <p:grpSp>
          <p:nvGrpSpPr>
            <p:cNvPr id="123" name="Groupe 100"/>
            <p:cNvGrpSpPr/>
            <p:nvPr/>
          </p:nvGrpSpPr>
          <p:grpSpPr>
            <a:xfrm>
              <a:off x="5761255" y="2482991"/>
              <a:ext cx="579993" cy="315493"/>
              <a:chOff x="7058903" y="2744961"/>
              <a:chExt cx="756000" cy="411320"/>
            </a:xfrm>
          </p:grpSpPr>
          <p:grpSp>
            <p:nvGrpSpPr>
              <p:cNvPr id="124" name="Groupe 101"/>
              <p:cNvGrpSpPr/>
              <p:nvPr/>
            </p:nvGrpSpPr>
            <p:grpSpPr>
              <a:xfrm>
                <a:off x="7058903" y="2744961"/>
                <a:ext cx="756000" cy="396000"/>
                <a:chOff x="7104176" y="2744961"/>
                <a:chExt cx="756000" cy="463625"/>
              </a:xfrm>
            </p:grpSpPr>
            <p:cxnSp>
              <p:nvCxnSpPr>
                <p:cNvPr id="126" name="Connecteur droit 103"/>
                <p:cNvCxnSpPr/>
                <p:nvPr/>
              </p:nvCxnSpPr>
              <p:spPr>
                <a:xfrm>
                  <a:off x="7104176" y="2744961"/>
                  <a:ext cx="756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95D4"/>
                  </a:solidFill>
                  <a:prstDash val="solid"/>
                </a:ln>
                <a:effectLst/>
              </p:spPr>
            </p:cxnSp>
            <p:cxnSp>
              <p:nvCxnSpPr>
                <p:cNvPr id="127" name="Connecteur droit 104"/>
                <p:cNvCxnSpPr/>
                <p:nvPr/>
              </p:nvCxnSpPr>
              <p:spPr>
                <a:xfrm flipV="1">
                  <a:off x="7469761" y="2744961"/>
                  <a:ext cx="0" cy="46362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95D4"/>
                  </a:solidFill>
                  <a:prstDash val="solid"/>
                </a:ln>
                <a:effectLst/>
              </p:spPr>
            </p:cxnSp>
          </p:grpSp>
          <p:sp>
            <p:nvSpPr>
              <p:cNvPr id="125" name="Ellipse 102"/>
              <p:cNvSpPr>
                <a:spLocks noChangeAspect="1"/>
              </p:cNvSpPr>
              <p:nvPr/>
            </p:nvSpPr>
            <p:spPr>
              <a:xfrm>
                <a:off x="7352488" y="3012281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0095D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28" name="Group 99"/>
          <p:cNvGrpSpPr/>
          <p:nvPr/>
        </p:nvGrpSpPr>
        <p:grpSpPr>
          <a:xfrm>
            <a:off x="2657263" y="1076891"/>
            <a:ext cx="1449662" cy="1896697"/>
            <a:chOff x="2614928" y="902805"/>
            <a:chExt cx="1449662" cy="1896697"/>
          </a:xfrm>
        </p:grpSpPr>
        <p:sp>
          <p:nvSpPr>
            <p:cNvPr id="129" name="Text Box 21"/>
            <p:cNvSpPr txBox="1">
              <a:spLocks noChangeArrowheads="1"/>
            </p:cNvSpPr>
            <p:nvPr/>
          </p:nvSpPr>
          <p:spPr bwMode="auto">
            <a:xfrm>
              <a:off x="2614928" y="1108175"/>
              <a:ext cx="1449662" cy="442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53" tIns="45225" rIns="90453" bIns="45225" anchor="b">
              <a:spAutoFit/>
            </a:bodyPr>
            <a:lstStyle>
              <a:lvl1pPr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1pPr>
              <a:lvl2pPr marL="742950" indent="-28575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2pPr>
              <a:lvl3pPr marL="11430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3pPr>
              <a:lvl4pPr marL="16002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4pPr>
              <a:lvl5pPr marL="2057400" indent="-228600" defTabSz="904875" eaLnBrk="0" hangingPunct="0"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300" b="1">
                  <a:solidFill>
                    <a:srgbClr val="9D9E9C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04875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Saint-Gobain 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diversifies </a:t>
              </a:r>
              <a:r>
                <a:rPr kumimoji="0" lang="fr-FR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into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new </a:t>
              </a:r>
              <a:r>
                <a:rPr kumimoji="0" lang="fr-FR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markets</a:t>
              </a:r>
              <a:r>
                <a:rPr kumimoji="0" lang="fr-FR" sz="800" b="0" i="0" u="none" strike="noStrike" kern="0" cap="none" spc="0" normalizeH="0" noProof="0" dirty="0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and new </a:t>
              </a:r>
              <a:r>
                <a:rPr kumimoji="0" lang="fr-FR" sz="8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products</a:t>
              </a: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130" name="Groupe 85"/>
            <p:cNvGrpSpPr/>
            <p:nvPr/>
          </p:nvGrpSpPr>
          <p:grpSpPr>
            <a:xfrm>
              <a:off x="2682099" y="1546247"/>
              <a:ext cx="1126843" cy="1253255"/>
              <a:chOff x="4079097" y="1522366"/>
              <a:chExt cx="1468800" cy="1633915"/>
            </a:xfrm>
          </p:grpSpPr>
          <p:grpSp>
            <p:nvGrpSpPr>
              <p:cNvPr id="135" name="Groupe 86"/>
              <p:cNvGrpSpPr/>
              <p:nvPr/>
            </p:nvGrpSpPr>
            <p:grpSpPr>
              <a:xfrm>
                <a:off x="4079097" y="1522366"/>
                <a:ext cx="1468800" cy="1512000"/>
                <a:chOff x="4079097" y="1803024"/>
                <a:chExt cx="1468800" cy="1332000"/>
              </a:xfrm>
            </p:grpSpPr>
            <p:cxnSp>
              <p:nvCxnSpPr>
                <p:cNvPr id="137" name="Connecteur droit 88"/>
                <p:cNvCxnSpPr/>
                <p:nvPr/>
              </p:nvCxnSpPr>
              <p:spPr>
                <a:xfrm>
                  <a:off x="4079097" y="1803024"/>
                  <a:ext cx="14688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95D4"/>
                  </a:solidFill>
                  <a:prstDash val="solid"/>
                </a:ln>
                <a:effectLst/>
              </p:spPr>
            </p:cxnSp>
            <p:cxnSp>
              <p:nvCxnSpPr>
                <p:cNvPr id="138" name="Connecteur droit 89"/>
                <p:cNvCxnSpPr/>
                <p:nvPr/>
              </p:nvCxnSpPr>
              <p:spPr>
                <a:xfrm flipV="1">
                  <a:off x="4813497" y="1803024"/>
                  <a:ext cx="0" cy="13320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95D4"/>
                  </a:solidFill>
                  <a:prstDash val="solid"/>
                </a:ln>
                <a:effectLst/>
              </p:spPr>
            </p:cxnSp>
          </p:grpSp>
          <p:sp>
            <p:nvSpPr>
              <p:cNvPr id="136" name="Ellipse 87"/>
              <p:cNvSpPr>
                <a:spLocks noChangeAspect="1"/>
              </p:cNvSpPr>
              <p:nvPr/>
            </p:nvSpPr>
            <p:spPr>
              <a:xfrm>
                <a:off x="4741497" y="3012281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0095D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1" name="Group 98"/>
            <p:cNvGrpSpPr/>
            <p:nvPr/>
          </p:nvGrpSpPr>
          <p:grpSpPr>
            <a:xfrm>
              <a:off x="2792726" y="902805"/>
              <a:ext cx="1057467" cy="225892"/>
              <a:chOff x="2169651" y="711792"/>
              <a:chExt cx="1057467" cy="225892"/>
            </a:xfrm>
          </p:grpSpPr>
          <p:pic>
            <p:nvPicPr>
              <p:cNvPr id="132" name="Image 122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69651" y="711792"/>
                <a:ext cx="497936" cy="225892"/>
              </a:xfrm>
              <a:prstGeom prst="rect">
                <a:avLst/>
              </a:prstGeom>
            </p:spPr>
          </p:pic>
          <p:pic>
            <p:nvPicPr>
              <p:cNvPr id="133" name="Image 122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29182" y="729966"/>
                <a:ext cx="497936" cy="207718"/>
              </a:xfrm>
              <a:prstGeom prst="rect">
                <a:avLst/>
              </a:prstGeom>
            </p:spPr>
          </p:pic>
          <p:sp>
            <p:nvSpPr>
              <p:cNvPr id="134" name="Rectangle 133"/>
              <p:cNvSpPr/>
              <p:nvPr/>
            </p:nvSpPr>
            <p:spPr>
              <a:xfrm>
                <a:off x="2679985" y="833004"/>
                <a:ext cx="72000" cy="18000"/>
              </a:xfrm>
              <a:prstGeom prst="rect">
                <a:avLst/>
              </a:prstGeom>
              <a:noFill/>
              <a:ln w="3175" cap="flat" cmpd="sng" algn="ctr">
                <a:solidFill>
                  <a:srgbClr val="219CDC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9" name="Text Box 21"/>
          <p:cNvSpPr txBox="1">
            <a:spLocks noChangeArrowheads="1"/>
          </p:cNvSpPr>
          <p:nvPr/>
        </p:nvSpPr>
        <p:spPr bwMode="auto">
          <a:xfrm>
            <a:off x="6725570" y="1114524"/>
            <a:ext cx="1316373" cy="32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53" tIns="45225" rIns="90453" bIns="45225" anchor="b">
            <a:spAutoFit/>
          </a:bodyPr>
          <a:lstStyle>
            <a:lvl1pPr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1pPr>
            <a:lvl2pPr marL="742950" indent="-28575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2pPr>
            <a:lvl3pPr marL="11430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3pPr>
            <a:lvl4pPr marL="16002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4pPr>
            <a:lvl5pPr marL="2057400" indent="-228600" defTabSz="904875" eaLnBrk="0" hangingPunct="0"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9D9E9C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lnSpc>
                <a:spcPct val="95000"/>
              </a:lnSpc>
              <a:defRPr/>
            </a:pPr>
            <a:r>
              <a:rPr lang="en-US" sz="800" b="0" kern="0" dirty="0">
                <a:solidFill>
                  <a:schemeClr val="tx1"/>
                </a:solidFill>
              </a:rPr>
              <a:t>Saint-Gobain celebrates its </a:t>
            </a:r>
            <a:r>
              <a:rPr lang="en-US" sz="800" b="0" kern="0" dirty="0" smtClean="0">
                <a:solidFill>
                  <a:schemeClr val="tx1"/>
                </a:solidFill>
              </a:rPr>
              <a:t>350th </a:t>
            </a:r>
            <a:r>
              <a:rPr lang="en-US" sz="800" b="0" kern="0" dirty="0">
                <a:solidFill>
                  <a:schemeClr val="tx1"/>
                </a:solidFill>
              </a:rPr>
              <a:t>anniversary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7356502" y="1985847"/>
            <a:ext cx="1370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Saint-Gobain introduces its new positioning and new visual identity</a:t>
            </a:r>
          </a:p>
        </p:txBody>
      </p:sp>
      <p:grpSp>
        <p:nvGrpSpPr>
          <p:cNvPr id="141" name="Groupe 105"/>
          <p:cNvGrpSpPr/>
          <p:nvPr/>
        </p:nvGrpSpPr>
        <p:grpSpPr>
          <a:xfrm>
            <a:off x="7427339" y="2479820"/>
            <a:ext cx="1064389" cy="486220"/>
            <a:chOff x="7798620" y="2522378"/>
            <a:chExt cx="1387393" cy="633903"/>
          </a:xfrm>
        </p:grpSpPr>
        <p:grpSp>
          <p:nvGrpSpPr>
            <p:cNvPr id="142" name="Groupe 106"/>
            <p:cNvGrpSpPr/>
            <p:nvPr/>
          </p:nvGrpSpPr>
          <p:grpSpPr>
            <a:xfrm>
              <a:off x="7798620" y="2522378"/>
              <a:ext cx="1387393" cy="493634"/>
              <a:chOff x="7726196" y="2629962"/>
              <a:chExt cx="1387393" cy="566348"/>
            </a:xfrm>
          </p:grpSpPr>
          <p:cxnSp>
            <p:nvCxnSpPr>
              <p:cNvPr id="144" name="Connecteur droit 108"/>
              <p:cNvCxnSpPr/>
              <p:nvPr/>
            </p:nvCxnSpPr>
            <p:spPr>
              <a:xfrm>
                <a:off x="7726196" y="2764400"/>
                <a:ext cx="1387393" cy="3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</p:cxnSp>
          <p:cxnSp>
            <p:nvCxnSpPr>
              <p:cNvPr id="145" name="Connecteur droit 109"/>
              <p:cNvCxnSpPr/>
              <p:nvPr/>
            </p:nvCxnSpPr>
            <p:spPr>
              <a:xfrm flipV="1">
                <a:off x="8416964" y="2629962"/>
                <a:ext cx="0" cy="566348"/>
              </a:xfrm>
              <a:prstGeom prst="line">
                <a:avLst/>
              </a:prstGeom>
              <a:noFill/>
              <a:ln w="9525" cap="flat" cmpd="sng" algn="ctr">
                <a:solidFill>
                  <a:srgbClr val="4FB0B4"/>
                </a:solidFill>
                <a:prstDash val="solid"/>
              </a:ln>
              <a:effectLst/>
            </p:spPr>
          </p:cxnSp>
        </p:grpSp>
        <p:sp>
          <p:nvSpPr>
            <p:cNvPr id="143" name="Ellipse 107"/>
            <p:cNvSpPr>
              <a:spLocks noChangeAspect="1"/>
            </p:cNvSpPr>
            <p:nvPr/>
          </p:nvSpPr>
          <p:spPr>
            <a:xfrm>
              <a:off x="8417388" y="3012281"/>
              <a:ext cx="144000" cy="144000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67B9B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800" kern="0" smtClean="0">
                <a:solidFill>
                  <a:srgbClr val="1F497D"/>
                </a:solidFill>
                <a:latin typeface="Arial"/>
              </a:endParaRPr>
            </a:p>
          </p:txBody>
        </p:sp>
      </p:grpSp>
      <p:cxnSp>
        <p:nvCxnSpPr>
          <p:cNvPr id="146" name="Connecteur droit 108"/>
          <p:cNvCxnSpPr/>
          <p:nvPr/>
        </p:nvCxnSpPr>
        <p:spPr>
          <a:xfrm>
            <a:off x="6803574" y="1444018"/>
            <a:ext cx="1064389" cy="2"/>
          </a:xfrm>
          <a:prstGeom prst="line">
            <a:avLst/>
          </a:prstGeom>
          <a:noFill/>
          <a:ln w="9525" cap="flat" cmpd="sng" algn="ctr">
            <a:solidFill>
              <a:srgbClr val="FF8300"/>
            </a:solidFill>
            <a:prstDash val="solid"/>
          </a:ln>
          <a:effectLst/>
        </p:spPr>
      </p:cxnSp>
      <p:cxnSp>
        <p:nvCxnSpPr>
          <p:cNvPr id="147" name="Connecteur droit 109"/>
          <p:cNvCxnSpPr>
            <a:stCxn id="148" idx="0"/>
          </p:cNvCxnSpPr>
          <p:nvPr/>
        </p:nvCxnSpPr>
        <p:spPr>
          <a:xfrm flipV="1">
            <a:off x="7041103" y="1444020"/>
            <a:ext cx="0" cy="1427214"/>
          </a:xfrm>
          <a:prstGeom prst="line">
            <a:avLst/>
          </a:prstGeom>
          <a:noFill/>
          <a:ln w="9525" cap="flat" cmpd="sng" algn="ctr">
            <a:solidFill>
              <a:srgbClr val="FF8300"/>
            </a:solidFill>
            <a:prstDash val="solid"/>
          </a:ln>
          <a:effectLst/>
        </p:spPr>
      </p:cxnSp>
      <p:sp>
        <p:nvSpPr>
          <p:cNvPr id="148" name="Ellipse 107"/>
          <p:cNvSpPr>
            <a:spLocks noChangeAspect="1"/>
          </p:cNvSpPr>
          <p:nvPr/>
        </p:nvSpPr>
        <p:spPr>
          <a:xfrm>
            <a:off x="6985867" y="2871234"/>
            <a:ext cx="110475" cy="110452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FF83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800" kern="0" smtClean="0">
              <a:solidFill>
                <a:srgbClr val="1F497D"/>
              </a:solidFill>
              <a:latin typeface="Arial"/>
            </a:endParaRPr>
          </a:p>
        </p:txBody>
      </p:sp>
      <p:pic>
        <p:nvPicPr>
          <p:cNvPr id="149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45890" y="851304"/>
            <a:ext cx="664372" cy="226730"/>
          </a:xfrm>
          <a:prstGeom prst="rect">
            <a:avLst/>
          </a:prstGeom>
        </p:spPr>
      </p:pic>
      <p:pic>
        <p:nvPicPr>
          <p:cNvPr id="150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92281" y="1700056"/>
            <a:ext cx="692531" cy="232646"/>
          </a:xfrm>
          <a:prstGeom prst="rect">
            <a:avLst/>
          </a:prstGeom>
        </p:spPr>
      </p:pic>
      <p:cxnSp>
        <p:nvCxnSpPr>
          <p:cNvPr id="151" name="Connecteur droit 108"/>
          <p:cNvCxnSpPr/>
          <p:nvPr/>
        </p:nvCxnSpPr>
        <p:spPr>
          <a:xfrm>
            <a:off x="7425085" y="2476038"/>
            <a:ext cx="1064389" cy="2"/>
          </a:xfrm>
          <a:prstGeom prst="line">
            <a:avLst/>
          </a:prstGeom>
          <a:noFill/>
          <a:ln w="9525" cap="flat" cmpd="sng" algn="ctr">
            <a:solidFill>
              <a:schemeClr val="accent3"/>
            </a:solidFill>
            <a:prstDash val="solid"/>
          </a:ln>
          <a:effectLst/>
        </p:spPr>
      </p:cxnSp>
      <p:pic>
        <p:nvPicPr>
          <p:cNvPr id="152" name="Image 19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"/>
          <a:stretch/>
        </p:blipFill>
        <p:spPr>
          <a:xfrm>
            <a:off x="4854781" y="908092"/>
            <a:ext cx="657656" cy="471615"/>
          </a:xfrm>
          <a:prstGeom prst="rect">
            <a:avLst/>
          </a:prstGeom>
        </p:spPr>
      </p:pic>
      <p:pic>
        <p:nvPicPr>
          <p:cNvPr id="153" name="Image 15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11" y="4493310"/>
            <a:ext cx="4266846" cy="4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8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40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ENHANCED LANTHANUM BROMIDE</a:t>
            </a:r>
          </a:p>
        </p:txBody>
      </p:sp>
      <p:sp>
        <p:nvSpPr>
          <p:cNvPr id="6" name="ZoneTexte 7"/>
          <p:cNvSpPr txBox="1"/>
          <p:nvPr/>
        </p:nvSpPr>
        <p:spPr>
          <a:xfrm>
            <a:off x="334850" y="1027929"/>
            <a:ext cx="84680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Lanthanum Bromide [LaBr3(Ce)]1 has been the reference for excellent energy resolution </a:t>
            </a:r>
            <a:r>
              <a:rPr lang="en-US" sz="10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with </a:t>
            </a:r>
            <a:r>
              <a: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emission and good linearity.</a:t>
            </a:r>
          </a:p>
          <a:p>
            <a:pPr algn="just"/>
            <a:r>
              <a: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now offer a new </a:t>
            </a: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Lanthanum Bromide </a:t>
            </a:r>
            <a:r>
              <a: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[LaBr3(</a:t>
            </a:r>
            <a:r>
              <a:rPr lang="en-US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Ce+Sr</a:t>
            </a:r>
            <a:r>
              <a: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)], which has raised the bar </a:t>
            </a:r>
            <a:r>
              <a:rPr lang="en-US" sz="10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energy </a:t>
            </a:r>
            <a:r>
              <a: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en-US" sz="10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1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chemeClr val="bg2"/>
                </a:solidFill>
              </a:rPr>
              <a:t>Best </a:t>
            </a:r>
            <a:r>
              <a:rPr lang="en-US" sz="1000" dirty="0">
                <a:solidFill>
                  <a:schemeClr val="bg2"/>
                </a:solidFill>
              </a:rPr>
              <a:t>energy resolution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chemeClr val="bg2"/>
                </a:solidFill>
              </a:rPr>
              <a:t>Fast </a:t>
            </a:r>
            <a:r>
              <a:rPr lang="en-US" sz="1000" dirty="0">
                <a:solidFill>
                  <a:schemeClr val="bg2"/>
                </a:solidFill>
              </a:rPr>
              <a:t>emission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chemeClr val="bg2"/>
                </a:solidFill>
              </a:rPr>
              <a:t>Excellent </a:t>
            </a:r>
            <a:r>
              <a:rPr lang="en-US" sz="1000" dirty="0">
                <a:solidFill>
                  <a:schemeClr val="bg2"/>
                </a:solidFill>
              </a:rPr>
              <a:t>linearity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chemeClr val="bg2"/>
                </a:solidFill>
              </a:rPr>
              <a:t>High </a:t>
            </a:r>
            <a:r>
              <a:rPr lang="en-US" sz="1000" dirty="0">
                <a:solidFill>
                  <a:schemeClr val="bg2"/>
                </a:solidFill>
              </a:rPr>
              <a:t>count rate capabilities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chemeClr val="bg2"/>
                </a:solidFill>
              </a:rPr>
              <a:t>Excellent </a:t>
            </a:r>
            <a:r>
              <a:rPr lang="en-US" sz="1000" dirty="0">
                <a:solidFill>
                  <a:schemeClr val="bg2"/>
                </a:solidFill>
              </a:rPr>
              <a:t>light output stability with T</a:t>
            </a:r>
            <a:r>
              <a:rPr lang="en-US" sz="1000" dirty="0" smtClean="0">
                <a:solidFill>
                  <a:schemeClr val="bg2"/>
                </a:solidFill>
              </a:rPr>
              <a:t>°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dirty="0">
              <a:solidFill>
                <a:schemeClr val="bg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00" dirty="0">
                <a:solidFill>
                  <a:schemeClr val="bg2"/>
                </a:solidFill>
              </a:rPr>
              <a:t>The ultimate energy </a:t>
            </a:r>
            <a:r>
              <a:rPr lang="en-US" sz="1000" dirty="0" smtClean="0">
                <a:solidFill>
                  <a:schemeClr val="bg2"/>
                </a:solidFill>
              </a:rPr>
              <a:t>resolution available </a:t>
            </a:r>
            <a:r>
              <a:rPr lang="en-US" sz="1000" dirty="0">
                <a:solidFill>
                  <a:schemeClr val="bg2"/>
                </a:solidFill>
              </a:rPr>
              <a:t>in a wide range of size</a:t>
            </a:r>
          </a:p>
          <a:p>
            <a:pPr algn="just"/>
            <a:endParaRPr lang="en-US" sz="1000" dirty="0">
              <a:solidFill>
                <a:schemeClr val="bg2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667" y="1976510"/>
            <a:ext cx="3359966" cy="205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41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ENHANCED LANTHANUM BROMIDE</a:t>
            </a:r>
          </a:p>
        </p:txBody>
      </p:sp>
      <p:sp>
        <p:nvSpPr>
          <p:cNvPr id="6" name="ZoneTexte 7"/>
          <p:cNvSpPr txBox="1"/>
          <p:nvPr/>
        </p:nvSpPr>
        <p:spPr>
          <a:xfrm>
            <a:off x="334850" y="1027929"/>
            <a:ext cx="35840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Lanthanum </a:t>
            </a: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Bromide </a:t>
            </a:r>
            <a:r>
              <a:rPr lang="en-US" sz="1000" dirty="0">
                <a:solidFill>
                  <a:schemeClr val="bg2"/>
                </a:solidFill>
              </a:rPr>
              <a:t>provides an excellent energy </a:t>
            </a:r>
            <a:r>
              <a:rPr lang="en-US" sz="1000" dirty="0" smtClean="0">
                <a:solidFill>
                  <a:schemeClr val="bg2"/>
                </a:solidFill>
              </a:rPr>
              <a:t>resolution for </a:t>
            </a:r>
            <a:r>
              <a:rPr lang="en-US" sz="1000" dirty="0">
                <a:solidFill>
                  <a:schemeClr val="bg2"/>
                </a:solidFill>
              </a:rPr>
              <a:t>a scintillator. FWHM (full width at half maximum) is </a:t>
            </a:r>
            <a:r>
              <a:rPr lang="en-US" sz="1000" dirty="0" smtClean="0">
                <a:solidFill>
                  <a:schemeClr val="bg2"/>
                </a:solidFill>
              </a:rPr>
              <a:t>below 3.0</a:t>
            </a:r>
            <a:r>
              <a:rPr lang="en-US" sz="1000" dirty="0">
                <a:solidFill>
                  <a:schemeClr val="bg2"/>
                </a:solidFill>
              </a:rPr>
              <a:t>% at 662keV on large production : the average values </a:t>
            </a:r>
            <a:r>
              <a:rPr lang="en-US" sz="1000" dirty="0" smtClean="0">
                <a:solidFill>
                  <a:schemeClr val="bg2"/>
                </a:solidFill>
              </a:rPr>
              <a:t>for the </a:t>
            </a:r>
            <a:r>
              <a:rPr lang="en-US" sz="1000" dirty="0">
                <a:solidFill>
                  <a:schemeClr val="bg2"/>
                </a:solidFill>
              </a:rPr>
              <a:t>premium designs are today at 2.6% at 662keV</a:t>
            </a:r>
            <a:r>
              <a:rPr lang="en-US" sz="1000" dirty="0" smtClean="0">
                <a:solidFill>
                  <a:schemeClr val="bg2"/>
                </a:solidFill>
              </a:rPr>
              <a:t>.</a:t>
            </a:r>
          </a:p>
          <a:p>
            <a:pPr algn="just"/>
            <a:endParaRPr lang="en-US" sz="1000" dirty="0">
              <a:solidFill>
                <a:schemeClr val="bg2"/>
              </a:solidFill>
            </a:endParaRPr>
          </a:p>
          <a:p>
            <a:pPr algn="just"/>
            <a:r>
              <a:rPr lang="en-US" sz="1000" dirty="0">
                <a:solidFill>
                  <a:schemeClr val="bg2"/>
                </a:solidFill>
              </a:rPr>
              <a:t>The linearity output is excellent, and the fast emission </a:t>
            </a:r>
            <a:r>
              <a:rPr lang="en-US" sz="1000" dirty="0" smtClean="0">
                <a:solidFill>
                  <a:schemeClr val="bg2"/>
                </a:solidFill>
              </a:rPr>
              <a:t>allows high </a:t>
            </a:r>
            <a:r>
              <a:rPr lang="en-US" sz="1000" dirty="0">
                <a:solidFill>
                  <a:schemeClr val="bg2"/>
                </a:solidFill>
              </a:rPr>
              <a:t>count rate capabilities. Moreover, the light yield as </a:t>
            </a:r>
            <a:r>
              <a:rPr lang="en-US" sz="1000" dirty="0" smtClean="0">
                <a:solidFill>
                  <a:schemeClr val="bg2"/>
                </a:solidFill>
              </a:rPr>
              <a:t>a function </a:t>
            </a:r>
            <a:r>
              <a:rPr lang="en-US" sz="1000" dirty="0">
                <a:solidFill>
                  <a:schemeClr val="bg2"/>
                </a:solidFill>
              </a:rPr>
              <a:t>of the temperature is unique if we consider </a:t>
            </a:r>
            <a:r>
              <a:rPr lang="en-US" sz="1000" dirty="0" smtClean="0">
                <a:solidFill>
                  <a:schemeClr val="bg2"/>
                </a:solidFill>
              </a:rPr>
              <a:t>the nominal </a:t>
            </a:r>
            <a:r>
              <a:rPr lang="en-US" sz="1000" dirty="0">
                <a:solidFill>
                  <a:schemeClr val="bg2"/>
                </a:solidFill>
              </a:rPr>
              <a:t>light output which is significantly higher </a:t>
            </a:r>
            <a:r>
              <a:rPr lang="en-US" sz="1000" dirty="0" smtClean="0">
                <a:solidFill>
                  <a:schemeClr val="bg2"/>
                </a:solidFill>
              </a:rPr>
              <a:t>compared to </a:t>
            </a:r>
            <a:r>
              <a:rPr lang="en-US" sz="1000" dirty="0" err="1">
                <a:solidFill>
                  <a:schemeClr val="bg2"/>
                </a:solidFill>
              </a:rPr>
              <a:t>NaI</a:t>
            </a:r>
            <a:r>
              <a:rPr lang="en-US" sz="1000" dirty="0">
                <a:solidFill>
                  <a:schemeClr val="bg2"/>
                </a:solidFill>
              </a:rPr>
              <a:t>(Tl) (165</a:t>
            </a:r>
            <a:r>
              <a:rPr lang="en-US" sz="1000" dirty="0" smtClean="0">
                <a:solidFill>
                  <a:schemeClr val="bg2"/>
                </a:solidFill>
              </a:rPr>
              <a:t>%).</a:t>
            </a:r>
          </a:p>
          <a:p>
            <a:pPr algn="just"/>
            <a:endParaRPr lang="en-US" sz="1000" dirty="0">
              <a:solidFill>
                <a:schemeClr val="bg2"/>
              </a:solidFill>
            </a:endParaRPr>
          </a:p>
          <a:p>
            <a:pPr algn="just"/>
            <a:r>
              <a:rPr lang="en-US" sz="1000" dirty="0">
                <a:solidFill>
                  <a:schemeClr val="bg2"/>
                </a:solidFill>
              </a:rPr>
              <a:t>With all these characteristics, Lanthanum </a:t>
            </a:r>
            <a:r>
              <a:rPr lang="en-US" sz="1000" dirty="0" smtClean="0">
                <a:solidFill>
                  <a:schemeClr val="bg2"/>
                </a:solidFill>
              </a:rPr>
              <a:t>Bromide scintillation </a:t>
            </a:r>
            <a:r>
              <a:rPr lang="en-US" sz="1000" dirty="0">
                <a:solidFill>
                  <a:schemeClr val="bg2"/>
                </a:solidFill>
              </a:rPr>
              <a:t>material is already an excellent choice for a </a:t>
            </a:r>
            <a:r>
              <a:rPr lang="en-US" sz="1000" dirty="0" smtClean="0">
                <a:solidFill>
                  <a:schemeClr val="bg2"/>
                </a:solidFill>
              </a:rPr>
              <a:t>wide range </a:t>
            </a:r>
            <a:r>
              <a:rPr lang="en-US" sz="1000" dirty="0">
                <a:solidFill>
                  <a:schemeClr val="bg2"/>
                </a:solidFill>
              </a:rPr>
              <a:t>of spectroscopy or timing applications.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357" y="1027929"/>
            <a:ext cx="3412371" cy="269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7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42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ENHANCED LANTHANUM BROMIDE</a:t>
            </a:r>
          </a:p>
        </p:txBody>
      </p:sp>
      <p:sp>
        <p:nvSpPr>
          <p:cNvPr id="6" name="ZoneTexte 7"/>
          <p:cNvSpPr txBox="1"/>
          <p:nvPr/>
        </p:nvSpPr>
        <p:spPr>
          <a:xfrm>
            <a:off x="334850" y="1027929"/>
            <a:ext cx="358400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 smtClean="0">
                <a:solidFill>
                  <a:schemeClr val="bg2"/>
                </a:solidFill>
              </a:rPr>
              <a:t>FWHM </a:t>
            </a:r>
            <a:r>
              <a:rPr lang="en-US" sz="1000" dirty="0">
                <a:solidFill>
                  <a:schemeClr val="bg2"/>
                </a:solidFill>
              </a:rPr>
              <a:t>of </a:t>
            </a:r>
            <a:r>
              <a:rPr lang="en-US" sz="1000" dirty="0" smtClean="0">
                <a:solidFill>
                  <a:schemeClr val="bg2"/>
                </a:solidFill>
              </a:rPr>
              <a:t>the </a:t>
            </a: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Lanthanum </a:t>
            </a:r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Bromide </a:t>
            </a:r>
            <a:r>
              <a:rPr lang="en-US" sz="1000" dirty="0" smtClean="0">
                <a:solidFill>
                  <a:schemeClr val="bg2"/>
                </a:solidFill>
              </a:rPr>
              <a:t>has </a:t>
            </a:r>
            <a:r>
              <a:rPr lang="en-US" sz="1000" dirty="0">
                <a:solidFill>
                  <a:schemeClr val="bg2"/>
                </a:solidFill>
              </a:rPr>
              <a:t>been measured at </a:t>
            </a: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2.2% at </a:t>
            </a:r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662keV</a:t>
            </a:r>
          </a:p>
          <a:p>
            <a:pPr algn="just"/>
            <a:endParaRPr lang="en-US" sz="1000" dirty="0">
              <a:solidFill>
                <a:srgbClr val="219C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Lanthanum Bromide </a:t>
            </a:r>
            <a:r>
              <a:rPr lang="en-US" sz="1000" dirty="0">
                <a:solidFill>
                  <a:schemeClr val="bg2"/>
                </a:solidFill>
              </a:rPr>
              <a:t>material maintains most </a:t>
            </a:r>
            <a:r>
              <a:rPr lang="en-US" sz="1000" dirty="0" smtClean="0">
                <a:solidFill>
                  <a:schemeClr val="bg2"/>
                </a:solidFill>
              </a:rPr>
              <a:t>of the </a:t>
            </a:r>
            <a:r>
              <a:rPr lang="en-US" sz="1000" dirty="0">
                <a:solidFill>
                  <a:schemeClr val="bg2"/>
                </a:solidFill>
              </a:rPr>
              <a:t>excellent properties of the standard Lanthanum </a:t>
            </a:r>
            <a:r>
              <a:rPr lang="en-US" sz="1000" dirty="0" smtClean="0">
                <a:solidFill>
                  <a:schemeClr val="bg2"/>
                </a:solidFill>
              </a:rPr>
              <a:t>Bromide and </a:t>
            </a:r>
            <a:r>
              <a:rPr lang="en-US" sz="1000" dirty="0">
                <a:solidFill>
                  <a:schemeClr val="bg2"/>
                </a:solidFill>
              </a:rPr>
              <a:t>improves the energy resolution. It is now your </a:t>
            </a:r>
            <a:r>
              <a:rPr lang="en-US" sz="1000" dirty="0" smtClean="0">
                <a:solidFill>
                  <a:schemeClr val="bg2"/>
                </a:solidFill>
              </a:rPr>
              <a:t>choice when </a:t>
            </a:r>
            <a:r>
              <a:rPr lang="en-US" sz="1000" dirty="0">
                <a:solidFill>
                  <a:schemeClr val="bg2"/>
                </a:solidFill>
              </a:rPr>
              <a:t>the best in class energy resolution is needed for </a:t>
            </a:r>
            <a:r>
              <a:rPr lang="en-US" sz="1000" dirty="0" smtClean="0">
                <a:solidFill>
                  <a:schemeClr val="bg2"/>
                </a:solidFill>
              </a:rPr>
              <a:t>a Radiation </a:t>
            </a:r>
            <a:r>
              <a:rPr lang="en-US" sz="1000" dirty="0">
                <a:solidFill>
                  <a:schemeClr val="bg2"/>
                </a:solidFill>
              </a:rPr>
              <a:t>Isotope identification device.</a:t>
            </a:r>
          </a:p>
          <a:p>
            <a:pPr algn="just"/>
            <a:endParaRPr lang="en-US" sz="1000" dirty="0" smtClean="0">
              <a:solidFill>
                <a:schemeClr val="bg2"/>
              </a:solidFill>
            </a:endParaRPr>
          </a:p>
          <a:p>
            <a:pPr algn="just"/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Lanthanum Bromide </a:t>
            </a:r>
            <a:r>
              <a:rPr lang="en-US" sz="1000" dirty="0">
                <a:solidFill>
                  <a:schemeClr val="bg2"/>
                </a:solidFill>
              </a:rPr>
              <a:t>is already available </a:t>
            </a:r>
            <a:r>
              <a:rPr lang="en-US" sz="1000" dirty="0" smtClean="0">
                <a:solidFill>
                  <a:schemeClr val="bg2"/>
                </a:solidFill>
              </a:rPr>
              <a:t>in varying </a:t>
            </a:r>
            <a:r>
              <a:rPr lang="en-US" sz="1000" dirty="0">
                <a:solidFill>
                  <a:schemeClr val="bg2"/>
                </a:solidFill>
              </a:rPr>
              <a:t>sizes and geometries, from routine cylindrical </a:t>
            </a:r>
            <a:r>
              <a:rPr lang="en-US" sz="1000" dirty="0" smtClean="0">
                <a:solidFill>
                  <a:schemeClr val="bg2"/>
                </a:solidFill>
              </a:rPr>
              <a:t>sizes (1</a:t>
            </a:r>
            <a:r>
              <a:rPr lang="en-US" sz="1000" dirty="0">
                <a:solidFill>
                  <a:schemeClr val="bg2"/>
                </a:solidFill>
              </a:rPr>
              <a:t>” diameter x 1” long to 3” diameter x 3” long), to </a:t>
            </a:r>
            <a:r>
              <a:rPr lang="en-US" sz="1000" dirty="0" smtClean="0">
                <a:solidFill>
                  <a:schemeClr val="bg2"/>
                </a:solidFill>
              </a:rPr>
              <a:t>larger sizes </a:t>
            </a:r>
            <a:r>
              <a:rPr lang="en-US" sz="1000" dirty="0">
                <a:solidFill>
                  <a:schemeClr val="bg2"/>
                </a:solidFill>
              </a:rPr>
              <a:t>(up to diameter 3.5” x 8”). As an extension of </a:t>
            </a:r>
            <a:r>
              <a:rPr lang="en-US" sz="1000" dirty="0" smtClean="0">
                <a:solidFill>
                  <a:schemeClr val="bg2"/>
                </a:solidFill>
              </a:rPr>
              <a:t>the standard </a:t>
            </a:r>
            <a:r>
              <a:rPr lang="en-US" sz="1000" dirty="0">
                <a:solidFill>
                  <a:schemeClr val="bg2"/>
                </a:solidFill>
              </a:rPr>
              <a:t>Lanthanum Bromide, it opens new </a:t>
            </a:r>
            <a:r>
              <a:rPr lang="en-US" sz="1000" dirty="0" smtClean="0">
                <a:solidFill>
                  <a:schemeClr val="bg2"/>
                </a:solidFill>
              </a:rPr>
              <a:t>perspectives for </a:t>
            </a:r>
            <a:r>
              <a:rPr lang="en-US" sz="1000" dirty="0">
                <a:solidFill>
                  <a:schemeClr val="bg2"/>
                </a:solidFill>
              </a:rPr>
              <a:t>applications such as High Energy Physics </a:t>
            </a:r>
            <a:r>
              <a:rPr lang="en-US" sz="1000" dirty="0" smtClean="0">
                <a:solidFill>
                  <a:schemeClr val="bg2"/>
                </a:solidFill>
              </a:rPr>
              <a:t>Experiment, Prompt </a:t>
            </a:r>
            <a:r>
              <a:rPr lang="en-US" sz="1000" dirty="0">
                <a:solidFill>
                  <a:schemeClr val="bg2"/>
                </a:solidFill>
              </a:rPr>
              <a:t>Gamma Neutron Activation Analysis (PGNAA) and</a:t>
            </a:r>
          </a:p>
          <a:p>
            <a:pPr algn="just"/>
            <a:r>
              <a:rPr lang="en-US" sz="1000" dirty="0">
                <a:solidFill>
                  <a:schemeClr val="bg2"/>
                </a:solidFill>
              </a:rPr>
              <a:t>others.</a:t>
            </a:r>
            <a:endParaRPr lang="en-US" sz="1000" dirty="0" smtClean="0">
              <a:solidFill>
                <a:schemeClr val="bg2"/>
              </a:solidFill>
            </a:endParaRPr>
          </a:p>
        </p:txBody>
      </p:sp>
      <p:sp>
        <p:nvSpPr>
          <p:cNvPr id="7" name="ZoneTexte 7"/>
          <p:cNvSpPr txBox="1"/>
          <p:nvPr/>
        </p:nvSpPr>
        <p:spPr>
          <a:xfrm>
            <a:off x="4529479" y="1027929"/>
            <a:ext cx="35840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>
                <a:solidFill>
                  <a:schemeClr val="bg2"/>
                </a:solidFill>
              </a:rPr>
              <a:t>The co-doped </a:t>
            </a: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Lanthanum Bromide </a:t>
            </a:r>
            <a:r>
              <a:rPr lang="en-US" sz="1000" dirty="0">
                <a:solidFill>
                  <a:schemeClr val="bg2"/>
                </a:solidFill>
              </a:rPr>
              <a:t>scintillator provides a new feature: the difference in decay time for </a:t>
            </a:r>
            <a:r>
              <a:rPr lang="en-US" sz="1000" dirty="0" smtClean="0">
                <a:solidFill>
                  <a:schemeClr val="bg2"/>
                </a:solidFill>
              </a:rPr>
              <a:t>gamma and </a:t>
            </a:r>
            <a:r>
              <a:rPr lang="en-US" sz="1000" dirty="0">
                <a:solidFill>
                  <a:schemeClr val="bg2"/>
                </a:solidFill>
              </a:rPr>
              <a:t>alpha-particles interactions that is not observed in the standard LaBr3 scintillator. That creates a valuable option </a:t>
            </a:r>
            <a:r>
              <a:rPr lang="en-US" sz="1000" dirty="0" smtClean="0">
                <a:solidFill>
                  <a:schemeClr val="bg2"/>
                </a:solidFill>
              </a:rPr>
              <a:t>to eliminate </a:t>
            </a:r>
            <a:r>
              <a:rPr lang="en-US" sz="1000" dirty="0">
                <a:solidFill>
                  <a:schemeClr val="bg2"/>
                </a:solidFill>
              </a:rPr>
              <a:t>the contribution of natural intrinsic background activity through digital pulse-shaped discrimination </a:t>
            </a:r>
            <a:r>
              <a:rPr lang="en-US" sz="1000" dirty="0" smtClean="0">
                <a:solidFill>
                  <a:schemeClr val="bg2"/>
                </a:solidFill>
              </a:rPr>
              <a:t>technique.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110" y="2434764"/>
            <a:ext cx="4892204" cy="176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3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43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ENHANCED </a:t>
            </a:r>
            <a:r>
              <a:rPr lang="en-US" dirty="0" smtClean="0"/>
              <a:t>LYSO</a:t>
            </a:r>
            <a:endParaRPr lang="en-US" dirty="0"/>
          </a:p>
        </p:txBody>
      </p:sp>
      <p:sp>
        <p:nvSpPr>
          <p:cNvPr id="6" name="ZoneTexte 7"/>
          <p:cNvSpPr txBox="1"/>
          <p:nvPr/>
        </p:nvSpPr>
        <p:spPr>
          <a:xfrm>
            <a:off x="334850" y="1027929"/>
            <a:ext cx="81777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LYSO </a:t>
            </a: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1000" dirty="0">
                <a:solidFill>
                  <a:schemeClr val="bg2"/>
                </a:solidFill>
              </a:rPr>
              <a:t>a Cerium doped Lutetium based scintillation crystal that offers several benefits compared </a:t>
            </a:r>
            <a:r>
              <a:rPr lang="en-US" sz="1000" dirty="0" smtClean="0">
                <a:solidFill>
                  <a:schemeClr val="bg2"/>
                </a:solidFill>
              </a:rPr>
              <a:t>to many </a:t>
            </a:r>
            <a:r>
              <a:rPr lang="en-US" sz="1000" dirty="0">
                <a:solidFill>
                  <a:schemeClr val="bg2"/>
                </a:solidFill>
              </a:rPr>
              <a:t>common scintillation materials.</a:t>
            </a:r>
          </a:p>
          <a:p>
            <a:pPr algn="just"/>
            <a:r>
              <a:rPr lang="en-US" sz="1000" dirty="0">
                <a:solidFill>
                  <a:schemeClr val="bg2"/>
                </a:solidFill>
              </a:rPr>
              <a:t>Compared to </a:t>
            </a:r>
            <a:r>
              <a:rPr lang="en-US" sz="1000" dirty="0" err="1">
                <a:solidFill>
                  <a:schemeClr val="bg2"/>
                </a:solidFill>
              </a:rPr>
              <a:t>NaI</a:t>
            </a:r>
            <a:r>
              <a:rPr lang="en-US" sz="1000" dirty="0">
                <a:solidFill>
                  <a:schemeClr val="bg2"/>
                </a:solidFill>
              </a:rPr>
              <a:t>(Tl) it has a high density (7.1 vs 3.67 g/cm3), very fast decay time (36 ns), </a:t>
            </a:r>
            <a:r>
              <a:rPr lang="en-US" sz="1000" dirty="0" smtClean="0">
                <a:solidFill>
                  <a:schemeClr val="bg2"/>
                </a:solidFill>
              </a:rPr>
              <a:t>comparable light </a:t>
            </a:r>
            <a:r>
              <a:rPr lang="en-US" sz="1000" dirty="0">
                <a:solidFill>
                  <a:schemeClr val="bg2"/>
                </a:solidFill>
              </a:rPr>
              <a:t>yield (33200 </a:t>
            </a:r>
            <a:r>
              <a:rPr lang="en-US" sz="1000" dirty="0" err="1">
                <a:solidFill>
                  <a:schemeClr val="bg2"/>
                </a:solidFill>
              </a:rPr>
              <a:t>ph</a:t>
            </a:r>
            <a:r>
              <a:rPr lang="en-US" sz="1000" dirty="0">
                <a:solidFill>
                  <a:schemeClr val="bg2"/>
                </a:solidFill>
              </a:rPr>
              <a:t>/MeV), and is non-hygroscopic. With a peak wavelength emission of 420 nm</a:t>
            </a:r>
            <a:r>
              <a:rPr lang="en-US" sz="1000" dirty="0" smtClean="0">
                <a:solidFill>
                  <a:schemeClr val="bg2"/>
                </a:solidFill>
              </a:rPr>
              <a:t>, the </a:t>
            </a:r>
            <a:r>
              <a:rPr lang="en-US" sz="1000" dirty="0">
                <a:solidFill>
                  <a:schemeClr val="bg2"/>
                </a:solidFill>
              </a:rPr>
              <a:t>output is well matched to the sensitivity curve of photomultiplier tubes (PMTs) with </a:t>
            </a:r>
            <a:r>
              <a:rPr lang="en-US" sz="1000" dirty="0" err="1" smtClean="0">
                <a:solidFill>
                  <a:schemeClr val="bg2"/>
                </a:solidFill>
              </a:rPr>
              <a:t>bialkali</a:t>
            </a:r>
            <a:r>
              <a:rPr lang="en-US" sz="1000" dirty="0" smtClean="0">
                <a:solidFill>
                  <a:schemeClr val="bg2"/>
                </a:solidFill>
              </a:rPr>
              <a:t> photocathodes</a:t>
            </a:r>
            <a:r>
              <a:rPr lang="en-US" sz="1000" dirty="0">
                <a:solidFill>
                  <a:schemeClr val="bg2"/>
                </a:solidFill>
              </a:rPr>
              <a:t>, as well as silicon photomultipliers (</a:t>
            </a:r>
            <a:r>
              <a:rPr lang="en-US" sz="1000" dirty="0" err="1">
                <a:solidFill>
                  <a:schemeClr val="bg2"/>
                </a:solidFill>
              </a:rPr>
              <a:t>SiPMs</a:t>
            </a:r>
            <a:r>
              <a:rPr lang="en-US" sz="1000" dirty="0" smtClean="0">
                <a:solidFill>
                  <a:schemeClr val="bg2"/>
                </a:solidFill>
              </a:rPr>
              <a:t>).</a:t>
            </a:r>
          </a:p>
          <a:p>
            <a:pPr algn="just"/>
            <a:endParaRPr lang="en-US" sz="1000" dirty="0">
              <a:solidFill>
                <a:schemeClr val="bg2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>
                <a:solidFill>
                  <a:schemeClr val="bg2"/>
                </a:solidFill>
              </a:rPr>
              <a:t>High </a:t>
            </a:r>
            <a:r>
              <a:rPr lang="en-US" sz="1000" dirty="0" smtClean="0">
                <a:solidFill>
                  <a:schemeClr val="bg2"/>
                </a:solidFill>
              </a:rPr>
              <a:t>density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en-US" sz="1000" dirty="0">
              <a:solidFill>
                <a:schemeClr val="bg2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chemeClr val="bg2"/>
                </a:solidFill>
              </a:rPr>
              <a:t>Fast</a:t>
            </a:r>
            <a:r>
              <a:rPr lang="en-US" sz="1000" dirty="0">
                <a:solidFill>
                  <a:schemeClr val="bg2"/>
                </a:solidFill>
              </a:rPr>
              <a:t>, single exponential decay </a:t>
            </a:r>
            <a:r>
              <a:rPr lang="en-US" sz="1000" dirty="0" smtClean="0">
                <a:solidFill>
                  <a:schemeClr val="bg2"/>
                </a:solidFill>
              </a:rPr>
              <a:t>time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en-US" sz="1000" dirty="0">
              <a:solidFill>
                <a:schemeClr val="bg2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chemeClr val="bg2"/>
                </a:solidFill>
              </a:rPr>
              <a:t>Non-hygroscopic</a:t>
            </a:r>
          </a:p>
          <a:p>
            <a:pPr algn="just"/>
            <a:endParaRPr lang="en-US" sz="1000" dirty="0">
              <a:solidFill>
                <a:schemeClr val="bg2"/>
              </a:solidFill>
            </a:endParaRPr>
          </a:p>
          <a:p>
            <a:pPr algn="just"/>
            <a:r>
              <a:rPr lang="en-US" sz="1000" dirty="0">
                <a:solidFill>
                  <a:schemeClr val="bg2"/>
                </a:solidFill>
              </a:rPr>
              <a:t>High density and fast decay time make LYSO an </a:t>
            </a:r>
            <a:r>
              <a:rPr lang="en-US" sz="1000" dirty="0" smtClean="0">
                <a:solidFill>
                  <a:schemeClr val="bg2"/>
                </a:solidFill>
              </a:rPr>
              <a:t>excellent scintillator </a:t>
            </a:r>
            <a:r>
              <a:rPr lang="en-US" sz="1000" dirty="0">
                <a:solidFill>
                  <a:schemeClr val="bg2"/>
                </a:solidFill>
              </a:rPr>
              <a:t>for positron emission tomography (PET</a:t>
            </a:r>
            <a:r>
              <a:rPr lang="en-US" sz="1000" dirty="0" smtClean="0">
                <a:solidFill>
                  <a:schemeClr val="bg2"/>
                </a:solidFill>
              </a:rPr>
              <a:t>), calorimetry </a:t>
            </a:r>
            <a:r>
              <a:rPr lang="en-US" sz="1000" dirty="0">
                <a:solidFill>
                  <a:schemeClr val="bg2"/>
                </a:solidFill>
              </a:rPr>
              <a:t>in high </a:t>
            </a:r>
            <a:r>
              <a:rPr lang="en-US" sz="1000" dirty="0" smtClean="0">
                <a:solidFill>
                  <a:schemeClr val="bg2"/>
                </a:solidFill>
              </a:rPr>
              <a:t>energy physics</a:t>
            </a:r>
            <a:r>
              <a:rPr lang="en-US" sz="1000" dirty="0">
                <a:solidFill>
                  <a:schemeClr val="bg2"/>
                </a:solidFill>
              </a:rPr>
              <a:t>, security scanners</a:t>
            </a:r>
            <a:r>
              <a:rPr lang="en-US" sz="1000" dirty="0" smtClean="0">
                <a:solidFill>
                  <a:schemeClr val="bg2"/>
                </a:solidFill>
              </a:rPr>
              <a:t>, and </a:t>
            </a:r>
            <a:r>
              <a:rPr lang="en-US" sz="1000" dirty="0">
                <a:solidFill>
                  <a:schemeClr val="bg2"/>
                </a:solidFill>
              </a:rPr>
              <a:t>other applications where high stopping power, </a:t>
            </a:r>
            <a:r>
              <a:rPr lang="en-US" sz="1000" dirty="0" smtClean="0">
                <a:solidFill>
                  <a:schemeClr val="bg2"/>
                </a:solidFill>
              </a:rPr>
              <a:t>high throughput </a:t>
            </a:r>
            <a:r>
              <a:rPr lang="en-US" sz="1000" dirty="0">
                <a:solidFill>
                  <a:schemeClr val="bg2"/>
                </a:solidFill>
              </a:rPr>
              <a:t>and excellent timing are critical. Compared to</a:t>
            </a:r>
          </a:p>
          <a:p>
            <a:pPr algn="just"/>
            <a:r>
              <a:rPr lang="en-US" sz="1000" dirty="0">
                <a:solidFill>
                  <a:schemeClr val="bg2"/>
                </a:solidFill>
              </a:rPr>
              <a:t>other high density scintillators such as BGO, LYSO </a:t>
            </a:r>
            <a:r>
              <a:rPr lang="en-US" sz="1000" dirty="0" smtClean="0">
                <a:solidFill>
                  <a:schemeClr val="bg2"/>
                </a:solidFill>
              </a:rPr>
              <a:t>crystal competes </a:t>
            </a:r>
            <a:r>
              <a:rPr lang="en-US" sz="1000" dirty="0">
                <a:solidFill>
                  <a:schemeClr val="bg2"/>
                </a:solidFill>
              </a:rPr>
              <a:t>directly on density and surpasses BGO on </a:t>
            </a:r>
            <a:r>
              <a:rPr lang="en-US" sz="1000" dirty="0" smtClean="0">
                <a:solidFill>
                  <a:schemeClr val="bg2"/>
                </a:solidFill>
              </a:rPr>
              <a:t>energy resolution</a:t>
            </a:r>
            <a:r>
              <a:rPr lang="en-US" sz="1000" dirty="0">
                <a:solidFill>
                  <a:schemeClr val="bg2"/>
                </a:solidFill>
              </a:rPr>
              <a:t>, timing and throughput</a:t>
            </a:r>
            <a:r>
              <a:rPr lang="en-US" sz="1000" dirty="0" smtClean="0">
                <a:solidFill>
                  <a:schemeClr val="bg2"/>
                </a:solidFill>
              </a:rPr>
              <a:t>. Compared </a:t>
            </a:r>
            <a:r>
              <a:rPr lang="en-US" sz="1000" dirty="0">
                <a:solidFill>
                  <a:schemeClr val="bg2"/>
                </a:solidFill>
              </a:rPr>
              <a:t>to BGO</a:t>
            </a:r>
            <a:r>
              <a:rPr lang="en-US" sz="1000" dirty="0" smtClean="0">
                <a:solidFill>
                  <a:schemeClr val="bg2"/>
                </a:solidFill>
              </a:rPr>
              <a:t>:</a:t>
            </a:r>
          </a:p>
          <a:p>
            <a:pPr algn="just"/>
            <a:endParaRPr lang="en-US" sz="1000" dirty="0">
              <a:solidFill>
                <a:schemeClr val="bg2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chemeClr val="bg2"/>
                </a:solidFill>
              </a:rPr>
              <a:t>3-4x </a:t>
            </a:r>
            <a:r>
              <a:rPr lang="en-US" sz="1000" dirty="0">
                <a:solidFill>
                  <a:schemeClr val="bg2"/>
                </a:solidFill>
              </a:rPr>
              <a:t>the light </a:t>
            </a:r>
            <a:r>
              <a:rPr lang="en-US" sz="1000" dirty="0" smtClean="0">
                <a:solidFill>
                  <a:schemeClr val="bg2"/>
                </a:solidFill>
              </a:rPr>
              <a:t>yield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en-US" sz="1000" dirty="0">
              <a:solidFill>
                <a:schemeClr val="bg2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chemeClr val="bg2"/>
                </a:solidFill>
              </a:rPr>
              <a:t>6-7x </a:t>
            </a:r>
            <a:r>
              <a:rPr lang="en-US" sz="1000" dirty="0">
                <a:solidFill>
                  <a:schemeClr val="bg2"/>
                </a:solidFill>
              </a:rPr>
              <a:t>faster decay </a:t>
            </a:r>
            <a:r>
              <a:rPr lang="en-US" sz="1000" dirty="0" smtClean="0">
                <a:solidFill>
                  <a:schemeClr val="bg2"/>
                </a:solidFill>
              </a:rPr>
              <a:t>time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en-US" sz="1000" dirty="0">
              <a:solidFill>
                <a:schemeClr val="bg2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chemeClr val="bg2"/>
                </a:solidFill>
              </a:rPr>
              <a:t>Better </a:t>
            </a:r>
            <a:r>
              <a:rPr lang="en-US" sz="1000" dirty="0">
                <a:solidFill>
                  <a:schemeClr val="bg2"/>
                </a:solidFill>
              </a:rPr>
              <a:t>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222778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44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ENHANCED </a:t>
            </a:r>
            <a:r>
              <a:rPr lang="en-US" dirty="0" smtClean="0"/>
              <a:t>LYSO</a:t>
            </a:r>
            <a:endParaRPr lang="en-US" dirty="0"/>
          </a:p>
        </p:txBody>
      </p:sp>
      <p:sp>
        <p:nvSpPr>
          <p:cNvPr id="6" name="ZoneTexte 7"/>
          <p:cNvSpPr txBox="1"/>
          <p:nvPr/>
        </p:nvSpPr>
        <p:spPr>
          <a:xfrm>
            <a:off x="334850" y="1027929"/>
            <a:ext cx="817777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 smtClean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LYSO is </a:t>
            </a:r>
            <a:r>
              <a:rPr lang="en-US" sz="1000" dirty="0" smtClean="0">
                <a:solidFill>
                  <a:schemeClr val="bg2"/>
                </a:solidFill>
              </a:rPr>
              <a:t>a Cerium doped Lutetium based scintillation crystal that offers several benefits compared to many common scintillation materials.</a:t>
            </a:r>
          </a:p>
          <a:p>
            <a:pPr algn="just"/>
            <a:r>
              <a:rPr lang="en-US" sz="1000" dirty="0" smtClean="0">
                <a:solidFill>
                  <a:schemeClr val="bg2"/>
                </a:solidFill>
              </a:rPr>
              <a:t>Compared to </a:t>
            </a:r>
            <a:r>
              <a:rPr lang="en-US" sz="1000" dirty="0" err="1" smtClean="0">
                <a:solidFill>
                  <a:schemeClr val="bg2"/>
                </a:solidFill>
              </a:rPr>
              <a:t>NaI</a:t>
            </a:r>
            <a:r>
              <a:rPr lang="en-US" sz="1000" dirty="0" smtClean="0">
                <a:solidFill>
                  <a:schemeClr val="bg2"/>
                </a:solidFill>
              </a:rPr>
              <a:t>(Tl) it has a high density (7.1 vs 3.67 g/cm3), very fast decay time (36 ns), comparable light yield (33200 </a:t>
            </a:r>
            <a:r>
              <a:rPr lang="en-US" sz="1000" dirty="0" err="1" smtClean="0">
                <a:solidFill>
                  <a:schemeClr val="bg2"/>
                </a:solidFill>
              </a:rPr>
              <a:t>ph</a:t>
            </a:r>
            <a:r>
              <a:rPr lang="en-US" sz="1000" dirty="0" smtClean="0">
                <a:solidFill>
                  <a:schemeClr val="bg2"/>
                </a:solidFill>
              </a:rPr>
              <a:t>/MeV), and is non-hygroscopic. With a peak wavelength emission of 420 nm, the output is well matched to the sensitivity curve of photomultiplier tubes (PMTs) with </a:t>
            </a:r>
            <a:r>
              <a:rPr lang="en-US" sz="1000" dirty="0" err="1" smtClean="0">
                <a:solidFill>
                  <a:schemeClr val="bg2"/>
                </a:solidFill>
              </a:rPr>
              <a:t>bialkali</a:t>
            </a:r>
            <a:r>
              <a:rPr lang="en-US" sz="1000" dirty="0" smtClean="0">
                <a:solidFill>
                  <a:schemeClr val="bg2"/>
                </a:solidFill>
              </a:rPr>
              <a:t> photocathodes, as well as silicon photomultipliers (</a:t>
            </a:r>
            <a:r>
              <a:rPr lang="en-US" sz="1000" dirty="0" err="1" smtClean="0">
                <a:solidFill>
                  <a:schemeClr val="bg2"/>
                </a:solidFill>
              </a:rPr>
              <a:t>SiPMs</a:t>
            </a:r>
            <a:r>
              <a:rPr lang="en-US" sz="1000" dirty="0" smtClean="0">
                <a:solidFill>
                  <a:schemeClr val="bg2"/>
                </a:solidFill>
              </a:rPr>
              <a:t>).</a:t>
            </a:r>
          </a:p>
          <a:p>
            <a:pPr algn="just"/>
            <a:endParaRPr lang="en-US" sz="1000" dirty="0" smtClean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Saint-Gobain has </a:t>
            </a:r>
            <a:r>
              <a:rPr lang="en-US" sz="1000" dirty="0" smtClean="0">
                <a:solidFill>
                  <a:schemeClr val="bg2"/>
                </a:solidFill>
              </a:rPr>
              <a:t>introduced an </a:t>
            </a:r>
            <a:r>
              <a:rPr lang="en-US" sz="1000" dirty="0">
                <a:solidFill>
                  <a:srgbClr val="219C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engineered version of LYSO </a:t>
            </a:r>
            <a:r>
              <a:rPr lang="en-US" sz="1000" dirty="0" smtClean="0">
                <a:solidFill>
                  <a:schemeClr val="bg2"/>
                </a:solidFill>
              </a:rPr>
              <a:t>which</a:t>
            </a:r>
            <a:r>
              <a:rPr lang="en-US" sz="1000" dirty="0">
                <a:solidFill>
                  <a:schemeClr val="bg2"/>
                </a:solidFill>
              </a:rPr>
              <a:t>, compared to </a:t>
            </a:r>
            <a:r>
              <a:rPr lang="en-US" sz="1000" dirty="0" smtClean="0">
                <a:solidFill>
                  <a:schemeClr val="bg2"/>
                </a:solidFill>
              </a:rPr>
              <a:t>traditional LYSO</a:t>
            </a:r>
            <a:r>
              <a:rPr lang="en-US" sz="1000" dirty="0">
                <a:solidFill>
                  <a:schemeClr val="bg2"/>
                </a:solidFill>
              </a:rPr>
              <a:t>, offers up to</a:t>
            </a:r>
            <a:r>
              <a:rPr lang="en-US" sz="1000" dirty="0" smtClean="0">
                <a:solidFill>
                  <a:schemeClr val="bg2"/>
                </a:solidFill>
              </a:rPr>
              <a:t>:</a:t>
            </a:r>
          </a:p>
          <a:p>
            <a:endParaRPr lang="en-US" sz="1000" dirty="0">
              <a:solidFill>
                <a:schemeClr val="bg2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chemeClr val="bg2"/>
                </a:solidFill>
              </a:rPr>
              <a:t>6% improvement in energy resolution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chemeClr val="bg2"/>
                </a:solidFill>
              </a:rPr>
              <a:t>20% higher light yield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 smtClean="0">
                <a:solidFill>
                  <a:schemeClr val="bg2"/>
                </a:solidFill>
              </a:rPr>
              <a:t>20% faster decay time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en-US" sz="1000" dirty="0" smtClean="0">
              <a:solidFill>
                <a:schemeClr val="bg2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721"/>
          <a:stretch/>
        </p:blipFill>
        <p:spPr>
          <a:xfrm>
            <a:off x="4059012" y="2128160"/>
            <a:ext cx="2351868" cy="26050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3053883"/>
            <a:ext cx="3362099" cy="151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45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EXTENDED LIFE PLASTIC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25150" y="917911"/>
            <a:ext cx="4572000" cy="13311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5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SCINTILLATOR IS SUBJECT TO AGING </a:t>
            </a:r>
            <a:r>
              <a:rPr lang="en-US" sz="1000" dirty="0" smtClean="0"/>
              <a:t>when </a:t>
            </a:r>
            <a:r>
              <a:rPr lang="en-US" sz="1000" dirty="0"/>
              <a:t>exposed to humid summers and cold </a:t>
            </a:r>
            <a:r>
              <a:rPr lang="en-US" sz="1000" dirty="0" smtClean="0"/>
              <a:t>winters</a:t>
            </a:r>
            <a:r>
              <a:rPr lang="en-US" sz="1000" dirty="0"/>
              <a:t>;</a:t>
            </a:r>
            <a:r>
              <a:rPr lang="en-US" sz="1000" dirty="0" smtClean="0"/>
              <a:t> this hazing introduces </a:t>
            </a:r>
            <a:r>
              <a:rPr lang="en-US" sz="1000" dirty="0"/>
              <a:t>scattering sites in the bulk of the </a:t>
            </a:r>
            <a:r>
              <a:rPr lang="en-US" sz="1000" dirty="0" smtClean="0"/>
              <a:t>plastic </a:t>
            </a:r>
            <a:r>
              <a:rPr lang="en-US" sz="1000" dirty="0"/>
              <a:t>that prevents scintillation photons from reaching the photo sensor, making the detector less </a:t>
            </a:r>
            <a:r>
              <a:rPr lang="en-US" sz="1000" dirty="0" smtClean="0"/>
              <a:t>sensitive</a:t>
            </a:r>
            <a:endParaRPr lang="en-US" sz="1000" dirty="0"/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en-US" sz="1000" dirty="0"/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n-US" sz="1000" dirty="0"/>
              <a:t>Saint-Gobain’s </a:t>
            </a:r>
            <a:r>
              <a:rPr lang="en-US" sz="1000" dirty="0" smtClean="0"/>
              <a:t>Extended Life Plastic incorporates an XV </a:t>
            </a:r>
            <a:r>
              <a:rPr lang="en-US" sz="1000" dirty="0"/>
              <a:t>barrier film along with standard wrapping </a:t>
            </a:r>
            <a:r>
              <a:rPr lang="en-US" sz="1000" dirty="0" smtClean="0"/>
              <a:t>to provide </a:t>
            </a:r>
            <a:r>
              <a:rPr lang="en-US" sz="1000" dirty="0"/>
              <a:t>an excellent seal against vapor </a:t>
            </a:r>
            <a:r>
              <a:rPr lang="en-US" sz="1000" dirty="0" smtClean="0"/>
              <a:t>penetration which ensures </a:t>
            </a:r>
            <a:r>
              <a:rPr lang="en-US" sz="1000" dirty="0"/>
              <a:t>that the portal keeps functioning </a:t>
            </a:r>
            <a:r>
              <a:rPr lang="en-US" sz="1000" dirty="0" smtClean="0"/>
              <a:t>effectively</a:t>
            </a:r>
            <a:endParaRPr lang="en-US" sz="1000" dirty="0"/>
          </a:p>
        </p:txBody>
      </p:sp>
      <p:grpSp>
        <p:nvGrpSpPr>
          <p:cNvPr id="7" name="Group 12"/>
          <p:cNvGrpSpPr/>
          <p:nvPr/>
        </p:nvGrpSpPr>
        <p:grpSpPr>
          <a:xfrm>
            <a:off x="552478" y="2636832"/>
            <a:ext cx="7697947" cy="1937452"/>
            <a:chOff x="522128" y="2760191"/>
            <a:chExt cx="7697947" cy="193745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9766" y="2760191"/>
              <a:ext cx="2894218" cy="1937452"/>
            </a:xfrm>
            <a:prstGeom prst="rect">
              <a:avLst/>
            </a:prstGeom>
          </p:spPr>
        </p:pic>
        <p:pic>
          <p:nvPicPr>
            <p:cNvPr id="9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128" y="2760191"/>
              <a:ext cx="1927638" cy="1927638"/>
            </a:xfrm>
            <a:prstGeom prst="rect">
              <a:avLst/>
            </a:prstGeom>
          </p:spPr>
        </p:pic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5857" y="2760191"/>
              <a:ext cx="2894218" cy="1937451"/>
            </a:xfrm>
            <a:prstGeom prst="rect">
              <a:avLst/>
            </a:prstGeom>
          </p:spPr>
        </p:pic>
      </p:grpSp>
      <p:pic>
        <p:nvPicPr>
          <p:cNvPr id="12" name="Image 11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114" y="831053"/>
            <a:ext cx="1039359" cy="7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3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443197694"/>
              </p:ext>
            </p:extLst>
          </p:nvPr>
        </p:nvGraphicFramePr>
        <p:xfrm>
          <a:off x="428172" y="1117597"/>
          <a:ext cx="7170056" cy="3311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856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ts val="2860"/>
              </a:lnSpc>
            </a:pPr>
            <a:r>
              <a:rPr lang="fr-FR" dirty="0" smtClean="0">
                <a:latin typeface="Arial"/>
                <a:cs typeface="Arial"/>
              </a:rPr>
              <a:t>Q&amp;A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47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1009878" y="857319"/>
            <a:ext cx="5862637" cy="28892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9" descr="E:\Scintillation photos_illus\1 Resized for PPT\104376_nuclear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26695" y="2884592"/>
            <a:ext cx="2441408" cy="108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Photonics Photos Graphs\1 reduced for PPT\Blackhawk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94" y="622577"/>
            <a:ext cx="2441409" cy="160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Scintillation photos_illus\1 Resized for PPT\ThinkstockPhotos-5853123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35257" y="1081485"/>
            <a:ext cx="2238411" cy="15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E:\Scintillation photos_illus\Applications Pics\Oil Logging\Ind_We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7" y="622577"/>
            <a:ext cx="1809820" cy="335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2326695" y="2271114"/>
            <a:ext cx="2441408" cy="553998"/>
          </a:xfrm>
          <a:prstGeom prst="rect">
            <a:avLst/>
          </a:prstGeom>
          <a:solidFill>
            <a:srgbClr val="219CDC"/>
          </a:solidFill>
        </p:spPr>
        <p:txBody>
          <a:bodyPr wrap="square" rtlCol="0">
            <a:spAutoFit/>
          </a:bodyPr>
          <a:lstStyle/>
          <a:p>
            <a:r>
              <a:rPr lang="en-US" sz="1000" spc="100" dirty="0" smtClean="0">
                <a:solidFill>
                  <a:schemeClr val="bg1"/>
                </a:solidFill>
              </a:rPr>
              <a:t>PROVIDING THE FUEL TO GET FROM INSPIRATION TO </a:t>
            </a:r>
            <a:r>
              <a:rPr lang="en-US" sz="1000" b="1" spc="100" dirty="0" smtClean="0">
                <a:solidFill>
                  <a:schemeClr val="bg1"/>
                </a:solidFill>
              </a:rPr>
              <a:t>INNOVATION</a:t>
            </a:r>
            <a:r>
              <a:rPr lang="en-US" sz="1000" spc="1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5257" y="621904"/>
            <a:ext cx="2238411" cy="400110"/>
          </a:xfrm>
          <a:prstGeom prst="rect">
            <a:avLst/>
          </a:prstGeom>
          <a:solidFill>
            <a:srgbClr val="219CDC"/>
          </a:solidFill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</a:rPr>
              <a:t>WHAT YOU DON’T SEE MAKES THE DIFFERENCE</a:t>
            </a:r>
          </a:p>
        </p:txBody>
      </p:sp>
      <p:pic>
        <p:nvPicPr>
          <p:cNvPr id="13" name="Picture 2" descr="E:\Scintillation photos_illus\1 Resized for PPT\RAPISCAN 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35257" y="2655951"/>
            <a:ext cx="3372624" cy="131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Scintillation photos_illus\1 Resized for PPT\etal-industria-industria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4628" y="621903"/>
            <a:ext cx="1073254" cy="199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13"/>
          <p:cNvSpPr txBox="1"/>
          <p:nvPr/>
        </p:nvSpPr>
        <p:spPr>
          <a:xfrm>
            <a:off x="457927" y="4066240"/>
            <a:ext cx="7155403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0"/>
              </a:lnSpc>
            </a:pPr>
            <a:r>
              <a:rPr lang="fr-FR" sz="1600" spc="55" dirty="0">
                <a:solidFill>
                  <a:srgbClr val="0F4E96"/>
                </a:solidFill>
                <a:cs typeface="Arial"/>
              </a:rPr>
              <a:t>EMP</a:t>
            </a:r>
            <a:r>
              <a:rPr lang="fr-FR" sz="1600" spc="-35" dirty="0">
                <a:solidFill>
                  <a:srgbClr val="0F4E96"/>
                </a:solidFill>
                <a:cs typeface="Arial"/>
              </a:rPr>
              <a:t>O</a:t>
            </a:r>
            <a:r>
              <a:rPr lang="fr-FR" sz="1600" spc="85" dirty="0">
                <a:solidFill>
                  <a:srgbClr val="0F4E96"/>
                </a:solidFill>
                <a:cs typeface="Arial"/>
              </a:rPr>
              <a:t>WERING </a:t>
            </a:r>
            <a:r>
              <a:rPr lang="fr-FR" sz="1600" spc="310" dirty="0">
                <a:solidFill>
                  <a:srgbClr val="0F4E96"/>
                </a:solidFill>
                <a:cs typeface="Arial"/>
              </a:rPr>
              <a:t>A</a:t>
            </a:r>
            <a:r>
              <a:rPr lang="fr-FR" sz="1600" spc="55" dirty="0">
                <a:solidFill>
                  <a:srgbClr val="0F4E96"/>
                </a:solidFill>
                <a:cs typeface="Arial"/>
              </a:rPr>
              <a:t> </a:t>
            </a:r>
            <a:r>
              <a:rPr lang="fr-FR" sz="1600" spc="50" dirty="0">
                <a:solidFill>
                  <a:srgbClr val="0F4E96"/>
                </a:solidFill>
                <a:cs typeface="Arial"/>
              </a:rPr>
              <a:t>BETTER</a:t>
            </a:r>
            <a:r>
              <a:rPr lang="fr-FR" sz="1600" spc="55" dirty="0">
                <a:solidFill>
                  <a:srgbClr val="0F4E96"/>
                </a:solidFill>
                <a:cs typeface="Arial"/>
              </a:rPr>
              <a:t> </a:t>
            </a:r>
            <a:r>
              <a:rPr lang="fr-FR" sz="1600" spc="295" dirty="0" smtClean="0">
                <a:solidFill>
                  <a:srgbClr val="0F4E96"/>
                </a:solidFill>
                <a:cs typeface="Arial"/>
              </a:rPr>
              <a:t>W</a:t>
            </a:r>
            <a:r>
              <a:rPr lang="fr-FR" sz="1600" spc="125" dirty="0" smtClean="0">
                <a:solidFill>
                  <a:srgbClr val="0F4E96"/>
                </a:solidFill>
                <a:cs typeface="Arial"/>
              </a:rPr>
              <a:t>ORLD </a:t>
            </a:r>
            <a:r>
              <a:rPr lang="en-US" sz="1600" spc="55" dirty="0">
                <a:solidFill>
                  <a:srgbClr val="0F4E96"/>
                </a:solidFill>
                <a:latin typeface="Arial"/>
                <a:cs typeface="Arial"/>
              </a:rPr>
              <a:t>b</a:t>
            </a:r>
            <a:r>
              <a:rPr lang="en-US" sz="1600" spc="55" dirty="0" smtClean="0">
                <a:solidFill>
                  <a:srgbClr val="0F4E96"/>
                </a:solidFill>
                <a:latin typeface="Arial"/>
                <a:cs typeface="Arial"/>
              </a:rPr>
              <a:t>y being “The Enabling Force”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3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CONTACTS</a:t>
            </a:r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34850" y="1027353"/>
            <a:ext cx="2836521" cy="247784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b="1" dirty="0" smtClean="0"/>
              <a:t>Nicolas HUMBERT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i="1" dirty="0" smtClean="0"/>
              <a:t>Director, Business Development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i="1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200" i="1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200" i="1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200" i="1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200" i="1" dirty="0"/>
          </a:p>
          <a:p>
            <a:pPr marL="0" indent="0">
              <a:lnSpc>
                <a:spcPct val="100000"/>
              </a:lnSpc>
              <a:buNone/>
            </a:pPr>
            <a:endParaRPr lang="en-US" sz="1200" i="1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1100" b="1" dirty="0">
                <a:solidFill>
                  <a:srgbClr val="E5531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SAINT GOBAIN CRISTAUX ET DETECTEURS</a:t>
            </a:r>
            <a:endParaRPr lang="fr-F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100" dirty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104 route de </a:t>
            </a:r>
            <a:r>
              <a:rPr lang="fr-FR" sz="1100" dirty="0" err="1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Larchant</a:t>
            </a:r>
            <a:endParaRPr lang="fr-F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100" dirty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77140 Saint Pierre Les Nemours • France</a:t>
            </a:r>
            <a:endParaRPr lang="fr-F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100" dirty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Mobile: +33 6 19 50 90 95</a:t>
            </a:r>
            <a:endParaRPr lang="fr-F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100" dirty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E-mail: nicolas.humbert@saint-gobain.com </a:t>
            </a:r>
            <a:endParaRPr lang="fr-F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1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www.crystals.saint-gobain.com</a:t>
            </a:r>
            <a:endParaRPr lang="fr-FR" sz="1100" dirty="0"/>
          </a:p>
          <a:p>
            <a:pPr marL="0" indent="0">
              <a:buNone/>
            </a:pPr>
            <a:endParaRPr lang="en-US" sz="1200" i="1" dirty="0"/>
          </a:p>
          <a:p>
            <a:pPr marL="0" indent="0">
              <a:buNone/>
            </a:pPr>
            <a:endParaRPr lang="en-US" sz="1200" i="1" dirty="0"/>
          </a:p>
        </p:txBody>
      </p:sp>
      <p:pic>
        <p:nvPicPr>
          <p:cNvPr id="14" name="Imag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30" y="1574592"/>
            <a:ext cx="1515745" cy="810260"/>
          </a:xfrm>
          <a:prstGeom prst="rect">
            <a:avLst/>
          </a:prstGeom>
          <a:noFill/>
        </p:spPr>
      </p:pic>
      <p:cxnSp>
        <p:nvCxnSpPr>
          <p:cNvPr id="15" name="Straight Connector 10"/>
          <p:cNvCxnSpPr/>
          <p:nvPr/>
        </p:nvCxnSpPr>
        <p:spPr>
          <a:xfrm>
            <a:off x="323167" y="1027353"/>
            <a:ext cx="11683" cy="2557676"/>
          </a:xfrm>
          <a:prstGeom prst="line">
            <a:avLst/>
          </a:prstGeom>
          <a:noFill/>
          <a:ln w="9525" cap="flat" cmpd="sng" algn="ctr">
            <a:solidFill>
              <a:srgbClr val="219CDC"/>
            </a:solidFill>
            <a:prstDash val="solid"/>
          </a:ln>
          <a:effectLst/>
        </p:spPr>
      </p:cxnSp>
      <p:sp>
        <p:nvSpPr>
          <p:cNvPr id="18" name="Espace réservé du contenu 6"/>
          <p:cNvSpPr txBox="1">
            <a:spLocks/>
          </p:cNvSpPr>
          <p:nvPr/>
        </p:nvSpPr>
        <p:spPr>
          <a:xfrm>
            <a:off x="3535249" y="1037071"/>
            <a:ext cx="2836521" cy="2477847"/>
          </a:xfrm>
          <a:prstGeom prst="rect">
            <a:avLst/>
          </a:prstGeom>
        </p:spPr>
        <p:txBody>
          <a:bodyPr/>
          <a:lstStyle>
            <a:lvl1pPr marL="214308" indent="-214308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b="0" kern="1200" cap="none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7199" indent="-214308" algn="l" defTabSz="685783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00091" marR="0" indent="-214308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fr-FR" sz="1100" b="0" i="0" kern="120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2982" indent="-214308" algn="l" defTabSz="685783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1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363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Blip>
                <a:blip r:embed="rId4"/>
              </a:buBlip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100" b="1" dirty="0" smtClean="0"/>
              <a:t>Vyacheslav TIMOSHIN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100" i="1" dirty="0" smtClean="0"/>
              <a:t>Director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100" i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i="1" dirty="0" smtClean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i="1" dirty="0" smtClean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i="1" dirty="0" smtClean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i="1" dirty="0" smtClean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 i="1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100" b="1" dirty="0" smtClean="0">
                <a:solidFill>
                  <a:srgbClr val="E5531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AZIMUTH </a:t>
            </a:r>
            <a:r>
              <a:rPr lang="en-US" sz="1100" b="1" dirty="0">
                <a:solidFill>
                  <a:srgbClr val="E5531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PHOTONICS LLC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ES" sz="1100" dirty="0" err="1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ul.Bolshaya</a:t>
            </a:r>
            <a:r>
              <a:rPr lang="es-ES" sz="1100" dirty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100" dirty="0" err="1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Tulskaya</a:t>
            </a:r>
            <a:r>
              <a:rPr lang="es-ES" sz="1100" dirty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10, </a:t>
            </a:r>
            <a:r>
              <a:rPr lang="es-ES" sz="1100" dirty="0" err="1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bld</a:t>
            </a:r>
            <a:r>
              <a:rPr lang="es-ES" sz="1100" dirty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5, 514, </a:t>
            </a:r>
            <a:endParaRPr lang="es-ES" sz="1100" dirty="0" smtClean="0">
              <a:solidFill>
                <a:srgbClr val="17428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sz="1100" dirty="0" smtClean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115191 </a:t>
            </a:r>
            <a:r>
              <a:rPr lang="en-US" sz="1100" dirty="0" smtClean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Moscow</a:t>
            </a:r>
            <a:r>
              <a:rPr lang="fr-FR" sz="1100" dirty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• </a:t>
            </a:r>
            <a:r>
              <a:rPr lang="fr-FR" sz="1100" dirty="0" err="1" smtClean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Russia</a:t>
            </a:r>
            <a:r>
              <a:rPr lang="fr-FR" sz="1100" dirty="0" smtClean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smtClean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fr-FR" sz="1100" dirty="0">
              <a:solidFill>
                <a:srgbClr val="17428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100" dirty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Mobile : +7 (926) 315 62 96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1100" dirty="0" smtClean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E-mail</a:t>
            </a:r>
            <a:r>
              <a:rPr lang="fr-FR" sz="1100" dirty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fr-FR" sz="1100" dirty="0" smtClean="0">
                <a:solidFill>
                  <a:srgbClr val="17428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timoshin@azimp.ru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11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www.azimuth.ru</a:t>
            </a:r>
            <a:r>
              <a:rPr lang="fr-FR" sz="11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fr-FR" sz="11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200" i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200" i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87" y="1772835"/>
            <a:ext cx="2482643" cy="413774"/>
          </a:xfrm>
          <a:prstGeom prst="rect">
            <a:avLst/>
          </a:prstGeom>
        </p:spPr>
      </p:pic>
      <p:cxnSp>
        <p:nvCxnSpPr>
          <p:cNvPr id="20" name="Straight Connector 10"/>
          <p:cNvCxnSpPr/>
          <p:nvPr/>
        </p:nvCxnSpPr>
        <p:spPr>
          <a:xfrm>
            <a:off x="3513407" y="1027353"/>
            <a:ext cx="43683" cy="2547958"/>
          </a:xfrm>
          <a:prstGeom prst="line">
            <a:avLst/>
          </a:prstGeom>
          <a:noFill/>
          <a:ln w="9525" cap="flat" cmpd="sng" algn="ctr">
            <a:solidFill>
              <a:srgbClr val="219CDC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962952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/>
          <p:cNvSpPr txBox="1">
            <a:spLocks/>
          </p:cNvSpPr>
          <p:nvPr/>
        </p:nvSpPr>
        <p:spPr>
          <a:xfrm>
            <a:off x="5952836" y="2231868"/>
            <a:ext cx="3191164" cy="11395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 smtClean="0">
                <a:solidFill>
                  <a:srgbClr val="FFFFFF"/>
                </a:solidFill>
                <a:cs typeface="Arial"/>
              </a:rPr>
              <a:t>THANK YOU</a:t>
            </a:r>
            <a:endParaRPr lang="fr-FR" sz="3200" dirty="0">
              <a:solidFill>
                <a:srgbClr val="FFFFFF"/>
              </a:solidFill>
              <a:cs typeface="Arial"/>
            </a:endParaRPr>
          </a:p>
        </p:txBody>
      </p:sp>
      <p:cxnSp>
        <p:nvCxnSpPr>
          <p:cNvPr id="5" name="Straight Connector 10"/>
          <p:cNvCxnSpPr/>
          <p:nvPr/>
        </p:nvCxnSpPr>
        <p:spPr>
          <a:xfrm>
            <a:off x="5852707" y="2231868"/>
            <a:ext cx="0" cy="1368172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6" name="Titre 3"/>
          <p:cNvSpPr txBox="1">
            <a:spLocks/>
          </p:cNvSpPr>
          <p:nvPr/>
        </p:nvSpPr>
        <p:spPr>
          <a:xfrm>
            <a:off x="5978238" y="3285968"/>
            <a:ext cx="1901166" cy="3140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dirty="0" smtClean="0">
                <a:solidFill>
                  <a:srgbClr val="FFFFFF"/>
                </a:solidFill>
                <a:cs typeface="Arial"/>
              </a:rPr>
              <a:t>MAY 2018</a:t>
            </a:r>
            <a:endParaRPr lang="fr-FR" sz="1400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880720" y="334065"/>
            <a:ext cx="3000071" cy="389933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4385" y="2115733"/>
            <a:ext cx="5040000" cy="10786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SAINT-GOBAIN CORPORATE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5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Key figures</a:t>
            </a:r>
            <a:endParaRPr lang="en-US" dirty="0"/>
          </a:p>
        </p:txBody>
      </p:sp>
      <p:sp>
        <p:nvSpPr>
          <p:cNvPr id="13" name="Espace réservé du texte 7"/>
          <p:cNvSpPr txBox="1">
            <a:spLocks/>
          </p:cNvSpPr>
          <p:nvPr/>
        </p:nvSpPr>
        <p:spPr bwMode="gray">
          <a:xfrm>
            <a:off x="315908" y="1326453"/>
            <a:ext cx="1872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b="0" kern="1200" cap="none" baseline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30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 Black" panose="020B0A04020102020204" pitchFamily="34" charset="0"/>
              <a:buChar char="+"/>
              <a:defRPr sz="800" b="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" indent="-10795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●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of the top</a:t>
            </a:r>
          </a:p>
          <a:p>
            <a:pPr marL="0" marR="0" lvl="1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industrial groups in the world </a:t>
            </a:r>
            <a:b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around 950 production sites </a:t>
            </a:r>
            <a:endParaRPr kumimoji="0" lang="en-US" sz="800" b="0" i="0" u="none" strike="noStrike" kern="1200" cap="none" spc="0" normalizeH="0" baseline="0" noProof="0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19C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Espace réservé du texte 8"/>
          <p:cNvSpPr txBox="1">
            <a:spLocks/>
          </p:cNvSpPr>
          <p:nvPr/>
        </p:nvSpPr>
        <p:spPr bwMode="gray">
          <a:xfrm>
            <a:off x="2313464" y="966810"/>
            <a:ext cx="1872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b="0" kern="1200" cap="none" baseline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30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 Black" panose="020B0A04020102020204" pitchFamily="34" charset="0"/>
              <a:buChar char="+"/>
              <a:defRPr sz="800" b="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" indent="-10795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●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</a:t>
            </a:r>
          </a:p>
          <a:p>
            <a:pPr marL="0" marR="0" lvl="1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75%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sales are made in the habitat markets</a:t>
            </a:r>
            <a:endParaRPr kumimoji="0" lang="en-US" sz="800" b="0" i="0" u="none" strike="noStrike" kern="1200" cap="none" spc="0" normalizeH="0" baseline="0" noProof="0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19C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Espace réservé du texte 9"/>
          <p:cNvSpPr txBox="1">
            <a:spLocks/>
          </p:cNvSpPr>
          <p:nvPr/>
        </p:nvSpPr>
        <p:spPr bwMode="gray">
          <a:xfrm>
            <a:off x="4318412" y="1311730"/>
            <a:ext cx="1602328" cy="9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b="0" kern="1200" cap="none" baseline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30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 Black" panose="020B0A04020102020204" pitchFamily="34" charset="0"/>
              <a:buChar char="+"/>
              <a:defRPr sz="800" b="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" indent="-10795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●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</a:t>
            </a:r>
          </a:p>
          <a:p>
            <a:pPr marL="0" marR="0" lvl="1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-20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4,</a:t>
            </a:r>
            <a:r>
              <a:rPr kumimoji="0" lang="en-US" sz="30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sales outlets</a:t>
            </a:r>
            <a:endParaRPr kumimoji="0" lang="en-US" sz="800" b="0" i="0" u="none" strike="noStrike" kern="1200" cap="none" spc="0" normalizeH="0" baseline="0" noProof="0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19C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Espace réservé du texte 10"/>
          <p:cNvSpPr txBox="1">
            <a:spLocks/>
          </p:cNvSpPr>
          <p:nvPr/>
        </p:nvSpPr>
        <p:spPr bwMode="gray">
          <a:xfrm>
            <a:off x="420832" y="3651978"/>
            <a:ext cx="1631672" cy="9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b="0" kern="1200" cap="none" baseline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30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 Black" panose="020B0A04020102020204" pitchFamily="34" charset="0"/>
              <a:buChar char="+"/>
              <a:defRPr sz="800" b="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" indent="-10795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●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2017 net sales</a:t>
            </a:r>
          </a:p>
          <a:p>
            <a:pPr marL="0" marR="0" lvl="1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€40.8 BN</a:t>
            </a:r>
            <a:endParaRPr kumimoji="0" lang="en-GB" sz="3000" b="0" i="0" u="none" strike="noStrike" kern="1200" cap="none" spc="0" normalizeH="0" baseline="0" noProof="0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19C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Espace réservé du texte 11"/>
          <p:cNvSpPr txBox="1">
            <a:spLocks/>
          </p:cNvSpPr>
          <p:nvPr/>
        </p:nvSpPr>
        <p:spPr bwMode="gray">
          <a:xfrm>
            <a:off x="2118544" y="3651978"/>
            <a:ext cx="1631672" cy="9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b="0" kern="1200" cap="none" baseline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30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 Black" panose="020B0A04020102020204" pitchFamily="34" charset="0"/>
              <a:buChar char="+"/>
              <a:defRPr sz="800" b="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" indent="-10795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●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</a:t>
            </a:r>
          </a:p>
          <a:p>
            <a:pPr marL="0" marR="0" lvl="1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r>
              <a:rPr kumimoji="0" lang="en-US" sz="3000" b="0" i="0" u="none" strike="noStrike" kern="1200" cap="none" spc="-20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9,</a:t>
            </a:r>
            <a:r>
              <a:rPr kumimoji="0" lang="en-US" sz="30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Employees and 100+ </a:t>
            </a:r>
            <a:b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nationalities represented</a:t>
            </a:r>
            <a:endParaRPr kumimoji="0" lang="en-US" sz="800" b="0" i="0" u="none" strike="noStrike" kern="1200" cap="none" spc="0" normalizeH="0" baseline="0" noProof="0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19C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Espace réservé du texte 12"/>
          <p:cNvSpPr txBox="1">
            <a:spLocks/>
          </p:cNvSpPr>
          <p:nvPr/>
        </p:nvSpPr>
        <p:spPr bwMode="gray">
          <a:xfrm>
            <a:off x="3796844" y="3651978"/>
            <a:ext cx="1102816" cy="9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b="0" kern="1200" cap="none" baseline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30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 Black" panose="020B0A04020102020204" pitchFamily="34" charset="0"/>
              <a:buChar char="+"/>
              <a:defRPr sz="800" b="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" indent="-10795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●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Created more than </a:t>
            </a:r>
          </a:p>
          <a:p>
            <a:pPr marL="0" marR="0" lvl="1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350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years ago</a:t>
            </a:r>
            <a:endParaRPr kumimoji="0" lang="en-US" sz="800" b="0" i="0" u="none" strike="noStrike" kern="1200" cap="none" spc="0" normalizeH="0" baseline="0" noProof="0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19C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Espace réservé du texte 13"/>
          <p:cNvSpPr txBox="1">
            <a:spLocks/>
          </p:cNvSpPr>
          <p:nvPr/>
        </p:nvSpPr>
        <p:spPr bwMode="gray">
          <a:xfrm>
            <a:off x="4952008" y="3651978"/>
            <a:ext cx="823952" cy="9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b="0" kern="1200" cap="none" baseline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30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 Black" panose="020B0A04020102020204" pitchFamily="34" charset="0"/>
              <a:buChar char="+"/>
              <a:defRPr sz="800" b="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10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defRPr sz="800" kern="120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" indent="-10795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itchFamily="34" charset="0"/>
              <a:buChar char="●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 in</a:t>
            </a:r>
          </a:p>
          <a:p>
            <a:pPr marL="0" marR="0" lvl="1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67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smtClean="0">
                <a:ln>
                  <a:solidFill>
                    <a:srgbClr val="67B9B0">
                      <a:alpha val="0"/>
                    </a:srgbClr>
                  </a:solidFill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</a:t>
            </a:r>
            <a:endParaRPr kumimoji="0" lang="en-GB" sz="800" b="0" i="0" u="none" strike="noStrike" kern="1200" cap="none" spc="0" normalizeH="0" baseline="0" noProof="0" dirty="0">
              <a:ln>
                <a:solidFill>
                  <a:srgbClr val="67B9B0">
                    <a:alpha val="0"/>
                  </a:srgbClr>
                </a:solidFill>
              </a:ln>
              <a:solidFill>
                <a:srgbClr val="219C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9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CORPORATE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6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Ranked </a:t>
            </a:r>
            <a:r>
              <a:rPr lang="en-US" dirty="0"/>
              <a:t>among the Top 100 global innovators*</a:t>
            </a:r>
          </a:p>
        </p:txBody>
      </p:sp>
      <p:sp>
        <p:nvSpPr>
          <p:cNvPr id="6" name="Rectangle 5"/>
          <p:cNvSpPr/>
          <p:nvPr/>
        </p:nvSpPr>
        <p:spPr>
          <a:xfrm>
            <a:off x="4353237" y="4783391"/>
            <a:ext cx="29972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600" dirty="0" smtClean="0">
                <a:solidFill>
                  <a:srgbClr val="219CDC"/>
                </a:solidFill>
                <a:cs typeface="Arial"/>
              </a:rPr>
              <a:t>* </a:t>
            </a:r>
            <a:r>
              <a:rPr lang="en-US" sz="600" dirty="0" err="1" smtClean="0">
                <a:solidFill>
                  <a:srgbClr val="219CDC"/>
                </a:solidFill>
                <a:cs typeface="Arial"/>
              </a:rPr>
              <a:t>Clarivate</a:t>
            </a:r>
            <a:r>
              <a:rPr lang="en-US" sz="600" dirty="0" smtClean="0">
                <a:solidFill>
                  <a:srgbClr val="219CDC"/>
                </a:solidFill>
                <a:cs typeface="Arial"/>
              </a:rPr>
              <a:t> Analytics “Top 100 Global Innovator” 2017 ranking</a:t>
            </a:r>
            <a:endParaRPr lang="en-US" sz="600" dirty="0">
              <a:solidFill>
                <a:srgbClr val="219CDC"/>
              </a:solidFill>
              <a:cs typeface="Arial"/>
            </a:endParaRPr>
          </a:p>
        </p:txBody>
      </p:sp>
      <p:grpSp>
        <p:nvGrpSpPr>
          <p:cNvPr id="7" name="Group 43"/>
          <p:cNvGrpSpPr/>
          <p:nvPr/>
        </p:nvGrpSpPr>
        <p:grpSpPr>
          <a:xfrm>
            <a:off x="0" y="262413"/>
            <a:ext cx="9150911" cy="3273279"/>
            <a:chOff x="-3" y="998931"/>
            <a:chExt cx="9150911" cy="3273279"/>
          </a:xfrm>
        </p:grpSpPr>
        <p:pic>
          <p:nvPicPr>
            <p:cNvPr id="8" name="Picture 2" descr="N:\Comm_MI\SUPPORTS TRANSVERSES\Présentation PPT Pôle\PPT 2016\IMAGES\Collaborateurs Pôle MI\POLE MI\Image proposée (slide 3)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144" b="11279"/>
            <a:stretch/>
          </p:blipFill>
          <p:spPr bwMode="auto">
            <a:xfrm>
              <a:off x="5889526" y="2110088"/>
              <a:ext cx="3261382" cy="2151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76839" y="2169867"/>
              <a:ext cx="3212688" cy="2091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 descr="C:\Users\M9936164\Marija Vaupsaite\New Brand Saint Gobain\IMAGES_REFONTE_PPT_MI\Visuels\Slide Centres de R&amp;D - p12\SalleBlanche-PNAEL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2169867"/>
              <a:ext cx="2676839" cy="2091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Espace réservé du contenu 3"/>
            <p:cNvSpPr txBox="1">
              <a:spLocks/>
            </p:cNvSpPr>
            <p:nvPr/>
          </p:nvSpPr>
          <p:spPr>
            <a:xfrm>
              <a:off x="0" y="1632476"/>
              <a:ext cx="2676839" cy="537391"/>
            </a:xfrm>
            <a:prstGeom prst="rec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</p:spPr>
          <p:txBody>
            <a:bodyPr vert="horz" lIns="216000" tIns="144000" rIns="91440" bIns="45720" rtlCol="0">
              <a:normAutofit/>
            </a:bodyPr>
            <a:lstStyle>
              <a:defPPr>
                <a:defRPr lang="fr-FR"/>
              </a:defPPr>
              <a:lvl1pPr lvl="0" indent="0" algn="r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b="1" cap="none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000" b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8900" marR="0" indent="-889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9388" indent="-8890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˗"/>
                <a:def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360363" indent="-360363">
                <a:lnSpc>
                  <a:spcPct val="90000"/>
                </a:lnSpc>
                <a:spcBef>
                  <a:spcPts val="0"/>
                </a:spcBef>
                <a:buFontTx/>
                <a:buBlip>
                  <a:blip r:embed="rId5"/>
                </a:buBlip>
                <a:def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4" indent="0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60363" marR="0" lvl="4" indent="-360363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5"/>
                </a:buBlip>
                <a:tabLst/>
                <a:defRPr/>
              </a:pPr>
              <a:endPara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Espace réservé du contenu 3"/>
            <p:cNvSpPr txBox="1">
              <a:spLocks/>
            </p:cNvSpPr>
            <p:nvPr/>
          </p:nvSpPr>
          <p:spPr>
            <a:xfrm>
              <a:off x="-3" y="3589705"/>
              <a:ext cx="2676839" cy="667471"/>
            </a:xfrm>
            <a:prstGeom prst="rect">
              <a:avLst/>
            </a:prstGeom>
            <a:solidFill>
              <a:srgbClr val="219CDC">
                <a:alpha val="80000"/>
              </a:srgbClr>
            </a:solidFill>
          </p:spPr>
          <p:txBody>
            <a:bodyPr vert="horz" lIns="216000" tIns="144000" rIns="91440" bIns="45720" rtlCol="0">
              <a:normAutofit/>
            </a:bodyPr>
            <a:lstStyle>
              <a:defPPr>
                <a:defRPr lang="fr-FR"/>
              </a:defPPr>
              <a:lvl1pPr lvl="0" indent="0" algn="r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b="1" cap="none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000" b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8900" marR="0" indent="-889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9388" indent="-8890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˗"/>
                <a:def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360363" indent="-360363">
                <a:lnSpc>
                  <a:spcPct val="90000"/>
                </a:lnSpc>
                <a:spcBef>
                  <a:spcPts val="0"/>
                </a:spcBef>
                <a:buFontTx/>
                <a:buBlip>
                  <a:blip r:embed="rId5"/>
                </a:buBlip>
                <a:def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4" indent="0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60363" marR="0" lvl="4" indent="-360363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5"/>
                </a:buBlip>
                <a:tabLst/>
                <a:defRPr/>
              </a:pPr>
              <a:endPara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967522" y="3781719"/>
              <a:ext cx="1526279" cy="45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03288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3,700 </a:t>
              </a:r>
              <a:r>
                <a:rPr kumimoji="0" lang="fr-FR" sz="105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researchers</a:t>
              </a:r>
              <a:endPara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</a:endParaRPr>
            </a:p>
          </p:txBody>
        </p:sp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70" y="3647955"/>
              <a:ext cx="542204" cy="542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Freeform 335"/>
            <p:cNvSpPr>
              <a:spLocks noChangeAspect="1"/>
            </p:cNvSpPr>
            <p:nvPr/>
          </p:nvSpPr>
          <p:spPr bwMode="gray">
            <a:xfrm rot="20552049">
              <a:off x="6545900" y="1727843"/>
              <a:ext cx="7611" cy="13954"/>
            </a:xfrm>
            <a:custGeom>
              <a:avLst/>
              <a:gdLst/>
              <a:ahLst/>
              <a:cxnLst>
                <a:cxn ang="0">
                  <a:pos x="287" y="26"/>
                </a:cxn>
                <a:cxn ang="0">
                  <a:pos x="267" y="48"/>
                </a:cxn>
                <a:cxn ang="0">
                  <a:pos x="259" y="106"/>
                </a:cxn>
                <a:cxn ang="0">
                  <a:pos x="267" y="144"/>
                </a:cxn>
                <a:cxn ang="0">
                  <a:pos x="276" y="153"/>
                </a:cxn>
                <a:cxn ang="0">
                  <a:pos x="270" y="204"/>
                </a:cxn>
                <a:cxn ang="0">
                  <a:pos x="233" y="232"/>
                </a:cxn>
                <a:cxn ang="0">
                  <a:pos x="173" y="245"/>
                </a:cxn>
                <a:cxn ang="0">
                  <a:pos x="3" y="245"/>
                </a:cxn>
                <a:cxn ang="0">
                  <a:pos x="0" y="232"/>
                </a:cxn>
                <a:cxn ang="0">
                  <a:pos x="102" y="194"/>
                </a:cxn>
                <a:cxn ang="0">
                  <a:pos x="118" y="156"/>
                </a:cxn>
                <a:cxn ang="0">
                  <a:pos x="128" y="85"/>
                </a:cxn>
                <a:cxn ang="0">
                  <a:pos x="123" y="72"/>
                </a:cxn>
                <a:cxn ang="0">
                  <a:pos x="111" y="65"/>
                </a:cxn>
                <a:cxn ang="0">
                  <a:pos x="77" y="60"/>
                </a:cxn>
                <a:cxn ang="0">
                  <a:pos x="72" y="34"/>
                </a:cxn>
                <a:cxn ang="0">
                  <a:pos x="85" y="34"/>
                </a:cxn>
                <a:cxn ang="0">
                  <a:pos x="111" y="23"/>
                </a:cxn>
                <a:cxn ang="0">
                  <a:pos x="207" y="18"/>
                </a:cxn>
                <a:cxn ang="0">
                  <a:pos x="276" y="0"/>
                </a:cxn>
                <a:cxn ang="0">
                  <a:pos x="287" y="0"/>
                </a:cxn>
                <a:cxn ang="0">
                  <a:pos x="287" y="26"/>
                </a:cxn>
              </a:cxnLst>
              <a:rect l="0" t="0" r="r" b="b"/>
              <a:pathLst>
                <a:path w="287" h="245">
                  <a:moveTo>
                    <a:pt x="287" y="26"/>
                  </a:moveTo>
                  <a:lnTo>
                    <a:pt x="267" y="48"/>
                  </a:lnTo>
                  <a:lnTo>
                    <a:pt x="259" y="106"/>
                  </a:lnTo>
                  <a:lnTo>
                    <a:pt x="267" y="144"/>
                  </a:lnTo>
                  <a:lnTo>
                    <a:pt x="276" y="153"/>
                  </a:lnTo>
                  <a:lnTo>
                    <a:pt x="270" y="204"/>
                  </a:lnTo>
                  <a:lnTo>
                    <a:pt x="233" y="232"/>
                  </a:lnTo>
                  <a:lnTo>
                    <a:pt x="173" y="245"/>
                  </a:lnTo>
                  <a:lnTo>
                    <a:pt x="3" y="245"/>
                  </a:lnTo>
                  <a:lnTo>
                    <a:pt x="0" y="232"/>
                  </a:lnTo>
                  <a:lnTo>
                    <a:pt x="102" y="194"/>
                  </a:lnTo>
                  <a:lnTo>
                    <a:pt x="118" y="156"/>
                  </a:lnTo>
                  <a:lnTo>
                    <a:pt x="128" y="85"/>
                  </a:lnTo>
                  <a:lnTo>
                    <a:pt x="123" y="72"/>
                  </a:lnTo>
                  <a:lnTo>
                    <a:pt x="111" y="65"/>
                  </a:lnTo>
                  <a:lnTo>
                    <a:pt x="77" y="60"/>
                  </a:lnTo>
                  <a:lnTo>
                    <a:pt x="72" y="34"/>
                  </a:lnTo>
                  <a:lnTo>
                    <a:pt x="85" y="34"/>
                  </a:lnTo>
                  <a:lnTo>
                    <a:pt x="111" y="23"/>
                  </a:lnTo>
                  <a:lnTo>
                    <a:pt x="207" y="18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87" y="26"/>
                  </a:lnTo>
                  <a:close/>
                </a:path>
              </a:pathLst>
            </a:custGeom>
            <a:solidFill>
              <a:srgbClr val="525068"/>
            </a:solidFill>
            <a:ln w="635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22" tIns="45711" rIns="91422" bIns="45711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" name="Freeform 346"/>
            <p:cNvSpPr>
              <a:spLocks noChangeAspect="1"/>
            </p:cNvSpPr>
            <p:nvPr/>
          </p:nvSpPr>
          <p:spPr bwMode="gray">
            <a:xfrm rot="20552049">
              <a:off x="6540827" y="1701336"/>
              <a:ext cx="1269" cy="4187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17" y="14"/>
                </a:cxn>
                <a:cxn ang="0">
                  <a:pos x="0" y="62"/>
                </a:cxn>
                <a:cxn ang="0">
                  <a:pos x="38" y="41"/>
                </a:cxn>
                <a:cxn ang="0">
                  <a:pos x="49" y="0"/>
                </a:cxn>
              </a:cxnLst>
              <a:rect l="0" t="0" r="r" b="b"/>
              <a:pathLst>
                <a:path w="49" h="62">
                  <a:moveTo>
                    <a:pt x="49" y="0"/>
                  </a:moveTo>
                  <a:lnTo>
                    <a:pt x="17" y="14"/>
                  </a:lnTo>
                  <a:lnTo>
                    <a:pt x="0" y="62"/>
                  </a:lnTo>
                  <a:lnTo>
                    <a:pt x="38" y="4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525068"/>
            </a:solidFill>
            <a:ln w="635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22" tIns="45711" rIns="91422" bIns="45711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555430" y="1683100"/>
              <a:ext cx="2588570" cy="16556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735726" y="1739448"/>
              <a:ext cx="1864599" cy="34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903288">
                <a:lnSpc>
                  <a:spcPct val="85000"/>
                </a:lnSpc>
                <a:defRPr/>
              </a:pPr>
              <a:r>
                <a:rPr kumimoji="0" lang="fr-F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About</a:t>
              </a:r>
              <a:r>
                <a:rPr kumimoji="0" lang="fr-FR" sz="1000" b="0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 </a:t>
              </a: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100</a:t>
              </a:r>
              <a:r>
                <a:rPr kumimoji="0" lang="fr-F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 </a:t>
              </a:r>
              <a:r>
                <a:rPr lang="en-US" sz="1000" dirty="0" smtClean="0">
                  <a:solidFill>
                    <a:schemeClr val="bg1"/>
                  </a:solidFill>
                </a:rPr>
                <a:t>development </a:t>
              </a:r>
              <a:r>
                <a:rPr lang="en-US" sz="1000" dirty="0">
                  <a:solidFill>
                    <a:schemeClr val="bg1"/>
                  </a:solidFill>
                </a:rPr>
                <a:t>units </a:t>
              </a:r>
              <a:r>
                <a:rPr lang="en-US" sz="1000" dirty="0" smtClean="0">
                  <a:solidFill>
                    <a:schemeClr val="bg1"/>
                  </a:solidFill>
                </a:rPr>
                <a:t>worldwide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auto">
            <a:xfrm>
              <a:off x="201951" y="1705617"/>
              <a:ext cx="377771" cy="377771"/>
            </a:xfrm>
            <a:custGeom>
              <a:avLst/>
              <a:gdLst>
                <a:gd name="T0" fmla="*/ 140 w 154"/>
                <a:gd name="T1" fmla="*/ 84 h 157"/>
                <a:gd name="T2" fmla="*/ 116 w 154"/>
                <a:gd name="T3" fmla="*/ 69 h 157"/>
                <a:gd name="T4" fmla="*/ 131 w 154"/>
                <a:gd name="T5" fmla="*/ 50 h 157"/>
                <a:gd name="T6" fmla="*/ 154 w 154"/>
                <a:gd name="T7" fmla="*/ 56 h 157"/>
                <a:gd name="T8" fmla="*/ 148 w 154"/>
                <a:gd name="T9" fmla="*/ 44 h 157"/>
                <a:gd name="T10" fmla="*/ 133 w 154"/>
                <a:gd name="T11" fmla="*/ 46 h 157"/>
                <a:gd name="T12" fmla="*/ 126 w 154"/>
                <a:gd name="T13" fmla="*/ 41 h 157"/>
                <a:gd name="T14" fmla="*/ 134 w 154"/>
                <a:gd name="T15" fmla="*/ 34 h 157"/>
                <a:gd name="T16" fmla="*/ 130 w 154"/>
                <a:gd name="T17" fmla="*/ 29 h 157"/>
                <a:gd name="T18" fmla="*/ 133 w 154"/>
                <a:gd name="T19" fmla="*/ 30 h 157"/>
                <a:gd name="T20" fmla="*/ 118 w 154"/>
                <a:gd name="T21" fmla="*/ 12 h 157"/>
                <a:gd name="T22" fmla="*/ 94 w 154"/>
                <a:gd name="T23" fmla="*/ 15 h 157"/>
                <a:gd name="T24" fmla="*/ 85 w 154"/>
                <a:gd name="T25" fmla="*/ 5 h 157"/>
                <a:gd name="T26" fmla="*/ 72 w 154"/>
                <a:gd name="T27" fmla="*/ 8 h 157"/>
                <a:gd name="T28" fmla="*/ 81 w 154"/>
                <a:gd name="T29" fmla="*/ 3 h 157"/>
                <a:gd name="T30" fmla="*/ 79 w 154"/>
                <a:gd name="T31" fmla="*/ 0 h 157"/>
                <a:gd name="T32" fmla="*/ 44 w 154"/>
                <a:gd name="T33" fmla="*/ 13 h 157"/>
                <a:gd name="T34" fmla="*/ 46 w 154"/>
                <a:gd name="T35" fmla="*/ 11 h 157"/>
                <a:gd name="T36" fmla="*/ 53 w 154"/>
                <a:gd name="T37" fmla="*/ 14 h 157"/>
                <a:gd name="T38" fmla="*/ 60 w 154"/>
                <a:gd name="T39" fmla="*/ 15 h 157"/>
                <a:gd name="T40" fmla="*/ 62 w 154"/>
                <a:gd name="T41" fmla="*/ 11 h 157"/>
                <a:gd name="T42" fmla="*/ 80 w 154"/>
                <a:gd name="T43" fmla="*/ 15 h 157"/>
                <a:gd name="T44" fmla="*/ 77 w 154"/>
                <a:gd name="T45" fmla="*/ 20 h 157"/>
                <a:gd name="T46" fmla="*/ 76 w 154"/>
                <a:gd name="T47" fmla="*/ 16 h 157"/>
                <a:gd name="T48" fmla="*/ 65 w 154"/>
                <a:gd name="T49" fmla="*/ 16 h 157"/>
                <a:gd name="T50" fmla="*/ 65 w 154"/>
                <a:gd name="T51" fmla="*/ 15 h 157"/>
                <a:gd name="T52" fmla="*/ 57 w 154"/>
                <a:gd name="T53" fmla="*/ 28 h 157"/>
                <a:gd name="T54" fmla="*/ 71 w 154"/>
                <a:gd name="T55" fmla="*/ 21 h 157"/>
                <a:gd name="T56" fmla="*/ 82 w 154"/>
                <a:gd name="T57" fmla="*/ 32 h 157"/>
                <a:gd name="T58" fmla="*/ 80 w 154"/>
                <a:gd name="T59" fmla="*/ 33 h 157"/>
                <a:gd name="T60" fmla="*/ 75 w 154"/>
                <a:gd name="T61" fmla="*/ 38 h 157"/>
                <a:gd name="T62" fmla="*/ 59 w 154"/>
                <a:gd name="T63" fmla="*/ 46 h 157"/>
                <a:gd name="T64" fmla="*/ 50 w 154"/>
                <a:gd name="T65" fmla="*/ 58 h 157"/>
                <a:gd name="T66" fmla="*/ 40 w 154"/>
                <a:gd name="T67" fmla="*/ 57 h 157"/>
                <a:gd name="T68" fmla="*/ 38 w 154"/>
                <a:gd name="T69" fmla="*/ 67 h 157"/>
                <a:gd name="T70" fmla="*/ 45 w 154"/>
                <a:gd name="T71" fmla="*/ 78 h 157"/>
                <a:gd name="T72" fmla="*/ 57 w 154"/>
                <a:gd name="T73" fmla="*/ 77 h 157"/>
                <a:gd name="T74" fmla="*/ 79 w 154"/>
                <a:gd name="T75" fmla="*/ 85 h 157"/>
                <a:gd name="T76" fmla="*/ 92 w 154"/>
                <a:gd name="T77" fmla="*/ 104 h 157"/>
                <a:gd name="T78" fmla="*/ 82 w 154"/>
                <a:gd name="T79" fmla="*/ 122 h 157"/>
                <a:gd name="T80" fmla="*/ 74 w 154"/>
                <a:gd name="T81" fmla="*/ 132 h 157"/>
                <a:gd name="T82" fmla="*/ 69 w 154"/>
                <a:gd name="T83" fmla="*/ 139 h 157"/>
                <a:gd name="T84" fmla="*/ 69 w 154"/>
                <a:gd name="T85" fmla="*/ 147 h 157"/>
                <a:gd name="T86" fmla="*/ 72 w 154"/>
                <a:gd name="T87" fmla="*/ 150 h 157"/>
                <a:gd name="T88" fmla="*/ 66 w 154"/>
                <a:gd name="T89" fmla="*/ 147 h 157"/>
                <a:gd name="T90" fmla="*/ 62 w 154"/>
                <a:gd name="T91" fmla="*/ 141 h 157"/>
                <a:gd name="T92" fmla="*/ 60 w 154"/>
                <a:gd name="T93" fmla="*/ 131 h 157"/>
                <a:gd name="T94" fmla="*/ 46 w 154"/>
                <a:gd name="T95" fmla="*/ 93 h 157"/>
                <a:gd name="T96" fmla="*/ 47 w 154"/>
                <a:gd name="T97" fmla="*/ 81 h 157"/>
                <a:gd name="T98" fmla="*/ 34 w 154"/>
                <a:gd name="T99" fmla="*/ 73 h 157"/>
                <a:gd name="T100" fmla="*/ 15 w 154"/>
                <a:gd name="T101" fmla="*/ 54 h 157"/>
                <a:gd name="T102" fmla="*/ 16 w 154"/>
                <a:gd name="T103" fmla="*/ 60 h 157"/>
                <a:gd name="T104" fmla="*/ 15 w 154"/>
                <a:gd name="T105" fmla="*/ 35 h 157"/>
                <a:gd name="T106" fmla="*/ 79 w 154"/>
                <a:gd name="T107" fmla="*/ 157 h 157"/>
                <a:gd name="T108" fmla="*/ 129 w 154"/>
                <a:gd name="T109" fmla="*/ 29 h 157"/>
                <a:gd name="T110" fmla="*/ 55 w 154"/>
                <a:gd name="T111" fmla="*/ 9 h 157"/>
                <a:gd name="T112" fmla="*/ 66 w 154"/>
                <a:gd name="T113" fmla="*/ 20 h 157"/>
                <a:gd name="T114" fmla="*/ 52 w 154"/>
                <a:gd name="T115" fmla="*/ 69 h 157"/>
                <a:gd name="T116" fmla="*/ 52 w 154"/>
                <a:gd name="T117" fmla="*/ 65 h 157"/>
                <a:gd name="T118" fmla="*/ 56 w 154"/>
                <a:gd name="T119" fmla="*/ 69 h 157"/>
                <a:gd name="T120" fmla="*/ 63 w 154"/>
                <a:gd name="T121" fmla="*/ 7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4" h="157">
                  <a:moveTo>
                    <a:pt x="147" y="109"/>
                  </a:moveTo>
                  <a:cubicBezTo>
                    <a:pt x="146" y="105"/>
                    <a:pt x="147" y="104"/>
                    <a:pt x="148" y="103"/>
                  </a:cubicBezTo>
                  <a:cubicBezTo>
                    <a:pt x="149" y="101"/>
                    <a:pt x="148" y="101"/>
                    <a:pt x="148" y="100"/>
                  </a:cubicBezTo>
                  <a:cubicBezTo>
                    <a:pt x="147" y="98"/>
                    <a:pt x="147" y="98"/>
                    <a:pt x="147" y="96"/>
                  </a:cubicBezTo>
                  <a:cubicBezTo>
                    <a:pt x="147" y="94"/>
                    <a:pt x="144" y="93"/>
                    <a:pt x="143" y="92"/>
                  </a:cubicBezTo>
                  <a:cubicBezTo>
                    <a:pt x="142" y="90"/>
                    <a:pt x="143" y="90"/>
                    <a:pt x="143" y="88"/>
                  </a:cubicBezTo>
                  <a:cubicBezTo>
                    <a:pt x="144" y="86"/>
                    <a:pt x="145" y="86"/>
                    <a:pt x="143" y="85"/>
                  </a:cubicBezTo>
                  <a:cubicBezTo>
                    <a:pt x="142" y="84"/>
                    <a:pt x="141" y="85"/>
                    <a:pt x="140" y="84"/>
                  </a:cubicBezTo>
                  <a:cubicBezTo>
                    <a:pt x="138" y="84"/>
                    <a:pt x="138" y="82"/>
                    <a:pt x="136" y="82"/>
                  </a:cubicBezTo>
                  <a:cubicBezTo>
                    <a:pt x="134" y="82"/>
                    <a:pt x="134" y="83"/>
                    <a:pt x="133" y="84"/>
                  </a:cubicBezTo>
                  <a:cubicBezTo>
                    <a:pt x="131" y="85"/>
                    <a:pt x="129" y="83"/>
                    <a:pt x="128" y="84"/>
                  </a:cubicBezTo>
                  <a:cubicBezTo>
                    <a:pt x="126" y="84"/>
                    <a:pt x="126" y="84"/>
                    <a:pt x="125" y="84"/>
                  </a:cubicBezTo>
                  <a:cubicBezTo>
                    <a:pt x="123" y="84"/>
                    <a:pt x="123" y="83"/>
                    <a:pt x="122" y="82"/>
                  </a:cubicBezTo>
                  <a:cubicBezTo>
                    <a:pt x="121" y="80"/>
                    <a:pt x="119" y="79"/>
                    <a:pt x="118" y="78"/>
                  </a:cubicBezTo>
                  <a:cubicBezTo>
                    <a:pt x="117" y="77"/>
                    <a:pt x="116" y="74"/>
                    <a:pt x="115" y="73"/>
                  </a:cubicBezTo>
                  <a:cubicBezTo>
                    <a:pt x="115" y="72"/>
                    <a:pt x="116" y="71"/>
                    <a:pt x="116" y="69"/>
                  </a:cubicBezTo>
                  <a:cubicBezTo>
                    <a:pt x="117" y="67"/>
                    <a:pt x="116" y="68"/>
                    <a:pt x="115" y="67"/>
                  </a:cubicBezTo>
                  <a:cubicBezTo>
                    <a:pt x="115" y="66"/>
                    <a:pt x="116" y="65"/>
                    <a:pt x="116" y="64"/>
                  </a:cubicBezTo>
                  <a:cubicBezTo>
                    <a:pt x="117" y="62"/>
                    <a:pt x="118" y="61"/>
                    <a:pt x="119" y="60"/>
                  </a:cubicBezTo>
                  <a:cubicBezTo>
                    <a:pt x="121" y="58"/>
                    <a:pt x="120" y="58"/>
                    <a:pt x="122" y="58"/>
                  </a:cubicBezTo>
                  <a:cubicBezTo>
                    <a:pt x="124" y="57"/>
                    <a:pt x="123" y="55"/>
                    <a:pt x="123" y="54"/>
                  </a:cubicBezTo>
                  <a:cubicBezTo>
                    <a:pt x="124" y="53"/>
                    <a:pt x="124" y="53"/>
                    <a:pt x="125" y="52"/>
                  </a:cubicBezTo>
                  <a:cubicBezTo>
                    <a:pt x="126" y="52"/>
                    <a:pt x="126" y="51"/>
                    <a:pt x="128" y="50"/>
                  </a:cubicBezTo>
                  <a:cubicBezTo>
                    <a:pt x="129" y="49"/>
                    <a:pt x="129" y="50"/>
                    <a:pt x="131" y="50"/>
                  </a:cubicBezTo>
                  <a:cubicBezTo>
                    <a:pt x="132" y="50"/>
                    <a:pt x="132" y="50"/>
                    <a:pt x="134" y="49"/>
                  </a:cubicBezTo>
                  <a:cubicBezTo>
                    <a:pt x="135" y="49"/>
                    <a:pt x="136" y="49"/>
                    <a:pt x="138" y="48"/>
                  </a:cubicBezTo>
                  <a:cubicBezTo>
                    <a:pt x="139" y="48"/>
                    <a:pt x="140" y="48"/>
                    <a:pt x="143" y="48"/>
                  </a:cubicBezTo>
                  <a:cubicBezTo>
                    <a:pt x="146" y="48"/>
                    <a:pt x="144" y="49"/>
                    <a:pt x="144" y="50"/>
                  </a:cubicBezTo>
                  <a:cubicBezTo>
                    <a:pt x="144" y="52"/>
                    <a:pt x="144" y="52"/>
                    <a:pt x="145" y="53"/>
                  </a:cubicBezTo>
                  <a:cubicBezTo>
                    <a:pt x="145" y="53"/>
                    <a:pt x="148" y="53"/>
                    <a:pt x="149" y="53"/>
                  </a:cubicBezTo>
                  <a:cubicBezTo>
                    <a:pt x="150" y="54"/>
                    <a:pt x="150" y="54"/>
                    <a:pt x="151" y="55"/>
                  </a:cubicBezTo>
                  <a:cubicBezTo>
                    <a:pt x="152" y="55"/>
                    <a:pt x="153" y="55"/>
                    <a:pt x="154" y="56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3" y="52"/>
                    <a:pt x="152" y="49"/>
                    <a:pt x="150" y="45"/>
                  </a:cubicBezTo>
                  <a:cubicBezTo>
                    <a:pt x="150" y="46"/>
                    <a:pt x="150" y="46"/>
                    <a:pt x="150" y="46"/>
                  </a:cubicBezTo>
                  <a:cubicBezTo>
                    <a:pt x="150" y="47"/>
                    <a:pt x="150" y="47"/>
                    <a:pt x="149" y="48"/>
                  </a:cubicBezTo>
                  <a:cubicBezTo>
                    <a:pt x="148" y="48"/>
                    <a:pt x="148" y="48"/>
                    <a:pt x="147" y="47"/>
                  </a:cubicBezTo>
                  <a:cubicBezTo>
                    <a:pt x="146" y="47"/>
                    <a:pt x="147" y="47"/>
                    <a:pt x="148" y="47"/>
                  </a:cubicBezTo>
                  <a:cubicBezTo>
                    <a:pt x="150" y="47"/>
                    <a:pt x="149" y="46"/>
                    <a:pt x="150" y="45"/>
                  </a:cubicBezTo>
                  <a:cubicBezTo>
                    <a:pt x="150" y="44"/>
                    <a:pt x="149" y="44"/>
                    <a:pt x="148" y="44"/>
                  </a:cubicBezTo>
                  <a:cubicBezTo>
                    <a:pt x="147" y="43"/>
                    <a:pt x="147" y="43"/>
                    <a:pt x="145" y="43"/>
                  </a:cubicBezTo>
                  <a:cubicBezTo>
                    <a:pt x="144" y="42"/>
                    <a:pt x="144" y="42"/>
                    <a:pt x="143" y="41"/>
                  </a:cubicBezTo>
                  <a:cubicBezTo>
                    <a:pt x="142" y="40"/>
                    <a:pt x="142" y="40"/>
                    <a:pt x="141" y="41"/>
                  </a:cubicBezTo>
                  <a:cubicBezTo>
                    <a:pt x="140" y="41"/>
                    <a:pt x="140" y="41"/>
                    <a:pt x="138" y="41"/>
                  </a:cubicBezTo>
                  <a:cubicBezTo>
                    <a:pt x="137" y="41"/>
                    <a:pt x="138" y="41"/>
                    <a:pt x="137" y="42"/>
                  </a:cubicBezTo>
                  <a:cubicBezTo>
                    <a:pt x="136" y="42"/>
                    <a:pt x="136" y="42"/>
                    <a:pt x="136" y="43"/>
                  </a:cubicBezTo>
                  <a:cubicBezTo>
                    <a:pt x="135" y="44"/>
                    <a:pt x="135" y="44"/>
                    <a:pt x="134" y="45"/>
                  </a:cubicBezTo>
                  <a:cubicBezTo>
                    <a:pt x="133" y="46"/>
                    <a:pt x="134" y="45"/>
                    <a:pt x="133" y="46"/>
                  </a:cubicBezTo>
                  <a:cubicBezTo>
                    <a:pt x="133" y="48"/>
                    <a:pt x="133" y="47"/>
                    <a:pt x="131" y="48"/>
                  </a:cubicBezTo>
                  <a:cubicBezTo>
                    <a:pt x="130" y="49"/>
                    <a:pt x="130" y="48"/>
                    <a:pt x="129" y="48"/>
                  </a:cubicBezTo>
                  <a:cubicBezTo>
                    <a:pt x="128" y="49"/>
                    <a:pt x="128" y="49"/>
                    <a:pt x="127" y="49"/>
                  </a:cubicBezTo>
                  <a:cubicBezTo>
                    <a:pt x="126" y="48"/>
                    <a:pt x="127" y="48"/>
                    <a:pt x="126" y="48"/>
                  </a:cubicBezTo>
                  <a:cubicBezTo>
                    <a:pt x="125" y="48"/>
                    <a:pt x="125" y="47"/>
                    <a:pt x="125" y="46"/>
                  </a:cubicBezTo>
                  <a:cubicBezTo>
                    <a:pt x="124" y="45"/>
                    <a:pt x="125" y="45"/>
                    <a:pt x="125" y="44"/>
                  </a:cubicBezTo>
                  <a:cubicBezTo>
                    <a:pt x="126" y="43"/>
                    <a:pt x="125" y="43"/>
                    <a:pt x="125" y="42"/>
                  </a:cubicBezTo>
                  <a:cubicBezTo>
                    <a:pt x="125" y="41"/>
                    <a:pt x="125" y="41"/>
                    <a:pt x="126" y="41"/>
                  </a:cubicBezTo>
                  <a:cubicBezTo>
                    <a:pt x="126" y="41"/>
                    <a:pt x="128" y="41"/>
                    <a:pt x="129" y="41"/>
                  </a:cubicBezTo>
                  <a:cubicBezTo>
                    <a:pt x="130" y="41"/>
                    <a:pt x="131" y="41"/>
                    <a:pt x="131" y="41"/>
                  </a:cubicBezTo>
                  <a:cubicBezTo>
                    <a:pt x="131" y="41"/>
                    <a:pt x="132" y="41"/>
                    <a:pt x="132" y="40"/>
                  </a:cubicBezTo>
                  <a:cubicBezTo>
                    <a:pt x="132" y="39"/>
                    <a:pt x="133" y="38"/>
                    <a:pt x="132" y="38"/>
                  </a:cubicBezTo>
                  <a:cubicBezTo>
                    <a:pt x="131" y="37"/>
                    <a:pt x="131" y="37"/>
                    <a:pt x="130" y="37"/>
                  </a:cubicBezTo>
                  <a:cubicBezTo>
                    <a:pt x="129" y="36"/>
                    <a:pt x="129" y="36"/>
                    <a:pt x="130" y="36"/>
                  </a:cubicBezTo>
                  <a:cubicBezTo>
                    <a:pt x="131" y="35"/>
                    <a:pt x="132" y="35"/>
                    <a:pt x="132" y="35"/>
                  </a:cubicBezTo>
                  <a:cubicBezTo>
                    <a:pt x="133" y="34"/>
                    <a:pt x="134" y="34"/>
                    <a:pt x="134" y="34"/>
                  </a:cubicBezTo>
                  <a:cubicBezTo>
                    <a:pt x="133" y="34"/>
                    <a:pt x="133" y="34"/>
                    <a:pt x="132" y="34"/>
                  </a:cubicBezTo>
                  <a:cubicBezTo>
                    <a:pt x="132" y="34"/>
                    <a:pt x="132" y="34"/>
                    <a:pt x="131" y="34"/>
                  </a:cubicBezTo>
                  <a:cubicBezTo>
                    <a:pt x="130" y="34"/>
                    <a:pt x="129" y="35"/>
                    <a:pt x="129" y="34"/>
                  </a:cubicBezTo>
                  <a:cubicBezTo>
                    <a:pt x="129" y="33"/>
                    <a:pt x="129" y="34"/>
                    <a:pt x="129" y="33"/>
                  </a:cubicBezTo>
                  <a:cubicBezTo>
                    <a:pt x="130" y="32"/>
                    <a:pt x="129" y="32"/>
                    <a:pt x="130" y="32"/>
                  </a:cubicBezTo>
                  <a:cubicBezTo>
                    <a:pt x="131" y="31"/>
                    <a:pt x="131" y="31"/>
                    <a:pt x="131" y="30"/>
                  </a:cubicBezTo>
                  <a:cubicBezTo>
                    <a:pt x="131" y="30"/>
                    <a:pt x="132" y="30"/>
                    <a:pt x="131" y="30"/>
                  </a:cubicBezTo>
                  <a:cubicBezTo>
                    <a:pt x="130" y="29"/>
                    <a:pt x="130" y="29"/>
                    <a:pt x="130" y="29"/>
                  </a:cubicBezTo>
                  <a:cubicBezTo>
                    <a:pt x="130" y="29"/>
                    <a:pt x="129" y="29"/>
                    <a:pt x="129" y="29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9" y="28"/>
                    <a:pt x="128" y="28"/>
                    <a:pt x="128" y="27"/>
                  </a:cubicBezTo>
                  <a:cubicBezTo>
                    <a:pt x="129" y="26"/>
                    <a:pt x="127" y="27"/>
                    <a:pt x="129" y="26"/>
                  </a:cubicBezTo>
                  <a:cubicBezTo>
                    <a:pt x="131" y="25"/>
                    <a:pt x="131" y="25"/>
                    <a:pt x="131" y="26"/>
                  </a:cubicBezTo>
                  <a:cubicBezTo>
                    <a:pt x="132" y="26"/>
                    <a:pt x="132" y="26"/>
                    <a:pt x="132" y="27"/>
                  </a:cubicBezTo>
                  <a:cubicBezTo>
                    <a:pt x="132" y="27"/>
                    <a:pt x="131" y="28"/>
                    <a:pt x="132" y="29"/>
                  </a:cubicBezTo>
                  <a:cubicBezTo>
                    <a:pt x="132" y="29"/>
                    <a:pt x="132" y="29"/>
                    <a:pt x="133" y="30"/>
                  </a:cubicBezTo>
                  <a:cubicBezTo>
                    <a:pt x="134" y="30"/>
                    <a:pt x="133" y="31"/>
                    <a:pt x="134" y="31"/>
                  </a:cubicBezTo>
                  <a:cubicBezTo>
                    <a:pt x="135" y="31"/>
                    <a:pt x="135" y="31"/>
                    <a:pt x="135" y="32"/>
                  </a:cubicBezTo>
                  <a:cubicBezTo>
                    <a:pt x="135" y="33"/>
                    <a:pt x="134" y="34"/>
                    <a:pt x="135" y="33"/>
                  </a:cubicBezTo>
                  <a:cubicBezTo>
                    <a:pt x="136" y="33"/>
                    <a:pt x="136" y="32"/>
                    <a:pt x="137" y="32"/>
                  </a:cubicBezTo>
                  <a:cubicBezTo>
                    <a:pt x="138" y="31"/>
                    <a:pt x="139" y="31"/>
                    <a:pt x="140" y="30"/>
                  </a:cubicBezTo>
                  <a:cubicBezTo>
                    <a:pt x="140" y="30"/>
                    <a:pt x="141" y="30"/>
                    <a:pt x="141" y="30"/>
                  </a:cubicBezTo>
                  <a:cubicBezTo>
                    <a:pt x="135" y="22"/>
                    <a:pt x="127" y="16"/>
                    <a:pt x="119" y="10"/>
                  </a:cubicBezTo>
                  <a:cubicBezTo>
                    <a:pt x="119" y="11"/>
                    <a:pt x="118" y="11"/>
                    <a:pt x="118" y="12"/>
                  </a:cubicBezTo>
                  <a:cubicBezTo>
                    <a:pt x="116" y="14"/>
                    <a:pt x="117" y="12"/>
                    <a:pt x="116" y="14"/>
                  </a:cubicBezTo>
                  <a:cubicBezTo>
                    <a:pt x="114" y="15"/>
                    <a:pt x="115" y="15"/>
                    <a:pt x="112" y="15"/>
                  </a:cubicBezTo>
                  <a:cubicBezTo>
                    <a:pt x="108" y="15"/>
                    <a:pt x="109" y="16"/>
                    <a:pt x="107" y="17"/>
                  </a:cubicBezTo>
                  <a:cubicBezTo>
                    <a:pt x="105" y="18"/>
                    <a:pt x="105" y="18"/>
                    <a:pt x="101" y="19"/>
                  </a:cubicBezTo>
                  <a:cubicBezTo>
                    <a:pt x="98" y="20"/>
                    <a:pt x="99" y="21"/>
                    <a:pt x="98" y="22"/>
                  </a:cubicBezTo>
                  <a:cubicBezTo>
                    <a:pt x="96" y="24"/>
                    <a:pt x="97" y="24"/>
                    <a:pt x="94" y="23"/>
                  </a:cubicBezTo>
                  <a:cubicBezTo>
                    <a:pt x="92" y="22"/>
                    <a:pt x="91" y="20"/>
                    <a:pt x="91" y="17"/>
                  </a:cubicBezTo>
                  <a:cubicBezTo>
                    <a:pt x="91" y="14"/>
                    <a:pt x="93" y="16"/>
                    <a:pt x="94" y="15"/>
                  </a:cubicBezTo>
                  <a:cubicBezTo>
                    <a:pt x="96" y="14"/>
                    <a:pt x="94" y="14"/>
                    <a:pt x="94" y="13"/>
                  </a:cubicBezTo>
                  <a:cubicBezTo>
                    <a:pt x="93" y="12"/>
                    <a:pt x="93" y="12"/>
                    <a:pt x="93" y="11"/>
                  </a:cubicBezTo>
                  <a:cubicBezTo>
                    <a:pt x="94" y="10"/>
                    <a:pt x="93" y="11"/>
                    <a:pt x="92" y="9"/>
                  </a:cubicBezTo>
                  <a:cubicBezTo>
                    <a:pt x="91" y="8"/>
                    <a:pt x="90" y="9"/>
                    <a:pt x="85" y="9"/>
                  </a:cubicBezTo>
                  <a:cubicBezTo>
                    <a:pt x="81" y="8"/>
                    <a:pt x="84" y="8"/>
                    <a:pt x="84" y="7"/>
                  </a:cubicBezTo>
                  <a:cubicBezTo>
                    <a:pt x="85" y="6"/>
                    <a:pt x="87" y="6"/>
                    <a:pt x="89" y="6"/>
                  </a:cubicBezTo>
                  <a:cubicBezTo>
                    <a:pt x="92" y="6"/>
                    <a:pt x="90" y="6"/>
                    <a:pt x="89" y="5"/>
                  </a:cubicBezTo>
                  <a:cubicBezTo>
                    <a:pt x="88" y="4"/>
                    <a:pt x="87" y="5"/>
                    <a:pt x="85" y="5"/>
                  </a:cubicBezTo>
                  <a:cubicBezTo>
                    <a:pt x="83" y="6"/>
                    <a:pt x="82" y="6"/>
                    <a:pt x="81" y="7"/>
                  </a:cubicBezTo>
                  <a:cubicBezTo>
                    <a:pt x="80" y="7"/>
                    <a:pt x="79" y="7"/>
                    <a:pt x="77" y="8"/>
                  </a:cubicBezTo>
                  <a:cubicBezTo>
                    <a:pt x="75" y="9"/>
                    <a:pt x="76" y="9"/>
                    <a:pt x="74" y="9"/>
                  </a:cubicBezTo>
                  <a:cubicBezTo>
                    <a:pt x="73" y="10"/>
                    <a:pt x="73" y="10"/>
                    <a:pt x="71" y="10"/>
                  </a:cubicBezTo>
                  <a:cubicBezTo>
                    <a:pt x="70" y="10"/>
                    <a:pt x="70" y="10"/>
                    <a:pt x="68" y="10"/>
                  </a:cubicBezTo>
                  <a:cubicBezTo>
                    <a:pt x="67" y="10"/>
                    <a:pt x="67" y="9"/>
                    <a:pt x="67" y="8"/>
                  </a:cubicBezTo>
                  <a:cubicBezTo>
                    <a:pt x="66" y="7"/>
                    <a:pt x="67" y="8"/>
                    <a:pt x="69" y="9"/>
                  </a:cubicBezTo>
                  <a:cubicBezTo>
                    <a:pt x="70" y="9"/>
                    <a:pt x="70" y="8"/>
                    <a:pt x="72" y="8"/>
                  </a:cubicBezTo>
                  <a:cubicBezTo>
                    <a:pt x="73" y="8"/>
                    <a:pt x="74" y="7"/>
                    <a:pt x="75" y="6"/>
                  </a:cubicBezTo>
                  <a:cubicBezTo>
                    <a:pt x="77" y="5"/>
                    <a:pt x="74" y="5"/>
                    <a:pt x="73" y="5"/>
                  </a:cubicBezTo>
                  <a:cubicBezTo>
                    <a:pt x="72" y="5"/>
                    <a:pt x="72" y="5"/>
                    <a:pt x="71" y="6"/>
                  </a:cubicBezTo>
                  <a:cubicBezTo>
                    <a:pt x="70" y="6"/>
                    <a:pt x="69" y="6"/>
                    <a:pt x="68" y="6"/>
                  </a:cubicBezTo>
                  <a:cubicBezTo>
                    <a:pt x="67" y="5"/>
                    <a:pt x="69" y="5"/>
                    <a:pt x="70" y="4"/>
                  </a:cubicBezTo>
                  <a:cubicBezTo>
                    <a:pt x="70" y="4"/>
                    <a:pt x="72" y="4"/>
                    <a:pt x="73" y="4"/>
                  </a:cubicBezTo>
                  <a:cubicBezTo>
                    <a:pt x="73" y="4"/>
                    <a:pt x="75" y="4"/>
                    <a:pt x="76" y="4"/>
                  </a:cubicBezTo>
                  <a:cubicBezTo>
                    <a:pt x="78" y="4"/>
                    <a:pt x="78" y="3"/>
                    <a:pt x="81" y="3"/>
                  </a:cubicBezTo>
                  <a:cubicBezTo>
                    <a:pt x="84" y="3"/>
                    <a:pt x="85" y="3"/>
                    <a:pt x="88" y="3"/>
                  </a:cubicBezTo>
                  <a:cubicBezTo>
                    <a:pt x="91" y="3"/>
                    <a:pt x="90" y="3"/>
                    <a:pt x="92" y="3"/>
                  </a:cubicBezTo>
                  <a:cubicBezTo>
                    <a:pt x="94" y="3"/>
                    <a:pt x="94" y="4"/>
                    <a:pt x="92" y="4"/>
                  </a:cubicBezTo>
                  <a:cubicBezTo>
                    <a:pt x="91" y="4"/>
                    <a:pt x="91" y="4"/>
                    <a:pt x="92" y="5"/>
                  </a:cubicBezTo>
                  <a:cubicBezTo>
                    <a:pt x="93" y="5"/>
                    <a:pt x="94" y="4"/>
                    <a:pt x="95" y="4"/>
                  </a:cubicBezTo>
                  <a:cubicBezTo>
                    <a:pt x="96" y="4"/>
                    <a:pt x="97" y="4"/>
                    <a:pt x="99" y="3"/>
                  </a:cubicBezTo>
                  <a:cubicBezTo>
                    <a:pt x="100" y="3"/>
                    <a:pt x="101" y="3"/>
                    <a:pt x="101" y="3"/>
                  </a:cubicBezTo>
                  <a:cubicBezTo>
                    <a:pt x="94" y="1"/>
                    <a:pt x="87" y="0"/>
                    <a:pt x="79" y="0"/>
                  </a:cubicBezTo>
                  <a:cubicBezTo>
                    <a:pt x="62" y="0"/>
                    <a:pt x="47" y="5"/>
                    <a:pt x="34" y="14"/>
                  </a:cubicBezTo>
                  <a:cubicBezTo>
                    <a:pt x="34" y="14"/>
                    <a:pt x="35" y="14"/>
                    <a:pt x="35" y="14"/>
                  </a:cubicBezTo>
                  <a:cubicBezTo>
                    <a:pt x="37" y="14"/>
                    <a:pt x="39" y="14"/>
                    <a:pt x="40" y="15"/>
                  </a:cubicBezTo>
                  <a:cubicBezTo>
                    <a:pt x="41" y="15"/>
                    <a:pt x="41" y="16"/>
                    <a:pt x="44" y="16"/>
                  </a:cubicBezTo>
                  <a:cubicBezTo>
                    <a:pt x="46" y="16"/>
                    <a:pt x="47" y="16"/>
                    <a:pt x="48" y="16"/>
                  </a:cubicBezTo>
                  <a:cubicBezTo>
                    <a:pt x="49" y="16"/>
                    <a:pt x="51" y="15"/>
                    <a:pt x="48" y="15"/>
                  </a:cubicBezTo>
                  <a:cubicBezTo>
                    <a:pt x="46" y="15"/>
                    <a:pt x="46" y="15"/>
                    <a:pt x="45" y="15"/>
                  </a:cubicBezTo>
                  <a:cubicBezTo>
                    <a:pt x="44" y="14"/>
                    <a:pt x="44" y="14"/>
                    <a:pt x="44" y="13"/>
                  </a:cubicBezTo>
                  <a:cubicBezTo>
                    <a:pt x="44" y="12"/>
                    <a:pt x="45" y="13"/>
                    <a:pt x="44" y="12"/>
                  </a:cubicBezTo>
                  <a:cubicBezTo>
                    <a:pt x="44" y="11"/>
                    <a:pt x="46" y="11"/>
                    <a:pt x="44" y="11"/>
                  </a:cubicBezTo>
                  <a:cubicBezTo>
                    <a:pt x="42" y="11"/>
                    <a:pt x="43" y="12"/>
                    <a:pt x="42" y="12"/>
                  </a:cubicBezTo>
                  <a:cubicBezTo>
                    <a:pt x="41" y="12"/>
                    <a:pt x="39" y="13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43" y="9"/>
                    <a:pt x="43" y="9"/>
                    <a:pt x="45" y="9"/>
                  </a:cubicBezTo>
                  <a:cubicBezTo>
                    <a:pt x="46" y="9"/>
                    <a:pt x="49" y="9"/>
                    <a:pt x="47" y="10"/>
                  </a:cubicBezTo>
                  <a:cubicBezTo>
                    <a:pt x="46" y="11"/>
                    <a:pt x="45" y="11"/>
                    <a:pt x="46" y="11"/>
                  </a:cubicBezTo>
                  <a:cubicBezTo>
                    <a:pt x="47" y="11"/>
                    <a:pt x="44" y="12"/>
                    <a:pt x="47" y="11"/>
                  </a:cubicBezTo>
                  <a:cubicBezTo>
                    <a:pt x="50" y="11"/>
                    <a:pt x="51" y="11"/>
                    <a:pt x="52" y="11"/>
                  </a:cubicBezTo>
                  <a:cubicBezTo>
                    <a:pt x="53" y="11"/>
                    <a:pt x="52" y="11"/>
                    <a:pt x="54" y="11"/>
                  </a:cubicBezTo>
                  <a:cubicBezTo>
                    <a:pt x="55" y="11"/>
                    <a:pt x="57" y="10"/>
                    <a:pt x="56" y="11"/>
                  </a:cubicBezTo>
                  <a:cubicBezTo>
                    <a:pt x="55" y="12"/>
                    <a:pt x="53" y="11"/>
                    <a:pt x="54" y="12"/>
                  </a:cubicBezTo>
                  <a:cubicBezTo>
                    <a:pt x="54" y="13"/>
                    <a:pt x="53" y="13"/>
                    <a:pt x="54" y="13"/>
                  </a:cubicBezTo>
                  <a:cubicBezTo>
                    <a:pt x="56" y="14"/>
                    <a:pt x="56" y="14"/>
                    <a:pt x="55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52" y="15"/>
                    <a:pt x="51" y="14"/>
                    <a:pt x="51" y="15"/>
                  </a:cubicBezTo>
                  <a:cubicBezTo>
                    <a:pt x="50" y="16"/>
                    <a:pt x="50" y="16"/>
                    <a:pt x="51" y="16"/>
                  </a:cubicBezTo>
                  <a:cubicBezTo>
                    <a:pt x="53" y="16"/>
                    <a:pt x="53" y="16"/>
                    <a:pt x="54" y="16"/>
                  </a:cubicBezTo>
                  <a:cubicBezTo>
                    <a:pt x="56" y="16"/>
                    <a:pt x="55" y="17"/>
                    <a:pt x="56" y="16"/>
                  </a:cubicBezTo>
                  <a:cubicBezTo>
                    <a:pt x="57" y="14"/>
                    <a:pt x="58" y="13"/>
                    <a:pt x="58" y="14"/>
                  </a:cubicBezTo>
                  <a:cubicBezTo>
                    <a:pt x="58" y="15"/>
                    <a:pt x="57" y="15"/>
                    <a:pt x="57" y="15"/>
                  </a:cubicBezTo>
                  <a:cubicBezTo>
                    <a:pt x="57" y="16"/>
                    <a:pt x="57" y="17"/>
                    <a:pt x="58" y="16"/>
                  </a:cubicBezTo>
                  <a:cubicBezTo>
                    <a:pt x="58" y="16"/>
                    <a:pt x="60" y="16"/>
                    <a:pt x="60" y="15"/>
                  </a:cubicBezTo>
                  <a:cubicBezTo>
                    <a:pt x="60" y="13"/>
                    <a:pt x="59" y="13"/>
                    <a:pt x="60" y="13"/>
                  </a:cubicBezTo>
                  <a:cubicBezTo>
                    <a:pt x="61" y="13"/>
                    <a:pt x="61" y="12"/>
                    <a:pt x="60" y="12"/>
                  </a:cubicBezTo>
                  <a:cubicBezTo>
                    <a:pt x="60" y="12"/>
                    <a:pt x="59" y="12"/>
                    <a:pt x="58" y="1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8" y="11"/>
                    <a:pt x="58" y="11"/>
                    <a:pt x="59" y="11"/>
                  </a:cubicBezTo>
                  <a:cubicBezTo>
                    <a:pt x="61" y="10"/>
                    <a:pt x="60" y="11"/>
                    <a:pt x="61" y="10"/>
                  </a:cubicBezTo>
                  <a:cubicBezTo>
                    <a:pt x="62" y="10"/>
                    <a:pt x="61" y="9"/>
                    <a:pt x="62" y="10"/>
                  </a:cubicBezTo>
                  <a:cubicBezTo>
                    <a:pt x="62" y="11"/>
                    <a:pt x="61" y="11"/>
                    <a:pt x="62" y="11"/>
                  </a:cubicBezTo>
                  <a:cubicBezTo>
                    <a:pt x="63" y="11"/>
                    <a:pt x="63" y="11"/>
                    <a:pt x="64" y="11"/>
                  </a:cubicBezTo>
                  <a:cubicBezTo>
                    <a:pt x="65" y="10"/>
                    <a:pt x="65" y="10"/>
                    <a:pt x="66" y="10"/>
                  </a:cubicBezTo>
                  <a:cubicBezTo>
                    <a:pt x="66" y="10"/>
                    <a:pt x="66" y="11"/>
                    <a:pt x="67" y="11"/>
                  </a:cubicBezTo>
                  <a:cubicBezTo>
                    <a:pt x="68" y="11"/>
                    <a:pt x="70" y="10"/>
                    <a:pt x="72" y="10"/>
                  </a:cubicBezTo>
                  <a:cubicBezTo>
                    <a:pt x="73" y="10"/>
                    <a:pt x="72" y="10"/>
                    <a:pt x="74" y="11"/>
                  </a:cubicBezTo>
                  <a:cubicBezTo>
                    <a:pt x="76" y="11"/>
                    <a:pt x="77" y="11"/>
                    <a:pt x="78" y="12"/>
                  </a:cubicBezTo>
                  <a:cubicBezTo>
                    <a:pt x="79" y="13"/>
                    <a:pt x="80" y="13"/>
                    <a:pt x="80" y="14"/>
                  </a:cubicBezTo>
                  <a:cubicBezTo>
                    <a:pt x="80" y="15"/>
                    <a:pt x="79" y="15"/>
                    <a:pt x="80" y="15"/>
                  </a:cubicBezTo>
                  <a:cubicBezTo>
                    <a:pt x="82" y="16"/>
                    <a:pt x="82" y="15"/>
                    <a:pt x="83" y="16"/>
                  </a:cubicBezTo>
                  <a:cubicBezTo>
                    <a:pt x="83" y="17"/>
                    <a:pt x="84" y="17"/>
                    <a:pt x="83" y="18"/>
                  </a:cubicBezTo>
                  <a:cubicBezTo>
                    <a:pt x="82" y="18"/>
                    <a:pt x="82" y="18"/>
                    <a:pt x="81" y="18"/>
                  </a:cubicBezTo>
                  <a:cubicBezTo>
                    <a:pt x="80" y="18"/>
                    <a:pt x="78" y="17"/>
                    <a:pt x="79" y="18"/>
                  </a:cubicBezTo>
                  <a:cubicBezTo>
                    <a:pt x="80" y="19"/>
                    <a:pt x="81" y="19"/>
                    <a:pt x="81" y="19"/>
                  </a:cubicBezTo>
                  <a:cubicBezTo>
                    <a:pt x="81" y="20"/>
                    <a:pt x="81" y="20"/>
                    <a:pt x="80" y="20"/>
                  </a:cubicBezTo>
                  <a:cubicBezTo>
                    <a:pt x="79" y="20"/>
                    <a:pt x="78" y="20"/>
                    <a:pt x="78" y="20"/>
                  </a:cubicBezTo>
                  <a:cubicBezTo>
                    <a:pt x="77" y="20"/>
                    <a:pt x="78" y="19"/>
                    <a:pt x="77" y="20"/>
                  </a:cubicBezTo>
                  <a:cubicBezTo>
                    <a:pt x="77" y="21"/>
                    <a:pt x="79" y="21"/>
                    <a:pt x="77" y="21"/>
                  </a:cubicBezTo>
                  <a:cubicBezTo>
                    <a:pt x="75" y="21"/>
                    <a:pt x="75" y="22"/>
                    <a:pt x="75" y="21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4" y="20"/>
                    <a:pt x="72" y="20"/>
                  </a:cubicBezTo>
                  <a:cubicBezTo>
                    <a:pt x="71" y="20"/>
                    <a:pt x="70" y="20"/>
                    <a:pt x="70" y="20"/>
                  </a:cubicBezTo>
                  <a:cubicBezTo>
                    <a:pt x="70" y="19"/>
                    <a:pt x="70" y="18"/>
                    <a:pt x="71" y="18"/>
                  </a:cubicBezTo>
                  <a:cubicBezTo>
                    <a:pt x="72" y="18"/>
                    <a:pt x="72" y="19"/>
                    <a:pt x="73" y="18"/>
                  </a:cubicBezTo>
                  <a:cubicBezTo>
                    <a:pt x="75" y="17"/>
                    <a:pt x="76" y="18"/>
                    <a:pt x="76" y="16"/>
                  </a:cubicBezTo>
                  <a:cubicBezTo>
                    <a:pt x="75" y="15"/>
                    <a:pt x="75" y="15"/>
                    <a:pt x="74" y="14"/>
                  </a:cubicBezTo>
                  <a:cubicBezTo>
                    <a:pt x="72" y="14"/>
                    <a:pt x="72" y="14"/>
                    <a:pt x="71" y="14"/>
                  </a:cubicBezTo>
                  <a:cubicBezTo>
                    <a:pt x="70" y="14"/>
                    <a:pt x="69" y="14"/>
                    <a:pt x="69" y="15"/>
                  </a:cubicBezTo>
                  <a:cubicBezTo>
                    <a:pt x="69" y="15"/>
                    <a:pt x="69" y="16"/>
                    <a:pt x="69" y="16"/>
                  </a:cubicBezTo>
                  <a:cubicBezTo>
                    <a:pt x="68" y="16"/>
                    <a:pt x="68" y="17"/>
                    <a:pt x="67" y="17"/>
                  </a:cubicBezTo>
                  <a:cubicBezTo>
                    <a:pt x="67" y="17"/>
                    <a:pt x="67" y="17"/>
                    <a:pt x="66" y="17"/>
                  </a:cubicBezTo>
                  <a:cubicBezTo>
                    <a:pt x="65" y="17"/>
                    <a:pt x="64" y="18"/>
                    <a:pt x="64" y="17"/>
                  </a:cubicBezTo>
                  <a:cubicBezTo>
                    <a:pt x="65" y="16"/>
                    <a:pt x="64" y="16"/>
                    <a:pt x="65" y="16"/>
                  </a:cubicBezTo>
                  <a:cubicBezTo>
                    <a:pt x="66" y="15"/>
                    <a:pt x="67" y="16"/>
                    <a:pt x="67" y="15"/>
                  </a:cubicBezTo>
                  <a:cubicBezTo>
                    <a:pt x="67" y="14"/>
                    <a:pt x="67" y="15"/>
                    <a:pt x="67" y="13"/>
                  </a:cubicBezTo>
                  <a:cubicBezTo>
                    <a:pt x="66" y="12"/>
                    <a:pt x="67" y="13"/>
                    <a:pt x="66" y="12"/>
                  </a:cubicBezTo>
                  <a:cubicBezTo>
                    <a:pt x="66" y="11"/>
                    <a:pt x="67" y="11"/>
                    <a:pt x="66" y="11"/>
                  </a:cubicBezTo>
                  <a:cubicBezTo>
                    <a:pt x="64" y="12"/>
                    <a:pt x="64" y="11"/>
                    <a:pt x="63" y="12"/>
                  </a:cubicBezTo>
                  <a:cubicBezTo>
                    <a:pt x="63" y="13"/>
                    <a:pt x="62" y="12"/>
                    <a:pt x="63" y="13"/>
                  </a:cubicBezTo>
                  <a:cubicBezTo>
                    <a:pt x="63" y="14"/>
                    <a:pt x="63" y="15"/>
                    <a:pt x="64" y="15"/>
                  </a:cubicBezTo>
                  <a:cubicBezTo>
                    <a:pt x="64" y="15"/>
                    <a:pt x="66" y="15"/>
                    <a:pt x="65" y="15"/>
                  </a:cubicBezTo>
                  <a:cubicBezTo>
                    <a:pt x="64" y="16"/>
                    <a:pt x="63" y="16"/>
                    <a:pt x="63" y="17"/>
                  </a:cubicBezTo>
                  <a:cubicBezTo>
                    <a:pt x="64" y="18"/>
                    <a:pt x="65" y="18"/>
                    <a:pt x="63" y="18"/>
                  </a:cubicBezTo>
                  <a:cubicBezTo>
                    <a:pt x="62" y="19"/>
                    <a:pt x="61" y="20"/>
                    <a:pt x="59" y="20"/>
                  </a:cubicBezTo>
                  <a:cubicBezTo>
                    <a:pt x="57" y="21"/>
                    <a:pt x="56" y="21"/>
                    <a:pt x="55" y="22"/>
                  </a:cubicBezTo>
                  <a:cubicBezTo>
                    <a:pt x="53" y="23"/>
                    <a:pt x="53" y="22"/>
                    <a:pt x="52" y="24"/>
                  </a:cubicBezTo>
                  <a:cubicBezTo>
                    <a:pt x="52" y="25"/>
                    <a:pt x="51" y="25"/>
                    <a:pt x="52" y="26"/>
                  </a:cubicBezTo>
                  <a:cubicBezTo>
                    <a:pt x="53" y="26"/>
                    <a:pt x="53" y="27"/>
                    <a:pt x="54" y="27"/>
                  </a:cubicBezTo>
                  <a:cubicBezTo>
                    <a:pt x="55" y="27"/>
                    <a:pt x="56" y="28"/>
                    <a:pt x="57" y="28"/>
                  </a:cubicBezTo>
                  <a:cubicBezTo>
                    <a:pt x="58" y="28"/>
                    <a:pt x="60" y="28"/>
                    <a:pt x="59" y="29"/>
                  </a:cubicBezTo>
                  <a:cubicBezTo>
                    <a:pt x="59" y="30"/>
                    <a:pt x="58" y="31"/>
                    <a:pt x="58" y="32"/>
                  </a:cubicBezTo>
                  <a:cubicBezTo>
                    <a:pt x="59" y="33"/>
                    <a:pt x="60" y="34"/>
                    <a:pt x="61" y="32"/>
                  </a:cubicBezTo>
                  <a:cubicBezTo>
                    <a:pt x="62" y="31"/>
                    <a:pt x="61" y="30"/>
                    <a:pt x="62" y="29"/>
                  </a:cubicBezTo>
                  <a:cubicBezTo>
                    <a:pt x="64" y="28"/>
                    <a:pt x="65" y="30"/>
                    <a:pt x="65" y="27"/>
                  </a:cubicBezTo>
                  <a:cubicBezTo>
                    <a:pt x="66" y="25"/>
                    <a:pt x="65" y="26"/>
                    <a:pt x="66" y="24"/>
                  </a:cubicBezTo>
                  <a:cubicBezTo>
                    <a:pt x="67" y="23"/>
                    <a:pt x="67" y="23"/>
                    <a:pt x="68" y="22"/>
                  </a:cubicBezTo>
                  <a:cubicBezTo>
                    <a:pt x="69" y="21"/>
                    <a:pt x="69" y="21"/>
                    <a:pt x="71" y="21"/>
                  </a:cubicBezTo>
                  <a:cubicBezTo>
                    <a:pt x="73" y="22"/>
                    <a:pt x="75" y="23"/>
                    <a:pt x="74" y="24"/>
                  </a:cubicBezTo>
                  <a:cubicBezTo>
                    <a:pt x="74" y="25"/>
                    <a:pt x="73" y="25"/>
                    <a:pt x="74" y="26"/>
                  </a:cubicBezTo>
                  <a:cubicBezTo>
                    <a:pt x="75" y="26"/>
                    <a:pt x="75" y="26"/>
                    <a:pt x="76" y="25"/>
                  </a:cubicBezTo>
                  <a:cubicBezTo>
                    <a:pt x="77" y="24"/>
                    <a:pt x="78" y="23"/>
                    <a:pt x="78" y="24"/>
                  </a:cubicBezTo>
                  <a:cubicBezTo>
                    <a:pt x="79" y="25"/>
                    <a:pt x="79" y="25"/>
                    <a:pt x="79" y="26"/>
                  </a:cubicBezTo>
                  <a:cubicBezTo>
                    <a:pt x="79" y="27"/>
                    <a:pt x="78" y="27"/>
                    <a:pt x="79" y="28"/>
                  </a:cubicBezTo>
                  <a:cubicBezTo>
                    <a:pt x="79" y="29"/>
                    <a:pt x="81" y="29"/>
                    <a:pt x="82" y="30"/>
                  </a:cubicBezTo>
                  <a:cubicBezTo>
                    <a:pt x="82" y="31"/>
                    <a:pt x="83" y="31"/>
                    <a:pt x="82" y="32"/>
                  </a:cubicBezTo>
                  <a:cubicBezTo>
                    <a:pt x="81" y="32"/>
                    <a:pt x="81" y="34"/>
                    <a:pt x="81" y="34"/>
                  </a:cubicBezTo>
                  <a:cubicBezTo>
                    <a:pt x="81" y="35"/>
                    <a:pt x="82" y="35"/>
                    <a:pt x="83" y="35"/>
                  </a:cubicBezTo>
                  <a:cubicBezTo>
                    <a:pt x="83" y="36"/>
                    <a:pt x="84" y="37"/>
                    <a:pt x="83" y="37"/>
                  </a:cubicBezTo>
                  <a:cubicBezTo>
                    <a:pt x="82" y="38"/>
                    <a:pt x="83" y="37"/>
                    <a:pt x="81" y="37"/>
                  </a:cubicBezTo>
                  <a:cubicBezTo>
                    <a:pt x="79" y="37"/>
                    <a:pt x="77" y="37"/>
                    <a:pt x="78" y="37"/>
                  </a:cubicBezTo>
                  <a:cubicBezTo>
                    <a:pt x="78" y="36"/>
                    <a:pt x="78" y="36"/>
                    <a:pt x="79" y="35"/>
                  </a:cubicBezTo>
                  <a:cubicBezTo>
                    <a:pt x="80" y="35"/>
                    <a:pt x="80" y="34"/>
                    <a:pt x="80" y="34"/>
                  </a:cubicBezTo>
                  <a:cubicBezTo>
                    <a:pt x="80" y="33"/>
                    <a:pt x="80" y="32"/>
                    <a:pt x="80" y="33"/>
                  </a:cubicBezTo>
                  <a:cubicBezTo>
                    <a:pt x="79" y="33"/>
                    <a:pt x="79" y="34"/>
                    <a:pt x="78" y="34"/>
                  </a:cubicBezTo>
                  <a:cubicBezTo>
                    <a:pt x="76" y="34"/>
                    <a:pt x="76" y="34"/>
                    <a:pt x="75" y="34"/>
                  </a:cubicBezTo>
                  <a:cubicBezTo>
                    <a:pt x="73" y="34"/>
                    <a:pt x="73" y="33"/>
                    <a:pt x="72" y="34"/>
                  </a:cubicBezTo>
                  <a:cubicBezTo>
                    <a:pt x="71" y="34"/>
                    <a:pt x="69" y="35"/>
                    <a:pt x="69" y="35"/>
                  </a:cubicBezTo>
                  <a:cubicBezTo>
                    <a:pt x="69" y="36"/>
                    <a:pt x="70" y="36"/>
                    <a:pt x="71" y="35"/>
                  </a:cubicBezTo>
                  <a:cubicBezTo>
                    <a:pt x="71" y="35"/>
                    <a:pt x="74" y="35"/>
                    <a:pt x="73" y="36"/>
                  </a:cubicBezTo>
                  <a:cubicBezTo>
                    <a:pt x="72" y="36"/>
                    <a:pt x="71" y="36"/>
                    <a:pt x="72" y="37"/>
                  </a:cubicBezTo>
                  <a:cubicBezTo>
                    <a:pt x="72" y="38"/>
                    <a:pt x="74" y="39"/>
                    <a:pt x="75" y="38"/>
                  </a:cubicBezTo>
                  <a:cubicBezTo>
                    <a:pt x="75" y="37"/>
                    <a:pt x="77" y="38"/>
                    <a:pt x="76" y="38"/>
                  </a:cubicBezTo>
                  <a:cubicBezTo>
                    <a:pt x="76" y="39"/>
                    <a:pt x="75" y="40"/>
                    <a:pt x="74" y="40"/>
                  </a:cubicBezTo>
                  <a:cubicBezTo>
                    <a:pt x="73" y="40"/>
                    <a:pt x="72" y="40"/>
                    <a:pt x="71" y="40"/>
                  </a:cubicBezTo>
                  <a:cubicBezTo>
                    <a:pt x="70" y="40"/>
                    <a:pt x="69" y="40"/>
                    <a:pt x="68" y="40"/>
                  </a:cubicBezTo>
                  <a:cubicBezTo>
                    <a:pt x="68" y="40"/>
                    <a:pt x="68" y="40"/>
                    <a:pt x="67" y="40"/>
                  </a:cubicBezTo>
                  <a:cubicBezTo>
                    <a:pt x="66" y="40"/>
                    <a:pt x="66" y="41"/>
                    <a:pt x="64" y="42"/>
                  </a:cubicBezTo>
                  <a:cubicBezTo>
                    <a:pt x="63" y="43"/>
                    <a:pt x="62" y="43"/>
                    <a:pt x="61" y="44"/>
                  </a:cubicBezTo>
                  <a:cubicBezTo>
                    <a:pt x="60" y="45"/>
                    <a:pt x="60" y="45"/>
                    <a:pt x="59" y="46"/>
                  </a:cubicBezTo>
                  <a:cubicBezTo>
                    <a:pt x="58" y="47"/>
                    <a:pt x="59" y="47"/>
                    <a:pt x="58" y="47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7"/>
                    <a:pt x="57" y="47"/>
                    <a:pt x="57" y="48"/>
                  </a:cubicBezTo>
                  <a:cubicBezTo>
                    <a:pt x="57" y="48"/>
                    <a:pt x="57" y="49"/>
                    <a:pt x="57" y="49"/>
                  </a:cubicBezTo>
                  <a:cubicBezTo>
                    <a:pt x="57" y="50"/>
                    <a:pt x="56" y="50"/>
                    <a:pt x="55" y="51"/>
                  </a:cubicBezTo>
                  <a:cubicBezTo>
                    <a:pt x="54" y="52"/>
                    <a:pt x="54" y="52"/>
                    <a:pt x="52" y="53"/>
                  </a:cubicBezTo>
                  <a:cubicBezTo>
                    <a:pt x="51" y="53"/>
                    <a:pt x="50" y="53"/>
                    <a:pt x="50" y="55"/>
                  </a:cubicBezTo>
                  <a:cubicBezTo>
                    <a:pt x="50" y="56"/>
                    <a:pt x="50" y="56"/>
                    <a:pt x="50" y="58"/>
                  </a:cubicBezTo>
                  <a:cubicBezTo>
                    <a:pt x="50" y="59"/>
                    <a:pt x="51" y="60"/>
                    <a:pt x="50" y="61"/>
                  </a:cubicBezTo>
                  <a:cubicBezTo>
                    <a:pt x="49" y="61"/>
                    <a:pt x="48" y="61"/>
                    <a:pt x="48" y="59"/>
                  </a:cubicBezTo>
                  <a:cubicBezTo>
                    <a:pt x="48" y="57"/>
                    <a:pt x="47" y="56"/>
                    <a:pt x="47" y="56"/>
                  </a:cubicBezTo>
                  <a:cubicBezTo>
                    <a:pt x="47" y="56"/>
                    <a:pt x="46" y="56"/>
                    <a:pt x="45" y="56"/>
                  </a:cubicBezTo>
                  <a:cubicBezTo>
                    <a:pt x="44" y="56"/>
                    <a:pt x="44" y="55"/>
                    <a:pt x="43" y="55"/>
                  </a:cubicBezTo>
                  <a:cubicBezTo>
                    <a:pt x="41" y="55"/>
                    <a:pt x="41" y="55"/>
                    <a:pt x="41" y="56"/>
                  </a:cubicBezTo>
                  <a:cubicBezTo>
                    <a:pt x="41" y="56"/>
                    <a:pt x="41" y="57"/>
                    <a:pt x="41" y="57"/>
                  </a:cubicBezTo>
                  <a:cubicBezTo>
                    <a:pt x="41" y="57"/>
                    <a:pt x="41" y="58"/>
                    <a:pt x="40" y="57"/>
                  </a:cubicBezTo>
                  <a:cubicBezTo>
                    <a:pt x="39" y="57"/>
                    <a:pt x="39" y="57"/>
                    <a:pt x="38" y="57"/>
                  </a:cubicBezTo>
                  <a:cubicBezTo>
                    <a:pt x="37" y="56"/>
                    <a:pt x="39" y="56"/>
                    <a:pt x="36" y="56"/>
                  </a:cubicBezTo>
                  <a:cubicBezTo>
                    <a:pt x="34" y="57"/>
                    <a:pt x="33" y="57"/>
                    <a:pt x="32" y="59"/>
                  </a:cubicBezTo>
                  <a:cubicBezTo>
                    <a:pt x="32" y="60"/>
                    <a:pt x="32" y="61"/>
                    <a:pt x="32" y="62"/>
                  </a:cubicBezTo>
                  <a:cubicBezTo>
                    <a:pt x="31" y="63"/>
                    <a:pt x="30" y="63"/>
                    <a:pt x="31" y="65"/>
                  </a:cubicBezTo>
                  <a:cubicBezTo>
                    <a:pt x="31" y="67"/>
                    <a:pt x="31" y="68"/>
                    <a:pt x="32" y="69"/>
                  </a:cubicBezTo>
                  <a:cubicBezTo>
                    <a:pt x="33" y="69"/>
                    <a:pt x="34" y="69"/>
                    <a:pt x="35" y="69"/>
                  </a:cubicBezTo>
                  <a:cubicBezTo>
                    <a:pt x="37" y="69"/>
                    <a:pt x="37" y="68"/>
                    <a:pt x="38" y="67"/>
                  </a:cubicBezTo>
                  <a:cubicBezTo>
                    <a:pt x="39" y="66"/>
                    <a:pt x="39" y="66"/>
                    <a:pt x="41" y="66"/>
                  </a:cubicBezTo>
                  <a:cubicBezTo>
                    <a:pt x="42" y="66"/>
                    <a:pt x="42" y="66"/>
                    <a:pt x="41" y="67"/>
                  </a:cubicBezTo>
                  <a:cubicBezTo>
                    <a:pt x="40" y="69"/>
                    <a:pt x="39" y="70"/>
                    <a:pt x="39" y="71"/>
                  </a:cubicBezTo>
                  <a:cubicBezTo>
                    <a:pt x="40" y="72"/>
                    <a:pt x="40" y="72"/>
                    <a:pt x="42" y="72"/>
                  </a:cubicBezTo>
                  <a:cubicBezTo>
                    <a:pt x="43" y="71"/>
                    <a:pt x="44" y="72"/>
                    <a:pt x="44" y="72"/>
                  </a:cubicBezTo>
                  <a:cubicBezTo>
                    <a:pt x="44" y="73"/>
                    <a:pt x="45" y="74"/>
                    <a:pt x="45" y="74"/>
                  </a:cubicBezTo>
                  <a:cubicBezTo>
                    <a:pt x="44" y="75"/>
                    <a:pt x="45" y="77"/>
                    <a:pt x="45" y="77"/>
                  </a:cubicBezTo>
                  <a:cubicBezTo>
                    <a:pt x="45" y="77"/>
                    <a:pt x="45" y="77"/>
                    <a:pt x="45" y="78"/>
                  </a:cubicBezTo>
                  <a:cubicBezTo>
                    <a:pt x="46" y="79"/>
                    <a:pt x="46" y="80"/>
                    <a:pt x="47" y="79"/>
                  </a:cubicBezTo>
                  <a:cubicBezTo>
                    <a:pt x="47" y="79"/>
                    <a:pt x="48" y="78"/>
                    <a:pt x="48" y="78"/>
                  </a:cubicBezTo>
                  <a:cubicBezTo>
                    <a:pt x="49" y="78"/>
                    <a:pt x="49" y="78"/>
                    <a:pt x="50" y="79"/>
                  </a:cubicBezTo>
                  <a:cubicBezTo>
                    <a:pt x="50" y="79"/>
                    <a:pt x="51" y="79"/>
                    <a:pt x="51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2" y="77"/>
                    <a:pt x="54" y="77"/>
                    <a:pt x="54" y="77"/>
                  </a:cubicBezTo>
                  <a:cubicBezTo>
                    <a:pt x="54" y="77"/>
                    <a:pt x="55" y="76"/>
                    <a:pt x="56" y="76"/>
                  </a:cubicBezTo>
                  <a:cubicBezTo>
                    <a:pt x="58" y="75"/>
                    <a:pt x="56" y="76"/>
                    <a:pt x="57" y="77"/>
                  </a:cubicBezTo>
                  <a:cubicBezTo>
                    <a:pt x="57" y="78"/>
                    <a:pt x="57" y="77"/>
                    <a:pt x="58" y="76"/>
                  </a:cubicBezTo>
                  <a:cubicBezTo>
                    <a:pt x="60" y="76"/>
                    <a:pt x="58" y="76"/>
                    <a:pt x="60" y="77"/>
                  </a:cubicBezTo>
                  <a:cubicBezTo>
                    <a:pt x="62" y="77"/>
                    <a:pt x="60" y="77"/>
                    <a:pt x="61" y="78"/>
                  </a:cubicBezTo>
                  <a:cubicBezTo>
                    <a:pt x="62" y="79"/>
                    <a:pt x="61" y="78"/>
                    <a:pt x="63" y="78"/>
                  </a:cubicBezTo>
                  <a:cubicBezTo>
                    <a:pt x="65" y="78"/>
                    <a:pt x="66" y="78"/>
                    <a:pt x="68" y="79"/>
                  </a:cubicBezTo>
                  <a:cubicBezTo>
                    <a:pt x="70" y="80"/>
                    <a:pt x="69" y="79"/>
                    <a:pt x="71" y="82"/>
                  </a:cubicBezTo>
                  <a:cubicBezTo>
                    <a:pt x="73" y="84"/>
                    <a:pt x="72" y="83"/>
                    <a:pt x="74" y="83"/>
                  </a:cubicBezTo>
                  <a:cubicBezTo>
                    <a:pt x="75" y="83"/>
                    <a:pt x="78" y="84"/>
                    <a:pt x="79" y="85"/>
                  </a:cubicBezTo>
                  <a:cubicBezTo>
                    <a:pt x="80" y="86"/>
                    <a:pt x="79" y="87"/>
                    <a:pt x="80" y="88"/>
                  </a:cubicBezTo>
                  <a:cubicBezTo>
                    <a:pt x="80" y="89"/>
                    <a:pt x="81" y="89"/>
                    <a:pt x="82" y="90"/>
                  </a:cubicBezTo>
                  <a:cubicBezTo>
                    <a:pt x="83" y="91"/>
                    <a:pt x="84" y="90"/>
                    <a:pt x="85" y="91"/>
                  </a:cubicBezTo>
                  <a:cubicBezTo>
                    <a:pt x="87" y="92"/>
                    <a:pt x="86" y="92"/>
                    <a:pt x="89" y="92"/>
                  </a:cubicBezTo>
                  <a:cubicBezTo>
                    <a:pt x="91" y="93"/>
                    <a:pt x="90" y="93"/>
                    <a:pt x="92" y="94"/>
                  </a:cubicBezTo>
                  <a:cubicBezTo>
                    <a:pt x="94" y="95"/>
                    <a:pt x="94" y="95"/>
                    <a:pt x="96" y="95"/>
                  </a:cubicBezTo>
                  <a:cubicBezTo>
                    <a:pt x="98" y="96"/>
                    <a:pt x="96" y="97"/>
                    <a:pt x="96" y="98"/>
                  </a:cubicBezTo>
                  <a:cubicBezTo>
                    <a:pt x="96" y="100"/>
                    <a:pt x="93" y="103"/>
                    <a:pt x="92" y="104"/>
                  </a:cubicBezTo>
                  <a:cubicBezTo>
                    <a:pt x="91" y="106"/>
                    <a:pt x="92" y="107"/>
                    <a:pt x="92" y="108"/>
                  </a:cubicBezTo>
                  <a:cubicBezTo>
                    <a:pt x="92" y="109"/>
                    <a:pt x="92" y="109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4"/>
                    <a:pt x="88" y="115"/>
                    <a:pt x="87" y="115"/>
                  </a:cubicBezTo>
                  <a:cubicBezTo>
                    <a:pt x="86" y="115"/>
                    <a:pt x="86" y="115"/>
                    <a:pt x="84" y="116"/>
                  </a:cubicBezTo>
                  <a:cubicBezTo>
                    <a:pt x="83" y="118"/>
                    <a:pt x="83" y="118"/>
                    <a:pt x="83" y="120"/>
                  </a:cubicBezTo>
                  <a:cubicBezTo>
                    <a:pt x="83" y="121"/>
                    <a:pt x="83" y="120"/>
                    <a:pt x="83" y="121"/>
                  </a:cubicBezTo>
                  <a:cubicBezTo>
                    <a:pt x="83" y="121"/>
                    <a:pt x="83" y="121"/>
                    <a:pt x="82" y="122"/>
                  </a:cubicBezTo>
                  <a:cubicBezTo>
                    <a:pt x="81" y="122"/>
                    <a:pt x="82" y="122"/>
                    <a:pt x="82" y="123"/>
                  </a:cubicBezTo>
                  <a:cubicBezTo>
                    <a:pt x="82" y="123"/>
                    <a:pt x="81" y="124"/>
                    <a:pt x="81" y="124"/>
                  </a:cubicBezTo>
                  <a:cubicBezTo>
                    <a:pt x="81" y="125"/>
                    <a:pt x="80" y="125"/>
                    <a:pt x="80" y="126"/>
                  </a:cubicBezTo>
                  <a:cubicBezTo>
                    <a:pt x="80" y="126"/>
                    <a:pt x="79" y="127"/>
                    <a:pt x="77" y="128"/>
                  </a:cubicBezTo>
                  <a:cubicBezTo>
                    <a:pt x="76" y="128"/>
                    <a:pt x="75" y="127"/>
                    <a:pt x="75" y="128"/>
                  </a:cubicBezTo>
                  <a:cubicBezTo>
                    <a:pt x="75" y="129"/>
                    <a:pt x="75" y="128"/>
                    <a:pt x="75" y="129"/>
                  </a:cubicBezTo>
                  <a:cubicBezTo>
                    <a:pt x="76" y="130"/>
                    <a:pt x="76" y="129"/>
                    <a:pt x="76" y="131"/>
                  </a:cubicBezTo>
                  <a:cubicBezTo>
                    <a:pt x="76" y="132"/>
                    <a:pt x="76" y="131"/>
                    <a:pt x="74" y="132"/>
                  </a:cubicBezTo>
                  <a:cubicBezTo>
                    <a:pt x="73" y="134"/>
                    <a:pt x="73" y="132"/>
                    <a:pt x="72" y="132"/>
                  </a:cubicBezTo>
                  <a:cubicBezTo>
                    <a:pt x="71" y="132"/>
                    <a:pt x="71" y="133"/>
                    <a:pt x="71" y="133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70" y="134"/>
                    <a:pt x="70" y="134"/>
                    <a:pt x="70" y="135"/>
                  </a:cubicBezTo>
                  <a:cubicBezTo>
                    <a:pt x="69" y="136"/>
                    <a:pt x="70" y="135"/>
                    <a:pt x="70" y="136"/>
                  </a:cubicBezTo>
                  <a:cubicBezTo>
                    <a:pt x="71" y="136"/>
                    <a:pt x="71" y="136"/>
                    <a:pt x="71" y="137"/>
                  </a:cubicBezTo>
                  <a:cubicBezTo>
                    <a:pt x="71" y="138"/>
                    <a:pt x="70" y="137"/>
                    <a:pt x="70" y="138"/>
                  </a:cubicBezTo>
                  <a:cubicBezTo>
                    <a:pt x="70" y="139"/>
                    <a:pt x="70" y="138"/>
                    <a:pt x="69" y="139"/>
                  </a:cubicBezTo>
                  <a:cubicBezTo>
                    <a:pt x="68" y="140"/>
                    <a:pt x="69" y="139"/>
                    <a:pt x="69" y="140"/>
                  </a:cubicBezTo>
                  <a:cubicBezTo>
                    <a:pt x="69" y="141"/>
                    <a:pt x="69" y="140"/>
                    <a:pt x="70" y="141"/>
                  </a:cubicBezTo>
                  <a:cubicBezTo>
                    <a:pt x="70" y="142"/>
                    <a:pt x="71" y="142"/>
                    <a:pt x="71" y="142"/>
                  </a:cubicBezTo>
                  <a:cubicBezTo>
                    <a:pt x="71" y="143"/>
                    <a:pt x="71" y="142"/>
                    <a:pt x="71" y="144"/>
                  </a:cubicBezTo>
                  <a:cubicBezTo>
                    <a:pt x="71" y="145"/>
                    <a:pt x="71" y="144"/>
                    <a:pt x="70" y="144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70" y="146"/>
                    <a:pt x="70" y="145"/>
                    <a:pt x="70" y="147"/>
                  </a:cubicBezTo>
                  <a:cubicBezTo>
                    <a:pt x="71" y="148"/>
                    <a:pt x="70" y="147"/>
                    <a:pt x="69" y="147"/>
                  </a:cubicBezTo>
                  <a:cubicBezTo>
                    <a:pt x="69" y="147"/>
                    <a:pt x="69" y="148"/>
                    <a:pt x="69" y="148"/>
                  </a:cubicBezTo>
                  <a:cubicBezTo>
                    <a:pt x="69" y="148"/>
                    <a:pt x="69" y="148"/>
                    <a:pt x="70" y="148"/>
                  </a:cubicBezTo>
                  <a:cubicBezTo>
                    <a:pt x="71" y="148"/>
                    <a:pt x="70" y="148"/>
                    <a:pt x="71" y="148"/>
                  </a:cubicBezTo>
                  <a:cubicBezTo>
                    <a:pt x="71" y="147"/>
                    <a:pt x="71" y="148"/>
                    <a:pt x="72" y="148"/>
                  </a:cubicBezTo>
                  <a:cubicBezTo>
                    <a:pt x="73" y="149"/>
                    <a:pt x="72" y="149"/>
                    <a:pt x="73" y="149"/>
                  </a:cubicBezTo>
                  <a:cubicBezTo>
                    <a:pt x="73" y="150"/>
                    <a:pt x="73" y="150"/>
                    <a:pt x="74" y="150"/>
                  </a:cubicBezTo>
                  <a:cubicBezTo>
                    <a:pt x="74" y="150"/>
                    <a:pt x="74" y="150"/>
                    <a:pt x="74" y="150"/>
                  </a:cubicBezTo>
                  <a:cubicBezTo>
                    <a:pt x="73" y="151"/>
                    <a:pt x="73" y="150"/>
                    <a:pt x="72" y="150"/>
                  </a:cubicBezTo>
                  <a:cubicBezTo>
                    <a:pt x="71" y="150"/>
                    <a:pt x="71" y="150"/>
                    <a:pt x="71" y="150"/>
                  </a:cubicBezTo>
                  <a:cubicBezTo>
                    <a:pt x="71" y="150"/>
                    <a:pt x="71" y="150"/>
                    <a:pt x="71" y="150"/>
                  </a:cubicBezTo>
                  <a:cubicBezTo>
                    <a:pt x="71" y="150"/>
                    <a:pt x="71" y="150"/>
                    <a:pt x="70" y="150"/>
                  </a:cubicBezTo>
                  <a:cubicBezTo>
                    <a:pt x="69" y="150"/>
                    <a:pt x="70" y="150"/>
                    <a:pt x="70" y="150"/>
                  </a:cubicBezTo>
                  <a:cubicBezTo>
                    <a:pt x="70" y="150"/>
                    <a:pt x="69" y="150"/>
                    <a:pt x="68" y="149"/>
                  </a:cubicBezTo>
                  <a:cubicBezTo>
                    <a:pt x="67" y="149"/>
                    <a:pt x="68" y="149"/>
                    <a:pt x="67" y="149"/>
                  </a:cubicBezTo>
                  <a:cubicBezTo>
                    <a:pt x="66" y="148"/>
                    <a:pt x="67" y="149"/>
                    <a:pt x="66" y="148"/>
                  </a:cubicBezTo>
                  <a:cubicBezTo>
                    <a:pt x="66" y="147"/>
                    <a:pt x="66" y="148"/>
                    <a:pt x="66" y="147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65" y="146"/>
                    <a:pt x="65" y="146"/>
                    <a:pt x="64" y="145"/>
                  </a:cubicBezTo>
                  <a:cubicBezTo>
                    <a:pt x="63" y="144"/>
                    <a:pt x="64" y="145"/>
                    <a:pt x="63" y="144"/>
                  </a:cubicBezTo>
                  <a:cubicBezTo>
                    <a:pt x="63" y="144"/>
                    <a:pt x="63" y="144"/>
                    <a:pt x="63" y="143"/>
                  </a:cubicBezTo>
                  <a:cubicBezTo>
                    <a:pt x="62" y="141"/>
                    <a:pt x="63" y="143"/>
                    <a:pt x="62" y="142"/>
                  </a:cubicBezTo>
                  <a:cubicBezTo>
                    <a:pt x="62" y="142"/>
                    <a:pt x="63" y="142"/>
                    <a:pt x="63" y="141"/>
                  </a:cubicBezTo>
                  <a:cubicBezTo>
                    <a:pt x="63" y="140"/>
                    <a:pt x="63" y="141"/>
                    <a:pt x="62" y="141"/>
                  </a:cubicBezTo>
                  <a:cubicBezTo>
                    <a:pt x="61" y="140"/>
                    <a:pt x="62" y="141"/>
                    <a:pt x="62" y="140"/>
                  </a:cubicBezTo>
                  <a:cubicBezTo>
                    <a:pt x="62" y="140"/>
                    <a:pt x="61" y="138"/>
                    <a:pt x="61" y="138"/>
                  </a:cubicBezTo>
                  <a:cubicBezTo>
                    <a:pt x="61" y="138"/>
                    <a:pt x="61" y="138"/>
                    <a:pt x="61" y="137"/>
                  </a:cubicBezTo>
                  <a:cubicBezTo>
                    <a:pt x="60" y="136"/>
                    <a:pt x="61" y="137"/>
                    <a:pt x="61" y="137"/>
                  </a:cubicBezTo>
                  <a:cubicBezTo>
                    <a:pt x="62" y="137"/>
                    <a:pt x="62" y="138"/>
                    <a:pt x="62" y="137"/>
                  </a:cubicBezTo>
                  <a:cubicBezTo>
                    <a:pt x="62" y="136"/>
                    <a:pt x="62" y="136"/>
                    <a:pt x="61" y="136"/>
                  </a:cubicBezTo>
                  <a:cubicBezTo>
                    <a:pt x="61" y="135"/>
                    <a:pt x="61" y="135"/>
                    <a:pt x="61" y="134"/>
                  </a:cubicBezTo>
                  <a:cubicBezTo>
                    <a:pt x="61" y="133"/>
                    <a:pt x="60" y="133"/>
                    <a:pt x="60" y="131"/>
                  </a:cubicBezTo>
                  <a:cubicBezTo>
                    <a:pt x="60" y="129"/>
                    <a:pt x="60" y="128"/>
                    <a:pt x="61" y="127"/>
                  </a:cubicBezTo>
                  <a:cubicBezTo>
                    <a:pt x="61" y="125"/>
                    <a:pt x="60" y="124"/>
                    <a:pt x="60" y="122"/>
                  </a:cubicBezTo>
                  <a:cubicBezTo>
                    <a:pt x="60" y="120"/>
                    <a:pt x="60" y="119"/>
                    <a:pt x="60" y="118"/>
                  </a:cubicBezTo>
                  <a:cubicBezTo>
                    <a:pt x="60" y="116"/>
                    <a:pt x="60" y="112"/>
                    <a:pt x="59" y="111"/>
                  </a:cubicBezTo>
                  <a:cubicBezTo>
                    <a:pt x="59" y="109"/>
                    <a:pt x="58" y="109"/>
                    <a:pt x="56" y="108"/>
                  </a:cubicBezTo>
                  <a:cubicBezTo>
                    <a:pt x="53" y="106"/>
                    <a:pt x="53" y="106"/>
                    <a:pt x="52" y="105"/>
                  </a:cubicBezTo>
                  <a:cubicBezTo>
                    <a:pt x="51" y="104"/>
                    <a:pt x="49" y="100"/>
                    <a:pt x="48" y="98"/>
                  </a:cubicBezTo>
                  <a:cubicBezTo>
                    <a:pt x="47" y="96"/>
                    <a:pt x="46" y="95"/>
                    <a:pt x="46" y="93"/>
                  </a:cubicBezTo>
                  <a:cubicBezTo>
                    <a:pt x="47" y="92"/>
                    <a:pt x="47" y="92"/>
                    <a:pt x="47" y="91"/>
                  </a:cubicBezTo>
                  <a:cubicBezTo>
                    <a:pt x="47" y="90"/>
                    <a:pt x="47" y="89"/>
                    <a:pt x="48" y="89"/>
                  </a:cubicBezTo>
                  <a:cubicBezTo>
                    <a:pt x="49" y="88"/>
                    <a:pt x="49" y="88"/>
                    <a:pt x="50" y="86"/>
                  </a:cubicBezTo>
                  <a:cubicBezTo>
                    <a:pt x="51" y="84"/>
                    <a:pt x="50" y="83"/>
                    <a:pt x="51" y="80"/>
                  </a:cubicBezTo>
                  <a:cubicBezTo>
                    <a:pt x="50" y="81"/>
                    <a:pt x="50" y="82"/>
                    <a:pt x="50" y="82"/>
                  </a:cubicBezTo>
                  <a:cubicBezTo>
                    <a:pt x="50" y="82"/>
                    <a:pt x="50" y="81"/>
                    <a:pt x="49" y="81"/>
                  </a:cubicBezTo>
                  <a:cubicBezTo>
                    <a:pt x="48" y="80"/>
                    <a:pt x="48" y="79"/>
                    <a:pt x="47" y="80"/>
                  </a:cubicBezTo>
                  <a:cubicBezTo>
                    <a:pt x="47" y="81"/>
                    <a:pt x="48" y="81"/>
                    <a:pt x="47" y="81"/>
                  </a:cubicBezTo>
                  <a:cubicBezTo>
                    <a:pt x="46" y="81"/>
                    <a:pt x="47" y="81"/>
                    <a:pt x="46" y="80"/>
                  </a:cubicBezTo>
                  <a:cubicBezTo>
                    <a:pt x="45" y="80"/>
                    <a:pt x="45" y="80"/>
                    <a:pt x="44" y="79"/>
                  </a:cubicBezTo>
                  <a:cubicBezTo>
                    <a:pt x="44" y="78"/>
                    <a:pt x="46" y="78"/>
                    <a:pt x="44" y="78"/>
                  </a:cubicBezTo>
                  <a:cubicBezTo>
                    <a:pt x="42" y="78"/>
                    <a:pt x="42" y="79"/>
                    <a:pt x="42" y="78"/>
                  </a:cubicBezTo>
                  <a:cubicBezTo>
                    <a:pt x="42" y="77"/>
                    <a:pt x="42" y="76"/>
                    <a:pt x="41" y="76"/>
                  </a:cubicBezTo>
                  <a:cubicBezTo>
                    <a:pt x="40" y="75"/>
                    <a:pt x="40" y="76"/>
                    <a:pt x="40" y="75"/>
                  </a:cubicBezTo>
                  <a:cubicBezTo>
                    <a:pt x="39" y="75"/>
                    <a:pt x="39" y="75"/>
                    <a:pt x="38" y="74"/>
                  </a:cubicBezTo>
                  <a:cubicBezTo>
                    <a:pt x="36" y="74"/>
                    <a:pt x="36" y="74"/>
                    <a:pt x="34" y="73"/>
                  </a:cubicBezTo>
                  <a:cubicBezTo>
                    <a:pt x="33" y="71"/>
                    <a:pt x="32" y="71"/>
                    <a:pt x="31" y="71"/>
                  </a:cubicBezTo>
                  <a:cubicBezTo>
                    <a:pt x="31" y="72"/>
                    <a:pt x="28" y="72"/>
                    <a:pt x="25" y="70"/>
                  </a:cubicBezTo>
                  <a:cubicBezTo>
                    <a:pt x="23" y="68"/>
                    <a:pt x="22" y="69"/>
                    <a:pt x="22" y="67"/>
                  </a:cubicBezTo>
                  <a:cubicBezTo>
                    <a:pt x="22" y="66"/>
                    <a:pt x="24" y="67"/>
                    <a:pt x="23" y="65"/>
                  </a:cubicBezTo>
                  <a:cubicBezTo>
                    <a:pt x="22" y="63"/>
                    <a:pt x="20" y="61"/>
                    <a:pt x="19" y="60"/>
                  </a:cubicBezTo>
                  <a:cubicBezTo>
                    <a:pt x="18" y="58"/>
                    <a:pt x="17" y="58"/>
                    <a:pt x="17" y="57"/>
                  </a:cubicBezTo>
                  <a:cubicBezTo>
                    <a:pt x="17" y="55"/>
                    <a:pt x="18" y="55"/>
                    <a:pt x="17" y="55"/>
                  </a:cubicBezTo>
                  <a:cubicBezTo>
                    <a:pt x="16" y="54"/>
                    <a:pt x="16" y="53"/>
                    <a:pt x="15" y="54"/>
                  </a:cubicBezTo>
                  <a:cubicBezTo>
                    <a:pt x="15" y="55"/>
                    <a:pt x="15" y="56"/>
                    <a:pt x="16" y="57"/>
                  </a:cubicBezTo>
                  <a:cubicBezTo>
                    <a:pt x="16" y="58"/>
                    <a:pt x="16" y="58"/>
                    <a:pt x="17" y="59"/>
                  </a:cubicBezTo>
                  <a:cubicBezTo>
                    <a:pt x="17" y="60"/>
                    <a:pt x="17" y="60"/>
                    <a:pt x="17" y="61"/>
                  </a:cubicBezTo>
                  <a:cubicBezTo>
                    <a:pt x="18" y="61"/>
                    <a:pt x="19" y="62"/>
                    <a:pt x="18" y="63"/>
                  </a:cubicBezTo>
                  <a:cubicBezTo>
                    <a:pt x="18" y="64"/>
                    <a:pt x="18" y="64"/>
                    <a:pt x="17" y="63"/>
                  </a:cubicBezTo>
                  <a:cubicBezTo>
                    <a:pt x="17" y="62"/>
                    <a:pt x="17" y="63"/>
                    <a:pt x="16" y="62"/>
                  </a:cubicBezTo>
                  <a:cubicBezTo>
                    <a:pt x="16" y="61"/>
                    <a:pt x="17" y="62"/>
                    <a:pt x="17" y="61"/>
                  </a:cubicBezTo>
                  <a:cubicBezTo>
                    <a:pt x="16" y="60"/>
                    <a:pt x="17" y="61"/>
                    <a:pt x="16" y="60"/>
                  </a:cubicBezTo>
                  <a:cubicBezTo>
                    <a:pt x="15" y="59"/>
                    <a:pt x="15" y="61"/>
                    <a:pt x="15" y="59"/>
                  </a:cubicBezTo>
                  <a:cubicBezTo>
                    <a:pt x="14" y="58"/>
                    <a:pt x="15" y="59"/>
                    <a:pt x="15" y="58"/>
                  </a:cubicBezTo>
                  <a:cubicBezTo>
                    <a:pt x="15" y="57"/>
                    <a:pt x="15" y="57"/>
                    <a:pt x="14" y="56"/>
                  </a:cubicBezTo>
                  <a:cubicBezTo>
                    <a:pt x="14" y="56"/>
                    <a:pt x="14" y="55"/>
                    <a:pt x="14" y="54"/>
                  </a:cubicBezTo>
                  <a:cubicBezTo>
                    <a:pt x="14" y="53"/>
                    <a:pt x="14" y="53"/>
                    <a:pt x="13" y="52"/>
                  </a:cubicBezTo>
                  <a:cubicBezTo>
                    <a:pt x="12" y="50"/>
                    <a:pt x="11" y="49"/>
                    <a:pt x="11" y="44"/>
                  </a:cubicBezTo>
                  <a:cubicBezTo>
                    <a:pt x="12" y="40"/>
                    <a:pt x="14" y="39"/>
                    <a:pt x="15" y="38"/>
                  </a:cubicBezTo>
                  <a:cubicBezTo>
                    <a:pt x="16" y="37"/>
                    <a:pt x="16" y="36"/>
                    <a:pt x="15" y="35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33"/>
                    <a:pt x="15" y="33"/>
                    <a:pt x="16" y="34"/>
                  </a:cubicBezTo>
                  <a:cubicBezTo>
                    <a:pt x="16" y="35"/>
                    <a:pt x="16" y="36"/>
                    <a:pt x="17" y="36"/>
                  </a:cubicBezTo>
                  <a:cubicBezTo>
                    <a:pt x="18" y="36"/>
                    <a:pt x="19" y="35"/>
                    <a:pt x="18" y="34"/>
                  </a:cubicBezTo>
                  <a:cubicBezTo>
                    <a:pt x="17" y="34"/>
                    <a:pt x="16" y="33"/>
                    <a:pt x="16" y="32"/>
                  </a:cubicBezTo>
                  <a:cubicBezTo>
                    <a:pt x="16" y="32"/>
                    <a:pt x="15" y="32"/>
                    <a:pt x="15" y="31"/>
                  </a:cubicBezTo>
                  <a:cubicBezTo>
                    <a:pt x="6" y="44"/>
                    <a:pt x="0" y="61"/>
                    <a:pt x="0" y="78"/>
                  </a:cubicBezTo>
                  <a:cubicBezTo>
                    <a:pt x="0" y="122"/>
                    <a:pt x="35" y="157"/>
                    <a:pt x="79" y="157"/>
                  </a:cubicBezTo>
                  <a:cubicBezTo>
                    <a:pt x="109" y="157"/>
                    <a:pt x="135" y="140"/>
                    <a:pt x="149" y="115"/>
                  </a:cubicBezTo>
                  <a:cubicBezTo>
                    <a:pt x="149" y="115"/>
                    <a:pt x="149" y="114"/>
                    <a:pt x="149" y="114"/>
                  </a:cubicBezTo>
                  <a:cubicBezTo>
                    <a:pt x="149" y="112"/>
                    <a:pt x="147" y="113"/>
                    <a:pt x="147" y="109"/>
                  </a:cubicBezTo>
                  <a:close/>
                  <a:moveTo>
                    <a:pt x="125" y="30"/>
                  </a:moveTo>
                  <a:cubicBezTo>
                    <a:pt x="125" y="30"/>
                    <a:pt x="125" y="30"/>
                    <a:pt x="126" y="29"/>
                  </a:cubicBezTo>
                  <a:cubicBezTo>
                    <a:pt x="126" y="29"/>
                    <a:pt x="127" y="29"/>
                    <a:pt x="127" y="29"/>
                  </a:cubicBezTo>
                  <a:cubicBezTo>
                    <a:pt x="128" y="29"/>
                    <a:pt x="128" y="29"/>
                    <a:pt x="128" y="29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9" y="29"/>
                    <a:pt x="129" y="29"/>
                    <a:pt x="129" y="30"/>
                  </a:cubicBezTo>
                  <a:cubicBezTo>
                    <a:pt x="128" y="31"/>
                    <a:pt x="129" y="31"/>
                    <a:pt x="128" y="32"/>
                  </a:cubicBezTo>
                  <a:cubicBezTo>
                    <a:pt x="128" y="33"/>
                    <a:pt x="128" y="33"/>
                    <a:pt x="127" y="33"/>
                  </a:cubicBezTo>
                  <a:cubicBezTo>
                    <a:pt x="126" y="33"/>
                    <a:pt x="125" y="34"/>
                    <a:pt x="125" y="33"/>
                  </a:cubicBezTo>
                  <a:cubicBezTo>
                    <a:pt x="125" y="32"/>
                    <a:pt x="125" y="32"/>
                    <a:pt x="125" y="31"/>
                  </a:cubicBezTo>
                  <a:cubicBezTo>
                    <a:pt x="125" y="31"/>
                    <a:pt x="125" y="31"/>
                    <a:pt x="125" y="30"/>
                  </a:cubicBezTo>
                  <a:close/>
                  <a:moveTo>
                    <a:pt x="58" y="9"/>
                  </a:moveTo>
                  <a:cubicBezTo>
                    <a:pt x="58" y="10"/>
                    <a:pt x="56" y="9"/>
                    <a:pt x="55" y="9"/>
                  </a:cubicBezTo>
                  <a:cubicBezTo>
                    <a:pt x="54" y="9"/>
                    <a:pt x="53" y="10"/>
                    <a:pt x="52" y="10"/>
                  </a:cubicBezTo>
                  <a:cubicBezTo>
                    <a:pt x="51" y="10"/>
                    <a:pt x="50" y="10"/>
                    <a:pt x="50" y="9"/>
                  </a:cubicBezTo>
                  <a:cubicBezTo>
                    <a:pt x="49" y="8"/>
                    <a:pt x="52" y="8"/>
                    <a:pt x="52" y="8"/>
                  </a:cubicBezTo>
                  <a:cubicBezTo>
                    <a:pt x="52" y="8"/>
                    <a:pt x="53" y="9"/>
                    <a:pt x="54" y="9"/>
                  </a:cubicBezTo>
                  <a:cubicBezTo>
                    <a:pt x="56" y="9"/>
                    <a:pt x="55" y="8"/>
                    <a:pt x="56" y="8"/>
                  </a:cubicBezTo>
                  <a:cubicBezTo>
                    <a:pt x="57" y="8"/>
                    <a:pt x="58" y="9"/>
                    <a:pt x="58" y="9"/>
                  </a:cubicBezTo>
                  <a:close/>
                  <a:moveTo>
                    <a:pt x="67" y="20"/>
                  </a:moveTo>
                  <a:cubicBezTo>
                    <a:pt x="66" y="20"/>
                    <a:pt x="67" y="20"/>
                    <a:pt x="66" y="20"/>
                  </a:cubicBezTo>
                  <a:cubicBezTo>
                    <a:pt x="65" y="20"/>
                    <a:pt x="64" y="20"/>
                    <a:pt x="64" y="20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21"/>
                    <a:pt x="62" y="20"/>
                    <a:pt x="63" y="19"/>
                  </a:cubicBezTo>
                  <a:cubicBezTo>
                    <a:pt x="64" y="19"/>
                    <a:pt x="64" y="18"/>
                    <a:pt x="65" y="19"/>
                  </a:cubicBezTo>
                  <a:cubicBezTo>
                    <a:pt x="66" y="19"/>
                    <a:pt x="68" y="20"/>
                    <a:pt x="67" y="20"/>
                  </a:cubicBezTo>
                  <a:close/>
                  <a:moveTo>
                    <a:pt x="52" y="70"/>
                  </a:moveTo>
                  <a:cubicBezTo>
                    <a:pt x="52" y="70"/>
                    <a:pt x="51" y="70"/>
                    <a:pt x="50" y="69"/>
                  </a:cubicBezTo>
                  <a:cubicBezTo>
                    <a:pt x="49" y="69"/>
                    <a:pt x="52" y="69"/>
                    <a:pt x="52" y="69"/>
                  </a:cubicBezTo>
                  <a:cubicBezTo>
                    <a:pt x="52" y="69"/>
                    <a:pt x="53" y="69"/>
                    <a:pt x="52" y="70"/>
                  </a:cubicBezTo>
                  <a:close/>
                  <a:moveTo>
                    <a:pt x="52" y="67"/>
                  </a:moveTo>
                  <a:cubicBezTo>
                    <a:pt x="50" y="66"/>
                    <a:pt x="50" y="66"/>
                    <a:pt x="50" y="65"/>
                  </a:cubicBezTo>
                  <a:cubicBezTo>
                    <a:pt x="49" y="65"/>
                    <a:pt x="48" y="65"/>
                    <a:pt x="46" y="65"/>
                  </a:cubicBezTo>
                  <a:cubicBezTo>
                    <a:pt x="44" y="65"/>
                    <a:pt x="44" y="65"/>
                    <a:pt x="45" y="65"/>
                  </a:cubicBezTo>
                  <a:cubicBezTo>
                    <a:pt x="45" y="64"/>
                    <a:pt x="47" y="64"/>
                    <a:pt x="47" y="64"/>
                  </a:cubicBezTo>
                  <a:cubicBezTo>
                    <a:pt x="47" y="64"/>
                    <a:pt x="48" y="64"/>
                    <a:pt x="49" y="64"/>
                  </a:cubicBezTo>
                  <a:cubicBezTo>
                    <a:pt x="51" y="64"/>
                    <a:pt x="51" y="65"/>
                    <a:pt x="52" y="65"/>
                  </a:cubicBezTo>
                  <a:cubicBezTo>
                    <a:pt x="53" y="66"/>
                    <a:pt x="53" y="66"/>
                    <a:pt x="54" y="66"/>
                  </a:cubicBezTo>
                  <a:cubicBezTo>
                    <a:pt x="55" y="66"/>
                    <a:pt x="55" y="67"/>
                    <a:pt x="54" y="67"/>
                  </a:cubicBezTo>
                  <a:cubicBezTo>
                    <a:pt x="53" y="67"/>
                    <a:pt x="53" y="67"/>
                    <a:pt x="52" y="67"/>
                  </a:cubicBezTo>
                  <a:close/>
                  <a:moveTo>
                    <a:pt x="61" y="69"/>
                  </a:moveTo>
                  <a:cubicBezTo>
                    <a:pt x="60" y="69"/>
                    <a:pt x="59" y="69"/>
                    <a:pt x="58" y="69"/>
                  </a:cubicBezTo>
                  <a:cubicBezTo>
                    <a:pt x="58" y="70"/>
                    <a:pt x="57" y="70"/>
                    <a:pt x="56" y="70"/>
                  </a:cubicBezTo>
                  <a:cubicBezTo>
                    <a:pt x="54" y="70"/>
                    <a:pt x="54" y="69"/>
                    <a:pt x="54" y="69"/>
                  </a:cubicBezTo>
                  <a:cubicBezTo>
                    <a:pt x="54" y="69"/>
                    <a:pt x="55" y="70"/>
                    <a:pt x="56" y="69"/>
                  </a:cubicBezTo>
                  <a:cubicBezTo>
                    <a:pt x="56" y="68"/>
                    <a:pt x="55" y="68"/>
                    <a:pt x="56" y="68"/>
                  </a:cubicBezTo>
                  <a:cubicBezTo>
                    <a:pt x="57" y="67"/>
                    <a:pt x="58" y="67"/>
                    <a:pt x="59" y="67"/>
                  </a:cubicBezTo>
                  <a:cubicBezTo>
                    <a:pt x="60" y="68"/>
                    <a:pt x="63" y="68"/>
                    <a:pt x="61" y="69"/>
                  </a:cubicBezTo>
                  <a:close/>
                  <a:moveTo>
                    <a:pt x="63" y="70"/>
                  </a:moveTo>
                  <a:cubicBezTo>
                    <a:pt x="63" y="70"/>
                    <a:pt x="62" y="70"/>
                    <a:pt x="62" y="7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3" y="69"/>
                    <a:pt x="63" y="69"/>
                  </a:cubicBezTo>
                  <a:cubicBezTo>
                    <a:pt x="64" y="69"/>
                    <a:pt x="64" y="69"/>
                    <a:pt x="63" y="7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0" name="Espace réservé du contenu 3"/>
            <p:cNvSpPr txBox="1">
              <a:spLocks/>
            </p:cNvSpPr>
            <p:nvPr/>
          </p:nvSpPr>
          <p:spPr>
            <a:xfrm>
              <a:off x="5889526" y="3606210"/>
              <a:ext cx="3261381" cy="666000"/>
            </a:xfrm>
            <a:prstGeom prst="rect">
              <a:avLst/>
            </a:prstGeom>
            <a:solidFill>
              <a:srgbClr val="219CDC">
                <a:alpha val="80000"/>
              </a:srgbClr>
            </a:solidFill>
          </p:spPr>
          <p:txBody>
            <a:bodyPr vert="horz" lIns="216000" tIns="144000" rIns="91440" bIns="45720" rtlCol="0">
              <a:normAutofit/>
            </a:bodyPr>
            <a:lstStyle>
              <a:defPPr>
                <a:defRPr lang="fr-FR"/>
              </a:defPPr>
              <a:lvl1pPr lvl="0" indent="0" algn="r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b="1" cap="none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000" b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8900" marR="0" indent="-889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9388" indent="-8890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˗"/>
                <a:def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360363" indent="-360363">
                <a:lnSpc>
                  <a:spcPct val="90000"/>
                </a:lnSpc>
                <a:spcBef>
                  <a:spcPts val="0"/>
                </a:spcBef>
                <a:buFontTx/>
                <a:buBlip>
                  <a:blip r:embed="rId5"/>
                </a:buBlip>
                <a:def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4" indent="0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r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6845700" y="3855804"/>
              <a:ext cx="1692827" cy="141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03288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Main R&amp;D</a:t>
              </a:r>
              <a:r>
                <a:rPr kumimoji="0" lang="fr-FR" sz="1050" b="0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 </a:t>
              </a:r>
              <a:r>
                <a:rPr kumimoji="0" lang="fr-FR" sz="105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centers</a:t>
              </a:r>
              <a:endParaRPr kumimoji="0" lang="fr-F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</a:endParaRPr>
            </a:p>
          </p:txBody>
        </p:sp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915" y="3662988"/>
              <a:ext cx="528199" cy="542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Espace réservé du contenu 3"/>
            <p:cNvSpPr txBox="1">
              <a:spLocks/>
            </p:cNvSpPr>
            <p:nvPr/>
          </p:nvSpPr>
          <p:spPr>
            <a:xfrm>
              <a:off x="5889526" y="1632476"/>
              <a:ext cx="3261382" cy="537391"/>
            </a:xfrm>
            <a:prstGeom prst="rec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</p:spPr>
          <p:txBody>
            <a:bodyPr vert="horz" lIns="216000" tIns="144000" rIns="91440" bIns="45720" rtlCol="0">
              <a:normAutofit/>
            </a:bodyPr>
            <a:lstStyle>
              <a:defPPr>
                <a:defRPr lang="fr-FR"/>
              </a:defPPr>
              <a:lvl1pPr lvl="0" indent="0" algn="r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b="1" cap="none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000" b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8900" marR="0" indent="-889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9388" indent="-8890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˗"/>
                <a:def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360363" indent="-360363">
                <a:lnSpc>
                  <a:spcPct val="90000"/>
                </a:lnSpc>
                <a:spcBef>
                  <a:spcPts val="0"/>
                </a:spcBef>
                <a:buFontTx/>
                <a:buBlip>
                  <a:blip r:embed="rId5"/>
                </a:buBlip>
                <a:defRPr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</a:lvl9pPr>
            </a:lstStyle>
            <a:p>
              <a:pPr marL="360363" marR="0" lvl="4" indent="-360363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5"/>
                </a:buBlip>
                <a:tabLst/>
                <a:defRPr/>
              </a:pP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4" indent="0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522295" y="1633754"/>
              <a:ext cx="2235663" cy="44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defTabSz="903288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dirty="0" smtClean="0">
                  <a:ln>
                    <a:noFill/>
                  </a:ln>
                  <a:solidFill>
                    <a:srgbClr val="219CDC"/>
                  </a:solidFill>
                  <a:effectLst/>
                  <a:uLnTx/>
                  <a:uFillTx/>
                  <a:cs typeface="Arial"/>
                </a:rPr>
                <a:t>1</a:t>
              </a:r>
              <a:r>
                <a:rPr kumimoji="0" lang="en-US" sz="2400" b="1" i="0" u="none" strike="noStrike" kern="0" cap="none" spc="0" normalizeH="0" baseline="0" dirty="0" smtClean="0">
                  <a:ln>
                    <a:noFill/>
                  </a:ln>
                  <a:solidFill>
                    <a:srgbClr val="219CDC"/>
                  </a:solidFill>
                  <a:effectLst/>
                  <a:uLnTx/>
                  <a:uFillTx/>
                  <a:cs typeface="Arial"/>
                </a:rPr>
                <a:t> </a:t>
              </a:r>
              <a:r>
                <a:rPr kumimoji="0" lang="en-US" sz="1000" b="0" i="0" u="none" strike="noStrike" kern="0" cap="none" spc="0" normalizeH="0" baseline="0" dirty="0" smtClean="0">
                  <a:ln>
                    <a:noFill/>
                  </a:ln>
                  <a:solidFill>
                    <a:srgbClr val="219CDC"/>
                  </a:solidFill>
                  <a:effectLst/>
                  <a:uLnTx/>
                  <a:uFillTx/>
                  <a:cs typeface="Arial"/>
                </a:rPr>
                <a:t>in </a:t>
              </a:r>
              <a:r>
                <a:rPr kumimoji="0" lang="en-US" sz="1600" b="1" i="0" u="none" strike="noStrike" kern="0" cap="none" spc="0" normalizeH="0" baseline="0" dirty="0" smtClean="0">
                  <a:ln>
                    <a:noFill/>
                  </a:ln>
                  <a:solidFill>
                    <a:srgbClr val="219CDC"/>
                  </a:solidFill>
                  <a:effectLst/>
                  <a:uLnTx/>
                  <a:uFillTx/>
                  <a:cs typeface="Arial"/>
                </a:rPr>
                <a:t>4</a:t>
              </a:r>
              <a:r>
                <a:rPr kumimoji="0" lang="en-US" sz="2400" b="1" i="0" u="none" strike="noStrike" kern="0" cap="none" spc="0" normalizeH="0" baseline="0" dirty="0" smtClean="0">
                  <a:ln>
                    <a:noFill/>
                  </a:ln>
                  <a:solidFill>
                    <a:srgbClr val="219CDC"/>
                  </a:solidFill>
                  <a:effectLst/>
                  <a:uLnTx/>
                  <a:uFillTx/>
                  <a:cs typeface="Arial"/>
                </a:rPr>
                <a:t> </a:t>
              </a:r>
              <a:r>
                <a:rPr kumimoji="0" lang="en-US" sz="1000" b="0" i="0" u="none" strike="noStrike" kern="0" cap="none" spc="0" normalizeH="0" baseline="0" dirty="0" smtClean="0">
                  <a:ln>
                    <a:noFill/>
                  </a:ln>
                  <a:solidFill>
                    <a:srgbClr val="219CDC"/>
                  </a:solidFill>
                  <a:effectLst/>
                  <a:uLnTx/>
                  <a:uFillTx/>
                  <a:cs typeface="Arial"/>
                </a:rPr>
                <a:t>Saint-Gobain</a:t>
              </a:r>
              <a:r>
                <a:rPr kumimoji="0" lang="en-US" sz="1000" b="0" i="0" u="none" strike="noStrike" kern="0" cap="none" spc="0" normalizeH="0" dirty="0" smtClean="0">
                  <a:ln>
                    <a:noFill/>
                  </a:ln>
                  <a:solidFill>
                    <a:srgbClr val="219CDC"/>
                  </a:solidFill>
                  <a:effectLst/>
                  <a:uLnTx/>
                  <a:uFillTx/>
                  <a:cs typeface="Arial"/>
                </a:rPr>
                <a:t> products sold today did not exist five years ago</a:t>
              </a:r>
              <a:endParaRPr kumimoji="0" lang="en-US" sz="1000" b="0" i="0" u="none" strike="noStrike" kern="0" cap="none" spc="0" normalizeH="0" baseline="0" dirty="0" smtClean="0">
                <a:ln>
                  <a:noFill/>
                </a:ln>
                <a:solidFill>
                  <a:srgbClr val="219CDC"/>
                </a:solidFill>
                <a:effectLst/>
                <a:uLnTx/>
                <a:uFillTx/>
                <a:cs typeface="Arial"/>
              </a:endParaRPr>
            </a:p>
          </p:txBody>
        </p:sp>
        <p:pic>
          <p:nvPicPr>
            <p:cNvPr id="25" name="Picture 3" descr="C:\Users\M9936164\Downloads\locke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570" y="1678605"/>
              <a:ext cx="43200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Freeform 332"/>
            <p:cNvSpPr>
              <a:spLocks noChangeAspect="1"/>
            </p:cNvSpPr>
            <p:nvPr/>
          </p:nvSpPr>
          <p:spPr bwMode="gray">
            <a:xfrm rot="20552049">
              <a:off x="6514187" y="1001717"/>
              <a:ext cx="1269" cy="1396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1" y="4"/>
                </a:cxn>
                <a:cxn ang="0">
                  <a:pos x="0" y="28"/>
                </a:cxn>
                <a:cxn ang="0">
                  <a:pos x="4" y="48"/>
                </a:cxn>
                <a:cxn ang="0">
                  <a:pos x="24" y="53"/>
                </a:cxn>
                <a:cxn ang="0">
                  <a:pos x="52" y="34"/>
                </a:cxn>
                <a:cxn ang="0">
                  <a:pos x="56" y="22"/>
                </a:cxn>
                <a:cxn ang="0">
                  <a:pos x="18" y="0"/>
                </a:cxn>
              </a:cxnLst>
              <a:rect l="0" t="0" r="r" b="b"/>
              <a:pathLst>
                <a:path w="56" h="53">
                  <a:moveTo>
                    <a:pt x="18" y="0"/>
                  </a:moveTo>
                  <a:lnTo>
                    <a:pt x="11" y="4"/>
                  </a:lnTo>
                  <a:lnTo>
                    <a:pt x="0" y="28"/>
                  </a:lnTo>
                  <a:lnTo>
                    <a:pt x="4" y="48"/>
                  </a:lnTo>
                  <a:lnTo>
                    <a:pt x="24" y="53"/>
                  </a:lnTo>
                  <a:lnTo>
                    <a:pt x="52" y="34"/>
                  </a:lnTo>
                  <a:lnTo>
                    <a:pt x="56" y="2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525068"/>
            </a:solidFill>
            <a:ln w="635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22" tIns="45711" rIns="91422" bIns="45711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7" name="Freeform 333"/>
            <p:cNvSpPr>
              <a:spLocks noChangeAspect="1"/>
            </p:cNvSpPr>
            <p:nvPr/>
          </p:nvSpPr>
          <p:spPr bwMode="gray">
            <a:xfrm rot="20552049">
              <a:off x="6531955" y="1039390"/>
              <a:ext cx="2537" cy="976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" y="7"/>
                </a:cxn>
                <a:cxn ang="0">
                  <a:pos x="66" y="41"/>
                </a:cxn>
                <a:cxn ang="0">
                  <a:pos x="111" y="138"/>
                </a:cxn>
                <a:cxn ang="0">
                  <a:pos x="105" y="145"/>
                </a:cxn>
                <a:cxn ang="0">
                  <a:pos x="66" y="152"/>
                </a:cxn>
                <a:cxn ang="0">
                  <a:pos x="49" y="138"/>
                </a:cxn>
                <a:cxn ang="0">
                  <a:pos x="7" y="47"/>
                </a:cxn>
                <a:cxn ang="0">
                  <a:pos x="0" y="23"/>
                </a:cxn>
                <a:cxn ang="0">
                  <a:pos x="4" y="0"/>
                </a:cxn>
              </a:cxnLst>
              <a:rect l="0" t="0" r="r" b="b"/>
              <a:pathLst>
                <a:path w="111" h="152">
                  <a:moveTo>
                    <a:pt x="4" y="0"/>
                  </a:moveTo>
                  <a:lnTo>
                    <a:pt x="32" y="7"/>
                  </a:lnTo>
                  <a:lnTo>
                    <a:pt x="66" y="41"/>
                  </a:lnTo>
                  <a:lnTo>
                    <a:pt x="111" y="138"/>
                  </a:lnTo>
                  <a:lnTo>
                    <a:pt x="105" y="145"/>
                  </a:lnTo>
                  <a:lnTo>
                    <a:pt x="66" y="152"/>
                  </a:lnTo>
                  <a:lnTo>
                    <a:pt x="49" y="138"/>
                  </a:lnTo>
                  <a:lnTo>
                    <a:pt x="7" y="47"/>
                  </a:lnTo>
                  <a:lnTo>
                    <a:pt x="0" y="2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25068"/>
            </a:solidFill>
            <a:ln w="635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22" tIns="45711" rIns="91422" bIns="45711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8" name="Freeform 341"/>
            <p:cNvSpPr>
              <a:spLocks noChangeAspect="1"/>
            </p:cNvSpPr>
            <p:nvPr/>
          </p:nvSpPr>
          <p:spPr bwMode="gray">
            <a:xfrm rot="20552049">
              <a:off x="6540826" y="1071494"/>
              <a:ext cx="0" cy="4187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76"/>
                </a:cxn>
                <a:cxn ang="0">
                  <a:pos x="14" y="59"/>
                </a:cxn>
                <a:cxn ang="0">
                  <a:pos x="14" y="0"/>
                </a:cxn>
              </a:cxnLst>
              <a:rect l="0" t="0" r="r" b="b"/>
              <a:pathLst>
                <a:path w="14" h="76">
                  <a:moveTo>
                    <a:pt x="14" y="0"/>
                  </a:moveTo>
                  <a:lnTo>
                    <a:pt x="0" y="7"/>
                  </a:lnTo>
                  <a:lnTo>
                    <a:pt x="0" y="76"/>
                  </a:lnTo>
                  <a:lnTo>
                    <a:pt x="14" y="5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25068"/>
            </a:solidFill>
            <a:ln w="635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22" tIns="45711" rIns="91422" bIns="45711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9" name="Freeform 342"/>
            <p:cNvSpPr>
              <a:spLocks noChangeAspect="1"/>
            </p:cNvSpPr>
            <p:nvPr/>
          </p:nvSpPr>
          <p:spPr bwMode="gray">
            <a:xfrm rot="20552049">
              <a:off x="6519262" y="1012877"/>
              <a:ext cx="3806" cy="9768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98" y="4"/>
                </a:cxn>
                <a:cxn ang="0">
                  <a:pos x="81" y="52"/>
                </a:cxn>
                <a:cxn ang="0">
                  <a:pos x="17" y="45"/>
                </a:cxn>
                <a:cxn ang="0">
                  <a:pos x="0" y="104"/>
                </a:cxn>
                <a:cxn ang="0">
                  <a:pos x="8" y="160"/>
                </a:cxn>
                <a:cxn ang="0">
                  <a:pos x="53" y="163"/>
                </a:cxn>
                <a:cxn ang="0">
                  <a:pos x="70" y="104"/>
                </a:cxn>
                <a:cxn ang="0">
                  <a:pos x="83" y="93"/>
                </a:cxn>
                <a:cxn ang="0">
                  <a:pos x="132" y="91"/>
                </a:cxn>
                <a:cxn ang="0">
                  <a:pos x="173" y="74"/>
                </a:cxn>
                <a:cxn ang="0">
                  <a:pos x="166" y="52"/>
                </a:cxn>
                <a:cxn ang="0">
                  <a:pos x="135" y="38"/>
                </a:cxn>
                <a:cxn ang="0">
                  <a:pos x="122" y="0"/>
                </a:cxn>
              </a:cxnLst>
              <a:rect l="0" t="0" r="r" b="b"/>
              <a:pathLst>
                <a:path w="173" h="163">
                  <a:moveTo>
                    <a:pt x="122" y="0"/>
                  </a:moveTo>
                  <a:lnTo>
                    <a:pt x="98" y="4"/>
                  </a:lnTo>
                  <a:lnTo>
                    <a:pt x="81" y="52"/>
                  </a:lnTo>
                  <a:lnTo>
                    <a:pt x="17" y="45"/>
                  </a:lnTo>
                  <a:lnTo>
                    <a:pt x="0" y="104"/>
                  </a:lnTo>
                  <a:lnTo>
                    <a:pt x="8" y="160"/>
                  </a:lnTo>
                  <a:lnTo>
                    <a:pt x="53" y="163"/>
                  </a:lnTo>
                  <a:lnTo>
                    <a:pt x="70" y="104"/>
                  </a:lnTo>
                  <a:lnTo>
                    <a:pt x="83" y="93"/>
                  </a:lnTo>
                  <a:lnTo>
                    <a:pt x="132" y="91"/>
                  </a:lnTo>
                  <a:lnTo>
                    <a:pt x="173" y="74"/>
                  </a:lnTo>
                  <a:lnTo>
                    <a:pt x="166" y="52"/>
                  </a:lnTo>
                  <a:lnTo>
                    <a:pt x="135" y="38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525068"/>
            </a:solidFill>
            <a:ln w="635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22" tIns="45711" rIns="91422" bIns="45711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" name="Freeform 345"/>
            <p:cNvSpPr>
              <a:spLocks noChangeAspect="1"/>
            </p:cNvSpPr>
            <p:nvPr/>
          </p:nvSpPr>
          <p:spPr bwMode="gray">
            <a:xfrm rot="20552049">
              <a:off x="6525612" y="1028226"/>
              <a:ext cx="2537" cy="697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0"/>
                </a:cxn>
                <a:cxn ang="0">
                  <a:pos x="0" y="86"/>
                </a:cxn>
                <a:cxn ang="0">
                  <a:pos x="14" y="124"/>
                </a:cxn>
                <a:cxn ang="0">
                  <a:pos x="42" y="124"/>
                </a:cxn>
                <a:cxn ang="0">
                  <a:pos x="52" y="90"/>
                </a:cxn>
                <a:cxn ang="0">
                  <a:pos x="49" y="20"/>
                </a:cxn>
                <a:cxn ang="0">
                  <a:pos x="18" y="0"/>
                </a:cxn>
              </a:cxnLst>
              <a:rect l="0" t="0" r="r" b="b"/>
              <a:pathLst>
                <a:path w="52" h="124">
                  <a:moveTo>
                    <a:pt x="18" y="0"/>
                  </a:moveTo>
                  <a:lnTo>
                    <a:pt x="0" y="0"/>
                  </a:lnTo>
                  <a:lnTo>
                    <a:pt x="0" y="86"/>
                  </a:lnTo>
                  <a:lnTo>
                    <a:pt x="14" y="124"/>
                  </a:lnTo>
                  <a:lnTo>
                    <a:pt x="42" y="124"/>
                  </a:lnTo>
                  <a:lnTo>
                    <a:pt x="52" y="90"/>
                  </a:lnTo>
                  <a:lnTo>
                    <a:pt x="49" y="2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525068"/>
            </a:solidFill>
            <a:ln w="635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22" tIns="45711" rIns="91422" bIns="45711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1" name="Freeform 350"/>
            <p:cNvSpPr>
              <a:spLocks noChangeAspect="1"/>
            </p:cNvSpPr>
            <p:nvPr/>
          </p:nvSpPr>
          <p:spPr bwMode="gray">
            <a:xfrm rot="20552049">
              <a:off x="6505306" y="998931"/>
              <a:ext cx="0" cy="4187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0" y="0"/>
                </a:cxn>
                <a:cxn ang="0">
                  <a:pos x="11" y="30"/>
                </a:cxn>
                <a:cxn ang="0">
                  <a:pos x="31" y="47"/>
                </a:cxn>
                <a:cxn ang="0">
                  <a:pos x="46" y="42"/>
                </a:cxn>
                <a:cxn ang="0">
                  <a:pos x="46" y="10"/>
                </a:cxn>
                <a:cxn ang="0">
                  <a:pos x="34" y="2"/>
                </a:cxn>
              </a:cxnLst>
              <a:rect l="0" t="0" r="r" b="b"/>
              <a:pathLst>
                <a:path w="46" h="47">
                  <a:moveTo>
                    <a:pt x="34" y="2"/>
                  </a:moveTo>
                  <a:lnTo>
                    <a:pt x="0" y="0"/>
                  </a:lnTo>
                  <a:lnTo>
                    <a:pt x="11" y="30"/>
                  </a:lnTo>
                  <a:lnTo>
                    <a:pt x="31" y="47"/>
                  </a:lnTo>
                  <a:lnTo>
                    <a:pt x="46" y="42"/>
                  </a:lnTo>
                  <a:lnTo>
                    <a:pt x="46" y="10"/>
                  </a:lnTo>
                  <a:lnTo>
                    <a:pt x="34" y="2"/>
                  </a:lnTo>
                  <a:close/>
                </a:path>
              </a:pathLst>
            </a:custGeom>
            <a:solidFill>
              <a:srgbClr val="525068"/>
            </a:solidFill>
            <a:ln w="635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22" tIns="45711" rIns="91422" bIns="45711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2" name="Freeform 351"/>
            <p:cNvSpPr>
              <a:spLocks noChangeAspect="1"/>
            </p:cNvSpPr>
            <p:nvPr/>
          </p:nvSpPr>
          <p:spPr bwMode="gray">
            <a:xfrm rot="20552049">
              <a:off x="6538289" y="1057533"/>
              <a:ext cx="1269" cy="5582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97"/>
                </a:cxn>
                <a:cxn ang="0">
                  <a:pos x="25" y="103"/>
                </a:cxn>
                <a:cxn ang="0">
                  <a:pos x="45" y="94"/>
                </a:cxn>
                <a:cxn ang="0">
                  <a:pos x="45" y="62"/>
                </a:cxn>
                <a:cxn ang="0">
                  <a:pos x="39" y="20"/>
                </a:cxn>
                <a:cxn ang="0">
                  <a:pos x="25" y="0"/>
                </a:cxn>
              </a:cxnLst>
              <a:rect l="0" t="0" r="r" b="b"/>
              <a:pathLst>
                <a:path w="45" h="103">
                  <a:moveTo>
                    <a:pt x="25" y="0"/>
                  </a:moveTo>
                  <a:lnTo>
                    <a:pt x="0" y="97"/>
                  </a:lnTo>
                  <a:lnTo>
                    <a:pt x="25" y="103"/>
                  </a:lnTo>
                  <a:lnTo>
                    <a:pt x="45" y="94"/>
                  </a:lnTo>
                  <a:lnTo>
                    <a:pt x="45" y="62"/>
                  </a:lnTo>
                  <a:lnTo>
                    <a:pt x="39" y="2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525068"/>
            </a:solidFill>
            <a:ln w="635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22" tIns="45711" rIns="91422" bIns="45711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3" name="Rectangle 24"/>
            <p:cNvSpPr>
              <a:spLocks noChangeArrowheads="1"/>
            </p:cNvSpPr>
            <p:nvPr/>
          </p:nvSpPr>
          <p:spPr bwMode="auto">
            <a:xfrm>
              <a:off x="6608426" y="1802080"/>
              <a:ext cx="2347066" cy="20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03288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396</a:t>
              </a:r>
              <a:r>
                <a:rPr kumimoji="0" lang="fr-F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 </a:t>
              </a:r>
              <a:r>
                <a:rPr lang="fr-FR" sz="1000" kern="0" dirty="0" smtClean="0">
                  <a:solidFill>
                    <a:prstClr val="white"/>
                  </a:solidFill>
                  <a:cs typeface="Arial"/>
                </a:rPr>
                <a:t>patents </a:t>
              </a:r>
              <a:r>
                <a:rPr lang="fr-FR" sz="1000" kern="0" dirty="0" err="1" smtClean="0">
                  <a:solidFill>
                    <a:prstClr val="white"/>
                  </a:solidFill>
                  <a:cs typeface="Arial"/>
                </a:rPr>
                <a:t>filed</a:t>
              </a:r>
              <a:r>
                <a:rPr lang="fr-FR" sz="1000" kern="0" dirty="0" smtClean="0">
                  <a:solidFill>
                    <a:prstClr val="white"/>
                  </a:solidFill>
                  <a:cs typeface="Arial"/>
                </a:rPr>
                <a:t> in 2017</a:t>
              </a: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34" name="Rectangle 24"/>
            <p:cNvSpPr>
              <a:spLocks noChangeArrowheads="1"/>
            </p:cNvSpPr>
            <p:nvPr/>
          </p:nvSpPr>
          <p:spPr bwMode="auto">
            <a:xfrm>
              <a:off x="6633230" y="3779406"/>
              <a:ext cx="2124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03288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/>
                </a:rPr>
                <a:t>8</a:t>
              </a:r>
            </a:p>
          </p:txBody>
        </p:sp>
        <p:pic>
          <p:nvPicPr>
            <p:cNvPr id="35" name="Picture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61532" y="1655026"/>
              <a:ext cx="443090" cy="421198"/>
            </a:xfrm>
            <a:prstGeom prst="rect">
              <a:avLst/>
            </a:prstGeom>
          </p:spPr>
        </p:pic>
      </p:grpSp>
      <p:sp>
        <p:nvSpPr>
          <p:cNvPr id="36" name="Espace réservé du contenu 3"/>
          <p:cNvSpPr txBox="1">
            <a:spLocks/>
          </p:cNvSpPr>
          <p:nvPr/>
        </p:nvSpPr>
        <p:spPr>
          <a:xfrm>
            <a:off x="2676839" y="3727928"/>
            <a:ext cx="6008458" cy="790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 cap="all" baseline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363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Blip>
                <a:blip r:embed="rId5"/>
              </a:buBlip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>
              <a:lnSpc>
                <a:spcPct val="110000"/>
              </a:lnSpc>
              <a:buFont typeface="Wingdings" panose="05000000000000000000" pitchFamily="2" charset="2"/>
              <a:buChar char="v"/>
              <a:defRPr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9C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NOVA</a:t>
            </a: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chemeClr val="bg2">
                    <a:lumMod val="85000"/>
                    <a:lumOff val="15000"/>
                  </a:schemeClr>
                </a:solidFill>
              </a:rPr>
              <a:t>External Venturing, a team tasked with facilitating partner</a:t>
            </a:r>
            <a:r>
              <a:rPr lang="en-US" sz="1000" dirty="0">
                <a:solidFill>
                  <a:schemeClr val="bg1"/>
                </a:solidFill>
              </a:rPr>
              <a:t>ships between Group Activities </a:t>
            </a:r>
            <a:r>
              <a:rPr lang="en-US" sz="1000" dirty="0">
                <a:solidFill>
                  <a:schemeClr val="bg2">
                    <a:lumMod val="85000"/>
                    <a:lumOff val="15000"/>
                  </a:schemeClr>
                </a:solidFill>
              </a:rPr>
              <a:t>and </a:t>
            </a:r>
            <a:r>
              <a:rPr lang="en-US" sz="1000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innovative start-ups: </a:t>
            </a: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  <a:hlinkClick r:id="rId10"/>
              </a:rPr>
              <a:t>https://www.nova-saint-gobain.com/en</a:t>
            </a:r>
            <a:r>
              <a:rPr lang="fr-F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1000" dirty="0" smtClean="0">
              <a:solidFill>
                <a:schemeClr val="bg2">
                  <a:lumMod val="85000"/>
                  <a:lumOff val="15000"/>
                </a:schemeClr>
              </a:solidFill>
            </a:endParaRPr>
          </a:p>
          <a:p>
            <a:pPr lvl="4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9C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SUN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19C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US" sz="1000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international </a:t>
            </a:r>
            <a:r>
              <a:rPr lang="en-US" sz="1000" dirty="0">
                <a:solidFill>
                  <a:schemeClr val="bg2">
                    <a:lumMod val="85000"/>
                    <a:lumOff val="15000"/>
                  </a:schemeClr>
                </a:solidFill>
              </a:rPr>
              <a:t>university network</a:t>
            </a:r>
          </a:p>
          <a:p>
            <a:pPr lvl="4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9C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TMT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219C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000" dirty="0">
                <a:solidFill>
                  <a:schemeClr val="bg2">
                    <a:lumMod val="85000"/>
                    <a:lumOff val="15000"/>
                  </a:schemeClr>
                </a:solidFill>
              </a:rPr>
              <a:t>a techno-marketing team</a:t>
            </a:r>
          </a:p>
        </p:txBody>
      </p:sp>
      <p:sp>
        <p:nvSpPr>
          <p:cNvPr id="37" name="Espace réservé du contenu 3"/>
          <p:cNvSpPr txBox="1">
            <a:spLocks/>
          </p:cNvSpPr>
          <p:nvPr/>
        </p:nvSpPr>
        <p:spPr>
          <a:xfrm>
            <a:off x="76120" y="3712672"/>
            <a:ext cx="2764149" cy="73897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 cap="all" baseline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363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Blip>
                <a:blip r:embed="rId5"/>
              </a:buBlip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R&amp;D OPEN</a:t>
            </a:r>
            <a:r>
              <a:rPr kumimoji="0" lang="fr-FR" sz="105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THE OUTSIDE WORLD:</a:t>
            </a:r>
            <a:endParaRPr kumimoji="0" lang="fr-FR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CORPORATE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7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Values</a:t>
            </a:r>
            <a:endParaRPr lang="en-US" dirty="0"/>
          </a:p>
        </p:txBody>
      </p:sp>
      <p:pic>
        <p:nvPicPr>
          <p:cNvPr id="6" name="Picture 24"/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1432800" y="986587"/>
            <a:ext cx="702570" cy="457384"/>
          </a:xfrm>
          <a:prstGeom prst="rect">
            <a:avLst/>
          </a:prstGeom>
        </p:spPr>
      </p:pic>
      <p:sp>
        <p:nvSpPr>
          <p:cNvPr id="7" name="Shape 442"/>
          <p:cNvSpPr/>
          <p:nvPr/>
        </p:nvSpPr>
        <p:spPr>
          <a:xfrm>
            <a:off x="1718385" y="2505949"/>
            <a:ext cx="2570638" cy="341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457200">
              <a:lnSpc>
                <a:spcPct val="90000"/>
              </a:lnSpc>
              <a:spcBef>
                <a:spcPts val="400"/>
              </a:spcBef>
              <a:defRPr>
                <a:solidFill>
                  <a:srgbClr val="000000"/>
                </a:solidFill>
              </a:defRPr>
            </a:pPr>
            <a:r>
              <a:rPr dirty="0" err="1" smtClean="0">
                <a:solidFill>
                  <a:srgbClr val="219CDC"/>
                </a:solidFill>
                <a:latin typeface="Gotham"/>
                <a:ea typeface="Gotham"/>
                <a:cs typeface="Gotham"/>
                <a:sym typeface="Gotham"/>
              </a:rPr>
              <a:t>Princip</a:t>
            </a:r>
            <a:r>
              <a:rPr lang="fr-FR" dirty="0" smtClean="0">
                <a:solidFill>
                  <a:srgbClr val="219CDC"/>
                </a:solidFill>
                <a:latin typeface="Gotham"/>
                <a:ea typeface="Gotham"/>
                <a:cs typeface="Gotham"/>
                <a:sym typeface="Gotham"/>
              </a:rPr>
              <a:t>l</a:t>
            </a:r>
            <a:r>
              <a:rPr dirty="0" err="1" smtClean="0">
                <a:solidFill>
                  <a:srgbClr val="219CDC"/>
                </a:solidFill>
                <a:latin typeface="Gotham"/>
                <a:ea typeface="Gotham"/>
                <a:cs typeface="Gotham"/>
                <a:sym typeface="Gotham"/>
              </a:rPr>
              <a:t>es</a:t>
            </a:r>
            <a:r>
              <a:rPr dirty="0" smtClean="0">
                <a:solidFill>
                  <a:srgbClr val="219CDC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fr-FR" dirty="0">
                <a:solidFill>
                  <a:srgbClr val="219CDC"/>
                </a:solidFill>
                <a:latin typeface="Gotham"/>
                <a:ea typeface="Gotham"/>
                <a:cs typeface="Gotham"/>
                <a:sym typeface="Gotham"/>
              </a:rPr>
              <a:t>o</a:t>
            </a:r>
            <a:r>
              <a:rPr lang="fr-FR" dirty="0" smtClean="0">
                <a:solidFill>
                  <a:srgbClr val="219CDC"/>
                </a:solidFill>
                <a:latin typeface="Gotham"/>
                <a:ea typeface="Gotham"/>
                <a:cs typeface="Gotham"/>
                <a:sym typeface="Gotham"/>
              </a:rPr>
              <a:t>f </a:t>
            </a:r>
            <a:r>
              <a:rPr lang="fr-FR" dirty="0" err="1" smtClean="0">
                <a:solidFill>
                  <a:srgbClr val="219CDC"/>
                </a:solidFill>
                <a:latin typeface="Gotham"/>
                <a:ea typeface="Gotham"/>
                <a:cs typeface="Gotham"/>
                <a:sym typeface="Gotham"/>
              </a:rPr>
              <a:t>conduct</a:t>
            </a:r>
            <a:r>
              <a:rPr dirty="0" smtClean="0">
                <a:solidFill>
                  <a:srgbClr val="219CDC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endParaRPr dirty="0">
              <a:solidFill>
                <a:srgbClr val="219CDC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8" name="Shape 443"/>
          <p:cNvSpPr/>
          <p:nvPr/>
        </p:nvSpPr>
        <p:spPr>
          <a:xfrm>
            <a:off x="1369309" y="2402265"/>
            <a:ext cx="319955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ts val="900"/>
              </a:spcBef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sz="3200" i="0" u="none" strike="noStrike" kern="0" cap="none" spc="0" normalizeH="0" baseline="0" noProof="0" dirty="0">
                <a:ln>
                  <a:noFill/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9" name="TextBox 17"/>
          <p:cNvSpPr txBox="1"/>
          <p:nvPr/>
        </p:nvSpPr>
        <p:spPr>
          <a:xfrm>
            <a:off x="1300325" y="3041769"/>
            <a:ext cx="26162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0850"/>
            <a:r>
              <a:rPr lang="fr-FR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Professional </a:t>
            </a:r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commitment</a:t>
            </a:r>
            <a:endParaRPr lang="fr-FR"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marL="450850"/>
            <a:r>
              <a:rPr lang="fr-FR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Respect for </a:t>
            </a:r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others</a:t>
            </a:r>
            <a:endParaRPr lang="fr-FR"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marL="450850"/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Integrity</a:t>
            </a:r>
            <a:endParaRPr lang="fr-FR"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marL="450850"/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Loyalty</a:t>
            </a:r>
            <a:endParaRPr lang="fr-FR"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marL="450850"/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Solidarity</a:t>
            </a:r>
            <a:endParaRPr lang="fr-FR"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Shape 442"/>
          <p:cNvSpPr/>
          <p:nvPr/>
        </p:nvSpPr>
        <p:spPr>
          <a:xfrm>
            <a:off x="4869602" y="2505949"/>
            <a:ext cx="2188433" cy="341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457200">
              <a:lnSpc>
                <a:spcPct val="90000"/>
              </a:lnSpc>
              <a:spcBef>
                <a:spcPts val="400"/>
              </a:spcBef>
              <a:defRPr>
                <a:solidFill>
                  <a:srgbClr val="000000"/>
                </a:solidFill>
              </a:defRPr>
            </a:pPr>
            <a:r>
              <a:rPr lang="fr-FR" dirty="0" err="1" smtClean="0">
                <a:solidFill>
                  <a:srgbClr val="219CDC"/>
                </a:solidFill>
                <a:latin typeface="Gotham"/>
                <a:ea typeface="Gotham"/>
                <a:cs typeface="Gotham"/>
                <a:sym typeface="Gotham"/>
              </a:rPr>
              <a:t>Principles</a:t>
            </a:r>
            <a:r>
              <a:rPr lang="fr-FR" dirty="0" smtClean="0">
                <a:solidFill>
                  <a:srgbClr val="219CDC"/>
                </a:solidFill>
                <a:latin typeface="Gotham"/>
                <a:ea typeface="Gotham"/>
                <a:cs typeface="Gotham"/>
                <a:sym typeface="Gotham"/>
              </a:rPr>
              <a:t> of action</a:t>
            </a:r>
            <a:endParaRPr lang="fr-FR" dirty="0">
              <a:solidFill>
                <a:srgbClr val="219CDC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1" name="Shape 443"/>
          <p:cNvSpPr/>
          <p:nvPr/>
        </p:nvSpPr>
        <p:spPr>
          <a:xfrm>
            <a:off x="4520517" y="2384377"/>
            <a:ext cx="319955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ts val="900"/>
              </a:spcBef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fr-FR" sz="3200" i="0" u="none" strike="noStrike" kern="0" cap="none" spc="0" normalizeH="0" baseline="0" noProof="0" dirty="0" smtClean="0">
                <a:ln>
                  <a:noFill/>
                </a:ln>
                <a:solidFill>
                  <a:srgbClr val="219C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rgbClr val="219CD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20"/>
          <p:cNvSpPr txBox="1"/>
          <p:nvPr/>
        </p:nvSpPr>
        <p:spPr>
          <a:xfrm>
            <a:off x="4453832" y="3041769"/>
            <a:ext cx="2877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0850"/>
            <a:r>
              <a:rPr lang="fr-FR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Respect for the </a:t>
            </a:r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law</a:t>
            </a:r>
            <a:endParaRPr lang="fr-FR"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marL="450850"/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Caring</a:t>
            </a:r>
            <a:r>
              <a:rPr lang="fr-FR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for the </a:t>
            </a:r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environment</a:t>
            </a:r>
            <a:endParaRPr lang="fr-FR"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marL="450850"/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Worker</a:t>
            </a:r>
            <a:r>
              <a:rPr lang="fr-FR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health</a:t>
            </a:r>
            <a:r>
              <a:rPr lang="fr-FR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and </a:t>
            </a:r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safety</a:t>
            </a:r>
            <a:endParaRPr lang="fr-FR"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marL="450850"/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Employee</a:t>
            </a:r>
            <a:r>
              <a:rPr lang="fr-FR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rights</a:t>
            </a:r>
            <a:endParaRPr lang="fr-FR"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Picture 25"/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 rot="10800000">
            <a:off x="7592300" y="1706992"/>
            <a:ext cx="702570" cy="4573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94757" y="1322168"/>
            <a:ext cx="6464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fr-FR" sz="1600" b="1" dirty="0" err="1" smtClean="0">
                <a:solidFill>
                  <a:srgbClr val="262626"/>
                </a:solidFill>
                <a:cs typeface="Arial"/>
              </a:rPr>
              <a:t>Saint-Gobain’s</a:t>
            </a:r>
            <a:r>
              <a:rPr lang="fr-FR" sz="1600" b="1" dirty="0" smtClean="0">
                <a:solidFill>
                  <a:srgbClr val="262626"/>
                </a:solidFill>
                <a:cs typeface="Arial"/>
              </a:rPr>
              <a:t> </a:t>
            </a:r>
            <a:r>
              <a:rPr lang="fr-FR" sz="1600" b="1" dirty="0" err="1" smtClean="0">
                <a:solidFill>
                  <a:srgbClr val="262626"/>
                </a:solidFill>
                <a:cs typeface="Arial"/>
              </a:rPr>
              <a:t>corporate</a:t>
            </a:r>
            <a:r>
              <a:rPr lang="fr-FR" sz="1600" b="1" dirty="0" smtClean="0">
                <a:solidFill>
                  <a:srgbClr val="262626"/>
                </a:solidFill>
                <a:cs typeface="Arial"/>
              </a:rPr>
              <a:t> culture </a:t>
            </a:r>
            <a:r>
              <a:rPr lang="fr-FR" sz="1600" b="1" dirty="0" err="1" smtClean="0">
                <a:solidFill>
                  <a:srgbClr val="262626"/>
                </a:solidFill>
                <a:cs typeface="Arial"/>
              </a:rPr>
              <a:t>is</a:t>
            </a:r>
            <a:r>
              <a:rPr lang="fr-FR" sz="1600" b="1" dirty="0" smtClean="0">
                <a:solidFill>
                  <a:srgbClr val="262626"/>
                </a:solidFill>
                <a:cs typeface="Arial"/>
              </a:rPr>
              <a:t> </a:t>
            </a:r>
            <a:r>
              <a:rPr lang="fr-FR" sz="1600" b="1" dirty="0" err="1" smtClean="0">
                <a:solidFill>
                  <a:srgbClr val="262626"/>
                </a:solidFill>
                <a:cs typeface="Arial"/>
              </a:rPr>
              <a:t>built</a:t>
            </a:r>
            <a:r>
              <a:rPr lang="fr-FR" sz="1600" b="1" dirty="0" smtClean="0">
                <a:solidFill>
                  <a:srgbClr val="262626"/>
                </a:solidFill>
                <a:cs typeface="Arial"/>
              </a:rPr>
              <a:t> </a:t>
            </a:r>
            <a:r>
              <a:rPr lang="fr-FR" sz="1600" b="1" dirty="0" err="1" smtClean="0">
                <a:solidFill>
                  <a:srgbClr val="262626"/>
                </a:solidFill>
                <a:cs typeface="Arial"/>
              </a:rPr>
              <a:t>upon</a:t>
            </a:r>
            <a:r>
              <a:rPr lang="fr-FR" sz="1600" b="1" dirty="0" smtClean="0">
                <a:solidFill>
                  <a:srgbClr val="262626"/>
                </a:solidFill>
                <a:cs typeface="Arial"/>
              </a:rPr>
              <a:t> values. </a:t>
            </a:r>
            <a:r>
              <a:rPr lang="fr-FR" sz="1600" b="1" dirty="0" err="1" smtClean="0">
                <a:solidFill>
                  <a:srgbClr val="262626"/>
                </a:solidFill>
                <a:cs typeface="Arial"/>
              </a:rPr>
              <a:t>Their</a:t>
            </a:r>
            <a:r>
              <a:rPr lang="fr-FR" sz="1600" b="1" dirty="0" smtClean="0">
                <a:solidFill>
                  <a:srgbClr val="262626"/>
                </a:solidFill>
                <a:cs typeface="Arial"/>
              </a:rPr>
              <a:t> effective application </a:t>
            </a:r>
            <a:r>
              <a:rPr lang="fr-FR" sz="1600" b="1" dirty="0" err="1" smtClean="0">
                <a:solidFill>
                  <a:srgbClr val="262626"/>
                </a:solidFill>
                <a:cs typeface="Arial"/>
              </a:rPr>
              <a:t>is</a:t>
            </a:r>
            <a:r>
              <a:rPr lang="fr-FR" sz="1600" b="1" dirty="0" smtClean="0">
                <a:solidFill>
                  <a:srgbClr val="262626"/>
                </a:solidFill>
                <a:cs typeface="Arial"/>
              </a:rPr>
              <a:t> </a:t>
            </a:r>
            <a:r>
              <a:rPr lang="fr-FR" sz="1600" b="1" dirty="0" err="1" smtClean="0">
                <a:solidFill>
                  <a:srgbClr val="262626"/>
                </a:solidFill>
                <a:cs typeface="Arial"/>
              </a:rPr>
              <a:t>ensured</a:t>
            </a:r>
            <a:r>
              <a:rPr lang="fr-FR" sz="1600" b="1" dirty="0" smtClean="0">
                <a:solidFill>
                  <a:srgbClr val="262626"/>
                </a:solidFill>
                <a:cs typeface="Arial"/>
              </a:rPr>
              <a:t> by the compliance program.</a:t>
            </a:r>
            <a:endParaRPr lang="fr-FR" sz="1600" b="1" dirty="0">
              <a:solidFill>
                <a:srgbClr val="26262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062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CORPORATE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8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World Class Manufacturing (WCM)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9527" y="957000"/>
            <a:ext cx="4060115" cy="370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8"/>
          <p:cNvSpPr txBox="1"/>
          <p:nvPr/>
        </p:nvSpPr>
        <p:spPr>
          <a:xfrm>
            <a:off x="7685504" y="367816"/>
            <a:ext cx="1269999" cy="589184"/>
          </a:xfrm>
          <a:prstGeom prst="rect">
            <a:avLst/>
          </a:prstGeom>
          <a:noFill/>
        </p:spPr>
        <p:txBody>
          <a:bodyPr wrap="square" lIns="0" tIns="0" rIns="0" bIns="0" numCol="1" spcCol="288000" rtlCol="0">
            <a:noAutofit/>
          </a:bodyPr>
          <a:lstStyle/>
          <a:p>
            <a:pPr defTabSz="457200"/>
            <a:r>
              <a:rPr lang="en-US" sz="1000" dirty="0">
                <a:solidFill>
                  <a:schemeClr val="accent6"/>
                </a:solidFill>
                <a:cs typeface="Arial"/>
              </a:rPr>
              <a:t>90% of the Sector’s sites apply the program</a:t>
            </a:r>
          </a:p>
        </p:txBody>
      </p:sp>
      <p:sp>
        <p:nvSpPr>
          <p:cNvPr id="8" name="TextBox 9"/>
          <p:cNvSpPr txBox="1"/>
          <p:nvPr/>
        </p:nvSpPr>
        <p:spPr>
          <a:xfrm>
            <a:off x="6677516" y="1250224"/>
            <a:ext cx="1460974" cy="692876"/>
          </a:xfrm>
          <a:prstGeom prst="rect">
            <a:avLst/>
          </a:prstGeom>
          <a:noFill/>
        </p:spPr>
        <p:txBody>
          <a:bodyPr wrap="square" lIns="0" tIns="0" rIns="0" bIns="0" numCol="1" spcCol="288000" rtlCol="0">
            <a:noAutofit/>
          </a:bodyPr>
          <a:lstStyle/>
          <a:p>
            <a:pPr algn="r" defTabSz="457200"/>
            <a:r>
              <a:rPr lang="en-US" sz="1000" dirty="0">
                <a:solidFill>
                  <a:schemeClr val="accent6"/>
                </a:solidFill>
                <a:cs typeface="Arial"/>
              </a:rPr>
              <a:t>13% of employees are Green Belt or  Yellow Belt</a:t>
            </a:r>
          </a:p>
          <a:p>
            <a:pPr algn="r" defTabSz="457200"/>
            <a:r>
              <a:rPr lang="en-US" sz="1000" dirty="0" smtClean="0">
                <a:solidFill>
                  <a:schemeClr val="accent6"/>
                </a:solidFill>
                <a:cs typeface="Arial"/>
              </a:rPr>
              <a:t>104 </a:t>
            </a:r>
            <a:r>
              <a:rPr lang="en-US" sz="1000" dirty="0">
                <a:solidFill>
                  <a:schemeClr val="accent6"/>
                </a:solidFill>
                <a:cs typeface="Arial"/>
              </a:rPr>
              <a:t>Black Belts</a:t>
            </a:r>
          </a:p>
          <a:p>
            <a:pPr algn="r" defTabSz="457200"/>
            <a:r>
              <a:rPr lang="en-US" sz="1000" dirty="0">
                <a:solidFill>
                  <a:schemeClr val="accent6"/>
                </a:solidFill>
                <a:cs typeface="Arial"/>
              </a:rPr>
              <a:t>45 Auditors</a:t>
            </a:r>
          </a:p>
        </p:txBody>
      </p:sp>
      <p:sp>
        <p:nvSpPr>
          <p:cNvPr id="9" name="TextBox 11"/>
          <p:cNvSpPr txBox="1"/>
          <p:nvPr/>
        </p:nvSpPr>
        <p:spPr>
          <a:xfrm>
            <a:off x="7329894" y="3626802"/>
            <a:ext cx="1625599" cy="536100"/>
          </a:xfrm>
          <a:prstGeom prst="rect">
            <a:avLst/>
          </a:prstGeom>
          <a:noFill/>
        </p:spPr>
        <p:txBody>
          <a:bodyPr wrap="square" lIns="0" tIns="0" rIns="0" bIns="0" numCol="1" spcCol="288000" rtlCol="0">
            <a:noAutofit/>
          </a:bodyPr>
          <a:lstStyle/>
          <a:p>
            <a:pPr defTabSz="457200"/>
            <a:r>
              <a:rPr lang="en-US" sz="1000" dirty="0" smtClean="0">
                <a:solidFill>
                  <a:schemeClr val="accent6"/>
                </a:solidFill>
                <a:cs typeface="Arial"/>
              </a:rPr>
              <a:t>72 </a:t>
            </a:r>
            <a:r>
              <a:rPr lang="en-US" sz="1000" dirty="0">
                <a:solidFill>
                  <a:schemeClr val="accent6"/>
                </a:solidFill>
                <a:cs typeface="Arial"/>
              </a:rPr>
              <a:t>sites certified</a:t>
            </a:r>
            <a:br>
              <a:rPr lang="en-US" sz="1000" dirty="0">
                <a:solidFill>
                  <a:schemeClr val="accent6"/>
                </a:solidFill>
                <a:cs typeface="Arial"/>
              </a:rPr>
            </a:br>
            <a:r>
              <a:rPr lang="en-US" sz="1000" dirty="0">
                <a:solidFill>
                  <a:schemeClr val="accent6"/>
                </a:solidFill>
                <a:cs typeface="Arial"/>
              </a:rPr>
              <a:t>Bronze </a:t>
            </a:r>
            <a:r>
              <a:rPr lang="en-US" sz="1000" dirty="0" smtClean="0">
                <a:solidFill>
                  <a:schemeClr val="accent6"/>
                </a:solidFill>
                <a:cs typeface="Arial"/>
              </a:rPr>
              <a:t>Award</a:t>
            </a:r>
            <a:r>
              <a:rPr lang="en-US" sz="1000" dirty="0">
                <a:solidFill>
                  <a:schemeClr val="accent6"/>
                </a:solidFill>
                <a:cs typeface="Arial"/>
              </a:rPr>
              <a:t/>
            </a:r>
            <a:br>
              <a:rPr lang="en-US" sz="1000" dirty="0">
                <a:solidFill>
                  <a:schemeClr val="accent6"/>
                </a:solidFill>
                <a:cs typeface="Arial"/>
              </a:rPr>
            </a:br>
            <a:r>
              <a:rPr lang="en-US" sz="1000" dirty="0" smtClean="0">
                <a:solidFill>
                  <a:schemeClr val="accent6"/>
                </a:solidFill>
                <a:cs typeface="Arial"/>
              </a:rPr>
              <a:t>10 </a:t>
            </a:r>
            <a:r>
              <a:rPr lang="en-US" sz="1000" dirty="0">
                <a:solidFill>
                  <a:schemeClr val="accent6"/>
                </a:solidFill>
                <a:cs typeface="Arial"/>
              </a:rPr>
              <a:t>sites Silver Award </a:t>
            </a:r>
            <a:r>
              <a:rPr lang="en-US" sz="1000" dirty="0" smtClean="0">
                <a:solidFill>
                  <a:schemeClr val="accent6"/>
                </a:solidFill>
                <a:cs typeface="Arial"/>
              </a:rPr>
              <a:t>WCM</a:t>
            </a:r>
            <a:br>
              <a:rPr lang="en-US" sz="1000" dirty="0" smtClean="0">
                <a:solidFill>
                  <a:schemeClr val="accent6"/>
                </a:solidFill>
                <a:cs typeface="Arial"/>
              </a:rPr>
            </a:br>
            <a:r>
              <a:rPr lang="en-US" sz="1000" dirty="0" smtClean="0">
                <a:solidFill>
                  <a:schemeClr val="accent6"/>
                </a:solidFill>
                <a:cs typeface="Arial"/>
              </a:rPr>
              <a:t>which represents 47% of the industrial workforce</a:t>
            </a:r>
            <a:endParaRPr lang="en-US" sz="1000" dirty="0">
              <a:solidFill>
                <a:schemeClr val="accent6"/>
              </a:solidFill>
              <a:cs typeface="Arial"/>
            </a:endParaRPr>
          </a:p>
        </p:txBody>
      </p:sp>
      <p:pic>
        <p:nvPicPr>
          <p:cNvPr id="10" name="Picture 4" descr="C:\Users\M9936164\Downloads\medal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525" y="3588702"/>
            <a:ext cx="614279" cy="5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8"/>
          <p:cNvSpPr>
            <a:spLocks noEditPoints="1"/>
          </p:cNvSpPr>
          <p:nvPr/>
        </p:nvSpPr>
        <p:spPr bwMode="auto">
          <a:xfrm>
            <a:off x="6807211" y="367821"/>
            <a:ext cx="766629" cy="447435"/>
          </a:xfrm>
          <a:custGeom>
            <a:avLst/>
            <a:gdLst>
              <a:gd name="T0" fmla="*/ 739 w 783"/>
              <a:gd name="T1" fmla="*/ 502 h 556"/>
              <a:gd name="T2" fmla="*/ 739 w 783"/>
              <a:gd name="T3" fmla="*/ 252 h 556"/>
              <a:gd name="T4" fmla="*/ 739 w 783"/>
              <a:gd name="T5" fmla="*/ 252 h 556"/>
              <a:gd name="T6" fmla="*/ 739 w 783"/>
              <a:gd name="T7" fmla="*/ 0 h 556"/>
              <a:gd name="T8" fmla="*/ 649 w 783"/>
              <a:gd name="T9" fmla="*/ 0 h 556"/>
              <a:gd name="T10" fmla="*/ 649 w 783"/>
              <a:gd name="T11" fmla="*/ 203 h 556"/>
              <a:gd name="T12" fmla="*/ 621 w 783"/>
              <a:gd name="T13" fmla="*/ 203 h 556"/>
              <a:gd name="T14" fmla="*/ 621 w 783"/>
              <a:gd name="T15" fmla="*/ 0 h 556"/>
              <a:gd name="T16" fmla="*/ 531 w 783"/>
              <a:gd name="T17" fmla="*/ 0 h 556"/>
              <a:gd name="T18" fmla="*/ 531 w 783"/>
              <a:gd name="T19" fmla="*/ 203 h 556"/>
              <a:gd name="T20" fmla="*/ 486 w 783"/>
              <a:gd name="T21" fmla="*/ 203 h 556"/>
              <a:gd name="T22" fmla="*/ 486 w 783"/>
              <a:gd name="T23" fmla="*/ 90 h 556"/>
              <a:gd name="T24" fmla="*/ 264 w 783"/>
              <a:gd name="T25" fmla="*/ 203 h 556"/>
              <a:gd name="T26" fmla="*/ 264 w 783"/>
              <a:gd name="T27" fmla="*/ 90 h 556"/>
              <a:gd name="T28" fmla="*/ 42 w 783"/>
              <a:gd name="T29" fmla="*/ 203 h 556"/>
              <a:gd name="T30" fmla="*/ 42 w 783"/>
              <a:gd name="T31" fmla="*/ 502 h 556"/>
              <a:gd name="T32" fmla="*/ 0 w 783"/>
              <a:gd name="T33" fmla="*/ 502 h 556"/>
              <a:gd name="T34" fmla="*/ 0 w 783"/>
              <a:gd name="T35" fmla="*/ 556 h 556"/>
              <a:gd name="T36" fmla="*/ 42 w 783"/>
              <a:gd name="T37" fmla="*/ 556 h 556"/>
              <a:gd name="T38" fmla="*/ 739 w 783"/>
              <a:gd name="T39" fmla="*/ 556 h 556"/>
              <a:gd name="T40" fmla="*/ 783 w 783"/>
              <a:gd name="T41" fmla="*/ 556 h 556"/>
              <a:gd name="T42" fmla="*/ 783 w 783"/>
              <a:gd name="T43" fmla="*/ 502 h 556"/>
              <a:gd name="T44" fmla="*/ 739 w 783"/>
              <a:gd name="T45" fmla="*/ 502 h 556"/>
              <a:gd name="T46" fmla="*/ 435 w 783"/>
              <a:gd name="T47" fmla="*/ 348 h 556"/>
              <a:gd name="T48" fmla="*/ 364 w 783"/>
              <a:gd name="T49" fmla="*/ 348 h 556"/>
              <a:gd name="T50" fmla="*/ 364 w 783"/>
              <a:gd name="T51" fmla="*/ 285 h 556"/>
              <a:gd name="T52" fmla="*/ 435 w 783"/>
              <a:gd name="T53" fmla="*/ 285 h 556"/>
              <a:gd name="T54" fmla="*/ 435 w 783"/>
              <a:gd name="T55" fmla="*/ 348 h 556"/>
              <a:gd name="T56" fmla="*/ 629 w 783"/>
              <a:gd name="T57" fmla="*/ 454 h 556"/>
              <a:gd name="T58" fmla="*/ 558 w 783"/>
              <a:gd name="T59" fmla="*/ 454 h 556"/>
              <a:gd name="T60" fmla="*/ 558 w 783"/>
              <a:gd name="T61" fmla="*/ 391 h 556"/>
              <a:gd name="T62" fmla="*/ 629 w 783"/>
              <a:gd name="T63" fmla="*/ 391 h 556"/>
              <a:gd name="T64" fmla="*/ 629 w 783"/>
              <a:gd name="T65" fmla="*/ 454 h 556"/>
              <a:gd name="T66" fmla="*/ 629 w 783"/>
              <a:gd name="T67" fmla="*/ 348 h 556"/>
              <a:gd name="T68" fmla="*/ 558 w 783"/>
              <a:gd name="T69" fmla="*/ 348 h 556"/>
              <a:gd name="T70" fmla="*/ 558 w 783"/>
              <a:gd name="T71" fmla="*/ 285 h 556"/>
              <a:gd name="T72" fmla="*/ 629 w 783"/>
              <a:gd name="T73" fmla="*/ 285 h 556"/>
              <a:gd name="T74" fmla="*/ 629 w 783"/>
              <a:gd name="T75" fmla="*/ 348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83" h="556">
                <a:moveTo>
                  <a:pt x="739" y="502"/>
                </a:moveTo>
                <a:lnTo>
                  <a:pt x="739" y="252"/>
                </a:lnTo>
                <a:lnTo>
                  <a:pt x="739" y="252"/>
                </a:lnTo>
                <a:lnTo>
                  <a:pt x="739" y="0"/>
                </a:lnTo>
                <a:lnTo>
                  <a:pt x="649" y="0"/>
                </a:lnTo>
                <a:lnTo>
                  <a:pt x="649" y="203"/>
                </a:lnTo>
                <a:lnTo>
                  <a:pt x="621" y="203"/>
                </a:lnTo>
                <a:lnTo>
                  <a:pt x="621" y="0"/>
                </a:lnTo>
                <a:lnTo>
                  <a:pt x="531" y="0"/>
                </a:lnTo>
                <a:lnTo>
                  <a:pt x="531" y="203"/>
                </a:lnTo>
                <a:lnTo>
                  <a:pt x="486" y="203"/>
                </a:lnTo>
                <a:lnTo>
                  <a:pt x="486" y="90"/>
                </a:lnTo>
                <a:lnTo>
                  <a:pt x="264" y="203"/>
                </a:lnTo>
                <a:lnTo>
                  <a:pt x="264" y="90"/>
                </a:lnTo>
                <a:lnTo>
                  <a:pt x="42" y="203"/>
                </a:lnTo>
                <a:lnTo>
                  <a:pt x="42" y="502"/>
                </a:lnTo>
                <a:lnTo>
                  <a:pt x="0" y="502"/>
                </a:lnTo>
                <a:lnTo>
                  <a:pt x="0" y="556"/>
                </a:lnTo>
                <a:lnTo>
                  <a:pt x="42" y="556"/>
                </a:lnTo>
                <a:lnTo>
                  <a:pt x="739" y="556"/>
                </a:lnTo>
                <a:lnTo>
                  <a:pt x="783" y="556"/>
                </a:lnTo>
                <a:lnTo>
                  <a:pt x="783" y="502"/>
                </a:lnTo>
                <a:lnTo>
                  <a:pt x="739" y="502"/>
                </a:lnTo>
                <a:close/>
                <a:moveTo>
                  <a:pt x="435" y="348"/>
                </a:moveTo>
                <a:lnTo>
                  <a:pt x="364" y="348"/>
                </a:lnTo>
                <a:lnTo>
                  <a:pt x="364" y="285"/>
                </a:lnTo>
                <a:lnTo>
                  <a:pt x="435" y="285"/>
                </a:lnTo>
                <a:lnTo>
                  <a:pt x="435" y="348"/>
                </a:lnTo>
                <a:close/>
                <a:moveTo>
                  <a:pt x="629" y="454"/>
                </a:moveTo>
                <a:lnTo>
                  <a:pt x="558" y="454"/>
                </a:lnTo>
                <a:lnTo>
                  <a:pt x="558" y="391"/>
                </a:lnTo>
                <a:lnTo>
                  <a:pt x="629" y="391"/>
                </a:lnTo>
                <a:lnTo>
                  <a:pt x="629" y="454"/>
                </a:lnTo>
                <a:close/>
                <a:moveTo>
                  <a:pt x="629" y="348"/>
                </a:moveTo>
                <a:lnTo>
                  <a:pt x="558" y="348"/>
                </a:lnTo>
                <a:lnTo>
                  <a:pt x="558" y="285"/>
                </a:lnTo>
                <a:lnTo>
                  <a:pt x="629" y="285"/>
                </a:lnTo>
                <a:lnTo>
                  <a:pt x="629" y="348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2" descr="C:\Users\F5506738\Downloads\award-belt-shape.png"/>
          <p:cNvPicPr>
            <a:picLocks noChangeAspect="1" noChangeArrowheads="1"/>
          </p:cNvPicPr>
          <p:nvPr/>
        </p:nvPicPr>
        <p:blipFill>
          <a:blip r:embed="rId4">
            <a:duotone>
              <a:srgbClr val="9BBB5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883" y="1250224"/>
            <a:ext cx="637210" cy="6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7"/>
          <p:cNvGrpSpPr/>
          <p:nvPr/>
        </p:nvGrpSpPr>
        <p:grpSpPr>
          <a:xfrm>
            <a:off x="6756410" y="2223817"/>
            <a:ext cx="2387601" cy="1055628"/>
            <a:chOff x="6756400" y="2071417"/>
            <a:chExt cx="2387601" cy="1055628"/>
          </a:xfrm>
        </p:grpSpPr>
        <p:sp>
          <p:nvSpPr>
            <p:cNvPr id="14" name="TextBox 10"/>
            <p:cNvSpPr txBox="1"/>
            <p:nvPr/>
          </p:nvSpPr>
          <p:spPr>
            <a:xfrm>
              <a:off x="7685494" y="2077768"/>
              <a:ext cx="1193838" cy="552449"/>
            </a:xfrm>
            <a:prstGeom prst="rect">
              <a:avLst/>
            </a:prstGeom>
            <a:noFill/>
          </p:spPr>
          <p:txBody>
            <a:bodyPr wrap="square" lIns="0" tIns="0" rIns="0" bIns="0" numCol="1" spcCol="288000" rtlCol="0">
              <a:noAutofit/>
            </a:bodyPr>
            <a:lstStyle/>
            <a:p>
              <a:pPr defTabSz="457200"/>
              <a:r>
                <a:rPr lang="en-US" sz="1000" dirty="0">
                  <a:solidFill>
                    <a:schemeClr val="accent6"/>
                  </a:solidFill>
                  <a:cs typeface="Arial"/>
                </a:rPr>
                <a:t>Excellence program extended to </a:t>
              </a:r>
              <a:r>
                <a:rPr lang="en-US" sz="1000" dirty="0" smtClean="0">
                  <a:solidFill>
                    <a:schemeClr val="accent6"/>
                  </a:solidFill>
                  <a:cs typeface="Arial"/>
                </a:rPr>
                <a:t>the </a:t>
              </a:r>
              <a:r>
                <a:rPr lang="en-US" sz="1000">
                  <a:solidFill>
                    <a:schemeClr val="accent6"/>
                  </a:solidFill>
                  <a:cs typeface="Arial"/>
                </a:rPr>
                <a:t>Supply </a:t>
              </a:r>
              <a:r>
                <a:rPr lang="en-US" sz="1000" smtClean="0">
                  <a:solidFill>
                    <a:schemeClr val="accent6"/>
                  </a:solidFill>
                  <a:cs typeface="Arial"/>
                </a:rPr>
                <a:t>Chain </a:t>
              </a:r>
              <a:endParaRPr lang="fr-FR" sz="1000" dirty="0">
                <a:solidFill>
                  <a:schemeClr val="accent6"/>
                </a:solidFill>
                <a:cs typeface="Arial"/>
              </a:endParaRPr>
            </a:p>
          </p:txBody>
        </p:sp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6400" y="2071417"/>
              <a:ext cx="766629" cy="439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6"/>
            <p:cNvSpPr txBox="1"/>
            <p:nvPr/>
          </p:nvSpPr>
          <p:spPr>
            <a:xfrm>
              <a:off x="6807201" y="2612696"/>
              <a:ext cx="2336800" cy="514349"/>
            </a:xfrm>
            <a:prstGeom prst="rect">
              <a:avLst/>
            </a:prstGeom>
            <a:noFill/>
          </p:spPr>
          <p:txBody>
            <a:bodyPr wrap="square" lIns="0" tIns="0" rIns="0" bIns="0" numCol="1" spcCol="288000" rtlCol="0">
              <a:noAutofit/>
            </a:bodyPr>
            <a:lstStyle/>
            <a:p>
              <a:pPr defTabSz="457200"/>
              <a:r>
                <a:rPr lang="en-US" sz="1000" dirty="0" smtClean="0">
                  <a:solidFill>
                    <a:schemeClr val="accent6"/>
                  </a:solidFill>
                  <a:cs typeface="Arial"/>
                </a:rPr>
                <a:t>Program currently being deployed </a:t>
              </a:r>
              <a:r>
                <a:rPr lang="en-US" sz="1000" dirty="0">
                  <a:solidFill>
                    <a:schemeClr val="accent6"/>
                  </a:solidFill>
                  <a:cs typeface="Arial"/>
                </a:rPr>
                <a:t>in: </a:t>
              </a:r>
              <a:r>
                <a:rPr lang="en-US" sz="1000" dirty="0" smtClean="0">
                  <a:solidFill>
                    <a:schemeClr val="accent6"/>
                  </a:solidFill>
                  <a:cs typeface="Arial"/>
                </a:rPr>
                <a:t>Glass Industry, Performance Plastics, Sekurit, and in the Sector’s Activities in </a:t>
              </a:r>
              <a:r>
                <a:rPr lang="en-US" sz="1000" dirty="0" err="1" smtClean="0">
                  <a:solidFill>
                    <a:schemeClr val="accent6"/>
                  </a:solidFill>
                  <a:cs typeface="Arial"/>
                </a:rPr>
                <a:t>Brasil</a:t>
              </a:r>
              <a:endParaRPr lang="en-US" sz="1000" dirty="0">
                <a:solidFill>
                  <a:schemeClr val="accent6"/>
                </a:solidFill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245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SAINT-GOBAIN CORPORATE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C7AA0DD4-52DA-4520-BB3A-012BA58F7695}" type="slidenum">
              <a:rPr lang="en-US" i="1" smtClean="0"/>
              <a:pPr/>
              <a:t>9</a:t>
            </a:fld>
            <a:r>
              <a:rPr lang="en-US" i="1" smtClean="0"/>
              <a:t> - Corporate presentation– Nicolas HUMBERT – May 2018</a:t>
            </a:r>
            <a:endParaRPr lang="en-US" i="1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organization of the Group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946" y="973881"/>
            <a:ext cx="2064418" cy="113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52"/>
          <p:cNvGrpSpPr/>
          <p:nvPr/>
        </p:nvGrpSpPr>
        <p:grpSpPr>
          <a:xfrm flipH="1">
            <a:off x="904230" y="1652071"/>
            <a:ext cx="2388716" cy="1963941"/>
            <a:chOff x="5624917" y="1942962"/>
            <a:chExt cx="2388716" cy="1963941"/>
          </a:xfrm>
        </p:grpSpPr>
        <p:grpSp>
          <p:nvGrpSpPr>
            <p:cNvPr id="8" name="Group 53"/>
            <p:cNvGrpSpPr/>
            <p:nvPr/>
          </p:nvGrpSpPr>
          <p:grpSpPr>
            <a:xfrm>
              <a:off x="5681133" y="1989462"/>
              <a:ext cx="2286000" cy="1870941"/>
              <a:chOff x="5681133" y="1989462"/>
              <a:chExt cx="2286000" cy="1870941"/>
            </a:xfrm>
          </p:grpSpPr>
          <p:cxnSp>
            <p:nvCxnSpPr>
              <p:cNvPr id="11" name="Straight Connector 56"/>
              <p:cNvCxnSpPr/>
              <p:nvPr/>
            </p:nvCxnSpPr>
            <p:spPr>
              <a:xfrm flipH="1">
                <a:off x="5681133" y="1989462"/>
                <a:ext cx="1058334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219CDC"/>
                </a:solidFill>
                <a:prstDash val="solid"/>
              </a:ln>
              <a:effectLst/>
            </p:spPr>
          </p:cxnSp>
          <p:cxnSp>
            <p:nvCxnSpPr>
              <p:cNvPr id="12" name="Straight Connector 57"/>
              <p:cNvCxnSpPr/>
              <p:nvPr/>
            </p:nvCxnSpPr>
            <p:spPr>
              <a:xfrm>
                <a:off x="7967133" y="2175710"/>
                <a:ext cx="0" cy="1684693"/>
              </a:xfrm>
              <a:prstGeom prst="line">
                <a:avLst/>
              </a:prstGeom>
              <a:noFill/>
              <a:ln w="25400" cap="flat" cmpd="sng" algn="ctr">
                <a:solidFill>
                  <a:srgbClr val="219CDC"/>
                </a:solidFill>
                <a:prstDash val="solid"/>
              </a:ln>
              <a:effectLst/>
            </p:spPr>
          </p:cxnSp>
        </p:grpSp>
        <p:sp>
          <p:nvSpPr>
            <p:cNvPr id="9" name="Oval 54"/>
            <p:cNvSpPr/>
            <p:nvPr/>
          </p:nvSpPr>
          <p:spPr>
            <a:xfrm>
              <a:off x="5624917" y="1942962"/>
              <a:ext cx="93000" cy="93000"/>
            </a:xfrm>
            <a:prstGeom prst="ellipse">
              <a:avLst/>
            </a:prstGeom>
            <a:solidFill>
              <a:srgbClr val="219CD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55"/>
            <p:cNvSpPr/>
            <p:nvPr/>
          </p:nvSpPr>
          <p:spPr>
            <a:xfrm>
              <a:off x="7920633" y="3813903"/>
              <a:ext cx="93000" cy="93000"/>
            </a:xfrm>
            <a:prstGeom prst="ellipse">
              <a:avLst/>
            </a:prstGeom>
            <a:solidFill>
              <a:srgbClr val="219CD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18597" y="3720715"/>
            <a:ext cx="7362832" cy="546652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635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About 50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Activities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b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</a:b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More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than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1,000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consolitated</a:t>
            </a:r>
            <a:r>
              <a:rPr kumimoji="0" lang="fr-FR" sz="1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fr-FR" sz="1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companies</a:t>
            </a:r>
            <a:endParaRPr kumimoji="0" lang="fr-FR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29" y="2589396"/>
            <a:ext cx="16033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8" descr="distr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27" y="2590983"/>
            <a:ext cx="15938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1439328" y="3314883"/>
            <a:ext cx="1603375" cy="254629"/>
          </a:xfrm>
          <a:prstGeom prst="rect">
            <a:avLst/>
          </a:prstGeom>
          <a:solidFill>
            <a:srgbClr val="219C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Innovative</a:t>
            </a: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 Materials</a:t>
            </a:r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>
            <a:off x="3548930" y="3310745"/>
            <a:ext cx="1600074" cy="254629"/>
          </a:xfrm>
          <a:prstGeom prst="rect">
            <a:avLst/>
          </a:prstGeom>
          <a:solidFill>
            <a:srgbClr val="E553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Construction </a:t>
            </a:r>
            <a:r>
              <a:rPr kumimoji="0" lang="fr-FR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Products</a:t>
            </a:r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8" name="Text Box 39"/>
          <p:cNvSpPr txBox="1">
            <a:spLocks noChangeArrowheads="1"/>
          </p:cNvSpPr>
          <p:nvPr/>
        </p:nvSpPr>
        <p:spPr bwMode="auto">
          <a:xfrm>
            <a:off x="5692228" y="3314883"/>
            <a:ext cx="1593850" cy="254629"/>
          </a:xfrm>
          <a:prstGeom prst="rect">
            <a:avLst/>
          </a:prstGeom>
          <a:solidFill>
            <a:srgbClr val="CE14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Building Distribution</a:t>
            </a:r>
            <a:endParaRPr kumimoji="0" lang="ro-RO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8597" y="1375267"/>
            <a:ext cx="1798982" cy="634348"/>
          </a:xfrm>
          <a:prstGeom prst="rect">
            <a:avLst/>
          </a:prstGeom>
          <a:solidFill>
            <a:srgbClr val="219CD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General</a:t>
            </a:r>
            <a:r>
              <a:rPr kumimoji="0" lang="fr-FR" sz="11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fr-FR" sz="1100" kern="0" dirty="0">
                <a:solidFill>
                  <a:prstClr val="white"/>
                </a:solidFill>
                <a:latin typeface="Calibri"/>
              </a:rPr>
              <a:t>D</a:t>
            </a:r>
            <a:r>
              <a:rPr kumimoji="0" lang="fr-FR" sz="1100" b="0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elegations</a:t>
            </a:r>
            <a:endParaRPr kumimoji="0" lang="fr-FR" sz="1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3171225" y="769192"/>
            <a:ext cx="2588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b="1" dirty="0">
                <a:solidFill>
                  <a:srgbClr val="1A4282"/>
                </a:solidFill>
                <a:cs typeface="Arial" panose="020B0604020202020204" pitchFamily="34" charset="0"/>
              </a:rPr>
              <a:t>Compagnie de </a:t>
            </a:r>
            <a:r>
              <a:rPr lang="fr-FR" sz="1400" b="1" dirty="0" smtClean="0">
                <a:solidFill>
                  <a:srgbClr val="1A4282"/>
                </a:solidFill>
                <a:cs typeface="Arial" panose="020B0604020202020204" pitchFamily="34" charset="0"/>
              </a:rPr>
              <a:t>Saint-Gobain</a:t>
            </a:r>
            <a:endParaRPr lang="fr-FR" sz="1400" b="1" dirty="0">
              <a:solidFill>
                <a:srgbClr val="1A4282"/>
              </a:solidFill>
              <a:cs typeface="Arial" panose="020B0604020202020204" pitchFamily="34" charset="0"/>
            </a:endParaRPr>
          </a:p>
        </p:txBody>
      </p:sp>
      <p:grpSp>
        <p:nvGrpSpPr>
          <p:cNvPr id="21" name="Group 33"/>
          <p:cNvGrpSpPr/>
          <p:nvPr/>
        </p:nvGrpSpPr>
        <p:grpSpPr>
          <a:xfrm>
            <a:off x="6411885" y="1138443"/>
            <a:ext cx="1669551" cy="1107996"/>
            <a:chOff x="6551583" y="909601"/>
            <a:chExt cx="1669551" cy="1107996"/>
          </a:xfrm>
        </p:grpSpPr>
        <p:sp>
          <p:nvSpPr>
            <p:cNvPr id="22" name="Rectangle 21"/>
            <p:cNvSpPr/>
            <p:nvPr/>
          </p:nvSpPr>
          <p:spPr>
            <a:xfrm>
              <a:off x="6551584" y="909601"/>
              <a:ext cx="1669550" cy="1107996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551583" y="909601"/>
              <a:ext cx="1669551" cy="1107996"/>
            </a:xfrm>
            <a:prstGeom prst="rect">
              <a:avLst/>
            </a:prstGeom>
            <a:solidFill>
              <a:srgbClr val="219CD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  <a:t>Finance </a:t>
              </a:r>
              <a:br>
                <a:rPr kumimoji="0" lang="fr-F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</a:br>
              <a:r>
                <a:rPr kumimoji="0" lang="fr-F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  <a:t>R&amp;D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  <a:t>Marketing 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  <a:t>Human</a:t>
              </a:r>
              <a:r>
                <a:rPr kumimoji="0" lang="fr-F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fr-FR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  <a:t>Resources</a:t>
              </a:r>
              <a:endPara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  <a:t>Legal</a:t>
              </a:r>
              <a:r>
                <a:rPr kumimoji="0" lang="fr-F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  <a:t> / </a:t>
              </a:r>
              <a:r>
                <a:rPr kumimoji="0" lang="fr-FR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  <a:t>Tax</a:t>
              </a:r>
              <a:endPara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  <a:t>Communications</a:t>
              </a:r>
            </a:p>
          </p:txBody>
        </p:sp>
      </p:grpSp>
      <p:grpSp>
        <p:nvGrpSpPr>
          <p:cNvPr id="24" name="Group 51"/>
          <p:cNvGrpSpPr/>
          <p:nvPr/>
        </p:nvGrpSpPr>
        <p:grpSpPr>
          <a:xfrm>
            <a:off x="5476746" y="1652071"/>
            <a:ext cx="2388716" cy="1963941"/>
            <a:chOff x="5624917" y="1942962"/>
            <a:chExt cx="2388716" cy="1963941"/>
          </a:xfrm>
        </p:grpSpPr>
        <p:grpSp>
          <p:nvGrpSpPr>
            <p:cNvPr id="25" name="Group 47"/>
            <p:cNvGrpSpPr/>
            <p:nvPr/>
          </p:nvGrpSpPr>
          <p:grpSpPr>
            <a:xfrm>
              <a:off x="5681133" y="1989462"/>
              <a:ext cx="2286000" cy="1870941"/>
              <a:chOff x="5681133" y="1989462"/>
              <a:chExt cx="2286000" cy="1870941"/>
            </a:xfrm>
          </p:grpSpPr>
          <p:cxnSp>
            <p:nvCxnSpPr>
              <p:cNvPr id="28" name="Straight Connector 44"/>
              <p:cNvCxnSpPr/>
              <p:nvPr/>
            </p:nvCxnSpPr>
            <p:spPr>
              <a:xfrm flipH="1">
                <a:off x="5681133" y="1989462"/>
                <a:ext cx="1058334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219CDC"/>
                </a:solidFill>
                <a:prstDash val="solid"/>
              </a:ln>
              <a:effectLst/>
            </p:spPr>
          </p:cxnSp>
          <p:cxnSp>
            <p:nvCxnSpPr>
              <p:cNvPr id="29" name="Straight Connector 46"/>
              <p:cNvCxnSpPr/>
              <p:nvPr/>
            </p:nvCxnSpPr>
            <p:spPr>
              <a:xfrm>
                <a:off x="7967133" y="2175710"/>
                <a:ext cx="0" cy="1684693"/>
              </a:xfrm>
              <a:prstGeom prst="line">
                <a:avLst/>
              </a:prstGeom>
              <a:noFill/>
              <a:ln w="25400" cap="flat" cmpd="sng" algn="ctr">
                <a:solidFill>
                  <a:srgbClr val="219CDC"/>
                </a:solidFill>
                <a:prstDash val="solid"/>
              </a:ln>
              <a:effectLst/>
            </p:spPr>
          </p:cxnSp>
        </p:grpSp>
        <p:sp>
          <p:nvSpPr>
            <p:cNvPr id="26" name="Oval 48"/>
            <p:cNvSpPr/>
            <p:nvPr/>
          </p:nvSpPr>
          <p:spPr>
            <a:xfrm>
              <a:off x="5624917" y="1942962"/>
              <a:ext cx="93000" cy="93000"/>
            </a:xfrm>
            <a:prstGeom prst="ellipse">
              <a:avLst/>
            </a:prstGeom>
            <a:solidFill>
              <a:srgbClr val="219CD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49"/>
            <p:cNvSpPr/>
            <p:nvPr/>
          </p:nvSpPr>
          <p:spPr>
            <a:xfrm>
              <a:off x="7920633" y="3813903"/>
              <a:ext cx="93000" cy="93000"/>
            </a:xfrm>
            <a:prstGeom prst="ellipse">
              <a:avLst/>
            </a:prstGeom>
            <a:solidFill>
              <a:srgbClr val="219CD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Picture 2" descr="C:\Users\B7747381\Desktop\Pour Pole MI\Pour Pole MI\ragreage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43"/>
          <a:stretch/>
        </p:blipFill>
        <p:spPr bwMode="auto">
          <a:xfrm>
            <a:off x="3548930" y="2585258"/>
            <a:ext cx="1600074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9689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SAINT-GOBAIN">
      <a:dk1>
        <a:srgbClr val="575756"/>
      </a:dk1>
      <a:lt1>
        <a:sysClr val="window" lastClr="FFFFFF"/>
      </a:lt1>
      <a:dk2>
        <a:srgbClr val="17428C"/>
      </a:dk2>
      <a:lt2>
        <a:srgbClr val="000000"/>
      </a:lt2>
      <a:accent1>
        <a:srgbClr val="CE1431"/>
      </a:accent1>
      <a:accent2>
        <a:srgbClr val="E5531A"/>
      </a:accent2>
      <a:accent3>
        <a:srgbClr val="67B9B0"/>
      </a:accent3>
      <a:accent4>
        <a:srgbClr val="219CDC"/>
      </a:accent4>
      <a:accent5>
        <a:srgbClr val="17428C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8063645AF98C43988B307CC4874032" ma:contentTypeVersion="2" ma:contentTypeDescription="Crée un document." ma:contentTypeScope="" ma:versionID="dbfd7a0cd72e33acfa974dfda741a58f">
  <xsd:schema xmlns:xsd="http://www.w3.org/2001/XMLSchema" xmlns:xs="http://www.w3.org/2001/XMLSchema" xmlns:p="http://schemas.microsoft.com/office/2006/metadata/properties" xmlns:ns2="404eb80e-a95b-488b-9140-a460bd4882b8" targetNamespace="http://schemas.microsoft.com/office/2006/metadata/properties" ma:root="true" ma:fieldsID="a816eb4f3b589567c5ebd065835df375" ns2:_="">
    <xsd:import namespace="404eb80e-a95b-488b-9140-a460bd4882b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4eb80e-a95b-488b-9140-a460bd4882b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AAB308-4DC2-48CC-9B70-4FD7F65203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4eb80e-a95b-488b-9140-a460bd4882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7AB3CB-B2E8-4837-9178-D9F0A81A0FF7}">
  <ds:schemaRefs>
    <ds:schemaRef ds:uri="404eb80e-a95b-488b-9140-a460bd4882b8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97A4320-7072-4D65-95E4-B2F68734BC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7500</TotalTime>
  <Words>3366</Words>
  <Application>Microsoft Office PowerPoint</Application>
  <PresentationFormat>Affichage à l'écran (16:9)</PresentationFormat>
  <Paragraphs>615</Paragraphs>
  <Slides>49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8" baseType="lpstr">
      <vt:lpstr>ＭＳ Ｐゴシック</vt:lpstr>
      <vt:lpstr>Arial</vt:lpstr>
      <vt:lpstr>Calibri</vt:lpstr>
      <vt:lpstr>Gotham</vt:lpstr>
      <vt:lpstr>굴림</vt:lpstr>
      <vt:lpstr>Times New Roman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SAINT-GOBAIN CORPORATE</vt:lpstr>
      <vt:lpstr>SAINT-GOBAIN CORPORATE</vt:lpstr>
      <vt:lpstr>SAINT-GOBAIN CORPORATE</vt:lpstr>
      <vt:lpstr>SAINT-GOBAIN CORPORATE</vt:lpstr>
      <vt:lpstr>SAINT-GOBAIN CORPORATE</vt:lpstr>
      <vt:lpstr>SAINT-GOBAIN CORPORATE</vt:lpstr>
      <vt:lpstr>SAINT-GOBAIN CORPORATE</vt:lpstr>
      <vt:lpstr>SAINT-GOBAIN CORPORATE</vt:lpstr>
      <vt:lpstr>Présentation PowerPoint</vt:lpstr>
      <vt:lpstr>SAINT-GOBAIN CRYSTALS</vt:lpstr>
      <vt:lpstr>SAINT-GOBAIN CRYSTALS</vt:lpstr>
      <vt:lpstr>SAINT-GOBAIN CRYSTALS</vt:lpstr>
      <vt:lpstr>SAINT-GOBAIN CRYSTALS</vt:lpstr>
      <vt:lpstr>SAINT GOBAIN CRYSTALS</vt:lpstr>
      <vt:lpstr>SAINT-GOBAIN CRYSTALS</vt:lpstr>
      <vt:lpstr>SAINT-GOBAIN CRYSTALS</vt:lpstr>
      <vt:lpstr>SAINT-GOBAIN CRYSTALS</vt:lpstr>
      <vt:lpstr>SAINT-GOBAIN CRYSTALS</vt:lpstr>
      <vt:lpstr>SAINT-GOBAIN CRYSTALS</vt:lpstr>
      <vt:lpstr>SAINT-GOBAIN CRYSTALS</vt:lpstr>
      <vt:lpstr>SAINT-GOBAIN CRYSTALS</vt:lpstr>
      <vt:lpstr>SAINT-GOBAIN CRYSTALS</vt:lpstr>
      <vt:lpstr>SAINT-GOBAIN CRYSTALS</vt:lpstr>
      <vt:lpstr>SAINT-GOBAIN CRYSTALS</vt:lpstr>
      <vt:lpstr>SAINT-GOBAIN CRYSTALS</vt:lpstr>
      <vt:lpstr>Présentation PowerPoint</vt:lpstr>
      <vt:lpstr>NEW PRODUCTS</vt:lpstr>
      <vt:lpstr>NEW PRODUCTS</vt:lpstr>
      <vt:lpstr>NEW PRODUCTS</vt:lpstr>
      <vt:lpstr>NEW PRODUCTS</vt:lpstr>
      <vt:lpstr>NEW PRODUCTS</vt:lpstr>
      <vt:lpstr>NEW PRODUCTS</vt:lpstr>
      <vt:lpstr>NEW PRODUCTS</vt:lpstr>
      <vt:lpstr>NEW PRODUCTS</vt:lpstr>
      <vt:lpstr>NEW PRODUCTS</vt:lpstr>
      <vt:lpstr>NEW PRODUCTS</vt:lpstr>
      <vt:lpstr>NEW PRODUCTS</vt:lpstr>
      <vt:lpstr>NEW PRODUCTS</vt:lpstr>
      <vt:lpstr>NEW PRODUCTS</vt:lpstr>
      <vt:lpstr>NEW PRODUCTS</vt:lpstr>
      <vt:lpstr>NEW PRODUCTS</vt:lpstr>
      <vt:lpstr>NEW PRODUCTS</vt:lpstr>
      <vt:lpstr>Présentation PowerPoint</vt:lpstr>
      <vt:lpstr>Q&amp;A</vt:lpstr>
      <vt:lpstr>CONTACTS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Windows</dc:creator>
  <cp:lastModifiedBy>Humbert, Nicolas</cp:lastModifiedBy>
  <cp:revision>413</cp:revision>
  <cp:lastPrinted>2018-05-21T15:59:58Z</cp:lastPrinted>
  <dcterms:created xsi:type="dcterms:W3CDTF">2016-04-22T15:26:47Z</dcterms:created>
  <dcterms:modified xsi:type="dcterms:W3CDTF">2018-05-31T07:56:57Z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0x010100D08063645AF98C43988B307CC4874032</vt:lpwstr>
  </property>
</Properties>
</file>