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62" r:id="rId2"/>
    <p:sldId id="365" r:id="rId3"/>
    <p:sldId id="432" r:id="rId4"/>
    <p:sldId id="418" r:id="rId5"/>
    <p:sldId id="422" r:id="rId6"/>
    <p:sldId id="423" r:id="rId7"/>
    <p:sldId id="439" r:id="rId8"/>
    <p:sldId id="424" r:id="rId9"/>
    <p:sldId id="446" r:id="rId10"/>
    <p:sldId id="425" r:id="rId11"/>
    <p:sldId id="426" r:id="rId12"/>
    <p:sldId id="427" r:id="rId13"/>
    <p:sldId id="428" r:id="rId14"/>
    <p:sldId id="429" r:id="rId15"/>
    <p:sldId id="430" r:id="rId16"/>
    <p:sldId id="383" r:id="rId17"/>
    <p:sldId id="391" r:id="rId18"/>
    <p:sldId id="417" r:id="rId19"/>
    <p:sldId id="372" r:id="rId20"/>
    <p:sldId id="447" r:id="rId21"/>
    <p:sldId id="443" r:id="rId22"/>
    <p:sldId id="444" r:id="rId23"/>
    <p:sldId id="445" r:id="rId24"/>
    <p:sldId id="437" r:id="rId25"/>
    <p:sldId id="438" r:id="rId26"/>
    <p:sldId id="436" r:id="rId27"/>
    <p:sldId id="441" r:id="rId28"/>
    <p:sldId id="442" r:id="rId29"/>
    <p:sldId id="440" r:id="rId30"/>
  </p:sldIdLst>
  <p:sldSz cx="9144000" cy="6858000" type="screen4x3"/>
  <p:notesSz cx="6735763" cy="9799638"/>
  <p:defaultTextStyle>
    <a:defPPr>
      <a:defRPr lang="ru-RU"/>
    </a:defPPr>
    <a:lvl1pPr marL="0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10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16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21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26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4" autoAdjust="0"/>
    <p:restoredTop sz="94660"/>
  </p:normalViewPr>
  <p:slideViewPr>
    <p:cSldViewPr>
      <p:cViewPr varScale="1">
        <p:scale>
          <a:sx n="95" d="100"/>
          <a:sy n="95" d="100"/>
        </p:scale>
        <p:origin x="21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59.wmf"/><Relationship Id="rId4" Type="http://schemas.openxmlformats.org/officeDocument/2006/relationships/image" Target="../media/image6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789AB4-2472-409E-9EB2-54AD691FF8EF}" type="datetimeFigureOut">
              <a:rPr lang="ru-RU" smtClean="0"/>
              <a:pPr/>
              <a:t>19.06.2018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35013"/>
            <a:ext cx="4897437" cy="3675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54828"/>
            <a:ext cx="5388610" cy="440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07955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07955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230F5A-60F4-440A-9636-3F8F205492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649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10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1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21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2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30F5A-60F4-440A-9636-3F8F2054928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774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C455B-A6E8-4D8B-B74B-9C3A8C9A53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195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30F5A-60F4-440A-9636-3F8F2054928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691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That is all. In conclusion I would like to say that: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D1207-DD09-4E80-94F6-7EEBA8116548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946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That is all. In conclusion I would like to say that: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D1207-DD09-4E80-94F6-7EEBA8116548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170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F6320-E713-4509-BF40-D5AE5585B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2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9" indent="-342829" algn="l" defTabSz="9142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defTabSz="9142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8" indent="-228553" algn="l" defTabSz="9142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4" indent="-228553" algn="l" defTabSz="9142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image" Target="../media/image26.png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image" Target="../media/image25.png"/><Relationship Id="rId16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NUL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8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1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62.gif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3.bin"/><Relationship Id="rId10" Type="http://schemas.openxmlformats.org/officeDocument/2006/relationships/oleObject" Target="../embeddings/oleObject6.bin"/><Relationship Id="rId4" Type="http://schemas.openxmlformats.org/officeDocument/2006/relationships/image" Target="../media/image63.gif"/><Relationship Id="rId9" Type="http://schemas.openxmlformats.org/officeDocument/2006/relationships/image" Target="../media/image59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59.wmf"/><Relationship Id="rId12" Type="http://schemas.openxmlformats.org/officeDocument/2006/relationships/image" Target="../media/image72.png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1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67.wmf"/><Relationship Id="rId5" Type="http://schemas.openxmlformats.org/officeDocument/2006/relationships/image" Target="../media/image71.png"/><Relationship Id="rId15" Type="http://schemas.openxmlformats.org/officeDocument/2006/relationships/image" Target="../media/image68.wmf"/><Relationship Id="rId10" Type="http://schemas.openxmlformats.org/officeDocument/2006/relationships/oleObject" Target="../embeddings/oleObject9.bin"/><Relationship Id="rId4" Type="http://schemas.openxmlformats.org/officeDocument/2006/relationships/image" Target="../media/image70.png"/><Relationship Id="rId9" Type="http://schemas.openxmlformats.org/officeDocument/2006/relationships/image" Target="../media/image66.wmf"/><Relationship Id="rId14" Type="http://schemas.openxmlformats.org/officeDocument/2006/relationships/oleObject" Target="../embeddings/oleObject10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836712"/>
            <a:ext cx="7632848" cy="1440160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/>
            </a:r>
            <a:br>
              <a:rPr lang="en-US" sz="4800" b="1" dirty="0" smtClean="0">
                <a:solidFill>
                  <a:srgbClr val="FF0000"/>
                </a:solidFill>
              </a:rPr>
            </a:br>
            <a:r>
              <a:rPr lang="en-US" sz="4800" b="1" dirty="0" smtClean="0">
                <a:solidFill>
                  <a:srgbClr val="C00000"/>
                </a:solidFill>
              </a:rPr>
              <a:t>Status of Forward Hadron Calorimeter (</a:t>
            </a:r>
            <a:r>
              <a:rPr lang="en-US" sz="4800" b="1" dirty="0" err="1" smtClean="0">
                <a:solidFill>
                  <a:srgbClr val="C00000"/>
                </a:solidFill>
              </a:rPr>
              <a:t>FHCal</a:t>
            </a:r>
            <a:r>
              <a:rPr lang="en-US" sz="4800" b="1" dirty="0" smtClean="0">
                <a:solidFill>
                  <a:srgbClr val="C00000"/>
                </a:solidFill>
              </a:rPr>
              <a:t>) at MPD </a:t>
            </a:r>
            <a:br>
              <a:rPr lang="en-US" sz="4800" b="1" dirty="0" smtClean="0">
                <a:solidFill>
                  <a:srgbClr val="C00000"/>
                </a:solidFill>
              </a:rPr>
            </a:br>
            <a:endParaRPr lang="ru-RU" sz="2700" b="1" dirty="0">
              <a:solidFill>
                <a:srgbClr val="C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483768" y="2852936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A.Ivashkin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behalf of the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FHCal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MPD group</a:t>
            </a:r>
            <a:endParaRPr lang="en-US" b="1" dirty="0" smtClean="0"/>
          </a:p>
          <a:p>
            <a:pPr algn="ctr"/>
            <a:r>
              <a:rPr lang="en-US" b="1" dirty="0" err="1" smtClean="0"/>
              <a:t>Dubna</a:t>
            </a:r>
            <a:r>
              <a:rPr lang="en-US" b="1" dirty="0" smtClean="0"/>
              <a:t> - Moscow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4364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6371000"/>
            <a:ext cx="2133600" cy="365125"/>
          </a:xfrm>
        </p:spPr>
        <p:txBody>
          <a:bodyPr/>
          <a:lstStyle/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D93FF-0D2C-477C-9CF6-DFC357FD0BD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54834"/>
            <a:ext cx="3873728" cy="2910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169" y="1254834"/>
            <a:ext cx="3860748" cy="28955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1652" y="0"/>
            <a:ext cx="9157896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 of calorimeter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supermodule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at CERN T9 line.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6326" y="652277"/>
            <a:ext cx="374441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Proton momentum range: 3-10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GeV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/c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3674" y="4581128"/>
            <a:ext cx="8327243" cy="16312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marR="0" lvl="0" indent="-34290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Supermodule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consists of 9 (3x3) CBM modules.</a:t>
            </a:r>
          </a:p>
          <a:p>
            <a:pPr marL="342900" marR="0" lvl="0" indent="-34290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FEE and readout are designed for MPD (BM@N) experiment.</a:t>
            </a:r>
          </a:p>
          <a:p>
            <a:pPr marL="342900" marR="0" lvl="0" indent="-34290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Each module has 10 longitudinal sections with 10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SiPMs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at the end.</a:t>
            </a:r>
          </a:p>
          <a:p>
            <a:pPr marL="342900" marR="0" lvl="0" indent="-34290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Full size 60x60x160 cm</a:t>
            </a:r>
            <a:r>
              <a:rPr kumimoji="0" lang="en-US" sz="20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342900" marR="0" lvl="0" indent="-34290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Weight ~ 4.5 tons.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41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483D4EDA-1D73-4703-A022-207614ECC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45D006-5250-43BC-9B64-4263389CA3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CE40DB5-D29C-4A2A-852B-312DD4F96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36" y="1268760"/>
            <a:ext cx="8947943" cy="46650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E91F683-CF84-4F2D-AA93-0A0E29D1E128}"/>
              </a:ext>
            </a:extLst>
          </p:cNvPr>
          <p:cNvSpPr txBox="1"/>
          <p:nvPr/>
        </p:nvSpPr>
        <p:spPr>
          <a:xfrm>
            <a:off x="5436096" y="4773405"/>
            <a:ext cx="2974032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Muons energy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deposition spectra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10 sections</a:t>
            </a: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central module.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5A01BE9-1DB6-47C7-9579-182E9451025F}"/>
              </a:ext>
            </a:extLst>
          </p:cNvPr>
          <p:cNvSpPr/>
          <p:nvPr/>
        </p:nvSpPr>
        <p:spPr>
          <a:xfrm>
            <a:off x="6429515" y="1441076"/>
            <a:ext cx="685800" cy="3364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Sect.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C2A696C1-591D-4E26-B2A4-85944AB34AFC}"/>
              </a:ext>
            </a:extLst>
          </p:cNvPr>
          <p:cNvSpPr/>
          <p:nvPr/>
        </p:nvSpPr>
        <p:spPr>
          <a:xfrm>
            <a:off x="8267340" y="1433723"/>
            <a:ext cx="685800" cy="3364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Sect.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6EE8FD89-640E-4C91-9F8E-F87CC46CEF30}"/>
              </a:ext>
            </a:extLst>
          </p:cNvPr>
          <p:cNvSpPr/>
          <p:nvPr/>
        </p:nvSpPr>
        <p:spPr>
          <a:xfrm>
            <a:off x="903617" y="3034738"/>
            <a:ext cx="685800" cy="3364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Sect.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382AF886-DCC6-41ED-8228-CE5C28523513}"/>
              </a:ext>
            </a:extLst>
          </p:cNvPr>
          <p:cNvSpPr/>
          <p:nvPr/>
        </p:nvSpPr>
        <p:spPr>
          <a:xfrm>
            <a:off x="2713007" y="3075848"/>
            <a:ext cx="685800" cy="2542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Sect.4</a:t>
            </a: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DCFB7BEE-D2F2-45FA-BDDB-6B8DD33F7E30}"/>
              </a:ext>
            </a:extLst>
          </p:cNvPr>
          <p:cNvSpPr/>
          <p:nvPr/>
        </p:nvSpPr>
        <p:spPr>
          <a:xfrm>
            <a:off x="4508880" y="2995657"/>
            <a:ext cx="685800" cy="3364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Sect.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0C563B4C-3138-4C36-8BE7-E6B747E2CDA9}"/>
              </a:ext>
            </a:extLst>
          </p:cNvPr>
          <p:cNvSpPr/>
          <p:nvPr/>
        </p:nvSpPr>
        <p:spPr>
          <a:xfrm>
            <a:off x="6429515" y="2995657"/>
            <a:ext cx="685800" cy="3364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Sect.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1335825"/>
            <a:ext cx="1872208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Muons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deposit</a:t>
            </a:r>
          </a:p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~5 MeV</a:t>
            </a:r>
          </a:p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one section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9157896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Calibration of longitudinal sections with beam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muons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6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GeV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/c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1571" y="774907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Identification of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muons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equal energy deposition in first and last half of modules.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0C563B4C-3138-4C36-8BE7-E6B747E2CDA9}"/>
              </a:ext>
            </a:extLst>
          </p:cNvPr>
          <p:cNvSpPr/>
          <p:nvPr/>
        </p:nvSpPr>
        <p:spPr>
          <a:xfrm>
            <a:off x="954061" y="4662922"/>
            <a:ext cx="685800" cy="3364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Sect.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0C563B4C-3138-4C36-8BE7-E6B747E2CDA9}"/>
              </a:ext>
            </a:extLst>
          </p:cNvPr>
          <p:cNvSpPr/>
          <p:nvPr/>
        </p:nvSpPr>
        <p:spPr>
          <a:xfrm>
            <a:off x="2771800" y="4662922"/>
            <a:ext cx="685800" cy="3364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Sect.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0C563B4C-3138-4C36-8BE7-E6B747E2CDA9}"/>
              </a:ext>
            </a:extLst>
          </p:cNvPr>
          <p:cNvSpPr/>
          <p:nvPr/>
        </p:nvSpPr>
        <p:spPr>
          <a:xfrm>
            <a:off x="4508880" y="4662922"/>
            <a:ext cx="783199" cy="3364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Sect. 10</a:t>
            </a: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0C563B4C-3138-4C36-8BE7-E6B747E2CDA9}"/>
              </a:ext>
            </a:extLst>
          </p:cNvPr>
          <p:cNvSpPr/>
          <p:nvPr/>
        </p:nvSpPr>
        <p:spPr>
          <a:xfrm>
            <a:off x="8267340" y="2995657"/>
            <a:ext cx="685800" cy="3364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Sect.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 flipH="1">
            <a:off x="2339752" y="1052736"/>
            <a:ext cx="216024" cy="120641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2627784" y="1144239"/>
            <a:ext cx="1512168" cy="120464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16200000">
            <a:off x="1610896" y="1588842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1200" b="1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[MeV]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3414253" y="1437787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1200" b="1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[MeV]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939256" y="2634777"/>
            <a:ext cx="448112" cy="138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62632" y="2620543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1200" b="1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[MeV]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056403" y="2651330"/>
            <a:ext cx="448112" cy="138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24561" y="2641647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1200" b="1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[MeV]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41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3D62ADD-4A17-48C7-A666-01D625470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68156"/>
            <a:ext cx="5442597" cy="26941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6B76BE8-A6B5-42BF-BC6A-CF4D3772B96F}"/>
              </a:ext>
            </a:extLst>
          </p:cNvPr>
          <p:cNvSpPr txBox="1"/>
          <p:nvPr/>
        </p:nvSpPr>
        <p:spPr>
          <a:xfrm>
            <a:off x="2559839" y="82114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1652" y="0"/>
            <a:ext cx="9157896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pectra of energy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sum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first 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sections in central module,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protons 3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6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GeV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/c.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52121" y="1340768"/>
            <a:ext cx="329727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Some part of protons has only ionizing energy loss without hadron shower in  first sections.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3D62ADD-4A17-48C7-A666-01D625470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197" y="3764913"/>
            <a:ext cx="6023194" cy="29815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DBE4D66-4008-4959-B363-9B6AFACB21B7}"/>
              </a:ext>
            </a:extLst>
          </p:cNvPr>
          <p:cNvSpPr txBox="1"/>
          <p:nvPr/>
        </p:nvSpPr>
        <p:spPr>
          <a:xfrm>
            <a:off x="2227929" y="748722"/>
            <a:ext cx="139653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GeV/c</a:t>
            </a:r>
            <a:endParaRPr kumimoji="0" lang="ru-RU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DBE4D66-4008-4959-B363-9B6AFACB21B7}"/>
              </a:ext>
            </a:extLst>
          </p:cNvPr>
          <p:cNvSpPr txBox="1"/>
          <p:nvPr/>
        </p:nvSpPr>
        <p:spPr>
          <a:xfrm>
            <a:off x="6444208" y="3497220"/>
            <a:ext cx="139653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GeV/c</a:t>
            </a:r>
            <a:endParaRPr kumimoji="0" lang="ru-RU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03101" y="1164220"/>
                <a:ext cx="500547" cy="4755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kumimoji="0" lang="ru-RU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𝒊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sub>
                        <m:sup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𝒏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sup>
                        <m:e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𝑬</m:t>
                          </m:r>
                          <m:r>
                            <a:rPr kumimoji="0" lang="en-US" sz="1100" b="1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𝒊</m:t>
                          </m:r>
                        </m:e>
                      </m:nary>
                    </m:oMath>
                  </m:oMathPara>
                </a14:m>
                <a:endPara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101" y="1164220"/>
                <a:ext cx="500547" cy="475515"/>
              </a:xfrm>
              <a:prstGeom prst="rect">
                <a:avLst/>
              </a:prstGeom>
              <a:blipFill rotWithShape="0">
                <a:blip r:embed="rId4"/>
                <a:stretch>
                  <a:fillRect l="-106098" t="-116667" r="-109756" b="-1794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033640" y="3912718"/>
                <a:ext cx="500547" cy="4755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kumimoji="0" lang="ru-RU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𝒊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sub>
                        <m:sup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𝒏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sup>
                        <m:e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𝑬</m:t>
                          </m:r>
                          <m:r>
                            <a:rPr kumimoji="0" lang="en-US" sz="1100" b="1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𝒊</m:t>
                          </m:r>
                        </m:e>
                      </m:nary>
                    </m:oMath>
                  </m:oMathPara>
                </a14:m>
                <a:endPara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640" y="3912718"/>
                <a:ext cx="500547" cy="475515"/>
              </a:xfrm>
              <a:prstGeom prst="rect">
                <a:avLst/>
              </a:prstGeom>
              <a:blipFill rotWithShape="0">
                <a:blip r:embed="rId5"/>
                <a:stretch>
                  <a:fillRect l="-107317" t="-116667" r="-108537" b="-1794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775788" y="3038135"/>
                <a:ext cx="500547" cy="4792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kumimoji="0" lang="ru-RU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𝒊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sub>
                        <m:sup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𝒏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sup>
                        <m:e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𝑬</m:t>
                          </m:r>
                          <m:r>
                            <a:rPr kumimoji="0" lang="en-US" sz="1100" b="1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𝒊</m:t>
                          </m:r>
                        </m:e>
                      </m:nary>
                    </m:oMath>
                  </m:oMathPara>
                </a14:m>
                <a:endPara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788" y="3038135"/>
                <a:ext cx="500547" cy="479234"/>
              </a:xfrm>
              <a:prstGeom prst="rect">
                <a:avLst/>
              </a:prstGeom>
              <a:blipFill rotWithShape="0">
                <a:blip r:embed="rId6"/>
                <a:stretch>
                  <a:fillRect l="-104819" t="-113924" r="-107229" b="-1772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828802" y="1194155"/>
                <a:ext cx="500547" cy="4755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kumimoji="0" lang="ru-RU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𝒊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sub>
                        <m:sup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𝒏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  <m:e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𝑬</m:t>
                          </m:r>
                          <m:r>
                            <a:rPr kumimoji="0" lang="en-US" sz="1100" b="1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𝒊</m:t>
                          </m:r>
                        </m:e>
                      </m:nary>
                    </m:oMath>
                  </m:oMathPara>
                </a14:m>
                <a:endPara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8802" y="1194155"/>
                <a:ext cx="500547" cy="475515"/>
              </a:xfrm>
              <a:prstGeom prst="rect">
                <a:avLst/>
              </a:prstGeom>
              <a:blipFill rotWithShape="0">
                <a:blip r:embed="rId7"/>
                <a:stretch>
                  <a:fillRect l="-106098" t="-116667" r="-109756" b="-1794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868144" y="3971334"/>
                <a:ext cx="500547" cy="4755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kumimoji="0" lang="ru-RU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𝒊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sub>
                        <m:sup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𝒏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  <m:e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𝑬</m:t>
                          </m:r>
                          <m:r>
                            <a:rPr kumimoji="0" lang="en-US" sz="1100" b="1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𝒊</m:t>
                          </m:r>
                        </m:e>
                      </m:nary>
                    </m:oMath>
                  </m:oMathPara>
                </a14:m>
                <a:endPara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144" y="3971334"/>
                <a:ext cx="500547" cy="475515"/>
              </a:xfrm>
              <a:prstGeom prst="rect">
                <a:avLst/>
              </a:prstGeom>
              <a:blipFill rotWithShape="0">
                <a:blip r:embed="rId8"/>
                <a:stretch>
                  <a:fillRect l="-107317" t="-115385" r="-108537" b="-1807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8100392" y="3921846"/>
                <a:ext cx="500547" cy="4755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kumimoji="0" lang="ru-RU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𝒊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sub>
                        <m:sup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𝒏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sup>
                        <m:e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𝑬</m:t>
                          </m:r>
                          <m:r>
                            <a:rPr kumimoji="0" lang="en-US" sz="1100" b="1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𝒊</m:t>
                          </m:r>
                        </m:e>
                      </m:nary>
                    </m:oMath>
                  </m:oMathPara>
                </a14:m>
                <a:endPara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0392" y="3921846"/>
                <a:ext cx="500547" cy="475515"/>
              </a:xfrm>
              <a:prstGeom prst="rect">
                <a:avLst/>
              </a:prstGeom>
              <a:blipFill rotWithShape="0">
                <a:blip r:embed="rId9"/>
                <a:stretch>
                  <a:fillRect l="-107317" t="-115385" r="-108537" b="-1807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743492" y="1182423"/>
                <a:ext cx="500547" cy="4755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kumimoji="0" lang="ru-RU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𝒊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sub>
                        <m:sup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𝒏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sup>
                        <m:e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𝑬</m:t>
                          </m:r>
                          <m:r>
                            <a:rPr kumimoji="0" lang="en-US" sz="1100" b="1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𝒊</m:t>
                          </m:r>
                        </m:e>
                      </m:nary>
                    </m:oMath>
                  </m:oMathPara>
                </a14:m>
                <a:endPara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3492" y="1182423"/>
                <a:ext cx="500547" cy="475515"/>
              </a:xfrm>
              <a:prstGeom prst="rect">
                <a:avLst/>
              </a:prstGeom>
              <a:blipFill rotWithShape="0">
                <a:blip r:embed="rId10"/>
                <a:stretch>
                  <a:fillRect l="-106098" t="-116667" r="-109756" b="-1794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043608" y="2076795"/>
                <a:ext cx="500547" cy="4755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kumimoji="0" lang="ru-RU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𝒊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sub>
                        <m:sup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𝒏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sup>
                        <m:e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𝑬</m:t>
                          </m:r>
                          <m:r>
                            <a:rPr kumimoji="0" lang="en-US" sz="1100" b="1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𝒊</m:t>
                          </m:r>
                        </m:e>
                      </m:nary>
                    </m:oMath>
                  </m:oMathPara>
                </a14:m>
                <a:endPara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2076795"/>
                <a:ext cx="500547" cy="475515"/>
              </a:xfrm>
              <a:prstGeom prst="rect">
                <a:avLst/>
              </a:prstGeom>
              <a:blipFill rotWithShape="0">
                <a:blip r:embed="rId11"/>
                <a:stretch>
                  <a:fillRect l="-106098" t="-116667" r="-109756" b="-1794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064411" y="4922364"/>
                <a:ext cx="500547" cy="4755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kumimoji="0" lang="ru-RU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𝒊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sub>
                        <m:sup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𝒏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sup>
                        <m:e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𝑬</m:t>
                          </m:r>
                          <m:r>
                            <a:rPr kumimoji="0" lang="en-US" sz="1100" b="1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𝒊</m:t>
                          </m:r>
                        </m:e>
                      </m:nary>
                    </m:oMath>
                  </m:oMathPara>
                </a14:m>
                <a:endPara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411" y="4922364"/>
                <a:ext cx="500547" cy="475515"/>
              </a:xfrm>
              <a:prstGeom prst="rect">
                <a:avLst/>
              </a:prstGeom>
              <a:blipFill rotWithShape="0">
                <a:blip r:embed="rId12"/>
                <a:stretch>
                  <a:fillRect l="-107317" t="-115385" r="-108537" b="-1807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926197" y="2076795"/>
                <a:ext cx="500547" cy="4825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kumimoji="0" lang="ru-RU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𝒊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sub>
                        <m:sup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𝒏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sup>
                        <m:e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𝑬</m:t>
                          </m:r>
                          <m:r>
                            <a:rPr kumimoji="0" lang="en-US" sz="1100" b="1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𝒊</m:t>
                          </m:r>
                        </m:e>
                      </m:nary>
                    </m:oMath>
                  </m:oMathPara>
                </a14:m>
                <a:endPara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6197" y="2076795"/>
                <a:ext cx="500547" cy="482568"/>
              </a:xfrm>
              <a:prstGeom prst="rect">
                <a:avLst/>
              </a:prstGeom>
              <a:blipFill rotWithShape="0">
                <a:blip r:embed="rId13"/>
                <a:stretch>
                  <a:fillRect l="-106098" t="-115190" r="-109756" b="-17594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115872" y="4932943"/>
                <a:ext cx="500547" cy="4825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kumimoji="0" lang="ru-RU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𝒊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sub>
                        <m:sup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𝒏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sup>
                        <m:e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𝑬</m:t>
                          </m:r>
                          <m:r>
                            <a:rPr kumimoji="0" lang="en-US" sz="1100" b="1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𝒊</m:t>
                          </m:r>
                        </m:e>
                      </m:nary>
                    </m:oMath>
                  </m:oMathPara>
                </a14:m>
                <a:endPara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872" y="4932943"/>
                <a:ext cx="500547" cy="482568"/>
              </a:xfrm>
              <a:prstGeom prst="rect">
                <a:avLst/>
              </a:prstGeom>
              <a:blipFill rotWithShape="0">
                <a:blip r:embed="rId14"/>
                <a:stretch>
                  <a:fillRect l="-106098" t="-113924" r="-109756" b="-1772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808786" y="2079295"/>
                <a:ext cx="500547" cy="4800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kumimoji="0" lang="ru-RU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𝒊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sub>
                        <m:sup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𝒏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sup>
                        <m:e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𝑬</m:t>
                          </m:r>
                          <m:r>
                            <a:rPr kumimoji="0" lang="en-US" sz="1100" b="1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𝒊</m:t>
                          </m:r>
                        </m:e>
                      </m:nary>
                    </m:oMath>
                  </m:oMathPara>
                </a14:m>
                <a:endPara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8786" y="2079295"/>
                <a:ext cx="500547" cy="480068"/>
              </a:xfrm>
              <a:prstGeom prst="rect">
                <a:avLst/>
              </a:prstGeom>
              <a:blipFill rotWithShape="0">
                <a:blip r:embed="rId15"/>
                <a:stretch>
                  <a:fillRect l="-107317" t="-113924" r="-108537" b="-1772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8082550" y="4938989"/>
                <a:ext cx="500547" cy="4800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kumimoji="0" lang="ru-RU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𝒊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sub>
                        <m:sup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𝒏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sup>
                        <m:e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𝑬</m:t>
                          </m:r>
                          <m:r>
                            <a:rPr kumimoji="0" lang="en-US" sz="1100" b="1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𝒊</m:t>
                          </m:r>
                        </m:e>
                      </m:nary>
                    </m:oMath>
                  </m:oMathPara>
                </a14:m>
                <a:endPara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2550" y="4938989"/>
                <a:ext cx="500547" cy="480068"/>
              </a:xfrm>
              <a:prstGeom prst="rect">
                <a:avLst/>
              </a:prstGeom>
              <a:blipFill rotWithShape="0">
                <a:blip r:embed="rId15"/>
                <a:stretch>
                  <a:fillRect l="-107317" t="-113924" r="-108537" b="-1772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153374" y="2987511"/>
                <a:ext cx="500547" cy="4792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kumimoji="0" lang="ru-RU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𝒊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sub>
                        <m:sup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𝒏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sup>
                        <m:e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𝑬</m:t>
                          </m:r>
                          <m:r>
                            <a:rPr kumimoji="0" lang="en-US" sz="1100" b="1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𝒊</m:t>
                          </m:r>
                        </m:e>
                      </m:nary>
                    </m:oMath>
                  </m:oMathPara>
                </a14:m>
                <a:endPara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3374" y="2987511"/>
                <a:ext cx="500547" cy="479234"/>
              </a:xfrm>
              <a:prstGeom prst="rect">
                <a:avLst/>
              </a:prstGeom>
              <a:blipFill rotWithShape="0">
                <a:blip r:embed="rId16"/>
                <a:stretch>
                  <a:fillRect l="-106098" t="-113924" r="-109756" b="-1772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207921" y="5952072"/>
                <a:ext cx="500547" cy="4792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kumimoji="0" lang="ru-RU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𝒊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sub>
                        <m:sup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𝒏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sup>
                        <m:e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𝑬</m:t>
                          </m:r>
                          <m:r>
                            <a:rPr kumimoji="0" lang="en-US" sz="1100" b="1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𝒊</m:t>
                          </m:r>
                        </m:e>
                      </m:nary>
                    </m:oMath>
                  </m:oMathPara>
                </a14:m>
                <a:endPara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7921" y="5952072"/>
                <a:ext cx="500547" cy="479234"/>
              </a:xfrm>
              <a:prstGeom prst="rect">
                <a:avLst/>
              </a:prstGeom>
              <a:blipFill rotWithShape="0">
                <a:blip r:embed="rId16"/>
                <a:stretch>
                  <a:fillRect l="-106098" t="-113924" r="-109756" b="-1772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193934" y="5961200"/>
                <a:ext cx="500547" cy="4792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kumimoji="0" lang="ru-RU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𝒊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sub>
                        <m:sup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𝒏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sup>
                        <m:e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𝑬</m:t>
                          </m:r>
                          <m:r>
                            <a:rPr kumimoji="0" lang="en-US" sz="1100" b="1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𝒊</m:t>
                          </m:r>
                        </m:e>
                      </m:nary>
                    </m:oMath>
                  </m:oMathPara>
                </a14:m>
                <a:endPara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3934" y="5961200"/>
                <a:ext cx="500547" cy="479234"/>
              </a:xfrm>
              <a:prstGeom prst="rect">
                <a:avLst/>
              </a:prstGeom>
              <a:blipFill rotWithShape="0">
                <a:blip r:embed="rId17"/>
                <a:stretch>
                  <a:fillRect l="-106098" t="-115190" r="-109756" b="-17594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933281" y="3007573"/>
                <a:ext cx="500547" cy="4792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kumimoji="0" lang="ru-RU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𝒊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sub>
                        <m:sup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𝒏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sup>
                        <m:e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𝑬</m:t>
                          </m:r>
                          <m:r>
                            <a:rPr kumimoji="0" lang="en-US" sz="1100" b="1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𝒊</m:t>
                          </m:r>
                        </m:e>
                      </m:nary>
                    </m:oMath>
                  </m:oMathPara>
                </a14:m>
                <a:endPara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281" y="3007573"/>
                <a:ext cx="500547" cy="479234"/>
              </a:xfrm>
              <a:prstGeom prst="rect">
                <a:avLst/>
              </a:prstGeom>
              <a:blipFill rotWithShape="0">
                <a:blip r:embed="rId18"/>
                <a:stretch>
                  <a:fillRect l="-106098" t="-113924" r="-109756" b="-1772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8179947" y="5961200"/>
                <a:ext cx="500547" cy="4792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kumimoji="0" lang="ru-RU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𝒊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sub>
                        <m:sup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𝒏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sup>
                        <m:e>
                          <m:r>
                            <a:rPr kumimoji="0" lang="en-US" sz="11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𝑬</m:t>
                          </m:r>
                          <m:r>
                            <a:rPr kumimoji="0" lang="en-US" sz="1100" b="1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𝒊</m:t>
                          </m:r>
                        </m:e>
                      </m:nary>
                    </m:oMath>
                  </m:oMathPara>
                </a14:m>
                <a:endPara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9947" y="5961200"/>
                <a:ext cx="500547" cy="479234"/>
              </a:xfrm>
              <a:prstGeom prst="rect">
                <a:avLst/>
              </a:prstGeom>
              <a:blipFill rotWithShape="0">
                <a:blip r:embed="rId19"/>
                <a:stretch>
                  <a:fillRect l="-107317" t="-115190" r="-108537" b="-17594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273490" y="5592397"/>
            <a:ext cx="582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MeV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315510" y="4588396"/>
            <a:ext cx="582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MeV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99197" y="4596826"/>
            <a:ext cx="582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MeV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34839" y="4591854"/>
            <a:ext cx="582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MeV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06696" y="3599562"/>
            <a:ext cx="582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MeV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157030" y="3610103"/>
            <a:ext cx="582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MeV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252687" y="3642344"/>
            <a:ext cx="582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MeV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50570" y="2718257"/>
            <a:ext cx="582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MeV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35276" y="2702568"/>
            <a:ext cx="582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MeV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346896" y="2707893"/>
            <a:ext cx="582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MeV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956864" y="1795033"/>
            <a:ext cx="582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MeV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157030" y="1795033"/>
            <a:ext cx="582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MeV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346896" y="1781246"/>
            <a:ext cx="582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MeV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322837" y="6568874"/>
            <a:ext cx="582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MeV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276892" y="6567336"/>
            <a:ext cx="582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MeV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334839" y="6567336"/>
            <a:ext cx="582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MeV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363371" y="5552042"/>
            <a:ext cx="582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MeV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265739" y="5572809"/>
            <a:ext cx="582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MeV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504" y="4725144"/>
            <a:ext cx="2637066" cy="14773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7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section the low energy ionizing peak is disappeared. Energy spectrum has Gaussian  shape.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9" name="Прямая со стрелкой 48"/>
          <p:cNvCxnSpPr/>
          <p:nvPr/>
        </p:nvCxnSpPr>
        <p:spPr>
          <a:xfrm flipH="1" flipV="1">
            <a:off x="757961" y="3650929"/>
            <a:ext cx="252873" cy="101734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>
            <a:off x="2653128" y="6271142"/>
            <a:ext cx="475051" cy="22037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D09B6A2-64F1-40B8-9825-F36AC90C5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2895" y="6381328"/>
            <a:ext cx="2133600" cy="365125"/>
          </a:xfrm>
        </p:spPr>
        <p:txBody>
          <a:bodyPr/>
          <a:lstStyle/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45D006-5250-43BC-9B64-4263389CA3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2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2332" y="0"/>
            <a:ext cx="9093911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Comparison of amplitude spectra in sections, protons 6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GeV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/c.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BE65A08-BB94-4D8D-A3B6-755D0F097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4223" y="6467800"/>
            <a:ext cx="2133600" cy="365125"/>
          </a:xfrm>
        </p:spPr>
        <p:txBody>
          <a:bodyPr/>
          <a:lstStyle/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45D006-5250-43BC-9B64-4263389CA3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07504" y="692696"/>
            <a:ext cx="8853747" cy="5237217"/>
            <a:chOff x="170107" y="1006710"/>
            <a:chExt cx="8853747" cy="5237217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8619" y="3815022"/>
              <a:ext cx="4245235" cy="2393763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1315" y="1042504"/>
              <a:ext cx="4143681" cy="2534951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202" y="1006710"/>
              <a:ext cx="4049471" cy="259210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376817" y="3448520"/>
              <a:ext cx="998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 [MeV] 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07" y="3815022"/>
              <a:ext cx="4325808" cy="242890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051720" y="1067209"/>
              <a:ext cx="2088231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-----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MC</a:t>
              </a:r>
            </a:p>
            <a:p>
              <a:pPr marL="0" marR="0" lvl="0" indent="0" algn="l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----- experiment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794843" y="3959038"/>
              <a:ext cx="2088231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-----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MC</a:t>
              </a:r>
            </a:p>
            <a:p>
              <a:pPr marL="0" marR="0" lvl="0" indent="0" algn="l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----- experiment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258339" y="3959038"/>
              <a:ext cx="2088231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-----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MC</a:t>
              </a:r>
            </a:p>
            <a:p>
              <a:pPr marL="0" marR="0" lvl="0" indent="0" algn="l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----- experiment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722308" y="1124744"/>
              <a:ext cx="2088231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-----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MC</a:t>
              </a:r>
            </a:p>
            <a:p>
              <a:pPr marL="0" marR="0" lvl="0" indent="0" algn="l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----- experiment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734159" y="1691504"/>
              <a:ext cx="137242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Section 1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407048" y="4700831"/>
              <a:ext cx="137242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Section 4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978419" y="4607110"/>
              <a:ext cx="137242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Section 3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435289" y="1723321"/>
              <a:ext cx="137242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Section 2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7763593" y="3017874"/>
            <a:ext cx="998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 [MeV]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75927" y="5721252"/>
            <a:ext cx="998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 [MeV]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809337" y="5768222"/>
            <a:ext cx="998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 [MeV]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9672" y="6237312"/>
            <a:ext cx="6156639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Experimental and simulation spectra are in good agreement.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82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текст, карта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2093C549-49A9-4520-A5CF-452A31BCA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5" y="4293096"/>
            <a:ext cx="4852660" cy="2490048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E659662-45FE-4B16-B49A-5C76A41C5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6416" y="6577404"/>
            <a:ext cx="714374" cy="205740"/>
          </a:xfrm>
        </p:spPr>
        <p:txBody>
          <a:bodyPr>
            <a:normAutofit fontScale="77500" lnSpcReduction="20000"/>
          </a:bodyPr>
          <a:lstStyle/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fld id="{4B45D006-5250-43BC-9B64-4263389CA3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Рисунок 15" descr="Изображение выглядит как текст, карта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1A21C220-A1D0-4245-AC56-A3D64FD918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1692"/>
            <a:ext cx="4572000" cy="2577331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текст, карта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2754071C-D52F-41BF-BE2A-0FE121F349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6"/>
          <a:stretch/>
        </p:blipFill>
        <p:spPr>
          <a:xfrm>
            <a:off x="4139952" y="1504252"/>
            <a:ext cx="4622959" cy="26425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21652" y="0"/>
            <a:ext cx="9157896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 resolution for full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supermodule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096687" y="805699"/>
                <a:ext cx="1192249" cy="7016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kumimoji="0" lang="el-G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σ</m:t>
                          </m:r>
                          <m:r>
                            <a:rPr kumimoji="0" lang="en-US" sz="2400" b="0" i="1" u="none" strike="noStrike" kern="1200" cap="none" spc="0" normalizeH="0" baseline="-2500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𝐸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𝐸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𝑎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687" y="805699"/>
                <a:ext cx="1192249" cy="70160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081028" y="856322"/>
                <a:ext cx="3168352" cy="6003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0" lang="el-GR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σ</m:t>
                        </m:r>
                        <m:r>
                          <a:rPr kumimoji="0" lang="en-US" sz="2800" b="0" i="1" u="none" strike="noStrike" kern="1200" cap="none" spc="0" normalizeH="0" baseline="-2500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𝐸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𝐸</m:t>
                        </m:r>
                      </m:den>
                    </m:f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𝐸</m:t>
                            </m:r>
                          </m:e>
                        </m:rad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⨁b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⨁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𝐸</m:t>
                        </m:r>
                      </m:den>
                    </m:f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028" y="856322"/>
                <a:ext cx="3168352" cy="600357"/>
              </a:xfrm>
              <a:prstGeom prst="rect">
                <a:avLst/>
              </a:prstGeom>
              <a:blipFill rotWithShape="0">
                <a:blip r:embed="rId7"/>
                <a:stretch>
                  <a:fillRect t="-11111" b="-1717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5227295" y="407494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Linearity of response.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99" y="4851702"/>
            <a:ext cx="3889053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stochastic term of ~56% practically doesn't depend on the fitting function.</a:t>
            </a: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Good agreement with MC results.</a:t>
            </a: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 noise term is almost zero.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87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1C2EB03-FD5D-4198-B43C-03C40E663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6390620"/>
            <a:ext cx="2133600" cy="365125"/>
          </a:xfrm>
        </p:spPr>
        <p:txBody>
          <a:bodyPr/>
          <a:lstStyle/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45D006-5250-43BC-9B64-4263389CA3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73DB917-2B2D-47AF-BC00-8D2ED989B1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43"/>
          <a:stretch/>
        </p:blipFill>
        <p:spPr>
          <a:xfrm>
            <a:off x="4572000" y="3212976"/>
            <a:ext cx="4063919" cy="27759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66BC9B0-F4C1-48E6-BEE8-891B1CD583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51"/>
          <a:stretch/>
        </p:blipFill>
        <p:spPr>
          <a:xfrm>
            <a:off x="251520" y="3212976"/>
            <a:ext cx="3997275" cy="27485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9269FEE-B121-4C17-A75E-F190814DAD20}"/>
              </a:ext>
            </a:extLst>
          </p:cNvPr>
          <p:cNvSpPr txBox="1"/>
          <p:nvPr/>
        </p:nvSpPr>
        <p:spPr>
          <a:xfrm>
            <a:off x="1115616" y="3717032"/>
            <a:ext cx="1630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Central module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3812F8A-1ACF-41C9-8F68-02BFE29BACD0}"/>
              </a:ext>
            </a:extLst>
          </p:cNvPr>
          <p:cNvSpPr txBox="1"/>
          <p:nvPr/>
        </p:nvSpPr>
        <p:spPr>
          <a:xfrm>
            <a:off x="5652120" y="378904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Full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supermodule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1652" y="0"/>
            <a:ext cx="9157896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Dependence of energy resolution on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supermodule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length.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9552" y="2708920"/>
            <a:ext cx="780231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energy resolution for central module and for full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supermodule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practically constant starting from the 7 longitudinal sections.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6021288"/>
            <a:ext cx="8208912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Length of 4</a:t>
            </a: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λ</a:t>
            </a:r>
            <a:r>
              <a:rPr kumimoji="0" lang="en-US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 7 longitudinal sections is optimum for momentum range 3-6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GeV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/c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CE8EC884-4E99-4BC0-A980-00419CB979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5" r="7117"/>
          <a:stretch/>
        </p:blipFill>
        <p:spPr>
          <a:xfrm>
            <a:off x="251520" y="548680"/>
            <a:ext cx="4171498" cy="20162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DBE4D66-4008-4959-B363-9B6AFACB21B7}"/>
              </a:ext>
            </a:extLst>
          </p:cNvPr>
          <p:cNvSpPr txBox="1"/>
          <p:nvPr/>
        </p:nvSpPr>
        <p:spPr>
          <a:xfrm>
            <a:off x="2411760" y="908720"/>
            <a:ext cx="139653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GeV/c</a:t>
            </a:r>
            <a:endParaRPr kumimoji="0" lang="ru-RU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27984" y="764704"/>
            <a:ext cx="3096344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Longitudinal profile of hadron shower in central module.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42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5" t="15429" r="25952" b="18286"/>
          <a:stretch/>
        </p:blipFill>
        <p:spPr bwMode="auto">
          <a:xfrm>
            <a:off x="1403648" y="815078"/>
            <a:ext cx="2662761" cy="240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5" t="8762" r="21428" b="11047"/>
          <a:stretch/>
        </p:blipFill>
        <p:spPr bwMode="auto">
          <a:xfrm>
            <a:off x="4448685" y="871309"/>
            <a:ext cx="2486660" cy="2357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3497593"/>
            <a:ext cx="5802043" cy="258528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295773" y="5877272"/>
            <a:ext cx="69486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 </a:t>
            </a:r>
            <a:r>
              <a:rPr lang="en-US" sz="1600" b="1" dirty="0"/>
              <a:t>Magnet pole alone (left), with </a:t>
            </a:r>
            <a:r>
              <a:rPr lang="en-US" sz="1600" b="1" dirty="0" err="1"/>
              <a:t>FHCal</a:t>
            </a:r>
            <a:r>
              <a:rPr lang="en-US" sz="1600" b="1" dirty="0"/>
              <a:t> (middle) and </a:t>
            </a:r>
            <a:r>
              <a:rPr lang="en-US" sz="1600" b="1" dirty="0" err="1"/>
              <a:t>endcup</a:t>
            </a:r>
            <a:r>
              <a:rPr lang="en-US" sz="1600" b="1" dirty="0"/>
              <a:t> detectors (right).</a:t>
            </a:r>
            <a:endParaRPr lang="ru-RU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-21652" y="0"/>
            <a:ext cx="9157896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Mechanical platform is under design at JINR now. 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8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r="724"/>
          <a:stretch/>
        </p:blipFill>
        <p:spPr>
          <a:xfrm>
            <a:off x="1547664" y="692696"/>
            <a:ext cx="4787441" cy="49686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1652" y="0"/>
            <a:ext cx="9157896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Timetable.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5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052736"/>
            <a:ext cx="799746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Technical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 of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MPD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FHCal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finished.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First half of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FHCal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modules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produced already.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basic components are  purchased almost for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full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calorimeter production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First samples of Front-End and readout electronics are ready and tested.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Beam tests at NICA energies (T9, CERN) confirmed the expected parameters of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FHCal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modules.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Tests and the calibration of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FHCal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modules with cosmic rays are ongoing.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Service systems are in development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state.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production of all 90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FHCAl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modules is expected in 2019.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D6898-0A46-4AB4-8E0F-EC70D0D57769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-21652" y="0"/>
            <a:ext cx="9157896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Conclusions. 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93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319671" y="1988840"/>
            <a:ext cx="5184576" cy="1107996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Thank </a:t>
            </a:r>
            <a:r>
              <a:rPr lang="en-US" sz="6600" b="1" dirty="0" smtClean="0">
                <a:solidFill>
                  <a:srgbClr val="FF0000"/>
                </a:solidFill>
              </a:rPr>
              <a:t>you!</a:t>
            </a:r>
            <a:endParaRPr lang="ru-RU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7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242" y="2193903"/>
            <a:ext cx="2078916" cy="1871634"/>
          </a:xfrm>
          <a:prstGeom prst="rect">
            <a:avLst/>
          </a:prstGeom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 rotWithShape="1">
          <a:blip r:embed="rId3"/>
          <a:srcRect l="21397" t="25802"/>
          <a:stretch/>
        </p:blipFill>
        <p:spPr bwMode="auto">
          <a:xfrm>
            <a:off x="4623871" y="1553408"/>
            <a:ext cx="4176464" cy="2786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2927" y="584684"/>
            <a:ext cx="6552728" cy="1152127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000" b="1" dirty="0" smtClean="0">
                <a:solidFill>
                  <a:srgbClr val="826300"/>
                </a:solidFill>
                <a:latin typeface="Calibri" panose="020F0502020204030204" pitchFamily="34" charset="0"/>
              </a:rPr>
              <a:t>Tasks: measurement </a:t>
            </a:r>
            <a:r>
              <a:rPr lang="en-US" sz="2000" b="1" dirty="0">
                <a:solidFill>
                  <a:srgbClr val="826300"/>
                </a:solidFill>
                <a:latin typeface="Calibri" panose="020F0502020204030204" pitchFamily="34" charset="0"/>
              </a:rPr>
              <a:t>of the geometry of heavy ion collisions</a:t>
            </a:r>
            <a:r>
              <a:rPr lang="en-US" sz="2000" b="1" dirty="0" smtClean="0">
                <a:solidFill>
                  <a:srgbClr val="826300"/>
                </a:solidFill>
                <a:latin typeface="Calibri" panose="020F0502020204030204" pitchFamily="34" charset="0"/>
              </a:rPr>
              <a:t>:</a:t>
            </a:r>
            <a:endParaRPr lang="en-US" sz="2000" b="1" dirty="0">
              <a:solidFill>
                <a:srgbClr val="826300"/>
              </a:solidFill>
              <a:latin typeface="Calibri" panose="020F0502020204030204" pitchFamily="34" charset="0"/>
            </a:endParaRPr>
          </a:p>
          <a:p>
            <a:pPr>
              <a:buFontTx/>
              <a:buAutoNum type="alphaLcParenR"/>
              <a:defRPr/>
            </a:pPr>
            <a:r>
              <a:rPr lang="en-US" sz="1800" b="1" dirty="0">
                <a:latin typeface="Calibri" panose="020F0502020204030204" pitchFamily="34" charset="0"/>
              </a:rPr>
              <a:t>The centrality of the collision;</a:t>
            </a:r>
          </a:p>
          <a:p>
            <a:pPr marL="0" indent="0">
              <a:buNone/>
              <a:defRPr/>
            </a:pPr>
            <a:r>
              <a:rPr lang="en-US" sz="1800" b="1" dirty="0" smtClean="0">
                <a:latin typeface="Calibri" panose="020F0502020204030204" pitchFamily="34" charset="0"/>
              </a:rPr>
              <a:t>b</a:t>
            </a:r>
            <a:r>
              <a:rPr lang="en-US" sz="1800" b="1" dirty="0">
                <a:latin typeface="Calibri" panose="020F0502020204030204" pitchFamily="34" charset="0"/>
              </a:rPr>
              <a:t>)    The reaction plane orientation.</a:t>
            </a:r>
            <a:endParaRPr lang="ru-RU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3517641" y="3776365"/>
            <a:ext cx="800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FHCAL</a:t>
            </a:r>
            <a:endParaRPr lang="ru-RU" b="1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3930585" y="2852936"/>
            <a:ext cx="1145471" cy="93272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3098226" y="2946491"/>
            <a:ext cx="720078" cy="83916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719572" y="4581128"/>
            <a:ext cx="7956884" cy="928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ru-RU" sz="1800" b="1" u="sng" dirty="0">
                <a:latin typeface="Calibri" pitchFamily="34" charset="0"/>
              </a:rPr>
              <a:t>Two </a:t>
            </a:r>
            <a:r>
              <a:rPr lang="en-US" altLang="ru-RU" sz="1800" b="1" u="sng" dirty="0" smtClean="0">
                <a:latin typeface="Calibri" pitchFamily="34" charset="0"/>
              </a:rPr>
              <a:t>arms </a:t>
            </a:r>
            <a:r>
              <a:rPr lang="en-US" altLang="ru-RU" sz="1800" b="1" u="sng" dirty="0">
                <a:latin typeface="Calibri" pitchFamily="34" charset="0"/>
              </a:rPr>
              <a:t>of hadron calorimeters </a:t>
            </a:r>
            <a:r>
              <a:rPr lang="en-US" altLang="ru-RU" sz="1800" b="1" dirty="0">
                <a:latin typeface="Calibri" pitchFamily="34" charset="0"/>
              </a:rPr>
              <a:t>at opposite sides in forward </a:t>
            </a:r>
            <a:r>
              <a:rPr lang="en-US" altLang="ru-RU" sz="1800" b="1" dirty="0" smtClean="0">
                <a:latin typeface="Calibri" pitchFamily="34" charset="0"/>
              </a:rPr>
              <a:t>regions</a:t>
            </a:r>
            <a:r>
              <a:rPr lang="en-US" altLang="ru-RU" sz="1800" b="1" dirty="0">
                <a:latin typeface="Calibri" pitchFamily="34" charset="0"/>
              </a:rPr>
              <a:t>.</a:t>
            </a:r>
            <a:endParaRPr lang="en-US" altLang="ru-RU" sz="1800" b="1" dirty="0" smtClean="0">
              <a:latin typeface="Calibri" pitchFamily="34" charset="0"/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ru-RU" sz="1800" b="1" dirty="0">
                <a:latin typeface="Calibri" pitchFamily="34" charset="0"/>
              </a:rPr>
              <a:t>A</a:t>
            </a:r>
            <a:r>
              <a:rPr lang="en-US" altLang="ru-RU" sz="1800" b="1" dirty="0" smtClean="0">
                <a:latin typeface="Calibri" pitchFamily="34" charset="0"/>
              </a:rPr>
              <a:t>t </a:t>
            </a:r>
            <a:r>
              <a:rPr lang="en-US" altLang="ru-RU" sz="1800" b="1" dirty="0">
                <a:latin typeface="Calibri" pitchFamily="34" charset="0"/>
              </a:rPr>
              <a:t>the distance </a:t>
            </a:r>
            <a:r>
              <a:rPr lang="en-US" altLang="ru-RU" sz="1800" b="1" dirty="0" smtClean="0">
                <a:latin typeface="Calibri" pitchFamily="34" charset="0"/>
              </a:rPr>
              <a:t>3.2 </a:t>
            </a:r>
            <a:r>
              <a:rPr lang="en-US" altLang="ru-RU" sz="1800" b="1" dirty="0">
                <a:latin typeface="Calibri" pitchFamily="34" charset="0"/>
              </a:rPr>
              <a:t>meters from the interaction point</a:t>
            </a:r>
            <a:r>
              <a:rPr lang="en-US" altLang="ru-RU" sz="1800" b="1" dirty="0" smtClean="0">
                <a:latin typeface="Calibri" pitchFamily="34" charset="0"/>
              </a:rPr>
              <a:t>. 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ru-RU" sz="1800" b="1" dirty="0" smtClean="0">
                <a:latin typeface="Calibri" pitchFamily="34" charset="0"/>
              </a:rPr>
              <a:t>Available acceptance corresponds to </a:t>
            </a:r>
            <a:r>
              <a:rPr lang="en-US" altLang="ru-RU" sz="1800" b="1" dirty="0" err="1" smtClean="0">
                <a:latin typeface="Calibri" pitchFamily="34" charset="0"/>
              </a:rPr>
              <a:t>pseudorapidity</a:t>
            </a:r>
            <a:r>
              <a:rPr lang="en-US" altLang="ru-RU" sz="1800" b="1" dirty="0" smtClean="0">
                <a:latin typeface="Calibri" pitchFamily="34" charset="0"/>
              </a:rPr>
              <a:t>   2.0&lt;</a:t>
            </a:r>
            <a:r>
              <a:rPr lang="en-US" altLang="ru-RU" sz="1800" b="1" dirty="0" smtClean="0">
                <a:latin typeface="Calibri" pitchFamily="34" charset="0"/>
                <a:sym typeface="Symbol"/>
              </a:rPr>
              <a:t> &lt;5.0</a:t>
            </a:r>
            <a:endParaRPr lang="ru-RU" altLang="ru-RU" sz="1800" b="1" dirty="0">
              <a:latin typeface="Calibri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96918" y="5651956"/>
            <a:ext cx="67794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/>
              <a:t>FHCAL consists </a:t>
            </a:r>
            <a:r>
              <a:rPr lang="en-US" sz="2000" b="1" dirty="0"/>
              <a:t>of </a:t>
            </a:r>
            <a:r>
              <a:rPr lang="en-US" sz="2000" b="1" dirty="0" smtClean="0"/>
              <a:t>2x44 </a:t>
            </a:r>
            <a:r>
              <a:rPr lang="en-US" sz="2000" b="1" dirty="0"/>
              <a:t>modules of </a:t>
            </a:r>
            <a:r>
              <a:rPr lang="en-US" sz="2000" b="1" dirty="0" smtClean="0"/>
              <a:t>~1.1x1.1 </a:t>
            </a:r>
            <a:r>
              <a:rPr lang="en-US" sz="2000" b="1" dirty="0"/>
              <a:t>m</a:t>
            </a:r>
            <a:r>
              <a:rPr lang="en-US" sz="2000" b="1" baseline="30000" dirty="0"/>
              <a:t>2</a:t>
            </a:r>
            <a:r>
              <a:rPr lang="en-US" sz="2000" b="1" dirty="0"/>
              <a:t> </a:t>
            </a:r>
            <a:r>
              <a:rPr lang="en-US" sz="2000" b="1" dirty="0" smtClean="0"/>
              <a:t> each part.</a:t>
            </a:r>
            <a:endParaRPr lang="en-US" sz="2000" b="1" dirty="0"/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 smtClean="0">
                <a:solidFill>
                  <a:srgbClr val="C00000"/>
                </a:solidFill>
                <a:latin typeface="Calibri" pitchFamily="34" charset="0"/>
              </a:rPr>
              <a:t>The forward hadron calorimeter in </a:t>
            </a:r>
            <a:r>
              <a:rPr lang="en-US" altLang="ru-RU" sz="2800" b="1" dirty="0">
                <a:solidFill>
                  <a:srgbClr val="C00000"/>
                </a:solidFill>
                <a:latin typeface="Calibri" pitchFamily="34" charset="0"/>
              </a:rPr>
              <a:t>MPD setup</a:t>
            </a:r>
            <a:endParaRPr lang="ru-RU" altLang="ru-RU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04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/>
          <a:srcRect l="28954" r="28259" b="56324"/>
          <a:stretch/>
        </p:blipFill>
        <p:spPr bwMode="auto">
          <a:xfrm>
            <a:off x="28600" y="2420888"/>
            <a:ext cx="436303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6840760" cy="111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/>
          <a:srcRect l="5471" t="7895" r="5121" b="3281"/>
          <a:stretch/>
        </p:blipFill>
        <p:spPr bwMode="auto">
          <a:xfrm>
            <a:off x="4427984" y="2564904"/>
            <a:ext cx="4392488" cy="2994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0" y="-16415"/>
            <a:ext cx="91440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ru-RU" sz="2400" b="1" dirty="0" smtClean="0">
                <a:solidFill>
                  <a:srgbClr val="C00000"/>
                </a:solidFill>
                <a:latin typeface="+mj-lt"/>
              </a:rPr>
              <a:t>Influence of </a:t>
            </a:r>
            <a:r>
              <a:rPr lang="en-GB" altLang="ru-RU" sz="2400" b="1" dirty="0" err="1" smtClean="0">
                <a:solidFill>
                  <a:srgbClr val="C00000"/>
                </a:solidFill>
                <a:latin typeface="+mj-lt"/>
              </a:rPr>
              <a:t>FHCal</a:t>
            </a:r>
            <a:r>
              <a:rPr lang="en-GB" altLang="ru-RU" sz="2400" b="1" dirty="0" smtClean="0">
                <a:solidFill>
                  <a:srgbClr val="C00000"/>
                </a:solidFill>
                <a:latin typeface="+mj-lt"/>
              </a:rPr>
              <a:t> acceptance at event pane reconstruction</a:t>
            </a:r>
            <a:r>
              <a:rPr lang="en-US" altLang="ru-RU" sz="2400" b="1" dirty="0" smtClean="0">
                <a:solidFill>
                  <a:srgbClr val="C00000"/>
                </a:solidFill>
                <a:latin typeface="+mj-lt"/>
              </a:rPr>
              <a:t>.</a:t>
            </a:r>
            <a:endParaRPr lang="ru-RU" altLang="ru-RU" sz="2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5805264"/>
            <a:ext cx="8568952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Calorimeter with diameter 100-120 cm has an appropriate accuracy in event plane reconstruction in all range of beam energies. 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22365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" t="8388" r="9013" b="7396"/>
          <a:stretch>
            <a:fillRect/>
          </a:stretch>
        </p:blipFill>
        <p:spPr bwMode="auto">
          <a:xfrm>
            <a:off x="107504" y="466544"/>
            <a:ext cx="3493368" cy="2401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2163" y="3303"/>
            <a:ext cx="9131836" cy="4324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2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Event plane and centrality resolution.</a:t>
            </a:r>
            <a:endParaRPr kumimoji="0" lang="ru-RU" altLang="ru-RU" sz="24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60432" y="6453336"/>
            <a:ext cx="549424" cy="365125"/>
          </a:xfrm>
        </p:spPr>
        <p:txBody>
          <a:bodyPr/>
          <a:lstStyle/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F6320-E713-4509-BF40-D5AE5585B1B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68937" y="611811"/>
            <a:ext cx="505889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690" marR="0" lvl="0" indent="-285690" algn="l" defTabSz="9142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 </a:t>
            </a:r>
            <a:r>
              <a:rPr kumimoji="0" lang="en-US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Modules </a:t>
            </a: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15x15 cm</a:t>
            </a:r>
            <a:r>
              <a:rPr kumimoji="0" lang="en-US" altLang="ru-RU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 </a:t>
            </a: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are optimum choice </a:t>
            </a:r>
            <a:r>
              <a:rPr kumimoji="0" lang="en-US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and fit the transverse size of hadron showers (interaction length of </a:t>
            </a:r>
            <a:r>
              <a:rPr kumimoji="0" lang="en-US" alt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lead+scint</a:t>
            </a:r>
            <a:r>
              <a:rPr kumimoji="0" lang="en-US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  </a:t>
            </a:r>
            <a:r>
              <a:rPr kumimoji="0" lang="el-GR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λ</a:t>
            </a:r>
            <a:r>
              <a:rPr kumimoji="0" lang="en-US" altLang="ru-RU" sz="1600" b="1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</a:t>
            </a:r>
            <a:r>
              <a:rPr kumimoji="0" lang="en-US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~20 cm).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9592" y="2891583"/>
            <a:ext cx="669674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 deposition in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FHCal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isn’t monotonic due to beam hole and can’t resolve the central and peripheral events. 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65018" y="1616792"/>
            <a:ext cx="5344838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event plane resolution of 20</a:t>
            </a:r>
            <a:r>
              <a:rPr kumimoji="0" lang="en-US" sz="16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-25</a:t>
            </a:r>
            <a:r>
              <a:rPr kumimoji="0" lang="en-US" sz="16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two arms of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FHCal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(maximum spectator multiplicity) and no influence of magnet field.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5065" y="6193035"/>
            <a:ext cx="8063233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ambiguity in centrality determination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 be resolved by taking track multiplicity in TPC. </a:t>
            </a:r>
          </a:p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 by using other observables in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FHCal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t="9795" b="3781"/>
          <a:stretch/>
        </p:blipFill>
        <p:spPr>
          <a:xfrm>
            <a:off x="130345" y="3466556"/>
            <a:ext cx="4163741" cy="268250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081" y="3530916"/>
            <a:ext cx="3951509" cy="26181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411760" y="3612672"/>
                <a:ext cx="1440160" cy="3743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rad>
                  </m:oMath>
                </a14:m>
                <a:r>
                  <a:rPr lang="en-GB" b="1" dirty="0" smtClean="0"/>
                  <a:t>=11 GeV</a:t>
                </a:r>
                <a:endParaRPr lang="ru-RU" b="1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760" y="3612672"/>
                <a:ext cx="1440160" cy="374398"/>
              </a:xfrm>
              <a:prstGeom prst="rect">
                <a:avLst/>
              </a:prstGeom>
              <a:blipFill rotWithShape="0">
                <a:blip r:embed="rId5"/>
                <a:stretch>
                  <a:fillRect t="-8197" b="-262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133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147" y="633838"/>
            <a:ext cx="2557976" cy="20115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432048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Other </a:t>
            </a:r>
            <a:r>
              <a:rPr lang="en-US" sz="2400" b="1" dirty="0" err="1" smtClean="0">
                <a:solidFill>
                  <a:srgbClr val="C00000"/>
                </a:solidFill>
              </a:rPr>
              <a:t>FHCal</a:t>
            </a:r>
            <a:r>
              <a:rPr lang="en-US" sz="2400" b="1" dirty="0" smtClean="0">
                <a:solidFill>
                  <a:srgbClr val="C00000"/>
                </a:solidFill>
              </a:rPr>
              <a:t> observable for the centrality measurement.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D93FF-0D2C-477C-9CF6-DFC357FD0BD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75656" y="3412601"/>
            <a:ext cx="3717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Let’s construct 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 asymmetry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39528" y="1194093"/>
            <a:ext cx="880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1800" b="1" i="1" u="none" strike="noStrike" kern="1200" cap="none" spc="0" normalizeH="0" baseline="3000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</a:t>
            </a: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1800" b="1" i="1" u="none" strike="noStrike" kern="1200" cap="none" spc="0" normalizeH="0" baseline="3000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4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</a:t>
            </a: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87606" y="617307"/>
            <a:ext cx="21843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π</a:t>
            </a:r>
            <a:r>
              <a:rPr kumimoji="0" lang="en-US" sz="1800" b="1" i="1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                             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</a:t>
            </a:r>
            <a:r>
              <a:rPr kumimoji="0" lang="en-US" sz="1800" b="1" i="1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</a:t>
            </a:r>
            <a:r>
              <a:rPr kumimoji="0" lang="en-US" sz="1800" b="1" i="1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         </a:t>
            </a:r>
            <a:r>
              <a:rPr kumimoji="0" lang="en-US" sz="1800" b="1" i="1" u="none" strike="noStrike" kern="1200" cap="none" spc="0" normalizeH="0" baseline="30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30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</a:t>
            </a:r>
            <a:r>
              <a:rPr kumimoji="0" lang="en-US" sz="1800" b="1" i="1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π</a:t>
            </a:r>
            <a:r>
              <a:rPr kumimoji="0" lang="en-US" sz="1800" b="1" i="1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3000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3000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π</a:t>
            </a:r>
            <a:r>
              <a:rPr kumimoji="0" lang="en-US" sz="1800" b="1" i="1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                            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</a:t>
            </a:r>
            <a:r>
              <a:rPr kumimoji="0" lang="en-US" sz="1800" b="1" i="1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endParaRPr kumimoji="0" lang="en-US" sz="1800" b="1" i="1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5576" y="937742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Mainly,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fragments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are produced in peripheral collisions and located near beam hole.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2744007" y="1514001"/>
            <a:ext cx="1164468" cy="358488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5161390" y="1367254"/>
            <a:ext cx="971876" cy="812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61165" y="2645404"/>
            <a:ext cx="7272808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Depending on centrality there must be difference in  the energy depositions in inner and outer parts of calorimeter.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96267" y="1057452"/>
            <a:ext cx="2961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pions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are produced</a:t>
            </a: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central collisions.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61390" y="3271526"/>
            <a:ext cx="2365453" cy="7742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4" r="1176" b="5230"/>
          <a:stretch/>
        </p:blipFill>
        <p:spPr>
          <a:xfrm>
            <a:off x="34530" y="4045785"/>
            <a:ext cx="9036496" cy="28758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18426" y="4114255"/>
                <a:ext cx="1440160" cy="3743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rad>
                  </m:oMath>
                </a14:m>
                <a:r>
                  <a:rPr lang="en-GB" b="1" dirty="0" smtClean="0"/>
                  <a:t>=5 GeV</a:t>
                </a:r>
                <a:endParaRPr lang="ru-RU" b="1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426" y="4114255"/>
                <a:ext cx="1440160" cy="374398"/>
              </a:xfrm>
              <a:prstGeom prst="rect">
                <a:avLst/>
              </a:prstGeom>
              <a:blipFill rotWithShape="0">
                <a:blip r:embed="rId5"/>
                <a:stretch>
                  <a:fillRect t="-8197" b="-262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472592" y="4105897"/>
                <a:ext cx="1440160" cy="3743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rad>
                  </m:oMath>
                </a14:m>
                <a:r>
                  <a:rPr lang="en-GB" b="1" dirty="0" smtClean="0"/>
                  <a:t>=11 GeV</a:t>
                </a:r>
                <a:endParaRPr lang="ru-RU" b="1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2592" y="4105897"/>
                <a:ext cx="1440160" cy="374398"/>
              </a:xfrm>
              <a:prstGeom prst="rect">
                <a:avLst/>
              </a:prstGeom>
              <a:blipFill rotWithShape="0">
                <a:blip r:embed="rId6"/>
                <a:stretch>
                  <a:fillRect t="-8197" b="-262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869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7"/>
          <a:stretch/>
        </p:blipFill>
        <p:spPr>
          <a:xfrm>
            <a:off x="1753815" y="477638"/>
            <a:ext cx="7344816" cy="26360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5693" b="3478"/>
          <a:stretch/>
        </p:blipFill>
        <p:spPr>
          <a:xfrm>
            <a:off x="2024099" y="3045442"/>
            <a:ext cx="6804248" cy="225903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F6320-E713-4509-BF40-D5AE5585B1B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0"/>
            <a:ext cx="9144000" cy="4766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Calculation of centrality from energy asymmetry – energy correlation.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3917" y="2947287"/>
            <a:ext cx="21366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resolution of impact parameter for central events is determined by low spectator multiplicity.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22141" y="5419436"/>
            <a:ext cx="7803773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E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nergy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and asymmetry bins are used for the calculations. </a:t>
            </a:r>
          </a:p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 advanced  analysis can improve the resolution!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 flipV="1">
            <a:off x="3131841" y="4929352"/>
            <a:ext cx="1440160" cy="43791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5580112" y="4929352"/>
            <a:ext cx="844475" cy="4272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922141" y="6336708"/>
            <a:ext cx="7263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Inspite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beam hole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FHCal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can resolve the central and peripheral events.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8373" t="-1" r="10136" b="-4898"/>
          <a:stretch/>
        </p:blipFill>
        <p:spPr>
          <a:xfrm>
            <a:off x="146778" y="1082519"/>
            <a:ext cx="1584177" cy="71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1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56" b="1818"/>
          <a:stretch>
            <a:fillRect/>
          </a:stretch>
        </p:blipFill>
        <p:spPr>
          <a:xfrm>
            <a:off x="0" y="714356"/>
            <a:ext cx="4429124" cy="38059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75" b="1818"/>
          <a:stretch>
            <a:fillRect/>
          </a:stretch>
        </p:blipFill>
        <p:spPr>
          <a:xfrm>
            <a:off x="4676778" y="714356"/>
            <a:ext cx="4467222" cy="37929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69" t="54130" r="5468" b="3195"/>
          <a:stretch>
            <a:fillRect/>
          </a:stretch>
        </p:blipFill>
        <p:spPr>
          <a:xfrm>
            <a:off x="1142976" y="4500570"/>
            <a:ext cx="2428892" cy="22145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69" t="54130" r="6250" b="3195"/>
          <a:stretch>
            <a:fillRect/>
          </a:stretch>
        </p:blipFill>
        <p:spPr>
          <a:xfrm>
            <a:off x="5643570" y="4429132"/>
            <a:ext cx="2357454" cy="22145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29058" y="4929198"/>
            <a:ext cx="16430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Protons</a:t>
            </a:r>
          </a:p>
          <a:p>
            <a:r>
              <a:rPr lang="en-US" sz="2000" b="1" dirty="0" smtClean="0">
                <a:solidFill>
                  <a:srgbClr val="00B050"/>
                </a:solidFill>
              </a:rPr>
              <a:t>Neutrons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Fragments</a:t>
            </a:r>
          </a:p>
          <a:p>
            <a:r>
              <a:rPr lang="en-US" sz="2000" b="1" dirty="0" err="1" smtClean="0">
                <a:solidFill>
                  <a:srgbClr val="00B0F0"/>
                </a:solidFill>
              </a:rPr>
              <a:t>Pions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472" y="642918"/>
            <a:ext cx="8470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Protons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786050" y="642918"/>
            <a:ext cx="977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Neutrons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857488" y="2571744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Pions</a:t>
            </a:r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00034" y="2571744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Fragments</a:t>
            </a:r>
            <a:endParaRPr lang="en-US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286380" y="642918"/>
            <a:ext cx="8470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Protons</a:t>
            </a: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572396" y="642918"/>
            <a:ext cx="977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Neutrons</a:t>
            </a:r>
            <a:endParaRPr lang="en-US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214942" y="2590380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Fragments</a:t>
            </a:r>
            <a:endParaRPr lang="en-US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715272" y="2590380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Pions</a:t>
            </a:r>
            <a:endParaRPr lang="en-US" sz="16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714480" y="500042"/>
            <a:ext cx="960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b &lt; 6 fm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500826" y="571480"/>
            <a:ext cx="960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b &gt; 6 fm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08129" y="55857"/>
            <a:ext cx="7358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Occupancy (particles/events/cm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</a:rPr>
              <a:t>) at front of FW/FHCAL.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70658" name="Object 2"/>
          <p:cNvGraphicFramePr>
            <a:graphicFrameLocks noChangeAspect="1"/>
          </p:cNvGraphicFramePr>
          <p:nvPr>
            <p:extLst/>
          </p:nvPr>
        </p:nvGraphicFramePr>
        <p:xfrm>
          <a:off x="7513001" y="57266"/>
          <a:ext cx="1571604" cy="460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94" name="Формула" r:id="rId5" imgW="939392" imgH="266584" progId="Equation.3">
                  <p:embed/>
                </p:oleObj>
              </mc:Choice>
              <mc:Fallback>
                <p:oleObj name="Формула" r:id="rId5" imgW="939392" imgH="266584" progId="Equation.3">
                  <p:embed/>
                  <p:pic>
                    <p:nvPicPr>
                      <p:cNvPr id="7065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3001" y="57266"/>
                        <a:ext cx="1571604" cy="4602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0" y="5643578"/>
            <a:ext cx="1357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Projection at X-axis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6253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" t="4572" r="35937" b="3195"/>
          <a:stretch>
            <a:fillRect/>
          </a:stretch>
        </p:blipFill>
        <p:spPr>
          <a:xfrm>
            <a:off x="4929190" y="1071546"/>
            <a:ext cx="4000528" cy="335044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" t="4572" r="35937" b="3195"/>
          <a:stretch>
            <a:fillRect/>
          </a:stretch>
        </p:blipFill>
        <p:spPr>
          <a:xfrm>
            <a:off x="0" y="928670"/>
            <a:ext cx="4214842" cy="352993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29058" y="4929198"/>
            <a:ext cx="16430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Protons</a:t>
            </a:r>
          </a:p>
          <a:p>
            <a:r>
              <a:rPr lang="en-US" sz="2000" b="1" dirty="0" smtClean="0">
                <a:solidFill>
                  <a:srgbClr val="00B050"/>
                </a:solidFill>
              </a:rPr>
              <a:t>Neutrons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Fragments</a:t>
            </a:r>
          </a:p>
          <a:p>
            <a:r>
              <a:rPr lang="en-US" sz="2000" b="1" dirty="0" err="1" smtClean="0">
                <a:solidFill>
                  <a:srgbClr val="00B0F0"/>
                </a:solidFill>
              </a:rPr>
              <a:t>Pions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472" y="642918"/>
            <a:ext cx="8470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Protons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786050" y="642918"/>
            <a:ext cx="977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Neutrons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857488" y="2571744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Pions</a:t>
            </a:r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00034" y="2571744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Fragments</a:t>
            </a:r>
            <a:endParaRPr lang="en-US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429256" y="804430"/>
            <a:ext cx="8470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Protons</a:t>
            </a: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572396" y="714356"/>
            <a:ext cx="977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Neutrons</a:t>
            </a:r>
            <a:endParaRPr lang="en-US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214942" y="2590380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Fragments</a:t>
            </a:r>
            <a:endParaRPr lang="en-US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715272" y="2590380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Pions</a:t>
            </a:r>
            <a:endParaRPr lang="en-US" sz="16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714480" y="500042"/>
            <a:ext cx="960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b &lt; 6 fm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500826" y="500042"/>
            <a:ext cx="960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b &gt; 6 fm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32609"/>
            <a:ext cx="7461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Occupancy (particles/events/cm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</a:rPr>
              <a:t>) in front of FW/FHCAL.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70658" name="Object 2"/>
          <p:cNvGraphicFramePr>
            <a:graphicFrameLocks noChangeAspect="1"/>
          </p:cNvGraphicFramePr>
          <p:nvPr>
            <p:extLst/>
          </p:nvPr>
        </p:nvGraphicFramePr>
        <p:xfrm>
          <a:off x="7456789" y="98963"/>
          <a:ext cx="1655762" cy="401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18" name="Формула" r:id="rId5" imgW="990170" imgH="266584" progId="Equation.3">
                  <p:embed/>
                </p:oleObj>
              </mc:Choice>
              <mc:Fallback>
                <p:oleObj name="Формула" r:id="rId5" imgW="990170" imgH="266584" progId="Equation.3">
                  <p:embed/>
                  <p:pic>
                    <p:nvPicPr>
                      <p:cNvPr id="7065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6789" y="98963"/>
                        <a:ext cx="1655762" cy="4010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69" t="54130" r="6250" b="3195"/>
          <a:stretch>
            <a:fillRect/>
          </a:stretch>
        </p:blipFill>
        <p:spPr>
          <a:xfrm>
            <a:off x="1500166" y="4643422"/>
            <a:ext cx="2357454" cy="221457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69" t="54130" r="6250" b="3195"/>
          <a:stretch>
            <a:fillRect/>
          </a:stretch>
        </p:blipFill>
        <p:spPr>
          <a:xfrm>
            <a:off x="5429256" y="4643422"/>
            <a:ext cx="2357454" cy="221457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42844" y="5429264"/>
            <a:ext cx="1357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Projection at X-axis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8084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475656" y="1483947"/>
            <a:ext cx="6480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en-US" dirty="0" err="1" smtClean="0">
                <a:latin typeface="Arial" charset="0"/>
              </a:rPr>
              <a:t>AuAuss</a:t>
            </a:r>
            <a:r>
              <a:rPr lang="en-US" altLang="en-US" dirty="0" smtClean="0">
                <a:latin typeface="Arial" charset="0"/>
              </a:rPr>
              <a:t>11</a:t>
            </a:r>
            <a:r>
              <a:rPr lang="ru-RU" altLang="en-US" dirty="0" err="1" smtClean="0">
                <a:latin typeface="Arial" charset="0"/>
              </a:rPr>
              <a:t>mb</a:t>
            </a:r>
            <a:r>
              <a:rPr lang="en-US" altLang="en-US" dirty="0" smtClean="0">
                <a:latin typeface="Arial" charset="0"/>
              </a:rPr>
              <a:t>                                                         </a:t>
            </a:r>
            <a:r>
              <a:rPr lang="ru-RU" altLang="en-US" dirty="0" err="1" smtClean="0">
                <a:latin typeface="Arial" charset="0"/>
              </a:rPr>
              <a:t>AuAuss</a:t>
            </a:r>
            <a:r>
              <a:rPr lang="en-US" altLang="en-US" dirty="0">
                <a:latin typeface="Arial" charset="0"/>
              </a:rPr>
              <a:t>5</a:t>
            </a:r>
            <a:r>
              <a:rPr lang="ru-RU" altLang="en-US" dirty="0" err="1" smtClean="0">
                <a:latin typeface="Arial" charset="0"/>
              </a:rPr>
              <a:t>mb</a:t>
            </a:r>
            <a:r>
              <a:rPr lang="en-US" altLang="en-US" dirty="0" smtClean="0">
                <a:latin typeface="Arial" charset="0"/>
              </a:rPr>
              <a:t>           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61680" y="1114960"/>
            <a:ext cx="310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Without FWALL acceptance cut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43608" y="-99392"/>
            <a:ext cx="6955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Pseudorapidity</a:t>
            </a:r>
            <a:r>
              <a:rPr lang="en-US" sz="2400" b="1" dirty="0" smtClean="0">
                <a:solidFill>
                  <a:srgbClr val="FF0000"/>
                </a:solidFill>
              </a:rPr>
              <a:t> distributions in FW/</a:t>
            </a:r>
            <a:r>
              <a:rPr lang="en-US" sz="2400" b="1" dirty="0" err="1" smtClean="0">
                <a:solidFill>
                  <a:srgbClr val="FF0000"/>
                </a:solidFill>
              </a:rPr>
              <a:t>FHCal</a:t>
            </a:r>
            <a:r>
              <a:rPr lang="en-US" sz="2400" b="1" dirty="0" smtClean="0">
                <a:solidFill>
                  <a:srgbClr val="FF0000"/>
                </a:solidFill>
              </a:rPr>
              <a:t> acceptance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53688" r="6250" b="2260"/>
          <a:stretch>
            <a:fillRect/>
          </a:stretch>
        </p:blipFill>
        <p:spPr>
          <a:xfrm>
            <a:off x="500034" y="642918"/>
            <a:ext cx="8143932" cy="2286016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393700" y="3651250"/>
            <a:ext cx="8143932" cy="3071834"/>
            <a:chOff x="428596" y="3357562"/>
            <a:chExt cx="8143932" cy="307183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7" t="8116" r="6250" b="4635"/>
            <a:stretch>
              <a:fillRect/>
            </a:stretch>
          </p:blipFill>
          <p:spPr>
            <a:xfrm>
              <a:off x="428596" y="3357562"/>
              <a:ext cx="8143932" cy="3071834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971550" y="3429000"/>
              <a:ext cx="800100" cy="2500330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33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762255" y="4157662"/>
              <a:ext cx="204479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1">
                      <a:lumMod val="75000"/>
                    </a:schemeClr>
                  </a:solidFill>
                </a:rPr>
                <a:t>Protons + neutrons</a:t>
              </a:r>
            </a:p>
            <a:p>
              <a:r>
                <a:rPr lang="en-US" b="1" dirty="0" smtClean="0">
                  <a:solidFill>
                    <a:srgbClr val="FF0000"/>
                  </a:solidFill>
                </a:rPr>
                <a:t>Fragments</a:t>
              </a:r>
            </a:p>
            <a:p>
              <a:r>
                <a:rPr lang="en-US" b="1" dirty="0" err="1" smtClean="0">
                  <a:solidFill>
                    <a:srgbClr val="00B0F0"/>
                  </a:solidFill>
                </a:rPr>
                <a:t>Pions</a:t>
              </a:r>
              <a:endParaRPr lang="en-US" b="1" dirty="0">
                <a:solidFill>
                  <a:srgbClr val="00B0F0"/>
                </a:solidFill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971800" y="3429000"/>
              <a:ext cx="844550" cy="2500330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33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549900" y="3429000"/>
              <a:ext cx="800100" cy="2500330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33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7550150" y="3429000"/>
              <a:ext cx="844550" cy="2500330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33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949700" y="1428750"/>
            <a:ext cx="142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All particles</a:t>
            </a:r>
            <a:endParaRPr lang="ru-RU" sz="2000" b="1" dirty="0"/>
          </a:p>
        </p:txBody>
      </p:sp>
      <p:graphicFrame>
        <p:nvGraphicFramePr>
          <p:cNvPr id="72706" name="Object 2"/>
          <p:cNvGraphicFramePr>
            <a:graphicFrameLocks noChangeAspect="1"/>
          </p:cNvGraphicFramePr>
          <p:nvPr/>
        </p:nvGraphicFramePr>
        <p:xfrm>
          <a:off x="6172200" y="317500"/>
          <a:ext cx="157162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22" name="Формула" r:id="rId5" imgW="939392" imgH="266584" progId="Equation.3">
                  <p:embed/>
                </p:oleObj>
              </mc:Choice>
              <mc:Fallback>
                <p:oleObj name="Формула" r:id="rId5" imgW="939392" imgH="266584" progId="Equation.3">
                  <p:embed/>
                  <p:pic>
                    <p:nvPicPr>
                      <p:cNvPr id="7270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317500"/>
                        <a:ext cx="1571625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07" name="Object 3"/>
          <p:cNvGraphicFramePr>
            <a:graphicFrameLocks noChangeAspect="1"/>
          </p:cNvGraphicFramePr>
          <p:nvPr/>
        </p:nvGraphicFramePr>
        <p:xfrm>
          <a:off x="6216650" y="3295650"/>
          <a:ext cx="157162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23" name="Формула" r:id="rId7" imgW="939392" imgH="266584" progId="Equation.3">
                  <p:embed/>
                </p:oleObj>
              </mc:Choice>
              <mc:Fallback>
                <p:oleObj name="Формула" r:id="rId7" imgW="939392" imgH="266584" progId="Equation.3">
                  <p:embed/>
                  <p:pic>
                    <p:nvPicPr>
                      <p:cNvPr id="7270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6650" y="3295650"/>
                        <a:ext cx="1571625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08" name="Object 4"/>
          <p:cNvGraphicFramePr>
            <a:graphicFrameLocks noChangeAspect="1"/>
          </p:cNvGraphicFramePr>
          <p:nvPr/>
        </p:nvGraphicFramePr>
        <p:xfrm>
          <a:off x="1371600" y="361950"/>
          <a:ext cx="1655763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24" name="Формула" r:id="rId8" imgW="990170" imgH="266584" progId="Equation.3">
                  <p:embed/>
                </p:oleObj>
              </mc:Choice>
              <mc:Fallback>
                <p:oleObj name="Формула" r:id="rId8" imgW="990170" imgH="266584" progId="Equation.3">
                  <p:embed/>
                  <p:pic>
                    <p:nvPicPr>
                      <p:cNvPr id="7270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361950"/>
                        <a:ext cx="1655763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09" name="Object 5"/>
          <p:cNvGraphicFramePr>
            <a:graphicFrameLocks noChangeAspect="1"/>
          </p:cNvGraphicFramePr>
          <p:nvPr/>
        </p:nvGraphicFramePr>
        <p:xfrm>
          <a:off x="1416050" y="3295650"/>
          <a:ext cx="1655763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25" name="Формула" r:id="rId10" imgW="990170" imgH="266584" progId="Equation.3">
                  <p:embed/>
                </p:oleObj>
              </mc:Choice>
              <mc:Fallback>
                <p:oleObj name="Формула" r:id="rId10" imgW="990170" imgH="266584" progId="Equation.3">
                  <p:embed/>
                  <p:pic>
                    <p:nvPicPr>
                      <p:cNvPr id="7270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050" y="3295650"/>
                        <a:ext cx="1655763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359179" y="3073400"/>
            <a:ext cx="281302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Acceptance of FW/FHCAL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5022050" y="2273302"/>
            <a:ext cx="1550199" cy="8000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18" idx="0"/>
          </p:cNvCxnSpPr>
          <p:nvPr/>
        </p:nvCxnSpPr>
        <p:spPr>
          <a:xfrm flipH="1" flipV="1">
            <a:off x="2927352" y="2139952"/>
            <a:ext cx="1838338" cy="9334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rot="10800000" flipV="1">
            <a:off x="3638550" y="3473449"/>
            <a:ext cx="977900" cy="9778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5238750" y="3473450"/>
            <a:ext cx="889002" cy="711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90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Рисунок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3" t="8031" r="9078" b="7322"/>
          <a:stretch/>
        </p:blipFill>
        <p:spPr bwMode="auto">
          <a:xfrm>
            <a:off x="94382" y="1268760"/>
            <a:ext cx="4367616" cy="2906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2220" y="6309320"/>
            <a:ext cx="2133600" cy="365125"/>
          </a:xfrm>
        </p:spPr>
        <p:txBody>
          <a:bodyPr/>
          <a:lstStyle/>
          <a:p>
            <a:fld id="{772F6320-E713-4509-BF40-D5AE5585B1B5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76803" name="Рисунок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" t="7989" r="8884" b="7327"/>
          <a:stretch/>
        </p:blipFill>
        <p:spPr bwMode="auto">
          <a:xfrm>
            <a:off x="4461998" y="1268760"/>
            <a:ext cx="4566477" cy="301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9992" y="929946"/>
            <a:ext cx="48626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only charged spectators (protons and fragments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497113" y="899428"/>
            <a:ext cx="3060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All charged particles (+</a:t>
            </a:r>
            <a:r>
              <a:rPr lang="en-US" b="1" dirty="0" err="1" smtClean="0"/>
              <a:t>pions</a:t>
            </a:r>
            <a:r>
              <a:rPr lang="en-US" b="1" dirty="0" smtClean="0"/>
              <a:t>)</a:t>
            </a:r>
            <a:endParaRPr lang="ru-RU" b="1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894605" y="63170"/>
            <a:ext cx="8042880" cy="516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23" tIns="55209" rIns="81623" bIns="40811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en-US" altLang="ru-RU" sz="2400" b="1" dirty="0" smtClean="0">
                <a:solidFill>
                  <a:srgbClr val="FF0000"/>
                </a:solidFill>
                <a:latin typeface="+mn-lt"/>
              </a:rPr>
              <a:t>Angular resolution of event plane for FW at different energies.</a:t>
            </a:r>
            <a:endParaRPr lang="en-US" altLang="ru-RU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4779150"/>
            <a:ext cx="8550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The best resolution of event plane is about 30</a:t>
            </a:r>
            <a:r>
              <a:rPr lang="en-US" b="1" baseline="30000" dirty="0" smtClean="0"/>
              <a:t>0</a:t>
            </a:r>
            <a:r>
              <a:rPr lang="en-US" b="1" dirty="0" smtClean="0"/>
              <a:t>-40</a:t>
            </a:r>
            <a:r>
              <a:rPr lang="en-US" b="1" baseline="30000" dirty="0" smtClean="0"/>
              <a:t>0 </a:t>
            </a:r>
            <a:r>
              <a:rPr lang="en-US" b="1" dirty="0" smtClean="0"/>
              <a:t>in case of charged spectators only.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For all charged particles the resolution increases to 50</a:t>
            </a:r>
            <a:r>
              <a:rPr lang="en-US" b="1" baseline="30000" dirty="0" smtClean="0"/>
              <a:t>0</a:t>
            </a:r>
            <a:r>
              <a:rPr lang="en-US" b="1" dirty="0" smtClean="0"/>
              <a:t>-60</a:t>
            </a:r>
            <a:r>
              <a:rPr lang="en-US" b="1" baseline="30000" dirty="0" smtClean="0"/>
              <a:t>0 </a:t>
            </a:r>
            <a:r>
              <a:rPr lang="en-US" b="1" dirty="0" smtClean="0"/>
              <a:t>for low energies and is drastically worse at highest energy.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031940" y="547559"/>
            <a:ext cx="1459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Weight </a:t>
            </a:r>
            <a:r>
              <a:rPr lang="en-US" b="1" i="1" dirty="0" err="1" smtClean="0"/>
              <a:t>w</a:t>
            </a:r>
            <a:r>
              <a:rPr lang="en-US" b="1" i="1" baseline="-25000" dirty="0" err="1" smtClean="0"/>
              <a:t>i</a:t>
            </a:r>
            <a:r>
              <a:rPr lang="en-US" b="1" i="1" dirty="0" smtClean="0"/>
              <a:t>=1.</a:t>
            </a:r>
            <a:r>
              <a:rPr lang="en-US" b="1" baseline="-25000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857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894605" y="63170"/>
            <a:ext cx="8042880" cy="516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23" tIns="55209" rIns="81623" bIns="40811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en-US" altLang="ru-RU" sz="2400" b="1" dirty="0" smtClean="0">
                <a:solidFill>
                  <a:srgbClr val="FF0000"/>
                </a:solidFill>
                <a:latin typeface="+mn-lt"/>
              </a:rPr>
              <a:t>Centrality resolution with FW at different energies.</a:t>
            </a:r>
            <a:endParaRPr lang="en-US" altLang="ru-RU" sz="2400" b="1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66555" y="863714"/>
            <a:ext cx="7875876" cy="2475276"/>
            <a:chOff x="1033" y="8798"/>
            <a:chExt cx="9916" cy="2440"/>
          </a:xfrm>
        </p:grpSpPr>
        <p:pic>
          <p:nvPicPr>
            <p:cNvPr id="79875" name="Picture 7" descr="c_EWALL_pImpEdep_det1_det2_2det_AuAuss5m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35"/>
            <a:stretch>
              <a:fillRect/>
            </a:stretch>
          </p:blipFill>
          <p:spPr bwMode="auto">
            <a:xfrm>
              <a:off x="1033" y="8803"/>
              <a:ext cx="3382" cy="2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76" name="Picture 6" descr="c_EWALL_pImpEdep_det1_det2_2det_AuAuss7mb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54"/>
            <a:stretch>
              <a:fillRect/>
            </a:stretch>
          </p:blipFill>
          <p:spPr bwMode="auto">
            <a:xfrm>
              <a:off x="4209" y="8803"/>
              <a:ext cx="3465" cy="2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77" name="Picture 4" descr="c_EWALL_pImpEdep_det1_det2_2det_AuAuss11mb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03"/>
            <a:stretch>
              <a:fillRect/>
            </a:stretch>
          </p:blipFill>
          <p:spPr bwMode="auto">
            <a:xfrm>
              <a:off x="7594" y="8798"/>
              <a:ext cx="3355" cy="2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5" name="Объект 4"/>
          <p:cNvGraphicFramePr>
            <a:graphicFrameLocks noChangeAspect="1"/>
          </p:cNvGraphicFramePr>
          <p:nvPr>
            <p:extLst/>
          </p:nvPr>
        </p:nvGraphicFramePr>
        <p:xfrm>
          <a:off x="6507215" y="732107"/>
          <a:ext cx="1655762" cy="40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79" name="Формула" r:id="rId6" imgW="990170" imgH="266584" progId="Equation.3">
                  <p:embed/>
                </p:oleObj>
              </mc:Choice>
              <mc:Fallback>
                <p:oleObj name="Формула" r:id="rId6" imgW="990170" imgH="26658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7215" y="732107"/>
                        <a:ext cx="1655762" cy="401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/>
          </p:nvPr>
        </p:nvGraphicFramePr>
        <p:xfrm>
          <a:off x="1241630" y="728700"/>
          <a:ext cx="1571625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80" name="Формула" r:id="rId8" imgW="939600" imgH="266400" progId="Equation.3">
                  <p:embed/>
                </p:oleObj>
              </mc:Choice>
              <mc:Fallback>
                <p:oleObj name="Формула" r:id="rId8" imgW="939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1630" y="728700"/>
                        <a:ext cx="1571625" cy="40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/>
          </p:nvPr>
        </p:nvGraphicFramePr>
        <p:xfrm>
          <a:off x="4131026" y="732108"/>
          <a:ext cx="1570038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81" name="Формула" r:id="rId10" imgW="939600" imgH="266400" progId="Equation.3">
                  <p:embed/>
                </p:oleObj>
              </mc:Choice>
              <mc:Fallback>
                <p:oleObj name="Формула" r:id="rId10" imgW="939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1026" y="732108"/>
                        <a:ext cx="1570038" cy="40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9882" name="Picture 9" descr="c_centrality_realFW_withWeight_det12_AuAuss5mb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2" y="3528195"/>
            <a:ext cx="3937571" cy="305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3" name="Picture 6" descr="c_centrality_realFW_withWeight_det12_AuAuss11mb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4"/>
          <a:stretch>
            <a:fillRect/>
          </a:stretch>
        </p:blipFill>
        <p:spPr bwMode="auto">
          <a:xfrm>
            <a:off x="4102657" y="3528194"/>
            <a:ext cx="4339774" cy="305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Объект 7"/>
          <p:cNvGraphicFramePr>
            <a:graphicFrameLocks noChangeAspect="1"/>
          </p:cNvGraphicFramePr>
          <p:nvPr>
            <p:extLst/>
          </p:nvPr>
        </p:nvGraphicFramePr>
        <p:xfrm>
          <a:off x="1331640" y="3969060"/>
          <a:ext cx="1571625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82" name="Формула" r:id="rId14" imgW="939600" imgH="266400" progId="Equation.3">
                  <p:embed/>
                </p:oleObj>
              </mc:Choice>
              <mc:Fallback>
                <p:oleObj name="Формула" r:id="rId14" imgW="939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40" y="3969060"/>
                        <a:ext cx="1571625" cy="40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/>
          </p:nvPr>
        </p:nvGraphicFramePr>
        <p:xfrm>
          <a:off x="6147175" y="3969060"/>
          <a:ext cx="1655762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83" name="Формула" r:id="rId16" imgW="990170" imgH="266584" progId="Equation.3">
                  <p:embed/>
                </p:oleObj>
              </mc:Choice>
              <mc:Fallback>
                <p:oleObj name="Формула" r:id="rId16" imgW="990170" imgH="26658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7175" y="3969060"/>
                        <a:ext cx="1655762" cy="40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11560" y="6381328"/>
            <a:ext cx="7294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FW centrality resolution is significantly worse comparing to </a:t>
            </a:r>
            <a:r>
              <a:rPr lang="en-US" b="1" dirty="0" err="1" smtClean="0"/>
              <a:t>FHCal</a:t>
            </a:r>
            <a:r>
              <a:rPr lang="en-US" b="1" dirty="0" smtClean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7761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7384"/>
            <a:ext cx="914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First CBM module is already installed at BM@N.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68139" y="6424993"/>
            <a:ext cx="2133600" cy="365125"/>
          </a:xfrm>
        </p:spPr>
        <p:txBody>
          <a:bodyPr/>
          <a:lstStyle/>
          <a:p>
            <a:fld id="{432D6898-0A46-4AB4-8E0F-EC70D0D57769}" type="slidenum">
              <a:rPr lang="ru-RU" smtClean="0"/>
              <a:pPr/>
              <a:t>29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31" y="540017"/>
            <a:ext cx="2740217" cy="3659192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6077"/>
          <a:stretch/>
        </p:blipFill>
        <p:spPr>
          <a:xfrm>
            <a:off x="2935537" y="2799409"/>
            <a:ext cx="3338520" cy="2217128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508104" y="4836146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MeV</a:t>
            </a:r>
            <a:endParaRPr lang="ru-RU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184553" y="2643175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Ar</a:t>
            </a:r>
            <a:r>
              <a:rPr lang="en-US" b="1" dirty="0" smtClean="0"/>
              <a:t>-peak in CBM module.</a:t>
            </a:r>
            <a:endParaRPr lang="ru-RU" b="1" dirty="0"/>
          </a:p>
        </p:txBody>
      </p:sp>
      <p:pic>
        <p:nvPicPr>
          <p:cNvPr id="11" name="Рисунок 10"/>
          <p:cNvPicPr/>
          <p:nvPr/>
        </p:nvPicPr>
        <p:blipFill rotWithShape="1">
          <a:blip r:embed="rId5"/>
          <a:srcRect t="7934" r="6983"/>
          <a:stretch/>
        </p:blipFill>
        <p:spPr>
          <a:xfrm>
            <a:off x="6136805" y="4393011"/>
            <a:ext cx="2966390" cy="1963341"/>
          </a:xfrm>
          <a:prstGeom prst="rect">
            <a:avLst/>
          </a:prstGeom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 rot="16200000">
            <a:off x="5817370" y="4416368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MeV</a:t>
            </a:r>
            <a:endParaRPr lang="ru-RU" sz="1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342696" y="6117216"/>
            <a:ext cx="908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</a:t>
            </a:r>
            <a:r>
              <a:rPr lang="en-US" sz="1400" b="1" dirty="0" smtClean="0"/>
              <a:t>ection#</a:t>
            </a:r>
            <a:endParaRPr lang="ru-RU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930142" y="4057876"/>
            <a:ext cx="1770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Shower profile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481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3</a:t>
            </a:fld>
            <a:endParaRPr lang="ru-RU"/>
          </a:p>
        </p:txBody>
      </p:sp>
      <p:grpSp>
        <p:nvGrpSpPr>
          <p:cNvPr id="6" name="Содержимое 5"/>
          <p:cNvGrpSpPr>
            <a:grpSpLocks noGrp="1"/>
          </p:cNvGrpSpPr>
          <p:nvPr/>
        </p:nvGrpSpPr>
        <p:grpSpPr>
          <a:xfrm>
            <a:off x="428596" y="1285860"/>
            <a:ext cx="2214578" cy="2000264"/>
            <a:chOff x="3786188" y="546100"/>
            <a:chExt cx="4673600" cy="4683125"/>
          </a:xfrm>
        </p:grpSpPr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6299200" y="2709863"/>
              <a:ext cx="360363" cy="36036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6659563" y="2709863"/>
              <a:ext cx="360362" cy="36036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6299200" y="3070225"/>
              <a:ext cx="360363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6659563" y="3070225"/>
              <a:ext cx="360362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6659563" y="2349500"/>
              <a:ext cx="360362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6299200" y="2349500"/>
              <a:ext cx="360363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5940425" y="2349500"/>
              <a:ext cx="360363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7739063" y="2709863"/>
              <a:ext cx="360362" cy="36036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7378700" y="3070225"/>
              <a:ext cx="360363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5580063" y="2349500"/>
              <a:ext cx="360362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5580063" y="2709863"/>
              <a:ext cx="360362" cy="36036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5580063" y="3070225"/>
              <a:ext cx="360362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5219700" y="2349500"/>
              <a:ext cx="360363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5940425" y="3070225"/>
              <a:ext cx="360363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5219700" y="2709863"/>
              <a:ext cx="360363" cy="36036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5219700" y="3070225"/>
              <a:ext cx="360363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7019925" y="3070225"/>
              <a:ext cx="360363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5580063" y="1990725"/>
              <a:ext cx="360362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5940425" y="1990725"/>
              <a:ext cx="360363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6299200" y="1990725"/>
              <a:ext cx="360363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7019925" y="2349500"/>
              <a:ext cx="360363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6299200" y="3429000"/>
              <a:ext cx="360363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5940425" y="3429000"/>
              <a:ext cx="360363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5580063" y="3429000"/>
              <a:ext cx="360362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5580063" y="908050"/>
              <a:ext cx="360362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2" name="Rectangle 32"/>
            <p:cNvSpPr>
              <a:spLocks noChangeArrowheads="1"/>
            </p:cNvSpPr>
            <p:nvPr/>
          </p:nvSpPr>
          <p:spPr bwMode="auto">
            <a:xfrm>
              <a:off x="7019925" y="2709863"/>
              <a:ext cx="360363" cy="36036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3" name="Rectangle 33"/>
            <p:cNvSpPr>
              <a:spLocks noChangeArrowheads="1"/>
            </p:cNvSpPr>
            <p:nvPr/>
          </p:nvSpPr>
          <p:spPr bwMode="auto">
            <a:xfrm>
              <a:off x="5580063" y="547688"/>
              <a:ext cx="360362" cy="36036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4" name="Rectangle 34"/>
            <p:cNvSpPr>
              <a:spLocks noChangeArrowheads="1"/>
            </p:cNvSpPr>
            <p:nvPr/>
          </p:nvSpPr>
          <p:spPr bwMode="auto">
            <a:xfrm>
              <a:off x="7378700" y="2709863"/>
              <a:ext cx="360363" cy="36036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5" name="Rectangle 35"/>
            <p:cNvSpPr>
              <a:spLocks noChangeArrowheads="1"/>
            </p:cNvSpPr>
            <p:nvPr/>
          </p:nvSpPr>
          <p:spPr bwMode="auto">
            <a:xfrm>
              <a:off x="7378700" y="2349500"/>
              <a:ext cx="360363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5580063" y="1628775"/>
              <a:ext cx="360362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7" name="Rectangle 37"/>
            <p:cNvSpPr>
              <a:spLocks noChangeArrowheads="1"/>
            </p:cNvSpPr>
            <p:nvPr/>
          </p:nvSpPr>
          <p:spPr bwMode="auto">
            <a:xfrm>
              <a:off x="7739063" y="3070225"/>
              <a:ext cx="360362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8" name="Rectangle 38"/>
            <p:cNvSpPr>
              <a:spLocks noChangeArrowheads="1"/>
            </p:cNvSpPr>
            <p:nvPr/>
          </p:nvSpPr>
          <p:spPr bwMode="auto">
            <a:xfrm>
              <a:off x="7739063" y="2349500"/>
              <a:ext cx="360362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9" name="Rectangle 39"/>
            <p:cNvSpPr>
              <a:spLocks noChangeArrowheads="1"/>
            </p:cNvSpPr>
            <p:nvPr/>
          </p:nvSpPr>
          <p:spPr bwMode="auto">
            <a:xfrm>
              <a:off x="5580063" y="1270000"/>
              <a:ext cx="360362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0" name="Rectangle 40"/>
            <p:cNvSpPr>
              <a:spLocks noChangeArrowheads="1"/>
            </p:cNvSpPr>
            <p:nvPr/>
          </p:nvSpPr>
          <p:spPr bwMode="auto">
            <a:xfrm>
              <a:off x="8099425" y="2709863"/>
              <a:ext cx="360363" cy="36036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1" name="Rectangle 41"/>
            <p:cNvSpPr>
              <a:spLocks noChangeArrowheads="1"/>
            </p:cNvSpPr>
            <p:nvPr/>
          </p:nvSpPr>
          <p:spPr bwMode="auto">
            <a:xfrm>
              <a:off x="8099425" y="2349500"/>
              <a:ext cx="360363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2" name="Rectangle 42"/>
            <p:cNvSpPr>
              <a:spLocks noChangeArrowheads="1"/>
            </p:cNvSpPr>
            <p:nvPr/>
          </p:nvSpPr>
          <p:spPr bwMode="auto">
            <a:xfrm>
              <a:off x="8099425" y="3070225"/>
              <a:ext cx="360363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3" name="Rectangle 43"/>
            <p:cNvSpPr>
              <a:spLocks noChangeArrowheads="1"/>
            </p:cNvSpPr>
            <p:nvPr/>
          </p:nvSpPr>
          <p:spPr bwMode="auto">
            <a:xfrm>
              <a:off x="4505325" y="2713038"/>
              <a:ext cx="360363" cy="36036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4" name="Rectangle 44"/>
            <p:cNvSpPr>
              <a:spLocks noChangeArrowheads="1"/>
            </p:cNvSpPr>
            <p:nvPr/>
          </p:nvSpPr>
          <p:spPr bwMode="auto">
            <a:xfrm>
              <a:off x="4144963" y="3073400"/>
              <a:ext cx="360362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5" name="Rectangle 45"/>
            <p:cNvSpPr>
              <a:spLocks noChangeArrowheads="1"/>
            </p:cNvSpPr>
            <p:nvPr/>
          </p:nvSpPr>
          <p:spPr bwMode="auto">
            <a:xfrm>
              <a:off x="3786188" y="3073400"/>
              <a:ext cx="360362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6" name="Rectangle 46"/>
            <p:cNvSpPr>
              <a:spLocks noChangeArrowheads="1"/>
            </p:cNvSpPr>
            <p:nvPr/>
          </p:nvSpPr>
          <p:spPr bwMode="auto">
            <a:xfrm>
              <a:off x="3786188" y="2352675"/>
              <a:ext cx="360362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7" name="Rectangle 47"/>
            <p:cNvSpPr>
              <a:spLocks noChangeArrowheads="1"/>
            </p:cNvSpPr>
            <p:nvPr/>
          </p:nvSpPr>
          <p:spPr bwMode="auto">
            <a:xfrm>
              <a:off x="3786188" y="2713038"/>
              <a:ext cx="360362" cy="36036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8" name="Rectangle 48"/>
            <p:cNvSpPr>
              <a:spLocks noChangeArrowheads="1"/>
            </p:cNvSpPr>
            <p:nvPr/>
          </p:nvSpPr>
          <p:spPr bwMode="auto">
            <a:xfrm>
              <a:off x="4144963" y="2713038"/>
              <a:ext cx="360362" cy="36036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9" name="Rectangle 49"/>
            <p:cNvSpPr>
              <a:spLocks noChangeArrowheads="1"/>
            </p:cNvSpPr>
            <p:nvPr/>
          </p:nvSpPr>
          <p:spPr bwMode="auto">
            <a:xfrm>
              <a:off x="4144963" y="2352675"/>
              <a:ext cx="360362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50" name="Rectangle 50"/>
            <p:cNvSpPr>
              <a:spLocks noChangeArrowheads="1"/>
            </p:cNvSpPr>
            <p:nvPr/>
          </p:nvSpPr>
          <p:spPr bwMode="auto">
            <a:xfrm>
              <a:off x="4505325" y="3073400"/>
              <a:ext cx="360363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51" name="Rectangle 51"/>
            <p:cNvSpPr>
              <a:spLocks noChangeArrowheads="1"/>
            </p:cNvSpPr>
            <p:nvPr/>
          </p:nvSpPr>
          <p:spPr bwMode="auto">
            <a:xfrm>
              <a:off x="4505325" y="2352675"/>
              <a:ext cx="360363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52" name="Rectangle 52"/>
            <p:cNvSpPr>
              <a:spLocks noChangeArrowheads="1"/>
            </p:cNvSpPr>
            <p:nvPr/>
          </p:nvSpPr>
          <p:spPr bwMode="auto">
            <a:xfrm>
              <a:off x="4865688" y="2713038"/>
              <a:ext cx="360362" cy="36036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53" name="Rectangle 53"/>
            <p:cNvSpPr>
              <a:spLocks noChangeArrowheads="1"/>
            </p:cNvSpPr>
            <p:nvPr/>
          </p:nvSpPr>
          <p:spPr bwMode="auto">
            <a:xfrm>
              <a:off x="4865688" y="2352675"/>
              <a:ext cx="360362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54" name="Rectangle 54"/>
            <p:cNvSpPr>
              <a:spLocks noChangeArrowheads="1"/>
            </p:cNvSpPr>
            <p:nvPr/>
          </p:nvSpPr>
          <p:spPr bwMode="auto">
            <a:xfrm>
              <a:off x="4865688" y="3073400"/>
              <a:ext cx="360362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55" name="Rectangle 67"/>
            <p:cNvSpPr>
              <a:spLocks noChangeArrowheads="1"/>
            </p:cNvSpPr>
            <p:nvPr/>
          </p:nvSpPr>
          <p:spPr bwMode="auto">
            <a:xfrm>
              <a:off x="5940425" y="911225"/>
              <a:ext cx="360363" cy="36195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56" name="Rectangle 68"/>
            <p:cNvSpPr>
              <a:spLocks noChangeArrowheads="1"/>
            </p:cNvSpPr>
            <p:nvPr/>
          </p:nvSpPr>
          <p:spPr bwMode="auto">
            <a:xfrm>
              <a:off x="5940425" y="550862"/>
              <a:ext cx="360362" cy="361951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57" name="Rectangle 69"/>
            <p:cNvSpPr>
              <a:spLocks noChangeArrowheads="1"/>
            </p:cNvSpPr>
            <p:nvPr/>
          </p:nvSpPr>
          <p:spPr bwMode="auto">
            <a:xfrm>
              <a:off x="5940425" y="1631950"/>
              <a:ext cx="360363" cy="36195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58" name="Rectangle 70"/>
            <p:cNvSpPr>
              <a:spLocks noChangeArrowheads="1"/>
            </p:cNvSpPr>
            <p:nvPr/>
          </p:nvSpPr>
          <p:spPr bwMode="auto">
            <a:xfrm>
              <a:off x="5940425" y="1273175"/>
              <a:ext cx="360363" cy="36195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59" name="Rectangle 71"/>
            <p:cNvSpPr>
              <a:spLocks noChangeArrowheads="1"/>
            </p:cNvSpPr>
            <p:nvPr/>
          </p:nvSpPr>
          <p:spPr bwMode="auto">
            <a:xfrm>
              <a:off x="6300788" y="906463"/>
              <a:ext cx="360362" cy="36036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0" name="Rectangle 72"/>
            <p:cNvSpPr>
              <a:spLocks noChangeArrowheads="1"/>
            </p:cNvSpPr>
            <p:nvPr/>
          </p:nvSpPr>
          <p:spPr bwMode="auto">
            <a:xfrm>
              <a:off x="6300788" y="546100"/>
              <a:ext cx="360362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1" name="Rectangle 73"/>
            <p:cNvSpPr>
              <a:spLocks noChangeArrowheads="1"/>
            </p:cNvSpPr>
            <p:nvPr/>
          </p:nvSpPr>
          <p:spPr bwMode="auto">
            <a:xfrm>
              <a:off x="6300788" y="1627188"/>
              <a:ext cx="360362" cy="36036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2" name="Rectangle 74"/>
            <p:cNvSpPr>
              <a:spLocks noChangeArrowheads="1"/>
            </p:cNvSpPr>
            <p:nvPr/>
          </p:nvSpPr>
          <p:spPr bwMode="auto">
            <a:xfrm>
              <a:off x="6300788" y="1268413"/>
              <a:ext cx="360362" cy="36036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3" name="Rectangle 75"/>
            <p:cNvSpPr>
              <a:spLocks noChangeArrowheads="1"/>
            </p:cNvSpPr>
            <p:nvPr/>
          </p:nvSpPr>
          <p:spPr bwMode="auto">
            <a:xfrm>
              <a:off x="5580063" y="4143375"/>
              <a:ext cx="360362" cy="365125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4" name="Rectangle 76"/>
            <p:cNvSpPr>
              <a:spLocks noChangeArrowheads="1"/>
            </p:cNvSpPr>
            <p:nvPr/>
          </p:nvSpPr>
          <p:spPr bwMode="auto">
            <a:xfrm>
              <a:off x="5580063" y="3783013"/>
              <a:ext cx="360362" cy="365125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5" name="Rectangle 77"/>
            <p:cNvSpPr>
              <a:spLocks noChangeArrowheads="1"/>
            </p:cNvSpPr>
            <p:nvPr/>
          </p:nvSpPr>
          <p:spPr bwMode="auto">
            <a:xfrm>
              <a:off x="5580063" y="4864100"/>
              <a:ext cx="360362" cy="365125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6" name="Rectangle 78"/>
            <p:cNvSpPr>
              <a:spLocks noChangeArrowheads="1"/>
            </p:cNvSpPr>
            <p:nvPr/>
          </p:nvSpPr>
          <p:spPr bwMode="auto">
            <a:xfrm>
              <a:off x="5580063" y="4505325"/>
              <a:ext cx="360362" cy="365125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7" name="Rectangle 79"/>
            <p:cNvSpPr>
              <a:spLocks noChangeArrowheads="1"/>
            </p:cNvSpPr>
            <p:nvPr/>
          </p:nvSpPr>
          <p:spPr bwMode="auto">
            <a:xfrm>
              <a:off x="5940425" y="4141788"/>
              <a:ext cx="360363" cy="36671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8" name="Rectangle 80"/>
            <p:cNvSpPr>
              <a:spLocks noChangeArrowheads="1"/>
            </p:cNvSpPr>
            <p:nvPr/>
          </p:nvSpPr>
          <p:spPr bwMode="auto">
            <a:xfrm>
              <a:off x="5940425" y="3781425"/>
              <a:ext cx="360363" cy="36671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69" name="Rectangle 81"/>
            <p:cNvSpPr>
              <a:spLocks noChangeArrowheads="1"/>
            </p:cNvSpPr>
            <p:nvPr/>
          </p:nvSpPr>
          <p:spPr bwMode="auto">
            <a:xfrm>
              <a:off x="5940425" y="4862513"/>
              <a:ext cx="360363" cy="36671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70" name="Rectangle 82"/>
            <p:cNvSpPr>
              <a:spLocks noChangeArrowheads="1"/>
            </p:cNvSpPr>
            <p:nvPr/>
          </p:nvSpPr>
          <p:spPr bwMode="auto">
            <a:xfrm>
              <a:off x="5940425" y="4503738"/>
              <a:ext cx="360363" cy="36671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71" name="Rectangle 83"/>
            <p:cNvSpPr>
              <a:spLocks noChangeArrowheads="1"/>
            </p:cNvSpPr>
            <p:nvPr/>
          </p:nvSpPr>
          <p:spPr bwMode="auto">
            <a:xfrm>
              <a:off x="6300788" y="4141788"/>
              <a:ext cx="360362" cy="365125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72" name="Rectangle 84"/>
            <p:cNvSpPr>
              <a:spLocks noChangeArrowheads="1"/>
            </p:cNvSpPr>
            <p:nvPr/>
          </p:nvSpPr>
          <p:spPr bwMode="auto">
            <a:xfrm>
              <a:off x="6300788" y="3781425"/>
              <a:ext cx="360362" cy="365125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73" name="Rectangle 85"/>
            <p:cNvSpPr>
              <a:spLocks noChangeArrowheads="1"/>
            </p:cNvSpPr>
            <p:nvPr/>
          </p:nvSpPr>
          <p:spPr bwMode="auto">
            <a:xfrm>
              <a:off x="6300788" y="4862513"/>
              <a:ext cx="360362" cy="365125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74" name="Rectangle 86"/>
            <p:cNvSpPr>
              <a:spLocks noChangeArrowheads="1"/>
            </p:cNvSpPr>
            <p:nvPr/>
          </p:nvSpPr>
          <p:spPr bwMode="auto">
            <a:xfrm>
              <a:off x="6300788" y="4503738"/>
              <a:ext cx="360362" cy="365125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75" name="Rectangle 87"/>
            <p:cNvSpPr>
              <a:spLocks noChangeArrowheads="1"/>
            </p:cNvSpPr>
            <p:nvPr/>
          </p:nvSpPr>
          <p:spPr bwMode="auto">
            <a:xfrm>
              <a:off x="7380288" y="3789363"/>
              <a:ext cx="360362" cy="36036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76" name="Rectangle 88"/>
            <p:cNvSpPr>
              <a:spLocks noChangeArrowheads="1"/>
            </p:cNvSpPr>
            <p:nvPr/>
          </p:nvSpPr>
          <p:spPr bwMode="auto">
            <a:xfrm>
              <a:off x="6661150" y="3429000"/>
              <a:ext cx="360363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77" name="Rectangle 89"/>
            <p:cNvSpPr>
              <a:spLocks noChangeArrowheads="1"/>
            </p:cNvSpPr>
            <p:nvPr/>
          </p:nvSpPr>
          <p:spPr bwMode="auto">
            <a:xfrm>
              <a:off x="6661150" y="3789363"/>
              <a:ext cx="360363" cy="36036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78" name="Rectangle 90"/>
            <p:cNvSpPr>
              <a:spLocks noChangeArrowheads="1"/>
            </p:cNvSpPr>
            <p:nvPr/>
          </p:nvSpPr>
          <p:spPr bwMode="auto">
            <a:xfrm>
              <a:off x="7019925" y="3789363"/>
              <a:ext cx="360363" cy="36036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79" name="Rectangle 91"/>
            <p:cNvSpPr>
              <a:spLocks noChangeArrowheads="1"/>
            </p:cNvSpPr>
            <p:nvPr/>
          </p:nvSpPr>
          <p:spPr bwMode="auto">
            <a:xfrm>
              <a:off x="7019925" y="3429000"/>
              <a:ext cx="360363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80" name="Rectangle 92"/>
            <p:cNvSpPr>
              <a:spLocks noChangeArrowheads="1"/>
            </p:cNvSpPr>
            <p:nvPr/>
          </p:nvSpPr>
          <p:spPr bwMode="auto">
            <a:xfrm>
              <a:off x="7380288" y="3429000"/>
              <a:ext cx="360362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81" name="Rectangle 93"/>
            <p:cNvSpPr>
              <a:spLocks noChangeArrowheads="1"/>
            </p:cNvSpPr>
            <p:nvPr/>
          </p:nvSpPr>
          <p:spPr bwMode="auto">
            <a:xfrm>
              <a:off x="7740650" y="3789363"/>
              <a:ext cx="360363" cy="36036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82" name="Rectangle 94"/>
            <p:cNvSpPr>
              <a:spLocks noChangeArrowheads="1"/>
            </p:cNvSpPr>
            <p:nvPr/>
          </p:nvSpPr>
          <p:spPr bwMode="auto">
            <a:xfrm>
              <a:off x="7740650" y="3429000"/>
              <a:ext cx="360363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83" name="Rectangle 95"/>
            <p:cNvSpPr>
              <a:spLocks noChangeArrowheads="1"/>
            </p:cNvSpPr>
            <p:nvPr/>
          </p:nvSpPr>
          <p:spPr bwMode="auto">
            <a:xfrm>
              <a:off x="7380288" y="1989138"/>
              <a:ext cx="360362" cy="36036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84" name="Rectangle 96"/>
            <p:cNvSpPr>
              <a:spLocks noChangeArrowheads="1"/>
            </p:cNvSpPr>
            <p:nvPr/>
          </p:nvSpPr>
          <p:spPr bwMode="auto">
            <a:xfrm>
              <a:off x="6661150" y="1628775"/>
              <a:ext cx="360363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85" name="Rectangle 97"/>
            <p:cNvSpPr>
              <a:spLocks noChangeArrowheads="1"/>
            </p:cNvSpPr>
            <p:nvPr/>
          </p:nvSpPr>
          <p:spPr bwMode="auto">
            <a:xfrm>
              <a:off x="6661150" y="1989138"/>
              <a:ext cx="360363" cy="36036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86" name="Rectangle 98"/>
            <p:cNvSpPr>
              <a:spLocks noChangeArrowheads="1"/>
            </p:cNvSpPr>
            <p:nvPr/>
          </p:nvSpPr>
          <p:spPr bwMode="auto">
            <a:xfrm>
              <a:off x="7019925" y="1989138"/>
              <a:ext cx="360363" cy="36036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87" name="Rectangle 99"/>
            <p:cNvSpPr>
              <a:spLocks noChangeArrowheads="1"/>
            </p:cNvSpPr>
            <p:nvPr/>
          </p:nvSpPr>
          <p:spPr bwMode="auto">
            <a:xfrm>
              <a:off x="7019925" y="1628775"/>
              <a:ext cx="360363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88" name="Rectangle 100"/>
            <p:cNvSpPr>
              <a:spLocks noChangeArrowheads="1"/>
            </p:cNvSpPr>
            <p:nvPr/>
          </p:nvSpPr>
          <p:spPr bwMode="auto">
            <a:xfrm>
              <a:off x="7380288" y="1628775"/>
              <a:ext cx="360362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89" name="Rectangle 101"/>
            <p:cNvSpPr>
              <a:spLocks noChangeArrowheads="1"/>
            </p:cNvSpPr>
            <p:nvPr/>
          </p:nvSpPr>
          <p:spPr bwMode="auto">
            <a:xfrm>
              <a:off x="7740650" y="1989138"/>
              <a:ext cx="360363" cy="36036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0" name="Rectangle 102"/>
            <p:cNvSpPr>
              <a:spLocks noChangeArrowheads="1"/>
            </p:cNvSpPr>
            <p:nvPr/>
          </p:nvSpPr>
          <p:spPr bwMode="auto">
            <a:xfrm>
              <a:off x="7740650" y="1628775"/>
              <a:ext cx="360363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1" name="Rectangle 103"/>
            <p:cNvSpPr>
              <a:spLocks noChangeArrowheads="1"/>
            </p:cNvSpPr>
            <p:nvPr/>
          </p:nvSpPr>
          <p:spPr bwMode="auto">
            <a:xfrm>
              <a:off x="4859338" y="3789363"/>
              <a:ext cx="360362" cy="36036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2" name="Rectangle 104"/>
            <p:cNvSpPr>
              <a:spLocks noChangeArrowheads="1"/>
            </p:cNvSpPr>
            <p:nvPr/>
          </p:nvSpPr>
          <p:spPr bwMode="auto">
            <a:xfrm>
              <a:off x="4140200" y="3429000"/>
              <a:ext cx="360363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3" name="Rectangle 105"/>
            <p:cNvSpPr>
              <a:spLocks noChangeArrowheads="1"/>
            </p:cNvSpPr>
            <p:nvPr/>
          </p:nvSpPr>
          <p:spPr bwMode="auto">
            <a:xfrm>
              <a:off x="4140200" y="3789363"/>
              <a:ext cx="360363" cy="36036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4" name="Rectangle 106"/>
            <p:cNvSpPr>
              <a:spLocks noChangeArrowheads="1"/>
            </p:cNvSpPr>
            <p:nvPr/>
          </p:nvSpPr>
          <p:spPr bwMode="auto">
            <a:xfrm>
              <a:off x="4498975" y="3789363"/>
              <a:ext cx="360363" cy="36036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5" name="Rectangle 107"/>
            <p:cNvSpPr>
              <a:spLocks noChangeArrowheads="1"/>
            </p:cNvSpPr>
            <p:nvPr/>
          </p:nvSpPr>
          <p:spPr bwMode="auto">
            <a:xfrm>
              <a:off x="4498975" y="3429000"/>
              <a:ext cx="360363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6" name="Rectangle 108"/>
            <p:cNvSpPr>
              <a:spLocks noChangeArrowheads="1"/>
            </p:cNvSpPr>
            <p:nvPr/>
          </p:nvSpPr>
          <p:spPr bwMode="auto">
            <a:xfrm>
              <a:off x="4859338" y="3429000"/>
              <a:ext cx="360362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7" name="Rectangle 109"/>
            <p:cNvSpPr>
              <a:spLocks noChangeArrowheads="1"/>
            </p:cNvSpPr>
            <p:nvPr/>
          </p:nvSpPr>
          <p:spPr bwMode="auto">
            <a:xfrm>
              <a:off x="5219700" y="3789363"/>
              <a:ext cx="360363" cy="36036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8" name="Rectangle 110"/>
            <p:cNvSpPr>
              <a:spLocks noChangeArrowheads="1"/>
            </p:cNvSpPr>
            <p:nvPr/>
          </p:nvSpPr>
          <p:spPr bwMode="auto">
            <a:xfrm>
              <a:off x="5219700" y="3429000"/>
              <a:ext cx="360363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9" name="Rectangle 111"/>
            <p:cNvSpPr>
              <a:spLocks noChangeArrowheads="1"/>
            </p:cNvSpPr>
            <p:nvPr/>
          </p:nvSpPr>
          <p:spPr bwMode="auto">
            <a:xfrm>
              <a:off x="4859337" y="1989139"/>
              <a:ext cx="366712" cy="363536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00" name="Rectangle 112"/>
            <p:cNvSpPr>
              <a:spLocks noChangeArrowheads="1"/>
            </p:cNvSpPr>
            <p:nvPr/>
          </p:nvSpPr>
          <p:spPr bwMode="auto">
            <a:xfrm>
              <a:off x="4140200" y="1628775"/>
              <a:ext cx="360363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01" name="Rectangle 113"/>
            <p:cNvSpPr>
              <a:spLocks noChangeArrowheads="1"/>
            </p:cNvSpPr>
            <p:nvPr/>
          </p:nvSpPr>
          <p:spPr bwMode="auto">
            <a:xfrm>
              <a:off x="4140200" y="1989136"/>
              <a:ext cx="365125" cy="363538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02" name="Rectangle 114"/>
            <p:cNvSpPr>
              <a:spLocks noChangeArrowheads="1"/>
            </p:cNvSpPr>
            <p:nvPr/>
          </p:nvSpPr>
          <p:spPr bwMode="auto">
            <a:xfrm>
              <a:off x="4498975" y="1989139"/>
              <a:ext cx="360362" cy="363536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03" name="Rectangle 115"/>
            <p:cNvSpPr>
              <a:spLocks noChangeArrowheads="1"/>
            </p:cNvSpPr>
            <p:nvPr/>
          </p:nvSpPr>
          <p:spPr bwMode="auto">
            <a:xfrm>
              <a:off x="4498975" y="1628775"/>
              <a:ext cx="360363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04" name="Rectangle 116"/>
            <p:cNvSpPr>
              <a:spLocks noChangeArrowheads="1"/>
            </p:cNvSpPr>
            <p:nvPr/>
          </p:nvSpPr>
          <p:spPr bwMode="auto">
            <a:xfrm>
              <a:off x="4859338" y="1628775"/>
              <a:ext cx="360362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05" name="Rectangle 117"/>
            <p:cNvSpPr>
              <a:spLocks noChangeArrowheads="1"/>
            </p:cNvSpPr>
            <p:nvPr/>
          </p:nvSpPr>
          <p:spPr bwMode="auto">
            <a:xfrm>
              <a:off x="5219700" y="1989138"/>
              <a:ext cx="360363" cy="36036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06" name="Rectangle 118"/>
            <p:cNvSpPr>
              <a:spLocks noChangeArrowheads="1"/>
            </p:cNvSpPr>
            <p:nvPr/>
          </p:nvSpPr>
          <p:spPr bwMode="auto">
            <a:xfrm>
              <a:off x="5219700" y="1628775"/>
              <a:ext cx="360363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07" name="Rectangle 119"/>
            <p:cNvSpPr>
              <a:spLocks noChangeArrowheads="1"/>
            </p:cNvSpPr>
            <p:nvPr/>
          </p:nvSpPr>
          <p:spPr bwMode="auto">
            <a:xfrm>
              <a:off x="6661150" y="4149725"/>
              <a:ext cx="360363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08" name="Rectangle 120"/>
            <p:cNvSpPr>
              <a:spLocks noChangeArrowheads="1"/>
            </p:cNvSpPr>
            <p:nvPr/>
          </p:nvSpPr>
          <p:spPr bwMode="auto">
            <a:xfrm>
              <a:off x="7019925" y="4149725"/>
              <a:ext cx="360363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09" name="Rectangle 121"/>
            <p:cNvSpPr>
              <a:spLocks noChangeArrowheads="1"/>
            </p:cNvSpPr>
            <p:nvPr/>
          </p:nvSpPr>
          <p:spPr bwMode="auto">
            <a:xfrm>
              <a:off x="7380288" y="4149725"/>
              <a:ext cx="360362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10" name="Rectangle 124"/>
            <p:cNvSpPr>
              <a:spLocks noChangeArrowheads="1"/>
            </p:cNvSpPr>
            <p:nvPr/>
          </p:nvSpPr>
          <p:spPr bwMode="auto">
            <a:xfrm>
              <a:off x="4500563" y="4149725"/>
              <a:ext cx="360362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11" name="Rectangle 125"/>
            <p:cNvSpPr>
              <a:spLocks noChangeArrowheads="1"/>
            </p:cNvSpPr>
            <p:nvPr/>
          </p:nvSpPr>
          <p:spPr bwMode="auto">
            <a:xfrm>
              <a:off x="4859338" y="4149725"/>
              <a:ext cx="360362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12" name="Rectangle 126"/>
            <p:cNvSpPr>
              <a:spLocks noChangeArrowheads="1"/>
            </p:cNvSpPr>
            <p:nvPr/>
          </p:nvSpPr>
          <p:spPr bwMode="auto">
            <a:xfrm>
              <a:off x="5219700" y="4149725"/>
              <a:ext cx="360363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13" name="Rectangle 127"/>
            <p:cNvSpPr>
              <a:spLocks noChangeArrowheads="1"/>
            </p:cNvSpPr>
            <p:nvPr/>
          </p:nvSpPr>
          <p:spPr bwMode="auto">
            <a:xfrm>
              <a:off x="6661150" y="1268413"/>
              <a:ext cx="360363" cy="36036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14" name="Rectangle 128"/>
            <p:cNvSpPr>
              <a:spLocks noChangeArrowheads="1"/>
            </p:cNvSpPr>
            <p:nvPr/>
          </p:nvSpPr>
          <p:spPr bwMode="auto">
            <a:xfrm>
              <a:off x="7019925" y="1268413"/>
              <a:ext cx="360363" cy="36036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15" name="Rectangle 129"/>
            <p:cNvSpPr>
              <a:spLocks noChangeArrowheads="1"/>
            </p:cNvSpPr>
            <p:nvPr/>
          </p:nvSpPr>
          <p:spPr bwMode="auto">
            <a:xfrm>
              <a:off x="7380288" y="1268413"/>
              <a:ext cx="360362" cy="36036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16" name="Rectangle 130"/>
            <p:cNvSpPr>
              <a:spLocks noChangeArrowheads="1"/>
            </p:cNvSpPr>
            <p:nvPr/>
          </p:nvSpPr>
          <p:spPr bwMode="auto">
            <a:xfrm>
              <a:off x="4500563" y="1268413"/>
              <a:ext cx="360362" cy="36036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17" name="Rectangle 131"/>
            <p:cNvSpPr>
              <a:spLocks noChangeArrowheads="1"/>
            </p:cNvSpPr>
            <p:nvPr/>
          </p:nvSpPr>
          <p:spPr bwMode="auto">
            <a:xfrm>
              <a:off x="4859338" y="1268413"/>
              <a:ext cx="360362" cy="36036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18" name="Rectangle 132"/>
            <p:cNvSpPr>
              <a:spLocks noChangeArrowheads="1"/>
            </p:cNvSpPr>
            <p:nvPr/>
          </p:nvSpPr>
          <p:spPr bwMode="auto">
            <a:xfrm>
              <a:off x="5219700" y="1268413"/>
              <a:ext cx="360363" cy="36036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19" name="Rectangle 136"/>
            <p:cNvSpPr>
              <a:spLocks noChangeArrowheads="1"/>
            </p:cNvSpPr>
            <p:nvPr/>
          </p:nvSpPr>
          <p:spPr bwMode="auto">
            <a:xfrm>
              <a:off x="6661150" y="4508500"/>
              <a:ext cx="360363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20" name="Rectangle 137"/>
            <p:cNvSpPr>
              <a:spLocks noChangeArrowheads="1"/>
            </p:cNvSpPr>
            <p:nvPr/>
          </p:nvSpPr>
          <p:spPr bwMode="auto">
            <a:xfrm>
              <a:off x="7019925" y="4508500"/>
              <a:ext cx="360363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21" name="Rectangle 138"/>
            <p:cNvSpPr>
              <a:spLocks noChangeArrowheads="1"/>
            </p:cNvSpPr>
            <p:nvPr/>
          </p:nvSpPr>
          <p:spPr bwMode="auto">
            <a:xfrm>
              <a:off x="4860925" y="4508500"/>
              <a:ext cx="360363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22" name="Rectangle 139"/>
            <p:cNvSpPr>
              <a:spLocks noChangeArrowheads="1"/>
            </p:cNvSpPr>
            <p:nvPr/>
          </p:nvSpPr>
          <p:spPr bwMode="auto">
            <a:xfrm>
              <a:off x="5219700" y="4508500"/>
              <a:ext cx="360363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23" name="Rectangle 140"/>
            <p:cNvSpPr>
              <a:spLocks noChangeArrowheads="1"/>
            </p:cNvSpPr>
            <p:nvPr/>
          </p:nvSpPr>
          <p:spPr bwMode="auto">
            <a:xfrm>
              <a:off x="4860925" y="908050"/>
              <a:ext cx="360363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24" name="Rectangle 141"/>
            <p:cNvSpPr>
              <a:spLocks noChangeArrowheads="1"/>
            </p:cNvSpPr>
            <p:nvPr/>
          </p:nvSpPr>
          <p:spPr bwMode="auto">
            <a:xfrm>
              <a:off x="5219700" y="908050"/>
              <a:ext cx="360363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25" name="Rectangle 142"/>
            <p:cNvSpPr>
              <a:spLocks noChangeArrowheads="1"/>
            </p:cNvSpPr>
            <p:nvPr/>
          </p:nvSpPr>
          <p:spPr bwMode="auto">
            <a:xfrm>
              <a:off x="6659563" y="908050"/>
              <a:ext cx="360362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26" name="Rectangle 143"/>
            <p:cNvSpPr>
              <a:spLocks noChangeArrowheads="1"/>
            </p:cNvSpPr>
            <p:nvPr/>
          </p:nvSpPr>
          <p:spPr bwMode="auto">
            <a:xfrm>
              <a:off x="7018338" y="908050"/>
              <a:ext cx="360362" cy="3603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1142984"/>
            <a:ext cx="1437164" cy="135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9" name="Стрелка вниз 128"/>
          <p:cNvSpPr/>
          <p:nvPr/>
        </p:nvSpPr>
        <p:spPr>
          <a:xfrm rot="18874693">
            <a:off x="3019858" y="2325624"/>
            <a:ext cx="185217" cy="11351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Стрелка вниз 129"/>
          <p:cNvSpPr/>
          <p:nvPr/>
        </p:nvSpPr>
        <p:spPr>
          <a:xfrm rot="2133128">
            <a:off x="6187288" y="2195956"/>
            <a:ext cx="162983" cy="11499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TextBox 130"/>
          <p:cNvSpPr txBox="1"/>
          <p:nvPr/>
        </p:nvSpPr>
        <p:spPr>
          <a:xfrm>
            <a:off x="6000760" y="642918"/>
            <a:ext cx="28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Compact ZDC of 20 modules with high granularity.</a:t>
            </a:r>
            <a:endParaRPr lang="ru-RU" b="1" dirty="0"/>
          </a:p>
        </p:txBody>
      </p:sp>
      <p:sp>
        <p:nvSpPr>
          <p:cNvPr id="132" name="TextBox 131"/>
          <p:cNvSpPr txBox="1"/>
          <p:nvPr/>
        </p:nvSpPr>
        <p:spPr>
          <a:xfrm>
            <a:off x="142844" y="714356"/>
            <a:ext cx="321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Extended HCAL of 120 modules with high granularity</a:t>
            </a:r>
            <a:endParaRPr lang="ru-RU" b="1" dirty="0"/>
          </a:p>
        </p:txBody>
      </p:sp>
      <p:sp>
        <p:nvSpPr>
          <p:cNvPr id="133" name="TextBox 132"/>
          <p:cNvSpPr txBox="1"/>
          <p:nvPr/>
        </p:nvSpPr>
        <p:spPr>
          <a:xfrm>
            <a:off x="6199591" y="2428868"/>
            <a:ext cx="29168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smtClean="0">
                <a:solidFill>
                  <a:srgbClr val="00B050"/>
                </a:solidFill>
              </a:rPr>
              <a:t>     Simple, cheap.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Low acceptance</a:t>
            </a:r>
            <a:r>
              <a:rPr lang="en-US" b="1" dirty="0">
                <a:solidFill>
                  <a:srgbClr val="FF0000"/>
                </a:solidFill>
              </a:rPr>
              <a:t>,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Poor event plane resolution</a:t>
            </a:r>
            <a:r>
              <a:rPr lang="en-US" b="1" dirty="0">
                <a:solidFill>
                  <a:srgbClr val="FF0000"/>
                </a:solidFill>
              </a:rPr>
              <a:t>,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Problem with centrality,</a:t>
            </a:r>
          </a:p>
          <a:p>
            <a:r>
              <a:rPr lang="en-US" b="1" dirty="0">
                <a:solidFill>
                  <a:srgbClr val="FF0000"/>
                </a:solidFill>
              </a:rPr>
              <a:t>Excessive segmentation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0" y="3429000"/>
            <a:ext cx="32758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High acceptance, 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Nice event plane resolution. 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Very expensive,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Complicated,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Excessive segmentation.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3581759" y="4987605"/>
            <a:ext cx="32861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FHCAL of 44 modules: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Optimum segmentation,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High acceptance,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Nice event plane resolution, Centrality  measurement,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00B050"/>
                </a:solidFill>
              </a:rPr>
              <a:t>Reasonably simple and cheap.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13115" y="1013668"/>
            <a:ext cx="2711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transverse sizes 10x10 cm</a:t>
            </a:r>
            <a:r>
              <a:rPr lang="en-US" b="1" baseline="30000" dirty="0"/>
              <a:t>2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878119" y="4970717"/>
            <a:ext cx="2711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transverse sizes </a:t>
            </a:r>
            <a:r>
              <a:rPr lang="en-US" b="1" dirty="0" smtClean="0"/>
              <a:t>15x15 </a:t>
            </a:r>
            <a:r>
              <a:rPr lang="en-US" b="1" dirty="0"/>
              <a:t>cm</a:t>
            </a:r>
            <a:r>
              <a:rPr lang="en-US" b="1" baseline="30000" dirty="0"/>
              <a:t>2</a:t>
            </a:r>
            <a:endParaRPr lang="ru-RU" dirty="0"/>
          </a:p>
        </p:txBody>
      </p:sp>
      <p:sp>
        <p:nvSpPr>
          <p:cNvPr id="137" name="Стрелка вниз 136"/>
          <p:cNvSpPr/>
          <p:nvPr/>
        </p:nvSpPr>
        <p:spPr>
          <a:xfrm rot="2840385">
            <a:off x="3070230" y="1144611"/>
            <a:ext cx="50769" cy="992193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Стрелка вниз 137"/>
          <p:cNvSpPr/>
          <p:nvPr/>
        </p:nvSpPr>
        <p:spPr>
          <a:xfrm rot="18222101">
            <a:off x="6067643" y="1083343"/>
            <a:ext cx="62934" cy="923762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7" name="TextBox 126"/>
          <p:cNvSpPr txBox="1"/>
          <p:nvPr/>
        </p:nvSpPr>
        <p:spPr>
          <a:xfrm>
            <a:off x="3821970" y="2609633"/>
            <a:ext cx="1939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Final structure</a:t>
            </a:r>
            <a:endParaRPr lang="ru-RU" sz="2000" b="1" dirty="0"/>
          </a:p>
        </p:txBody>
      </p:sp>
      <p:pic>
        <p:nvPicPr>
          <p:cNvPr id="139" name="Рисунок 1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203" y="3009743"/>
            <a:ext cx="2078916" cy="1871634"/>
          </a:xfrm>
          <a:prstGeom prst="rect">
            <a:avLst/>
          </a:prstGeom>
        </p:spPr>
      </p:pic>
      <p:sp>
        <p:nvSpPr>
          <p:cNvPr id="151552" name="TextBox 151551"/>
          <p:cNvSpPr txBox="1"/>
          <p:nvPr/>
        </p:nvSpPr>
        <p:spPr>
          <a:xfrm>
            <a:off x="179512" y="5157192"/>
            <a:ext cx="29702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Interaction length </a:t>
            </a:r>
            <a:r>
              <a:rPr lang="el-GR" b="1" dirty="0" smtClean="0"/>
              <a:t>Λ</a:t>
            </a:r>
            <a:r>
              <a:rPr lang="en-GB" b="1" baseline="-25000" dirty="0" smtClean="0"/>
              <a:t>i</a:t>
            </a:r>
            <a:r>
              <a:rPr lang="en-GB" b="1" dirty="0" smtClean="0"/>
              <a:t>~20 cm defines both longitudinal and transverse sizes of hadron shower. </a:t>
            </a:r>
          </a:p>
          <a:p>
            <a:endParaRPr lang="ru-RU" dirty="0"/>
          </a:p>
        </p:txBody>
      </p:sp>
      <p:sp>
        <p:nvSpPr>
          <p:cNvPr id="141" name="TextBox 1"/>
          <p:cNvSpPr txBox="1">
            <a:spLocks noChangeArrowheads="1"/>
          </p:cNvSpPr>
          <p:nvPr/>
        </p:nvSpPr>
        <p:spPr bwMode="auto">
          <a:xfrm>
            <a:off x="-27526" y="-6613"/>
            <a:ext cx="9171526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b="1" dirty="0">
                <a:solidFill>
                  <a:srgbClr val="C00000"/>
                </a:solidFill>
              </a:rPr>
              <a:t>Evolution of </a:t>
            </a:r>
            <a:r>
              <a:rPr lang="en-US" sz="2400" b="1" dirty="0" smtClean="0">
                <a:solidFill>
                  <a:srgbClr val="C00000"/>
                </a:solidFill>
              </a:rPr>
              <a:t>FHCAL geometry</a:t>
            </a:r>
            <a:r>
              <a:rPr lang="en-US" altLang="ru-RU" sz="2400" b="1" dirty="0" smtClean="0">
                <a:solidFill>
                  <a:srgbClr val="C00000"/>
                </a:solidFill>
                <a:latin typeface="+mj-lt"/>
              </a:rPr>
              <a:t>.</a:t>
            </a:r>
            <a:endParaRPr lang="ru-RU" altLang="ru-RU" sz="24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4580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0" y="19095"/>
            <a:ext cx="914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rgbClr val="C00000"/>
                </a:solidFill>
                <a:latin typeface="+mj-lt"/>
              </a:rPr>
              <a:t>Structure of </a:t>
            </a:r>
            <a:r>
              <a:rPr lang="en-US" altLang="ru-RU" sz="2400" b="1" dirty="0" err="1" smtClean="0">
                <a:solidFill>
                  <a:srgbClr val="C00000"/>
                </a:solidFill>
                <a:latin typeface="+mj-lt"/>
              </a:rPr>
              <a:t>FHCal</a:t>
            </a:r>
            <a:r>
              <a:rPr lang="ru-RU" altLang="ru-RU" sz="2400" b="1" dirty="0" smtClean="0">
                <a:solidFill>
                  <a:srgbClr val="C00000"/>
                </a:solidFill>
                <a:latin typeface="+mj-lt"/>
              </a:rPr>
              <a:t> – </a:t>
            </a:r>
            <a:r>
              <a:rPr lang="en-US" altLang="ru-RU" sz="2400" b="1" dirty="0" smtClean="0">
                <a:solidFill>
                  <a:srgbClr val="C00000"/>
                </a:solidFill>
                <a:latin typeface="+mj-lt"/>
              </a:rPr>
              <a:t>two left/right arms.</a:t>
            </a:r>
            <a:endParaRPr lang="ru-RU" altLang="ru-RU" sz="2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2777154" y="1166965"/>
            <a:ext cx="3157790" cy="184665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 smtClean="0">
                <a:solidFill>
                  <a:srgbClr val="C00000"/>
                </a:solidFill>
                <a:latin typeface="+mj-lt"/>
              </a:rPr>
              <a:t>     Each arm:  </a:t>
            </a: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+mj-lt"/>
              </a:rPr>
              <a:t>44 modules</a:t>
            </a:r>
            <a:r>
              <a:rPr lang="en-US" sz="2000" b="1" dirty="0">
                <a:solidFill>
                  <a:srgbClr val="000000"/>
                </a:solidFill>
                <a:latin typeface="+mj-lt"/>
              </a:rPr>
              <a:t>;</a:t>
            </a:r>
            <a:endParaRPr lang="en-US" sz="2000" b="1" dirty="0" smtClean="0">
              <a:solidFill>
                <a:srgbClr val="000000"/>
              </a:solidFill>
              <a:latin typeface="+mj-lt"/>
            </a:endParaRP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+mj-lt"/>
              </a:rPr>
              <a:t>Beam hole;</a:t>
            </a: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+mj-lt"/>
              </a:rPr>
              <a:t>Weight </a:t>
            </a:r>
            <a:r>
              <a:rPr lang="en-US" sz="2000" b="1" dirty="0">
                <a:solidFill>
                  <a:srgbClr val="000000"/>
                </a:solidFill>
                <a:latin typeface="+mj-lt"/>
              </a:rPr>
              <a:t>– 9 tons</a:t>
            </a:r>
            <a:r>
              <a:rPr lang="en-US" sz="2000" b="1" dirty="0" smtClean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grpSp>
        <p:nvGrpSpPr>
          <p:cNvPr id="22533" name="Group 5"/>
          <p:cNvGrpSpPr>
            <a:grpSpLocks/>
          </p:cNvGrpSpPr>
          <p:nvPr/>
        </p:nvGrpSpPr>
        <p:grpSpPr bwMode="auto">
          <a:xfrm>
            <a:off x="642298" y="3573016"/>
            <a:ext cx="1872208" cy="1969966"/>
            <a:chOff x="3200" y="730"/>
            <a:chExt cx="1561" cy="1634"/>
          </a:xfrm>
        </p:grpSpPr>
        <p:grpSp>
          <p:nvGrpSpPr>
            <p:cNvPr id="22538" name="Group 6"/>
            <p:cNvGrpSpPr>
              <a:grpSpLocks/>
            </p:cNvGrpSpPr>
            <p:nvPr/>
          </p:nvGrpSpPr>
          <p:grpSpPr bwMode="auto">
            <a:xfrm>
              <a:off x="3837" y="776"/>
              <a:ext cx="924" cy="989"/>
              <a:chOff x="3294" y="1351"/>
              <a:chExt cx="924" cy="989"/>
            </a:xfrm>
          </p:grpSpPr>
          <p:sp>
            <p:nvSpPr>
              <p:cNvPr id="22648" name="AutoShape 7"/>
              <p:cNvSpPr>
                <a:spLocks noChangeArrowheads="1"/>
              </p:cNvSpPr>
              <p:nvPr/>
            </p:nvSpPr>
            <p:spPr bwMode="auto">
              <a:xfrm>
                <a:off x="3294" y="1407"/>
                <a:ext cx="924" cy="933"/>
              </a:xfrm>
              <a:prstGeom prst="cube">
                <a:avLst>
                  <a:gd name="adj" fmla="val 10167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9" name="AutoShape 8"/>
              <p:cNvSpPr>
                <a:spLocks noChangeArrowheads="1"/>
              </p:cNvSpPr>
              <p:nvPr/>
            </p:nvSpPr>
            <p:spPr bwMode="auto">
              <a:xfrm>
                <a:off x="4044" y="1351"/>
                <a:ext cx="174" cy="148"/>
              </a:xfrm>
              <a:prstGeom prst="cube">
                <a:avLst>
                  <a:gd name="adj" fmla="val 61764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50" name="AutoShape 9"/>
              <p:cNvSpPr>
                <a:spLocks noChangeArrowheads="1"/>
              </p:cNvSpPr>
              <p:nvPr/>
            </p:nvSpPr>
            <p:spPr bwMode="auto">
              <a:xfrm>
                <a:off x="3305" y="1351"/>
                <a:ext cx="174" cy="148"/>
              </a:xfrm>
              <a:prstGeom prst="cube">
                <a:avLst>
                  <a:gd name="adj" fmla="val 61764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51" name="AutoShape 10"/>
              <p:cNvSpPr>
                <a:spLocks noChangeArrowheads="1"/>
              </p:cNvSpPr>
              <p:nvPr/>
            </p:nvSpPr>
            <p:spPr bwMode="auto">
              <a:xfrm rot="16200000" flipH="1">
                <a:off x="4116" y="1409"/>
                <a:ext cx="114" cy="79"/>
              </a:xfrm>
              <a:prstGeom prst="parallelogram">
                <a:avLst>
                  <a:gd name="adj" fmla="val 98728"/>
                </a:avLst>
              </a:prstGeom>
              <a:solidFill>
                <a:srgbClr val="888888"/>
              </a:solidFill>
              <a:ln w="9525" algn="ctr">
                <a:solidFill>
                  <a:srgbClr val="8A8A8A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2539" name="AutoShape 11"/>
            <p:cNvSpPr>
              <a:spLocks noChangeAspect="1" noChangeArrowheads="1"/>
            </p:cNvSpPr>
            <p:nvPr/>
          </p:nvSpPr>
          <p:spPr bwMode="auto">
            <a:xfrm>
              <a:off x="3817" y="919"/>
              <a:ext cx="856" cy="872"/>
            </a:xfrm>
            <a:prstGeom prst="cube">
              <a:avLst>
                <a:gd name="adj" fmla="val 39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540" name="Freeform 12"/>
            <p:cNvSpPr>
              <a:spLocks noChangeAspect="1"/>
            </p:cNvSpPr>
            <p:nvPr/>
          </p:nvSpPr>
          <p:spPr bwMode="auto">
            <a:xfrm>
              <a:off x="3817" y="894"/>
              <a:ext cx="826" cy="896"/>
            </a:xfrm>
            <a:custGeom>
              <a:avLst/>
              <a:gdLst>
                <a:gd name="T0" fmla="*/ 244 w 826"/>
                <a:gd name="T1" fmla="*/ 54 h 896"/>
                <a:gd name="T2" fmla="*/ 826 w 826"/>
                <a:gd name="T3" fmla="*/ 55 h 896"/>
                <a:gd name="T4" fmla="*/ 826 w 826"/>
                <a:gd name="T5" fmla="*/ 896 h 896"/>
                <a:gd name="T6" fmla="*/ 0 w 826"/>
                <a:gd name="T7" fmla="*/ 896 h 896"/>
                <a:gd name="T8" fmla="*/ 0 w 826"/>
                <a:gd name="T9" fmla="*/ 0 h 896"/>
                <a:gd name="T10" fmla="*/ 246 w 826"/>
                <a:gd name="T11" fmla="*/ 2 h 896"/>
                <a:gd name="T12" fmla="*/ 244 w 826"/>
                <a:gd name="T13" fmla="*/ 54 h 8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6"/>
                <a:gd name="T22" fmla="*/ 0 h 896"/>
                <a:gd name="T23" fmla="*/ 826 w 826"/>
                <a:gd name="T24" fmla="*/ 896 h 8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6" h="896">
                  <a:moveTo>
                    <a:pt x="244" y="54"/>
                  </a:moveTo>
                  <a:lnTo>
                    <a:pt x="826" y="55"/>
                  </a:lnTo>
                  <a:lnTo>
                    <a:pt x="826" y="896"/>
                  </a:lnTo>
                  <a:lnTo>
                    <a:pt x="0" y="896"/>
                  </a:lnTo>
                  <a:lnTo>
                    <a:pt x="0" y="0"/>
                  </a:lnTo>
                  <a:lnTo>
                    <a:pt x="246" y="2"/>
                  </a:lnTo>
                  <a:lnTo>
                    <a:pt x="244" y="5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41" name="AutoShape 13"/>
            <p:cNvSpPr>
              <a:spLocks noChangeAspect="1" noChangeArrowheads="1"/>
            </p:cNvSpPr>
            <p:nvPr/>
          </p:nvSpPr>
          <p:spPr bwMode="auto">
            <a:xfrm>
              <a:off x="3871" y="987"/>
              <a:ext cx="724" cy="741"/>
            </a:xfrm>
            <a:prstGeom prst="roundRect">
              <a:avLst>
                <a:gd name="adj" fmla="val 16764"/>
              </a:avLst>
            </a:prstGeom>
            <a:solidFill>
              <a:schemeClr val="accent1"/>
            </a:solidFill>
            <a:ln w="28575">
              <a:solidFill>
                <a:srgbClr val="00CC66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542" name="AutoShape 14"/>
            <p:cNvSpPr>
              <a:spLocks noChangeAspect="1" noChangeArrowheads="1"/>
            </p:cNvSpPr>
            <p:nvPr/>
          </p:nvSpPr>
          <p:spPr bwMode="auto">
            <a:xfrm>
              <a:off x="3814" y="868"/>
              <a:ext cx="280" cy="28"/>
            </a:xfrm>
            <a:prstGeom prst="parallelogram">
              <a:avLst>
                <a:gd name="adj" fmla="val 12134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543" name="Freeform 15"/>
            <p:cNvSpPr>
              <a:spLocks noChangeAspect="1"/>
            </p:cNvSpPr>
            <p:nvPr/>
          </p:nvSpPr>
          <p:spPr bwMode="auto">
            <a:xfrm>
              <a:off x="4061" y="869"/>
              <a:ext cx="33" cy="81"/>
            </a:xfrm>
            <a:custGeom>
              <a:avLst/>
              <a:gdLst>
                <a:gd name="T0" fmla="*/ 0 w 33"/>
                <a:gd name="T1" fmla="*/ 28 h 81"/>
                <a:gd name="T2" fmla="*/ 33 w 33"/>
                <a:gd name="T3" fmla="*/ 0 h 81"/>
                <a:gd name="T4" fmla="*/ 32 w 33"/>
                <a:gd name="T5" fmla="*/ 55 h 81"/>
                <a:gd name="T6" fmla="*/ 0 w 33"/>
                <a:gd name="T7" fmla="*/ 81 h 81"/>
                <a:gd name="T8" fmla="*/ 0 w 33"/>
                <a:gd name="T9" fmla="*/ 28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81"/>
                <a:gd name="T17" fmla="*/ 33 w 3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81">
                  <a:moveTo>
                    <a:pt x="0" y="28"/>
                  </a:moveTo>
                  <a:lnTo>
                    <a:pt x="33" y="0"/>
                  </a:lnTo>
                  <a:lnTo>
                    <a:pt x="32" y="55"/>
                  </a:lnTo>
                  <a:lnTo>
                    <a:pt x="0" y="8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44" name="Arc 16"/>
            <p:cNvSpPr>
              <a:spLocks noChangeAspect="1"/>
            </p:cNvSpPr>
            <p:nvPr/>
          </p:nvSpPr>
          <p:spPr bwMode="auto">
            <a:xfrm rot="21549114" flipV="1">
              <a:off x="3786" y="873"/>
              <a:ext cx="396" cy="46"/>
            </a:xfrm>
            <a:custGeom>
              <a:avLst/>
              <a:gdLst>
                <a:gd name="T0" fmla="*/ 0 w 16087"/>
                <a:gd name="T1" fmla="*/ 0 h 18140"/>
                <a:gd name="T2" fmla="*/ 0 w 16087"/>
                <a:gd name="T3" fmla="*/ 0 h 18140"/>
                <a:gd name="T4" fmla="*/ 0 w 16087"/>
                <a:gd name="T5" fmla="*/ 0 h 18140"/>
                <a:gd name="T6" fmla="*/ 0 60000 65536"/>
                <a:gd name="T7" fmla="*/ 0 60000 65536"/>
                <a:gd name="T8" fmla="*/ 0 60000 65536"/>
                <a:gd name="T9" fmla="*/ 0 w 16087"/>
                <a:gd name="T10" fmla="*/ 0 h 18140"/>
                <a:gd name="T11" fmla="*/ 16087 w 16087"/>
                <a:gd name="T12" fmla="*/ 18140 h 181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087" h="18140" fill="none" extrusionOk="0">
                  <a:moveTo>
                    <a:pt x="11726" y="-1"/>
                  </a:moveTo>
                  <a:cubicBezTo>
                    <a:pt x="13338" y="1042"/>
                    <a:pt x="14805" y="2295"/>
                    <a:pt x="16087" y="3725"/>
                  </a:cubicBezTo>
                </a:path>
                <a:path w="16087" h="18140" stroke="0" extrusionOk="0">
                  <a:moveTo>
                    <a:pt x="11726" y="-1"/>
                  </a:moveTo>
                  <a:cubicBezTo>
                    <a:pt x="13338" y="1042"/>
                    <a:pt x="14805" y="2295"/>
                    <a:pt x="16087" y="3725"/>
                  </a:cubicBezTo>
                  <a:lnTo>
                    <a:pt x="0" y="18140"/>
                  </a:lnTo>
                  <a:lnTo>
                    <a:pt x="11726" y="-1"/>
                  </a:lnTo>
                  <a:close/>
                </a:path>
              </a:pathLst>
            </a:cu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45" name="Arc 17"/>
            <p:cNvSpPr>
              <a:spLocks noChangeAspect="1"/>
            </p:cNvSpPr>
            <p:nvPr/>
          </p:nvSpPr>
          <p:spPr bwMode="auto">
            <a:xfrm rot="11110049" flipV="1">
              <a:off x="3883" y="920"/>
              <a:ext cx="459" cy="209"/>
            </a:xfrm>
            <a:custGeom>
              <a:avLst/>
              <a:gdLst>
                <a:gd name="T0" fmla="*/ 0 w 21235"/>
                <a:gd name="T1" fmla="*/ 0 h 17590"/>
                <a:gd name="T2" fmla="*/ 0 w 21235"/>
                <a:gd name="T3" fmla="*/ 0 h 17590"/>
                <a:gd name="T4" fmla="*/ 0 w 21235"/>
                <a:gd name="T5" fmla="*/ 0 h 17590"/>
                <a:gd name="T6" fmla="*/ 0 60000 65536"/>
                <a:gd name="T7" fmla="*/ 0 60000 65536"/>
                <a:gd name="T8" fmla="*/ 0 60000 65536"/>
                <a:gd name="T9" fmla="*/ 0 w 21235"/>
                <a:gd name="T10" fmla="*/ 0 h 17590"/>
                <a:gd name="T11" fmla="*/ 21235 w 21235"/>
                <a:gd name="T12" fmla="*/ 17590 h 175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235" h="17590" fill="none" extrusionOk="0">
                  <a:moveTo>
                    <a:pt x="12536" y="-1"/>
                  </a:moveTo>
                  <a:cubicBezTo>
                    <a:pt x="17092" y="3247"/>
                    <a:pt x="20211" y="8136"/>
                    <a:pt x="21235" y="13637"/>
                  </a:cubicBezTo>
                </a:path>
                <a:path w="21235" h="17590" stroke="0" extrusionOk="0">
                  <a:moveTo>
                    <a:pt x="12536" y="-1"/>
                  </a:moveTo>
                  <a:cubicBezTo>
                    <a:pt x="17092" y="3247"/>
                    <a:pt x="20211" y="8136"/>
                    <a:pt x="21235" y="13637"/>
                  </a:cubicBezTo>
                  <a:lnTo>
                    <a:pt x="0" y="17590"/>
                  </a:lnTo>
                  <a:lnTo>
                    <a:pt x="12536" y="-1"/>
                  </a:lnTo>
                  <a:close/>
                </a:path>
              </a:pathLst>
            </a:custGeom>
            <a:noFill/>
            <a:ln w="38100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46" name="Arc 18"/>
            <p:cNvSpPr>
              <a:spLocks noChangeAspect="1"/>
            </p:cNvSpPr>
            <p:nvPr/>
          </p:nvSpPr>
          <p:spPr bwMode="auto">
            <a:xfrm rot="255756" flipH="1">
              <a:off x="3935" y="925"/>
              <a:ext cx="308" cy="191"/>
            </a:xfrm>
            <a:custGeom>
              <a:avLst/>
              <a:gdLst>
                <a:gd name="T0" fmla="*/ 0 w 18868"/>
                <a:gd name="T1" fmla="*/ 0 h 18818"/>
                <a:gd name="T2" fmla="*/ 0 w 18868"/>
                <a:gd name="T3" fmla="*/ 0 h 18818"/>
                <a:gd name="T4" fmla="*/ 0 w 18868"/>
                <a:gd name="T5" fmla="*/ 0 h 18818"/>
                <a:gd name="T6" fmla="*/ 0 60000 65536"/>
                <a:gd name="T7" fmla="*/ 0 60000 65536"/>
                <a:gd name="T8" fmla="*/ 0 60000 65536"/>
                <a:gd name="T9" fmla="*/ 0 w 18868"/>
                <a:gd name="T10" fmla="*/ 0 h 18818"/>
                <a:gd name="T11" fmla="*/ 18868 w 18868"/>
                <a:gd name="T12" fmla="*/ 18818 h 188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68" h="18818" fill="none" extrusionOk="0">
                  <a:moveTo>
                    <a:pt x="10603" y="-1"/>
                  </a:moveTo>
                  <a:cubicBezTo>
                    <a:pt x="14070" y="1953"/>
                    <a:pt x="16930" y="4826"/>
                    <a:pt x="18867" y="8303"/>
                  </a:cubicBezTo>
                </a:path>
                <a:path w="18868" h="18818" stroke="0" extrusionOk="0">
                  <a:moveTo>
                    <a:pt x="10603" y="-1"/>
                  </a:moveTo>
                  <a:cubicBezTo>
                    <a:pt x="14070" y="1953"/>
                    <a:pt x="16930" y="4826"/>
                    <a:pt x="18867" y="8303"/>
                  </a:cubicBezTo>
                  <a:lnTo>
                    <a:pt x="0" y="18818"/>
                  </a:lnTo>
                  <a:lnTo>
                    <a:pt x="10603" y="-1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47" name="AutoShape 19"/>
            <p:cNvSpPr>
              <a:spLocks noChangeAspect="1" noChangeArrowheads="1"/>
            </p:cNvSpPr>
            <p:nvPr/>
          </p:nvSpPr>
          <p:spPr bwMode="auto">
            <a:xfrm>
              <a:off x="3865" y="983"/>
              <a:ext cx="735" cy="752"/>
            </a:xfrm>
            <a:prstGeom prst="roundRect">
              <a:avLst>
                <a:gd name="adj" fmla="val 16764"/>
              </a:avLst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548" name="AutoShape 20"/>
            <p:cNvSpPr>
              <a:spLocks noChangeAspect="1" noChangeArrowheads="1"/>
            </p:cNvSpPr>
            <p:nvPr/>
          </p:nvSpPr>
          <p:spPr bwMode="auto">
            <a:xfrm>
              <a:off x="3878" y="995"/>
              <a:ext cx="708" cy="727"/>
            </a:xfrm>
            <a:prstGeom prst="roundRect">
              <a:avLst>
                <a:gd name="adj" fmla="val 16764"/>
              </a:avLst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549" name="Arc 21"/>
            <p:cNvSpPr>
              <a:spLocks noChangeAspect="1"/>
            </p:cNvSpPr>
            <p:nvPr/>
          </p:nvSpPr>
          <p:spPr bwMode="auto">
            <a:xfrm rot="10507534" flipV="1">
              <a:off x="3873" y="912"/>
              <a:ext cx="326" cy="180"/>
            </a:xfrm>
            <a:custGeom>
              <a:avLst/>
              <a:gdLst>
                <a:gd name="T0" fmla="*/ 0 w 20465"/>
                <a:gd name="T1" fmla="*/ 0 h 20476"/>
                <a:gd name="T2" fmla="*/ 0 w 20465"/>
                <a:gd name="T3" fmla="*/ 0 h 20476"/>
                <a:gd name="T4" fmla="*/ 0 w 20465"/>
                <a:gd name="T5" fmla="*/ 0 h 20476"/>
                <a:gd name="T6" fmla="*/ 0 60000 65536"/>
                <a:gd name="T7" fmla="*/ 0 60000 65536"/>
                <a:gd name="T8" fmla="*/ 0 60000 65536"/>
                <a:gd name="T9" fmla="*/ 0 w 20465"/>
                <a:gd name="T10" fmla="*/ 0 h 20476"/>
                <a:gd name="T11" fmla="*/ 20465 w 20465"/>
                <a:gd name="T12" fmla="*/ 20476 h 204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465" h="20476" fill="none" extrusionOk="0">
                  <a:moveTo>
                    <a:pt x="6877" y="0"/>
                  </a:moveTo>
                  <a:cubicBezTo>
                    <a:pt x="13277" y="2150"/>
                    <a:pt x="18304" y="7168"/>
                    <a:pt x="20464" y="13565"/>
                  </a:cubicBezTo>
                </a:path>
                <a:path w="20465" h="20476" stroke="0" extrusionOk="0">
                  <a:moveTo>
                    <a:pt x="6877" y="0"/>
                  </a:moveTo>
                  <a:cubicBezTo>
                    <a:pt x="13277" y="2150"/>
                    <a:pt x="18304" y="7168"/>
                    <a:pt x="20464" y="13565"/>
                  </a:cubicBezTo>
                  <a:lnTo>
                    <a:pt x="0" y="20476"/>
                  </a:lnTo>
                  <a:lnTo>
                    <a:pt x="6877" y="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50" name="Line 22"/>
            <p:cNvSpPr>
              <a:spLocks noChangeAspect="1" noChangeShapeType="1"/>
            </p:cNvSpPr>
            <p:nvPr/>
          </p:nvSpPr>
          <p:spPr bwMode="auto">
            <a:xfrm flipH="1">
              <a:off x="3895" y="1021"/>
              <a:ext cx="10" cy="14"/>
            </a:xfrm>
            <a:prstGeom prst="line">
              <a:avLst/>
            </a:prstGeom>
            <a:noFill/>
            <a:ln w="952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22551" name="Group 23"/>
            <p:cNvGrpSpPr>
              <a:grpSpLocks/>
            </p:cNvGrpSpPr>
            <p:nvPr/>
          </p:nvGrpSpPr>
          <p:grpSpPr bwMode="auto">
            <a:xfrm>
              <a:off x="3722" y="887"/>
              <a:ext cx="924" cy="989"/>
              <a:chOff x="3294" y="1351"/>
              <a:chExt cx="924" cy="989"/>
            </a:xfrm>
          </p:grpSpPr>
          <p:sp>
            <p:nvSpPr>
              <p:cNvPr id="22644" name="AutoShape 24"/>
              <p:cNvSpPr>
                <a:spLocks noChangeArrowheads="1"/>
              </p:cNvSpPr>
              <p:nvPr/>
            </p:nvSpPr>
            <p:spPr bwMode="auto">
              <a:xfrm>
                <a:off x="3294" y="1407"/>
                <a:ext cx="924" cy="933"/>
              </a:xfrm>
              <a:prstGeom prst="cube">
                <a:avLst>
                  <a:gd name="adj" fmla="val 10167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5" name="AutoShape 25"/>
              <p:cNvSpPr>
                <a:spLocks noChangeArrowheads="1"/>
              </p:cNvSpPr>
              <p:nvPr/>
            </p:nvSpPr>
            <p:spPr bwMode="auto">
              <a:xfrm>
                <a:off x="4044" y="1351"/>
                <a:ext cx="174" cy="148"/>
              </a:xfrm>
              <a:prstGeom prst="cube">
                <a:avLst>
                  <a:gd name="adj" fmla="val 61764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6" name="AutoShape 26"/>
              <p:cNvSpPr>
                <a:spLocks noChangeArrowheads="1"/>
              </p:cNvSpPr>
              <p:nvPr/>
            </p:nvSpPr>
            <p:spPr bwMode="auto">
              <a:xfrm>
                <a:off x="3305" y="1351"/>
                <a:ext cx="174" cy="148"/>
              </a:xfrm>
              <a:prstGeom prst="cube">
                <a:avLst>
                  <a:gd name="adj" fmla="val 61764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7" name="AutoShape 27"/>
              <p:cNvSpPr>
                <a:spLocks noChangeArrowheads="1"/>
              </p:cNvSpPr>
              <p:nvPr/>
            </p:nvSpPr>
            <p:spPr bwMode="auto">
              <a:xfrm rot="16200000" flipH="1">
                <a:off x="4116" y="1409"/>
                <a:ext cx="114" cy="79"/>
              </a:xfrm>
              <a:prstGeom prst="parallelogram">
                <a:avLst>
                  <a:gd name="adj" fmla="val 98728"/>
                </a:avLst>
              </a:prstGeom>
              <a:solidFill>
                <a:srgbClr val="888888"/>
              </a:solidFill>
              <a:ln w="9525" algn="ctr">
                <a:solidFill>
                  <a:srgbClr val="8A8A8A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2552" name="AutoShape 28"/>
            <p:cNvSpPr>
              <a:spLocks noChangeAspect="1" noChangeArrowheads="1"/>
            </p:cNvSpPr>
            <p:nvPr/>
          </p:nvSpPr>
          <p:spPr bwMode="auto">
            <a:xfrm>
              <a:off x="3697" y="1032"/>
              <a:ext cx="856" cy="872"/>
            </a:xfrm>
            <a:prstGeom prst="cube">
              <a:avLst>
                <a:gd name="adj" fmla="val 39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553" name="Freeform 29"/>
            <p:cNvSpPr>
              <a:spLocks noChangeAspect="1"/>
            </p:cNvSpPr>
            <p:nvPr/>
          </p:nvSpPr>
          <p:spPr bwMode="auto">
            <a:xfrm>
              <a:off x="3697" y="1007"/>
              <a:ext cx="826" cy="896"/>
            </a:xfrm>
            <a:custGeom>
              <a:avLst/>
              <a:gdLst>
                <a:gd name="T0" fmla="*/ 244 w 826"/>
                <a:gd name="T1" fmla="*/ 54 h 896"/>
                <a:gd name="T2" fmla="*/ 826 w 826"/>
                <a:gd name="T3" fmla="*/ 55 h 896"/>
                <a:gd name="T4" fmla="*/ 826 w 826"/>
                <a:gd name="T5" fmla="*/ 896 h 896"/>
                <a:gd name="T6" fmla="*/ 0 w 826"/>
                <a:gd name="T7" fmla="*/ 896 h 896"/>
                <a:gd name="T8" fmla="*/ 0 w 826"/>
                <a:gd name="T9" fmla="*/ 0 h 896"/>
                <a:gd name="T10" fmla="*/ 246 w 826"/>
                <a:gd name="T11" fmla="*/ 2 h 896"/>
                <a:gd name="T12" fmla="*/ 244 w 826"/>
                <a:gd name="T13" fmla="*/ 54 h 8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6"/>
                <a:gd name="T22" fmla="*/ 0 h 896"/>
                <a:gd name="T23" fmla="*/ 826 w 826"/>
                <a:gd name="T24" fmla="*/ 896 h 8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6" h="896">
                  <a:moveTo>
                    <a:pt x="244" y="54"/>
                  </a:moveTo>
                  <a:lnTo>
                    <a:pt x="826" y="55"/>
                  </a:lnTo>
                  <a:lnTo>
                    <a:pt x="826" y="896"/>
                  </a:lnTo>
                  <a:lnTo>
                    <a:pt x="0" y="896"/>
                  </a:lnTo>
                  <a:lnTo>
                    <a:pt x="0" y="0"/>
                  </a:lnTo>
                  <a:lnTo>
                    <a:pt x="246" y="2"/>
                  </a:lnTo>
                  <a:lnTo>
                    <a:pt x="244" y="5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54" name="AutoShape 30"/>
            <p:cNvSpPr>
              <a:spLocks noChangeAspect="1" noChangeArrowheads="1"/>
            </p:cNvSpPr>
            <p:nvPr/>
          </p:nvSpPr>
          <p:spPr bwMode="auto">
            <a:xfrm>
              <a:off x="3751" y="1100"/>
              <a:ext cx="724" cy="741"/>
            </a:xfrm>
            <a:prstGeom prst="roundRect">
              <a:avLst>
                <a:gd name="adj" fmla="val 16764"/>
              </a:avLst>
            </a:prstGeom>
            <a:solidFill>
              <a:schemeClr val="accent1"/>
            </a:solidFill>
            <a:ln w="28575">
              <a:solidFill>
                <a:srgbClr val="00CC66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555" name="AutoShape 31"/>
            <p:cNvSpPr>
              <a:spLocks noChangeAspect="1" noChangeArrowheads="1"/>
            </p:cNvSpPr>
            <p:nvPr/>
          </p:nvSpPr>
          <p:spPr bwMode="auto">
            <a:xfrm>
              <a:off x="3694" y="981"/>
              <a:ext cx="280" cy="28"/>
            </a:xfrm>
            <a:prstGeom prst="parallelogram">
              <a:avLst>
                <a:gd name="adj" fmla="val 12134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556" name="Freeform 32"/>
            <p:cNvSpPr>
              <a:spLocks noChangeAspect="1"/>
            </p:cNvSpPr>
            <p:nvPr/>
          </p:nvSpPr>
          <p:spPr bwMode="auto">
            <a:xfrm>
              <a:off x="3941" y="982"/>
              <a:ext cx="33" cy="81"/>
            </a:xfrm>
            <a:custGeom>
              <a:avLst/>
              <a:gdLst>
                <a:gd name="T0" fmla="*/ 0 w 33"/>
                <a:gd name="T1" fmla="*/ 28 h 81"/>
                <a:gd name="T2" fmla="*/ 33 w 33"/>
                <a:gd name="T3" fmla="*/ 0 h 81"/>
                <a:gd name="T4" fmla="*/ 32 w 33"/>
                <a:gd name="T5" fmla="*/ 55 h 81"/>
                <a:gd name="T6" fmla="*/ 0 w 33"/>
                <a:gd name="T7" fmla="*/ 81 h 81"/>
                <a:gd name="T8" fmla="*/ 0 w 33"/>
                <a:gd name="T9" fmla="*/ 28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81"/>
                <a:gd name="T17" fmla="*/ 33 w 3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81">
                  <a:moveTo>
                    <a:pt x="0" y="28"/>
                  </a:moveTo>
                  <a:lnTo>
                    <a:pt x="33" y="0"/>
                  </a:lnTo>
                  <a:lnTo>
                    <a:pt x="32" y="55"/>
                  </a:lnTo>
                  <a:lnTo>
                    <a:pt x="0" y="8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57" name="Arc 33"/>
            <p:cNvSpPr>
              <a:spLocks noChangeAspect="1"/>
            </p:cNvSpPr>
            <p:nvPr/>
          </p:nvSpPr>
          <p:spPr bwMode="auto">
            <a:xfrm rot="21549114" flipV="1">
              <a:off x="3666" y="985"/>
              <a:ext cx="429" cy="46"/>
            </a:xfrm>
            <a:custGeom>
              <a:avLst/>
              <a:gdLst>
                <a:gd name="T0" fmla="*/ 0 w 17459"/>
                <a:gd name="T1" fmla="*/ 0 h 18140"/>
                <a:gd name="T2" fmla="*/ 0 w 17459"/>
                <a:gd name="T3" fmla="*/ 0 h 18140"/>
                <a:gd name="T4" fmla="*/ 0 w 17459"/>
                <a:gd name="T5" fmla="*/ 0 h 18140"/>
                <a:gd name="T6" fmla="*/ 0 60000 65536"/>
                <a:gd name="T7" fmla="*/ 0 60000 65536"/>
                <a:gd name="T8" fmla="*/ 0 60000 65536"/>
                <a:gd name="T9" fmla="*/ 0 w 17459"/>
                <a:gd name="T10" fmla="*/ 0 h 18140"/>
                <a:gd name="T11" fmla="*/ 17459 w 17459"/>
                <a:gd name="T12" fmla="*/ 18140 h 181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459" h="18140" fill="none" extrusionOk="0">
                  <a:moveTo>
                    <a:pt x="11726" y="-1"/>
                  </a:moveTo>
                  <a:cubicBezTo>
                    <a:pt x="13953" y="1439"/>
                    <a:pt x="15897" y="3278"/>
                    <a:pt x="17458" y="5422"/>
                  </a:cubicBezTo>
                </a:path>
                <a:path w="17459" h="18140" stroke="0" extrusionOk="0">
                  <a:moveTo>
                    <a:pt x="11726" y="-1"/>
                  </a:moveTo>
                  <a:cubicBezTo>
                    <a:pt x="13953" y="1439"/>
                    <a:pt x="15897" y="3278"/>
                    <a:pt x="17458" y="5422"/>
                  </a:cubicBezTo>
                  <a:lnTo>
                    <a:pt x="0" y="18140"/>
                  </a:lnTo>
                  <a:lnTo>
                    <a:pt x="11726" y="-1"/>
                  </a:lnTo>
                  <a:close/>
                </a:path>
              </a:pathLst>
            </a:cu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58" name="Arc 34"/>
            <p:cNvSpPr>
              <a:spLocks noChangeAspect="1"/>
            </p:cNvSpPr>
            <p:nvPr/>
          </p:nvSpPr>
          <p:spPr bwMode="auto">
            <a:xfrm rot="11110049" flipV="1">
              <a:off x="3763" y="1033"/>
              <a:ext cx="459" cy="209"/>
            </a:xfrm>
            <a:custGeom>
              <a:avLst/>
              <a:gdLst>
                <a:gd name="T0" fmla="*/ 0 w 21235"/>
                <a:gd name="T1" fmla="*/ 0 h 17590"/>
                <a:gd name="T2" fmla="*/ 0 w 21235"/>
                <a:gd name="T3" fmla="*/ 0 h 17590"/>
                <a:gd name="T4" fmla="*/ 0 w 21235"/>
                <a:gd name="T5" fmla="*/ 0 h 17590"/>
                <a:gd name="T6" fmla="*/ 0 60000 65536"/>
                <a:gd name="T7" fmla="*/ 0 60000 65536"/>
                <a:gd name="T8" fmla="*/ 0 60000 65536"/>
                <a:gd name="T9" fmla="*/ 0 w 21235"/>
                <a:gd name="T10" fmla="*/ 0 h 17590"/>
                <a:gd name="T11" fmla="*/ 21235 w 21235"/>
                <a:gd name="T12" fmla="*/ 17590 h 175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235" h="17590" fill="none" extrusionOk="0">
                  <a:moveTo>
                    <a:pt x="12536" y="-1"/>
                  </a:moveTo>
                  <a:cubicBezTo>
                    <a:pt x="17092" y="3247"/>
                    <a:pt x="20211" y="8136"/>
                    <a:pt x="21235" y="13637"/>
                  </a:cubicBezTo>
                </a:path>
                <a:path w="21235" h="17590" stroke="0" extrusionOk="0">
                  <a:moveTo>
                    <a:pt x="12536" y="-1"/>
                  </a:moveTo>
                  <a:cubicBezTo>
                    <a:pt x="17092" y="3247"/>
                    <a:pt x="20211" y="8136"/>
                    <a:pt x="21235" y="13637"/>
                  </a:cubicBezTo>
                  <a:lnTo>
                    <a:pt x="0" y="17590"/>
                  </a:lnTo>
                  <a:lnTo>
                    <a:pt x="12536" y="-1"/>
                  </a:lnTo>
                  <a:close/>
                </a:path>
              </a:pathLst>
            </a:custGeom>
            <a:noFill/>
            <a:ln w="38100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59" name="Arc 35"/>
            <p:cNvSpPr>
              <a:spLocks noChangeAspect="1"/>
            </p:cNvSpPr>
            <p:nvPr/>
          </p:nvSpPr>
          <p:spPr bwMode="auto">
            <a:xfrm rot="255756" flipH="1">
              <a:off x="3815" y="1038"/>
              <a:ext cx="308" cy="191"/>
            </a:xfrm>
            <a:custGeom>
              <a:avLst/>
              <a:gdLst>
                <a:gd name="T0" fmla="*/ 0 w 18868"/>
                <a:gd name="T1" fmla="*/ 0 h 18818"/>
                <a:gd name="T2" fmla="*/ 0 w 18868"/>
                <a:gd name="T3" fmla="*/ 0 h 18818"/>
                <a:gd name="T4" fmla="*/ 0 w 18868"/>
                <a:gd name="T5" fmla="*/ 0 h 18818"/>
                <a:gd name="T6" fmla="*/ 0 60000 65536"/>
                <a:gd name="T7" fmla="*/ 0 60000 65536"/>
                <a:gd name="T8" fmla="*/ 0 60000 65536"/>
                <a:gd name="T9" fmla="*/ 0 w 18868"/>
                <a:gd name="T10" fmla="*/ 0 h 18818"/>
                <a:gd name="T11" fmla="*/ 18868 w 18868"/>
                <a:gd name="T12" fmla="*/ 18818 h 188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68" h="18818" fill="none" extrusionOk="0">
                  <a:moveTo>
                    <a:pt x="10603" y="-1"/>
                  </a:moveTo>
                  <a:cubicBezTo>
                    <a:pt x="14070" y="1953"/>
                    <a:pt x="16930" y="4826"/>
                    <a:pt x="18867" y="8303"/>
                  </a:cubicBezTo>
                </a:path>
                <a:path w="18868" h="18818" stroke="0" extrusionOk="0">
                  <a:moveTo>
                    <a:pt x="10603" y="-1"/>
                  </a:moveTo>
                  <a:cubicBezTo>
                    <a:pt x="14070" y="1953"/>
                    <a:pt x="16930" y="4826"/>
                    <a:pt x="18867" y="8303"/>
                  </a:cubicBezTo>
                  <a:lnTo>
                    <a:pt x="0" y="18818"/>
                  </a:lnTo>
                  <a:lnTo>
                    <a:pt x="10603" y="-1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60" name="AutoShape 36"/>
            <p:cNvSpPr>
              <a:spLocks noChangeAspect="1" noChangeArrowheads="1"/>
            </p:cNvSpPr>
            <p:nvPr/>
          </p:nvSpPr>
          <p:spPr bwMode="auto">
            <a:xfrm>
              <a:off x="3745" y="1096"/>
              <a:ext cx="735" cy="752"/>
            </a:xfrm>
            <a:prstGeom prst="roundRect">
              <a:avLst>
                <a:gd name="adj" fmla="val 16764"/>
              </a:avLst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561" name="AutoShape 37"/>
            <p:cNvSpPr>
              <a:spLocks noChangeAspect="1" noChangeArrowheads="1"/>
            </p:cNvSpPr>
            <p:nvPr/>
          </p:nvSpPr>
          <p:spPr bwMode="auto">
            <a:xfrm>
              <a:off x="3758" y="1108"/>
              <a:ext cx="708" cy="727"/>
            </a:xfrm>
            <a:prstGeom prst="roundRect">
              <a:avLst>
                <a:gd name="adj" fmla="val 16764"/>
              </a:avLst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562" name="Arc 38"/>
            <p:cNvSpPr>
              <a:spLocks noChangeAspect="1"/>
            </p:cNvSpPr>
            <p:nvPr/>
          </p:nvSpPr>
          <p:spPr bwMode="auto">
            <a:xfrm rot="10507534" flipV="1">
              <a:off x="3753" y="1025"/>
              <a:ext cx="326" cy="180"/>
            </a:xfrm>
            <a:custGeom>
              <a:avLst/>
              <a:gdLst>
                <a:gd name="T0" fmla="*/ 0 w 20465"/>
                <a:gd name="T1" fmla="*/ 0 h 20476"/>
                <a:gd name="T2" fmla="*/ 0 w 20465"/>
                <a:gd name="T3" fmla="*/ 0 h 20476"/>
                <a:gd name="T4" fmla="*/ 0 w 20465"/>
                <a:gd name="T5" fmla="*/ 0 h 20476"/>
                <a:gd name="T6" fmla="*/ 0 60000 65536"/>
                <a:gd name="T7" fmla="*/ 0 60000 65536"/>
                <a:gd name="T8" fmla="*/ 0 60000 65536"/>
                <a:gd name="T9" fmla="*/ 0 w 20465"/>
                <a:gd name="T10" fmla="*/ 0 h 20476"/>
                <a:gd name="T11" fmla="*/ 20465 w 20465"/>
                <a:gd name="T12" fmla="*/ 20476 h 204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465" h="20476" fill="none" extrusionOk="0">
                  <a:moveTo>
                    <a:pt x="6877" y="0"/>
                  </a:moveTo>
                  <a:cubicBezTo>
                    <a:pt x="13277" y="2150"/>
                    <a:pt x="18304" y="7168"/>
                    <a:pt x="20464" y="13565"/>
                  </a:cubicBezTo>
                </a:path>
                <a:path w="20465" h="20476" stroke="0" extrusionOk="0">
                  <a:moveTo>
                    <a:pt x="6877" y="0"/>
                  </a:moveTo>
                  <a:cubicBezTo>
                    <a:pt x="13277" y="2150"/>
                    <a:pt x="18304" y="7168"/>
                    <a:pt x="20464" y="13565"/>
                  </a:cubicBezTo>
                  <a:lnTo>
                    <a:pt x="0" y="20476"/>
                  </a:lnTo>
                  <a:lnTo>
                    <a:pt x="6877" y="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63" name="Line 39"/>
            <p:cNvSpPr>
              <a:spLocks noChangeAspect="1" noChangeShapeType="1"/>
            </p:cNvSpPr>
            <p:nvPr/>
          </p:nvSpPr>
          <p:spPr bwMode="auto">
            <a:xfrm flipH="1">
              <a:off x="3775" y="1134"/>
              <a:ext cx="10" cy="14"/>
            </a:xfrm>
            <a:prstGeom prst="line">
              <a:avLst/>
            </a:prstGeom>
            <a:noFill/>
            <a:ln w="952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22564" name="Group 40"/>
            <p:cNvGrpSpPr>
              <a:grpSpLocks/>
            </p:cNvGrpSpPr>
            <p:nvPr/>
          </p:nvGrpSpPr>
          <p:grpSpPr bwMode="auto">
            <a:xfrm>
              <a:off x="3602" y="1005"/>
              <a:ext cx="924" cy="989"/>
              <a:chOff x="3294" y="1351"/>
              <a:chExt cx="924" cy="989"/>
            </a:xfrm>
          </p:grpSpPr>
          <p:sp>
            <p:nvSpPr>
              <p:cNvPr id="22640" name="AutoShape 41"/>
              <p:cNvSpPr>
                <a:spLocks noChangeArrowheads="1"/>
              </p:cNvSpPr>
              <p:nvPr/>
            </p:nvSpPr>
            <p:spPr bwMode="auto">
              <a:xfrm>
                <a:off x="3294" y="1407"/>
                <a:ext cx="924" cy="933"/>
              </a:xfrm>
              <a:prstGeom prst="cube">
                <a:avLst>
                  <a:gd name="adj" fmla="val 10167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1" name="AutoShape 42"/>
              <p:cNvSpPr>
                <a:spLocks noChangeArrowheads="1"/>
              </p:cNvSpPr>
              <p:nvPr/>
            </p:nvSpPr>
            <p:spPr bwMode="auto">
              <a:xfrm>
                <a:off x="4044" y="1351"/>
                <a:ext cx="174" cy="148"/>
              </a:xfrm>
              <a:prstGeom prst="cube">
                <a:avLst>
                  <a:gd name="adj" fmla="val 61764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2" name="AutoShape 43"/>
              <p:cNvSpPr>
                <a:spLocks noChangeArrowheads="1"/>
              </p:cNvSpPr>
              <p:nvPr/>
            </p:nvSpPr>
            <p:spPr bwMode="auto">
              <a:xfrm>
                <a:off x="3305" y="1351"/>
                <a:ext cx="174" cy="148"/>
              </a:xfrm>
              <a:prstGeom prst="cube">
                <a:avLst>
                  <a:gd name="adj" fmla="val 61764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3" name="AutoShape 44"/>
              <p:cNvSpPr>
                <a:spLocks noChangeArrowheads="1"/>
              </p:cNvSpPr>
              <p:nvPr/>
            </p:nvSpPr>
            <p:spPr bwMode="auto">
              <a:xfrm rot="16200000" flipH="1">
                <a:off x="4116" y="1409"/>
                <a:ext cx="114" cy="79"/>
              </a:xfrm>
              <a:prstGeom prst="parallelogram">
                <a:avLst>
                  <a:gd name="adj" fmla="val 98728"/>
                </a:avLst>
              </a:prstGeom>
              <a:solidFill>
                <a:srgbClr val="888888"/>
              </a:solidFill>
              <a:ln w="9525" algn="ctr">
                <a:solidFill>
                  <a:srgbClr val="8A8A8A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2565" name="AutoShape 45"/>
            <p:cNvSpPr>
              <a:spLocks noChangeAspect="1" noChangeArrowheads="1"/>
            </p:cNvSpPr>
            <p:nvPr/>
          </p:nvSpPr>
          <p:spPr bwMode="auto">
            <a:xfrm>
              <a:off x="3576" y="1153"/>
              <a:ext cx="856" cy="872"/>
            </a:xfrm>
            <a:prstGeom prst="cube">
              <a:avLst>
                <a:gd name="adj" fmla="val 39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566" name="Freeform 46"/>
            <p:cNvSpPr>
              <a:spLocks noChangeAspect="1"/>
            </p:cNvSpPr>
            <p:nvPr/>
          </p:nvSpPr>
          <p:spPr bwMode="auto">
            <a:xfrm>
              <a:off x="3576" y="1128"/>
              <a:ext cx="826" cy="896"/>
            </a:xfrm>
            <a:custGeom>
              <a:avLst/>
              <a:gdLst>
                <a:gd name="T0" fmla="*/ 244 w 826"/>
                <a:gd name="T1" fmla="*/ 54 h 896"/>
                <a:gd name="T2" fmla="*/ 826 w 826"/>
                <a:gd name="T3" fmla="*/ 55 h 896"/>
                <a:gd name="T4" fmla="*/ 826 w 826"/>
                <a:gd name="T5" fmla="*/ 896 h 896"/>
                <a:gd name="T6" fmla="*/ 0 w 826"/>
                <a:gd name="T7" fmla="*/ 896 h 896"/>
                <a:gd name="T8" fmla="*/ 0 w 826"/>
                <a:gd name="T9" fmla="*/ 0 h 896"/>
                <a:gd name="T10" fmla="*/ 246 w 826"/>
                <a:gd name="T11" fmla="*/ 2 h 896"/>
                <a:gd name="T12" fmla="*/ 244 w 826"/>
                <a:gd name="T13" fmla="*/ 54 h 8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6"/>
                <a:gd name="T22" fmla="*/ 0 h 896"/>
                <a:gd name="T23" fmla="*/ 826 w 826"/>
                <a:gd name="T24" fmla="*/ 896 h 8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6" h="896">
                  <a:moveTo>
                    <a:pt x="244" y="54"/>
                  </a:moveTo>
                  <a:lnTo>
                    <a:pt x="826" y="55"/>
                  </a:lnTo>
                  <a:lnTo>
                    <a:pt x="826" y="896"/>
                  </a:lnTo>
                  <a:lnTo>
                    <a:pt x="0" y="896"/>
                  </a:lnTo>
                  <a:lnTo>
                    <a:pt x="0" y="0"/>
                  </a:lnTo>
                  <a:lnTo>
                    <a:pt x="246" y="2"/>
                  </a:lnTo>
                  <a:lnTo>
                    <a:pt x="244" y="5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67" name="AutoShape 47"/>
            <p:cNvSpPr>
              <a:spLocks noChangeAspect="1" noChangeArrowheads="1"/>
            </p:cNvSpPr>
            <p:nvPr/>
          </p:nvSpPr>
          <p:spPr bwMode="auto">
            <a:xfrm>
              <a:off x="3630" y="1221"/>
              <a:ext cx="724" cy="741"/>
            </a:xfrm>
            <a:prstGeom prst="roundRect">
              <a:avLst>
                <a:gd name="adj" fmla="val 16764"/>
              </a:avLst>
            </a:prstGeom>
            <a:solidFill>
              <a:schemeClr val="accent1"/>
            </a:solidFill>
            <a:ln w="28575">
              <a:solidFill>
                <a:srgbClr val="00CC66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568" name="AutoShape 48"/>
            <p:cNvSpPr>
              <a:spLocks noChangeAspect="1" noChangeArrowheads="1"/>
            </p:cNvSpPr>
            <p:nvPr/>
          </p:nvSpPr>
          <p:spPr bwMode="auto">
            <a:xfrm>
              <a:off x="3573" y="1102"/>
              <a:ext cx="280" cy="28"/>
            </a:xfrm>
            <a:prstGeom prst="parallelogram">
              <a:avLst>
                <a:gd name="adj" fmla="val 12134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569" name="Freeform 49"/>
            <p:cNvSpPr>
              <a:spLocks noChangeAspect="1"/>
            </p:cNvSpPr>
            <p:nvPr/>
          </p:nvSpPr>
          <p:spPr bwMode="auto">
            <a:xfrm>
              <a:off x="3820" y="1103"/>
              <a:ext cx="33" cy="81"/>
            </a:xfrm>
            <a:custGeom>
              <a:avLst/>
              <a:gdLst>
                <a:gd name="T0" fmla="*/ 0 w 33"/>
                <a:gd name="T1" fmla="*/ 28 h 81"/>
                <a:gd name="T2" fmla="*/ 33 w 33"/>
                <a:gd name="T3" fmla="*/ 0 h 81"/>
                <a:gd name="T4" fmla="*/ 32 w 33"/>
                <a:gd name="T5" fmla="*/ 55 h 81"/>
                <a:gd name="T6" fmla="*/ 0 w 33"/>
                <a:gd name="T7" fmla="*/ 81 h 81"/>
                <a:gd name="T8" fmla="*/ 0 w 33"/>
                <a:gd name="T9" fmla="*/ 28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81"/>
                <a:gd name="T17" fmla="*/ 33 w 3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81">
                  <a:moveTo>
                    <a:pt x="0" y="28"/>
                  </a:moveTo>
                  <a:lnTo>
                    <a:pt x="33" y="0"/>
                  </a:lnTo>
                  <a:lnTo>
                    <a:pt x="32" y="55"/>
                  </a:lnTo>
                  <a:lnTo>
                    <a:pt x="0" y="8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70" name="Arc 50"/>
            <p:cNvSpPr>
              <a:spLocks noChangeAspect="1"/>
            </p:cNvSpPr>
            <p:nvPr/>
          </p:nvSpPr>
          <p:spPr bwMode="auto">
            <a:xfrm rot="21549114" flipV="1">
              <a:off x="3545" y="1106"/>
              <a:ext cx="434" cy="46"/>
            </a:xfrm>
            <a:custGeom>
              <a:avLst/>
              <a:gdLst>
                <a:gd name="T0" fmla="*/ 0 w 17639"/>
                <a:gd name="T1" fmla="*/ 0 h 18140"/>
                <a:gd name="T2" fmla="*/ 0 w 17639"/>
                <a:gd name="T3" fmla="*/ 0 h 18140"/>
                <a:gd name="T4" fmla="*/ 0 w 17639"/>
                <a:gd name="T5" fmla="*/ 0 h 18140"/>
                <a:gd name="T6" fmla="*/ 0 60000 65536"/>
                <a:gd name="T7" fmla="*/ 0 60000 65536"/>
                <a:gd name="T8" fmla="*/ 0 60000 65536"/>
                <a:gd name="T9" fmla="*/ 0 w 17639"/>
                <a:gd name="T10" fmla="*/ 0 h 18140"/>
                <a:gd name="T11" fmla="*/ 17639 w 17639"/>
                <a:gd name="T12" fmla="*/ 18140 h 181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639" h="18140" fill="none" extrusionOk="0">
                  <a:moveTo>
                    <a:pt x="11726" y="-1"/>
                  </a:moveTo>
                  <a:cubicBezTo>
                    <a:pt x="14040" y="1496"/>
                    <a:pt x="16047" y="3421"/>
                    <a:pt x="17638" y="5672"/>
                  </a:cubicBezTo>
                </a:path>
                <a:path w="17639" h="18140" stroke="0" extrusionOk="0">
                  <a:moveTo>
                    <a:pt x="11726" y="-1"/>
                  </a:moveTo>
                  <a:cubicBezTo>
                    <a:pt x="14040" y="1496"/>
                    <a:pt x="16047" y="3421"/>
                    <a:pt x="17638" y="5672"/>
                  </a:cubicBezTo>
                  <a:lnTo>
                    <a:pt x="0" y="18140"/>
                  </a:lnTo>
                  <a:lnTo>
                    <a:pt x="11726" y="-1"/>
                  </a:lnTo>
                  <a:close/>
                </a:path>
              </a:pathLst>
            </a:cu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71" name="Arc 51"/>
            <p:cNvSpPr>
              <a:spLocks noChangeAspect="1"/>
            </p:cNvSpPr>
            <p:nvPr/>
          </p:nvSpPr>
          <p:spPr bwMode="auto">
            <a:xfrm rot="11110049" flipV="1">
              <a:off x="3642" y="1154"/>
              <a:ext cx="459" cy="209"/>
            </a:xfrm>
            <a:custGeom>
              <a:avLst/>
              <a:gdLst>
                <a:gd name="T0" fmla="*/ 0 w 21235"/>
                <a:gd name="T1" fmla="*/ 0 h 17590"/>
                <a:gd name="T2" fmla="*/ 0 w 21235"/>
                <a:gd name="T3" fmla="*/ 0 h 17590"/>
                <a:gd name="T4" fmla="*/ 0 w 21235"/>
                <a:gd name="T5" fmla="*/ 0 h 17590"/>
                <a:gd name="T6" fmla="*/ 0 60000 65536"/>
                <a:gd name="T7" fmla="*/ 0 60000 65536"/>
                <a:gd name="T8" fmla="*/ 0 60000 65536"/>
                <a:gd name="T9" fmla="*/ 0 w 21235"/>
                <a:gd name="T10" fmla="*/ 0 h 17590"/>
                <a:gd name="T11" fmla="*/ 21235 w 21235"/>
                <a:gd name="T12" fmla="*/ 17590 h 175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235" h="17590" fill="none" extrusionOk="0">
                  <a:moveTo>
                    <a:pt x="12536" y="-1"/>
                  </a:moveTo>
                  <a:cubicBezTo>
                    <a:pt x="17092" y="3247"/>
                    <a:pt x="20211" y="8136"/>
                    <a:pt x="21235" y="13637"/>
                  </a:cubicBezTo>
                </a:path>
                <a:path w="21235" h="17590" stroke="0" extrusionOk="0">
                  <a:moveTo>
                    <a:pt x="12536" y="-1"/>
                  </a:moveTo>
                  <a:cubicBezTo>
                    <a:pt x="17092" y="3247"/>
                    <a:pt x="20211" y="8136"/>
                    <a:pt x="21235" y="13637"/>
                  </a:cubicBezTo>
                  <a:lnTo>
                    <a:pt x="0" y="17590"/>
                  </a:lnTo>
                  <a:lnTo>
                    <a:pt x="12536" y="-1"/>
                  </a:lnTo>
                  <a:close/>
                </a:path>
              </a:pathLst>
            </a:custGeom>
            <a:noFill/>
            <a:ln w="38100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72" name="Arc 52"/>
            <p:cNvSpPr>
              <a:spLocks noChangeAspect="1"/>
            </p:cNvSpPr>
            <p:nvPr/>
          </p:nvSpPr>
          <p:spPr bwMode="auto">
            <a:xfrm rot="255756" flipH="1">
              <a:off x="3694" y="1159"/>
              <a:ext cx="308" cy="191"/>
            </a:xfrm>
            <a:custGeom>
              <a:avLst/>
              <a:gdLst>
                <a:gd name="T0" fmla="*/ 0 w 18868"/>
                <a:gd name="T1" fmla="*/ 0 h 18818"/>
                <a:gd name="T2" fmla="*/ 0 w 18868"/>
                <a:gd name="T3" fmla="*/ 0 h 18818"/>
                <a:gd name="T4" fmla="*/ 0 w 18868"/>
                <a:gd name="T5" fmla="*/ 0 h 18818"/>
                <a:gd name="T6" fmla="*/ 0 60000 65536"/>
                <a:gd name="T7" fmla="*/ 0 60000 65536"/>
                <a:gd name="T8" fmla="*/ 0 60000 65536"/>
                <a:gd name="T9" fmla="*/ 0 w 18868"/>
                <a:gd name="T10" fmla="*/ 0 h 18818"/>
                <a:gd name="T11" fmla="*/ 18868 w 18868"/>
                <a:gd name="T12" fmla="*/ 18818 h 188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68" h="18818" fill="none" extrusionOk="0">
                  <a:moveTo>
                    <a:pt x="10603" y="-1"/>
                  </a:moveTo>
                  <a:cubicBezTo>
                    <a:pt x="14070" y="1953"/>
                    <a:pt x="16930" y="4826"/>
                    <a:pt x="18867" y="8303"/>
                  </a:cubicBezTo>
                </a:path>
                <a:path w="18868" h="18818" stroke="0" extrusionOk="0">
                  <a:moveTo>
                    <a:pt x="10603" y="-1"/>
                  </a:moveTo>
                  <a:cubicBezTo>
                    <a:pt x="14070" y="1953"/>
                    <a:pt x="16930" y="4826"/>
                    <a:pt x="18867" y="8303"/>
                  </a:cubicBezTo>
                  <a:lnTo>
                    <a:pt x="0" y="18818"/>
                  </a:lnTo>
                  <a:lnTo>
                    <a:pt x="10603" y="-1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73" name="AutoShape 53"/>
            <p:cNvSpPr>
              <a:spLocks noChangeAspect="1" noChangeArrowheads="1"/>
            </p:cNvSpPr>
            <p:nvPr/>
          </p:nvSpPr>
          <p:spPr bwMode="auto">
            <a:xfrm>
              <a:off x="3624" y="1217"/>
              <a:ext cx="735" cy="752"/>
            </a:xfrm>
            <a:prstGeom prst="roundRect">
              <a:avLst>
                <a:gd name="adj" fmla="val 16764"/>
              </a:avLst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574" name="AutoShape 54"/>
            <p:cNvSpPr>
              <a:spLocks noChangeAspect="1" noChangeArrowheads="1"/>
            </p:cNvSpPr>
            <p:nvPr/>
          </p:nvSpPr>
          <p:spPr bwMode="auto">
            <a:xfrm>
              <a:off x="3637" y="1229"/>
              <a:ext cx="708" cy="727"/>
            </a:xfrm>
            <a:prstGeom prst="roundRect">
              <a:avLst>
                <a:gd name="adj" fmla="val 16764"/>
              </a:avLst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575" name="Arc 55"/>
            <p:cNvSpPr>
              <a:spLocks noChangeAspect="1"/>
            </p:cNvSpPr>
            <p:nvPr/>
          </p:nvSpPr>
          <p:spPr bwMode="auto">
            <a:xfrm rot="10507534" flipV="1">
              <a:off x="3632" y="1146"/>
              <a:ext cx="326" cy="180"/>
            </a:xfrm>
            <a:custGeom>
              <a:avLst/>
              <a:gdLst>
                <a:gd name="T0" fmla="*/ 0 w 20465"/>
                <a:gd name="T1" fmla="*/ 0 h 20476"/>
                <a:gd name="T2" fmla="*/ 0 w 20465"/>
                <a:gd name="T3" fmla="*/ 0 h 20476"/>
                <a:gd name="T4" fmla="*/ 0 w 20465"/>
                <a:gd name="T5" fmla="*/ 0 h 20476"/>
                <a:gd name="T6" fmla="*/ 0 60000 65536"/>
                <a:gd name="T7" fmla="*/ 0 60000 65536"/>
                <a:gd name="T8" fmla="*/ 0 60000 65536"/>
                <a:gd name="T9" fmla="*/ 0 w 20465"/>
                <a:gd name="T10" fmla="*/ 0 h 20476"/>
                <a:gd name="T11" fmla="*/ 20465 w 20465"/>
                <a:gd name="T12" fmla="*/ 20476 h 204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465" h="20476" fill="none" extrusionOk="0">
                  <a:moveTo>
                    <a:pt x="6877" y="0"/>
                  </a:moveTo>
                  <a:cubicBezTo>
                    <a:pt x="13277" y="2150"/>
                    <a:pt x="18304" y="7168"/>
                    <a:pt x="20464" y="13565"/>
                  </a:cubicBezTo>
                </a:path>
                <a:path w="20465" h="20476" stroke="0" extrusionOk="0">
                  <a:moveTo>
                    <a:pt x="6877" y="0"/>
                  </a:moveTo>
                  <a:cubicBezTo>
                    <a:pt x="13277" y="2150"/>
                    <a:pt x="18304" y="7168"/>
                    <a:pt x="20464" y="13565"/>
                  </a:cubicBezTo>
                  <a:lnTo>
                    <a:pt x="0" y="20476"/>
                  </a:lnTo>
                  <a:lnTo>
                    <a:pt x="6877" y="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76" name="Line 56"/>
            <p:cNvSpPr>
              <a:spLocks noChangeAspect="1" noChangeShapeType="1"/>
            </p:cNvSpPr>
            <p:nvPr/>
          </p:nvSpPr>
          <p:spPr bwMode="auto">
            <a:xfrm flipH="1">
              <a:off x="3654" y="1255"/>
              <a:ext cx="10" cy="14"/>
            </a:xfrm>
            <a:prstGeom prst="line">
              <a:avLst/>
            </a:prstGeom>
            <a:noFill/>
            <a:ln w="952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22577" name="Group 57"/>
            <p:cNvGrpSpPr>
              <a:grpSpLocks/>
            </p:cNvGrpSpPr>
            <p:nvPr/>
          </p:nvGrpSpPr>
          <p:grpSpPr bwMode="auto">
            <a:xfrm>
              <a:off x="3480" y="1127"/>
              <a:ext cx="924" cy="989"/>
              <a:chOff x="3294" y="1351"/>
              <a:chExt cx="924" cy="989"/>
            </a:xfrm>
          </p:grpSpPr>
          <p:sp>
            <p:nvSpPr>
              <p:cNvPr id="22636" name="AutoShape 58"/>
              <p:cNvSpPr>
                <a:spLocks noChangeArrowheads="1"/>
              </p:cNvSpPr>
              <p:nvPr/>
            </p:nvSpPr>
            <p:spPr bwMode="auto">
              <a:xfrm>
                <a:off x="3294" y="1407"/>
                <a:ext cx="924" cy="933"/>
              </a:xfrm>
              <a:prstGeom prst="cube">
                <a:avLst>
                  <a:gd name="adj" fmla="val 10167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37" name="AutoShape 59"/>
              <p:cNvSpPr>
                <a:spLocks noChangeArrowheads="1"/>
              </p:cNvSpPr>
              <p:nvPr/>
            </p:nvSpPr>
            <p:spPr bwMode="auto">
              <a:xfrm>
                <a:off x="4044" y="1351"/>
                <a:ext cx="174" cy="148"/>
              </a:xfrm>
              <a:prstGeom prst="cube">
                <a:avLst>
                  <a:gd name="adj" fmla="val 61764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38" name="AutoShape 60"/>
              <p:cNvSpPr>
                <a:spLocks noChangeArrowheads="1"/>
              </p:cNvSpPr>
              <p:nvPr/>
            </p:nvSpPr>
            <p:spPr bwMode="auto">
              <a:xfrm>
                <a:off x="3305" y="1351"/>
                <a:ext cx="174" cy="148"/>
              </a:xfrm>
              <a:prstGeom prst="cube">
                <a:avLst>
                  <a:gd name="adj" fmla="val 61764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39" name="AutoShape 61"/>
              <p:cNvSpPr>
                <a:spLocks noChangeArrowheads="1"/>
              </p:cNvSpPr>
              <p:nvPr/>
            </p:nvSpPr>
            <p:spPr bwMode="auto">
              <a:xfrm rot="16200000" flipH="1">
                <a:off x="4116" y="1409"/>
                <a:ext cx="114" cy="79"/>
              </a:xfrm>
              <a:prstGeom prst="parallelogram">
                <a:avLst>
                  <a:gd name="adj" fmla="val 98728"/>
                </a:avLst>
              </a:prstGeom>
              <a:solidFill>
                <a:srgbClr val="888888"/>
              </a:solidFill>
              <a:ln w="9525" algn="ctr">
                <a:solidFill>
                  <a:srgbClr val="8A8A8A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2578" name="AutoShape 62"/>
            <p:cNvSpPr>
              <a:spLocks noChangeAspect="1" noChangeArrowheads="1"/>
            </p:cNvSpPr>
            <p:nvPr/>
          </p:nvSpPr>
          <p:spPr bwMode="auto">
            <a:xfrm>
              <a:off x="3464" y="1263"/>
              <a:ext cx="856" cy="872"/>
            </a:xfrm>
            <a:prstGeom prst="cube">
              <a:avLst>
                <a:gd name="adj" fmla="val 39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579" name="Freeform 63"/>
            <p:cNvSpPr>
              <a:spLocks noChangeAspect="1"/>
            </p:cNvSpPr>
            <p:nvPr/>
          </p:nvSpPr>
          <p:spPr bwMode="auto">
            <a:xfrm>
              <a:off x="3464" y="1238"/>
              <a:ext cx="826" cy="896"/>
            </a:xfrm>
            <a:custGeom>
              <a:avLst/>
              <a:gdLst>
                <a:gd name="T0" fmla="*/ 244 w 826"/>
                <a:gd name="T1" fmla="*/ 54 h 896"/>
                <a:gd name="T2" fmla="*/ 826 w 826"/>
                <a:gd name="T3" fmla="*/ 55 h 896"/>
                <a:gd name="T4" fmla="*/ 826 w 826"/>
                <a:gd name="T5" fmla="*/ 896 h 896"/>
                <a:gd name="T6" fmla="*/ 0 w 826"/>
                <a:gd name="T7" fmla="*/ 896 h 896"/>
                <a:gd name="T8" fmla="*/ 0 w 826"/>
                <a:gd name="T9" fmla="*/ 0 h 896"/>
                <a:gd name="T10" fmla="*/ 246 w 826"/>
                <a:gd name="T11" fmla="*/ 2 h 896"/>
                <a:gd name="T12" fmla="*/ 244 w 826"/>
                <a:gd name="T13" fmla="*/ 54 h 8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6"/>
                <a:gd name="T22" fmla="*/ 0 h 896"/>
                <a:gd name="T23" fmla="*/ 826 w 826"/>
                <a:gd name="T24" fmla="*/ 896 h 8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6" h="896">
                  <a:moveTo>
                    <a:pt x="244" y="54"/>
                  </a:moveTo>
                  <a:lnTo>
                    <a:pt x="826" y="55"/>
                  </a:lnTo>
                  <a:lnTo>
                    <a:pt x="826" y="896"/>
                  </a:lnTo>
                  <a:lnTo>
                    <a:pt x="0" y="896"/>
                  </a:lnTo>
                  <a:lnTo>
                    <a:pt x="0" y="0"/>
                  </a:lnTo>
                  <a:lnTo>
                    <a:pt x="246" y="2"/>
                  </a:lnTo>
                  <a:lnTo>
                    <a:pt x="244" y="5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80" name="AutoShape 64"/>
            <p:cNvSpPr>
              <a:spLocks noChangeAspect="1" noChangeArrowheads="1"/>
            </p:cNvSpPr>
            <p:nvPr/>
          </p:nvSpPr>
          <p:spPr bwMode="auto">
            <a:xfrm>
              <a:off x="3518" y="1331"/>
              <a:ext cx="724" cy="741"/>
            </a:xfrm>
            <a:prstGeom prst="roundRect">
              <a:avLst>
                <a:gd name="adj" fmla="val 16764"/>
              </a:avLst>
            </a:prstGeom>
            <a:solidFill>
              <a:schemeClr val="accent1"/>
            </a:solidFill>
            <a:ln w="28575">
              <a:solidFill>
                <a:srgbClr val="00CC66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581" name="AutoShape 65"/>
            <p:cNvSpPr>
              <a:spLocks noChangeAspect="1" noChangeArrowheads="1"/>
            </p:cNvSpPr>
            <p:nvPr/>
          </p:nvSpPr>
          <p:spPr bwMode="auto">
            <a:xfrm>
              <a:off x="3461" y="1212"/>
              <a:ext cx="280" cy="28"/>
            </a:xfrm>
            <a:prstGeom prst="parallelogram">
              <a:avLst>
                <a:gd name="adj" fmla="val 12134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582" name="Freeform 66"/>
            <p:cNvSpPr>
              <a:spLocks noChangeAspect="1"/>
            </p:cNvSpPr>
            <p:nvPr/>
          </p:nvSpPr>
          <p:spPr bwMode="auto">
            <a:xfrm>
              <a:off x="3708" y="1213"/>
              <a:ext cx="33" cy="81"/>
            </a:xfrm>
            <a:custGeom>
              <a:avLst/>
              <a:gdLst>
                <a:gd name="T0" fmla="*/ 0 w 33"/>
                <a:gd name="T1" fmla="*/ 28 h 81"/>
                <a:gd name="T2" fmla="*/ 33 w 33"/>
                <a:gd name="T3" fmla="*/ 0 h 81"/>
                <a:gd name="T4" fmla="*/ 32 w 33"/>
                <a:gd name="T5" fmla="*/ 55 h 81"/>
                <a:gd name="T6" fmla="*/ 0 w 33"/>
                <a:gd name="T7" fmla="*/ 81 h 81"/>
                <a:gd name="T8" fmla="*/ 0 w 33"/>
                <a:gd name="T9" fmla="*/ 28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81"/>
                <a:gd name="T17" fmla="*/ 33 w 3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81">
                  <a:moveTo>
                    <a:pt x="0" y="28"/>
                  </a:moveTo>
                  <a:lnTo>
                    <a:pt x="33" y="0"/>
                  </a:lnTo>
                  <a:lnTo>
                    <a:pt x="32" y="55"/>
                  </a:lnTo>
                  <a:lnTo>
                    <a:pt x="0" y="8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83" name="Arc 67"/>
            <p:cNvSpPr>
              <a:spLocks noChangeAspect="1"/>
            </p:cNvSpPr>
            <p:nvPr/>
          </p:nvSpPr>
          <p:spPr bwMode="auto">
            <a:xfrm rot="21549114" flipV="1">
              <a:off x="3433" y="1216"/>
              <a:ext cx="423" cy="46"/>
            </a:xfrm>
            <a:custGeom>
              <a:avLst/>
              <a:gdLst>
                <a:gd name="T0" fmla="*/ 0 w 17197"/>
                <a:gd name="T1" fmla="*/ 0 h 18140"/>
                <a:gd name="T2" fmla="*/ 0 w 17197"/>
                <a:gd name="T3" fmla="*/ 0 h 18140"/>
                <a:gd name="T4" fmla="*/ 0 w 17197"/>
                <a:gd name="T5" fmla="*/ 0 h 18140"/>
                <a:gd name="T6" fmla="*/ 0 60000 65536"/>
                <a:gd name="T7" fmla="*/ 0 60000 65536"/>
                <a:gd name="T8" fmla="*/ 0 60000 65536"/>
                <a:gd name="T9" fmla="*/ 0 w 17197"/>
                <a:gd name="T10" fmla="*/ 0 h 18140"/>
                <a:gd name="T11" fmla="*/ 17197 w 17197"/>
                <a:gd name="T12" fmla="*/ 18140 h 181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197" h="18140" fill="none" extrusionOk="0">
                  <a:moveTo>
                    <a:pt x="11726" y="-1"/>
                  </a:moveTo>
                  <a:cubicBezTo>
                    <a:pt x="13830" y="1360"/>
                    <a:pt x="15681" y="3075"/>
                    <a:pt x="17197" y="5070"/>
                  </a:cubicBezTo>
                </a:path>
                <a:path w="17197" h="18140" stroke="0" extrusionOk="0">
                  <a:moveTo>
                    <a:pt x="11726" y="-1"/>
                  </a:moveTo>
                  <a:cubicBezTo>
                    <a:pt x="13830" y="1360"/>
                    <a:pt x="15681" y="3075"/>
                    <a:pt x="17197" y="5070"/>
                  </a:cubicBezTo>
                  <a:lnTo>
                    <a:pt x="0" y="18140"/>
                  </a:lnTo>
                  <a:lnTo>
                    <a:pt x="11726" y="-1"/>
                  </a:lnTo>
                  <a:close/>
                </a:path>
              </a:pathLst>
            </a:cu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84" name="Arc 68"/>
            <p:cNvSpPr>
              <a:spLocks noChangeAspect="1"/>
            </p:cNvSpPr>
            <p:nvPr/>
          </p:nvSpPr>
          <p:spPr bwMode="auto">
            <a:xfrm rot="11110049" flipV="1">
              <a:off x="3530" y="1264"/>
              <a:ext cx="459" cy="209"/>
            </a:xfrm>
            <a:custGeom>
              <a:avLst/>
              <a:gdLst>
                <a:gd name="T0" fmla="*/ 0 w 21235"/>
                <a:gd name="T1" fmla="*/ 0 h 17590"/>
                <a:gd name="T2" fmla="*/ 0 w 21235"/>
                <a:gd name="T3" fmla="*/ 0 h 17590"/>
                <a:gd name="T4" fmla="*/ 0 w 21235"/>
                <a:gd name="T5" fmla="*/ 0 h 17590"/>
                <a:gd name="T6" fmla="*/ 0 60000 65536"/>
                <a:gd name="T7" fmla="*/ 0 60000 65536"/>
                <a:gd name="T8" fmla="*/ 0 60000 65536"/>
                <a:gd name="T9" fmla="*/ 0 w 21235"/>
                <a:gd name="T10" fmla="*/ 0 h 17590"/>
                <a:gd name="T11" fmla="*/ 21235 w 21235"/>
                <a:gd name="T12" fmla="*/ 17590 h 175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235" h="17590" fill="none" extrusionOk="0">
                  <a:moveTo>
                    <a:pt x="12536" y="-1"/>
                  </a:moveTo>
                  <a:cubicBezTo>
                    <a:pt x="17092" y="3247"/>
                    <a:pt x="20211" y="8136"/>
                    <a:pt x="21235" y="13637"/>
                  </a:cubicBezTo>
                </a:path>
                <a:path w="21235" h="17590" stroke="0" extrusionOk="0">
                  <a:moveTo>
                    <a:pt x="12536" y="-1"/>
                  </a:moveTo>
                  <a:cubicBezTo>
                    <a:pt x="17092" y="3247"/>
                    <a:pt x="20211" y="8136"/>
                    <a:pt x="21235" y="13637"/>
                  </a:cubicBezTo>
                  <a:lnTo>
                    <a:pt x="0" y="17590"/>
                  </a:lnTo>
                  <a:lnTo>
                    <a:pt x="12536" y="-1"/>
                  </a:lnTo>
                  <a:close/>
                </a:path>
              </a:pathLst>
            </a:custGeom>
            <a:noFill/>
            <a:ln w="38100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85" name="Arc 69"/>
            <p:cNvSpPr>
              <a:spLocks noChangeAspect="1"/>
            </p:cNvSpPr>
            <p:nvPr/>
          </p:nvSpPr>
          <p:spPr bwMode="auto">
            <a:xfrm rot="255756" flipH="1">
              <a:off x="3582" y="1269"/>
              <a:ext cx="308" cy="191"/>
            </a:xfrm>
            <a:custGeom>
              <a:avLst/>
              <a:gdLst>
                <a:gd name="T0" fmla="*/ 0 w 18868"/>
                <a:gd name="T1" fmla="*/ 0 h 18818"/>
                <a:gd name="T2" fmla="*/ 0 w 18868"/>
                <a:gd name="T3" fmla="*/ 0 h 18818"/>
                <a:gd name="T4" fmla="*/ 0 w 18868"/>
                <a:gd name="T5" fmla="*/ 0 h 18818"/>
                <a:gd name="T6" fmla="*/ 0 60000 65536"/>
                <a:gd name="T7" fmla="*/ 0 60000 65536"/>
                <a:gd name="T8" fmla="*/ 0 60000 65536"/>
                <a:gd name="T9" fmla="*/ 0 w 18868"/>
                <a:gd name="T10" fmla="*/ 0 h 18818"/>
                <a:gd name="T11" fmla="*/ 18868 w 18868"/>
                <a:gd name="T12" fmla="*/ 18818 h 188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68" h="18818" fill="none" extrusionOk="0">
                  <a:moveTo>
                    <a:pt x="10603" y="-1"/>
                  </a:moveTo>
                  <a:cubicBezTo>
                    <a:pt x="14070" y="1953"/>
                    <a:pt x="16930" y="4826"/>
                    <a:pt x="18867" y="8303"/>
                  </a:cubicBezTo>
                </a:path>
                <a:path w="18868" h="18818" stroke="0" extrusionOk="0">
                  <a:moveTo>
                    <a:pt x="10603" y="-1"/>
                  </a:moveTo>
                  <a:cubicBezTo>
                    <a:pt x="14070" y="1953"/>
                    <a:pt x="16930" y="4826"/>
                    <a:pt x="18867" y="8303"/>
                  </a:cubicBezTo>
                  <a:lnTo>
                    <a:pt x="0" y="18818"/>
                  </a:lnTo>
                  <a:lnTo>
                    <a:pt x="10603" y="-1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86" name="AutoShape 70"/>
            <p:cNvSpPr>
              <a:spLocks noChangeAspect="1" noChangeArrowheads="1"/>
            </p:cNvSpPr>
            <p:nvPr/>
          </p:nvSpPr>
          <p:spPr bwMode="auto">
            <a:xfrm>
              <a:off x="3512" y="1327"/>
              <a:ext cx="735" cy="752"/>
            </a:xfrm>
            <a:prstGeom prst="roundRect">
              <a:avLst>
                <a:gd name="adj" fmla="val 16764"/>
              </a:avLst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587" name="AutoShape 71"/>
            <p:cNvSpPr>
              <a:spLocks noChangeAspect="1" noChangeArrowheads="1"/>
            </p:cNvSpPr>
            <p:nvPr/>
          </p:nvSpPr>
          <p:spPr bwMode="auto">
            <a:xfrm>
              <a:off x="3525" y="1339"/>
              <a:ext cx="708" cy="727"/>
            </a:xfrm>
            <a:prstGeom prst="roundRect">
              <a:avLst>
                <a:gd name="adj" fmla="val 16764"/>
              </a:avLst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588" name="Arc 72"/>
            <p:cNvSpPr>
              <a:spLocks noChangeAspect="1"/>
            </p:cNvSpPr>
            <p:nvPr/>
          </p:nvSpPr>
          <p:spPr bwMode="auto">
            <a:xfrm rot="10507534" flipV="1">
              <a:off x="3520" y="1256"/>
              <a:ext cx="326" cy="180"/>
            </a:xfrm>
            <a:custGeom>
              <a:avLst/>
              <a:gdLst>
                <a:gd name="T0" fmla="*/ 0 w 20465"/>
                <a:gd name="T1" fmla="*/ 0 h 20476"/>
                <a:gd name="T2" fmla="*/ 0 w 20465"/>
                <a:gd name="T3" fmla="*/ 0 h 20476"/>
                <a:gd name="T4" fmla="*/ 0 w 20465"/>
                <a:gd name="T5" fmla="*/ 0 h 20476"/>
                <a:gd name="T6" fmla="*/ 0 60000 65536"/>
                <a:gd name="T7" fmla="*/ 0 60000 65536"/>
                <a:gd name="T8" fmla="*/ 0 60000 65536"/>
                <a:gd name="T9" fmla="*/ 0 w 20465"/>
                <a:gd name="T10" fmla="*/ 0 h 20476"/>
                <a:gd name="T11" fmla="*/ 20465 w 20465"/>
                <a:gd name="T12" fmla="*/ 20476 h 204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465" h="20476" fill="none" extrusionOk="0">
                  <a:moveTo>
                    <a:pt x="6877" y="0"/>
                  </a:moveTo>
                  <a:cubicBezTo>
                    <a:pt x="13277" y="2150"/>
                    <a:pt x="18304" y="7168"/>
                    <a:pt x="20464" y="13565"/>
                  </a:cubicBezTo>
                </a:path>
                <a:path w="20465" h="20476" stroke="0" extrusionOk="0">
                  <a:moveTo>
                    <a:pt x="6877" y="0"/>
                  </a:moveTo>
                  <a:cubicBezTo>
                    <a:pt x="13277" y="2150"/>
                    <a:pt x="18304" y="7168"/>
                    <a:pt x="20464" y="13565"/>
                  </a:cubicBezTo>
                  <a:lnTo>
                    <a:pt x="0" y="20476"/>
                  </a:lnTo>
                  <a:lnTo>
                    <a:pt x="6877" y="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89" name="Line 73"/>
            <p:cNvSpPr>
              <a:spLocks noChangeAspect="1" noChangeShapeType="1"/>
            </p:cNvSpPr>
            <p:nvPr/>
          </p:nvSpPr>
          <p:spPr bwMode="auto">
            <a:xfrm flipH="1">
              <a:off x="3542" y="1365"/>
              <a:ext cx="10" cy="14"/>
            </a:xfrm>
            <a:prstGeom prst="line">
              <a:avLst/>
            </a:prstGeom>
            <a:noFill/>
            <a:ln w="952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22590" name="Group 74"/>
            <p:cNvGrpSpPr>
              <a:grpSpLocks/>
            </p:cNvGrpSpPr>
            <p:nvPr/>
          </p:nvGrpSpPr>
          <p:grpSpPr bwMode="auto">
            <a:xfrm>
              <a:off x="3366" y="1237"/>
              <a:ext cx="924" cy="989"/>
              <a:chOff x="3294" y="1351"/>
              <a:chExt cx="924" cy="989"/>
            </a:xfrm>
          </p:grpSpPr>
          <p:sp>
            <p:nvSpPr>
              <p:cNvPr id="22632" name="AutoShape 75"/>
              <p:cNvSpPr>
                <a:spLocks noChangeArrowheads="1"/>
              </p:cNvSpPr>
              <p:nvPr/>
            </p:nvSpPr>
            <p:spPr bwMode="auto">
              <a:xfrm>
                <a:off x="3294" y="1407"/>
                <a:ext cx="924" cy="933"/>
              </a:xfrm>
              <a:prstGeom prst="cube">
                <a:avLst>
                  <a:gd name="adj" fmla="val 10167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33" name="AutoShape 76"/>
              <p:cNvSpPr>
                <a:spLocks noChangeArrowheads="1"/>
              </p:cNvSpPr>
              <p:nvPr/>
            </p:nvSpPr>
            <p:spPr bwMode="auto">
              <a:xfrm>
                <a:off x="4044" y="1351"/>
                <a:ext cx="174" cy="148"/>
              </a:xfrm>
              <a:prstGeom prst="cube">
                <a:avLst>
                  <a:gd name="adj" fmla="val 61764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34" name="AutoShape 77"/>
              <p:cNvSpPr>
                <a:spLocks noChangeArrowheads="1"/>
              </p:cNvSpPr>
              <p:nvPr/>
            </p:nvSpPr>
            <p:spPr bwMode="auto">
              <a:xfrm>
                <a:off x="3305" y="1351"/>
                <a:ext cx="174" cy="148"/>
              </a:xfrm>
              <a:prstGeom prst="cube">
                <a:avLst>
                  <a:gd name="adj" fmla="val 61764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35" name="AutoShape 78"/>
              <p:cNvSpPr>
                <a:spLocks noChangeArrowheads="1"/>
              </p:cNvSpPr>
              <p:nvPr/>
            </p:nvSpPr>
            <p:spPr bwMode="auto">
              <a:xfrm rot="16200000" flipH="1">
                <a:off x="4116" y="1409"/>
                <a:ext cx="114" cy="79"/>
              </a:xfrm>
              <a:prstGeom prst="parallelogram">
                <a:avLst>
                  <a:gd name="adj" fmla="val 98728"/>
                </a:avLst>
              </a:prstGeom>
              <a:solidFill>
                <a:srgbClr val="888888"/>
              </a:solidFill>
              <a:ln w="9525" algn="ctr">
                <a:solidFill>
                  <a:srgbClr val="8A8A8A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2591" name="AutoShape 79"/>
            <p:cNvSpPr>
              <a:spLocks noChangeAspect="1" noChangeArrowheads="1"/>
            </p:cNvSpPr>
            <p:nvPr/>
          </p:nvSpPr>
          <p:spPr bwMode="auto">
            <a:xfrm>
              <a:off x="3346" y="1378"/>
              <a:ext cx="856" cy="872"/>
            </a:xfrm>
            <a:prstGeom prst="cube">
              <a:avLst>
                <a:gd name="adj" fmla="val 39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592" name="Freeform 80"/>
            <p:cNvSpPr>
              <a:spLocks noChangeAspect="1"/>
            </p:cNvSpPr>
            <p:nvPr/>
          </p:nvSpPr>
          <p:spPr bwMode="auto">
            <a:xfrm>
              <a:off x="3346" y="1353"/>
              <a:ext cx="826" cy="896"/>
            </a:xfrm>
            <a:custGeom>
              <a:avLst/>
              <a:gdLst>
                <a:gd name="T0" fmla="*/ 244 w 826"/>
                <a:gd name="T1" fmla="*/ 54 h 896"/>
                <a:gd name="T2" fmla="*/ 826 w 826"/>
                <a:gd name="T3" fmla="*/ 55 h 896"/>
                <a:gd name="T4" fmla="*/ 826 w 826"/>
                <a:gd name="T5" fmla="*/ 896 h 896"/>
                <a:gd name="T6" fmla="*/ 0 w 826"/>
                <a:gd name="T7" fmla="*/ 896 h 896"/>
                <a:gd name="T8" fmla="*/ 0 w 826"/>
                <a:gd name="T9" fmla="*/ 0 h 896"/>
                <a:gd name="T10" fmla="*/ 246 w 826"/>
                <a:gd name="T11" fmla="*/ 2 h 896"/>
                <a:gd name="T12" fmla="*/ 244 w 826"/>
                <a:gd name="T13" fmla="*/ 54 h 8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6"/>
                <a:gd name="T22" fmla="*/ 0 h 896"/>
                <a:gd name="T23" fmla="*/ 826 w 826"/>
                <a:gd name="T24" fmla="*/ 896 h 8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6" h="896">
                  <a:moveTo>
                    <a:pt x="244" y="54"/>
                  </a:moveTo>
                  <a:lnTo>
                    <a:pt x="826" y="55"/>
                  </a:lnTo>
                  <a:lnTo>
                    <a:pt x="826" y="896"/>
                  </a:lnTo>
                  <a:lnTo>
                    <a:pt x="0" y="896"/>
                  </a:lnTo>
                  <a:lnTo>
                    <a:pt x="0" y="0"/>
                  </a:lnTo>
                  <a:lnTo>
                    <a:pt x="246" y="2"/>
                  </a:lnTo>
                  <a:lnTo>
                    <a:pt x="244" y="5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93" name="AutoShape 81"/>
            <p:cNvSpPr>
              <a:spLocks noChangeAspect="1" noChangeArrowheads="1"/>
            </p:cNvSpPr>
            <p:nvPr/>
          </p:nvSpPr>
          <p:spPr bwMode="auto">
            <a:xfrm>
              <a:off x="3400" y="1446"/>
              <a:ext cx="724" cy="741"/>
            </a:xfrm>
            <a:prstGeom prst="roundRect">
              <a:avLst>
                <a:gd name="adj" fmla="val 16764"/>
              </a:avLst>
            </a:prstGeom>
            <a:solidFill>
              <a:schemeClr val="accent1"/>
            </a:solidFill>
            <a:ln w="28575">
              <a:solidFill>
                <a:srgbClr val="00CC66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594" name="AutoShape 82"/>
            <p:cNvSpPr>
              <a:spLocks noChangeAspect="1" noChangeArrowheads="1"/>
            </p:cNvSpPr>
            <p:nvPr/>
          </p:nvSpPr>
          <p:spPr bwMode="auto">
            <a:xfrm>
              <a:off x="3343" y="1327"/>
              <a:ext cx="280" cy="28"/>
            </a:xfrm>
            <a:prstGeom prst="parallelogram">
              <a:avLst>
                <a:gd name="adj" fmla="val 12134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595" name="Freeform 83"/>
            <p:cNvSpPr>
              <a:spLocks noChangeAspect="1"/>
            </p:cNvSpPr>
            <p:nvPr/>
          </p:nvSpPr>
          <p:spPr bwMode="auto">
            <a:xfrm>
              <a:off x="3590" y="1328"/>
              <a:ext cx="33" cy="81"/>
            </a:xfrm>
            <a:custGeom>
              <a:avLst/>
              <a:gdLst>
                <a:gd name="T0" fmla="*/ 0 w 33"/>
                <a:gd name="T1" fmla="*/ 28 h 81"/>
                <a:gd name="T2" fmla="*/ 33 w 33"/>
                <a:gd name="T3" fmla="*/ 0 h 81"/>
                <a:gd name="T4" fmla="*/ 32 w 33"/>
                <a:gd name="T5" fmla="*/ 55 h 81"/>
                <a:gd name="T6" fmla="*/ 0 w 33"/>
                <a:gd name="T7" fmla="*/ 81 h 81"/>
                <a:gd name="T8" fmla="*/ 0 w 33"/>
                <a:gd name="T9" fmla="*/ 28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81"/>
                <a:gd name="T17" fmla="*/ 33 w 3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81">
                  <a:moveTo>
                    <a:pt x="0" y="28"/>
                  </a:moveTo>
                  <a:lnTo>
                    <a:pt x="33" y="0"/>
                  </a:lnTo>
                  <a:lnTo>
                    <a:pt x="32" y="55"/>
                  </a:lnTo>
                  <a:lnTo>
                    <a:pt x="0" y="8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96" name="Arc 84"/>
            <p:cNvSpPr>
              <a:spLocks noChangeAspect="1"/>
            </p:cNvSpPr>
            <p:nvPr/>
          </p:nvSpPr>
          <p:spPr bwMode="auto">
            <a:xfrm rot="21549114" flipV="1">
              <a:off x="3315" y="1331"/>
              <a:ext cx="441" cy="46"/>
            </a:xfrm>
            <a:custGeom>
              <a:avLst/>
              <a:gdLst>
                <a:gd name="T0" fmla="*/ 0 w 17951"/>
                <a:gd name="T1" fmla="*/ 0 h 18140"/>
                <a:gd name="T2" fmla="*/ 0 w 17951"/>
                <a:gd name="T3" fmla="*/ 0 h 18140"/>
                <a:gd name="T4" fmla="*/ 0 w 17951"/>
                <a:gd name="T5" fmla="*/ 0 h 18140"/>
                <a:gd name="T6" fmla="*/ 0 60000 65536"/>
                <a:gd name="T7" fmla="*/ 0 60000 65536"/>
                <a:gd name="T8" fmla="*/ 0 60000 65536"/>
                <a:gd name="T9" fmla="*/ 0 w 17951"/>
                <a:gd name="T10" fmla="*/ 0 h 18140"/>
                <a:gd name="T11" fmla="*/ 17951 w 17951"/>
                <a:gd name="T12" fmla="*/ 18140 h 181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951" h="18140" fill="none" extrusionOk="0">
                  <a:moveTo>
                    <a:pt x="11726" y="-1"/>
                  </a:moveTo>
                  <a:cubicBezTo>
                    <a:pt x="14196" y="1597"/>
                    <a:pt x="16315" y="3681"/>
                    <a:pt x="17951" y="6126"/>
                  </a:cubicBezTo>
                </a:path>
                <a:path w="17951" h="18140" stroke="0" extrusionOk="0">
                  <a:moveTo>
                    <a:pt x="11726" y="-1"/>
                  </a:moveTo>
                  <a:cubicBezTo>
                    <a:pt x="14196" y="1597"/>
                    <a:pt x="16315" y="3681"/>
                    <a:pt x="17951" y="6126"/>
                  </a:cubicBezTo>
                  <a:lnTo>
                    <a:pt x="0" y="18140"/>
                  </a:lnTo>
                  <a:lnTo>
                    <a:pt x="11726" y="-1"/>
                  </a:lnTo>
                  <a:close/>
                </a:path>
              </a:pathLst>
            </a:cu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97" name="Arc 85"/>
            <p:cNvSpPr>
              <a:spLocks noChangeAspect="1"/>
            </p:cNvSpPr>
            <p:nvPr/>
          </p:nvSpPr>
          <p:spPr bwMode="auto">
            <a:xfrm rot="11110049" flipV="1">
              <a:off x="3412" y="1379"/>
              <a:ext cx="459" cy="209"/>
            </a:xfrm>
            <a:custGeom>
              <a:avLst/>
              <a:gdLst>
                <a:gd name="T0" fmla="*/ 0 w 21235"/>
                <a:gd name="T1" fmla="*/ 0 h 17590"/>
                <a:gd name="T2" fmla="*/ 0 w 21235"/>
                <a:gd name="T3" fmla="*/ 0 h 17590"/>
                <a:gd name="T4" fmla="*/ 0 w 21235"/>
                <a:gd name="T5" fmla="*/ 0 h 17590"/>
                <a:gd name="T6" fmla="*/ 0 60000 65536"/>
                <a:gd name="T7" fmla="*/ 0 60000 65536"/>
                <a:gd name="T8" fmla="*/ 0 60000 65536"/>
                <a:gd name="T9" fmla="*/ 0 w 21235"/>
                <a:gd name="T10" fmla="*/ 0 h 17590"/>
                <a:gd name="T11" fmla="*/ 21235 w 21235"/>
                <a:gd name="T12" fmla="*/ 17590 h 175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235" h="17590" fill="none" extrusionOk="0">
                  <a:moveTo>
                    <a:pt x="12536" y="-1"/>
                  </a:moveTo>
                  <a:cubicBezTo>
                    <a:pt x="17092" y="3247"/>
                    <a:pt x="20211" y="8136"/>
                    <a:pt x="21235" y="13637"/>
                  </a:cubicBezTo>
                </a:path>
                <a:path w="21235" h="17590" stroke="0" extrusionOk="0">
                  <a:moveTo>
                    <a:pt x="12536" y="-1"/>
                  </a:moveTo>
                  <a:cubicBezTo>
                    <a:pt x="17092" y="3247"/>
                    <a:pt x="20211" y="8136"/>
                    <a:pt x="21235" y="13637"/>
                  </a:cubicBezTo>
                  <a:lnTo>
                    <a:pt x="0" y="17590"/>
                  </a:lnTo>
                  <a:lnTo>
                    <a:pt x="12536" y="-1"/>
                  </a:lnTo>
                  <a:close/>
                </a:path>
              </a:pathLst>
            </a:custGeom>
            <a:noFill/>
            <a:ln w="38100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98" name="Arc 86"/>
            <p:cNvSpPr>
              <a:spLocks noChangeAspect="1"/>
            </p:cNvSpPr>
            <p:nvPr/>
          </p:nvSpPr>
          <p:spPr bwMode="auto">
            <a:xfrm rot="255756" flipH="1">
              <a:off x="3464" y="1384"/>
              <a:ext cx="308" cy="191"/>
            </a:xfrm>
            <a:custGeom>
              <a:avLst/>
              <a:gdLst>
                <a:gd name="T0" fmla="*/ 0 w 18868"/>
                <a:gd name="T1" fmla="*/ 0 h 18818"/>
                <a:gd name="T2" fmla="*/ 0 w 18868"/>
                <a:gd name="T3" fmla="*/ 0 h 18818"/>
                <a:gd name="T4" fmla="*/ 0 w 18868"/>
                <a:gd name="T5" fmla="*/ 0 h 18818"/>
                <a:gd name="T6" fmla="*/ 0 60000 65536"/>
                <a:gd name="T7" fmla="*/ 0 60000 65536"/>
                <a:gd name="T8" fmla="*/ 0 60000 65536"/>
                <a:gd name="T9" fmla="*/ 0 w 18868"/>
                <a:gd name="T10" fmla="*/ 0 h 18818"/>
                <a:gd name="T11" fmla="*/ 18868 w 18868"/>
                <a:gd name="T12" fmla="*/ 18818 h 188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68" h="18818" fill="none" extrusionOk="0">
                  <a:moveTo>
                    <a:pt x="10603" y="-1"/>
                  </a:moveTo>
                  <a:cubicBezTo>
                    <a:pt x="14070" y="1953"/>
                    <a:pt x="16930" y="4826"/>
                    <a:pt x="18867" y="8303"/>
                  </a:cubicBezTo>
                </a:path>
                <a:path w="18868" h="18818" stroke="0" extrusionOk="0">
                  <a:moveTo>
                    <a:pt x="10603" y="-1"/>
                  </a:moveTo>
                  <a:cubicBezTo>
                    <a:pt x="14070" y="1953"/>
                    <a:pt x="16930" y="4826"/>
                    <a:pt x="18867" y="8303"/>
                  </a:cubicBezTo>
                  <a:lnTo>
                    <a:pt x="0" y="18818"/>
                  </a:lnTo>
                  <a:lnTo>
                    <a:pt x="10603" y="-1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99" name="AutoShape 87"/>
            <p:cNvSpPr>
              <a:spLocks noChangeAspect="1" noChangeArrowheads="1"/>
            </p:cNvSpPr>
            <p:nvPr/>
          </p:nvSpPr>
          <p:spPr bwMode="auto">
            <a:xfrm>
              <a:off x="3394" y="1442"/>
              <a:ext cx="735" cy="752"/>
            </a:xfrm>
            <a:prstGeom prst="roundRect">
              <a:avLst>
                <a:gd name="adj" fmla="val 16764"/>
              </a:avLst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600" name="AutoShape 88"/>
            <p:cNvSpPr>
              <a:spLocks noChangeAspect="1" noChangeArrowheads="1"/>
            </p:cNvSpPr>
            <p:nvPr/>
          </p:nvSpPr>
          <p:spPr bwMode="auto">
            <a:xfrm>
              <a:off x="3407" y="1454"/>
              <a:ext cx="708" cy="727"/>
            </a:xfrm>
            <a:prstGeom prst="roundRect">
              <a:avLst>
                <a:gd name="adj" fmla="val 16764"/>
              </a:avLst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601" name="Arc 89"/>
            <p:cNvSpPr>
              <a:spLocks noChangeAspect="1"/>
            </p:cNvSpPr>
            <p:nvPr/>
          </p:nvSpPr>
          <p:spPr bwMode="auto">
            <a:xfrm rot="10507534" flipV="1">
              <a:off x="3402" y="1371"/>
              <a:ext cx="326" cy="180"/>
            </a:xfrm>
            <a:custGeom>
              <a:avLst/>
              <a:gdLst>
                <a:gd name="T0" fmla="*/ 0 w 20465"/>
                <a:gd name="T1" fmla="*/ 0 h 20476"/>
                <a:gd name="T2" fmla="*/ 0 w 20465"/>
                <a:gd name="T3" fmla="*/ 0 h 20476"/>
                <a:gd name="T4" fmla="*/ 0 w 20465"/>
                <a:gd name="T5" fmla="*/ 0 h 20476"/>
                <a:gd name="T6" fmla="*/ 0 60000 65536"/>
                <a:gd name="T7" fmla="*/ 0 60000 65536"/>
                <a:gd name="T8" fmla="*/ 0 60000 65536"/>
                <a:gd name="T9" fmla="*/ 0 w 20465"/>
                <a:gd name="T10" fmla="*/ 0 h 20476"/>
                <a:gd name="T11" fmla="*/ 20465 w 20465"/>
                <a:gd name="T12" fmla="*/ 20476 h 204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465" h="20476" fill="none" extrusionOk="0">
                  <a:moveTo>
                    <a:pt x="6877" y="0"/>
                  </a:moveTo>
                  <a:cubicBezTo>
                    <a:pt x="13277" y="2150"/>
                    <a:pt x="18304" y="7168"/>
                    <a:pt x="20464" y="13565"/>
                  </a:cubicBezTo>
                </a:path>
                <a:path w="20465" h="20476" stroke="0" extrusionOk="0">
                  <a:moveTo>
                    <a:pt x="6877" y="0"/>
                  </a:moveTo>
                  <a:cubicBezTo>
                    <a:pt x="13277" y="2150"/>
                    <a:pt x="18304" y="7168"/>
                    <a:pt x="20464" y="13565"/>
                  </a:cubicBezTo>
                  <a:lnTo>
                    <a:pt x="0" y="20476"/>
                  </a:lnTo>
                  <a:lnTo>
                    <a:pt x="6877" y="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602" name="Line 90"/>
            <p:cNvSpPr>
              <a:spLocks noChangeAspect="1" noChangeShapeType="1"/>
            </p:cNvSpPr>
            <p:nvPr/>
          </p:nvSpPr>
          <p:spPr bwMode="auto">
            <a:xfrm flipH="1">
              <a:off x="3424" y="1480"/>
              <a:ext cx="10" cy="14"/>
            </a:xfrm>
            <a:prstGeom prst="line">
              <a:avLst/>
            </a:prstGeom>
            <a:noFill/>
            <a:ln w="952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22603" name="Group 91"/>
            <p:cNvGrpSpPr>
              <a:grpSpLocks/>
            </p:cNvGrpSpPr>
            <p:nvPr/>
          </p:nvGrpSpPr>
          <p:grpSpPr bwMode="auto">
            <a:xfrm>
              <a:off x="3251" y="1348"/>
              <a:ext cx="924" cy="989"/>
              <a:chOff x="3294" y="1351"/>
              <a:chExt cx="924" cy="989"/>
            </a:xfrm>
          </p:grpSpPr>
          <p:sp>
            <p:nvSpPr>
              <p:cNvPr id="22628" name="AutoShape 92"/>
              <p:cNvSpPr>
                <a:spLocks noChangeArrowheads="1"/>
              </p:cNvSpPr>
              <p:nvPr/>
            </p:nvSpPr>
            <p:spPr bwMode="auto">
              <a:xfrm>
                <a:off x="3294" y="1407"/>
                <a:ext cx="924" cy="933"/>
              </a:xfrm>
              <a:prstGeom prst="cube">
                <a:avLst>
                  <a:gd name="adj" fmla="val 10167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29" name="AutoShape 93"/>
              <p:cNvSpPr>
                <a:spLocks noChangeArrowheads="1"/>
              </p:cNvSpPr>
              <p:nvPr/>
            </p:nvSpPr>
            <p:spPr bwMode="auto">
              <a:xfrm>
                <a:off x="4044" y="1351"/>
                <a:ext cx="174" cy="148"/>
              </a:xfrm>
              <a:prstGeom prst="cube">
                <a:avLst>
                  <a:gd name="adj" fmla="val 61764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30" name="AutoShape 94"/>
              <p:cNvSpPr>
                <a:spLocks noChangeArrowheads="1"/>
              </p:cNvSpPr>
              <p:nvPr/>
            </p:nvSpPr>
            <p:spPr bwMode="auto">
              <a:xfrm>
                <a:off x="3305" y="1351"/>
                <a:ext cx="174" cy="148"/>
              </a:xfrm>
              <a:prstGeom prst="cube">
                <a:avLst>
                  <a:gd name="adj" fmla="val 61764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31" name="AutoShape 95"/>
              <p:cNvSpPr>
                <a:spLocks noChangeArrowheads="1"/>
              </p:cNvSpPr>
              <p:nvPr/>
            </p:nvSpPr>
            <p:spPr bwMode="auto">
              <a:xfrm rot="16200000" flipH="1">
                <a:off x="4116" y="1409"/>
                <a:ext cx="114" cy="79"/>
              </a:xfrm>
              <a:prstGeom prst="parallelogram">
                <a:avLst>
                  <a:gd name="adj" fmla="val 98728"/>
                </a:avLst>
              </a:prstGeom>
              <a:solidFill>
                <a:srgbClr val="888888"/>
              </a:solidFill>
              <a:ln w="9525" algn="ctr">
                <a:solidFill>
                  <a:srgbClr val="8A8A8A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2604" name="AutoShape 96"/>
            <p:cNvSpPr>
              <a:spLocks noChangeAspect="1" noChangeArrowheads="1"/>
            </p:cNvSpPr>
            <p:nvPr/>
          </p:nvSpPr>
          <p:spPr bwMode="auto">
            <a:xfrm>
              <a:off x="3231" y="1492"/>
              <a:ext cx="856" cy="872"/>
            </a:xfrm>
            <a:prstGeom prst="cube">
              <a:avLst>
                <a:gd name="adj" fmla="val 39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605" name="Freeform 97"/>
            <p:cNvSpPr>
              <a:spLocks noChangeAspect="1"/>
            </p:cNvSpPr>
            <p:nvPr/>
          </p:nvSpPr>
          <p:spPr bwMode="auto">
            <a:xfrm>
              <a:off x="3231" y="1467"/>
              <a:ext cx="826" cy="896"/>
            </a:xfrm>
            <a:custGeom>
              <a:avLst/>
              <a:gdLst>
                <a:gd name="T0" fmla="*/ 244 w 826"/>
                <a:gd name="T1" fmla="*/ 54 h 896"/>
                <a:gd name="T2" fmla="*/ 826 w 826"/>
                <a:gd name="T3" fmla="*/ 55 h 896"/>
                <a:gd name="T4" fmla="*/ 826 w 826"/>
                <a:gd name="T5" fmla="*/ 896 h 896"/>
                <a:gd name="T6" fmla="*/ 0 w 826"/>
                <a:gd name="T7" fmla="*/ 896 h 896"/>
                <a:gd name="T8" fmla="*/ 0 w 826"/>
                <a:gd name="T9" fmla="*/ 0 h 896"/>
                <a:gd name="T10" fmla="*/ 246 w 826"/>
                <a:gd name="T11" fmla="*/ 2 h 896"/>
                <a:gd name="T12" fmla="*/ 244 w 826"/>
                <a:gd name="T13" fmla="*/ 54 h 8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6"/>
                <a:gd name="T22" fmla="*/ 0 h 896"/>
                <a:gd name="T23" fmla="*/ 826 w 826"/>
                <a:gd name="T24" fmla="*/ 896 h 8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6" h="896">
                  <a:moveTo>
                    <a:pt x="244" y="54"/>
                  </a:moveTo>
                  <a:lnTo>
                    <a:pt x="826" y="55"/>
                  </a:lnTo>
                  <a:lnTo>
                    <a:pt x="826" y="896"/>
                  </a:lnTo>
                  <a:lnTo>
                    <a:pt x="0" y="896"/>
                  </a:lnTo>
                  <a:lnTo>
                    <a:pt x="0" y="0"/>
                  </a:lnTo>
                  <a:lnTo>
                    <a:pt x="246" y="2"/>
                  </a:lnTo>
                  <a:lnTo>
                    <a:pt x="244" y="5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06" name="AutoShape 98"/>
            <p:cNvSpPr>
              <a:spLocks noChangeAspect="1" noChangeArrowheads="1"/>
            </p:cNvSpPr>
            <p:nvPr/>
          </p:nvSpPr>
          <p:spPr bwMode="auto">
            <a:xfrm>
              <a:off x="3285" y="1560"/>
              <a:ext cx="724" cy="741"/>
            </a:xfrm>
            <a:prstGeom prst="roundRect">
              <a:avLst>
                <a:gd name="adj" fmla="val 16764"/>
              </a:avLst>
            </a:prstGeom>
            <a:solidFill>
              <a:schemeClr val="accent1"/>
            </a:solidFill>
            <a:ln w="28575">
              <a:solidFill>
                <a:srgbClr val="00CC66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607" name="AutoShape 99"/>
            <p:cNvSpPr>
              <a:spLocks noChangeAspect="1" noChangeArrowheads="1"/>
            </p:cNvSpPr>
            <p:nvPr/>
          </p:nvSpPr>
          <p:spPr bwMode="auto">
            <a:xfrm>
              <a:off x="3228" y="1441"/>
              <a:ext cx="280" cy="28"/>
            </a:xfrm>
            <a:prstGeom prst="parallelogram">
              <a:avLst>
                <a:gd name="adj" fmla="val 12134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608" name="Freeform 100"/>
            <p:cNvSpPr>
              <a:spLocks noChangeAspect="1"/>
            </p:cNvSpPr>
            <p:nvPr/>
          </p:nvSpPr>
          <p:spPr bwMode="auto">
            <a:xfrm>
              <a:off x="3475" y="1442"/>
              <a:ext cx="33" cy="81"/>
            </a:xfrm>
            <a:custGeom>
              <a:avLst/>
              <a:gdLst>
                <a:gd name="T0" fmla="*/ 0 w 33"/>
                <a:gd name="T1" fmla="*/ 28 h 81"/>
                <a:gd name="T2" fmla="*/ 33 w 33"/>
                <a:gd name="T3" fmla="*/ 0 h 81"/>
                <a:gd name="T4" fmla="*/ 32 w 33"/>
                <a:gd name="T5" fmla="*/ 55 h 81"/>
                <a:gd name="T6" fmla="*/ 0 w 33"/>
                <a:gd name="T7" fmla="*/ 81 h 81"/>
                <a:gd name="T8" fmla="*/ 0 w 33"/>
                <a:gd name="T9" fmla="*/ 28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81"/>
                <a:gd name="T17" fmla="*/ 33 w 3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81">
                  <a:moveTo>
                    <a:pt x="0" y="28"/>
                  </a:moveTo>
                  <a:lnTo>
                    <a:pt x="33" y="0"/>
                  </a:lnTo>
                  <a:lnTo>
                    <a:pt x="32" y="55"/>
                  </a:lnTo>
                  <a:lnTo>
                    <a:pt x="0" y="8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09" name="Arc 101"/>
            <p:cNvSpPr>
              <a:spLocks noChangeAspect="1"/>
            </p:cNvSpPr>
            <p:nvPr/>
          </p:nvSpPr>
          <p:spPr bwMode="auto">
            <a:xfrm rot="21549114" flipV="1">
              <a:off x="3200" y="1445"/>
              <a:ext cx="466" cy="46"/>
            </a:xfrm>
            <a:custGeom>
              <a:avLst/>
              <a:gdLst>
                <a:gd name="T0" fmla="*/ 0 w 18930"/>
                <a:gd name="T1" fmla="*/ 0 h 18140"/>
                <a:gd name="T2" fmla="*/ 0 w 18930"/>
                <a:gd name="T3" fmla="*/ 0 h 18140"/>
                <a:gd name="T4" fmla="*/ 0 w 18930"/>
                <a:gd name="T5" fmla="*/ 0 h 18140"/>
                <a:gd name="T6" fmla="*/ 0 60000 65536"/>
                <a:gd name="T7" fmla="*/ 0 60000 65536"/>
                <a:gd name="T8" fmla="*/ 0 60000 65536"/>
                <a:gd name="T9" fmla="*/ 0 w 18930"/>
                <a:gd name="T10" fmla="*/ 0 h 18140"/>
                <a:gd name="T11" fmla="*/ 18930 w 18930"/>
                <a:gd name="T12" fmla="*/ 18140 h 181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930" h="18140" fill="none" extrusionOk="0">
                  <a:moveTo>
                    <a:pt x="11726" y="-1"/>
                  </a:moveTo>
                  <a:cubicBezTo>
                    <a:pt x="14731" y="1942"/>
                    <a:pt x="17206" y="4601"/>
                    <a:pt x="18930" y="7737"/>
                  </a:cubicBezTo>
                </a:path>
                <a:path w="18930" h="18140" stroke="0" extrusionOk="0">
                  <a:moveTo>
                    <a:pt x="11726" y="-1"/>
                  </a:moveTo>
                  <a:cubicBezTo>
                    <a:pt x="14731" y="1942"/>
                    <a:pt x="17206" y="4601"/>
                    <a:pt x="18930" y="7737"/>
                  </a:cubicBezTo>
                  <a:lnTo>
                    <a:pt x="0" y="18140"/>
                  </a:lnTo>
                  <a:lnTo>
                    <a:pt x="11726" y="-1"/>
                  </a:lnTo>
                  <a:close/>
                </a:path>
              </a:pathLst>
            </a:cu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610" name="Arc 102"/>
            <p:cNvSpPr>
              <a:spLocks noChangeAspect="1"/>
            </p:cNvSpPr>
            <p:nvPr/>
          </p:nvSpPr>
          <p:spPr bwMode="auto">
            <a:xfrm rot="11110049" flipV="1">
              <a:off x="3297" y="1493"/>
              <a:ext cx="459" cy="209"/>
            </a:xfrm>
            <a:custGeom>
              <a:avLst/>
              <a:gdLst>
                <a:gd name="T0" fmla="*/ 0 w 21235"/>
                <a:gd name="T1" fmla="*/ 0 h 17590"/>
                <a:gd name="T2" fmla="*/ 0 w 21235"/>
                <a:gd name="T3" fmla="*/ 0 h 17590"/>
                <a:gd name="T4" fmla="*/ 0 w 21235"/>
                <a:gd name="T5" fmla="*/ 0 h 17590"/>
                <a:gd name="T6" fmla="*/ 0 60000 65536"/>
                <a:gd name="T7" fmla="*/ 0 60000 65536"/>
                <a:gd name="T8" fmla="*/ 0 60000 65536"/>
                <a:gd name="T9" fmla="*/ 0 w 21235"/>
                <a:gd name="T10" fmla="*/ 0 h 17590"/>
                <a:gd name="T11" fmla="*/ 21235 w 21235"/>
                <a:gd name="T12" fmla="*/ 17590 h 175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235" h="17590" fill="none" extrusionOk="0">
                  <a:moveTo>
                    <a:pt x="12536" y="-1"/>
                  </a:moveTo>
                  <a:cubicBezTo>
                    <a:pt x="17092" y="3247"/>
                    <a:pt x="20211" y="8136"/>
                    <a:pt x="21235" y="13637"/>
                  </a:cubicBezTo>
                </a:path>
                <a:path w="21235" h="17590" stroke="0" extrusionOk="0">
                  <a:moveTo>
                    <a:pt x="12536" y="-1"/>
                  </a:moveTo>
                  <a:cubicBezTo>
                    <a:pt x="17092" y="3247"/>
                    <a:pt x="20211" y="8136"/>
                    <a:pt x="21235" y="13637"/>
                  </a:cubicBezTo>
                  <a:lnTo>
                    <a:pt x="0" y="17590"/>
                  </a:lnTo>
                  <a:lnTo>
                    <a:pt x="12536" y="-1"/>
                  </a:lnTo>
                  <a:close/>
                </a:path>
              </a:pathLst>
            </a:custGeom>
            <a:noFill/>
            <a:ln w="38100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611" name="Arc 103"/>
            <p:cNvSpPr>
              <a:spLocks noChangeAspect="1"/>
            </p:cNvSpPr>
            <p:nvPr/>
          </p:nvSpPr>
          <p:spPr bwMode="auto">
            <a:xfrm rot="255756" flipH="1">
              <a:off x="3349" y="1498"/>
              <a:ext cx="308" cy="191"/>
            </a:xfrm>
            <a:custGeom>
              <a:avLst/>
              <a:gdLst>
                <a:gd name="T0" fmla="*/ 0 w 18868"/>
                <a:gd name="T1" fmla="*/ 0 h 18818"/>
                <a:gd name="T2" fmla="*/ 0 w 18868"/>
                <a:gd name="T3" fmla="*/ 0 h 18818"/>
                <a:gd name="T4" fmla="*/ 0 w 18868"/>
                <a:gd name="T5" fmla="*/ 0 h 18818"/>
                <a:gd name="T6" fmla="*/ 0 60000 65536"/>
                <a:gd name="T7" fmla="*/ 0 60000 65536"/>
                <a:gd name="T8" fmla="*/ 0 60000 65536"/>
                <a:gd name="T9" fmla="*/ 0 w 18868"/>
                <a:gd name="T10" fmla="*/ 0 h 18818"/>
                <a:gd name="T11" fmla="*/ 18868 w 18868"/>
                <a:gd name="T12" fmla="*/ 18818 h 188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68" h="18818" fill="none" extrusionOk="0">
                  <a:moveTo>
                    <a:pt x="10603" y="-1"/>
                  </a:moveTo>
                  <a:cubicBezTo>
                    <a:pt x="14070" y="1953"/>
                    <a:pt x="16930" y="4826"/>
                    <a:pt x="18867" y="8303"/>
                  </a:cubicBezTo>
                </a:path>
                <a:path w="18868" h="18818" stroke="0" extrusionOk="0">
                  <a:moveTo>
                    <a:pt x="10603" y="-1"/>
                  </a:moveTo>
                  <a:cubicBezTo>
                    <a:pt x="14070" y="1953"/>
                    <a:pt x="16930" y="4826"/>
                    <a:pt x="18867" y="8303"/>
                  </a:cubicBezTo>
                  <a:lnTo>
                    <a:pt x="0" y="18818"/>
                  </a:lnTo>
                  <a:lnTo>
                    <a:pt x="10603" y="-1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612" name="AutoShape 104"/>
            <p:cNvSpPr>
              <a:spLocks noChangeAspect="1" noChangeArrowheads="1"/>
            </p:cNvSpPr>
            <p:nvPr/>
          </p:nvSpPr>
          <p:spPr bwMode="auto">
            <a:xfrm>
              <a:off x="3279" y="1556"/>
              <a:ext cx="735" cy="752"/>
            </a:xfrm>
            <a:prstGeom prst="roundRect">
              <a:avLst>
                <a:gd name="adj" fmla="val 16764"/>
              </a:avLst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613" name="AutoShape 105"/>
            <p:cNvSpPr>
              <a:spLocks noChangeAspect="1" noChangeArrowheads="1"/>
            </p:cNvSpPr>
            <p:nvPr/>
          </p:nvSpPr>
          <p:spPr bwMode="auto">
            <a:xfrm>
              <a:off x="3292" y="1568"/>
              <a:ext cx="708" cy="727"/>
            </a:xfrm>
            <a:prstGeom prst="roundRect">
              <a:avLst>
                <a:gd name="adj" fmla="val 16764"/>
              </a:avLst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614" name="Arc 106"/>
            <p:cNvSpPr>
              <a:spLocks noChangeAspect="1"/>
            </p:cNvSpPr>
            <p:nvPr/>
          </p:nvSpPr>
          <p:spPr bwMode="auto">
            <a:xfrm rot="10507534" flipV="1">
              <a:off x="3287" y="1485"/>
              <a:ext cx="326" cy="180"/>
            </a:xfrm>
            <a:custGeom>
              <a:avLst/>
              <a:gdLst>
                <a:gd name="T0" fmla="*/ 0 w 20465"/>
                <a:gd name="T1" fmla="*/ 0 h 20476"/>
                <a:gd name="T2" fmla="*/ 0 w 20465"/>
                <a:gd name="T3" fmla="*/ 0 h 20476"/>
                <a:gd name="T4" fmla="*/ 0 w 20465"/>
                <a:gd name="T5" fmla="*/ 0 h 20476"/>
                <a:gd name="T6" fmla="*/ 0 60000 65536"/>
                <a:gd name="T7" fmla="*/ 0 60000 65536"/>
                <a:gd name="T8" fmla="*/ 0 60000 65536"/>
                <a:gd name="T9" fmla="*/ 0 w 20465"/>
                <a:gd name="T10" fmla="*/ 0 h 20476"/>
                <a:gd name="T11" fmla="*/ 20465 w 20465"/>
                <a:gd name="T12" fmla="*/ 20476 h 204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465" h="20476" fill="none" extrusionOk="0">
                  <a:moveTo>
                    <a:pt x="6877" y="0"/>
                  </a:moveTo>
                  <a:cubicBezTo>
                    <a:pt x="13277" y="2150"/>
                    <a:pt x="18304" y="7168"/>
                    <a:pt x="20464" y="13565"/>
                  </a:cubicBezTo>
                </a:path>
                <a:path w="20465" h="20476" stroke="0" extrusionOk="0">
                  <a:moveTo>
                    <a:pt x="6877" y="0"/>
                  </a:moveTo>
                  <a:cubicBezTo>
                    <a:pt x="13277" y="2150"/>
                    <a:pt x="18304" y="7168"/>
                    <a:pt x="20464" y="13565"/>
                  </a:cubicBezTo>
                  <a:lnTo>
                    <a:pt x="0" y="20476"/>
                  </a:lnTo>
                  <a:lnTo>
                    <a:pt x="6877" y="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615" name="Line 107"/>
            <p:cNvSpPr>
              <a:spLocks noChangeAspect="1" noChangeShapeType="1"/>
            </p:cNvSpPr>
            <p:nvPr/>
          </p:nvSpPr>
          <p:spPr bwMode="auto">
            <a:xfrm flipH="1">
              <a:off x="3309" y="1594"/>
              <a:ext cx="10" cy="14"/>
            </a:xfrm>
            <a:prstGeom prst="line">
              <a:avLst/>
            </a:prstGeom>
            <a:noFill/>
            <a:ln w="952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616" name="Arc 108"/>
            <p:cNvSpPr>
              <a:spLocks/>
            </p:cNvSpPr>
            <p:nvPr/>
          </p:nvSpPr>
          <p:spPr bwMode="auto">
            <a:xfrm rot="327994" flipV="1">
              <a:off x="3539" y="855"/>
              <a:ext cx="585" cy="633"/>
            </a:xfrm>
            <a:custGeom>
              <a:avLst/>
              <a:gdLst>
                <a:gd name="T0" fmla="*/ 0 w 16534"/>
                <a:gd name="T1" fmla="*/ 0 h 21250"/>
                <a:gd name="T2" fmla="*/ 0 w 16534"/>
                <a:gd name="T3" fmla="*/ 0 h 21250"/>
                <a:gd name="T4" fmla="*/ 0 w 16534"/>
                <a:gd name="T5" fmla="*/ 0 h 21250"/>
                <a:gd name="T6" fmla="*/ 0 60000 65536"/>
                <a:gd name="T7" fmla="*/ 0 60000 65536"/>
                <a:gd name="T8" fmla="*/ 0 60000 65536"/>
                <a:gd name="T9" fmla="*/ 0 w 16534"/>
                <a:gd name="T10" fmla="*/ 0 h 21250"/>
                <a:gd name="T11" fmla="*/ 16534 w 16534"/>
                <a:gd name="T12" fmla="*/ 21250 h 212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534" h="21250" fill="none" extrusionOk="0">
                  <a:moveTo>
                    <a:pt x="3872" y="0"/>
                  </a:moveTo>
                  <a:cubicBezTo>
                    <a:pt x="8820" y="901"/>
                    <a:pt x="13297" y="3501"/>
                    <a:pt x="16533" y="7350"/>
                  </a:cubicBezTo>
                </a:path>
                <a:path w="16534" h="21250" stroke="0" extrusionOk="0">
                  <a:moveTo>
                    <a:pt x="3872" y="0"/>
                  </a:moveTo>
                  <a:cubicBezTo>
                    <a:pt x="8820" y="901"/>
                    <a:pt x="13297" y="3501"/>
                    <a:pt x="16533" y="7350"/>
                  </a:cubicBezTo>
                  <a:lnTo>
                    <a:pt x="0" y="21250"/>
                  </a:lnTo>
                  <a:lnTo>
                    <a:pt x="3872" y="0"/>
                  </a:lnTo>
                  <a:close/>
                </a:path>
              </a:pathLst>
            </a:cu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617" name="Line 109"/>
            <p:cNvSpPr>
              <a:spLocks noChangeShapeType="1"/>
            </p:cNvSpPr>
            <p:nvPr/>
          </p:nvSpPr>
          <p:spPr bwMode="auto">
            <a:xfrm flipV="1">
              <a:off x="4098" y="730"/>
              <a:ext cx="606" cy="586"/>
            </a:xfrm>
            <a:prstGeom prst="line">
              <a:avLst/>
            </a:pr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618" name="Line 110"/>
            <p:cNvSpPr>
              <a:spLocks noChangeShapeType="1"/>
            </p:cNvSpPr>
            <p:nvPr/>
          </p:nvSpPr>
          <p:spPr bwMode="auto">
            <a:xfrm flipV="1">
              <a:off x="4107" y="734"/>
              <a:ext cx="560" cy="536"/>
            </a:xfrm>
            <a:prstGeom prst="line">
              <a:avLst/>
            </a:pr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619" name="Line 111"/>
            <p:cNvSpPr>
              <a:spLocks noChangeShapeType="1"/>
            </p:cNvSpPr>
            <p:nvPr/>
          </p:nvSpPr>
          <p:spPr bwMode="auto">
            <a:xfrm flipV="1">
              <a:off x="4149" y="746"/>
              <a:ext cx="465" cy="442"/>
            </a:xfrm>
            <a:prstGeom prst="line">
              <a:avLst/>
            </a:pr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620" name="Arc 112"/>
            <p:cNvSpPr>
              <a:spLocks/>
            </p:cNvSpPr>
            <p:nvPr/>
          </p:nvSpPr>
          <p:spPr bwMode="auto">
            <a:xfrm rot="21559666" flipV="1">
              <a:off x="3753" y="1190"/>
              <a:ext cx="360" cy="169"/>
            </a:xfrm>
            <a:custGeom>
              <a:avLst/>
              <a:gdLst>
                <a:gd name="T0" fmla="*/ 0 w 19366"/>
                <a:gd name="T1" fmla="*/ 0 h 21600"/>
                <a:gd name="T2" fmla="*/ 0 w 19366"/>
                <a:gd name="T3" fmla="*/ 0 h 21600"/>
                <a:gd name="T4" fmla="*/ 0 w 19366"/>
                <a:gd name="T5" fmla="*/ 0 h 21600"/>
                <a:gd name="T6" fmla="*/ 0 60000 65536"/>
                <a:gd name="T7" fmla="*/ 0 60000 65536"/>
                <a:gd name="T8" fmla="*/ 0 60000 65536"/>
                <a:gd name="T9" fmla="*/ 0 w 19366"/>
                <a:gd name="T10" fmla="*/ 0 h 21600"/>
                <a:gd name="T11" fmla="*/ 19366 w 1936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366" h="21600" fill="none" extrusionOk="0">
                  <a:moveTo>
                    <a:pt x="-1" y="1"/>
                  </a:moveTo>
                  <a:cubicBezTo>
                    <a:pt x="95" y="0"/>
                    <a:pt x="191" y="-1"/>
                    <a:pt x="288" y="0"/>
                  </a:cubicBezTo>
                  <a:cubicBezTo>
                    <a:pt x="8279" y="0"/>
                    <a:pt x="15618" y="4412"/>
                    <a:pt x="19365" y="11471"/>
                  </a:cubicBezTo>
                </a:path>
                <a:path w="19366" h="21600" stroke="0" extrusionOk="0">
                  <a:moveTo>
                    <a:pt x="-1" y="1"/>
                  </a:moveTo>
                  <a:cubicBezTo>
                    <a:pt x="95" y="0"/>
                    <a:pt x="191" y="-1"/>
                    <a:pt x="288" y="0"/>
                  </a:cubicBezTo>
                  <a:cubicBezTo>
                    <a:pt x="8279" y="0"/>
                    <a:pt x="15618" y="4412"/>
                    <a:pt x="19365" y="11471"/>
                  </a:cubicBezTo>
                  <a:lnTo>
                    <a:pt x="288" y="21600"/>
                  </a:lnTo>
                  <a:lnTo>
                    <a:pt x="-1" y="1"/>
                  </a:lnTo>
                  <a:close/>
                </a:path>
              </a:pathLst>
            </a:cu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621" name="Arc 113"/>
            <p:cNvSpPr>
              <a:spLocks/>
            </p:cNvSpPr>
            <p:nvPr/>
          </p:nvSpPr>
          <p:spPr bwMode="auto">
            <a:xfrm rot="21335689" flipV="1">
              <a:off x="3953" y="1024"/>
              <a:ext cx="280" cy="106"/>
            </a:xfrm>
            <a:custGeom>
              <a:avLst/>
              <a:gdLst>
                <a:gd name="T0" fmla="*/ 0 w 17959"/>
                <a:gd name="T1" fmla="*/ 0 h 21600"/>
                <a:gd name="T2" fmla="*/ 0 w 17959"/>
                <a:gd name="T3" fmla="*/ 0 h 21600"/>
                <a:gd name="T4" fmla="*/ 0 w 17959"/>
                <a:gd name="T5" fmla="*/ 0 h 21600"/>
                <a:gd name="T6" fmla="*/ 0 60000 65536"/>
                <a:gd name="T7" fmla="*/ 0 60000 65536"/>
                <a:gd name="T8" fmla="*/ 0 60000 65536"/>
                <a:gd name="T9" fmla="*/ 0 w 17959"/>
                <a:gd name="T10" fmla="*/ 0 h 21600"/>
                <a:gd name="T11" fmla="*/ 17959 w 17959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959" h="21600" fill="none" extrusionOk="0">
                  <a:moveTo>
                    <a:pt x="0" y="0"/>
                  </a:moveTo>
                  <a:cubicBezTo>
                    <a:pt x="7213" y="0"/>
                    <a:pt x="13950" y="3600"/>
                    <a:pt x="17958" y="9598"/>
                  </a:cubicBezTo>
                </a:path>
                <a:path w="17959" h="21600" stroke="0" extrusionOk="0">
                  <a:moveTo>
                    <a:pt x="0" y="0"/>
                  </a:moveTo>
                  <a:cubicBezTo>
                    <a:pt x="7213" y="0"/>
                    <a:pt x="13950" y="3600"/>
                    <a:pt x="17958" y="9598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622" name="Line 114"/>
            <p:cNvSpPr>
              <a:spLocks noChangeShapeType="1"/>
            </p:cNvSpPr>
            <p:nvPr/>
          </p:nvSpPr>
          <p:spPr bwMode="auto">
            <a:xfrm flipV="1">
              <a:off x="4225" y="748"/>
              <a:ext cx="342" cy="330"/>
            </a:xfrm>
            <a:prstGeom prst="line">
              <a:avLst/>
            </a:pr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623" name="Arc 115"/>
            <p:cNvSpPr>
              <a:spLocks/>
            </p:cNvSpPr>
            <p:nvPr/>
          </p:nvSpPr>
          <p:spPr bwMode="auto">
            <a:xfrm flipV="1">
              <a:off x="4057" y="891"/>
              <a:ext cx="259" cy="125"/>
            </a:xfrm>
            <a:custGeom>
              <a:avLst/>
              <a:gdLst>
                <a:gd name="T0" fmla="*/ 0 w 19068"/>
                <a:gd name="T1" fmla="*/ 0 h 21414"/>
                <a:gd name="T2" fmla="*/ 0 w 19068"/>
                <a:gd name="T3" fmla="*/ 0 h 21414"/>
                <a:gd name="T4" fmla="*/ 0 w 19068"/>
                <a:gd name="T5" fmla="*/ 0 h 21414"/>
                <a:gd name="T6" fmla="*/ 0 60000 65536"/>
                <a:gd name="T7" fmla="*/ 0 60000 65536"/>
                <a:gd name="T8" fmla="*/ 0 60000 65536"/>
                <a:gd name="T9" fmla="*/ 0 w 19068"/>
                <a:gd name="T10" fmla="*/ 0 h 21414"/>
                <a:gd name="T11" fmla="*/ 19068 w 19068"/>
                <a:gd name="T12" fmla="*/ 21414 h 214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068" h="21414" fill="none" extrusionOk="0">
                  <a:moveTo>
                    <a:pt x="2828" y="0"/>
                  </a:moveTo>
                  <a:cubicBezTo>
                    <a:pt x="9743" y="913"/>
                    <a:pt x="15791" y="5109"/>
                    <a:pt x="19067" y="11266"/>
                  </a:cubicBezTo>
                </a:path>
                <a:path w="19068" h="21414" stroke="0" extrusionOk="0">
                  <a:moveTo>
                    <a:pt x="2828" y="0"/>
                  </a:moveTo>
                  <a:cubicBezTo>
                    <a:pt x="9743" y="913"/>
                    <a:pt x="15791" y="5109"/>
                    <a:pt x="19067" y="11266"/>
                  </a:cubicBezTo>
                  <a:lnTo>
                    <a:pt x="0" y="21414"/>
                  </a:lnTo>
                  <a:lnTo>
                    <a:pt x="2828" y="0"/>
                  </a:lnTo>
                  <a:close/>
                </a:path>
              </a:pathLst>
            </a:cu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624" name="Line 116"/>
            <p:cNvSpPr>
              <a:spLocks noChangeShapeType="1"/>
            </p:cNvSpPr>
            <p:nvPr/>
          </p:nvSpPr>
          <p:spPr bwMode="auto">
            <a:xfrm flipV="1">
              <a:off x="4292" y="761"/>
              <a:ext cx="219" cy="208"/>
            </a:xfrm>
            <a:prstGeom prst="line">
              <a:avLst/>
            </a:pr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625" name="Arc 117"/>
            <p:cNvSpPr>
              <a:spLocks/>
            </p:cNvSpPr>
            <p:nvPr/>
          </p:nvSpPr>
          <p:spPr bwMode="auto">
            <a:xfrm flipV="1">
              <a:off x="4174" y="781"/>
              <a:ext cx="195" cy="128"/>
            </a:xfrm>
            <a:custGeom>
              <a:avLst/>
              <a:gdLst>
                <a:gd name="T0" fmla="*/ 0 w 17956"/>
                <a:gd name="T1" fmla="*/ 0 h 21600"/>
                <a:gd name="T2" fmla="*/ 0 w 17956"/>
                <a:gd name="T3" fmla="*/ 0 h 21600"/>
                <a:gd name="T4" fmla="*/ 0 w 17956"/>
                <a:gd name="T5" fmla="*/ 0 h 21600"/>
                <a:gd name="T6" fmla="*/ 0 60000 65536"/>
                <a:gd name="T7" fmla="*/ 0 60000 65536"/>
                <a:gd name="T8" fmla="*/ 0 60000 65536"/>
                <a:gd name="T9" fmla="*/ 0 w 17956"/>
                <a:gd name="T10" fmla="*/ 0 h 21600"/>
                <a:gd name="T11" fmla="*/ 17956 w 1795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956" h="21600" fill="none" extrusionOk="0">
                  <a:moveTo>
                    <a:pt x="0" y="0"/>
                  </a:moveTo>
                  <a:cubicBezTo>
                    <a:pt x="7211" y="0"/>
                    <a:pt x="13947" y="3599"/>
                    <a:pt x="17955" y="9594"/>
                  </a:cubicBezTo>
                </a:path>
                <a:path w="17956" h="21600" stroke="0" extrusionOk="0">
                  <a:moveTo>
                    <a:pt x="0" y="0"/>
                  </a:moveTo>
                  <a:cubicBezTo>
                    <a:pt x="7211" y="0"/>
                    <a:pt x="13947" y="3599"/>
                    <a:pt x="17955" y="9594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626" name="Line 118"/>
            <p:cNvSpPr>
              <a:spLocks noChangeShapeType="1"/>
            </p:cNvSpPr>
            <p:nvPr/>
          </p:nvSpPr>
          <p:spPr bwMode="auto">
            <a:xfrm flipV="1">
              <a:off x="4352" y="757"/>
              <a:ext cx="122" cy="112"/>
            </a:xfrm>
            <a:prstGeom prst="line">
              <a:avLst/>
            </a:pr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627" name="Arc 119"/>
            <p:cNvSpPr>
              <a:spLocks/>
            </p:cNvSpPr>
            <p:nvPr/>
          </p:nvSpPr>
          <p:spPr bwMode="auto">
            <a:xfrm flipV="1">
              <a:off x="3852" y="1144"/>
              <a:ext cx="306" cy="102"/>
            </a:xfrm>
            <a:custGeom>
              <a:avLst/>
              <a:gdLst>
                <a:gd name="T0" fmla="*/ 0 w 20338"/>
                <a:gd name="T1" fmla="*/ 0 h 21600"/>
                <a:gd name="T2" fmla="*/ 0 w 20338"/>
                <a:gd name="T3" fmla="*/ 0 h 21600"/>
                <a:gd name="T4" fmla="*/ 0 w 20338"/>
                <a:gd name="T5" fmla="*/ 0 h 21600"/>
                <a:gd name="T6" fmla="*/ 0 60000 65536"/>
                <a:gd name="T7" fmla="*/ 0 60000 65536"/>
                <a:gd name="T8" fmla="*/ 0 60000 65536"/>
                <a:gd name="T9" fmla="*/ 0 w 20338"/>
                <a:gd name="T10" fmla="*/ 0 h 21600"/>
                <a:gd name="T11" fmla="*/ 20338 w 2033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338" h="21600" fill="none" extrusionOk="0">
                  <a:moveTo>
                    <a:pt x="0" y="0"/>
                  </a:moveTo>
                  <a:cubicBezTo>
                    <a:pt x="9124" y="0"/>
                    <a:pt x="17264" y="5733"/>
                    <a:pt x="20338" y="14324"/>
                  </a:cubicBezTo>
                </a:path>
                <a:path w="20338" h="21600" stroke="0" extrusionOk="0">
                  <a:moveTo>
                    <a:pt x="0" y="0"/>
                  </a:moveTo>
                  <a:cubicBezTo>
                    <a:pt x="9124" y="0"/>
                    <a:pt x="17264" y="5733"/>
                    <a:pt x="20338" y="14324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24" name="Прямоугольник 123"/>
          <p:cNvSpPr/>
          <p:nvPr/>
        </p:nvSpPr>
        <p:spPr>
          <a:xfrm>
            <a:off x="708143" y="480760"/>
            <a:ext cx="741362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0000"/>
                </a:solidFill>
              </a:rPr>
              <a:t>Modular Lead/Scintillator sandwich compensating calorimeter.                 Sampling ratio </a:t>
            </a:r>
            <a:r>
              <a:rPr lang="en-US" sz="2000" b="1" dirty="0" err="1">
                <a:solidFill>
                  <a:srgbClr val="000000"/>
                </a:solidFill>
              </a:rPr>
              <a:t>Pb:Scint</a:t>
            </a:r>
            <a:r>
              <a:rPr lang="en-US" sz="2000" b="1" dirty="0">
                <a:solidFill>
                  <a:srgbClr val="000000"/>
                </a:solidFill>
              </a:rPr>
              <a:t>=4:1. </a:t>
            </a:r>
            <a:endParaRPr lang="ru-RU" sz="2000" b="1" dirty="0">
              <a:solidFill>
                <a:srgbClr val="0000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91424" y="6501983"/>
            <a:ext cx="2133600" cy="365125"/>
          </a:xfrm>
        </p:spPr>
        <p:txBody>
          <a:bodyPr/>
          <a:lstStyle/>
          <a:p>
            <a:pPr>
              <a:defRPr/>
            </a:pPr>
            <a:fld id="{101510BB-DFD6-4D90-BA39-12F391CD3F00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40618" y="5703979"/>
            <a:ext cx="2655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Light from scintillator tiles is captured by WLS-fibers and transported to </a:t>
            </a:r>
            <a:r>
              <a:rPr lang="en-US" b="1" dirty="0" err="1" smtClean="0"/>
              <a:t>SiPM</a:t>
            </a:r>
            <a:r>
              <a:rPr lang="en-US" b="1" dirty="0" smtClean="0"/>
              <a:t>.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137113" y="3225598"/>
            <a:ext cx="5736392" cy="33085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C00000"/>
                </a:solidFill>
              </a:rPr>
              <a:t>       Each module:  </a:t>
            </a:r>
            <a:endParaRPr lang="en-US" sz="2000" b="1" dirty="0">
              <a:solidFill>
                <a:srgbClr val="000000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000000"/>
                </a:solidFill>
              </a:rPr>
              <a:t>Transverse size - 15x15cm</a:t>
            </a:r>
            <a:r>
              <a:rPr lang="en-US" b="1" baseline="30000" dirty="0">
                <a:solidFill>
                  <a:srgbClr val="000000"/>
                </a:solidFill>
              </a:rPr>
              <a:t>2 </a:t>
            </a:r>
            <a:r>
              <a:rPr lang="en-US" b="1" dirty="0">
                <a:solidFill>
                  <a:srgbClr val="000000"/>
                </a:solidFill>
              </a:rPr>
              <a:t>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b="1" dirty="0" smtClean="0">
                <a:solidFill>
                  <a:srgbClr val="000000"/>
                </a:solidFill>
              </a:rPr>
              <a:t>Total length  </a:t>
            </a:r>
            <a:r>
              <a:rPr lang="en-US" b="1" dirty="0">
                <a:solidFill>
                  <a:srgbClr val="000000"/>
                </a:solidFill>
              </a:rPr>
              <a:t>- 106 cm.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000000"/>
                </a:solidFill>
              </a:rPr>
              <a:t>Interaction length  ~4 </a:t>
            </a:r>
            <a:r>
              <a:rPr lang="el-GR" b="1" dirty="0">
                <a:solidFill>
                  <a:srgbClr val="000000"/>
                </a:solidFill>
              </a:rPr>
              <a:t>λ</a:t>
            </a:r>
            <a:r>
              <a:rPr lang="en-US" b="1" baseline="-25000" dirty="0" err="1">
                <a:solidFill>
                  <a:srgbClr val="000000"/>
                </a:solidFill>
              </a:rPr>
              <a:t>int</a:t>
            </a:r>
            <a:r>
              <a:rPr lang="en-US" b="1" dirty="0">
                <a:solidFill>
                  <a:srgbClr val="000000"/>
                </a:solidFill>
              </a:rPr>
              <a:t>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000000"/>
                </a:solidFill>
              </a:rPr>
              <a:t>Longitudinal segmentation – 7 sections;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ru-RU" b="1" dirty="0">
                <a:solidFill>
                  <a:srgbClr val="000000"/>
                </a:solidFill>
              </a:rPr>
              <a:t>1 section ~ 0.5</a:t>
            </a:r>
            <a:r>
              <a:rPr lang="ru-RU" altLang="ru-RU" b="1" dirty="0">
                <a:solidFill>
                  <a:srgbClr val="000000"/>
                </a:solidFill>
              </a:rPr>
              <a:t>6</a:t>
            </a:r>
            <a:r>
              <a:rPr lang="el-GR" altLang="ru-RU" b="1" dirty="0">
                <a:solidFill>
                  <a:srgbClr val="000000"/>
                </a:solidFill>
              </a:rPr>
              <a:t>λ</a:t>
            </a:r>
            <a:r>
              <a:rPr lang="en-US" altLang="ru-RU" b="1" baseline="-25000" dirty="0" err="1">
                <a:solidFill>
                  <a:srgbClr val="000000"/>
                </a:solidFill>
              </a:rPr>
              <a:t>int</a:t>
            </a:r>
            <a:r>
              <a:rPr lang="en-US" altLang="ru-RU" b="1" dirty="0">
                <a:solidFill>
                  <a:srgbClr val="000000"/>
                </a:solidFill>
              </a:rPr>
              <a:t>;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ru-RU" b="1" dirty="0">
                <a:solidFill>
                  <a:srgbClr val="000000"/>
                </a:solidFill>
              </a:rPr>
              <a:t>7 </a:t>
            </a:r>
            <a:r>
              <a:rPr lang="en-US" altLang="ru-RU" b="1" dirty="0" err="1">
                <a:solidFill>
                  <a:srgbClr val="000000"/>
                </a:solidFill>
              </a:rPr>
              <a:t>photodetectors</a:t>
            </a:r>
            <a:r>
              <a:rPr lang="en-US" altLang="ru-RU" b="1" dirty="0">
                <a:solidFill>
                  <a:srgbClr val="000000"/>
                </a:solidFill>
              </a:rPr>
              <a:t>/module;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ru-RU" b="1" dirty="0" err="1">
                <a:solidFill>
                  <a:srgbClr val="000000"/>
                </a:solidFill>
              </a:rPr>
              <a:t>Photodetectors</a:t>
            </a:r>
            <a:r>
              <a:rPr lang="en-US" altLang="ru-RU" b="1" dirty="0">
                <a:solidFill>
                  <a:srgbClr val="000000"/>
                </a:solidFill>
              </a:rPr>
              <a:t> – silicon photomultipliers (</a:t>
            </a:r>
            <a:r>
              <a:rPr lang="en-US" altLang="ru-RU" b="1" dirty="0" err="1">
                <a:solidFill>
                  <a:srgbClr val="000000"/>
                </a:solidFill>
              </a:rPr>
              <a:t>SiPM</a:t>
            </a:r>
            <a:r>
              <a:rPr lang="en-US" altLang="ru-RU" b="1" dirty="0">
                <a:solidFill>
                  <a:srgbClr val="000000"/>
                </a:solidFill>
              </a:rPr>
              <a:t>).</a:t>
            </a:r>
          </a:p>
        </p:txBody>
      </p:sp>
      <p:pic>
        <p:nvPicPr>
          <p:cNvPr id="127" name="Рисунок 1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45" y="1146455"/>
            <a:ext cx="2078916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74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48" y="6196306"/>
            <a:ext cx="5436096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Permanent quality control of scintillator tiles, </a:t>
            </a: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WLS-fibers and gluing is performing  with 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90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Sr </a:t>
            </a: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β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-source.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t="19433"/>
          <a:stretch/>
        </p:blipFill>
        <p:spPr>
          <a:xfrm rot="5400000">
            <a:off x="1353383" y="814969"/>
            <a:ext cx="2116752" cy="302433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/>
          <a:srcRect t="20282"/>
          <a:stretch/>
        </p:blipFill>
        <p:spPr>
          <a:xfrm rot="5400000">
            <a:off x="5354074" y="846726"/>
            <a:ext cx="2124326" cy="282437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21652" y="0"/>
            <a:ext cx="9157896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Stages of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FHCal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production: scintillators.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3501008"/>
            <a:ext cx="4104457" cy="30856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576" y="3743474"/>
            <a:ext cx="3024335" cy="227361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876256" y="6389195"/>
            <a:ext cx="2133600" cy="365125"/>
          </a:xfrm>
        </p:spPr>
        <p:txBody>
          <a:bodyPr/>
          <a:lstStyle/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F6320-E713-4509-BF40-D5AE5585B1B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4365104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Tests of different grooves and reflectors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95736" y="2204864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cintillator tiles with WLS-fibers.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08104" y="2636912"/>
            <a:ext cx="1966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cintillator tiles in TYVEC reflector.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568" y="692696"/>
            <a:ext cx="766834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FHCal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scintillator tiles and modules are assembled in workshop of INR, Moscow.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79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F6320-E713-4509-BF40-D5AE5585B1B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36845"/>
            <a:ext cx="2259166" cy="27599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15022"/>
          <a:stretch/>
        </p:blipFill>
        <p:spPr>
          <a:xfrm rot="5400000">
            <a:off x="2274257" y="1418117"/>
            <a:ext cx="3036306" cy="15297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356485" y="1419863"/>
            <a:ext cx="3076453" cy="15841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326769" y="1394826"/>
            <a:ext cx="3098984" cy="161125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21652" y="0"/>
            <a:ext cx="9157896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Stages of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FHCal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production: modules.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3952307"/>
            <a:ext cx="4361262" cy="25730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58000" y="4221088"/>
            <a:ext cx="4306489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 present, almost half of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FHCal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modules are ready for the tests.</a:t>
            </a: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FHCal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modules will be ready in 2019.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59461" y="5432790"/>
            <a:ext cx="4205028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Tests of modules with cosmic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muons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are done in parallel with the development of    Front-End-Electronics and readout.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0036" y="2805766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Lead absorbers and mechanics.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93492" y="2481720"/>
            <a:ext cx="2139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Lead and scintillators sandwiches in box.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0633" y="3068960"/>
            <a:ext cx="1740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WLS-fibers are aligned.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08964" y="3128932"/>
            <a:ext cx="2004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Optical connectors are polished.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3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2852936"/>
            <a:ext cx="3383216" cy="23102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924944"/>
            <a:ext cx="3240360" cy="22364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57896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Tests of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FHCal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modules with cosmic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muons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56"/>
          <a:stretch/>
        </p:blipFill>
        <p:spPr bwMode="auto">
          <a:xfrm>
            <a:off x="4788024" y="908720"/>
            <a:ext cx="3822700" cy="15170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1520" y="980728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few track geometries are considered:</a:t>
            </a:r>
          </a:p>
          <a:p>
            <a:r>
              <a:rPr lang="en-US" dirty="0" smtClean="0"/>
              <a:t>Horizontal </a:t>
            </a:r>
            <a:r>
              <a:rPr lang="en-US" dirty="0" err="1" smtClean="0"/>
              <a:t>muons</a:t>
            </a:r>
            <a:r>
              <a:rPr lang="en-US" dirty="0" smtClean="0"/>
              <a:t> (low statistics),</a:t>
            </a:r>
          </a:p>
          <a:p>
            <a:r>
              <a:rPr lang="en-US" dirty="0" smtClean="0"/>
              <a:t>Inclined tracks passed through 2 or 3 sections.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915816" y="5065439"/>
            <a:ext cx="10801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Section #</a:t>
            </a:r>
            <a:endParaRPr lang="ru-RU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164288" y="5013176"/>
            <a:ext cx="10801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Section #</a:t>
            </a:r>
            <a:endParaRPr lang="ru-RU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123728" y="2492896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Dependence of light yield in modules</a:t>
            </a:r>
            <a:endParaRPr lang="ru-RU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5733256"/>
            <a:ext cx="8964488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Light yield ~40 </a:t>
            </a:r>
            <a:r>
              <a:rPr lang="en-US" sz="2000" b="1" dirty="0" err="1" smtClean="0"/>
              <a:t>ph.e</a:t>
            </a:r>
            <a:r>
              <a:rPr lang="en-US" sz="2000" b="1" dirty="0" smtClean="0"/>
              <a:t>. per 5 MeV of deposited energy is rather high for reliable energy calibration with </a:t>
            </a:r>
            <a:r>
              <a:rPr lang="en-US" sz="2000" b="1" dirty="0" err="1" smtClean="0"/>
              <a:t>muons</a:t>
            </a:r>
            <a:r>
              <a:rPr lang="en-US" sz="2000" b="1" dirty="0" smtClean="0"/>
              <a:t>.</a:t>
            </a:r>
            <a:endParaRPr lang="ru-RU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995936" y="3789040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Higher light yield for shorter WLS-fibers</a:t>
            </a:r>
            <a:endParaRPr lang="ru-RU" sz="1400" b="1" dirty="0"/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5508104" y="3284984"/>
            <a:ext cx="1728192" cy="57606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 flipV="1">
            <a:off x="3203848" y="3501008"/>
            <a:ext cx="792088" cy="50405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Shape 1"/>
          <p:cNvSpPr txBox="1"/>
          <p:nvPr/>
        </p:nvSpPr>
        <p:spPr>
          <a:xfrm>
            <a:off x="3170748" y="4500319"/>
            <a:ext cx="2769762" cy="13450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81638" tIns="40819" rIns="81638" bIns="40819"/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33" b="1" i="0" u="none" strike="noStrike" kern="1200" cap="none" spc="-1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>The readout electronics: </a:t>
            </a:r>
            <a:r>
              <a:rPr kumimoji="0" lang="en-GB" sz="1633" b="1" i="0" u="none" strike="noStrike" kern="1200" cap="none" spc="-1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>FPGA based 64 </a:t>
            </a:r>
            <a:r>
              <a:rPr kumimoji="0" lang="en-GB" sz="1633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>channel </a:t>
            </a:r>
            <a:r>
              <a:rPr kumimoji="0" lang="en-GB" sz="1633" b="1" i="0" u="none" strike="noStrike" kern="1200" cap="none" spc="-1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>ADC64 </a:t>
            </a:r>
            <a:r>
              <a:rPr kumimoji="0" lang="en-GB" sz="1633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>board, 62.5MS/s </a:t>
            </a:r>
            <a:r>
              <a:rPr kumimoji="0" lang="en-GB" sz="1633" b="1" i="0" u="none" strike="noStrike" kern="1200" cap="none" spc="-1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>(</a:t>
            </a:r>
            <a:r>
              <a:rPr kumimoji="0" lang="en-GB" sz="1633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>AFI Electronics, JINR, </a:t>
            </a:r>
            <a:r>
              <a:rPr kumimoji="0" lang="en-GB" sz="1633" b="1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>Dubna</a:t>
            </a:r>
            <a:r>
              <a:rPr kumimoji="0" lang="en-GB" sz="1633" b="1" i="0" u="none" strike="noStrike" kern="1200" cap="none" spc="-1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>).</a:t>
            </a:r>
            <a:endParaRPr kumimoji="0" lang="en-GB" sz="1633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</a:endParaRP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33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606159" y="1380687"/>
            <a:ext cx="2355098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 channels:</a:t>
            </a: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two-stage amplifiers; HV channels;</a:t>
            </a: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LED calibration source.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hotodiodes, FEE and readout electronics.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D93FF-0D2C-477C-9CF6-DFC357FD0BD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5720" y="1207523"/>
            <a:ext cx="2468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Front-End-Electronics: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0964" y="582954"/>
            <a:ext cx="8405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first samples of FEE with MPPC photodetectors were developed  and produced.  </a:t>
            </a:r>
          </a:p>
        </p:txBody>
      </p:sp>
      <p:sp>
        <p:nvSpPr>
          <p:cNvPr id="7" name="Line 2"/>
          <p:cNvSpPr/>
          <p:nvPr/>
        </p:nvSpPr>
        <p:spPr>
          <a:xfrm>
            <a:off x="3351644" y="3155058"/>
            <a:ext cx="30173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Line 3"/>
          <p:cNvSpPr/>
          <p:nvPr/>
        </p:nvSpPr>
        <p:spPr>
          <a:xfrm flipH="1">
            <a:off x="3378747" y="3156038"/>
            <a:ext cx="121804" cy="19887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Line 4"/>
          <p:cNvSpPr/>
          <p:nvPr/>
        </p:nvSpPr>
        <p:spPr>
          <a:xfrm>
            <a:off x="3493693" y="3163222"/>
            <a:ext cx="128335" cy="19854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Line 5"/>
          <p:cNvSpPr/>
          <p:nvPr/>
        </p:nvSpPr>
        <p:spPr>
          <a:xfrm>
            <a:off x="3378747" y="3361765"/>
            <a:ext cx="23675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Line 6"/>
          <p:cNvSpPr/>
          <p:nvPr/>
        </p:nvSpPr>
        <p:spPr>
          <a:xfrm>
            <a:off x="3500551" y="3361765"/>
            <a:ext cx="1959" cy="24197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" name="Line 7"/>
          <p:cNvSpPr/>
          <p:nvPr/>
        </p:nvSpPr>
        <p:spPr>
          <a:xfrm flipV="1">
            <a:off x="3493693" y="2984925"/>
            <a:ext cx="0" cy="17111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" name="Freeform 8"/>
          <p:cNvSpPr/>
          <p:nvPr/>
        </p:nvSpPr>
        <p:spPr>
          <a:xfrm>
            <a:off x="3051543" y="2978068"/>
            <a:ext cx="266466" cy="292590"/>
          </a:xfrm>
          <a:custGeom>
            <a:avLst/>
            <a:gdLst/>
            <a:ahLst/>
            <a:cxnLst/>
            <a:rect l="0" t="0" r="r" b="b"/>
            <a:pathLst>
              <a:path w="816" h="896">
                <a:moveTo>
                  <a:pt x="69" y="0"/>
                </a:moveTo>
                <a:cubicBezTo>
                  <a:pt x="190" y="151"/>
                  <a:pt x="474" y="162"/>
                  <a:pt x="497" y="364"/>
                </a:cubicBezTo>
                <a:cubicBezTo>
                  <a:pt x="526" y="613"/>
                  <a:pt x="0" y="272"/>
                  <a:pt x="235" y="560"/>
                </a:cubicBezTo>
                <a:cubicBezTo>
                  <a:pt x="338" y="686"/>
                  <a:pt x="539" y="686"/>
                  <a:pt x="663" y="797"/>
                </a:cubicBezTo>
                <a:lnTo>
                  <a:pt x="801" y="895"/>
                </a:lnTo>
                <a:lnTo>
                  <a:pt x="815" y="895"/>
                </a:ln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14" name="Freeform 9"/>
          <p:cNvSpPr/>
          <p:nvPr/>
        </p:nvSpPr>
        <p:spPr>
          <a:xfrm>
            <a:off x="2889574" y="2978394"/>
            <a:ext cx="266466" cy="292590"/>
          </a:xfrm>
          <a:custGeom>
            <a:avLst/>
            <a:gdLst/>
            <a:ahLst/>
            <a:cxnLst/>
            <a:rect l="0" t="0" r="r" b="b"/>
            <a:pathLst>
              <a:path w="816" h="896">
                <a:moveTo>
                  <a:pt x="69" y="0"/>
                </a:moveTo>
                <a:cubicBezTo>
                  <a:pt x="190" y="150"/>
                  <a:pt x="473" y="161"/>
                  <a:pt x="497" y="364"/>
                </a:cubicBezTo>
                <a:cubicBezTo>
                  <a:pt x="526" y="612"/>
                  <a:pt x="0" y="272"/>
                  <a:pt x="235" y="559"/>
                </a:cubicBezTo>
                <a:cubicBezTo>
                  <a:pt x="337" y="685"/>
                  <a:pt x="538" y="685"/>
                  <a:pt x="663" y="797"/>
                </a:cubicBezTo>
                <a:lnTo>
                  <a:pt x="801" y="895"/>
                </a:lnTo>
                <a:lnTo>
                  <a:pt x="815" y="895"/>
                </a:ln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15" name="Line 10"/>
          <p:cNvSpPr/>
          <p:nvPr/>
        </p:nvSpPr>
        <p:spPr>
          <a:xfrm flipH="1" flipV="1">
            <a:off x="3083219" y="3188040"/>
            <a:ext cx="72168" cy="8653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" name="Line 11"/>
          <p:cNvSpPr/>
          <p:nvPr/>
        </p:nvSpPr>
        <p:spPr>
          <a:xfrm flipH="1" flipV="1">
            <a:off x="3047298" y="3247146"/>
            <a:ext cx="108088" cy="3232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" name="Line 12"/>
          <p:cNvSpPr/>
          <p:nvPr/>
        </p:nvSpPr>
        <p:spPr>
          <a:xfrm flipH="1" flipV="1">
            <a:off x="3254658" y="3192612"/>
            <a:ext cx="67596" cy="7771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" name="Line 13"/>
          <p:cNvSpPr/>
          <p:nvPr/>
        </p:nvSpPr>
        <p:spPr>
          <a:xfrm flipH="1" flipV="1">
            <a:off x="3218411" y="3247146"/>
            <a:ext cx="95026" cy="2743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" name="TextShape 14"/>
          <p:cNvSpPr txBox="1"/>
          <p:nvPr/>
        </p:nvSpPr>
        <p:spPr>
          <a:xfrm>
            <a:off x="2812834" y="3466588"/>
            <a:ext cx="694901" cy="292590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61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>MPPC</a:t>
            </a:r>
          </a:p>
        </p:txBody>
      </p:sp>
      <p:sp>
        <p:nvSpPr>
          <p:cNvPr id="20" name="Rectangle 15"/>
          <p:cNvSpPr/>
          <p:nvPr/>
        </p:nvSpPr>
        <p:spPr>
          <a:xfrm>
            <a:off x="5468022" y="2863448"/>
            <a:ext cx="1129214" cy="777845"/>
          </a:xfrm>
          <a:prstGeom prst="rect">
            <a:avLst/>
          </a:prstGeom>
          <a:solidFill>
            <a:srgbClr val="99CCFF"/>
          </a:solidFill>
          <a:ln>
            <a:solidFill>
              <a:srgbClr val="000000"/>
            </a:solidFill>
          </a:ln>
        </p:spPr>
        <p:txBody>
          <a:bodyPr lIns="81638" tIns="40819" rIns="81638" bIns="40819" anchor="ctr" anchorCtr="1"/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33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>Integrator</a:t>
            </a:r>
          </a:p>
        </p:txBody>
      </p:sp>
      <p:sp>
        <p:nvSpPr>
          <p:cNvPr id="21" name="Line 16"/>
          <p:cNvSpPr/>
          <p:nvPr/>
        </p:nvSpPr>
        <p:spPr>
          <a:xfrm flipV="1">
            <a:off x="4863249" y="3238002"/>
            <a:ext cx="512685" cy="5878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" name="Freeform 17"/>
          <p:cNvSpPr/>
          <p:nvPr/>
        </p:nvSpPr>
        <p:spPr>
          <a:xfrm>
            <a:off x="4924314" y="3385277"/>
            <a:ext cx="375860" cy="455539"/>
          </a:xfrm>
          <a:custGeom>
            <a:avLst/>
            <a:gdLst/>
            <a:ahLst/>
            <a:cxnLst/>
            <a:rect l="0" t="0" r="r" b="b"/>
            <a:pathLst>
              <a:path w="1151" h="1395">
                <a:moveTo>
                  <a:pt x="0" y="88"/>
                </a:moveTo>
                <a:cubicBezTo>
                  <a:pt x="89" y="88"/>
                  <a:pt x="181" y="50"/>
                  <a:pt x="268" y="88"/>
                </a:cubicBezTo>
                <a:cubicBezTo>
                  <a:pt x="384" y="139"/>
                  <a:pt x="360" y="427"/>
                  <a:pt x="372" y="617"/>
                </a:cubicBezTo>
                <a:cubicBezTo>
                  <a:pt x="384" y="809"/>
                  <a:pt x="432" y="985"/>
                  <a:pt x="493" y="1146"/>
                </a:cubicBezTo>
                <a:cubicBezTo>
                  <a:pt x="587" y="1394"/>
                  <a:pt x="668" y="1074"/>
                  <a:pt x="657" y="882"/>
                </a:cubicBezTo>
                <a:cubicBezTo>
                  <a:pt x="648" y="695"/>
                  <a:pt x="687" y="509"/>
                  <a:pt x="726" y="335"/>
                </a:cubicBezTo>
                <a:cubicBezTo>
                  <a:pt x="768" y="156"/>
                  <a:pt x="860" y="9"/>
                  <a:pt x="960" y="35"/>
                </a:cubicBezTo>
                <a:lnTo>
                  <a:pt x="1047" y="18"/>
                </a:lnTo>
                <a:lnTo>
                  <a:pt x="1133" y="0"/>
                </a:lnTo>
                <a:lnTo>
                  <a:pt x="1150" y="18"/>
                </a:ln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23" name="Line 18"/>
          <p:cNvSpPr/>
          <p:nvPr/>
        </p:nvSpPr>
        <p:spPr>
          <a:xfrm>
            <a:off x="6939462" y="3220695"/>
            <a:ext cx="592690" cy="2939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" name="Rectangle 19"/>
          <p:cNvSpPr/>
          <p:nvPr/>
        </p:nvSpPr>
        <p:spPr>
          <a:xfrm>
            <a:off x="7602687" y="2843529"/>
            <a:ext cx="849686" cy="700452"/>
          </a:xfrm>
          <a:prstGeom prst="rect">
            <a:avLst/>
          </a:prstGeom>
          <a:solidFill>
            <a:srgbClr val="99CCFF"/>
          </a:solidFill>
          <a:ln>
            <a:solidFill>
              <a:srgbClr val="000000"/>
            </a:solidFill>
          </a:ln>
        </p:spPr>
        <p:txBody>
          <a:bodyPr lIns="81638" tIns="40819" rIns="81638" bIns="40819" anchor="ctr" anchorCtr="1"/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33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>ADC</a:t>
            </a:r>
          </a:p>
        </p:txBody>
      </p:sp>
      <p:sp>
        <p:nvSpPr>
          <p:cNvPr id="25" name="TextShape 22"/>
          <p:cNvSpPr txBox="1"/>
          <p:nvPr/>
        </p:nvSpPr>
        <p:spPr>
          <a:xfrm>
            <a:off x="4762671" y="3807181"/>
            <a:ext cx="847074" cy="341899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14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+mn-cs"/>
              </a:rPr>
              <a:t>τ</a:t>
            </a:r>
            <a:r>
              <a:rPr kumimoji="0" lang="en-GB" sz="1814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> </a:t>
            </a:r>
            <a:r>
              <a:rPr kumimoji="0" lang="en-GB" sz="1361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>~ 20ns</a:t>
            </a:r>
            <a:endParaRPr kumimoji="0" lang="en-GB" sz="1633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</a:endParaRPr>
          </a:p>
        </p:txBody>
      </p:sp>
      <p:sp>
        <p:nvSpPr>
          <p:cNvPr id="27" name="Rectangle 24"/>
          <p:cNvSpPr/>
          <p:nvPr/>
        </p:nvSpPr>
        <p:spPr>
          <a:xfrm>
            <a:off x="4157899" y="2972516"/>
            <a:ext cx="616202" cy="577996"/>
          </a:xfrm>
          <a:prstGeom prst="rect">
            <a:avLst/>
          </a:prstGeom>
          <a:solidFill>
            <a:srgbClr val="99CCFF"/>
          </a:solidFill>
          <a:ln>
            <a:solidFill>
              <a:srgbClr val="000000"/>
            </a:solidFill>
          </a:ln>
        </p:spPr>
        <p:txBody>
          <a:bodyPr lIns="81638" tIns="40819" rIns="81638" bIns="40819" anchor="ctr" anchorCtr="1"/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33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>Amp</a:t>
            </a:r>
          </a:p>
        </p:txBody>
      </p:sp>
      <p:sp>
        <p:nvSpPr>
          <p:cNvPr id="28" name="Line 25"/>
          <p:cNvSpPr/>
          <p:nvPr/>
        </p:nvSpPr>
        <p:spPr>
          <a:xfrm>
            <a:off x="3735015" y="3270331"/>
            <a:ext cx="362145" cy="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" name="CustomShape 26"/>
          <p:cNvSpPr/>
          <p:nvPr/>
        </p:nvSpPr>
        <p:spPr>
          <a:xfrm>
            <a:off x="3851920" y="2499670"/>
            <a:ext cx="3012435" cy="1634715"/>
          </a:xfrm>
          <a:prstGeom prst="rect">
            <a:avLst/>
          </a:prstGeom>
          <a:solidFill>
            <a:srgbClr val="FF8080">
              <a:alpha val="10000"/>
            </a:srgbClr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" name="TextShape 27"/>
          <p:cNvSpPr txBox="1"/>
          <p:nvPr/>
        </p:nvSpPr>
        <p:spPr>
          <a:xfrm>
            <a:off x="3957070" y="3713787"/>
            <a:ext cx="567546" cy="314469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33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>FEE</a:t>
            </a:r>
          </a:p>
        </p:txBody>
      </p:sp>
      <p:sp>
        <p:nvSpPr>
          <p:cNvPr id="35" name="TextShape 23"/>
          <p:cNvSpPr txBox="1"/>
          <p:nvPr/>
        </p:nvSpPr>
        <p:spPr>
          <a:xfrm>
            <a:off x="4754507" y="3807181"/>
            <a:ext cx="1006757" cy="3272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lIns="81638" tIns="40819" rIns="81638" bIns="40819"/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14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Symbol" panose="05050102010706020507" pitchFamily="18" charset="2"/>
                <a:ea typeface="+mn-ea"/>
                <a:cs typeface="+mn-cs"/>
              </a:rPr>
              <a:t>D</a:t>
            </a:r>
            <a:r>
              <a:rPr kumimoji="0" lang="en-GB" sz="1814" b="0" i="0" u="none" strike="noStrike" kern="120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Times New Roman"/>
                <a:ea typeface="+mn-ea"/>
                <a:cs typeface="+mn-cs"/>
              </a:rPr>
              <a:t>t</a:t>
            </a:r>
            <a:r>
              <a:rPr kumimoji="0" lang="en-GB" sz="1814" b="0" i="0" u="none" strike="noStrike" kern="120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> </a:t>
            </a:r>
            <a:r>
              <a:rPr kumimoji="0" lang="en-GB" sz="1361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>~ </a:t>
            </a:r>
            <a:r>
              <a:rPr kumimoji="0" lang="en-GB" sz="1361" b="0" i="0" u="none" strike="noStrike" kern="120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>50 ns</a:t>
            </a:r>
            <a:endParaRPr kumimoji="0" lang="en-GB" sz="1633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86125" y="939728"/>
            <a:ext cx="3822379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Hamamatsu MPPC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size – 3x3 mm</a:t>
            </a:r>
            <a:r>
              <a:rPr kumimoji="0" lang="en-US" sz="18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</a:t>
            </a: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pixel -10x10 µm</a:t>
            </a:r>
            <a:r>
              <a:rPr kumimoji="0" lang="en-US" sz="18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</a:t>
            </a: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PDE~12%.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26354" y="908720"/>
            <a:ext cx="1954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Photodetectors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67544" y="6470233"/>
            <a:ext cx="7078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Full readout chain was tested with cosmic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muons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at beam!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6932567" y="3289873"/>
            <a:ext cx="599586" cy="367983"/>
          </a:xfrm>
          <a:custGeom>
            <a:avLst/>
            <a:gdLst>
              <a:gd name="connsiteX0" fmla="*/ 0 w 1109133"/>
              <a:gd name="connsiteY0" fmla="*/ 82243 h 437886"/>
              <a:gd name="connsiteX1" fmla="*/ 254000 w 1109133"/>
              <a:gd name="connsiteY1" fmla="*/ 73777 h 437886"/>
              <a:gd name="connsiteX2" fmla="*/ 457200 w 1109133"/>
              <a:gd name="connsiteY2" fmla="*/ 437843 h 437886"/>
              <a:gd name="connsiteX3" fmla="*/ 753533 w 1109133"/>
              <a:gd name="connsiteY3" fmla="*/ 48377 h 437886"/>
              <a:gd name="connsiteX4" fmla="*/ 1109133 w 1109133"/>
              <a:gd name="connsiteY4" fmla="*/ 6043 h 437886"/>
              <a:gd name="connsiteX5" fmla="*/ 1109133 w 1109133"/>
              <a:gd name="connsiteY5" fmla="*/ 6043 h 437886"/>
              <a:gd name="connsiteX6" fmla="*/ 1109133 w 1109133"/>
              <a:gd name="connsiteY6" fmla="*/ 6043 h 43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133" h="437886">
                <a:moveTo>
                  <a:pt x="0" y="82243"/>
                </a:moveTo>
                <a:cubicBezTo>
                  <a:pt x="88900" y="48376"/>
                  <a:pt x="177800" y="14510"/>
                  <a:pt x="254000" y="73777"/>
                </a:cubicBezTo>
                <a:cubicBezTo>
                  <a:pt x="330200" y="133044"/>
                  <a:pt x="373945" y="442076"/>
                  <a:pt x="457200" y="437843"/>
                </a:cubicBezTo>
                <a:cubicBezTo>
                  <a:pt x="540456" y="433610"/>
                  <a:pt x="644878" y="120344"/>
                  <a:pt x="753533" y="48377"/>
                </a:cubicBezTo>
                <a:cubicBezTo>
                  <a:pt x="862188" y="-23590"/>
                  <a:pt x="1109133" y="6043"/>
                  <a:pt x="1109133" y="6043"/>
                </a:cubicBezTo>
                <a:lnTo>
                  <a:pt x="1109133" y="6043"/>
                </a:lnTo>
                <a:lnTo>
                  <a:pt x="1109133" y="6043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Shape 23"/>
          <p:cNvSpPr txBox="1"/>
          <p:nvPr/>
        </p:nvSpPr>
        <p:spPr>
          <a:xfrm>
            <a:off x="6932567" y="3686934"/>
            <a:ext cx="1217108" cy="2911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lIns="81638" tIns="40819" rIns="81638" bIns="40819"/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14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Symbol" panose="05050102010706020507" pitchFamily="18" charset="2"/>
                <a:ea typeface="+mn-ea"/>
                <a:cs typeface="+mn-cs"/>
              </a:rPr>
              <a:t>D</a:t>
            </a:r>
            <a:r>
              <a:rPr kumimoji="0" lang="en-GB" sz="1814" b="0" i="0" u="none" strike="noStrike" kern="120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Times New Roman"/>
                <a:ea typeface="+mn-ea"/>
                <a:cs typeface="+mn-cs"/>
              </a:rPr>
              <a:t>t</a:t>
            </a:r>
            <a:r>
              <a:rPr kumimoji="0" lang="en-GB" sz="1814" b="0" i="0" u="none" strike="noStrike" kern="120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> </a:t>
            </a:r>
            <a:r>
              <a:rPr kumimoji="0" lang="en-GB" sz="1361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>~ </a:t>
            </a:r>
            <a:r>
              <a:rPr kumimoji="0" lang="en-GB" sz="1361" b="0" i="0" u="none" strike="noStrike" kern="120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>200 ns</a:t>
            </a:r>
            <a:endParaRPr kumimoji="0" lang="en-GB" sz="1633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6117" y="4290219"/>
            <a:ext cx="3243353" cy="209110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96" y="1584221"/>
            <a:ext cx="2414225" cy="157900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51574" y="3293624"/>
            <a:ext cx="2456901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0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10886" r="22700" b="-4015"/>
          <a:stretch/>
        </p:blipFill>
        <p:spPr>
          <a:xfrm rot="5400000">
            <a:off x="775120" y="1321224"/>
            <a:ext cx="1853707" cy="17487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052736"/>
            <a:ext cx="4311005" cy="24413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653136"/>
            <a:ext cx="4213158" cy="16852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Slow control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monitoring system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764704"/>
            <a:ext cx="810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HV system and LED-monitoring is based on the developments of HVSYS Co., </a:t>
            </a:r>
            <a:r>
              <a:rPr lang="en-US" b="1" dirty="0" err="1" smtClean="0"/>
              <a:t>Dubna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259632" y="4077072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MPPC gain stabilization – by HV correction with temperature.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99592" y="306896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HV and SC-box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11560" y="6237312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Dependence  of MPPC gain on temperature.</a:t>
            </a:r>
            <a:endParaRPr lang="ru-RU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072" y="4797152"/>
            <a:ext cx="2414225" cy="1579001"/>
          </a:xfrm>
          <a:prstGeom prst="rect">
            <a:avLst/>
          </a:prstGeom>
        </p:spPr>
      </p:pic>
      <p:cxnSp>
        <p:nvCxnSpPr>
          <p:cNvPr id="14" name="Прямая со стрелкой 13"/>
          <p:cNvCxnSpPr/>
          <p:nvPr/>
        </p:nvCxnSpPr>
        <p:spPr>
          <a:xfrm flipH="1">
            <a:off x="6516216" y="4941168"/>
            <a:ext cx="1296144" cy="57606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740352" y="465313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T-sensor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596336" y="5229200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All MPPC are placed  on Al-plate.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6753917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6170</TotalTime>
  <Words>1642</Words>
  <Application>Microsoft Office PowerPoint</Application>
  <PresentationFormat>Экран (4:3)</PresentationFormat>
  <Paragraphs>346</Paragraphs>
  <Slides>29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8" baseType="lpstr">
      <vt:lpstr>Arial Unicode MS</vt:lpstr>
      <vt:lpstr>Arial</vt:lpstr>
      <vt:lpstr>Calibri</vt:lpstr>
      <vt:lpstr>Cambria Math</vt:lpstr>
      <vt:lpstr>Symbol</vt:lpstr>
      <vt:lpstr>Times New Roman</vt:lpstr>
      <vt:lpstr>Wingdings</vt:lpstr>
      <vt:lpstr>Тема Office</vt:lpstr>
      <vt:lpstr>Формула</vt:lpstr>
      <vt:lpstr> Status of Forward Hadron Calorimeter (FHCal) at MPD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Other FHCal observable for the centrality measurement.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Golubeva Marina</dc:creator>
  <cp:lastModifiedBy>Alexander</cp:lastModifiedBy>
  <cp:revision>493</cp:revision>
  <cp:lastPrinted>2017-01-16T06:36:02Z</cp:lastPrinted>
  <dcterms:created xsi:type="dcterms:W3CDTF">2016-02-16T08:04:12Z</dcterms:created>
  <dcterms:modified xsi:type="dcterms:W3CDTF">2018-06-19T11:25:25Z</dcterms:modified>
</cp:coreProperties>
</file>