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8"/>
  </p:handoutMasterIdLst>
  <p:sldIdLst>
    <p:sldId id="746" r:id="rId3"/>
    <p:sldId id="513" r:id="rId4"/>
    <p:sldId id="515" r:id="rId5"/>
    <p:sldId id="684" r:id="rId6"/>
    <p:sldId id="693" r:id="rId7"/>
    <p:sldId id="745" r:id="rId8"/>
    <p:sldId id="740" r:id="rId9"/>
    <p:sldId id="722" r:id="rId10"/>
    <p:sldId id="742" r:id="rId11"/>
    <p:sldId id="743" r:id="rId12"/>
    <p:sldId id="741" r:id="rId13"/>
    <p:sldId id="725" r:id="rId14"/>
    <p:sldId id="739" r:id="rId16"/>
    <p:sldId id="662" r:id="rId17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00FF"/>
    <a:srgbClr val="000066"/>
    <a:srgbClr val="FFCCFF"/>
    <a:srgbClr val="FFFF00"/>
    <a:srgbClr val="E3A1FD"/>
    <a:srgbClr val="99CCFF"/>
    <a:srgbClr val="99FF33"/>
    <a:srgbClr val="66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0" autoAdjust="0"/>
    <p:restoredTop sz="94708" autoAdjust="0"/>
  </p:normalViewPr>
  <p:slideViewPr>
    <p:cSldViewPr showGuides="1">
      <p:cViewPr varScale="1">
        <p:scale>
          <a:sx n="75" d="100"/>
          <a:sy n="75" d="100"/>
        </p:scale>
        <p:origin x="1350" y="-6"/>
      </p:cViewPr>
      <p:guideLst>
        <p:guide orient="horz" pos="2171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8" d="100"/>
          <a:sy n="88" d="100"/>
        </p:scale>
        <p:origin x="-1218" y="606"/>
      </p:cViewPr>
      <p:guideLst>
        <p:guide orient="horz" pos="3040"/>
        <p:guide pos="23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64214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21438" y="9201150"/>
            <a:ext cx="893762" cy="400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283290-D0C7-422D-8287-3E364AC5A910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noProof="0"/>
              <a:t>Click to edit Master text styles</a:t>
            </a:r>
            <a:endParaRPr lang="es-ES" noProof="0"/>
          </a:p>
          <a:p>
            <a:pPr lvl="1"/>
            <a:r>
              <a:rPr lang="es-ES" noProof="0"/>
              <a:t>Second level</a:t>
            </a:r>
            <a:endParaRPr lang="es-ES" noProof="0"/>
          </a:p>
          <a:p>
            <a:pPr lvl="2"/>
            <a:r>
              <a:rPr lang="es-ES" noProof="0"/>
              <a:t>Third level</a:t>
            </a:r>
            <a:endParaRPr lang="es-ES" noProof="0"/>
          </a:p>
          <a:p>
            <a:pPr lvl="3"/>
            <a:r>
              <a:rPr lang="es-ES" noProof="0"/>
              <a:t>Fourth level</a:t>
            </a:r>
            <a:endParaRPr lang="es-ES" noProof="0"/>
          </a:p>
          <a:p>
            <a:pPr lvl="4"/>
            <a:r>
              <a:rPr lang="es-ES" noProof="0"/>
              <a:t>Fifth level</a:t>
            </a:r>
            <a:endParaRPr lang="es-ES" noProof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7FA38A-84B8-4924-BD68-5002CF2E55B9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FA38A-84B8-4924-BD68-5002CF2E55B9}" type="slidenum">
              <a:rPr lang="es-ES"/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FA38A-84B8-4924-BD68-5002CF2E55B9}" type="slidenum">
              <a:rPr lang="es-ES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46038" cy="46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Octavian1\Desktop\ttttt - Copy - Copy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3999" cy="2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8763000" y="6629400"/>
            <a:ext cx="37147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fld id="{DF447104-BF4C-4B2D-83DE-9020F939696B}" type="slidenum">
              <a:rPr lang="en-US" sz="1000" b="1" i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0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-1" y="6629400"/>
            <a:ext cx="456845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1000" b="1" i="0" dirty="0">
                <a:solidFill>
                  <a:schemeClr val="bg1"/>
                </a:solidFill>
                <a:latin typeface="Arial" panose="020B0604020202020204" pitchFamily="34" charset="0"/>
              </a:rPr>
              <a:t>Dima</a:t>
            </a:r>
            <a:r>
              <a:rPr lang="en-US" sz="10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 Maria                                                                           </a:t>
            </a:r>
            <a:r>
              <a:rPr lang="en-US" sz="1000" b="1" i="1" baseline="0" dirty="0">
                <a:solidFill>
                  <a:srgbClr val="FFFF00"/>
                </a:solidFill>
                <a:latin typeface="Arial" panose="020B0604020202020204" pitchFamily="34" charset="0"/>
              </a:rPr>
              <a:t>SPD-DLNP</a:t>
            </a:r>
            <a:r>
              <a:rPr lang="en-US" sz="10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, JINR</a:t>
            </a:r>
            <a:endParaRPr lang="en-US" sz="1000" b="1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7.png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image" Target="../media/image6.png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image" Target="../media/image8.png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4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image" Target="../media/image9.pn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image" Target="../media/image15.png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../media/image9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0.png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image" Target="../media/image8.png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baseline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ctavian1\Desktop\TEMPLATE\t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4298"/>
            <a:ext cx="8140622" cy="17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72633" y="2057400"/>
            <a:ext cx="76855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Fast Vertexing update: new class and minbias results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100000"/>
            </a:pPr>
            <a:r>
              <a:rPr lang="en-US" sz="2000" dirty="0">
                <a:solidFill>
                  <a:srgbClr val="E3A1FD"/>
                </a:solidFill>
                <a:latin typeface="+mj-lt"/>
              </a:rPr>
              <a:t>update Dec.2025                                   </a:t>
            </a:r>
            <a:r>
              <a:rPr lang="en-US" sz="3000" dirty="0">
                <a:solidFill>
                  <a:srgbClr val="FFFF00"/>
                </a:solidFill>
                <a:latin typeface="+mj-lt"/>
              </a:rPr>
              <a:t>C++ library NXV4</a:t>
            </a:r>
            <a:endParaRPr lang="en-US" sz="3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6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Vertexing Class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37"/>
          <p:cNvSpPr txBox="1"/>
          <p:nvPr/>
        </p:nvSpPr>
        <p:spPr>
          <a:xfrm>
            <a:off x="228601" y="83849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Selection of tracks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58900"/>
            <a:ext cx="6677025" cy="247650"/>
          </a:xfrm>
          <a:prstGeom prst="rect">
            <a:avLst/>
          </a:prstGeom>
        </p:spPr>
      </p:pic>
      <p:pic>
        <p:nvPicPr>
          <p:cNvPr id="12" name="Picture 1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28800"/>
            <a:ext cx="4321086" cy="4572000"/>
          </a:xfrm>
          <a:prstGeom prst="rect">
            <a:avLst/>
          </a:prstGeom>
        </p:spPr>
      </p:pic>
      <p:pic>
        <p:nvPicPr>
          <p:cNvPr id="14" name="Picture 1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pic>
        <p:nvPicPr>
          <p:cNvPr id="15" name="Picture 14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pic>
        <p:nvPicPr>
          <p:cNvPr id="17" name="Picture 16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pic>
        <p:nvPicPr>
          <p:cNvPr id="18" name="Picture 17" descr="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pic>
        <p:nvPicPr>
          <p:cNvPr id="20" name="Picture 19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pic>
        <p:nvPicPr>
          <p:cNvPr id="23" name="Picture 22" descr="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pic>
        <p:nvPicPr>
          <p:cNvPr id="24" name="Picture 23" descr="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828800"/>
            <a:ext cx="4321387" cy="4572000"/>
          </a:xfrm>
          <a:prstGeom prst="rect">
            <a:avLst/>
          </a:prstGeom>
        </p:spPr>
      </p:pic>
      <p:sp>
        <p:nvSpPr>
          <p:cNvPr id="25" name="TextBox 37"/>
          <p:cNvSpPr txBox="1"/>
          <p:nvPr/>
        </p:nvSpPr>
        <p:spPr>
          <a:xfrm>
            <a:off x="4778376" y="2133897"/>
            <a:ext cx="41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next iterations - till Nt</a:t>
            </a:r>
            <a:r>
              <a:rPr lang="en-US" sz="2000" baseline="-25000" dirty="0"/>
              <a:t>new</a:t>
            </a:r>
            <a:endParaRPr lang="en-US" sz="2000" baseline="-25000" dirty="0"/>
          </a:p>
        </p:txBody>
      </p:sp>
      <p:sp>
        <p:nvSpPr>
          <p:cNvPr id="26" name="TextBox 37"/>
          <p:cNvSpPr txBox="1"/>
          <p:nvPr/>
        </p:nvSpPr>
        <p:spPr>
          <a:xfrm>
            <a:off x="4778376" y="2591097"/>
            <a:ext cx="41370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faster !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6705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MinBias</a:t>
            </a:r>
            <a:r>
              <a:rPr lang="en-US" sz="2000" dirty="0"/>
              <a:t> - results</a:t>
            </a:r>
            <a:endParaRPr lang="en-US" sz="2000" dirty="0"/>
          </a:p>
        </p:txBody>
      </p:sp>
      <p:pic>
        <p:nvPicPr>
          <p:cNvPr id="29" name="Picture 7" descr="C:\Users\Octavian1\Desktop\CONF-BBCEI\TEMPLATE\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3720"/>
            <a:ext cx="361905" cy="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Octavian1\Desktop\CONF-BBCEI\TEMPLATE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2531"/>
            <a:ext cx="369048" cy="3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57505" y="1179830"/>
            <a:ext cx="7186295" cy="398780"/>
            <a:chOff x="563" y="1858"/>
            <a:chExt cx="11317" cy="628"/>
          </a:xfrm>
        </p:grpSpPr>
        <p:pic>
          <p:nvPicPr>
            <p:cNvPr id="2" name="Picture 9" descr="C:\Users\Octavian1\Desktop\CONF-BBCEI\TEMPLATE\1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888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8"/>
            <p:cNvSpPr txBox="1">
              <a:spLocks noChangeArrowheads="1"/>
            </p:cNvSpPr>
            <p:nvPr/>
          </p:nvSpPr>
          <p:spPr bwMode="auto">
            <a:xfrm>
              <a:off x="1320" y="1858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Vertexing - short reminder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7505" y="1885950"/>
            <a:ext cx="7186295" cy="398780"/>
            <a:chOff x="563" y="2970"/>
            <a:chExt cx="11317" cy="628"/>
          </a:xfrm>
        </p:grpSpPr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1320" y="297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What is new: code </a:t>
              </a:r>
              <a:r>
                <a:rPr lang="en-US" sz="2000" dirty="0" err="1">
                  <a:solidFill>
                    <a:srgbClr val="FF0000">
                      <a:alpha val="30000"/>
                    </a:srgbClr>
                  </a:solidFill>
                </a:rPr>
                <a:t>overhawl</a:t>
              </a:r>
              <a:endParaRPr lang="en-US" sz="2000" dirty="0">
                <a:solidFill>
                  <a:srgbClr val="FF0000">
                    <a:alpha val="30000"/>
                  </a:srgbClr>
                </a:solidFill>
              </a:endParaRPr>
            </a:p>
          </p:txBody>
        </p:sp>
        <p:pic>
          <p:nvPicPr>
            <p:cNvPr id="34" name="Picture 8" descr="C:\Users\Octavian1\Desktop\CONF-BBCEI\TEMPLATE\2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2998"/>
              <a:ext cx="574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57475" y="3422015"/>
            <a:ext cx="7186325" cy="398780"/>
            <a:chOff x="563" y="5389"/>
            <a:chExt cx="11317" cy="628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1320" y="5389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Conclusion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36" name="Picture 11" descr="C:\Users\Octavian1\Desktop\CONF-BBCEI\TEMPLATE\4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5417"/>
              <a:ext cx="570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MinBias - code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0080"/>
            <a:ext cx="8302625" cy="5901055"/>
          </a:xfrm>
          <a:prstGeom prst="rect">
            <a:avLst/>
          </a:prstGeom>
        </p:spPr>
      </p:pic>
      <p:pic>
        <p:nvPicPr>
          <p:cNvPr id="5" name="Picture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0080"/>
            <a:ext cx="8298756" cy="5897880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40080"/>
            <a:ext cx="8298756" cy="5897880"/>
          </a:xfrm>
          <a:prstGeom prst="rect">
            <a:avLst/>
          </a:prstGeom>
        </p:spPr>
      </p:pic>
      <p:pic>
        <p:nvPicPr>
          <p:cNvPr id="7" name="Picture 6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40080"/>
            <a:ext cx="8298756" cy="58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MinBias - results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i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6050915" cy="6039485"/>
          </a:xfrm>
          <a:prstGeom prst="rect">
            <a:avLst/>
          </a:prstGeom>
        </p:spPr>
      </p:pic>
      <p:sp>
        <p:nvSpPr>
          <p:cNvPr id="26" name="TextBox 37"/>
          <p:cNvSpPr txBox="1"/>
          <p:nvPr/>
        </p:nvSpPr>
        <p:spPr>
          <a:xfrm>
            <a:off x="6400801" y="1295697"/>
            <a:ext cx="2743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ecx = 5.00; eno = 3</a:t>
            </a:r>
            <a:endParaRPr lang="en-US" altLang="en-US" sz="2000" dirty="0"/>
          </a:p>
        </p:txBody>
      </p:sp>
      <p:sp>
        <p:nvSpPr>
          <p:cNvPr id="2" name="TextBox 37"/>
          <p:cNvSpPr txBox="1"/>
          <p:nvPr/>
        </p:nvSpPr>
        <p:spPr>
          <a:xfrm>
            <a:off x="6400801" y="1829097"/>
            <a:ext cx="2743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exy = 9.00; // sigma</a:t>
            </a:r>
            <a:endParaRPr lang="en-US" altLang="en-US" sz="2000" dirty="0"/>
          </a:p>
        </p:txBody>
      </p:sp>
      <p:sp>
        <p:nvSpPr>
          <p:cNvPr id="4" name="TextBox 37"/>
          <p:cNvSpPr txBox="1"/>
          <p:nvPr/>
        </p:nvSpPr>
        <p:spPr>
          <a:xfrm>
            <a:off x="6400801" y="2362497"/>
            <a:ext cx="2743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ezz = 9.00; // sigma</a:t>
            </a:r>
            <a:endParaRPr lang="en-US" altLang="en-US" sz="2000" dirty="0"/>
          </a:p>
        </p:txBody>
      </p:sp>
      <p:sp>
        <p:nvSpPr>
          <p:cNvPr id="5" name="TextBox 37"/>
          <p:cNvSpPr txBox="1"/>
          <p:nvPr/>
        </p:nvSpPr>
        <p:spPr>
          <a:xfrm>
            <a:off x="6400801" y="2895897"/>
            <a:ext cx="27431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ept = 0.05</a:t>
            </a:r>
            <a:endParaRPr lang="en-US" altLang="en-US" sz="2000" dirty="0"/>
          </a:p>
        </p:txBody>
      </p:sp>
      <p:sp>
        <p:nvSpPr>
          <p:cNvPr id="11" name="TextBox 37"/>
          <p:cNvSpPr txBox="1"/>
          <p:nvPr/>
        </p:nvSpPr>
        <p:spPr>
          <a:xfrm>
            <a:off x="6248401" y="76229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 Initial selection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5562601" y="4038897"/>
            <a:ext cx="35813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 Next selection - 2 times: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37"/>
          <p:cNvSpPr txBox="1"/>
          <p:nvPr/>
        </p:nvSpPr>
        <p:spPr>
          <a:xfrm>
            <a:off x="5715001" y="4496097"/>
            <a:ext cx="32765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- newDOCA</a:t>
            </a:r>
            <a:endParaRPr lang="en-US" altLang="en-US" sz="2000" dirty="0"/>
          </a:p>
        </p:txBody>
      </p:sp>
      <p:sp>
        <p:nvSpPr>
          <p:cNvPr id="14" name="TextBox 37"/>
          <p:cNvSpPr txBox="1"/>
          <p:nvPr/>
        </p:nvSpPr>
        <p:spPr>
          <a:xfrm>
            <a:off x="5715001" y="4919642"/>
            <a:ext cx="34289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- </a:t>
            </a:r>
            <a:r>
              <a:rPr lang="en-US" altLang="en-US" sz="2000" dirty="0">
                <a:sym typeface="+mn-ea"/>
              </a:rPr>
              <a:t>0.5*exy, 0.3*ezz, 1.2*ept</a:t>
            </a:r>
            <a:endParaRPr lang="en-US" altLang="en-US" sz="2000" dirty="0"/>
          </a:p>
        </p:txBody>
      </p:sp>
      <p:sp>
        <p:nvSpPr>
          <p:cNvPr id="6" name="TextBox 37"/>
          <p:cNvSpPr txBox="1"/>
          <p:nvPr/>
        </p:nvSpPr>
        <p:spPr>
          <a:xfrm>
            <a:off x="5715001" y="5343187"/>
            <a:ext cx="32765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/>
              <a:t> - straight VTX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4" grpId="0"/>
      <p:bldP spid="5" grpId="0"/>
      <p:bldP spid="11" grpId="0"/>
      <p:bldP spid="12" grpId="0"/>
      <p:bldP spid="13" grpId="0"/>
      <p:bldP spid="1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3505200" y="4318000"/>
            <a:ext cx="5486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CPU likely faster than pervious (110 ns/trk)</a:t>
            </a:r>
            <a:endParaRPr lang="en-US" sz="2000" dirty="0"/>
          </a:p>
        </p:txBody>
      </p:sp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Conclusions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" y="1352550"/>
            <a:ext cx="41192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Vertexing        - Updates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766445"/>
            <a:ext cx="4663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MinBias - SPDroot data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3505200" y="5198110"/>
            <a:ext cx="3308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- vertex with </a:t>
            </a:r>
            <a:r>
              <a:rPr lang="en-US" sz="2000" dirty="0">
                <a:solidFill>
                  <a:srgbClr val="FF0000"/>
                </a:solidFill>
              </a:rPr>
              <a:t>curved</a:t>
            </a:r>
            <a:r>
              <a:rPr lang="en-US" sz="2000" dirty="0">
                <a:solidFill>
                  <a:srgbClr val="002060"/>
                </a:solidFill>
              </a:rPr>
              <a:t> tracks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81600"/>
            <a:ext cx="3121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preparation - Ideas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5673090"/>
            <a:ext cx="5636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000" dirty="0"/>
              <a:t>- allows use of </a:t>
            </a:r>
            <a:r>
              <a:rPr lang="en-US" sz="2000" dirty="0">
                <a:solidFill>
                  <a:srgbClr val="FF0000"/>
                </a:solidFill>
              </a:rPr>
              <a:t>lower pt </a:t>
            </a:r>
            <a:r>
              <a:rPr lang="en-US" sz="2000" dirty="0"/>
              <a:t>tracks also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981200" y="3886200"/>
            <a:ext cx="1562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- Results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TextBox 37"/>
          <p:cNvSpPr txBox="1"/>
          <p:nvPr/>
        </p:nvSpPr>
        <p:spPr>
          <a:xfrm>
            <a:off x="3486151" y="137189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now a </a:t>
            </a:r>
            <a:r>
              <a:rPr lang="en-US" sz="2000" dirty="0">
                <a:solidFill>
                  <a:srgbClr val="FF0000"/>
                </a:solidFill>
              </a:rPr>
              <a:t>class</a:t>
            </a:r>
            <a:r>
              <a:rPr lang="en-US" sz="2000" dirty="0"/>
              <a:t> </a:t>
            </a:r>
            <a:endParaRPr lang="en-US" sz="2000" dirty="0"/>
          </a:p>
        </p:txBody>
      </p:sp>
      <p:sp>
        <p:nvSpPr>
          <p:cNvPr id="22" name="TextBox 37"/>
          <p:cNvSpPr txBox="1"/>
          <p:nvPr/>
        </p:nvSpPr>
        <p:spPr>
          <a:xfrm>
            <a:off x="3486150" y="2597150"/>
            <a:ext cx="56743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eliminate the </a:t>
            </a:r>
            <a:r>
              <a:rPr lang="en-US" sz="2000" dirty="0">
                <a:solidFill>
                  <a:srgbClr val="FF0000"/>
                </a:solidFill>
              </a:rPr>
              <a:t>worst track </a:t>
            </a:r>
            <a:r>
              <a:rPr lang="en-US" sz="2000" dirty="0">
                <a:sym typeface="+mn-ea"/>
              </a:rPr>
              <a:t>- working on cond.</a:t>
            </a:r>
            <a:endParaRPr lang="en-US" sz="2000" dirty="0"/>
          </a:p>
        </p:txBody>
      </p:sp>
      <p:sp>
        <p:nvSpPr>
          <p:cNvPr id="23" name="TextBox 37"/>
          <p:cNvSpPr txBox="1"/>
          <p:nvPr/>
        </p:nvSpPr>
        <p:spPr>
          <a:xfrm>
            <a:off x="3486150" y="2193290"/>
            <a:ext cx="565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newDOCA</a:t>
            </a:r>
            <a:r>
              <a:rPr lang="en-US" sz="2000" dirty="0"/>
              <a:t> </a:t>
            </a:r>
            <a:r>
              <a:rPr lang="en-US" sz="2000" dirty="0">
                <a:sym typeface="+mn-ea"/>
              </a:rPr>
              <a:t>method</a:t>
            </a:r>
            <a:endParaRPr lang="en-US" sz="2000" dirty="0"/>
          </a:p>
        </p:txBody>
      </p:sp>
      <p:sp>
        <p:nvSpPr>
          <p:cNvPr id="24" name="TextBox 37"/>
          <p:cNvSpPr txBox="1"/>
          <p:nvPr/>
        </p:nvSpPr>
        <p:spPr>
          <a:xfrm>
            <a:off x="5162551" y="1371897"/>
            <a:ext cx="39814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more </a:t>
            </a:r>
            <a:r>
              <a:rPr lang="en-US" sz="2000" dirty="0">
                <a:solidFill>
                  <a:srgbClr val="FF0000"/>
                </a:solidFill>
              </a:rPr>
              <a:t>modular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5162551" y="1797982"/>
            <a:ext cx="399795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more </a:t>
            </a:r>
            <a:r>
              <a:rPr lang="en-US" sz="2000" dirty="0">
                <a:solidFill>
                  <a:srgbClr val="FF0000"/>
                </a:solidFill>
              </a:rPr>
              <a:t>functional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37"/>
          <p:cNvSpPr txBox="1"/>
          <p:nvPr/>
        </p:nvSpPr>
        <p:spPr>
          <a:xfrm>
            <a:off x="3505200" y="3048000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selection cuts: in sigmas, not absolute val.</a:t>
            </a:r>
            <a:endParaRPr lang="en-US" sz="2000" dirty="0"/>
          </a:p>
        </p:txBody>
      </p:sp>
      <p:sp>
        <p:nvSpPr>
          <p:cNvPr id="41" name="TextBox 19"/>
          <p:cNvSpPr txBox="1"/>
          <p:nvPr/>
        </p:nvSpPr>
        <p:spPr>
          <a:xfrm>
            <a:off x="3486150" y="3928745"/>
            <a:ext cx="56578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- very good resolution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7" name="Picture 6" descr="artic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654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" y="4032504"/>
            <a:ext cx="8949690" cy="22196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0850" y="5939879"/>
            <a:ext cx="2814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dirty="0">
                <a:solidFill>
                  <a:srgbClr val="FF0000"/>
                </a:solidFill>
              </a:rPr>
              <a:t>Спасибо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az-Cyrl-AZ" sz="4400" dirty="0">
                <a:solidFill>
                  <a:srgbClr val="FF0000"/>
                </a:solidFill>
              </a:rPr>
              <a:t>!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16" grpId="0"/>
      <p:bldP spid="4" grpId="0"/>
      <p:bldP spid="5" grpId="0"/>
      <p:bldP spid="11" grpId="0"/>
      <p:bldP spid="13" grpId="0"/>
      <p:bldP spid="12" grpId="0"/>
      <p:bldP spid="22" grpId="0"/>
      <p:bldP spid="23" grpId="0"/>
      <p:bldP spid="24" grpId="0"/>
      <p:bldP spid="25" grpId="0"/>
      <p:bldP spid="29" grpId="0"/>
      <p:bldP spid="4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>
            <p:custDataLst>
              <p:tags r:id="rId2"/>
            </p:custDataLst>
          </p:nvPr>
        </p:nvGrpSpPr>
        <p:grpSpPr>
          <a:xfrm>
            <a:off x="357476" y="1179514"/>
            <a:ext cx="7186324" cy="398780"/>
            <a:chOff x="357476" y="1179514"/>
            <a:chExt cx="7186324" cy="398780"/>
          </a:xfrm>
        </p:grpSpPr>
        <p:sp>
          <p:nvSpPr>
            <p:cNvPr id="23" name="Text Box 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38200" y="1179514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Vertexing - short reminder</a:t>
              </a:r>
              <a:endParaRPr lang="en-US" sz="2000" dirty="0"/>
            </a:p>
          </p:txBody>
        </p:sp>
        <p:pic>
          <p:nvPicPr>
            <p:cNvPr id="24" name="Picture 2" descr="C:\Users\Octavian1\Desktop\CONF-BBCEI\TEMPLATE\1.pn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1193854"/>
              <a:ext cx="369048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>
            <p:custDataLst>
              <p:tags r:id="rId6"/>
            </p:custDataLst>
          </p:nvPr>
        </p:nvGrpSpPr>
        <p:grpSpPr>
          <a:xfrm>
            <a:off x="357477" y="1885890"/>
            <a:ext cx="7186323" cy="398780"/>
            <a:chOff x="357477" y="1885890"/>
            <a:chExt cx="7186323" cy="398780"/>
          </a:xfrm>
        </p:grpSpPr>
        <p:sp>
          <p:nvSpPr>
            <p:cNvPr id="26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8200" y="1885890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What is new: code </a:t>
              </a:r>
              <a:r>
                <a:rPr lang="en-US" sz="2000" dirty="0" err="1">
                  <a:solidFill>
                    <a:srgbClr val="FF0000"/>
                  </a:solidFill>
                </a:rPr>
                <a:t>overhawl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27" name="Picture 3" descr="C:\Users\Octavian1\Desktop\CONF-BBCEI\TEMPLATE\2.pn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7" y="1900230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>
            <p:custDataLst>
              <p:tags r:id="rId10"/>
            </p:custDataLst>
          </p:nvPr>
        </p:nvGrpSpPr>
        <p:grpSpPr>
          <a:xfrm>
            <a:off x="357476" y="2667000"/>
            <a:ext cx="7186324" cy="398780"/>
            <a:chOff x="357476" y="2667000"/>
            <a:chExt cx="7186324" cy="398780"/>
          </a:xfrm>
        </p:grpSpPr>
        <p:sp>
          <p:nvSpPr>
            <p:cNvPr id="29" name="Text Box 8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38200" y="2667000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MinBias</a:t>
              </a:r>
              <a:r>
                <a:rPr lang="en-US" sz="2000" dirty="0"/>
                <a:t> - results</a:t>
              </a:r>
              <a:endParaRPr lang="en-US" sz="2000" dirty="0"/>
            </a:p>
          </p:txBody>
        </p:sp>
        <p:pic>
          <p:nvPicPr>
            <p:cNvPr id="30" name="Picture 4" descr="C:\Users\Octavian1\Desktop\CONF-BBCEI\TEMPLATE\3.pn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2682531"/>
              <a:ext cx="369048" cy="36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>
            <p:custDataLst>
              <p:tags r:id="rId14"/>
            </p:custDataLst>
          </p:nvPr>
        </p:nvGrpSpPr>
        <p:grpSpPr>
          <a:xfrm>
            <a:off x="357476" y="3421747"/>
            <a:ext cx="7186324" cy="398780"/>
            <a:chOff x="357476" y="3421747"/>
            <a:chExt cx="7186324" cy="398780"/>
          </a:xfrm>
        </p:grpSpPr>
        <p:sp>
          <p:nvSpPr>
            <p:cNvPr id="32" name="Text Box 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38200" y="3421747"/>
              <a:ext cx="6705600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Conclusion</a:t>
              </a:r>
              <a:endParaRPr lang="en-US" sz="2000" dirty="0"/>
            </a:p>
          </p:txBody>
        </p:sp>
        <p:pic>
          <p:nvPicPr>
            <p:cNvPr id="33" name="Picture 5" descr="C:\Users\Octavian1\Desktop\CONF-BBCEI\TEMPLATE\4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3436087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179514"/>
            <a:ext cx="6705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Vertexing - short reminder</a:t>
            </a:r>
            <a:endParaRPr lang="en-US" sz="2000" dirty="0"/>
          </a:p>
        </p:txBody>
      </p:sp>
      <p:pic>
        <p:nvPicPr>
          <p:cNvPr id="28" name="Picture 2" descr="C:\Users\Octavian1\Desktop\CONF-BBCEI\TEMPLATE\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193854"/>
            <a:ext cx="369048" cy="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>
            <p:custDataLst>
              <p:tags r:id="rId5"/>
            </p:custDataLst>
          </p:nvPr>
        </p:nvGrpSpPr>
        <p:grpSpPr>
          <a:xfrm>
            <a:off x="357505" y="2667000"/>
            <a:ext cx="7186295" cy="398780"/>
            <a:chOff x="563" y="4200"/>
            <a:chExt cx="11317" cy="628"/>
          </a:xfrm>
        </p:grpSpPr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20" y="420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FF0000">
                      <a:alpha val="30000"/>
                    </a:srgbClr>
                  </a:solidFill>
                  <a:sym typeface="+mn-ea"/>
                </a:rPr>
                <a:t>MinBias</a:t>
              </a: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  <a:sym typeface="+mn-ea"/>
                </a:rPr>
                <a:t> - results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33" name="Picture 7" descr="C:\Users\Octavian1\Desktop\CONF-BBCEI\TEMPLATE\3a.pn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4226"/>
              <a:ext cx="57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>
            <p:custDataLst>
              <p:tags r:id="rId9"/>
            </p:custDataLst>
          </p:nvPr>
        </p:nvGrpSpPr>
        <p:grpSpPr>
          <a:xfrm>
            <a:off x="357476" y="1885950"/>
            <a:ext cx="7186324" cy="398780"/>
            <a:chOff x="563" y="2970"/>
            <a:chExt cx="11317" cy="628"/>
          </a:xfrm>
        </p:grpSpPr>
        <p:sp>
          <p:nvSpPr>
            <p:cNvPr id="29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320" y="297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What is new: code </a:t>
              </a:r>
              <a:r>
                <a:rPr lang="en-US" sz="2000" dirty="0" err="1">
                  <a:solidFill>
                    <a:srgbClr val="FF0000">
                      <a:alpha val="30000"/>
                    </a:srgbClr>
                  </a:solidFill>
                </a:rPr>
                <a:t>overhawl</a:t>
              </a:r>
              <a:endParaRPr lang="en-US" sz="2000" dirty="0">
                <a:solidFill>
                  <a:srgbClr val="FF0000">
                    <a:alpha val="30000"/>
                  </a:srgbClr>
                </a:solidFill>
              </a:endParaRPr>
            </a:p>
          </p:txBody>
        </p:sp>
        <p:pic>
          <p:nvPicPr>
            <p:cNvPr id="34" name="Picture 8" descr="C:\Users\Octavian1\Desktop\CONF-BBCEI\TEMPLATE\2a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2998"/>
              <a:ext cx="574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>
            <p:custDataLst>
              <p:tags r:id="rId13"/>
            </p:custDataLst>
          </p:nvPr>
        </p:nvGrpSpPr>
        <p:grpSpPr>
          <a:xfrm>
            <a:off x="357475" y="3422015"/>
            <a:ext cx="7186325" cy="398780"/>
            <a:chOff x="563" y="5389"/>
            <a:chExt cx="11317" cy="628"/>
          </a:xfrm>
        </p:grpSpPr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20" y="5389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Conclusion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36" name="Picture 11" descr="C:\Users\Octavian1\Desktop\CONF-BBCEI\TEMPLATE\4a.pn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5417"/>
              <a:ext cx="570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ia\Desktop\NOU NOU NOU NOU NOU NOU NOU\1. WORK\COD Vertex\POWERPOINT\Drawings\1. Vertex drawing\lines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242"/>
            <a:ext cx="6400800" cy="4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\Desktop\NOU NOU NOU NOU NOU NOU NOU\1. WORK\COD Vertex\POWERPOINT\Drawings\1. Vertex drawing\lines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242"/>
            <a:ext cx="6400800" cy="4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ria\Desktop\NOU NOU NOU NOU NOU NOU NOU\1. WORK\COD Vertex\POWERPOINT\Drawings\1. Vertex drawing\lines\2 - Copy -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0242"/>
            <a:ext cx="6400800" cy="47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Short Reminder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6" name="Picture 35" descr="A white rectangular with black and red text&#10;&#10;Description automatically generated with medium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3608070" cy="123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885890"/>
            <a:ext cx="67056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ym typeface="Symbol" panose="05050102010706020507"/>
              </a:rPr>
              <a:t>What is new: code 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/>
              </a:rPr>
              <a:t>overhawl</a:t>
            </a:r>
            <a:endParaRPr lang="en-US" sz="2000" dirty="0">
              <a:solidFill>
                <a:srgbClr val="FF0000"/>
              </a:solidFill>
              <a:sym typeface="Symbol" panose="05050102010706020507"/>
            </a:endParaRPr>
          </a:p>
        </p:txBody>
      </p:sp>
      <p:pic>
        <p:nvPicPr>
          <p:cNvPr id="24" name="Picture 8" descr="C:\Users\Octavian1\Desktop\CONF-BBCEI\TEMPLATE\2a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903802"/>
            <a:ext cx="364286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357505" y="1179830"/>
            <a:ext cx="7186295" cy="398780"/>
            <a:chOff x="563" y="1858"/>
            <a:chExt cx="11317" cy="628"/>
          </a:xfrm>
        </p:grpSpPr>
        <p:pic>
          <p:nvPicPr>
            <p:cNvPr id="28" name="Picture 9" descr="C:\Users\Octavian1\Desktop\CONF-BBCEI\TEMPLATE\1a.pn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1888"/>
              <a:ext cx="570" cy="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0" y="1858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Vertexing - short reminder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</p:grpSp>
      <p:pic>
        <p:nvPicPr>
          <p:cNvPr id="14" name="Picture 3" descr="C:\Users\Octavian1\Desktop\CONF-BBCEI\TEMPLATE\2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" y="1900230"/>
            <a:ext cx="371429" cy="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>
            <p:custDataLst>
              <p:tags r:id="rId11"/>
            </p:custDataLst>
          </p:nvPr>
        </p:nvGrpSpPr>
        <p:grpSpPr>
          <a:xfrm>
            <a:off x="357505" y="2667000"/>
            <a:ext cx="7186295" cy="398780"/>
            <a:chOff x="563" y="4200"/>
            <a:chExt cx="11317" cy="628"/>
          </a:xfrm>
        </p:grpSpPr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320" y="4200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FF0000">
                      <a:alpha val="30000"/>
                    </a:srgbClr>
                  </a:solidFill>
                </a:rPr>
                <a:t>MinBias</a:t>
              </a: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 - results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4" name="Picture 7" descr="C:\Users\Octavian1\Desktop\CONF-BBCEI\TEMPLATE\3a.pn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4226"/>
              <a:ext cx="57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>
            <p:custDataLst>
              <p:tags r:id="rId15"/>
            </p:custDataLst>
          </p:nvPr>
        </p:nvGrpSpPr>
        <p:grpSpPr>
          <a:xfrm>
            <a:off x="357505" y="3422015"/>
            <a:ext cx="7186295" cy="398780"/>
            <a:chOff x="563" y="5389"/>
            <a:chExt cx="11317" cy="628"/>
          </a:xfrm>
        </p:grpSpPr>
        <p:sp>
          <p:nvSpPr>
            <p:cNvPr id="6" name="Text Box 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20" y="5389"/>
              <a:ext cx="1056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Clr>
                  <a:srgbClr val="FF3300"/>
                </a:buClr>
              </a:pPr>
              <a:r>
                <a:rPr lang="en-US" sz="2000" dirty="0">
                  <a:solidFill>
                    <a:srgbClr val="000066">
                      <a:alpha val="30000"/>
                    </a:srgbClr>
                  </a:solidFill>
                </a:rPr>
                <a:t>Conclusion</a:t>
              </a:r>
              <a:endParaRPr lang="en-US" sz="2000" dirty="0">
                <a:solidFill>
                  <a:srgbClr val="000066">
                    <a:alpha val="30000"/>
                  </a:srgbClr>
                </a:solidFill>
              </a:endParaRPr>
            </a:p>
          </p:txBody>
        </p:sp>
        <p:pic>
          <p:nvPicPr>
            <p:cNvPr id="7" name="Picture 11" descr="C:\Users\Octavian1\Desktop\CONF-BBCEI\TEMPLATE\4a.pn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" y="5417"/>
              <a:ext cx="570" cy="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389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Code - reminder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5" name="TextBox 37"/>
          <p:cNvSpPr txBox="1"/>
          <p:nvPr/>
        </p:nvSpPr>
        <p:spPr>
          <a:xfrm>
            <a:off x="457200" y="192278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initial selection</a:t>
            </a:r>
            <a:r>
              <a:rPr lang="en-US" sz="2000" dirty="0"/>
              <a:t> - calculates the first value of the vertex </a:t>
            </a:r>
            <a:endParaRPr lang="en-US" sz="2000" dirty="0"/>
          </a:p>
        </p:txBody>
      </p:sp>
      <p:sp>
        <p:nvSpPr>
          <p:cNvPr id="16" name="TextBox 37"/>
          <p:cNvSpPr txBox="1"/>
          <p:nvPr/>
        </p:nvSpPr>
        <p:spPr>
          <a:xfrm>
            <a:off x="457200" y="239776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vertex loop</a:t>
            </a:r>
            <a:r>
              <a:rPr lang="en-US" sz="2000" dirty="0"/>
              <a:t> - calculates the vertex again by adding tighter conditions</a:t>
            </a:r>
            <a:endParaRPr lang="en-US" sz="2000" dirty="0"/>
          </a:p>
        </p:txBody>
      </p:sp>
      <p:sp>
        <p:nvSpPr>
          <p:cNvPr id="17" name="TextBox 37"/>
          <p:cNvSpPr txBox="1"/>
          <p:nvPr/>
        </p:nvSpPr>
        <p:spPr>
          <a:xfrm>
            <a:off x="457200" y="28956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loop stop condition</a:t>
            </a:r>
            <a:r>
              <a:rPr lang="en-US" sz="2000" dirty="0"/>
              <a:t> = less than 3 tracks or 10 iterations </a:t>
            </a:r>
            <a:endParaRPr lang="en-US" sz="2000" dirty="0"/>
          </a:p>
        </p:txBody>
      </p:sp>
      <p:sp>
        <p:nvSpPr>
          <p:cNvPr id="19" name="TextBox 37"/>
          <p:cNvSpPr txBox="1"/>
          <p:nvPr/>
        </p:nvSpPr>
        <p:spPr>
          <a:xfrm>
            <a:off x="152400" y="83820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Steps - reminder</a:t>
            </a:r>
            <a:endParaRPr lang="en-US" sz="2000" dirty="0"/>
          </a:p>
        </p:txBody>
      </p:sp>
      <p:sp>
        <p:nvSpPr>
          <p:cNvPr id="20" name="TextBox 37"/>
          <p:cNvSpPr txBox="1"/>
          <p:nvPr/>
        </p:nvSpPr>
        <p:spPr>
          <a:xfrm>
            <a:off x="457200" y="141605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data</a:t>
            </a:r>
            <a:r>
              <a:rPr lang="en-US" sz="2000" dirty="0"/>
              <a:t> - DOCA</a:t>
            </a:r>
            <a:r>
              <a:rPr lang="en-US" sz="2000" baseline="-25000" dirty="0"/>
              <a:t>xyz</a:t>
            </a:r>
            <a:r>
              <a:rPr lang="en-US" sz="2000" dirty="0"/>
              <a:t> and p</a:t>
            </a:r>
            <a:r>
              <a:rPr lang="en-US" sz="2000" baseline="-25000" dirty="0"/>
              <a:t>xyz</a:t>
            </a:r>
            <a:r>
              <a:rPr lang="en-US" sz="2000" dirty="0"/>
              <a:t>  </a:t>
            </a:r>
            <a:endParaRPr lang="en-US" sz="2000" dirty="0"/>
          </a:p>
        </p:txBody>
      </p:sp>
      <p:sp>
        <p:nvSpPr>
          <p:cNvPr id="3" name="TextBox 37"/>
          <p:cNvSpPr txBox="1"/>
          <p:nvPr/>
        </p:nvSpPr>
        <p:spPr>
          <a:xfrm>
            <a:off x="609600" y="42672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Initial selection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37"/>
          <p:cNvSpPr txBox="1"/>
          <p:nvPr/>
        </p:nvSpPr>
        <p:spPr>
          <a:xfrm>
            <a:off x="736600" y="47752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DOCA</a:t>
            </a:r>
            <a:r>
              <a:rPr lang="en-US" sz="2000" baseline="-25000" dirty="0" err="1"/>
              <a:t>xy</a:t>
            </a:r>
            <a:r>
              <a:rPr lang="en-US" sz="2000" baseline="-25000" dirty="0"/>
              <a:t> </a:t>
            </a:r>
            <a:r>
              <a:rPr lang="en-US" sz="2000" dirty="0"/>
              <a:t>&lt; </a:t>
            </a:r>
            <a:r>
              <a:rPr lang="en-US" sz="2000" dirty="0">
                <a:solidFill>
                  <a:srgbClr val="FF0000"/>
                </a:solidFill>
              </a:rPr>
              <a:t>3mm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736600" y="52578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</a:t>
            </a:r>
            <a:r>
              <a:rPr lang="en-US" sz="2000" dirty="0" err="1">
                <a:sym typeface="+mn-ea"/>
              </a:rPr>
              <a:t>DOCA</a:t>
            </a:r>
            <a:r>
              <a:rPr lang="en-US" sz="2000" baseline="-25000" dirty="0" err="1">
                <a:sym typeface="+mn-ea"/>
              </a:rPr>
              <a:t>z</a:t>
            </a:r>
            <a:r>
              <a:rPr lang="en-US" sz="2000" baseline="-25000" dirty="0">
                <a:sym typeface="+mn-ea"/>
              </a:rPr>
              <a:t>   </a:t>
            </a:r>
            <a:r>
              <a:rPr lang="en-US" sz="2000" dirty="0">
                <a:sym typeface="+mn-ea"/>
              </a:rPr>
              <a:t>&lt;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10mm</a:t>
            </a:r>
            <a:endParaRPr lang="en-US" sz="2000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TextBox 37"/>
          <p:cNvSpPr txBox="1"/>
          <p:nvPr/>
        </p:nvSpPr>
        <p:spPr>
          <a:xfrm>
            <a:off x="736600" y="579120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</a:t>
            </a:r>
            <a:r>
              <a:rPr lang="en-US" sz="2000" dirty="0" err="1">
                <a:sym typeface="+mn-ea"/>
              </a:rPr>
              <a:t>pT</a:t>
            </a:r>
            <a:r>
              <a:rPr lang="en-US" sz="2000" dirty="0">
                <a:sym typeface="+mn-ea"/>
              </a:rPr>
              <a:t> &gt;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0.5 GeV/c</a:t>
            </a:r>
            <a:endParaRPr lang="en-US" sz="2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4038600" y="432054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Iterative selection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37"/>
          <p:cNvSpPr txBox="1"/>
          <p:nvPr/>
        </p:nvSpPr>
        <p:spPr>
          <a:xfrm>
            <a:off x="4165600" y="482854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/>
              <a:t>DOCA</a:t>
            </a:r>
            <a:r>
              <a:rPr lang="en-US" sz="2000" baseline="-25000" dirty="0" err="1"/>
              <a:t>xy</a:t>
            </a:r>
            <a:r>
              <a:rPr lang="en-US" sz="2000" baseline="-25000" dirty="0"/>
              <a:t>   </a:t>
            </a:r>
            <a:r>
              <a:rPr lang="en-US" sz="2800" dirty="0"/>
              <a:t>-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FF0000"/>
                </a:solidFill>
              </a:rPr>
              <a:t>0.3mm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4165600" y="5311140"/>
            <a:ext cx="2745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</a:t>
            </a:r>
            <a:r>
              <a:rPr lang="en-US" sz="2000" dirty="0" err="1">
                <a:sym typeface="+mn-ea"/>
              </a:rPr>
              <a:t>DOCA</a:t>
            </a:r>
            <a:r>
              <a:rPr lang="en-US" sz="2000" baseline="-25000" dirty="0" err="1">
                <a:sym typeface="+mn-ea"/>
              </a:rPr>
              <a:t>z</a:t>
            </a:r>
            <a:r>
              <a:rPr lang="en-US" sz="2000" baseline="-25000" dirty="0">
                <a:sym typeface="+mn-ea"/>
              </a:rPr>
              <a:t>     </a:t>
            </a:r>
            <a:r>
              <a:rPr lang="en-US" sz="2800" dirty="0">
                <a:sym typeface="+mn-ea"/>
              </a:rPr>
              <a:t>-</a:t>
            </a:r>
            <a:r>
              <a:rPr lang="en-US" sz="2000" dirty="0">
                <a:sym typeface="+mn-ea"/>
              </a:rPr>
              <a:t>=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1.0mm</a:t>
            </a:r>
            <a:endParaRPr lang="en-US" sz="2000" baseline="-25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7" name="TextBox 37"/>
          <p:cNvSpPr txBox="1"/>
          <p:nvPr/>
        </p:nvSpPr>
        <p:spPr>
          <a:xfrm>
            <a:off x="4165600" y="5844540"/>
            <a:ext cx="2745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</a:t>
            </a:r>
            <a:r>
              <a:rPr lang="en-US" sz="2000" dirty="0" err="1">
                <a:sym typeface="+mn-ea"/>
              </a:rPr>
              <a:t>pT</a:t>
            </a:r>
            <a:r>
              <a:rPr lang="en-US" sz="2000" dirty="0">
                <a:sym typeface="+mn-ea"/>
              </a:rPr>
              <a:t>    += </a:t>
            </a:r>
            <a:r>
              <a:rPr lang="en-US" sz="2000" dirty="0">
                <a:solidFill>
                  <a:srgbClr val="FF0000"/>
                </a:solidFill>
                <a:sym typeface="+mn-ea"/>
              </a:rPr>
              <a:t>0.05 GeV/c</a:t>
            </a:r>
            <a:endParaRPr lang="en-US" sz="2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152400" y="3707130"/>
            <a:ext cx="8722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Last talk - conditions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3" grpId="0"/>
      <p:bldP spid="3" grpId="1"/>
      <p:bldP spid="8" grpId="0"/>
      <p:bldP spid="8" grpId="1"/>
      <p:bldP spid="11" grpId="0"/>
      <p:bldP spid="11" grpId="1"/>
      <p:bldP spid="18" grpId="0"/>
      <p:bldP spid="18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Code - updates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37"/>
          <p:cNvSpPr txBox="1"/>
          <p:nvPr/>
        </p:nvSpPr>
        <p:spPr>
          <a:xfrm>
            <a:off x="171451" y="91469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Updates: </a:t>
            </a:r>
            <a:endParaRPr lang="en-US" sz="2000" dirty="0"/>
          </a:p>
        </p:txBody>
      </p:sp>
      <p:sp>
        <p:nvSpPr>
          <p:cNvPr id="3" name="TextBox 37"/>
          <p:cNvSpPr txBox="1"/>
          <p:nvPr/>
        </p:nvSpPr>
        <p:spPr>
          <a:xfrm>
            <a:off x="838201" y="152429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now a </a:t>
            </a:r>
            <a:r>
              <a:rPr lang="en-US" sz="2000" dirty="0">
                <a:solidFill>
                  <a:srgbClr val="FF0000"/>
                </a:solidFill>
              </a:rPr>
              <a:t>class</a:t>
            </a:r>
            <a:r>
              <a:rPr lang="en-US" sz="2000" dirty="0"/>
              <a:t> </a:t>
            </a:r>
            <a:endParaRPr lang="en-US" sz="2000" dirty="0"/>
          </a:p>
        </p:txBody>
      </p:sp>
      <p:sp>
        <p:nvSpPr>
          <p:cNvPr id="6" name="TextBox 37"/>
          <p:cNvSpPr txBox="1"/>
          <p:nvPr/>
        </p:nvSpPr>
        <p:spPr>
          <a:xfrm>
            <a:off x="838200" y="3277870"/>
            <a:ext cx="7733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eliminate the </a:t>
            </a:r>
            <a:r>
              <a:rPr lang="en-US" sz="2000" dirty="0">
                <a:solidFill>
                  <a:srgbClr val="FF0000"/>
                </a:solidFill>
              </a:rPr>
              <a:t>worst track</a:t>
            </a:r>
            <a:r>
              <a:rPr lang="en-US" sz="2000" dirty="0"/>
              <a:t> </a:t>
            </a:r>
            <a:endParaRPr lang="en-US" sz="2000" dirty="0"/>
          </a:p>
        </p:txBody>
      </p:sp>
      <p:sp>
        <p:nvSpPr>
          <p:cNvPr id="11" name="TextBox 37"/>
          <p:cNvSpPr txBox="1"/>
          <p:nvPr/>
        </p:nvSpPr>
        <p:spPr>
          <a:xfrm>
            <a:off x="838200" y="2608580"/>
            <a:ext cx="7733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 err="1">
                <a:solidFill>
                  <a:srgbClr val="FF0000"/>
                </a:solidFill>
              </a:rPr>
              <a:t>newDOCA</a:t>
            </a:r>
            <a:r>
              <a:rPr lang="en-US" sz="2000" dirty="0"/>
              <a:t> </a:t>
            </a:r>
            <a:r>
              <a:rPr lang="en-US" sz="2000" dirty="0">
                <a:sym typeface="+mn-ea"/>
              </a:rPr>
              <a:t>method</a:t>
            </a:r>
            <a:endParaRPr lang="en-US" sz="2000" dirty="0"/>
          </a:p>
        </p:txBody>
      </p:sp>
      <p:sp>
        <p:nvSpPr>
          <p:cNvPr id="14" name="TextBox 37"/>
          <p:cNvSpPr txBox="1"/>
          <p:nvPr/>
        </p:nvSpPr>
        <p:spPr>
          <a:xfrm>
            <a:off x="2514601" y="152429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more </a:t>
            </a:r>
            <a:r>
              <a:rPr lang="en-US" sz="2000" dirty="0">
                <a:solidFill>
                  <a:srgbClr val="FF0000"/>
                </a:solidFill>
              </a:rPr>
              <a:t>modular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2514601" y="1950382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more </a:t>
            </a:r>
            <a:r>
              <a:rPr lang="en-US" sz="2000" dirty="0">
                <a:solidFill>
                  <a:srgbClr val="FF0000"/>
                </a:solidFill>
              </a:rPr>
              <a:t>functional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2559051" y="381156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+mn-ea"/>
              </a:rPr>
              <a:t>- still working on conditions </a:t>
            </a:r>
            <a:endParaRPr lang="en-US" sz="2000" dirty="0"/>
          </a:p>
        </p:txBody>
      </p:sp>
      <p:sp>
        <p:nvSpPr>
          <p:cNvPr id="28" name="TextBox 37"/>
          <p:cNvSpPr txBox="1"/>
          <p:nvPr/>
        </p:nvSpPr>
        <p:spPr>
          <a:xfrm>
            <a:off x="838200" y="4683760"/>
            <a:ext cx="7619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selection cuts: in sigmas, not absolute val.;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charset="0"/>
                <a:cs typeface="Segoe UI" panose="020B0502040204020203" charset="0"/>
                <a:sym typeface="+mn-ea"/>
              </a:rPr>
              <a:t>χ</a:t>
            </a:r>
            <a:r>
              <a:rPr lang="en-US" sz="2000" baseline="30000" dirty="0">
                <a:solidFill>
                  <a:srgbClr val="002060"/>
                </a:solidFill>
                <a:latin typeface="Segoe UI" panose="020B0502040204020203" charset="0"/>
                <a:cs typeface="Segoe UI" panose="020B0502040204020203" charset="0"/>
                <a:sym typeface="+mn-ea"/>
              </a:rPr>
              <a:t>2</a:t>
            </a:r>
            <a:r>
              <a:rPr lang="en-US" sz="2000" dirty="0">
                <a:solidFill>
                  <a:srgbClr val="002060"/>
                </a:solidFill>
                <a:latin typeface="Segoe UI" panose="020B0502040204020203" charset="0"/>
                <a:cs typeface="Segoe UI" panose="020B0502040204020203" charset="0"/>
                <a:sym typeface="+mn-ea"/>
              </a:rPr>
              <a:t>/dof; </a:t>
            </a:r>
            <a:r>
              <a:rPr lang="en-US" sz="2000" dirty="0">
                <a:solidFill>
                  <a:srgbClr val="002060"/>
                </a:solidFill>
                <a:sym typeface="+mn-ea"/>
              </a:rPr>
              <a:t>no. hits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1" grpId="0"/>
      <p:bldP spid="14" grpId="0"/>
      <p:bldP spid="17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newDOCA method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648"/>
            <a:ext cx="9144000" cy="5934710"/>
          </a:xfrm>
          <a:prstGeom prst="rect">
            <a:avLst/>
          </a:prstGeom>
        </p:spPr>
      </p:pic>
      <p:pic>
        <p:nvPicPr>
          <p:cNvPr id="16" name="Picture 1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648"/>
            <a:ext cx="9144000" cy="5934710"/>
          </a:xfrm>
          <a:prstGeom prst="rect">
            <a:avLst/>
          </a:prstGeom>
        </p:spPr>
      </p:pic>
      <p:pic>
        <p:nvPicPr>
          <p:cNvPr id="17" name="Picture 16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2648"/>
            <a:ext cx="9144000" cy="5934710"/>
          </a:xfrm>
          <a:prstGeom prst="rect">
            <a:avLst/>
          </a:prstGeom>
        </p:spPr>
      </p:pic>
      <p:pic>
        <p:nvPicPr>
          <p:cNvPr id="18" name="Picture 17" descr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2648"/>
            <a:ext cx="9144000" cy="5934710"/>
          </a:xfrm>
          <a:prstGeom prst="rect">
            <a:avLst/>
          </a:prstGeom>
        </p:spPr>
      </p:pic>
      <p:pic>
        <p:nvPicPr>
          <p:cNvPr id="19" name="Picture 18" descr="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2648"/>
            <a:ext cx="9144000" cy="5934710"/>
          </a:xfrm>
          <a:prstGeom prst="rect">
            <a:avLst/>
          </a:prstGeom>
        </p:spPr>
      </p:pic>
      <p:sp>
        <p:nvSpPr>
          <p:cNvPr id="20" name="TextBox 37"/>
          <p:cNvSpPr txBox="1"/>
          <p:nvPr/>
        </p:nvSpPr>
        <p:spPr>
          <a:xfrm>
            <a:off x="209550" y="1617980"/>
            <a:ext cx="4201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closer to the first </a:t>
            </a:r>
            <a:r>
              <a:rPr lang="en-US" sz="2000" dirty="0" err="1"/>
              <a:t>VTX</a:t>
            </a:r>
            <a:r>
              <a:rPr lang="en-US" sz="2000" baseline="-30000" dirty="0" err="1"/>
              <a:t>computed</a:t>
            </a:r>
            <a:endParaRPr lang="en-US" sz="2000" baseline="-30000" dirty="0"/>
          </a:p>
        </p:txBody>
      </p:sp>
      <p:sp>
        <p:nvSpPr>
          <p:cNvPr id="21" name="TextBox 37"/>
          <p:cNvSpPr txBox="1"/>
          <p:nvPr/>
        </p:nvSpPr>
        <p:spPr>
          <a:xfrm>
            <a:off x="76200" y="1219200"/>
            <a:ext cx="42011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newDOCA = </a:t>
            </a:r>
            <a:r>
              <a:rPr lang="en-US" sz="2000" dirty="0">
                <a:solidFill>
                  <a:srgbClr val="FF0000"/>
                </a:solidFill>
              </a:rPr>
              <a:t>updated</a:t>
            </a:r>
            <a:r>
              <a:rPr lang="en-US" sz="2000" dirty="0"/>
              <a:t> DOCA</a:t>
            </a:r>
            <a:endParaRPr lang="en-US" sz="2000" dirty="0"/>
          </a:p>
        </p:txBody>
      </p:sp>
      <p:sp>
        <p:nvSpPr>
          <p:cNvPr id="3" name="TextBox 37"/>
          <p:cNvSpPr txBox="1"/>
          <p:nvPr/>
        </p:nvSpPr>
        <p:spPr>
          <a:xfrm>
            <a:off x="6019800" y="258974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newDOCA</a:t>
            </a:r>
            <a:r>
              <a:rPr lang="en-US" sz="2000" dirty="0"/>
              <a:t> allows track </a:t>
            </a:r>
            <a:r>
              <a:rPr lang="en-US" sz="2000" dirty="0" err="1">
                <a:solidFill>
                  <a:srgbClr val="FF0000"/>
                </a:solidFill>
              </a:rPr>
              <a:t>lineariation</a:t>
            </a:r>
            <a:r>
              <a:rPr lang="en-US" sz="2000" dirty="0"/>
              <a:t> to be more precise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Vertexing Class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450" y="685800"/>
            <a:ext cx="6677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Fast vertexing code </a:t>
            </a:r>
            <a:r>
              <a:rPr lang="en-US" sz="2000" i="0" dirty="0">
                <a:sym typeface="Symbol" panose="05050102010706020507" pitchFamily="18" charset="2"/>
              </a:rPr>
              <a:t></a:t>
            </a:r>
            <a:r>
              <a:rPr lang="en-US" sz="2000" dirty="0">
                <a:sym typeface="Symbol" panose="05050102010706020507" pitchFamily="18" charset="2"/>
              </a:rPr>
              <a:t> is </a:t>
            </a:r>
            <a:r>
              <a:rPr lang="en-US" sz="2000" dirty="0"/>
              <a:t>now a </a:t>
            </a:r>
            <a:r>
              <a:rPr lang="en-US" sz="2000" dirty="0">
                <a:solidFill>
                  <a:srgbClr val="FF0000"/>
                </a:solidFill>
              </a:rPr>
              <a:t>class</a:t>
            </a:r>
            <a:r>
              <a:rPr lang="en-US" sz="2000" dirty="0"/>
              <a:t> of its own</a:t>
            </a:r>
            <a:endParaRPr lang="en-US" sz="2000" dirty="0"/>
          </a:p>
        </p:txBody>
      </p:sp>
      <p:sp>
        <p:nvSpPr>
          <p:cNvPr id="4" name="TextBox 37"/>
          <p:cNvSpPr txBox="1"/>
          <p:nvPr/>
        </p:nvSpPr>
        <p:spPr>
          <a:xfrm>
            <a:off x="533401" y="117504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selection of tracks</a:t>
            </a:r>
            <a:endParaRPr lang="en-US" sz="2000" dirty="0"/>
          </a:p>
        </p:txBody>
      </p:sp>
      <p:sp>
        <p:nvSpPr>
          <p:cNvPr id="7" name="TextBox 37"/>
          <p:cNvSpPr txBox="1"/>
          <p:nvPr/>
        </p:nvSpPr>
        <p:spPr>
          <a:xfrm>
            <a:off x="533401" y="271682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vertexing </a:t>
            </a:r>
            <a:endParaRPr lang="en-US" sz="2000" dirty="0"/>
          </a:p>
        </p:txBody>
      </p:sp>
      <p:sp>
        <p:nvSpPr>
          <p:cNvPr id="8" name="TextBox 37"/>
          <p:cNvSpPr txBox="1"/>
          <p:nvPr/>
        </p:nvSpPr>
        <p:spPr>
          <a:xfrm>
            <a:off x="533401" y="349660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newDOCA </a:t>
            </a:r>
            <a:endParaRPr lang="en-US" sz="2000" dirty="0"/>
          </a:p>
        </p:txBody>
      </p:sp>
      <p:sp>
        <p:nvSpPr>
          <p:cNvPr id="13" name="TextBox 37"/>
          <p:cNvSpPr txBox="1"/>
          <p:nvPr/>
        </p:nvSpPr>
        <p:spPr>
          <a:xfrm>
            <a:off x="533401" y="1930062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worst track </a:t>
            </a: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548130"/>
            <a:ext cx="6677025" cy="247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2321560"/>
            <a:ext cx="2190750" cy="266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124200"/>
            <a:ext cx="4838700" cy="219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50" y="3886200"/>
            <a:ext cx="7943850" cy="26670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577850" y="4367827"/>
            <a:ext cx="51371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track summaries are a class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857750"/>
            <a:ext cx="1276350" cy="21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 b="44715"/>
          <a:stretch>
            <a:fillRect/>
          </a:stretch>
        </p:blipFill>
        <p:spPr>
          <a:xfrm>
            <a:off x="1143000" y="5238750"/>
            <a:ext cx="7543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7" grpId="0"/>
      <p:bldP spid="8" grpId="0"/>
      <p:bldP spid="13" grpId="0"/>
      <p:bldP spid="2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10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11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12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13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14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15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16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17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18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19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2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20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21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22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23.xml><?xml version="1.0" encoding="utf-8"?>
<p:tagLst xmlns:p="http://schemas.openxmlformats.org/presentationml/2006/main">
  <p:tag name="KSO_WM_DIAGRAM_VIRTUALLY_FRAME" val="{&quot;height&quot;:207.97488188976376,&quot;left&quot;:28.147637795275593,&quot;top&quot;:92.87511811023623,&quot;width&quot;:565.8523622047244}"/>
</p:tagLst>
</file>

<file path=ppt/tags/tag24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25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26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27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28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29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3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30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31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32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33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34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35.xml><?xml version="1.0" encoding="utf-8"?>
<p:tagLst xmlns:p="http://schemas.openxmlformats.org/presentationml/2006/main">
  <p:tag name="KSO_WM_DIAGRAM_VIRTUALLY_FRAME" val="{&quot;height&quot;:207.95,&quot;left&quot;:28.14771653543307,&quot;top&quot;:92.9,&quot;width&quot;:565.852283464567}"/>
</p:tagLst>
</file>

<file path=ppt/tags/tag4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5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6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7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8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ags/tag9.xml><?xml version="1.0" encoding="utf-8"?>
<p:tagLst xmlns:p="http://schemas.openxmlformats.org/presentationml/2006/main">
  <p:tag name="KSO_WM_DIAGRAM_VIRTUALLY_FRAME" val="{&quot;height&quot;:207.95377952755902,&quot;left&quot;:28.14771653543307,&quot;top&quot;:92.87511811023623,&quot;width&quot;:565.852283464567}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Helvetic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s-ES" sz="3200" b="0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s-ES" sz="3200" b="0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2044</Words>
  <Application>WPS Presentation</Application>
  <PresentationFormat>On-screen Show (4:3)</PresentationFormat>
  <Paragraphs>179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Helvetica</vt:lpstr>
      <vt:lpstr>Symbol</vt:lpstr>
      <vt:lpstr>Segoe UI</vt:lpstr>
      <vt:lpstr>Symbol</vt:lpstr>
      <vt:lpstr>Microsoft YaHei</vt:lpstr>
      <vt:lpstr>Arial Unicode MS</vt:lpstr>
      <vt:lpstr>Tahoma</vt:lpstr>
      <vt:lpstr>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Quantum Computing</dc:title>
  <dc:creator>Mihai Dima</dc:creator>
  <cp:keywords>INTEREST</cp:keywords>
  <dc:description>Online student training for INTEREST Wave-4 at JINR-Dubna, Russia.</dc:description>
  <dc:subject>Wave-4</dc:subject>
  <cp:category>JINR</cp:category>
  <cp:lastModifiedBy>Maria Dima</cp:lastModifiedBy>
  <cp:revision>848</cp:revision>
  <cp:lastPrinted>2003-06-16T12:22:00Z</cp:lastPrinted>
  <dcterms:created xsi:type="dcterms:W3CDTF">2003-05-10T20:32:00Z</dcterms:created>
  <dcterms:modified xsi:type="dcterms:W3CDTF">2025-12-23T14:17:15Z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E057704CA47045009384169B58A9E420_12</vt:lpwstr>
  </property>
  <property fmtid="{D5CDD505-2E9C-101B-9397-08002B2CF9AE}" pid="3" name="KSOProductBuildVer">
    <vt:lpwstr>1033-12.2.0.23131</vt:lpwstr>
  </property>
</Properties>
</file>