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5" r:id="rId9"/>
    <p:sldId id="262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E8A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34D5-14E9-48A7-B219-C3A34E3CBD74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DBB-E2A4-4A0D-A182-E2413C3BB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34D5-14E9-48A7-B219-C3A34E3CBD74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DBB-E2A4-4A0D-A182-E2413C3BB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34D5-14E9-48A7-B219-C3A34E3CBD74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DBB-E2A4-4A0D-A182-E2413C3BB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34D5-14E9-48A7-B219-C3A34E3CBD74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DBB-E2A4-4A0D-A182-E2413C3BB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34D5-14E9-48A7-B219-C3A34E3CBD74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DBB-E2A4-4A0D-A182-E2413C3BB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34D5-14E9-48A7-B219-C3A34E3CBD74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DBB-E2A4-4A0D-A182-E2413C3BB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34D5-14E9-48A7-B219-C3A34E3CBD74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DBB-E2A4-4A0D-A182-E2413C3BB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34D5-14E9-48A7-B219-C3A34E3CBD74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DBB-E2A4-4A0D-A182-E2413C3BB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34D5-14E9-48A7-B219-C3A34E3CBD74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DBB-E2A4-4A0D-A182-E2413C3BB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34D5-14E9-48A7-B219-C3A34E3CBD74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DBB-E2A4-4A0D-A182-E2413C3BB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34D5-14E9-48A7-B219-C3A34E3CBD74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DBB-E2A4-4A0D-A182-E2413C3BB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934D5-14E9-48A7-B219-C3A34E3CBD74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CFDBB-E2A4-4A0D-A182-E2413C3BB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2852936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PRODUCTION STATUS OF MPD SOLENOIDAL MAGNET</a:t>
            </a:r>
            <a:endParaRPr lang="ru-RU" sz="3200" b="1" dirty="0"/>
          </a:p>
        </p:txBody>
      </p:sp>
      <p:cxnSp>
        <p:nvCxnSpPr>
          <p:cNvPr id="5" name="Straight Connector 6"/>
          <p:cNvCxnSpPr/>
          <p:nvPr/>
        </p:nvCxnSpPr>
        <p:spPr>
          <a:xfrm>
            <a:off x="1295400" y="6516929"/>
            <a:ext cx="7810500" cy="1588"/>
          </a:xfrm>
          <a:prstGeom prst="line">
            <a:avLst/>
          </a:prstGeom>
          <a:ln cap="flat">
            <a:gradFill flip="none"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NICA-Logo_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00" y="6373813"/>
            <a:ext cx="5969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622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692275" y="6524625"/>
            <a:ext cx="2374900" cy="3333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US" sz="1400" dirty="0" smtClean="0">
                <a:ea typeface="ＭＳ Ｐゴシック" charset="0"/>
                <a:cs typeface="ＭＳ Ｐゴシック" charset="0"/>
              </a:rPr>
              <a:t>29 May 2018</a:t>
            </a:r>
            <a:endParaRPr kumimoji="0" lang="ru-RU" sz="1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GB" sz="1400" dirty="0" smtClean="0">
                <a:ea typeface="ＭＳ Ｐゴシック" charset="0"/>
                <a:cs typeface="ＭＳ Ｐゴシック" charset="0"/>
              </a:rPr>
              <a:t>N. </a:t>
            </a:r>
            <a:r>
              <a:rPr kumimoji="0" lang="en-GB" sz="1400" dirty="0" err="1" smtClean="0">
                <a:ea typeface="ＭＳ Ｐゴシック" charset="0"/>
                <a:cs typeface="ＭＳ Ｐゴシック" charset="0"/>
              </a:rPr>
              <a:t>Emelianov</a:t>
            </a:r>
            <a:endParaRPr kumimoji="0" lang="ru-RU" sz="1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3" descr="NICA_header_blue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IMG_20171215_152850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971600" y="836712"/>
            <a:ext cx="7200800" cy="5400600"/>
          </a:xfrm>
          <a:prstGeom prst="rect">
            <a:avLst/>
          </a:prstGeom>
          <a:noFill/>
        </p:spPr>
      </p:pic>
      <p:cxnSp>
        <p:nvCxnSpPr>
          <p:cNvPr id="9" name="Straight Connector 6"/>
          <p:cNvCxnSpPr/>
          <p:nvPr/>
        </p:nvCxnSpPr>
        <p:spPr>
          <a:xfrm>
            <a:off x="1295400" y="6516929"/>
            <a:ext cx="7810500" cy="1588"/>
          </a:xfrm>
          <a:prstGeom prst="line">
            <a:avLst/>
          </a:prstGeom>
          <a:ln cap="flat">
            <a:gradFill flip="none"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7" descr="NICA-Logo_4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00" y="6373813"/>
            <a:ext cx="5969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622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692275" y="6524625"/>
            <a:ext cx="2374900" cy="3333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US" sz="1400" dirty="0" smtClean="0">
                <a:ea typeface="ＭＳ Ｐゴシック" charset="0"/>
                <a:cs typeface="ＭＳ Ｐゴシック" charset="0"/>
              </a:rPr>
              <a:t>12 April 2018</a:t>
            </a:r>
            <a:endParaRPr kumimoji="0" lang="ru-RU" sz="1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GB" sz="1400" dirty="0" smtClean="0">
                <a:ea typeface="ＭＳ Ｐゴシック" charset="0"/>
                <a:cs typeface="ＭＳ Ｐゴシック" charset="0"/>
              </a:rPr>
              <a:t>N. </a:t>
            </a:r>
            <a:r>
              <a:rPr kumimoji="0" lang="en-GB" sz="1400" dirty="0" err="1" smtClean="0">
                <a:ea typeface="ＭＳ Ｐゴシック" charset="0"/>
                <a:cs typeface="ＭＳ Ｐゴシック" charset="0"/>
              </a:rPr>
              <a:t>Emelianov</a:t>
            </a:r>
            <a:endParaRPr kumimoji="0" lang="ru-RU" sz="1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14" name="Picture 3" descr="NICA_header_blue.t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6"/>
          <p:cNvCxnSpPr/>
          <p:nvPr/>
        </p:nvCxnSpPr>
        <p:spPr>
          <a:xfrm>
            <a:off x="1295400" y="6516929"/>
            <a:ext cx="7810500" cy="1588"/>
          </a:xfrm>
          <a:prstGeom prst="line">
            <a:avLst/>
          </a:prstGeom>
          <a:ln cap="flat">
            <a:gradFill flip="none"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7" descr="NICA-Logo_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00" y="6373813"/>
            <a:ext cx="5969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622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GB" sz="1400" dirty="0" smtClean="0">
                <a:ea typeface="ＭＳ Ｐゴシック" charset="0"/>
                <a:cs typeface="ＭＳ Ｐゴシック" charset="0"/>
              </a:rPr>
              <a:t>N. </a:t>
            </a:r>
            <a:r>
              <a:rPr kumimoji="0" lang="en-GB" sz="1400" dirty="0" err="1" smtClean="0">
                <a:ea typeface="ＭＳ Ｐゴシック" charset="0"/>
                <a:cs typeface="ＭＳ Ｐゴシック" charset="0"/>
              </a:rPr>
              <a:t>Emelianov</a:t>
            </a:r>
            <a:endParaRPr kumimoji="0" lang="ru-RU" sz="1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13" name="Picture 3" descr="NICA_header_blue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 descr="C:\Users\ADmin\Downloads\20180522_1249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214754"/>
            <a:ext cx="8928992" cy="502255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059832" y="692696"/>
            <a:ext cx="2863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Winding of SC coil</a:t>
            </a:r>
            <a:endParaRPr lang="ru-RU" sz="2800" b="1" dirty="0"/>
          </a:p>
        </p:txBody>
      </p:sp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692275" y="6524625"/>
            <a:ext cx="2374900" cy="3333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US" sz="1400" dirty="0" smtClean="0">
                <a:ea typeface="ＭＳ Ｐゴシック" charset="0"/>
                <a:cs typeface="ＭＳ Ｐゴシック" charset="0"/>
              </a:rPr>
              <a:t>29 May 2018</a:t>
            </a:r>
            <a:endParaRPr kumimoji="0" lang="ru-RU" sz="14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Dmin\Downloads\20180522_1208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96752"/>
            <a:ext cx="8960996" cy="5040560"/>
          </a:xfrm>
          <a:prstGeom prst="rect">
            <a:avLst/>
          </a:prstGeom>
          <a:noFill/>
        </p:spPr>
      </p:pic>
      <p:cxnSp>
        <p:nvCxnSpPr>
          <p:cNvPr id="5" name="Straight Connector 6"/>
          <p:cNvCxnSpPr/>
          <p:nvPr/>
        </p:nvCxnSpPr>
        <p:spPr>
          <a:xfrm>
            <a:off x="1295400" y="6516929"/>
            <a:ext cx="7810500" cy="1588"/>
          </a:xfrm>
          <a:prstGeom prst="line">
            <a:avLst/>
          </a:prstGeom>
          <a:ln cap="flat">
            <a:gradFill flip="none"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NICA-Logo_4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00" y="6373813"/>
            <a:ext cx="5969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622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GB" sz="1400" dirty="0" smtClean="0">
                <a:ea typeface="ＭＳ Ｐゴシック" charset="0"/>
                <a:cs typeface="ＭＳ Ｐゴシック" charset="0"/>
              </a:rPr>
              <a:t>N. </a:t>
            </a:r>
            <a:r>
              <a:rPr kumimoji="0" lang="en-GB" sz="1400" dirty="0" err="1" smtClean="0">
                <a:ea typeface="ＭＳ Ｐゴシック" charset="0"/>
                <a:cs typeface="ＭＳ Ｐゴシック" charset="0"/>
              </a:rPr>
              <a:t>Emelianov</a:t>
            </a:r>
            <a:endParaRPr kumimoji="0" lang="ru-RU" sz="1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3" descr="NICA_header_blue.t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15816" y="620688"/>
            <a:ext cx="2863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Winding of SC coil</a:t>
            </a:r>
            <a:endParaRPr lang="ru-RU" sz="2800" b="1" dirty="0"/>
          </a:p>
        </p:txBody>
      </p:sp>
      <p:sp>
        <p:nvSpPr>
          <p:cNvPr id="1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692275" y="6524625"/>
            <a:ext cx="2374900" cy="3333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US" sz="1400" dirty="0" smtClean="0">
                <a:ea typeface="ＭＳ Ｐゴシック" charset="0"/>
                <a:cs typeface="ＭＳ Ｐゴシック" charset="0"/>
              </a:rPr>
              <a:t>29 May 2018</a:t>
            </a:r>
            <a:endParaRPr kumimoji="0" lang="ru-RU" sz="14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95400" y="6516929"/>
            <a:ext cx="7810500" cy="1588"/>
          </a:xfrm>
          <a:prstGeom prst="line">
            <a:avLst/>
          </a:prstGeom>
          <a:ln cap="flat">
            <a:gradFill flip="none"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NICA-Logo_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00" y="6373813"/>
            <a:ext cx="5969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622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GB" sz="1400" dirty="0" smtClean="0">
                <a:ea typeface="ＭＳ Ｐゴシック" charset="0"/>
                <a:cs typeface="ＭＳ Ｐゴシック" charset="0"/>
              </a:rPr>
              <a:t>N. </a:t>
            </a:r>
            <a:r>
              <a:rPr kumimoji="0" lang="en-GB" sz="1400" dirty="0" err="1" smtClean="0">
                <a:ea typeface="ＭＳ Ｐゴシック" charset="0"/>
                <a:cs typeface="ＭＳ Ｐゴシック" charset="0"/>
              </a:rPr>
              <a:t>Emelianov</a:t>
            </a:r>
            <a:endParaRPr kumimoji="0" lang="ru-RU" sz="1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9" name="Picture 3" descr="NICA_header_blue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59832" y="620688"/>
            <a:ext cx="2863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Winding of SC coil</a:t>
            </a:r>
            <a:endParaRPr lang="ru-RU" sz="2800" b="1" dirty="0"/>
          </a:p>
        </p:txBody>
      </p:sp>
      <p:pic>
        <p:nvPicPr>
          <p:cNvPr id="25602" name="Picture 2" descr="C:\Users\ADmin\Downloads\20180521_144746.jpg"/>
          <p:cNvPicPr>
            <a:picLocks noChangeAspect="1" noChangeArrowheads="1"/>
          </p:cNvPicPr>
          <p:nvPr/>
        </p:nvPicPr>
        <p:blipFill>
          <a:blip r:embed="rId5" cstate="print"/>
          <a:srcRect l="9457" t="15458" r="16238"/>
          <a:stretch>
            <a:fillRect/>
          </a:stretch>
        </p:blipFill>
        <p:spPr bwMode="auto">
          <a:xfrm>
            <a:off x="539552" y="1124744"/>
            <a:ext cx="8064896" cy="5161519"/>
          </a:xfrm>
          <a:prstGeom prst="rect">
            <a:avLst/>
          </a:prstGeom>
          <a:noFill/>
        </p:spPr>
      </p:pic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692275" y="6524625"/>
            <a:ext cx="2374900" cy="3333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US" sz="1400" dirty="0" smtClean="0">
                <a:ea typeface="ＭＳ Ｐゴシック" charset="0"/>
                <a:cs typeface="ＭＳ Ｐゴシック" charset="0"/>
              </a:rPr>
              <a:t>29 May 2018</a:t>
            </a:r>
            <a:endParaRPr kumimoji="0" lang="ru-RU" sz="14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95400" y="6516929"/>
            <a:ext cx="7810500" cy="1588"/>
          </a:xfrm>
          <a:prstGeom prst="line">
            <a:avLst/>
          </a:prstGeom>
          <a:ln cap="flat">
            <a:gradFill flip="none"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NICA-Logo_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00" y="6373813"/>
            <a:ext cx="5969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622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GB" sz="1400" dirty="0" smtClean="0">
                <a:ea typeface="ＭＳ Ｐゴシック" charset="0"/>
                <a:cs typeface="ＭＳ Ｐゴシック" charset="0"/>
              </a:rPr>
              <a:t>N. </a:t>
            </a:r>
            <a:r>
              <a:rPr kumimoji="0" lang="en-GB" sz="1400" dirty="0" err="1" smtClean="0">
                <a:ea typeface="ＭＳ Ｐゴシック" charset="0"/>
                <a:cs typeface="ＭＳ Ｐゴシック" charset="0"/>
              </a:rPr>
              <a:t>Emelianov</a:t>
            </a:r>
            <a:endParaRPr kumimoji="0" lang="ru-RU" sz="1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9" name="Picture 3" descr="NICA_header_blue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99792" y="620688"/>
            <a:ext cx="3331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Impregnation tooling</a:t>
            </a:r>
            <a:endParaRPr lang="ru-RU" sz="2800" b="1" dirty="0"/>
          </a:p>
        </p:txBody>
      </p:sp>
      <p:pic>
        <p:nvPicPr>
          <p:cNvPr id="26626" name="Picture 2" descr="C:\Users\ADmin\Downloads\contenimento-interno_DEF_1.JPG"/>
          <p:cNvPicPr>
            <a:picLocks noChangeAspect="1" noChangeArrowheads="1"/>
          </p:cNvPicPr>
          <p:nvPr/>
        </p:nvPicPr>
        <p:blipFill>
          <a:blip r:embed="rId5" cstate="print"/>
          <a:srcRect l="21835" t="4210" r="17624" b="1756"/>
          <a:stretch>
            <a:fillRect/>
          </a:stretch>
        </p:blipFill>
        <p:spPr bwMode="auto">
          <a:xfrm>
            <a:off x="35496" y="1412776"/>
            <a:ext cx="4392488" cy="4824536"/>
          </a:xfrm>
          <a:prstGeom prst="rect">
            <a:avLst/>
          </a:prstGeom>
          <a:noFill/>
        </p:spPr>
      </p:pic>
      <p:pic>
        <p:nvPicPr>
          <p:cNvPr id="13" name="Picture 3" descr="C:\Users\ADmin\Downloads\20171122_153939.jpg"/>
          <p:cNvPicPr>
            <a:picLocks noChangeAspect="1" noChangeArrowheads="1"/>
          </p:cNvPicPr>
          <p:nvPr/>
        </p:nvPicPr>
        <p:blipFill>
          <a:blip r:embed="rId6" cstate="print"/>
          <a:srcRect l="16533" r="13659"/>
          <a:stretch>
            <a:fillRect/>
          </a:stretch>
        </p:blipFill>
        <p:spPr bwMode="auto">
          <a:xfrm>
            <a:off x="4499992" y="1772816"/>
            <a:ext cx="4572000" cy="3684034"/>
          </a:xfrm>
          <a:prstGeom prst="rect">
            <a:avLst/>
          </a:prstGeom>
          <a:noFill/>
        </p:spPr>
      </p:pic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692275" y="6524625"/>
            <a:ext cx="2374900" cy="3333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US" sz="1400" dirty="0" smtClean="0">
                <a:ea typeface="ＭＳ Ｐゴシック" charset="0"/>
                <a:cs typeface="ＭＳ Ｐゴシック" charset="0"/>
              </a:rPr>
              <a:t>29 May 2018</a:t>
            </a:r>
            <a:endParaRPr kumimoji="0" lang="ru-RU" sz="14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NICA-Logo_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00" y="6373813"/>
            <a:ext cx="5969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622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GB" sz="1400" dirty="0" smtClean="0">
                <a:ea typeface="ＭＳ Ｐゴシック" charset="0"/>
                <a:cs typeface="ＭＳ Ｐゴシック" charset="0"/>
              </a:rPr>
              <a:t>N. </a:t>
            </a:r>
            <a:r>
              <a:rPr kumimoji="0" lang="en-GB" sz="1400" dirty="0" err="1" smtClean="0">
                <a:ea typeface="ＭＳ Ｐゴシック" charset="0"/>
                <a:cs typeface="ＭＳ Ｐゴシック" charset="0"/>
              </a:rPr>
              <a:t>Emelianov</a:t>
            </a:r>
            <a:endParaRPr kumimoji="0" lang="ru-RU" sz="1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Picture 3" descr="NICA_header_blue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99792" y="620688"/>
            <a:ext cx="3511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Transportation tooling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700808"/>
            <a:ext cx="8056752" cy="382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28800"/>
            <a:ext cx="895132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923928" y="1052736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DRAFT!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6"/>
          <p:cNvCxnSpPr/>
          <p:nvPr/>
        </p:nvCxnSpPr>
        <p:spPr>
          <a:xfrm>
            <a:off x="1295400" y="6516929"/>
            <a:ext cx="7810500" cy="1588"/>
          </a:xfrm>
          <a:prstGeom prst="line">
            <a:avLst/>
          </a:prstGeom>
          <a:ln cap="flat">
            <a:gradFill flip="none"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692275" y="6524625"/>
            <a:ext cx="2374900" cy="3333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US" sz="1400" dirty="0" smtClean="0">
                <a:ea typeface="ＭＳ Ｐゴシック" charset="0"/>
                <a:cs typeface="ＭＳ Ｐゴシック" charset="0"/>
              </a:rPr>
              <a:t>29 May 2018</a:t>
            </a:r>
            <a:endParaRPr kumimoji="0" lang="ru-RU" sz="14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NICA-Logo_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00" y="6373813"/>
            <a:ext cx="5969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622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GB" sz="1400" dirty="0" smtClean="0">
                <a:ea typeface="ＭＳ Ｐゴシック" charset="0"/>
                <a:cs typeface="ＭＳ Ｐゴシック" charset="0"/>
              </a:rPr>
              <a:t>N. </a:t>
            </a:r>
            <a:r>
              <a:rPr kumimoji="0" lang="en-GB" sz="1400" dirty="0" err="1" smtClean="0">
                <a:ea typeface="ＭＳ Ｐゴシック" charset="0"/>
                <a:cs typeface="ＭＳ Ｐゴシック" charset="0"/>
              </a:rPr>
              <a:t>Emelianov</a:t>
            </a:r>
            <a:endParaRPr kumimoji="0" lang="ru-RU" sz="1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Picture 3" descr="NICA_header_blue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03848" y="620688"/>
            <a:ext cx="2326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Time schedule</a:t>
            </a:r>
            <a:endParaRPr lang="ru-RU" sz="2800" b="1" dirty="0"/>
          </a:p>
        </p:txBody>
      </p:sp>
      <p:cxnSp>
        <p:nvCxnSpPr>
          <p:cNvPr id="10" name="Straight Connector 6"/>
          <p:cNvCxnSpPr/>
          <p:nvPr/>
        </p:nvCxnSpPr>
        <p:spPr>
          <a:xfrm>
            <a:off x="1295400" y="6516929"/>
            <a:ext cx="7810500" cy="1588"/>
          </a:xfrm>
          <a:prstGeom prst="line">
            <a:avLst/>
          </a:prstGeom>
          <a:ln cap="flat">
            <a:gradFill flip="none"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403648" y="1124744"/>
          <a:ext cx="6480719" cy="5254890"/>
        </p:xfrm>
        <a:graphic>
          <a:graphicData uri="http://schemas.openxmlformats.org/drawingml/2006/table">
            <a:tbl>
              <a:tblPr/>
              <a:tblGrid>
                <a:gridCol w="389995"/>
                <a:gridCol w="3738262"/>
                <a:gridCol w="1176231"/>
                <a:gridCol w="1176231"/>
              </a:tblGrid>
              <a:tr h="3497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№</a:t>
                      </a:r>
                      <a:endParaRPr lang="ru-RU" sz="16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Наименование работ</a:t>
                      </a:r>
                      <a:endParaRPr lang="ru-RU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Начало</a:t>
                      </a:r>
                      <a:endParaRPr lang="ru-RU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Окончание</a:t>
                      </a:r>
                      <a:endParaRPr lang="ru-RU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</a:tr>
              <a:tr h="3497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1</a:t>
                      </a:r>
                      <a:endParaRPr lang="ru-RU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Создание рабочей документации</a:t>
                      </a:r>
                      <a:endParaRPr lang="ru-RU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22.12.2015</a:t>
                      </a:r>
                      <a:endParaRPr lang="ru-RU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0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3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.201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7</a:t>
                      </a:r>
                      <a:endParaRPr lang="ru-RU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</a:tr>
              <a:tr h="3497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2</a:t>
                      </a:r>
                      <a:endParaRPr lang="ru-RU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Изготовление заготовок для обечаек</a:t>
                      </a:r>
                      <a:endParaRPr lang="ru-RU" sz="16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22.09.2016</a:t>
                      </a:r>
                      <a:endParaRPr lang="ru-RU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07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.201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7</a:t>
                      </a:r>
                      <a:endParaRPr lang="ru-RU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</a:tr>
              <a:tr h="3497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3</a:t>
                      </a:r>
                      <a:endParaRPr lang="ru-RU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Приобретение сверхпроводящего кабеля</a:t>
                      </a:r>
                      <a:endParaRPr lang="ru-RU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22.09.1016</a:t>
                      </a:r>
                      <a:endParaRPr lang="ru-RU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04.201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8</a:t>
                      </a:r>
                      <a:endParaRPr lang="ru-RU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</a:tr>
              <a:tr h="3497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4</a:t>
                      </a:r>
                      <a:endParaRPr lang="ru-RU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Изготовление вакуумного сосуда</a:t>
                      </a:r>
                      <a:endParaRPr lang="ru-RU" sz="16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22.09.2016</a:t>
                      </a:r>
                      <a:endParaRPr lang="ru-RU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06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.201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8</a:t>
                      </a:r>
                      <a:endParaRPr lang="ru-RU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</a:tr>
              <a:tr h="3497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5</a:t>
                      </a:r>
                      <a:endParaRPr lang="ru-RU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Изготовление корректирующих катушек</a:t>
                      </a:r>
                      <a:endParaRPr lang="ru-RU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22.09.1016</a:t>
                      </a:r>
                      <a:endParaRPr lang="ru-RU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05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.201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8</a:t>
                      </a:r>
                      <a:endParaRPr lang="ru-RU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</a:tr>
              <a:tr h="3497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6</a:t>
                      </a:r>
                      <a:endParaRPr lang="ru-RU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Изготовление 1-го модуля катушки</a:t>
                      </a:r>
                      <a:endParaRPr lang="ru-RU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02.2018</a:t>
                      </a:r>
                      <a:endParaRPr lang="ru-RU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06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.2018</a:t>
                      </a:r>
                      <a:endParaRPr lang="ru-RU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</a:tr>
              <a:tr h="3497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7</a:t>
                      </a:r>
                      <a:endParaRPr lang="ru-RU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Изготовление 2-го модуля катушки</a:t>
                      </a:r>
                      <a:endParaRPr lang="ru-RU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04.2018</a:t>
                      </a:r>
                      <a:endParaRPr lang="ru-RU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07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.2018</a:t>
                      </a:r>
                      <a:endParaRPr lang="ru-RU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</a:tr>
              <a:tr h="3497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8</a:t>
                      </a:r>
                      <a:endParaRPr lang="ru-RU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Изготовление 3-го модуля катушки</a:t>
                      </a:r>
                      <a:endParaRPr lang="ru-RU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05.2018</a:t>
                      </a:r>
                      <a:endParaRPr lang="ru-RU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09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.2018</a:t>
                      </a:r>
                      <a:endParaRPr lang="ru-RU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</a:tr>
              <a:tr h="3497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9</a:t>
                      </a:r>
                      <a:endParaRPr lang="ru-RU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Изготовление сверхпроводящей катушки</a:t>
                      </a:r>
                      <a:endParaRPr lang="ru-RU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07.2018</a:t>
                      </a:r>
                      <a:endParaRPr lang="ru-RU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11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.2018</a:t>
                      </a:r>
                      <a:endParaRPr lang="ru-RU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</a:tr>
              <a:tr h="3497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10</a:t>
                      </a:r>
                      <a:endParaRPr lang="ru-RU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Контрольная сборка</a:t>
                      </a:r>
                      <a:endParaRPr lang="ru-RU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08.2018</a:t>
                      </a:r>
                      <a:endParaRPr lang="ru-RU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04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.201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9</a:t>
                      </a:r>
                      <a:endParaRPr lang="ru-RU" sz="16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</a:tr>
              <a:tr h="3497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11</a:t>
                      </a:r>
                      <a:endParaRPr lang="ru-RU" sz="16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Подготовка к таможенной очистке</a:t>
                      </a:r>
                      <a:endParaRPr lang="ru-RU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03.2018</a:t>
                      </a:r>
                      <a:endParaRPr lang="ru-RU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0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3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.2019</a:t>
                      </a:r>
                      <a:endParaRPr lang="ru-RU" sz="16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</a:tr>
              <a:tr h="3497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ru-RU" sz="16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Доставка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изделий в ОИЯИ</a:t>
                      </a:r>
                      <a:endParaRPr lang="ru-RU" sz="16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04.2018</a:t>
                      </a:r>
                      <a:endParaRPr lang="ru-RU" sz="16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04.2018</a:t>
                      </a:r>
                      <a:endParaRPr lang="ru-RU" sz="16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</a:tr>
              <a:tr h="3497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13</a:t>
                      </a:r>
                      <a:endParaRPr lang="ru-RU" sz="16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Контроль сборки в ОИЯИ</a:t>
                      </a:r>
                      <a:endParaRPr lang="ru-RU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05.2018</a:t>
                      </a:r>
                      <a:endParaRPr lang="ru-RU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08.2019</a:t>
                      </a:r>
                      <a:endParaRPr lang="ru-RU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</a:tr>
              <a:tr h="3497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14</a:t>
                      </a:r>
                      <a:endParaRPr lang="ru-RU" sz="16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Участие в измерении магнитного поля</a:t>
                      </a:r>
                      <a:endParaRPr lang="ru-RU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08.2019</a:t>
                      </a:r>
                      <a:endParaRPr lang="ru-RU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Calibri"/>
                          <a:cs typeface="Calibri"/>
                        </a:rPr>
                        <a:t>10.2019</a:t>
                      </a:r>
                      <a:endParaRPr lang="ru-RU" sz="16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702" marR="44702" marT="44702" marB="447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</a:tr>
            </a:tbl>
          </a:graphicData>
        </a:graphic>
      </p:graphicFrame>
      <p:sp>
        <p:nvSpPr>
          <p:cNvPr id="1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692275" y="6524625"/>
            <a:ext cx="2374900" cy="3333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US" sz="1400" dirty="0" smtClean="0">
                <a:ea typeface="ＭＳ Ｐゴシック" charset="0"/>
                <a:cs typeface="ＭＳ Ｐゴシック" charset="0"/>
              </a:rPr>
              <a:t>29 May 2018</a:t>
            </a:r>
            <a:endParaRPr kumimoji="0" lang="ru-RU" sz="14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6"/>
          <p:cNvCxnSpPr/>
          <p:nvPr/>
        </p:nvCxnSpPr>
        <p:spPr>
          <a:xfrm>
            <a:off x="1295400" y="6516929"/>
            <a:ext cx="7810500" cy="1588"/>
          </a:xfrm>
          <a:prstGeom prst="line">
            <a:avLst/>
          </a:prstGeom>
          <a:ln cap="flat">
            <a:gradFill flip="none"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NICA-Logo_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00" y="6373813"/>
            <a:ext cx="5969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622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GB" sz="1400" dirty="0" smtClean="0">
                <a:ea typeface="ＭＳ Ｐゴシック" charset="0"/>
                <a:cs typeface="ＭＳ Ｐゴシック" charset="0"/>
              </a:rPr>
              <a:t>N. </a:t>
            </a:r>
            <a:r>
              <a:rPr kumimoji="0" lang="en-GB" sz="1400" dirty="0" err="1" smtClean="0">
                <a:ea typeface="ＭＳ Ｐゴシック" charset="0"/>
                <a:cs typeface="ＭＳ Ｐゴシック" charset="0"/>
              </a:rPr>
              <a:t>Emelianov</a:t>
            </a:r>
            <a:endParaRPr kumimoji="0" lang="ru-RU" sz="1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3" descr="NICA_header_blue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/>
          <a:lstStyle/>
          <a:p>
            <a:r>
              <a:rPr lang="en-US" dirty="0" smtClean="0"/>
              <a:t>Thank you for your attention!</a:t>
            </a:r>
            <a:endParaRPr lang="ru-RU" dirty="0"/>
          </a:p>
        </p:txBody>
      </p:sp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692275" y="6524625"/>
            <a:ext cx="2374900" cy="3333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US" sz="1400" dirty="0" smtClean="0">
                <a:ea typeface="ＭＳ Ｐゴシック" charset="0"/>
                <a:cs typeface="ＭＳ Ｐゴシック" charset="0"/>
              </a:rPr>
              <a:t>29 May 2018</a:t>
            </a:r>
            <a:endParaRPr kumimoji="0" lang="ru-RU" sz="14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95400" y="6516929"/>
            <a:ext cx="7810500" cy="1588"/>
          </a:xfrm>
          <a:prstGeom prst="line">
            <a:avLst/>
          </a:prstGeom>
          <a:ln cap="flat">
            <a:gradFill flip="none"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NICA-Logo_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00" y="6373813"/>
            <a:ext cx="5969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622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GB" sz="1400" dirty="0" smtClean="0">
                <a:ea typeface="ＭＳ Ｐゴシック" charset="0"/>
                <a:cs typeface="ＭＳ Ｐゴシック" charset="0"/>
              </a:rPr>
              <a:t>N. </a:t>
            </a:r>
            <a:r>
              <a:rPr kumimoji="0" lang="en-GB" sz="1400" dirty="0" err="1" smtClean="0">
                <a:ea typeface="ＭＳ Ｐゴシック" charset="0"/>
                <a:cs typeface="ＭＳ Ｐゴシック" charset="0"/>
              </a:rPr>
              <a:t>Emelianov</a:t>
            </a:r>
            <a:endParaRPr kumimoji="0" lang="ru-RU" sz="1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9" name="Picture 3" descr="NICA_header_blue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General view of solenoid</a:t>
            </a:r>
            <a:endParaRPr lang="ru-RU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3315"/>
          <a:stretch>
            <a:fillRect/>
          </a:stretch>
        </p:blipFill>
        <p:spPr bwMode="auto">
          <a:xfrm>
            <a:off x="0" y="1556792"/>
            <a:ext cx="5235252" cy="415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1628800"/>
            <a:ext cx="37444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 b="54545"/>
          <a:stretch>
            <a:fillRect/>
          </a:stretch>
        </p:blipFill>
        <p:spPr bwMode="auto">
          <a:xfrm>
            <a:off x="5231207" y="4293096"/>
            <a:ext cx="380528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692275" y="6524625"/>
            <a:ext cx="2374900" cy="3333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US" sz="1400" dirty="0" smtClean="0">
                <a:ea typeface="ＭＳ Ｐゴシック" charset="0"/>
                <a:cs typeface="ＭＳ Ｐゴシック" charset="0"/>
              </a:rPr>
              <a:t>29 May 2018</a:t>
            </a:r>
            <a:endParaRPr kumimoji="0" lang="ru-RU" sz="14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Structure of cold mass</a:t>
            </a:r>
            <a:endParaRPr lang="ru-RU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" name="Straight Connector 6"/>
          <p:cNvCxnSpPr/>
          <p:nvPr/>
        </p:nvCxnSpPr>
        <p:spPr>
          <a:xfrm>
            <a:off x="1295400" y="6516929"/>
            <a:ext cx="7810500" cy="1588"/>
          </a:xfrm>
          <a:prstGeom prst="line">
            <a:avLst/>
          </a:prstGeom>
          <a:ln cap="flat">
            <a:gradFill flip="none"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NICA-Logo_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00" y="6373813"/>
            <a:ext cx="5969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622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GB" sz="1400" dirty="0" smtClean="0">
                <a:ea typeface="ＭＳ Ｐゴシック" charset="0"/>
                <a:cs typeface="ＭＳ Ｐゴシック" charset="0"/>
              </a:rPr>
              <a:t>N. </a:t>
            </a:r>
            <a:r>
              <a:rPr kumimoji="0" lang="en-GB" sz="1400" dirty="0" err="1" smtClean="0">
                <a:ea typeface="ＭＳ Ｐゴシック" charset="0"/>
                <a:cs typeface="ＭＳ Ｐゴシック" charset="0"/>
              </a:rPr>
              <a:t>Emelianov</a:t>
            </a:r>
            <a:endParaRPr kumimoji="0" lang="ru-RU" sz="1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9" name="Picture 3" descr="NICA_header_blue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132856"/>
            <a:ext cx="4374827" cy="278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2051720" y="1268760"/>
            <a:ext cx="1656184" cy="576064"/>
          </a:xfrm>
          <a:prstGeom prst="wedgeRoundRectCallout">
            <a:avLst>
              <a:gd name="adj1" fmla="val -85598"/>
              <a:gd name="adj2" fmla="val 159835"/>
              <a:gd name="adj3" fmla="val 16667"/>
            </a:avLst>
          </a:prstGeom>
          <a:solidFill>
            <a:srgbClr val="CAE8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dirty="0" smtClean="0">
                <a:solidFill>
                  <a:srgbClr val="00B0F0"/>
                </a:solidFill>
                <a:latin typeface="Arial Narrow" pitchFamily="34" charset="0"/>
              </a:rPr>
              <a:t>Three modules of SC coil</a:t>
            </a:r>
            <a:endParaRPr lang="ru-RU" dirty="0"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2411760" y="1268760"/>
            <a:ext cx="1296144" cy="576064"/>
          </a:xfrm>
          <a:prstGeom prst="wedgeRoundRectCallout">
            <a:avLst>
              <a:gd name="adj1" fmla="val -50829"/>
              <a:gd name="adj2" fmla="val 162832"/>
              <a:gd name="adj3" fmla="val 16667"/>
            </a:avLst>
          </a:prstGeom>
          <a:solidFill>
            <a:srgbClr val="CAE8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dirty="0" smtClean="0">
                <a:solidFill>
                  <a:srgbClr val="00B0F0"/>
                </a:solidFill>
                <a:latin typeface="Arial Narrow" pitchFamily="34" charset="0"/>
              </a:rPr>
              <a:t>Three modules of SC coil</a:t>
            </a:r>
            <a:endParaRPr lang="ru-RU" dirty="0"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1619672" y="1268760"/>
            <a:ext cx="2088232" cy="576064"/>
          </a:xfrm>
          <a:prstGeom prst="wedgeRoundRectCallout">
            <a:avLst>
              <a:gd name="adj1" fmla="val 36174"/>
              <a:gd name="adj2" fmla="val 177805"/>
              <a:gd name="adj3" fmla="val 16667"/>
            </a:avLst>
          </a:prstGeom>
          <a:solidFill>
            <a:srgbClr val="CAE8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dirty="0" smtClean="0">
                <a:solidFill>
                  <a:srgbClr val="00B0F0"/>
                </a:solidFill>
                <a:latin typeface="Arial Narrow" pitchFamily="34" charset="0"/>
              </a:rPr>
              <a:t>Three modules of SC coil</a:t>
            </a:r>
            <a:endParaRPr lang="ru-RU" dirty="0"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2411760" y="5445224"/>
            <a:ext cx="1800200" cy="432048"/>
          </a:xfrm>
          <a:prstGeom prst="wedgeRoundRectCallout">
            <a:avLst>
              <a:gd name="adj1" fmla="val -9316"/>
              <a:gd name="adj2" fmla="val -257960"/>
              <a:gd name="adj3" fmla="val 16667"/>
            </a:avLst>
          </a:prstGeom>
          <a:solidFill>
            <a:srgbClr val="CAE8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dirty="0" smtClean="0">
                <a:solidFill>
                  <a:srgbClr val="00B0F0"/>
                </a:solidFill>
                <a:latin typeface="Arial Narrow" pitchFamily="34" charset="0"/>
              </a:rPr>
              <a:t>Cooling pipes</a:t>
            </a:r>
            <a:endParaRPr lang="ru-RU" dirty="0"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179512" y="5301208"/>
            <a:ext cx="1656184" cy="576064"/>
          </a:xfrm>
          <a:prstGeom prst="wedgeRoundRectCallout">
            <a:avLst>
              <a:gd name="adj1" fmla="val -19756"/>
              <a:gd name="adj2" fmla="val -144153"/>
              <a:gd name="adj3" fmla="val 16667"/>
            </a:avLst>
          </a:prstGeom>
          <a:solidFill>
            <a:srgbClr val="CAE8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dirty="0" smtClean="0">
                <a:solidFill>
                  <a:srgbClr val="00B0F0"/>
                </a:solidFill>
                <a:latin typeface="Arial Narrow" pitchFamily="34" charset="0"/>
              </a:rPr>
              <a:t>Tie roads for suspension</a:t>
            </a:r>
            <a:endParaRPr lang="ru-RU" dirty="0"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4427984" y="4941168"/>
            <a:ext cx="1080120" cy="432048"/>
          </a:xfrm>
          <a:prstGeom prst="wedgeRoundRectCallout">
            <a:avLst>
              <a:gd name="adj1" fmla="val -74536"/>
              <a:gd name="adj2" fmla="val -208543"/>
              <a:gd name="adj3" fmla="val 16667"/>
            </a:avLst>
          </a:prstGeom>
          <a:solidFill>
            <a:srgbClr val="CAE8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dirty="0" smtClean="0">
                <a:solidFill>
                  <a:srgbClr val="00B0F0"/>
                </a:solidFill>
                <a:latin typeface="Arial Narrow" pitchFamily="34" charset="0"/>
              </a:rPr>
              <a:t>SC cable</a:t>
            </a:r>
            <a:endParaRPr lang="ru-RU" dirty="0"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2052" name="AutoShape 4" descr="https://apf.mail.ru/cgi-bin/readmsg/20180308_140855.jpg?id=15220476000000000880%3B0%3B1&amp;x-email=nick1600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apf.mail.ru/cgi-bin/readmsg/20180308_140855.jpg?id=15220476000000000880%3B0%3B1&amp;x-email=nick1600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C:\Users\ADmin\Downloads\20180308_1408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1700808"/>
            <a:ext cx="2304256" cy="1296144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5076056" y="2996952"/>
            <a:ext cx="1710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Sample of cable joint</a:t>
            </a: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 cstate="print"/>
          <a:srcRect b="14346"/>
          <a:stretch>
            <a:fillRect/>
          </a:stretch>
        </p:blipFill>
        <p:spPr bwMode="auto">
          <a:xfrm>
            <a:off x="7510712" y="1700808"/>
            <a:ext cx="128463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7812360" y="2996952"/>
            <a:ext cx="623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30 mm</a:t>
            </a:r>
            <a:endParaRPr lang="ru-RU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7308304" y="3284984"/>
            <a:ext cx="1835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Cooling pipe cross section</a:t>
            </a:r>
            <a:endParaRPr lang="ru-RU" sz="1200" dirty="0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8" cstate="print">
            <a:lum/>
          </a:blip>
          <a:srcRect/>
          <a:stretch>
            <a:fillRect/>
          </a:stretch>
        </p:blipFill>
        <p:spPr bwMode="auto">
          <a:xfrm>
            <a:off x="6156176" y="3728065"/>
            <a:ext cx="2732931" cy="104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7236296" y="4664169"/>
            <a:ext cx="733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Axial rod</a:t>
            </a:r>
            <a:endParaRPr lang="ru-RU" sz="1200" dirty="0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9" cstate="print"/>
          <a:srcRect b="11758"/>
          <a:stretch>
            <a:fillRect/>
          </a:stretch>
        </p:blipFill>
        <p:spPr bwMode="auto">
          <a:xfrm>
            <a:off x="5724128" y="5085184"/>
            <a:ext cx="326794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7092280" y="5877272"/>
            <a:ext cx="813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Radial rod</a:t>
            </a:r>
            <a:endParaRPr lang="ru-RU" sz="1200" dirty="0"/>
          </a:p>
        </p:txBody>
      </p:sp>
      <p:sp>
        <p:nvSpPr>
          <p:cNvPr id="2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692275" y="6524625"/>
            <a:ext cx="2374900" cy="3333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US" sz="1400" dirty="0" smtClean="0">
                <a:ea typeface="ＭＳ Ｐゴシック" charset="0"/>
                <a:cs typeface="ＭＳ Ｐゴシック" charset="0"/>
              </a:rPr>
              <a:t>29 May 2018</a:t>
            </a:r>
            <a:endParaRPr kumimoji="0" lang="ru-RU" sz="14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Production status</a:t>
            </a:r>
            <a:endParaRPr lang="ru-RU" sz="3200" b="1" dirty="0"/>
          </a:p>
        </p:txBody>
      </p:sp>
      <p:cxnSp>
        <p:nvCxnSpPr>
          <p:cNvPr id="4" name="Straight Connector 6"/>
          <p:cNvCxnSpPr/>
          <p:nvPr/>
        </p:nvCxnSpPr>
        <p:spPr>
          <a:xfrm>
            <a:off x="1295400" y="6516929"/>
            <a:ext cx="7810500" cy="1588"/>
          </a:xfrm>
          <a:prstGeom prst="line">
            <a:avLst/>
          </a:prstGeom>
          <a:ln cap="flat">
            <a:gradFill flip="none"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NICA-Logo_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00" y="6373813"/>
            <a:ext cx="5969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622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GB" sz="1400" dirty="0" smtClean="0">
                <a:ea typeface="ＭＳ Ｐゴシック" charset="0"/>
                <a:cs typeface="ＭＳ Ｐゴシック" charset="0"/>
              </a:rPr>
              <a:t>N. </a:t>
            </a:r>
            <a:r>
              <a:rPr kumimoji="0" lang="en-GB" sz="1400" dirty="0" err="1" smtClean="0">
                <a:ea typeface="ＭＳ Ｐゴシック" charset="0"/>
                <a:cs typeface="ＭＳ Ｐゴシック" charset="0"/>
              </a:rPr>
              <a:t>Emelianov</a:t>
            </a:r>
            <a:endParaRPr kumimoji="0" lang="ru-RU" sz="1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9" name="Picture 3" descr="NICA_header_blue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C:\Users\ADmin\Downloads\IMG_20171108_1626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7878" y="1628800"/>
            <a:ext cx="3072342" cy="230425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779912" y="1124744"/>
            <a:ext cx="1086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Trim coils</a:t>
            </a:r>
            <a:endParaRPr lang="ru-RU" b="1" dirty="0"/>
          </a:p>
        </p:txBody>
      </p:sp>
      <p:pic>
        <p:nvPicPr>
          <p:cNvPr id="16388" name="Picture 4" descr="C:\Users\ADmin\Downloads\20171122_1618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7" y="4005064"/>
            <a:ext cx="3968441" cy="2232248"/>
          </a:xfrm>
          <a:prstGeom prst="rect">
            <a:avLst/>
          </a:prstGeom>
          <a:noFill/>
        </p:spPr>
      </p:pic>
      <p:pic>
        <p:nvPicPr>
          <p:cNvPr id="1026" name="Picture 2" descr="C:\Users\ADmin\Downloads\20180321_1407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4005064"/>
            <a:ext cx="3968440" cy="223224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732240" y="1700808"/>
            <a:ext cx="216024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Current up to 4.4 kA</a:t>
            </a:r>
          </a:p>
          <a:p>
            <a:endParaRPr lang="en-US" b="1" dirty="0" smtClean="0"/>
          </a:p>
          <a:p>
            <a:r>
              <a:rPr lang="en-US" b="1" dirty="0" smtClean="0"/>
              <a:t>Voltage up to 35 V</a:t>
            </a:r>
            <a:endParaRPr lang="ru-RU" b="1" dirty="0"/>
          </a:p>
        </p:txBody>
      </p:sp>
      <p:pic>
        <p:nvPicPr>
          <p:cNvPr id="6145" name="Picture 1" descr="C:\Users\ADmin\Downloads\IMG-20171031-WA00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1610799"/>
            <a:ext cx="3096344" cy="2322257"/>
          </a:xfrm>
          <a:prstGeom prst="rect">
            <a:avLst/>
          </a:prstGeom>
          <a:noFill/>
        </p:spPr>
      </p:pic>
      <p:sp>
        <p:nvSpPr>
          <p:cNvPr id="15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692275" y="6524625"/>
            <a:ext cx="2374900" cy="3333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US" sz="1400" dirty="0" smtClean="0">
                <a:ea typeface="ＭＳ Ｐゴシック" charset="0"/>
                <a:cs typeface="ＭＳ Ｐゴシック" charset="0"/>
              </a:rPr>
              <a:t>29 May 2018</a:t>
            </a:r>
            <a:endParaRPr kumimoji="0" lang="ru-RU" sz="14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95400" y="6516929"/>
            <a:ext cx="7810500" cy="1588"/>
          </a:xfrm>
          <a:prstGeom prst="line">
            <a:avLst/>
          </a:prstGeom>
          <a:ln cap="flat">
            <a:gradFill flip="none"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NICA-Logo_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00" y="6373813"/>
            <a:ext cx="5969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622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GB" sz="1400" dirty="0" smtClean="0">
                <a:ea typeface="ＭＳ Ｐゴシック" charset="0"/>
                <a:cs typeface="ＭＳ Ｐゴシック" charset="0"/>
              </a:rPr>
              <a:t>N. </a:t>
            </a:r>
            <a:r>
              <a:rPr kumimoji="0" lang="en-GB" sz="1400" dirty="0" err="1" smtClean="0">
                <a:ea typeface="ＭＳ Ｐゴシック" charset="0"/>
                <a:cs typeface="ＭＳ Ｐゴシック" charset="0"/>
              </a:rPr>
              <a:t>Emelianov</a:t>
            </a:r>
            <a:endParaRPr kumimoji="0" lang="ru-RU" sz="1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9" name="Picture 3" descr="NICA_header_blue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AutoShape 2" descr="https://thumb.cloud.mail.ru/thumb/xw1/24.05.18/20180521_103439.jpg?x-email=nick1600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humb.cloud.mail.ru/thumb/xw1/24.05.18/20180521_103439.jpg?x-email=nick1600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thumb.cloud.mail.ru/thumb/xw1/24.05.18/20180521_103439.jpg?x-email=nick1600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thumb.cloud.mail.ru/thumb/xw1/24.05.18/20180521_103439.jpg?x-email=nick1600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ADmin\Downloads\20180521_1034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268760"/>
            <a:ext cx="8832982" cy="496855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483768" y="692696"/>
            <a:ext cx="3607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haroni" pitchFamily="2" charset="-79"/>
                <a:cs typeface="Aharoni" pitchFamily="2" charset="-79"/>
              </a:rPr>
              <a:t>Trim coils completed</a:t>
            </a:r>
            <a:endParaRPr lang="ru-RU" sz="2800" dirty="0">
              <a:cs typeface="Aharoni" pitchFamily="2" charset="-79"/>
            </a:endParaRPr>
          </a:p>
        </p:txBody>
      </p:sp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692275" y="6524625"/>
            <a:ext cx="2374900" cy="3333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US" sz="1400" dirty="0" smtClean="0">
                <a:ea typeface="ＭＳ Ｐゴシック" charset="0"/>
                <a:cs typeface="ＭＳ Ｐゴシック" charset="0"/>
              </a:rPr>
              <a:t>29 May 2018</a:t>
            </a:r>
            <a:endParaRPr kumimoji="0" lang="ru-RU" sz="14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Production status</a:t>
            </a:r>
            <a:endParaRPr lang="ru-RU" sz="3200" b="1" dirty="0"/>
          </a:p>
        </p:txBody>
      </p:sp>
      <p:cxnSp>
        <p:nvCxnSpPr>
          <p:cNvPr id="5" name="Straight Connector 6"/>
          <p:cNvCxnSpPr/>
          <p:nvPr/>
        </p:nvCxnSpPr>
        <p:spPr>
          <a:xfrm>
            <a:off x="1295400" y="6516929"/>
            <a:ext cx="7810500" cy="1588"/>
          </a:xfrm>
          <a:prstGeom prst="line">
            <a:avLst/>
          </a:prstGeom>
          <a:ln cap="flat">
            <a:gradFill flip="none"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NICA-Logo_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00" y="6373813"/>
            <a:ext cx="5969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622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GB" sz="1400" dirty="0" smtClean="0">
                <a:ea typeface="ＭＳ Ｐゴシック" charset="0"/>
                <a:cs typeface="ＭＳ Ｐゴシック" charset="0"/>
              </a:rPr>
              <a:t>N. </a:t>
            </a:r>
            <a:r>
              <a:rPr kumimoji="0" lang="en-GB" sz="1400" dirty="0" err="1" smtClean="0">
                <a:ea typeface="ＭＳ Ｐゴシック" charset="0"/>
                <a:cs typeface="ＭＳ Ｐゴシック" charset="0"/>
              </a:rPr>
              <a:t>Emelianov</a:t>
            </a:r>
            <a:endParaRPr kumimoji="0" lang="ru-RU" sz="1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3" descr="NICA_header_blue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779912" y="868650"/>
            <a:ext cx="1063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SC cable</a:t>
            </a:r>
            <a:endParaRPr lang="ru-RU" sz="2000" b="1" u="sng" dirty="0"/>
          </a:p>
        </p:txBody>
      </p:sp>
      <p:pic>
        <p:nvPicPr>
          <p:cNvPr id="2050" name="Picture 2" descr="C:\Users\ADmin\Downloads\20171122_1534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340768"/>
            <a:ext cx="3816424" cy="2146739"/>
          </a:xfrm>
          <a:prstGeom prst="rect">
            <a:avLst/>
          </a:prstGeom>
          <a:noFill/>
        </p:spPr>
      </p:pic>
      <p:pic>
        <p:nvPicPr>
          <p:cNvPr id="2051" name="Picture 3" descr="C:\Users\ADmin\Downloads\20170926_1510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005063"/>
            <a:ext cx="4176464" cy="234926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547664" y="3573016"/>
            <a:ext cx="226959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28 km of cable in total</a:t>
            </a:r>
            <a:endParaRPr lang="ru-RU" dirty="0"/>
          </a:p>
        </p:txBody>
      </p:sp>
      <p:pic>
        <p:nvPicPr>
          <p:cNvPr id="2052" name="Picture 4" descr="C:\Users\ADmin\Downloads\20170712_09285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4972044" y="2452892"/>
            <a:ext cx="4096455" cy="230425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796136" y="573325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Facility which was used for testing the cable</a:t>
            </a:r>
            <a:endParaRPr lang="ru-RU" dirty="0"/>
          </a:p>
        </p:txBody>
      </p:sp>
      <p:sp>
        <p:nvSpPr>
          <p:cNvPr id="15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692275" y="6524625"/>
            <a:ext cx="2374900" cy="3333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US" sz="1400" dirty="0" smtClean="0">
                <a:ea typeface="ＭＳ Ｐゴシック" charset="0"/>
                <a:cs typeface="ＭＳ Ｐゴシック" charset="0"/>
              </a:rPr>
              <a:t>29 May 2018</a:t>
            </a:r>
            <a:endParaRPr kumimoji="0" lang="ru-RU" sz="14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Production status</a:t>
            </a:r>
            <a:endParaRPr lang="ru-RU" sz="3200" b="1" dirty="0"/>
          </a:p>
        </p:txBody>
      </p:sp>
      <p:cxnSp>
        <p:nvCxnSpPr>
          <p:cNvPr id="5" name="Straight Connector 6"/>
          <p:cNvCxnSpPr/>
          <p:nvPr/>
        </p:nvCxnSpPr>
        <p:spPr>
          <a:xfrm>
            <a:off x="1295400" y="6516929"/>
            <a:ext cx="7810500" cy="1588"/>
          </a:xfrm>
          <a:prstGeom prst="line">
            <a:avLst/>
          </a:prstGeom>
          <a:ln cap="flat">
            <a:gradFill flip="none"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NICA-Logo_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00" y="6373813"/>
            <a:ext cx="5969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622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GB" sz="1400" dirty="0" smtClean="0">
                <a:ea typeface="ＭＳ Ｐゴシック" charset="0"/>
                <a:cs typeface="ＭＳ Ｐゴシック" charset="0"/>
              </a:rPr>
              <a:t>N. </a:t>
            </a:r>
            <a:r>
              <a:rPr kumimoji="0" lang="en-GB" sz="1400" dirty="0" err="1" smtClean="0">
                <a:ea typeface="ＭＳ Ｐゴシック" charset="0"/>
                <a:cs typeface="ＭＳ Ｐゴシック" charset="0"/>
              </a:rPr>
              <a:t>Emelianov</a:t>
            </a:r>
            <a:endParaRPr kumimoji="0" lang="ru-RU" sz="1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3" descr="NICA_header_blue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15816" y="980728"/>
            <a:ext cx="2799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Aluminium</a:t>
            </a:r>
            <a:r>
              <a:rPr lang="en-US" b="1" dirty="0" smtClean="0"/>
              <a:t> support </a:t>
            </a:r>
            <a:r>
              <a:rPr lang="en-US" b="1" dirty="0" err="1" smtClean="0"/>
              <a:t>cilinder</a:t>
            </a:r>
            <a:endParaRPr lang="ru-RU" b="1" dirty="0"/>
          </a:p>
        </p:txBody>
      </p:sp>
      <p:pic>
        <p:nvPicPr>
          <p:cNvPr id="3074" name="Picture 2" descr="C:\Users\ADmin\Downloads\20170712_161214.jpg"/>
          <p:cNvPicPr>
            <a:picLocks noChangeAspect="1" noChangeArrowheads="1"/>
          </p:cNvPicPr>
          <p:nvPr/>
        </p:nvPicPr>
        <p:blipFill>
          <a:blip r:embed="rId5" cstate="print"/>
          <a:srcRect r="35629"/>
          <a:stretch>
            <a:fillRect/>
          </a:stretch>
        </p:blipFill>
        <p:spPr bwMode="auto">
          <a:xfrm>
            <a:off x="899592" y="1484784"/>
            <a:ext cx="2884122" cy="2520280"/>
          </a:xfrm>
          <a:prstGeom prst="rect">
            <a:avLst/>
          </a:prstGeom>
          <a:noFill/>
        </p:spPr>
      </p:pic>
      <p:pic>
        <p:nvPicPr>
          <p:cNvPr id="3075" name="Picture 3" descr="C:\Users\ADmin\Downloads\20171122_1536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1484785"/>
            <a:ext cx="4449910" cy="2503074"/>
          </a:xfrm>
          <a:prstGeom prst="rect">
            <a:avLst/>
          </a:prstGeom>
          <a:noFill/>
        </p:spPr>
      </p:pic>
      <p:pic>
        <p:nvPicPr>
          <p:cNvPr id="3077" name="Picture 5" descr="C:\Users\ADmin\Downloads\20171122_153907.jpg"/>
          <p:cNvPicPr>
            <a:picLocks noChangeAspect="1" noChangeArrowheads="1"/>
          </p:cNvPicPr>
          <p:nvPr/>
        </p:nvPicPr>
        <p:blipFill>
          <a:blip r:embed="rId7" cstate="print"/>
          <a:srcRect l="8557" r="42543"/>
          <a:stretch>
            <a:fillRect/>
          </a:stretch>
        </p:blipFill>
        <p:spPr bwMode="auto">
          <a:xfrm rot="5400000">
            <a:off x="4943265" y="3993839"/>
            <a:ext cx="2065782" cy="237626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524328" y="4581128"/>
            <a:ext cx="1296144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All three modules are completed</a:t>
            </a:r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3F3B103C-FCEF-4546-AF48-78F83CC3E6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6131" b="4965"/>
          <a:stretch>
            <a:fillRect/>
          </a:stretch>
        </p:blipFill>
        <p:spPr>
          <a:xfrm>
            <a:off x="899592" y="4149080"/>
            <a:ext cx="3240360" cy="2160590"/>
          </a:xfrm>
          <a:prstGeom prst="rect">
            <a:avLst/>
          </a:prstGeom>
        </p:spPr>
      </p:pic>
      <p:sp>
        <p:nvSpPr>
          <p:cNvPr id="15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692275" y="6524625"/>
            <a:ext cx="2374900" cy="3333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US" sz="1400" dirty="0" smtClean="0">
                <a:ea typeface="ＭＳ Ｐゴシック" charset="0"/>
                <a:cs typeface="ＭＳ Ｐゴシック" charset="0"/>
              </a:rPr>
              <a:t>29 May 2018</a:t>
            </a:r>
            <a:endParaRPr kumimoji="0" lang="ru-RU" sz="14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Production status</a:t>
            </a:r>
            <a:endParaRPr lang="ru-RU" sz="2000" b="1" dirty="0"/>
          </a:p>
        </p:txBody>
      </p:sp>
      <p:cxnSp>
        <p:nvCxnSpPr>
          <p:cNvPr id="5" name="Straight Connector 6"/>
          <p:cNvCxnSpPr/>
          <p:nvPr/>
        </p:nvCxnSpPr>
        <p:spPr>
          <a:xfrm>
            <a:off x="1295400" y="6516929"/>
            <a:ext cx="7810500" cy="1588"/>
          </a:xfrm>
          <a:prstGeom prst="line">
            <a:avLst/>
          </a:prstGeom>
          <a:ln cap="flat">
            <a:gradFill flip="none"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NICA-Logo_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00" y="6373813"/>
            <a:ext cx="5969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622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GB" sz="1400" dirty="0" smtClean="0">
                <a:ea typeface="ＭＳ Ｐゴシック" charset="0"/>
                <a:cs typeface="ＭＳ Ｐゴシック" charset="0"/>
              </a:rPr>
              <a:t>N. </a:t>
            </a:r>
            <a:r>
              <a:rPr kumimoji="0" lang="en-GB" sz="1400" dirty="0" err="1" smtClean="0">
                <a:ea typeface="ＭＳ Ｐゴシック" charset="0"/>
                <a:cs typeface="ＭＳ Ｐゴシック" charset="0"/>
              </a:rPr>
              <a:t>Emelianov</a:t>
            </a:r>
            <a:endParaRPr kumimoji="0" lang="ru-RU" sz="1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3" descr="NICA_header_blue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75856" y="836712"/>
            <a:ext cx="2365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Vacuum vessel</a:t>
            </a:r>
            <a:endParaRPr lang="ru-RU" sz="2800" b="1" dirty="0"/>
          </a:p>
        </p:txBody>
      </p:sp>
      <p:pic>
        <p:nvPicPr>
          <p:cNvPr id="22530" name="Picture 2" descr="C:\Users\ADmin\Downloads\IMG-20180426-WA0000.jpg"/>
          <p:cNvPicPr>
            <a:picLocks noChangeAspect="1" noChangeArrowheads="1"/>
          </p:cNvPicPr>
          <p:nvPr/>
        </p:nvPicPr>
        <p:blipFill>
          <a:blip r:embed="rId5" cstate="print"/>
          <a:srcRect t="8761" b="10932"/>
          <a:stretch>
            <a:fillRect/>
          </a:stretch>
        </p:blipFill>
        <p:spPr bwMode="auto">
          <a:xfrm>
            <a:off x="6084168" y="1484784"/>
            <a:ext cx="2880320" cy="4112194"/>
          </a:xfrm>
          <a:prstGeom prst="rect">
            <a:avLst/>
          </a:prstGeom>
          <a:noFill/>
        </p:spPr>
      </p:pic>
      <p:pic>
        <p:nvPicPr>
          <p:cNvPr id="22531" name="Picture 3" descr="C:\Users\ADmin\Downloads\IMG-20180426-WA0002.jpg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 l="1388" r="18105"/>
          <a:stretch>
            <a:fillRect/>
          </a:stretch>
        </p:blipFill>
        <p:spPr bwMode="auto">
          <a:xfrm>
            <a:off x="107504" y="1484784"/>
            <a:ext cx="5874413" cy="4104456"/>
          </a:xfrm>
          <a:prstGeom prst="rect">
            <a:avLst/>
          </a:prstGeom>
          <a:noFill/>
        </p:spPr>
      </p:pic>
      <p:sp>
        <p:nvSpPr>
          <p:cNvPr id="1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692275" y="6524625"/>
            <a:ext cx="2374900" cy="3333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US" sz="1400" dirty="0" smtClean="0">
                <a:ea typeface="ＭＳ Ｐゴシック" charset="0"/>
                <a:cs typeface="ＭＳ Ｐゴシック" charset="0"/>
              </a:rPr>
              <a:t>29 May 2018</a:t>
            </a:r>
            <a:endParaRPr kumimoji="0" lang="ru-RU" sz="14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Production status</a:t>
            </a:r>
            <a:endParaRPr lang="ru-RU" sz="1800" b="1" dirty="0"/>
          </a:p>
        </p:txBody>
      </p:sp>
      <p:cxnSp>
        <p:nvCxnSpPr>
          <p:cNvPr id="5" name="Straight Connector 6"/>
          <p:cNvCxnSpPr/>
          <p:nvPr/>
        </p:nvCxnSpPr>
        <p:spPr>
          <a:xfrm>
            <a:off x="1295400" y="6516929"/>
            <a:ext cx="7810500" cy="1588"/>
          </a:xfrm>
          <a:prstGeom prst="line">
            <a:avLst/>
          </a:prstGeom>
          <a:ln cap="flat">
            <a:gradFill flip="none"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NICA-Logo_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00" y="6373813"/>
            <a:ext cx="5969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622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GB" sz="1400" dirty="0" smtClean="0">
                <a:ea typeface="ＭＳ Ｐゴシック" charset="0"/>
                <a:cs typeface="ＭＳ Ｐゴシック" charset="0"/>
              </a:rPr>
              <a:t>N. </a:t>
            </a:r>
            <a:r>
              <a:rPr kumimoji="0" lang="en-GB" sz="1400" dirty="0" err="1" smtClean="0">
                <a:ea typeface="ＭＳ Ｐゴシック" charset="0"/>
                <a:cs typeface="ＭＳ Ｐゴシック" charset="0"/>
              </a:rPr>
              <a:t>Emelianov</a:t>
            </a:r>
            <a:endParaRPr kumimoji="0" lang="ru-RU" sz="1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3" descr="NICA_header_blue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59832" y="836712"/>
            <a:ext cx="2863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Winding of SC coil</a:t>
            </a:r>
            <a:endParaRPr lang="ru-RU" sz="2800" b="1" dirty="0"/>
          </a:p>
        </p:txBody>
      </p:sp>
      <p:pic>
        <p:nvPicPr>
          <p:cNvPr id="4098" name="Picture 2" descr="C:\Users\ADmin\Downloads\20171122_162055.jpg"/>
          <p:cNvPicPr>
            <a:picLocks noChangeAspect="1" noChangeArrowheads="1"/>
          </p:cNvPicPr>
          <p:nvPr/>
        </p:nvPicPr>
        <p:blipFill>
          <a:blip r:embed="rId5" cstate="print"/>
          <a:srcRect l="12500" r="16667"/>
          <a:stretch>
            <a:fillRect/>
          </a:stretch>
        </p:blipFill>
        <p:spPr bwMode="auto">
          <a:xfrm>
            <a:off x="1403648" y="1484784"/>
            <a:ext cx="6048672" cy="4803359"/>
          </a:xfrm>
          <a:prstGeom prst="rect">
            <a:avLst/>
          </a:prstGeom>
          <a:noFill/>
        </p:spPr>
      </p:pic>
      <p:sp>
        <p:nvSpPr>
          <p:cNvPr id="1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692275" y="6524625"/>
            <a:ext cx="2374900" cy="3333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US" sz="1400" dirty="0" smtClean="0">
                <a:ea typeface="ＭＳ Ｐゴシック" charset="0"/>
                <a:cs typeface="ＭＳ Ｐゴシック" charset="0"/>
              </a:rPr>
              <a:t>29 May 2018</a:t>
            </a:r>
            <a:endParaRPr kumimoji="0" lang="ru-RU" sz="14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349</Words>
  <Application>Microsoft Office PowerPoint</Application>
  <PresentationFormat>Экран (4:3)</PresentationFormat>
  <Paragraphs>133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General view of solenoid</vt:lpstr>
      <vt:lpstr>Structure of cold mass</vt:lpstr>
      <vt:lpstr>Production status</vt:lpstr>
      <vt:lpstr>Слайд 5</vt:lpstr>
      <vt:lpstr>Production status</vt:lpstr>
      <vt:lpstr>Production status</vt:lpstr>
      <vt:lpstr>Production status</vt:lpstr>
      <vt:lpstr>Production status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Thank you for your attention!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Димон</dc:creator>
  <cp:lastModifiedBy>Димон</cp:lastModifiedBy>
  <cp:revision>38</cp:revision>
  <dcterms:created xsi:type="dcterms:W3CDTF">2018-04-12T06:48:23Z</dcterms:created>
  <dcterms:modified xsi:type="dcterms:W3CDTF">2018-05-29T11:46:55Z</dcterms:modified>
</cp:coreProperties>
</file>