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6" r:id="rId4"/>
    <p:sldId id="278" r:id="rId5"/>
    <p:sldId id="279" r:id="rId6"/>
    <p:sldId id="277" r:id="rId7"/>
    <p:sldId id="285" r:id="rId8"/>
    <p:sldId id="284" r:id="rId9"/>
    <p:sldId id="287" r:id="rId10"/>
    <p:sldId id="263" r:id="rId11"/>
    <p:sldId id="274" r:id="rId12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4" autoAdjust="0"/>
    <p:restoredTop sz="77011" autoAdjust="0"/>
  </p:normalViewPr>
  <p:slideViewPr>
    <p:cSldViewPr snapToGrid="0">
      <p:cViewPr varScale="1">
        <p:scale>
          <a:sx n="58" d="100"/>
          <a:sy n="58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8FC37-373B-4017-B160-492D26BBBFC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Петр Дулов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ECE6-478D-4056-B8CC-D63AE39AD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38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130BCD-0A06-45AD-A47C-A1698C99D90D}" type="datetimeFigureOut">
              <a:rPr lang="bg-BG"/>
              <a:pPr>
                <a:defRPr/>
              </a:pPr>
              <a:t>11.6.2015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smtClean="0"/>
              <a:t>Петр Дулов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BF347E-6B4F-4C0C-9BEE-8E4F54FA7DD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8773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886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398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7276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56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335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103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071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812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695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563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49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04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565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474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970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350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710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45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815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973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011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654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1854200" y="417689"/>
            <a:ext cx="6856592" cy="7154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Установка для исследования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детекторов</a:t>
            </a: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“</a:t>
            </a:r>
            <a:r>
              <a:rPr lang="ru-RU" sz="2400" dirty="0">
                <a:latin typeface="Calibri" panose="020F0502020204030204" pitchFamily="34" charset="0"/>
              </a:rPr>
              <a:t>Тестовый канал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MPD</a:t>
            </a:r>
            <a:r>
              <a:rPr lang="en-US" sz="2400" dirty="0">
                <a:latin typeface="Calibri" panose="020F0502020204030204" pitchFamily="34" charset="0"/>
              </a:rPr>
              <a:t>”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071034" y="1968501"/>
            <a:ext cx="6858000" cy="1471788"/>
          </a:xfrm>
        </p:spPr>
        <p:txBody>
          <a:bodyPr/>
          <a:lstStyle/>
          <a:p>
            <a:pPr algn="l"/>
            <a:endParaRPr lang="en-US" smtClean="0"/>
          </a:p>
          <a:p>
            <a:pPr algn="l"/>
            <a:endParaRPr lang="bg-BG" smtClean="0"/>
          </a:p>
        </p:txBody>
      </p:sp>
      <p:pic>
        <p:nvPicPr>
          <p:cNvPr id="1434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125" y="2472269"/>
            <a:ext cx="3767667" cy="23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148168" y="2707923"/>
            <a:ext cx="4157133" cy="125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33" dirty="0" err="1">
                <a:latin typeface="Calibri" pitchFamily="34" charset="0"/>
              </a:rPr>
              <a:t>Petar</a:t>
            </a:r>
            <a:r>
              <a:rPr lang="en-US" sz="2133" dirty="0">
                <a:latin typeface="Calibri" pitchFamily="34" charset="0"/>
              </a:rPr>
              <a:t> </a:t>
            </a:r>
            <a:r>
              <a:rPr lang="en-US" sz="2133" dirty="0" err="1" smtClean="0">
                <a:latin typeface="Calibri" pitchFamily="34" charset="0"/>
              </a:rPr>
              <a:t>Dulov</a:t>
            </a:r>
            <a:endParaRPr lang="en-US" sz="2133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Laboratory  of High Energy Physics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Joint </a:t>
            </a:r>
            <a:r>
              <a:rPr lang="en-US" dirty="0">
                <a:latin typeface="Calibri" pitchFamily="34" charset="0"/>
              </a:rPr>
              <a:t>Institute for Nuclear Research</a:t>
            </a:r>
          </a:p>
          <a:p>
            <a:pPr algn="ctr"/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Dubna</a:t>
            </a:r>
            <a:r>
              <a:rPr lang="en-US" dirty="0">
                <a:latin typeface="Calibri" pitchFamily="34" charset="0"/>
              </a:rPr>
              <a:t>, Russia</a:t>
            </a:r>
            <a:endParaRPr lang="bg-BG" dirty="0">
              <a:latin typeface="Calibri" pitchFamily="34" charset="0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651936" y="5400323"/>
            <a:ext cx="2887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2015.</a:t>
            </a:r>
            <a:r>
              <a:rPr lang="ru-RU" dirty="0" smtClean="0">
                <a:latin typeface="Calibri" pitchFamily="34" charset="0"/>
              </a:rPr>
              <a:t>06</a:t>
            </a:r>
            <a:r>
              <a:rPr lang="en-US" dirty="0" smtClean="0">
                <a:latin typeface="Calibri" pitchFamily="34" charset="0"/>
              </a:rPr>
              <a:t>.</a:t>
            </a:r>
            <a:r>
              <a:rPr lang="ru-RU" dirty="0" smtClean="0">
                <a:latin typeface="Calibri" pitchFamily="34" charset="0"/>
              </a:rPr>
              <a:t>11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ru-RU" dirty="0" smtClean="0">
                <a:latin typeface="Calibri" pitchFamily="34" charset="0"/>
              </a:rPr>
              <a:t>Алушта</a:t>
            </a:r>
            <a:endParaRPr lang="bg-BG" dirty="0">
              <a:latin typeface="Calibri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1</a:t>
            </a:fld>
            <a:endParaRPr lang="bg-BG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D:\babkin\conference\2015-05_INFN_Pisa\dt_eff_120_170mV_280mk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767" y="3808186"/>
            <a:ext cx="3526233" cy="2478314"/>
          </a:xfrm>
          <a:prstGeom prst="rect">
            <a:avLst/>
          </a:prstGeom>
          <a:noFill/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 rot="10800000" flipV="1">
            <a:off x="1162756" y="156634"/>
            <a:ext cx="6858000" cy="485422"/>
          </a:xfrm>
        </p:spPr>
        <p:txBody>
          <a:bodyPr>
            <a:normAutofit fontScale="90000"/>
          </a:bodyPr>
          <a:lstStyle/>
          <a:p>
            <a:r>
              <a:rPr lang="bg-BG" sz="3200" dirty="0" smtClean="0">
                <a:solidFill>
                  <a:srgbClr val="00B0F0"/>
                </a:solidFill>
              </a:rPr>
              <a:t>Результаты испытаний детекторов</a:t>
            </a:r>
            <a:endParaRPr lang="bg-BG" sz="3200" dirty="0">
              <a:solidFill>
                <a:srgbClr val="00B0F0"/>
              </a:solidFill>
            </a:endParaRPr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>
            <a:off x="7770992" y="4347634"/>
            <a:ext cx="866422" cy="201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711">
              <a:latin typeface="Calibri" pitchFamily="34" charset="0"/>
            </a:endParaRPr>
          </a:p>
        </p:txBody>
      </p:sp>
      <p:pic>
        <p:nvPicPr>
          <p:cNvPr id="3085" name="Picture 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940" y="4032669"/>
            <a:ext cx="2201060" cy="188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6" descr="module-2012"/>
          <p:cNvPicPr>
            <a:picLocks noChangeAspect="1" noChangeArrowheads="1"/>
          </p:cNvPicPr>
          <p:nvPr/>
        </p:nvPicPr>
        <p:blipFill>
          <a:blip r:embed="rId5" cstate="print">
            <a:lum bright="-6000" contrast="30000"/>
          </a:blip>
          <a:srcRect r="13126"/>
          <a:stretch>
            <a:fillRect/>
          </a:stretch>
        </p:blipFill>
        <p:spPr bwMode="auto">
          <a:xfrm>
            <a:off x="3477521" y="2054716"/>
            <a:ext cx="1987317" cy="16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463" y="1922217"/>
            <a:ext cx="2570318" cy="189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Картина 15" descr="IMG_20150216_1447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8850" y="690304"/>
            <a:ext cx="2032637" cy="11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Картина 12" descr="usilwavte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1603" y="689048"/>
            <a:ext cx="1815745" cy="117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3" descr="strip_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9315" r="6377" b="6010"/>
          <a:stretch>
            <a:fillRect/>
          </a:stretch>
        </p:blipFill>
        <p:spPr bwMode="auto">
          <a:xfrm>
            <a:off x="568787" y="2748086"/>
            <a:ext cx="2483024" cy="185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10</a:t>
            </a:fld>
            <a:endParaRPr lang="bg-BG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pic>
        <p:nvPicPr>
          <p:cNvPr id="16" name="Picture 2" descr="D:\babkin\conference\2014-01_BM@N_meeting\china_glass.pn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73993"/>
            <a:ext cx="2663190" cy="199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800" y="674370"/>
            <a:ext cx="3298190" cy="55892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97580" y="660866"/>
            <a:ext cx="5477510" cy="12822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86" y="701734"/>
            <a:ext cx="1516933" cy="1186784"/>
          </a:xfrm>
          <a:prstGeom prst="rect">
            <a:avLst/>
          </a:prstGeom>
        </p:spPr>
      </p:pic>
      <p:pic>
        <p:nvPicPr>
          <p:cNvPr id="24" name="图片 28" descr="图片1"/>
          <p:cNvPicPr>
            <a:picLocks noChangeAspect="1" noChangeArrowheads="1"/>
          </p:cNvPicPr>
          <p:nvPr/>
        </p:nvPicPr>
        <p:blipFill>
          <a:blip r:embed="rId12" cstate="print"/>
          <a:srcRect l="8574" r="5687" b="23021"/>
          <a:stretch>
            <a:fillRect/>
          </a:stretch>
        </p:blipFill>
        <p:spPr bwMode="auto">
          <a:xfrm>
            <a:off x="560070" y="4569460"/>
            <a:ext cx="2548890" cy="164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1686281" y="4408313"/>
            <a:ext cx="71825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417638" y="1392979"/>
            <a:ext cx="6858250" cy="3229938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911" dirty="0"/>
          </a:p>
          <a:p>
            <a:pPr fontAlgn="auto">
              <a:spcAft>
                <a:spcPts val="0"/>
              </a:spcAft>
              <a:defRPr/>
            </a:pPr>
            <a:endParaRPr lang="en-US" sz="3911" dirty="0"/>
          </a:p>
          <a:p>
            <a:pPr fontAlgn="auto">
              <a:spcAft>
                <a:spcPts val="0"/>
              </a:spcAft>
              <a:defRPr/>
            </a:pPr>
            <a:r>
              <a:rPr lang="ru-RU" sz="3911" dirty="0" smtClean="0"/>
              <a:t>Спасибо за внимание</a:t>
            </a:r>
            <a:r>
              <a:rPr lang="en-US" sz="3911" dirty="0" smtClean="0"/>
              <a:t>!</a:t>
            </a:r>
            <a:endParaRPr lang="bg-BG" sz="391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 rot="10800000" flipV="1">
            <a:off x="1162756" y="80434"/>
            <a:ext cx="6858000" cy="4854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Проекты </a:t>
            </a:r>
            <a:r>
              <a:rPr lang="en-US" sz="3200" dirty="0" smtClean="0">
                <a:solidFill>
                  <a:srgbClr val="00B0F0"/>
                </a:solidFill>
              </a:rPr>
              <a:t>BM@N </a:t>
            </a:r>
            <a:r>
              <a:rPr lang="ru-RU" sz="3200" dirty="0" smtClean="0">
                <a:solidFill>
                  <a:srgbClr val="00B0F0"/>
                </a:solidFill>
              </a:rPr>
              <a:t>и </a:t>
            </a:r>
            <a:r>
              <a:rPr lang="en-US" sz="3200" dirty="0" smtClean="0">
                <a:solidFill>
                  <a:srgbClr val="00B0F0"/>
                </a:solidFill>
              </a:rPr>
              <a:t>MPD/NICA</a:t>
            </a:r>
            <a:endParaRPr lang="bg-BG" sz="3200" dirty="0">
              <a:solidFill>
                <a:srgbClr val="00B0F0"/>
              </a:solidFill>
            </a:endParaRPr>
          </a:p>
        </p:txBody>
      </p:sp>
      <p:pic>
        <p:nvPicPr>
          <p:cNvPr id="16391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" y="1081692"/>
            <a:ext cx="8583930" cy="5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6" y="706079"/>
            <a:ext cx="51958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30" y="1809302"/>
            <a:ext cx="5645770" cy="481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 rot="10800000" flipV="1">
            <a:off x="1162756" y="46567"/>
            <a:ext cx="6858000" cy="4854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Установка тестовый канал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MPD</a:t>
            </a:r>
            <a:endParaRPr lang="bg-BG" sz="2844" dirty="0">
              <a:solidFill>
                <a:srgbClr val="00B0F0"/>
              </a:solidFill>
            </a:endParaRPr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78" y="1744133"/>
            <a:ext cx="500097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67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37009"/>
              </p:ext>
            </p:extLst>
          </p:nvPr>
        </p:nvGraphicFramePr>
        <p:xfrm>
          <a:off x="5644445" y="3087404"/>
          <a:ext cx="3381022" cy="1591737"/>
        </p:xfrm>
        <a:graphic>
          <a:graphicData uri="http://schemas.openxmlformats.org/drawingml/2006/table">
            <a:tbl>
              <a:tblPr/>
              <a:tblGrid>
                <a:gridCol w="845256"/>
                <a:gridCol w="1257300"/>
                <a:gridCol w="162278"/>
                <a:gridCol w="1116188"/>
              </a:tblGrid>
              <a:tr h="468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Частицы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Энергия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ГэВ/нуклон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Максимальная интенсивность, с</a:t>
                      </a: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4.5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1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0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~10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80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~10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80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~10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0460"/>
            <a:ext cx="5648754" cy="39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Картина 9" descr="setup grafi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612" y="3320345"/>
            <a:ext cx="3198988" cy="2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D:\babkin\conference\2014-09_Nuclotron_meeting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35" y="803628"/>
            <a:ext cx="3339848" cy="2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0800000" flipV="1">
            <a:off x="1162756" y="46567"/>
            <a:ext cx="6858000" cy="485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Установка тестовый канал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MPD</a:t>
            </a:r>
            <a:endParaRPr kumimoji="0" lang="bg-BG" sz="2844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670" y="3235785"/>
            <a:ext cx="3863340" cy="30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021" y="465207"/>
            <a:ext cx="2187540" cy="28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462" y="3427448"/>
            <a:ext cx="1827388" cy="28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 descr="D:\babkin\NIKA-MPD\ToF_RPC\beamtest2013_11\photo_pers_otch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4" y="504435"/>
            <a:ext cx="439261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0800000" flipV="1">
            <a:off x="1162756" y="46567"/>
            <a:ext cx="6858000" cy="485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Установка тестовый канал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MPD</a:t>
            </a:r>
            <a:endParaRPr kumimoji="0" lang="bg-BG" sz="2844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 rot="10800000" flipV="1">
            <a:off x="1163461" y="123251"/>
            <a:ext cx="6858000" cy="4854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Трековый детектор - МППК</a:t>
            </a:r>
            <a:endParaRPr lang="bg-BG" sz="2844" dirty="0">
              <a:solidFill>
                <a:srgbClr val="00B0F0"/>
              </a:solidFill>
            </a:endParaRPr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12" y="550334"/>
            <a:ext cx="3622315" cy="323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718" y="3644803"/>
            <a:ext cx="2754495" cy="244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399774" y="980395"/>
            <a:ext cx="52009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Основные характеристики детектора</a:t>
            </a:r>
            <a:r>
              <a:rPr lang="bg-BG" b="1" dirty="0" smtClean="0">
                <a:latin typeface="Calibri" pitchFamily="34" charset="0"/>
              </a:rPr>
              <a:t>   </a:t>
            </a:r>
            <a:endParaRPr lang="bg-BG" b="1" dirty="0">
              <a:latin typeface="Calibri" pitchFamily="34" charset="0"/>
            </a:endParaRPr>
          </a:p>
          <a:p>
            <a:endParaRPr lang="bg-BG" b="1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</a:rPr>
              <a:t>анодно-катодный промежуток</a:t>
            </a:r>
            <a:r>
              <a:rPr lang="bg-BG" dirty="0" smtClean="0">
                <a:latin typeface="Calibri" pitchFamily="34" charset="0"/>
              </a:rPr>
              <a:t> –</a:t>
            </a:r>
            <a:r>
              <a:rPr lang="en-US" dirty="0" smtClean="0">
                <a:latin typeface="Calibri" pitchFamily="34" charset="0"/>
              </a:rPr>
              <a:t> 5 </a:t>
            </a:r>
            <a:r>
              <a:rPr lang="ru-RU" dirty="0" smtClean="0">
                <a:latin typeface="Calibri" pitchFamily="34" charset="0"/>
              </a:rPr>
              <a:t>мм</a:t>
            </a:r>
            <a:r>
              <a:rPr lang="en-US" dirty="0" smtClean="0">
                <a:latin typeface="Calibri" pitchFamily="34" charset="0"/>
              </a:rPr>
              <a:t>;</a:t>
            </a:r>
            <a:endParaRPr lang="bg-BG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</a:rPr>
              <a:t>расстояние между проволочками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– </a:t>
            </a:r>
            <a:r>
              <a:rPr lang="ru-RU" dirty="0" smtClean="0">
                <a:latin typeface="Calibri" pitchFamily="34" charset="0"/>
              </a:rPr>
              <a:t>2,5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мм;</a:t>
            </a:r>
            <a:endParaRPr lang="ru-RU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</a:rPr>
              <a:t>толщина проволочки </a:t>
            </a:r>
            <a:r>
              <a:rPr lang="ru-RU" dirty="0">
                <a:latin typeface="Calibri" pitchFamily="34" charset="0"/>
              </a:rPr>
              <a:t>- 15 </a:t>
            </a:r>
            <a:r>
              <a:rPr lang="ru-RU" dirty="0" smtClean="0">
                <a:latin typeface="Calibri" pitchFamily="34" charset="0"/>
              </a:rPr>
              <a:t>мкм</a:t>
            </a:r>
            <a:r>
              <a:rPr lang="en-US" dirty="0" smtClean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</a:rPr>
              <a:t>число проволочек в плоскости</a:t>
            </a:r>
            <a:r>
              <a:rPr lang="bg-BG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- 96;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 - 6 плоскостей </a:t>
            </a:r>
            <a:r>
              <a:rPr lang="ru-RU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X,</a:t>
            </a:r>
            <a:r>
              <a:rPr lang="ru-RU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U,</a:t>
            </a:r>
            <a:r>
              <a:rPr lang="ru-RU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V – </a:t>
            </a:r>
            <a:r>
              <a:rPr lang="ru-RU" dirty="0" smtClean="0">
                <a:latin typeface="Calibri" pitchFamily="34" charset="0"/>
              </a:rPr>
              <a:t>по 2 со сдвигом 1,25 мм)</a:t>
            </a:r>
            <a:r>
              <a:rPr lang="en-US" dirty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</a:rPr>
              <a:t>активная площадь – правильный шестигранник  со стороной </a:t>
            </a:r>
            <a:r>
              <a:rPr lang="en-US" dirty="0" smtClean="0">
                <a:latin typeface="Calibri" pitchFamily="34" charset="0"/>
              </a:rPr>
              <a:t>~</a:t>
            </a:r>
            <a:r>
              <a:rPr lang="ru-RU" dirty="0">
                <a:latin typeface="Calibri" pitchFamily="34" charset="0"/>
              </a:rPr>
              <a:t>16</a:t>
            </a:r>
            <a:r>
              <a:rPr lang="en-US" dirty="0">
                <a:latin typeface="Calibri" pitchFamily="34" charset="0"/>
              </a:rPr>
              <a:t>0 </a:t>
            </a:r>
            <a:r>
              <a:rPr lang="ru-RU" dirty="0">
                <a:latin typeface="Calibri" pitchFamily="34" charset="0"/>
              </a:rPr>
              <a:t>мм. 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</a:rPr>
              <a:t>рабочая газовая смесь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Ar</a:t>
            </a:r>
            <a:r>
              <a:rPr lang="en-US" dirty="0">
                <a:latin typeface="Calibri" pitchFamily="34" charset="0"/>
              </a:rPr>
              <a:t>/CO</a:t>
            </a:r>
            <a:r>
              <a:rPr lang="en-US" baseline="-25000" dirty="0">
                <a:latin typeface="Calibri" pitchFamily="34" charset="0"/>
              </a:rPr>
              <a:t>2 </a:t>
            </a:r>
            <a:r>
              <a:rPr lang="en-US" dirty="0">
                <a:latin typeface="Calibri" pitchFamily="34" charset="0"/>
              </a:rPr>
              <a:t> 70%/30%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9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691" y="4231922"/>
            <a:ext cx="4075289" cy="15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 rot="10800000" flipV="1">
            <a:off x="1162756" y="143934"/>
            <a:ext cx="6858000" cy="4854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Тестирование МППК</a:t>
            </a:r>
            <a:endParaRPr lang="bg-BG" sz="3200" dirty="0">
              <a:solidFill>
                <a:srgbClr val="00B0F0"/>
              </a:solidFill>
            </a:endParaRP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885269" y="4643967"/>
            <a:ext cx="3925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1" name="Picture 2" descr="D:\Работна папка 2014г. JINR\Тестване на prop.ch\Prop.ch.2\Thr.(-1,2)V\3150 1.2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456" y="1244600"/>
            <a:ext cx="6716889" cy="447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5" descr="D:\babkin\NIKA-MPD\ToF_RPC\beamtest2014-03\beam_analyse\hrb\pro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065866"/>
            <a:ext cx="2346678" cy="24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 rot="10800000" flipV="1">
            <a:off x="1162756" y="93134"/>
            <a:ext cx="6858000" cy="4854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Исследование растяжки пучка </a:t>
            </a:r>
            <a:endParaRPr lang="bg-BG" sz="3200" dirty="0">
              <a:solidFill>
                <a:srgbClr val="00B0F0"/>
              </a:solidFill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885269" y="4643967"/>
            <a:ext cx="3925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5" name="Рисунок 19" descr="D:\babkin\NIKA-MPD\ToF_RPC\beamtest2013_11\spill_par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" y="731520"/>
            <a:ext cx="4987001" cy="270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21" descr="D:\babkin\NIKA-MPD\ToF_RPC\documents_13\spill_C6+100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91" y="3610563"/>
            <a:ext cx="3691890" cy="23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D:\babkin\conference\2014-09_Nuclotron_meeting\spill1_C6+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3871" y="948690"/>
            <a:ext cx="3737249" cy="214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" descr="D:\babkin\conference\2014-09_Nuclotron_meeting\scaler.jpg"/>
          <p:cNvPicPr>
            <a:picLocks noChangeAspect="1" noChangeArrowheads="1"/>
          </p:cNvPicPr>
          <p:nvPr/>
        </p:nvPicPr>
        <p:blipFill>
          <a:blip r:embed="rId6" cstate="print"/>
          <a:srcRect l="4840" t="7224" r="50517" b="6104"/>
          <a:stretch>
            <a:fillRect/>
          </a:stretch>
        </p:blipFill>
        <p:spPr bwMode="auto">
          <a:xfrm>
            <a:off x="205600" y="3626283"/>
            <a:ext cx="1874660" cy="242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Текстово поле 18"/>
          <p:cNvSpPr txBox="1">
            <a:spLocks noChangeArrowheads="1"/>
          </p:cNvSpPr>
          <p:nvPr/>
        </p:nvSpPr>
        <p:spPr bwMode="auto">
          <a:xfrm>
            <a:off x="2089858" y="4067669"/>
            <a:ext cx="35337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Счетчик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MSC16V</a:t>
            </a:r>
          </a:p>
          <a:p>
            <a:r>
              <a:rPr lang="en-US" i="1" dirty="0">
                <a:latin typeface="Calibri" pitchFamily="34" charset="0"/>
              </a:rPr>
              <a:t>- </a:t>
            </a:r>
            <a:r>
              <a:rPr lang="ru-RU" i="1" dirty="0" smtClean="0">
                <a:latin typeface="Calibri" pitchFamily="34" charset="0"/>
              </a:rPr>
              <a:t>стандарт</a:t>
            </a:r>
            <a:r>
              <a:rPr lang="en-US" i="1" dirty="0" smtClean="0">
                <a:latin typeface="Calibri" pitchFamily="34" charset="0"/>
              </a:rPr>
              <a:t>VME</a:t>
            </a:r>
            <a:endParaRPr lang="en-US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i="1" dirty="0">
                <a:latin typeface="Calibri" pitchFamily="34" charset="0"/>
              </a:rPr>
              <a:t>16 </a:t>
            </a:r>
            <a:r>
              <a:rPr lang="ru-RU" i="1" dirty="0" smtClean="0">
                <a:latin typeface="Calibri" pitchFamily="34" charset="0"/>
              </a:rPr>
              <a:t>каналов</a:t>
            </a:r>
            <a:r>
              <a:rPr lang="en-US" i="1" dirty="0" smtClean="0">
                <a:latin typeface="Calibri" pitchFamily="34" charset="0"/>
              </a:rPr>
              <a:t> 50</a:t>
            </a:r>
            <a:r>
              <a:rPr lang="ru-RU" i="1" dirty="0" smtClean="0">
                <a:latin typeface="Calibri" pitchFamily="34" charset="0"/>
              </a:rPr>
              <a:t> Ом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(LEMO)</a:t>
            </a:r>
          </a:p>
          <a:p>
            <a:pPr>
              <a:buFontTx/>
              <a:buChar char="-"/>
            </a:pPr>
            <a:r>
              <a:rPr lang="en-US" i="1" dirty="0">
                <a:latin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</a:rPr>
              <a:t>порог дискриминатора</a:t>
            </a:r>
            <a:r>
              <a:rPr lang="en-US" i="1" dirty="0" smtClean="0">
                <a:latin typeface="Calibri" pitchFamily="34" charset="0"/>
              </a:rPr>
              <a:t> ±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1</a:t>
            </a:r>
            <a:r>
              <a:rPr lang="ru-RU" i="1" dirty="0" smtClean="0">
                <a:latin typeface="Calibri" pitchFamily="34" charset="0"/>
              </a:rPr>
              <a:t> В</a:t>
            </a:r>
            <a:endParaRPr lang="en-US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i="1" dirty="0" smtClean="0">
                <a:latin typeface="Calibri" pitchFamily="34" charset="0"/>
              </a:rPr>
              <a:t> максимальная частота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10</a:t>
            </a:r>
            <a:r>
              <a:rPr lang="en-US" i="1" baseline="30000" dirty="0">
                <a:latin typeface="Calibri" pitchFamily="34" charset="0"/>
              </a:rPr>
              <a:t>8 </a:t>
            </a:r>
            <a:r>
              <a:rPr lang="ru-RU" i="1" dirty="0" smtClean="0">
                <a:latin typeface="Calibri" pitchFamily="34" charset="0"/>
              </a:rPr>
              <a:t>Гц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 rot="10800000" flipV="1">
            <a:off x="1185616" y="0"/>
            <a:ext cx="6858000" cy="4854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Система медленного контроля</a:t>
            </a:r>
            <a:endParaRPr lang="bg-BG" sz="3200" dirty="0">
              <a:solidFill>
                <a:srgbClr val="00B0F0"/>
              </a:solidFill>
            </a:endParaRP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4885269" y="4643967"/>
            <a:ext cx="3925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9" name="Текстово поле 11"/>
          <p:cNvSpPr txBox="1">
            <a:spLocks noChangeArrowheads="1"/>
          </p:cNvSpPr>
          <p:nvPr/>
        </p:nvSpPr>
        <p:spPr bwMode="auto">
          <a:xfrm>
            <a:off x="5541433" y="4068234"/>
            <a:ext cx="3698523" cy="229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Система </a:t>
            </a:r>
            <a:r>
              <a:rPr lang="ru-RU" dirty="0" err="1" smtClean="0">
                <a:latin typeface="Calibri" pitchFamily="34" charset="0"/>
              </a:rPr>
              <a:t>мониторирования</a:t>
            </a:r>
            <a:r>
              <a:rPr lang="ru-RU" dirty="0" smtClean="0">
                <a:latin typeface="Calibri" pitchFamily="34" charset="0"/>
              </a:rPr>
              <a:t> различных параметров в режиме реального времени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В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</a:rPr>
              <a:t>Шутов,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Д.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Егоров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  <a:p>
            <a:r>
              <a:rPr lang="en-US" sz="1422" dirty="0">
                <a:latin typeface="Calibri" pitchFamily="34" charset="0"/>
              </a:rPr>
              <a:t>   - </a:t>
            </a:r>
            <a:r>
              <a:rPr lang="ru-RU" sz="1422" dirty="0" smtClean="0">
                <a:latin typeface="Calibri" pitchFamily="34" charset="0"/>
              </a:rPr>
              <a:t>питание электроники</a:t>
            </a:r>
            <a:endParaRPr lang="en-US" sz="1422" dirty="0">
              <a:latin typeface="Calibri" pitchFamily="34" charset="0"/>
            </a:endParaRPr>
          </a:p>
          <a:p>
            <a:r>
              <a:rPr lang="en-US" sz="1422" dirty="0">
                <a:latin typeface="Calibri" pitchFamily="34" charset="0"/>
              </a:rPr>
              <a:t>   - </a:t>
            </a:r>
            <a:r>
              <a:rPr lang="ru-RU" sz="1422" dirty="0" smtClean="0">
                <a:latin typeface="Calibri" pitchFamily="34" charset="0"/>
              </a:rPr>
              <a:t>потоки газов</a:t>
            </a:r>
            <a:r>
              <a:rPr lang="en-US" sz="1422" dirty="0" smtClean="0">
                <a:latin typeface="Calibri" pitchFamily="34" charset="0"/>
              </a:rPr>
              <a:t>               </a:t>
            </a:r>
            <a:endParaRPr lang="en-US" sz="1422" dirty="0">
              <a:latin typeface="Calibri" pitchFamily="34" charset="0"/>
            </a:endParaRPr>
          </a:p>
          <a:p>
            <a:r>
              <a:rPr lang="en-US" sz="1422" dirty="0">
                <a:latin typeface="Calibri" pitchFamily="34" charset="0"/>
              </a:rPr>
              <a:t>   - </a:t>
            </a:r>
            <a:r>
              <a:rPr lang="ru-RU" sz="1422" dirty="0" smtClean="0">
                <a:latin typeface="Calibri" pitchFamily="34" charset="0"/>
              </a:rPr>
              <a:t>температура</a:t>
            </a:r>
          </a:p>
          <a:p>
            <a:r>
              <a:rPr lang="ru-RU" sz="1422" dirty="0" smtClean="0">
                <a:latin typeface="Calibri" pitchFamily="34" charset="0"/>
              </a:rPr>
              <a:t>   - высоковольтные источники</a:t>
            </a:r>
            <a:endParaRPr lang="en-US" sz="1422" dirty="0">
              <a:latin typeface="Calibri" pitchFamily="34" charset="0"/>
            </a:endParaRPr>
          </a:p>
          <a:p>
            <a:r>
              <a:rPr lang="en-US" sz="1422" dirty="0">
                <a:latin typeface="Calibri" pitchFamily="34" charset="0"/>
              </a:rPr>
              <a:t>   </a:t>
            </a:r>
          </a:p>
        </p:txBody>
      </p:sp>
      <p:pic>
        <p:nvPicPr>
          <p:cNvPr id="23560" name="Картина 9" descr="Screenshot from 2015-02-16 15_01_2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790"/>
            <a:ext cx="4588933" cy="27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Картина 10" descr="Screenshot from 2015-02-16 15_00_3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96" y="3444100"/>
            <a:ext cx="4621388" cy="28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Картина 12" descr="Screenshot from 2015-02-16 14_59_1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846" y="715718"/>
            <a:ext cx="4948766" cy="304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Петр Дулов                     </a:t>
            </a:r>
            <a:endParaRPr lang="bg-BG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FB12-51F4-4C12-9781-24C51EE0F5A2}" type="slidenum">
              <a:rPr lang="bg-BG" smtClean="0"/>
              <a:pPr>
                <a:defRPr/>
              </a:pPr>
              <a:t>9</a:t>
            </a:fld>
            <a:endParaRPr lang="bg-BG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bg-BG" smtClean="0"/>
              <a:t>11.6.2015 г. Алушта, Крым, Россия</a:t>
            </a:r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1444856" y="2117142"/>
            <a:ext cx="15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Температура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9897" y="5338232"/>
            <a:ext cx="352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Напряжение на предусилителе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65071" y="1066074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Ток, протекающий через </a:t>
            </a:r>
          </a:p>
          <a:p>
            <a:r>
              <a:rPr lang="ru-RU" dirty="0" smtClean="0"/>
              <a:t>Детектор </a:t>
            </a:r>
            <a:r>
              <a:rPr lang="en-US" dirty="0" smtClean="0"/>
              <a:t>MRPC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2289</TotalTime>
  <Words>356</Words>
  <Application>Microsoft Office PowerPoint</Application>
  <PresentationFormat>On-screen Show (4:3)</PresentationFormat>
  <Paragraphs>93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Установка для исследования детекторов “Тестовый канал MPD”</vt:lpstr>
      <vt:lpstr>Проекты BM@N и MPD/NICA</vt:lpstr>
      <vt:lpstr>Установка тестовый канал MPD</vt:lpstr>
      <vt:lpstr>PowerPoint Presentation</vt:lpstr>
      <vt:lpstr>PowerPoint Presentation</vt:lpstr>
      <vt:lpstr>Трековый детектор - МППК</vt:lpstr>
      <vt:lpstr>Тестирование МППК</vt:lpstr>
      <vt:lpstr>Исследование растяжки пучка </vt:lpstr>
      <vt:lpstr>Система медленного контроля</vt:lpstr>
      <vt:lpstr>Результаты испытаний детекторов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 dulov</dc:creator>
  <cp:lastModifiedBy>petar dulov</cp:lastModifiedBy>
  <cp:revision>251</cp:revision>
  <dcterms:created xsi:type="dcterms:W3CDTF">2014-10-07T18:35:50Z</dcterms:created>
  <dcterms:modified xsi:type="dcterms:W3CDTF">2015-06-11T05:47:55Z</dcterms:modified>
</cp:coreProperties>
</file>