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5"/>
  </p:notesMasterIdLst>
  <p:sldIdLst>
    <p:sldId id="336" r:id="rId2"/>
    <p:sldId id="398" r:id="rId3"/>
    <p:sldId id="403" r:id="rId4"/>
    <p:sldId id="399" r:id="rId5"/>
    <p:sldId id="436" r:id="rId6"/>
    <p:sldId id="437" r:id="rId7"/>
    <p:sldId id="438" r:id="rId8"/>
    <p:sldId id="443" r:id="rId9"/>
    <p:sldId id="404" r:id="rId10"/>
    <p:sldId id="382" r:id="rId11"/>
    <p:sldId id="418" r:id="rId12"/>
    <p:sldId id="440" r:id="rId13"/>
    <p:sldId id="385" r:id="rId14"/>
    <p:sldId id="441" r:id="rId15"/>
    <p:sldId id="442" r:id="rId16"/>
    <p:sldId id="432" r:id="rId17"/>
    <p:sldId id="397" r:id="rId18"/>
    <p:sldId id="391" r:id="rId19"/>
    <p:sldId id="433" r:id="rId20"/>
    <p:sldId id="435" r:id="rId21"/>
    <p:sldId id="439" r:id="rId22"/>
    <p:sldId id="416" r:id="rId23"/>
    <p:sldId id="4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DB830-01AD-49CC-8776-E699504AC0E2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65EAD-6ABC-41EF-84AB-4BA2B318F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65EAD-6ABC-41EF-84AB-4BA2B318F3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C6A67-9924-4A0C-98F7-DF05A43079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55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A4E8-64DF-45A3-B2DC-635E4E90BA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7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A4E8-64DF-45A3-B2DC-635E4E90BA9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86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C6A67-9924-4A0C-98F7-DF05A430791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3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A4E8-64DF-45A3-B2DC-635E4E90BA9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87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A4E8-64DF-45A3-B2DC-635E4E90BA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07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C6A67-9924-4A0C-98F7-DF05A43079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3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C6A67-9924-4A0C-98F7-DF05A43079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2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C6A67-9924-4A0C-98F7-DF05A430791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3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C6A67-9924-4A0C-98F7-DF05A430791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C6A67-9924-4A0C-98F7-DF05A43079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65EAD-6ABC-41EF-84AB-4BA2B318F3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5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1A57F7-23F7-4BC4-A424-EB7242EBC4E6}" type="slidenum">
              <a:rPr 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3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A4E8-64DF-45A3-B2DC-635E4E90BA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6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A4E8-64DF-45A3-B2DC-635E4E90BA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2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A4E8-64DF-45A3-B2DC-635E4E90BA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0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5FE0-D815-48A1-AC73-0C9CAC2016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A30E-228B-440D-BAB9-30F8AD91BA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AF8B-788D-43A9-BD78-AF41FFE791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and con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8432"/>
            <a:ext cx="4040188" cy="2074882"/>
          </a:xfr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1"/>
              </a:buClr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41775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8432"/>
            <a:ext cx="4041775" cy="2074882"/>
          </a:xfr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1"/>
              </a:buClr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3B1B-8D74-4B11-A9A2-E1F1244491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D4F-9380-4E9E-8B00-2983156B9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3786190"/>
            <a:ext cx="8229600" cy="20002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and con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8432"/>
            <a:ext cx="4040188" cy="2074882"/>
          </a:xfr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1"/>
              </a:buClr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41775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8432"/>
            <a:ext cx="4041775" cy="2074882"/>
          </a:xfr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1"/>
              </a:buClr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DF44-5D99-4E83-AC49-D37C183C3081}" type="datetime1">
              <a:rPr lang="ru-RU" smtClean="0"/>
              <a:t>07.06.2015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DLNP, Dec17,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D4F-9380-4E9E-8B00-2983156B9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3786190"/>
            <a:ext cx="8229600" cy="20002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AA-5153-459B-B1BB-624BC0A7B0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E8BA-F8DF-4B68-979B-6F6C093D8C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4832-9314-40B1-A90D-B7C59E31F5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A4D4-AC43-4E9E-B269-DDBE7FF53E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8648-A399-4D42-AEEE-D0C0937B8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B1A2-D289-46A4-96EE-98C57B837A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96AB-EF77-41EC-AB48-820F2EAE8F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63B-CE27-448E-B9D5-BC400697FD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1DEBDB-5F56-4CD3-BA46-4137CD1CB0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DLNP, Dec17,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676" r:id="rId12"/>
    <p:sldLayoutId id="2147483653" r:id="rId13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126" y="1556792"/>
            <a:ext cx="7543800" cy="295232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The GERDA experiment: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results </a:t>
            </a:r>
            <a:r>
              <a:rPr lang="en-US" sz="3600" dirty="0">
                <a:solidFill>
                  <a:schemeClr val="tx1"/>
                </a:solidFill>
              </a:rPr>
              <a:t>of Phase I and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future perspectives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8275" y="4797152"/>
            <a:ext cx="4475148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err="1" smtClean="0">
                <a:latin typeface="Cambria" pitchFamily="18" charset="0"/>
              </a:rPr>
              <a:t>Rumyantseva</a:t>
            </a:r>
            <a:r>
              <a:rPr lang="en-US" dirty="0" smtClean="0">
                <a:latin typeface="Cambria" pitchFamily="18" charset="0"/>
              </a:rPr>
              <a:t> N., JINR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Cambria" pitchFamily="18" charset="0"/>
              </a:rPr>
              <a:t>on behalf</a:t>
            </a:r>
            <a:r>
              <a:rPr lang="ru-RU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of the GERDA </a:t>
            </a:r>
            <a:r>
              <a:rPr lang="en-US" dirty="0" smtClean="0">
                <a:latin typeface="Cambria" pitchFamily="18" charset="0"/>
              </a:rPr>
              <a:t>collaboration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6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84846"/>
            <a:ext cx="1268975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920"/>
            <a:ext cx="1728000" cy="1427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453336"/>
            <a:ext cx="775891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I</a:t>
            </a:r>
            <a:r>
              <a:rPr lang="ru-RU" sz="900" b="1" dirty="0" smtClean="0"/>
              <a:t>V </a:t>
            </a:r>
            <a:r>
              <a:rPr lang="ru-RU" sz="900" b="1" dirty="0"/>
              <a:t>ежегодная конференция молодых ученых и </a:t>
            </a:r>
            <a:r>
              <a:rPr lang="ru-RU" sz="900" b="1" dirty="0" smtClean="0"/>
              <a:t>специалистов</a:t>
            </a:r>
            <a:r>
              <a:rPr lang="en-US" sz="900" b="1" dirty="0" smtClean="0"/>
              <a:t> </a:t>
            </a:r>
            <a:r>
              <a:rPr lang="ru-RU" sz="900" b="1" dirty="0" smtClean="0"/>
              <a:t>«Нейтрон </a:t>
            </a:r>
            <a:r>
              <a:rPr lang="ru-RU" sz="900" b="1" dirty="0"/>
              <a:t>и нейтрино: фундаментальные свойства, </a:t>
            </a:r>
            <a:endParaRPr lang="en-US" sz="900" b="1" dirty="0" smtClean="0"/>
          </a:p>
          <a:p>
            <a:pPr algn="ctr"/>
            <a:r>
              <a:rPr lang="ru-RU" sz="900" b="1" dirty="0" smtClean="0"/>
              <a:t>эксперименты </a:t>
            </a:r>
            <a:r>
              <a:rPr lang="ru-RU" sz="900" b="1" dirty="0"/>
              <a:t>и прикладные исследования» (Алушта-2015)</a:t>
            </a:r>
          </a:p>
          <a:p>
            <a:pPr algn="ctr"/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76388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419872" y="6228020"/>
            <a:ext cx="348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Blinding at Q</a:t>
            </a:r>
            <a:r>
              <a:rPr lang="el-GR" baseline="-25000" dirty="0" smtClean="0">
                <a:latin typeface="Cambria" panose="02040503050406030204" pitchFamily="18" charset="0"/>
              </a:rPr>
              <a:t>ββ</a:t>
            </a:r>
            <a:r>
              <a:rPr lang="en-US" dirty="0" smtClean="0">
                <a:latin typeface="Cambria" panose="02040503050406030204" pitchFamily="18" charset="0"/>
              </a:rPr>
              <a:t> ± 20 </a:t>
            </a:r>
            <a:r>
              <a:rPr lang="en-US" dirty="0" err="1" smtClean="0">
                <a:latin typeface="Cambria" panose="02040503050406030204" pitchFamily="18" charset="0"/>
              </a:rPr>
              <a:t>keV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1520" y="75138"/>
            <a:ext cx="4956377" cy="664744"/>
          </a:xfr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GERDA energy spectra</a:t>
            </a:r>
            <a:endParaRPr lang="en-US" sz="3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6988-5C85-422B-BC9E-A826B7595E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41083"/>
            <a:ext cx="6120680" cy="499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76388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994" y="62956"/>
            <a:ext cx="5121065" cy="911881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2700" u="sng" dirty="0" smtClean="0">
                <a:solidFill>
                  <a:schemeClr val="tx2">
                    <a:lumMod val="75000"/>
                  </a:schemeClr>
                </a:solidFill>
              </a:rPr>
              <a:t>After the </a:t>
            </a:r>
            <a:r>
              <a:rPr lang="en-US" sz="2700" u="sng" dirty="0" err="1" smtClean="0">
                <a:solidFill>
                  <a:schemeClr val="tx2">
                    <a:lumMod val="75000"/>
                  </a:schemeClr>
                </a:solidFill>
              </a:rPr>
              <a:t>unblinding</a:t>
            </a:r>
            <a:r>
              <a:rPr lang="en-US" sz="2700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the analysis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Segnaposto contenuto 2"/>
          <p:cNvSpPr>
            <a:spLocks noGrp="1"/>
          </p:cNvSpPr>
          <p:nvPr>
            <p:ph idx="1"/>
          </p:nvPr>
        </p:nvSpPr>
        <p:spPr>
          <a:xfrm>
            <a:off x="110994" y="1052736"/>
            <a:ext cx="6837270" cy="964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Baseline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analysis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with a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frequentist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approach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(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profile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likelihood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Maximum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likelihood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rgbClr val="100A8C"/>
                </a:solidFill>
                <a:latin typeface="Cambria" panose="02040503050406030204" pitchFamily="18" charset="0"/>
              </a:rPr>
              <a:t>spectral</a:t>
            </a:r>
            <a:r>
              <a:rPr lang="it-IT" dirty="0" smtClean="0">
                <a:solidFill>
                  <a:srgbClr val="100A8C"/>
                </a:solidFill>
                <a:latin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rgbClr val="100A8C"/>
                </a:solidFill>
                <a:latin typeface="Cambria" panose="02040503050406030204" pitchFamily="18" charset="0"/>
              </a:rPr>
              <a:t>fit</a:t>
            </a:r>
            <a:r>
              <a:rPr lang="it-IT" dirty="0" smtClean="0">
                <a:solidFill>
                  <a:srgbClr val="100A8C"/>
                </a:solidFill>
                <a:latin typeface="Cambria" panose="02040503050406030204" pitchFamily="18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(3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datasets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it-IT" dirty="0" smtClean="0">
                <a:solidFill>
                  <a:srgbClr val="100A8C"/>
                </a:solidFill>
                <a:latin typeface="Cambria" panose="02040503050406030204" pitchFamily="18" charset="0"/>
              </a:rPr>
              <a:t>common 1/T</a:t>
            </a:r>
            <a:r>
              <a:rPr lang="it-IT" baseline="-25000" dirty="0" smtClean="0">
                <a:solidFill>
                  <a:srgbClr val="100A8C"/>
                </a:solidFill>
                <a:latin typeface="Cambria" panose="02040503050406030204" pitchFamily="18" charset="0"/>
              </a:rPr>
              <a:t>1/2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Bayesian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version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also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available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BD85-B7D6-4F7C-8195-03BC8AA3D1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CasellaDiTesto 7"/>
          <p:cNvSpPr txBox="1"/>
          <p:nvPr/>
        </p:nvSpPr>
        <p:spPr>
          <a:xfrm>
            <a:off x="3707904" y="1898829"/>
            <a:ext cx="5365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latin typeface="Cambria" panose="02040503050406030204" pitchFamily="18" charset="0"/>
              </a:rPr>
              <a:t>Gerda</a:t>
            </a:r>
            <a:r>
              <a:rPr lang="en-US" sz="2000" u="sng" dirty="0" smtClean="0">
                <a:latin typeface="Cambria" panose="02040503050406030204" pitchFamily="18" charset="0"/>
              </a:rPr>
              <a:t> only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Best fit: N</a:t>
            </a:r>
            <a:r>
              <a:rPr lang="en-US" sz="2000" baseline="30000" dirty="0" smtClean="0">
                <a:latin typeface="Cambria" panose="02040503050406030204" pitchFamily="18" charset="0"/>
              </a:rPr>
              <a:t>0</a:t>
            </a:r>
            <a:r>
              <a:rPr lang="el-GR" sz="2000" baseline="30000" dirty="0" smtClean="0">
                <a:latin typeface="Cambria" panose="02040503050406030204" pitchFamily="18" charset="0"/>
              </a:rPr>
              <a:t>ν</a:t>
            </a:r>
            <a:r>
              <a:rPr lang="en-US" sz="2000" dirty="0" smtClean="0">
                <a:latin typeface="Cambria" panose="02040503050406030204" pitchFamily="18" charset="0"/>
              </a:rPr>
              <a:t> = 0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N</a:t>
            </a:r>
            <a:r>
              <a:rPr lang="en-US" sz="2000" baseline="30000" dirty="0" smtClean="0">
                <a:latin typeface="Cambria" panose="02040503050406030204" pitchFamily="18" charset="0"/>
              </a:rPr>
              <a:t>0</a:t>
            </a:r>
            <a:r>
              <a:rPr lang="el-GR" sz="2000" baseline="30000" dirty="0" smtClean="0">
                <a:latin typeface="Cambria" panose="02040503050406030204" pitchFamily="18" charset="0"/>
              </a:rPr>
              <a:t>ν</a:t>
            </a:r>
            <a:r>
              <a:rPr lang="en-US" sz="2000" dirty="0" smtClean="0">
                <a:latin typeface="Cambria" panose="02040503050406030204" pitchFamily="18" charset="0"/>
              </a:rPr>
              <a:t> &lt; 3.5 </a:t>
            </a:r>
            <a:r>
              <a:rPr lang="en-US" sz="2000" dirty="0" err="1" smtClean="0">
                <a:latin typeface="Cambria" panose="02040503050406030204" pitchFamily="18" charset="0"/>
              </a:rPr>
              <a:t>cts</a:t>
            </a:r>
            <a:r>
              <a:rPr lang="en-US" sz="2000" dirty="0" smtClean="0">
                <a:latin typeface="Cambria" panose="02040503050406030204" pitchFamily="18" charset="0"/>
              </a:rPr>
              <a:t> @ 90% C.L.</a:t>
            </a: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en-US" sz="2000" b="1" dirty="0" smtClean="0">
                <a:latin typeface="Cambria" panose="02040503050406030204" pitchFamily="18" charset="0"/>
              </a:rPr>
              <a:t>T</a:t>
            </a:r>
            <a:r>
              <a:rPr lang="en-US" sz="2000" b="1" baseline="-25000" dirty="0" smtClean="0">
                <a:latin typeface="Cambria" panose="02040503050406030204" pitchFamily="18" charset="0"/>
              </a:rPr>
              <a:t>1/2</a:t>
            </a:r>
            <a:r>
              <a:rPr lang="en-US" sz="2000" b="1" baseline="30000" dirty="0" smtClean="0">
                <a:latin typeface="Cambria" panose="02040503050406030204" pitchFamily="18" charset="0"/>
              </a:rPr>
              <a:t>0</a:t>
            </a:r>
            <a:r>
              <a:rPr lang="el-GR" sz="2000" b="1" baseline="30000" dirty="0" smtClean="0">
                <a:latin typeface="Cambria" panose="02040503050406030204" pitchFamily="18" charset="0"/>
              </a:rPr>
              <a:t>ν</a:t>
            </a:r>
            <a:r>
              <a:rPr lang="en-US" sz="2000" b="1" dirty="0" smtClean="0">
                <a:latin typeface="Cambria" panose="02040503050406030204" pitchFamily="18" charset="0"/>
              </a:rPr>
              <a:t> &gt; 2.1 x 10</a:t>
            </a:r>
            <a:r>
              <a:rPr lang="en-US" sz="2000" b="1" baseline="30000" dirty="0" smtClean="0">
                <a:latin typeface="Cambria" panose="02040503050406030204" pitchFamily="18" charset="0"/>
              </a:rPr>
              <a:t>25</a:t>
            </a:r>
            <a:r>
              <a:rPr lang="en-US" sz="2000" b="1" dirty="0" smtClean="0">
                <a:latin typeface="Cambria" panose="02040503050406030204" pitchFamily="18" charset="0"/>
              </a:rPr>
              <a:t> yr @ 90% CL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u="sng" dirty="0" err="1" smtClean="0">
                <a:latin typeface="Cambria" panose="02040503050406030204" pitchFamily="18" charset="0"/>
              </a:rPr>
              <a:t>GERDA+HdM</a:t>
            </a:r>
            <a:r>
              <a:rPr lang="en-US" sz="2000" u="sng" dirty="0" smtClean="0">
                <a:latin typeface="Cambria" panose="02040503050406030204" pitchFamily="18" charset="0"/>
              </a:rPr>
              <a:t> [1] +IGEX [2]</a:t>
            </a:r>
            <a:endParaRPr lang="en-US" sz="2000" baseline="30000" dirty="0" smtClean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</a:rPr>
              <a:t>Best fit: N</a:t>
            </a:r>
            <a:r>
              <a:rPr lang="en-US" sz="2000" baseline="30000" dirty="0" smtClean="0">
                <a:latin typeface="Cambria" panose="02040503050406030204" pitchFamily="18" charset="0"/>
              </a:rPr>
              <a:t>0</a:t>
            </a:r>
            <a:r>
              <a:rPr lang="el-GR" sz="2000" baseline="30000" dirty="0" smtClean="0">
                <a:latin typeface="Cambria" panose="02040503050406030204" pitchFamily="18" charset="0"/>
              </a:rPr>
              <a:t>ν</a:t>
            </a:r>
            <a:r>
              <a:rPr lang="en-US" sz="2000" dirty="0" smtClean="0">
                <a:latin typeface="Cambria" panose="02040503050406030204" pitchFamily="18" charset="0"/>
              </a:rPr>
              <a:t> = 0</a:t>
            </a: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en-US" sz="2000" b="1" dirty="0" smtClean="0">
                <a:latin typeface="Cambria" panose="02040503050406030204" pitchFamily="18" charset="0"/>
              </a:rPr>
              <a:t>T</a:t>
            </a:r>
            <a:r>
              <a:rPr lang="en-US" sz="2000" b="1" baseline="-25000" dirty="0" smtClean="0">
                <a:latin typeface="Cambria" panose="02040503050406030204" pitchFamily="18" charset="0"/>
              </a:rPr>
              <a:t>1/2</a:t>
            </a:r>
            <a:r>
              <a:rPr lang="en-US" sz="2000" b="1" baseline="30000" dirty="0" smtClean="0">
                <a:latin typeface="Cambria" panose="02040503050406030204" pitchFamily="18" charset="0"/>
              </a:rPr>
              <a:t>0</a:t>
            </a:r>
            <a:r>
              <a:rPr lang="el-GR" sz="2000" b="1" baseline="30000" dirty="0" smtClean="0">
                <a:latin typeface="Cambria" panose="02040503050406030204" pitchFamily="18" charset="0"/>
              </a:rPr>
              <a:t>ν</a:t>
            </a:r>
            <a:r>
              <a:rPr lang="en-US" sz="2000" b="1" dirty="0" smtClean="0">
                <a:latin typeface="Cambria" panose="02040503050406030204" pitchFamily="18" charset="0"/>
              </a:rPr>
              <a:t> &gt; 3.0 x 10</a:t>
            </a:r>
            <a:r>
              <a:rPr lang="en-US" sz="2000" b="1" baseline="30000" dirty="0" smtClean="0">
                <a:latin typeface="Cambria" panose="02040503050406030204" pitchFamily="18" charset="0"/>
              </a:rPr>
              <a:t>25</a:t>
            </a:r>
            <a:r>
              <a:rPr lang="en-US" sz="2000" b="1" dirty="0" smtClean="0">
                <a:latin typeface="Cambria" panose="02040503050406030204" pitchFamily="18" charset="0"/>
              </a:rPr>
              <a:t> yr @ 90% CL</a:t>
            </a:r>
          </a:p>
        </p:txBody>
      </p:sp>
      <p:sp>
        <p:nvSpPr>
          <p:cNvPr id="23" name="CasellaDiTesto 9"/>
          <p:cNvSpPr txBox="1"/>
          <p:nvPr/>
        </p:nvSpPr>
        <p:spPr>
          <a:xfrm>
            <a:off x="4860032" y="58772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Eur</a:t>
            </a:r>
            <a:r>
              <a:rPr lang="en-US" sz="1200" dirty="0"/>
              <a:t>. Phys. J. A 12, 147 (2001)</a:t>
            </a:r>
          </a:p>
          <a:p>
            <a:r>
              <a:rPr lang="en-US" sz="1200" dirty="0" smtClean="0"/>
              <a:t>[2] </a:t>
            </a:r>
            <a:r>
              <a:rPr lang="en-US" sz="1200" dirty="0"/>
              <a:t>Phys. Rev. D 65, 092007 (2002),</a:t>
            </a:r>
          </a:p>
          <a:p>
            <a:r>
              <a:rPr lang="en-US" sz="1200" dirty="0"/>
              <a:t>Phys. Rev. D 70 078302 (2004)</a:t>
            </a:r>
          </a:p>
          <a:p>
            <a:endParaRPr lang="it-IT" sz="1200" dirty="0"/>
          </a:p>
        </p:txBody>
      </p:sp>
      <p:pic>
        <p:nvPicPr>
          <p:cNvPr id="24" name="Immagin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78" t="8041" r="7063" b="30940"/>
          <a:stretch/>
        </p:blipFill>
        <p:spPr>
          <a:xfrm>
            <a:off x="179512" y="1988840"/>
            <a:ext cx="3384376" cy="2359071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319754"/>
            <a:ext cx="3384376" cy="231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sellaDiTesto 9"/>
          <p:cNvSpPr txBox="1"/>
          <p:nvPr/>
        </p:nvSpPr>
        <p:spPr>
          <a:xfrm>
            <a:off x="6906972" y="1407748"/>
            <a:ext cx="2207328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: 1307.4720 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PRL 111 (2013) 122503</a:t>
            </a:r>
          </a:p>
        </p:txBody>
      </p:sp>
    </p:spTree>
    <p:extLst>
      <p:ext uri="{BB962C8B-B14F-4D97-AF65-F5344CB8AC3E}">
        <p14:creationId xmlns:p14="http://schemas.microsoft.com/office/powerpoint/2010/main" val="23355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676F-98CC-4A14-BA1D-64803BD3F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1364" y="2329415"/>
                <a:ext cx="8424936" cy="408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 smtClean="0">
                  <a:latin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GERDA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u="sng" dirty="0" smtClean="0">
                          <a:latin typeface="Cambria" panose="02040503050406030204" pitchFamily="18" charset="0"/>
                        </a:rPr>
                        <m:t>HdM</m:t>
                      </m:r>
                      <m:r>
                        <m:rPr>
                          <m:nor/>
                        </m:rPr>
                        <a:rPr lang="en-US" b="0" i="0" u="sng" dirty="0" smtClean="0">
                          <a:latin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u="sng" dirty="0" smtClean="0">
                          <a:latin typeface="Cambria" panose="02040503050406030204" pitchFamily="18" charset="0"/>
                        </a:rPr>
                        <m:t>IGEX</m:t>
                      </m:r>
                      <m:r>
                        <m:rPr>
                          <m:nor/>
                        </m:rPr>
                        <a:rPr lang="en-US" b="0" i="0" u="sng" dirty="0" smtClean="0">
                          <a:latin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EXO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−200, 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KamLAND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Zen</m:t>
                      </m:r>
                    </m:oMath>
                  </m:oMathPara>
                </a14:m>
                <a:endParaRPr lang="en-US" u="sng" baseline="30000" dirty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 baseline="30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76</m:t>
                    </m:r>
                    <m:r>
                      <a:rPr lang="ru-RU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baseline="30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136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[1]</m:t>
                    </m:r>
                    <m:r>
                      <a:rPr lang="ru-RU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                       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ru-RU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𝒄𝒐𝒎𝒃𝒊𝒏𝒆𝒅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&gt;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[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4.</a:t>
                </a:r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8</a:t>
                </a:r>
                <a:r>
                  <a:rPr lang="en-US" b="1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- 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2</a:t>
                </a:r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.</a:t>
                </a:r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7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]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∙10</a:t>
                </a:r>
                <a:r>
                  <a:rPr lang="en-US" b="1" baseline="30000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25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yr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.</a:t>
                </a:r>
              </a:p>
              <a:p>
                <a:endParaRPr lang="en-US" dirty="0">
                  <a:latin typeface="Cambria" panose="02040503050406030204" pitchFamily="18" charset="0"/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Limit </a:t>
                </a:r>
                <a:r>
                  <a:rPr lang="en-US" dirty="0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on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majorana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neutrino mass:              </a:t>
                </a:r>
                <a:r>
                  <a:rPr lang="en-US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&lt;m</a:t>
                </a:r>
                <a:r>
                  <a:rPr lang="el-GR" b="1" baseline="-25000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ν</a:t>
                </a:r>
                <a:r>
                  <a:rPr lang="en-US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&gt; 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&lt;  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[</a:t>
                </a:r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85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.4 – 197.0] 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meV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endParaRPr lang="en-US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endParaRPr lang="en-US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GERDA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HdM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IGEX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EXO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−200, 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KamLAND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u="sng" dirty="0">
                          <a:latin typeface="Cambria" panose="02040503050406030204" pitchFamily="18" charset="0"/>
                        </a:rPr>
                        <m:t>Zen</m:t>
                      </m:r>
                      <m:r>
                        <m:rPr>
                          <m:nor/>
                        </m:rPr>
                        <a:rPr lang="en-US" b="0" i="0" u="sng" dirty="0" smtClean="0">
                          <a:latin typeface="Cambria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u="sng" dirty="0" smtClean="0">
                          <a:latin typeface="Cambria" panose="02040503050406030204" pitchFamily="18" charset="0"/>
                        </a:rPr>
                        <m:t>NEMO</m:t>
                      </m:r>
                      <m:r>
                        <m:rPr>
                          <m:nor/>
                        </m:rPr>
                        <a:rPr lang="en-US" b="0" i="0" u="sng" dirty="0" smtClean="0">
                          <a:latin typeface="Cambria" panose="02040503050406030204" pitchFamily="18" charset="0"/>
                        </a:rPr>
                        <m:t>−3, </m:t>
                      </m:r>
                      <m:r>
                        <m:rPr>
                          <m:nor/>
                        </m:rPr>
                        <a:rPr lang="en-US" b="0" i="0" u="sng" dirty="0" smtClean="0">
                          <a:latin typeface="Cambria" panose="02040503050406030204" pitchFamily="18" charset="0"/>
                        </a:rPr>
                        <m:t>CUORICINO</m:t>
                      </m:r>
                    </m:oMath>
                  </m:oMathPara>
                </a14:m>
                <a:endParaRPr lang="en-US" b="0" i="0" u="sng" dirty="0" smtClean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 baseline="30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76</m:t>
                    </m:r>
                    <m:r>
                      <a:rPr lang="ru-RU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30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136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baseline="30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𝑀𝑜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[2], 130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[3]:                     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𝒄𝒐𝒎𝒃𝒊𝒏𝒆𝒅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&gt; 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[5.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1</a:t>
                </a:r>
                <a:r>
                  <a:rPr lang="en-US" b="1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- 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2</a:t>
                </a:r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1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.</a:t>
                </a:r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2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]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∙10</a:t>
                </a:r>
                <a:r>
                  <a:rPr lang="en-US" b="1" baseline="30000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25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yr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.</a:t>
                </a:r>
              </a:p>
              <a:p>
                <a:endParaRPr lang="en-US" dirty="0">
                  <a:latin typeface="Cambria" panose="02040503050406030204" pitchFamily="18" charset="0"/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Limit </a:t>
                </a:r>
                <a:r>
                  <a:rPr lang="en-US" dirty="0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on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majorana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neutrino mass:              </a:t>
                </a:r>
                <a:r>
                  <a:rPr lang="en-US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&lt;m</a:t>
                </a:r>
                <a:r>
                  <a:rPr lang="el-GR" b="1" baseline="-25000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ν</a:t>
                </a:r>
                <a:r>
                  <a:rPr lang="en-US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&gt; 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&lt;  [</a:t>
                </a:r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8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3.7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– 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157.1] 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meV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endParaRPr lang="ru-RU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endParaRPr lang="ru-RU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endParaRPr lang="ru-RU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4" y="2329415"/>
                <a:ext cx="8424936" cy="4089774"/>
              </a:xfrm>
              <a:prstGeom prst="rect">
                <a:avLst/>
              </a:prstGeom>
              <a:blipFill rotWithShape="0">
                <a:blip r:embed="rId2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1520" y="73368"/>
            <a:ext cx="8853733" cy="10772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from combined analysis of double beta decay experiments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9"/>
          <p:cNvSpPr txBox="1"/>
          <p:nvPr/>
        </p:nvSpPr>
        <p:spPr>
          <a:xfrm>
            <a:off x="877096" y="584851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</a:t>
            </a:r>
            <a:r>
              <a:rPr lang="da-DK" sz="1200" i="1" dirty="0"/>
              <a:t>Albert J.B. et al. </a:t>
            </a:r>
            <a:r>
              <a:rPr lang="da-DK" sz="1200" dirty="0"/>
              <a:t>arXiv:1402.695 </a:t>
            </a:r>
            <a:endParaRPr lang="da-DK" sz="1200" dirty="0" smtClean="0"/>
          </a:p>
          <a:p>
            <a:r>
              <a:rPr lang="en-US" sz="1200" i="1" dirty="0"/>
              <a:t> </a:t>
            </a:r>
            <a:r>
              <a:rPr lang="en-US" sz="1200" i="1" dirty="0" smtClean="0"/>
              <a:t>     </a:t>
            </a:r>
            <a:r>
              <a:rPr lang="en-US" sz="1200" i="1" dirty="0" err="1" smtClean="0"/>
              <a:t>Asakura</a:t>
            </a:r>
            <a:r>
              <a:rPr lang="en-US" sz="1200" i="1" dirty="0" smtClean="0"/>
              <a:t> </a:t>
            </a:r>
            <a:r>
              <a:rPr lang="en-US" sz="1200" i="1" dirty="0"/>
              <a:t>A. et al</a:t>
            </a:r>
            <a:r>
              <a:rPr lang="en-US" sz="1200" i="1" dirty="0" smtClean="0"/>
              <a:t>.</a:t>
            </a:r>
            <a:r>
              <a:rPr lang="en-US" sz="1200" dirty="0" smtClean="0"/>
              <a:t> arXiv:1409.0077v1</a:t>
            </a:r>
          </a:p>
          <a:p>
            <a:r>
              <a:rPr lang="en-US" sz="1200" i="1" dirty="0" smtClean="0"/>
              <a:t>      </a:t>
            </a:r>
            <a:r>
              <a:rPr lang="en-US" sz="1200" i="1" dirty="0" err="1" smtClean="0"/>
              <a:t>Gando</a:t>
            </a:r>
            <a:r>
              <a:rPr lang="en-US" sz="1200" i="1" dirty="0" smtClean="0"/>
              <a:t> </a:t>
            </a:r>
            <a:r>
              <a:rPr lang="en-US" sz="1200" i="1" dirty="0"/>
              <a:t>A. et al. </a:t>
            </a:r>
            <a:r>
              <a:rPr lang="en-US" sz="1200" dirty="0" err="1" smtClean="0"/>
              <a:t>Phys.Rev.Let</a:t>
            </a:r>
            <a:r>
              <a:rPr lang="en-US" sz="1200" dirty="0"/>
              <a:t>. 2013. V.110. </a:t>
            </a:r>
            <a:r>
              <a:rPr lang="en-US" sz="1200" dirty="0" smtClean="0"/>
              <a:t>P.062502</a:t>
            </a:r>
            <a:endParaRPr lang="en-US" sz="1200" dirty="0"/>
          </a:p>
          <a:p>
            <a:r>
              <a:rPr lang="en-US" sz="1200" dirty="0" smtClean="0"/>
              <a:t>[2] </a:t>
            </a:r>
            <a:r>
              <a:rPr lang="en-US" sz="1200" i="1" dirty="0"/>
              <a:t>Arnold R. et al. </a:t>
            </a:r>
            <a:r>
              <a:rPr lang="en-US" sz="1200" dirty="0" err="1" smtClean="0"/>
              <a:t>Phys.Rev.D</a:t>
            </a:r>
            <a:r>
              <a:rPr lang="en-US" sz="1200" dirty="0"/>
              <a:t>. 2014. V.89. </a:t>
            </a:r>
            <a:r>
              <a:rPr lang="en-US" sz="1200" dirty="0" smtClean="0"/>
              <a:t>P.111101-1-6</a:t>
            </a:r>
          </a:p>
          <a:p>
            <a:r>
              <a:rPr lang="en-US" sz="1200" dirty="0" smtClean="0"/>
              <a:t>[3] </a:t>
            </a:r>
            <a:r>
              <a:rPr lang="it-IT" sz="1200" i="1" dirty="0"/>
              <a:t>Andreotti E. et al. </a:t>
            </a:r>
            <a:r>
              <a:rPr lang="fr-FR" sz="1200" dirty="0" smtClean="0"/>
              <a:t>Astroparticle </a:t>
            </a:r>
            <a:r>
              <a:rPr lang="fr-FR" sz="1200" dirty="0"/>
              <a:t>Phys. 2011. V.34. P. </a:t>
            </a:r>
            <a:r>
              <a:rPr lang="fr-FR" sz="1200" dirty="0" smtClean="0"/>
              <a:t>822</a:t>
            </a:r>
            <a:endParaRPr lang="it-IT" sz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115616" y="1276141"/>
            <a:ext cx="6461354" cy="1228926"/>
            <a:chOff x="293713" y="2555611"/>
            <a:chExt cx="6461354" cy="1228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686584" y="2555611"/>
                  <a:ext cx="4068483" cy="1228926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ru-RU" sz="1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400" b="0" i="1" smtClean="0">
                                    <a:latin typeface="Cambria Math" panose="02040503050406030204" pitchFamily="18" charset="0"/>
                                  </a:rPr>
                                  <m:t>ν</m:t>
                                </m:r>
                              </m:sup>
                            </m:sSubSup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1400" b="0" i="1" smtClean="0">
                                        <a:latin typeface="Cambria Math" panose="02040503050406030204" pitchFamily="18" charset="0"/>
                                      </a:rPr>
                                      <m:t>ν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𝑒𝑒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l-GR" sz="1400" i="1">
                                            <a:latin typeface="Cambria Math" panose="02040503050406030204" pitchFamily="18" charset="0"/>
                                          </a:rPr>
                                          <m:t>ν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en-US" sz="1400" dirty="0" smtClean="0">
                    <a:latin typeface="Cambria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</m:sSub>
                    </m:oMath>
                  </a14:m>
                  <a:r>
                    <a:rPr lang="en-US" sz="1400" dirty="0" smtClean="0">
                      <a:latin typeface="Cambria" panose="02040503050406030204" pitchFamily="18" charset="0"/>
                    </a:rPr>
                    <a:t> - phase space factor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</m:sSub>
                    </m:oMath>
                  </a14:m>
                  <a:r>
                    <a:rPr lang="en-US" sz="1400" dirty="0" smtClean="0">
                      <a:latin typeface="Cambria" panose="02040503050406030204" pitchFamily="18" charset="0"/>
                    </a:rPr>
                    <a:t> - nuclear matrix element (NME)</a:t>
                  </a: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𝑒𝑒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</a:rPr>
                            <m:t>ν</m:t>
                          </m:r>
                        </m:sup>
                      </m:sSubSup>
                    </m:oMath>
                  </a14:m>
                  <a:r>
                    <a:rPr lang="en-US" sz="1400" dirty="0" smtClean="0">
                      <a:latin typeface="Cambria" panose="02040503050406030204" pitchFamily="18" charset="0"/>
                    </a:rPr>
                    <a:t> - effective </a:t>
                  </a:r>
                  <a:r>
                    <a:rPr lang="en-US" sz="1400" dirty="0" err="1" smtClean="0">
                      <a:latin typeface="Cambria" panose="02040503050406030204" pitchFamily="18" charset="0"/>
                    </a:rPr>
                    <a:t>Majorana</a:t>
                  </a:r>
                  <a:r>
                    <a:rPr lang="en-US" sz="1400" dirty="0" smtClean="0">
                      <a:latin typeface="Cambria" panose="02040503050406030204" pitchFamily="18" charset="0"/>
                    </a:rPr>
                    <a:t> neutrino mass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6584" y="2555611"/>
                  <a:ext cx="4068483" cy="122892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431"/>
                  </a:stretch>
                </a:blip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93713" y="2950197"/>
                  <a:ext cx="1547667" cy="601383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ν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𝐸𝑥𝑝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6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13" y="2950197"/>
                  <a:ext cx="1547667" cy="60138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Стрелка вправо 12"/>
            <p:cNvSpPr/>
            <p:nvPr/>
          </p:nvSpPr>
          <p:spPr>
            <a:xfrm>
              <a:off x="2035659" y="3114733"/>
              <a:ext cx="664993" cy="336045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1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76388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6027167" y="3990975"/>
            <a:ext cx="247650" cy="203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7435279" y="4286250"/>
            <a:ext cx="261938" cy="10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H="1">
            <a:off x="7333679" y="5267325"/>
            <a:ext cx="174625" cy="450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51521" y="21636"/>
            <a:ext cx="4464496" cy="622042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</a:rPr>
              <a:t>Transition to Phase II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10666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Increase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mass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additional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30 enriched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BEGe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detectors (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~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20 kg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already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produced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by Canberra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Olen and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tested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at Hades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underground laboratory in Belgium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5 out of 30 enriched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BEGe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detectors have been already used  in Phase I </a:t>
            </a:r>
            <a:endParaRPr lang="ru-RU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2"/>
            <a:r>
              <a:rPr lang="it-IT" dirty="0" smtClean="0">
                <a:solidFill>
                  <a:srgbClr val="100A8C"/>
                </a:solidFill>
                <a:latin typeface="Cambria" panose="02040503050406030204" pitchFamily="18" charset="0"/>
              </a:rPr>
              <a:t>No anomalies 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found with </a:t>
            </a:r>
            <a:r>
              <a:rPr lang="it-IT" dirty="0" smtClean="0">
                <a:solidFill>
                  <a:srgbClr val="100A8C"/>
                </a:solidFill>
                <a:latin typeface="Cambria" panose="02040503050406030204" pitchFamily="18" charset="0"/>
              </a:rPr>
              <a:t>internal 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and </a:t>
            </a:r>
            <a:r>
              <a:rPr lang="it-IT" dirty="0" smtClean="0">
                <a:solidFill>
                  <a:srgbClr val="100A8C"/>
                </a:solidFill>
                <a:latin typeface="Cambria" panose="02040503050406030204" pitchFamily="18" charset="0"/>
              </a:rPr>
              <a:t>surface 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background (very </a:t>
            </a:r>
            <a:r>
              <a:rPr lang="it-IT" dirty="0" smtClean="0">
                <a:solidFill>
                  <a:srgbClr val="100A8C"/>
                </a:solidFill>
                <a:latin typeface="Cambria" panose="02040503050406030204" pitchFamily="18" charset="0"/>
              </a:rPr>
              <a:t>low </a:t>
            </a:r>
            <a:r>
              <a:rPr lang="it-IT" baseline="30000" dirty="0" smtClean="0">
                <a:solidFill>
                  <a:srgbClr val="100A8C"/>
                </a:solidFill>
                <a:latin typeface="Cambria" panose="02040503050406030204" pitchFamily="18" charset="0"/>
              </a:rPr>
              <a:t>210</a:t>
            </a:r>
            <a:r>
              <a:rPr lang="it-IT" dirty="0" smtClean="0">
                <a:solidFill>
                  <a:srgbClr val="100A8C"/>
                </a:solidFill>
                <a:latin typeface="Cambria" panose="02040503050406030204" pitchFamily="18" charset="0"/>
              </a:rPr>
              <a:t>Po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all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diodes are in Gran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Sasso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ready to be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mounted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/>
            <a:endParaRPr lang="it-IT" dirty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Suppress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background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by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an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order of magnitude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with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respect to Phase I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New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HV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and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signal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cabling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with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improved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</a:rPr>
              <a:t>radiopurity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and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Rn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emanation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PSA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discrimination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with the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BEGe's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/>
            <a:r>
              <a:rPr lang="it-IT" b="1" dirty="0">
                <a:solidFill>
                  <a:srgbClr val="FF0000"/>
                </a:solidFill>
                <a:latin typeface="Cambria" panose="02040503050406030204" pitchFamily="18" charset="0"/>
              </a:rPr>
              <a:t>L</a:t>
            </a:r>
            <a:r>
              <a:rPr lang="it-IT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iquid </a:t>
            </a:r>
            <a:r>
              <a:rPr lang="it-IT" b="1" dirty="0">
                <a:solidFill>
                  <a:srgbClr val="FF0000"/>
                </a:solidFill>
                <a:latin typeface="Cambria" panose="02040503050406030204" pitchFamily="18" charset="0"/>
              </a:rPr>
              <a:t>argon veto </a:t>
            </a:r>
            <a:r>
              <a:rPr lang="it-IT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instrumentation</a:t>
            </a:r>
          </a:p>
          <a:p>
            <a:pPr lvl="1"/>
            <a:endParaRPr lang="it-IT" dirty="0">
              <a:latin typeface="Cambria" panose="020405030504060302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Commissioning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with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one string of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</a:rPr>
              <a:t>BEGe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 detectors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is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 ongoing </a:t>
            </a:r>
            <a:endParaRPr lang="en-US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Start of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Phase II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data taking before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end of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2015</a:t>
            </a:r>
            <a:endParaRPr lang="it-IT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2E38-034D-4F50-B1BE-97069B1EDB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F588-1058-4BEE-9C54-585A092FB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6632"/>
            <a:ext cx="2954655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BEGe</a:t>
            </a: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detectors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" y="783802"/>
            <a:ext cx="2952000" cy="44614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8" t="-1" r="31783" b="787"/>
          <a:stretch/>
        </p:blipFill>
        <p:spPr>
          <a:xfrm>
            <a:off x="2169042" y="2881995"/>
            <a:ext cx="1980000" cy="3976005"/>
          </a:xfrm>
          <a:prstGeom prst="rect">
            <a:avLst/>
          </a:prstGeom>
        </p:spPr>
      </p:pic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3741664" y="797920"/>
            <a:ext cx="5243365" cy="5256000"/>
            <a:chOff x="3642019" y="837463"/>
            <a:chExt cx="5442656" cy="545577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642019" y="837463"/>
              <a:ext cx="5442656" cy="5455772"/>
              <a:chOff x="1691680" y="705798"/>
              <a:chExt cx="6048672" cy="574467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7128" y="705798"/>
                <a:ext cx="4365112" cy="2180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80" y="2885813"/>
                <a:ext cx="6048672" cy="3564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364088" y="5412235"/>
              <a:ext cx="2968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А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31529" y="5517232"/>
              <a:ext cx="2968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ambria" panose="02040503050406030204" pitchFamily="18" charset="0"/>
                </a:rPr>
                <a:t>А</a:t>
              </a:r>
              <a:endParaRPr lang="ru-RU" sz="14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3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22-B642-47B3-94C1-566D862064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51520" y="1123757"/>
            <a:ext cx="4034428" cy="2736984"/>
            <a:chOff x="3755925" y="3440522"/>
            <a:chExt cx="4246768" cy="288103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755925" y="3440522"/>
              <a:ext cx="4246768" cy="2881037"/>
              <a:chOff x="556239" y="3407695"/>
              <a:chExt cx="4246768" cy="2881037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239" y="3408732"/>
                <a:ext cx="4246768" cy="28800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847873" y="3407695"/>
                <a:ext cx="3720993" cy="291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Cambria" panose="02040503050406030204" pitchFamily="18" charset="0"/>
                  </a:rPr>
                  <a:t>Th-228calibration spectra</a:t>
                </a:r>
                <a:r>
                  <a:rPr lang="ru-RU" sz="1200" b="1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1200" b="1" dirty="0" smtClean="0">
                    <a:latin typeface="Cambria" panose="02040503050406030204" pitchFamily="18" charset="0"/>
                  </a:rPr>
                  <a:t>A/E&amp;E </a:t>
                </a:r>
                <a:r>
                  <a:rPr lang="en-US" sz="1200" b="1" dirty="0">
                    <a:latin typeface="Cambria" panose="02040503050406030204" pitchFamily="18" charset="0"/>
                  </a:rPr>
                  <a:t>distributions </a:t>
                </a:r>
                <a:endParaRPr lang="ru-RU" sz="1200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658749" y="3922429"/>
              <a:ext cx="644728" cy="27699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dirty="0" smtClean="0">
                  <a:latin typeface="Bookman Old Style" panose="02050604050505020204" pitchFamily="18" charset="0"/>
                </a:rPr>
                <a:t>DEP</a:t>
              </a:r>
            </a:p>
            <a:p>
              <a:pPr algn="ctr"/>
              <a:r>
                <a:rPr lang="en-US" sz="600" b="1" dirty="0" smtClean="0">
                  <a:latin typeface="Bookman Old Style" panose="02050604050505020204" pitchFamily="18" charset="0"/>
                </a:rPr>
                <a:t>1592.5 </a:t>
              </a:r>
              <a:r>
                <a:rPr lang="en-US" sz="600" b="1" dirty="0" err="1" smtClean="0">
                  <a:latin typeface="Bookman Old Style" panose="02050604050505020204" pitchFamily="18" charset="0"/>
                </a:rPr>
                <a:t>keV</a:t>
              </a:r>
              <a:endParaRPr lang="ru-RU" sz="6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5969" y="5190616"/>
              <a:ext cx="644728" cy="27699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dirty="0" smtClean="0">
                  <a:latin typeface="Bookman Old Style" panose="02050604050505020204" pitchFamily="18" charset="0"/>
                </a:rPr>
                <a:t>SEP</a:t>
              </a:r>
            </a:p>
            <a:p>
              <a:pPr algn="ctr"/>
              <a:r>
                <a:rPr lang="en-US" sz="600" b="1" dirty="0" smtClean="0">
                  <a:latin typeface="Bookman Old Style" panose="02050604050505020204" pitchFamily="18" charset="0"/>
                </a:rPr>
                <a:t>2103.5 </a:t>
              </a:r>
              <a:r>
                <a:rPr lang="en-US" sz="600" b="1" dirty="0" err="1" smtClean="0">
                  <a:latin typeface="Bookman Old Style" panose="02050604050505020204" pitchFamily="18" charset="0"/>
                </a:rPr>
                <a:t>ke</a:t>
              </a:r>
              <a:r>
                <a:rPr lang="en-US" sz="600" b="1" dirty="0" err="1">
                  <a:latin typeface="Bookman Old Style" panose="02050604050505020204" pitchFamily="18" charset="0"/>
                </a:rPr>
                <a:t>V</a:t>
              </a:r>
              <a:endParaRPr lang="ru-RU" sz="6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5864" y="5595123"/>
              <a:ext cx="644728" cy="27699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dirty="0" smtClean="0">
                  <a:latin typeface="Bookman Old Style" panose="02050604050505020204" pitchFamily="18" charset="0"/>
                </a:rPr>
                <a:t>FEP</a:t>
              </a:r>
            </a:p>
            <a:p>
              <a:pPr algn="ctr"/>
              <a:r>
                <a:rPr lang="en-US" sz="600" b="1" dirty="0" smtClean="0">
                  <a:latin typeface="Bookman Old Style" panose="02050604050505020204" pitchFamily="18" charset="0"/>
                </a:rPr>
                <a:t>2614.5 </a:t>
              </a:r>
              <a:r>
                <a:rPr lang="en-US" sz="600" b="1" dirty="0" err="1" smtClean="0">
                  <a:latin typeface="Bookman Old Style" panose="02050604050505020204" pitchFamily="18" charset="0"/>
                </a:rPr>
                <a:t>ke</a:t>
              </a:r>
              <a:r>
                <a:rPr lang="en-US" sz="600" b="1" dirty="0" err="1">
                  <a:latin typeface="Bookman Old Style" panose="02050604050505020204" pitchFamily="18" charset="0"/>
                </a:rPr>
                <a:t>V</a:t>
              </a:r>
              <a:endParaRPr lang="ru-RU" sz="6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4463" y="4743059"/>
              <a:ext cx="644728" cy="27699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dirty="0" smtClean="0">
                  <a:latin typeface="Bookman Old Style" panose="02050604050505020204" pitchFamily="18" charset="0"/>
                </a:rPr>
                <a:t>SEP</a:t>
              </a:r>
            </a:p>
            <a:p>
              <a:pPr algn="ctr"/>
              <a:r>
                <a:rPr lang="en-US" sz="600" b="1" dirty="0" smtClean="0">
                  <a:latin typeface="Bookman Old Style" panose="02050604050505020204" pitchFamily="18" charset="0"/>
                </a:rPr>
                <a:t>1620.5 </a:t>
              </a:r>
              <a:r>
                <a:rPr lang="en-US" sz="600" b="1" dirty="0" err="1" smtClean="0">
                  <a:latin typeface="Bookman Old Style" panose="02050604050505020204" pitchFamily="18" charset="0"/>
                </a:rPr>
                <a:t>ke</a:t>
              </a:r>
              <a:r>
                <a:rPr lang="en-US" sz="600" b="1" dirty="0" err="1">
                  <a:latin typeface="Bookman Old Style" panose="02050604050505020204" pitchFamily="18" charset="0"/>
                </a:rPr>
                <a:t>V</a:t>
              </a:r>
              <a:endParaRPr lang="ru-RU" sz="600" b="1" dirty="0">
                <a:latin typeface="Bookman Old Style" panose="02050604050505020204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336771" y="4221367"/>
              <a:ext cx="166254" cy="101251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5336771" y="4555375"/>
              <a:ext cx="224444" cy="18768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6246253" y="4985892"/>
              <a:ext cx="224444" cy="18768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7241218" y="5385975"/>
              <a:ext cx="224444" cy="18768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4559232" y="1091760"/>
            <a:ext cx="4167326" cy="2916000"/>
            <a:chOff x="4611265" y="954486"/>
            <a:chExt cx="4373118" cy="30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265" y="954486"/>
              <a:ext cx="4373118" cy="306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6226930" y="978485"/>
              <a:ext cx="900293" cy="290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Cambria" panose="02040503050406030204" pitchFamily="18" charset="0"/>
                </a:rPr>
                <a:t>PSD band</a:t>
              </a:r>
              <a:endParaRPr lang="ru-RU" sz="12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84395" y="49500"/>
            <a:ext cx="6357831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Shape Discrimination (PSD)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068159" y="3854437"/>
            <a:ext cx="5990709" cy="2972161"/>
            <a:chOff x="735239" y="3793090"/>
            <a:chExt cx="5990709" cy="2972161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39" y="3793090"/>
              <a:ext cx="3832857" cy="268197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68830" y="3807914"/>
              <a:ext cx="31656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" panose="02040503050406030204" pitchFamily="18" charset="0"/>
                </a:rPr>
                <a:t>Th-228 spectra before and after TRAP PSD</a:t>
              </a:r>
              <a:endParaRPr lang="ru-RU" sz="1200" b="1" dirty="0">
                <a:latin typeface="Cambria" panose="02040503050406030204" pitchFamily="18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797" y="5134076"/>
              <a:ext cx="2331151" cy="1631175"/>
            </a:xfrm>
            <a:prstGeom prst="rect">
              <a:avLst/>
            </a:prstGeom>
            <a:ln w="15875">
              <a:solidFill>
                <a:schemeClr val="accent1">
                  <a:lumMod val="50000"/>
                </a:schemeClr>
              </a:solidFill>
              <a:prstDash val="dash"/>
            </a:ln>
          </p:spPr>
        </p:pic>
        <p:grpSp>
          <p:nvGrpSpPr>
            <p:cNvPr id="41" name="Группа 40"/>
            <p:cNvGrpSpPr/>
            <p:nvPr/>
          </p:nvGrpSpPr>
          <p:grpSpPr>
            <a:xfrm>
              <a:off x="2107568" y="4628123"/>
              <a:ext cx="2278835" cy="1127650"/>
              <a:chOff x="2922998" y="1595495"/>
              <a:chExt cx="4224683" cy="2376673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922998" y="1595495"/>
                <a:ext cx="608478" cy="146237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43" name="Стрелка влево 42"/>
              <p:cNvSpPr/>
              <p:nvPr/>
            </p:nvSpPr>
            <p:spPr>
              <a:xfrm rot="11865450">
                <a:off x="3547038" y="3444581"/>
                <a:ext cx="3600643" cy="527587"/>
              </a:xfrm>
              <a:prstGeom prst="lef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  <p:sp>
        <p:nvSpPr>
          <p:cNvPr id="45" name="Стрелка вправо 44"/>
          <p:cNvSpPr/>
          <p:nvPr/>
        </p:nvSpPr>
        <p:spPr>
          <a:xfrm>
            <a:off x="3995936" y="2289915"/>
            <a:ext cx="571489" cy="4605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76388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5040" y="108548"/>
            <a:ext cx="3830404" cy="58197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Summary</a:t>
            </a:r>
            <a:endParaRPr lang="en-US" sz="3600" u="sng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18F2-3A2C-4B1C-80FD-4119443B1C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040" y="697884"/>
            <a:ext cx="85537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GERDA Phase I design goals reached: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Background index after PSD: 0.01 </a:t>
            </a:r>
            <a:r>
              <a:rPr lang="en-US" dirty="0" err="1" smtClean="0">
                <a:latin typeface="Cambria" panose="02040503050406030204" pitchFamily="18" charset="0"/>
              </a:rPr>
              <a:t>cts</a:t>
            </a:r>
            <a:r>
              <a:rPr lang="en-US" dirty="0" smtClean="0">
                <a:latin typeface="Cambria" panose="02040503050406030204" pitchFamily="18" charset="0"/>
              </a:rPr>
              <a:t> / (</a:t>
            </a:r>
            <a:r>
              <a:rPr lang="en-US" dirty="0" err="1" smtClean="0">
                <a:latin typeface="Cambria" panose="02040503050406030204" pitchFamily="18" charset="0"/>
              </a:rPr>
              <a:t>keV</a:t>
            </a:r>
            <a:r>
              <a:rPr lang="en-US" dirty="0" smtClean="0">
                <a:latin typeface="Cambria" panose="02040503050406030204" pitchFamily="18" charset="0"/>
              </a:rPr>
              <a:t> kg </a:t>
            </a:r>
            <a:r>
              <a:rPr lang="en-US" dirty="0" err="1" smtClean="0">
                <a:latin typeface="Cambria" panose="02040503050406030204" pitchFamily="18" charset="0"/>
              </a:rPr>
              <a:t>yr</a:t>
            </a:r>
            <a:r>
              <a:rPr lang="en-US" dirty="0" smtClean="0">
                <a:latin typeface="Cambria" panose="02040503050406030204" pitchFamily="18" charset="0"/>
              </a:rPr>
              <a:t>)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Exposure 21.6 kg </a:t>
            </a:r>
            <a:r>
              <a:rPr lang="en-US" dirty="0" err="1" smtClean="0">
                <a:latin typeface="Cambria" panose="02040503050406030204" pitchFamily="18" charset="0"/>
              </a:rPr>
              <a:t>yr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No  0νββ-signal observed at Q</a:t>
            </a:r>
            <a:r>
              <a:rPr lang="en-US" b="1" baseline="-25000" dirty="0" smtClean="0">
                <a:latin typeface="Cambria" panose="02040503050406030204" pitchFamily="18" charset="0"/>
              </a:rPr>
              <a:t>ββ </a:t>
            </a:r>
            <a:r>
              <a:rPr lang="en-US" b="1" dirty="0" smtClean="0">
                <a:latin typeface="Cambria" panose="02040503050406030204" pitchFamily="18" charset="0"/>
              </a:rPr>
              <a:t>= 2039 </a:t>
            </a:r>
            <a:r>
              <a:rPr lang="en-US" b="1" dirty="0" err="1" smtClean="0">
                <a:latin typeface="Cambria" panose="02040503050406030204" pitchFamily="18" charset="0"/>
              </a:rPr>
              <a:t>keV</a:t>
            </a:r>
            <a:r>
              <a:rPr lang="en-US" b="1" dirty="0">
                <a:latin typeface="Cambria" panose="02040503050406030204" pitchFamily="18" charset="0"/>
              </a:rPr>
              <a:t>;</a:t>
            </a:r>
            <a:r>
              <a:rPr lang="en-US" b="1" dirty="0" smtClean="0">
                <a:latin typeface="Cambria" panose="02040503050406030204" pitchFamily="18" charset="0"/>
              </a:rPr>
              <a:t> best fit: 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N</a:t>
            </a:r>
            <a:r>
              <a:rPr lang="en-US" b="1" baseline="30000" dirty="0">
                <a:solidFill>
                  <a:srgbClr val="000000"/>
                </a:solidFill>
                <a:latin typeface="Cambria" panose="02040503050406030204" pitchFamily="18" charset="0"/>
              </a:rPr>
              <a:t>0ν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0 </a:t>
            </a:r>
            <a:endParaRPr lang="en-US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Background-only hypothesis </a:t>
            </a:r>
            <a:r>
              <a:rPr lang="en-US" dirty="0">
                <a:latin typeface="Cambria" panose="02040503050406030204" pitchFamily="18" charset="0"/>
              </a:rPr>
              <a:t>H</a:t>
            </a:r>
            <a:r>
              <a:rPr lang="en-US" baseline="-25000" dirty="0">
                <a:latin typeface="Cambria" panose="02040503050406030204" pitchFamily="18" charset="0"/>
              </a:rPr>
              <a:t>0</a:t>
            </a:r>
            <a:r>
              <a:rPr lang="en-US" dirty="0" smtClean="0">
                <a:latin typeface="Cambria" panose="02040503050406030204" pitchFamily="18" charset="0"/>
              </a:rPr>
              <a:t> strongly favored 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5 publications in 2013 after finishing Phase I     </a:t>
            </a:r>
          </a:p>
          <a:p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</a:t>
            </a:r>
            <a:endParaRPr lang="en-US" baseline="300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0</a:t>
            </a:r>
            <a:r>
              <a:rPr lang="el-GR" b="1" dirty="0" smtClean="0">
                <a:latin typeface="Cambria" panose="02040503050406030204" pitchFamily="18" charset="0"/>
              </a:rPr>
              <a:t>νββ</a:t>
            </a:r>
            <a:r>
              <a:rPr lang="en-US" b="1" dirty="0" smtClean="0">
                <a:latin typeface="Cambria" panose="02040503050406030204" pitchFamily="18" charset="0"/>
              </a:rPr>
              <a:t> half-life limit for </a:t>
            </a:r>
            <a:r>
              <a:rPr lang="en-US" b="1" baseline="30000" dirty="0" smtClean="0">
                <a:latin typeface="Cambria" panose="02040503050406030204" pitchFamily="18" charset="0"/>
              </a:rPr>
              <a:t>76</a:t>
            </a:r>
            <a:r>
              <a:rPr lang="en-US" b="1" dirty="0" smtClean="0">
                <a:latin typeface="Cambria" panose="02040503050406030204" pitchFamily="18" charset="0"/>
              </a:rPr>
              <a:t>Ge:   </a:t>
            </a:r>
            <a:r>
              <a:rPr lang="en-US" dirty="0" smtClean="0">
                <a:latin typeface="Cambria" panose="02040503050406030204" pitchFamily="18" charset="0"/>
              </a:rPr>
              <a:t>	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GERDA:			T</a:t>
            </a:r>
            <a:r>
              <a:rPr lang="en-US" baseline="-25000" dirty="0" smtClean="0">
                <a:latin typeface="Cambria" panose="02040503050406030204" pitchFamily="18" charset="0"/>
              </a:rPr>
              <a:t>1/2</a:t>
            </a:r>
            <a:r>
              <a:rPr lang="en-US" baseline="30000" dirty="0" smtClean="0">
                <a:latin typeface="Cambria" panose="02040503050406030204" pitchFamily="18" charset="0"/>
              </a:rPr>
              <a:t>0ν</a:t>
            </a:r>
            <a:r>
              <a:rPr lang="en-US" dirty="0" smtClean="0">
                <a:latin typeface="Cambria" panose="02040503050406030204" pitchFamily="18" charset="0"/>
              </a:rPr>
              <a:t> &gt; 2.1×10</a:t>
            </a:r>
            <a:r>
              <a:rPr lang="en-US" baseline="30000" dirty="0" smtClean="0">
                <a:latin typeface="Cambria" panose="02040503050406030204" pitchFamily="18" charset="0"/>
              </a:rPr>
              <a:t>25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yr</a:t>
            </a:r>
            <a:r>
              <a:rPr lang="en-US" dirty="0" smtClean="0">
                <a:latin typeface="Cambria" panose="02040503050406030204" pitchFamily="18" charset="0"/>
              </a:rPr>
              <a:t> (90% C.L.</a:t>
            </a:r>
            <a:r>
              <a:rPr lang="en-US" dirty="0">
                <a:latin typeface="Cambria" panose="02040503050406030204" pitchFamily="18" charset="0"/>
              </a:rPr>
              <a:t>) (&lt;</a:t>
            </a:r>
            <a:r>
              <a:rPr lang="en-US" dirty="0" err="1">
                <a:latin typeface="Cambria" panose="02040503050406030204" pitchFamily="18" charset="0"/>
              </a:rPr>
              <a:t>m</a:t>
            </a:r>
            <a:r>
              <a:rPr lang="en-US" baseline="-25000" dirty="0" err="1">
                <a:latin typeface="Cambria" panose="02040503050406030204" pitchFamily="18" charset="0"/>
              </a:rPr>
              <a:t>ee</a:t>
            </a:r>
            <a:r>
              <a:rPr lang="en-US" dirty="0">
                <a:latin typeface="Cambria" panose="02040503050406030204" pitchFamily="18" charset="0"/>
              </a:rPr>
              <a:t>&gt; &lt; 0.2-0.4 eV</a:t>
            </a:r>
            <a:r>
              <a:rPr lang="en-US" dirty="0" smtClean="0">
                <a:latin typeface="Cambria" panose="02040503050406030204" pitchFamily="18" charset="0"/>
              </a:rPr>
              <a:t>)</a:t>
            </a:r>
            <a:endParaRPr lang="ru-RU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err="1" smtClean="0">
                <a:latin typeface="Cambria" panose="02040503050406030204" pitchFamily="18" charset="0"/>
              </a:rPr>
              <a:t>GERDA+IGEX+HdM</a:t>
            </a:r>
            <a:r>
              <a:rPr lang="en-US" dirty="0" smtClean="0">
                <a:latin typeface="Cambria" panose="02040503050406030204" pitchFamily="18" charset="0"/>
              </a:rPr>
              <a:t>: 	T</a:t>
            </a:r>
            <a:r>
              <a:rPr lang="en-US" baseline="-25000" dirty="0" smtClean="0">
                <a:latin typeface="Cambria" panose="02040503050406030204" pitchFamily="18" charset="0"/>
              </a:rPr>
              <a:t>1</a:t>
            </a:r>
            <a:r>
              <a:rPr lang="en-US" baseline="-25000" dirty="0">
                <a:latin typeface="Cambria" panose="02040503050406030204" pitchFamily="18" charset="0"/>
              </a:rPr>
              <a:t>/2</a:t>
            </a:r>
            <a:r>
              <a:rPr lang="en-US" baseline="30000" dirty="0">
                <a:latin typeface="Cambria" panose="02040503050406030204" pitchFamily="18" charset="0"/>
              </a:rPr>
              <a:t>0ν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&gt; 3.0×</a:t>
            </a:r>
            <a:r>
              <a:rPr lang="en-US" dirty="0">
                <a:latin typeface="Cambria" panose="02040503050406030204" pitchFamily="18" charset="0"/>
              </a:rPr>
              <a:t>10</a:t>
            </a:r>
            <a:r>
              <a:rPr lang="en-US" baseline="30000" dirty="0">
                <a:latin typeface="Cambria" panose="02040503050406030204" pitchFamily="18" charset="0"/>
              </a:rPr>
              <a:t>25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yr</a:t>
            </a:r>
            <a:r>
              <a:rPr lang="en-US" dirty="0">
                <a:latin typeface="Cambria" panose="02040503050406030204" pitchFamily="18" charset="0"/>
              </a:rPr>
              <a:t> (90% C.L.)  </a:t>
            </a:r>
            <a:r>
              <a:rPr lang="en-US" dirty="0" smtClean="0">
                <a:latin typeface="Cambria" panose="02040503050406030204" pitchFamily="18" charset="0"/>
              </a:rPr>
              <a:t>(&lt;</a:t>
            </a:r>
            <a:r>
              <a:rPr lang="en-US" dirty="0" err="1" smtClean="0">
                <a:latin typeface="Cambria" panose="02040503050406030204" pitchFamily="18" charset="0"/>
              </a:rPr>
              <a:t>m</a:t>
            </a:r>
            <a:r>
              <a:rPr lang="en-US" baseline="-25000" dirty="0" err="1" smtClean="0">
                <a:latin typeface="Cambria" panose="02040503050406030204" pitchFamily="18" charset="0"/>
              </a:rPr>
              <a:t>ee</a:t>
            </a:r>
            <a:r>
              <a:rPr lang="en-US" dirty="0" smtClean="0">
                <a:latin typeface="Cambria" panose="02040503050406030204" pitchFamily="18" charset="0"/>
              </a:rPr>
              <a:t>&gt; </a:t>
            </a:r>
            <a:r>
              <a:rPr lang="en-US" dirty="0">
                <a:latin typeface="Cambria" panose="02040503050406030204" pitchFamily="18" charset="0"/>
              </a:rPr>
              <a:t>&lt; </a:t>
            </a:r>
            <a:r>
              <a:rPr lang="en-US" dirty="0" smtClean="0">
                <a:latin typeface="Cambria" panose="02040503050406030204" pitchFamily="18" charset="0"/>
              </a:rPr>
              <a:t>0.</a:t>
            </a:r>
            <a:r>
              <a:rPr lang="ru-RU" dirty="0" smtClean="0">
                <a:latin typeface="Cambria" panose="02040503050406030204" pitchFamily="18" charset="0"/>
              </a:rPr>
              <a:t>17</a:t>
            </a:r>
            <a:r>
              <a:rPr lang="en-US" dirty="0" smtClean="0">
                <a:latin typeface="Cambria" panose="02040503050406030204" pitchFamily="18" charset="0"/>
              </a:rPr>
              <a:t>-0.</a:t>
            </a:r>
            <a:r>
              <a:rPr lang="ru-RU" dirty="0" smtClean="0">
                <a:latin typeface="Cambria" panose="02040503050406030204" pitchFamily="18" charset="0"/>
              </a:rPr>
              <a:t>3</a:t>
            </a:r>
            <a:r>
              <a:rPr lang="en-US" dirty="0" smtClean="0">
                <a:latin typeface="Cambria" panose="02040503050406030204" pitchFamily="18" charset="0"/>
              </a:rPr>
              <a:t>4 eV)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Phase II is approaching…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0831" y="14117"/>
            <a:ext cx="4341168" cy="666987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en-US" sz="3600" u="sng" dirty="0" smtClean="0"/>
              <a:t>GERDA collaboration</a:t>
            </a:r>
            <a:endParaRPr lang="en-US" sz="3600" u="sng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066B-F6EF-45E1-82E7-9F33D9339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142843" y="5634315"/>
            <a:ext cx="8858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~ 100 physicists, 17 institutes, 7 countries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1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5025" y="14118"/>
            <a:ext cx="1268975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6387"/>
            <a:ext cx="9144000" cy="3705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504" y="27180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Thank you for your attention!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8D1C-D121-4B3C-8286-696CA55469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1A72-066D-4242-AEBE-D08DFD0940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9716" y="-199852"/>
            <a:ext cx="4650234" cy="1073811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Germanium detectors:</a:t>
            </a:r>
            <a:r>
              <a:rPr lang="en-US" sz="40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0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principle and advantages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555378"/>
              </p:ext>
            </p:extLst>
          </p:nvPr>
        </p:nvGraphicFramePr>
        <p:xfrm>
          <a:off x="4586288" y="168194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1681941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31807" y="1224622"/>
            <a:ext cx="5811829" cy="270843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  <a:t>detector-grade semiconductors are 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  <a:t>high-purity materials (low background)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  <a:t>established detector technologies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sym typeface="Symbol" pitchFamily="18" charset="2"/>
              </a:rPr>
              <a:t>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  <a:t> industrial support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  <a:t>very good energy resolution:  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  <a:t>~2-3 keV for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  <a:t>Ge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2000" dirty="0" smtClean="0">
                <a:latin typeface="Cambria" panose="02040503050406030204" pitchFamily="18" charset="0"/>
              </a:rPr>
              <a:t>good detection efficiency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2" name="Text Box 31"/>
          <p:cNvSpPr txBox="1">
            <a:spLocks noChangeAspect="1" noChangeArrowheads="1"/>
          </p:cNvSpPr>
          <p:nvPr/>
        </p:nvSpPr>
        <p:spPr bwMode="auto">
          <a:xfrm>
            <a:off x="6792582" y="5639886"/>
            <a:ext cx="2293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0" dirty="0">
                <a:latin typeface="Cambria" panose="02040503050406030204" pitchFamily="18" charset="0"/>
              </a:rPr>
              <a:t>germanium detector operating </a:t>
            </a:r>
            <a:r>
              <a:rPr lang="en-GB" sz="1600" b="0" dirty="0" smtClean="0">
                <a:latin typeface="Cambria" panose="02040503050406030204" pitchFamily="18" charset="0"/>
              </a:rPr>
              <a:t>principle</a:t>
            </a:r>
            <a:endParaRPr lang="en-GB" sz="1600" b="0" dirty="0">
              <a:latin typeface="Cambria" panose="02040503050406030204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6512555" y="531059"/>
            <a:ext cx="2442514" cy="5032375"/>
            <a:chOff x="6567488" y="1221649"/>
            <a:chExt cx="2442514" cy="5032375"/>
          </a:xfrm>
        </p:grpSpPr>
        <p:pic>
          <p:nvPicPr>
            <p:cNvPr id="13" name="Picture 32" descr="HPG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7488" y="1334361"/>
              <a:ext cx="2249487" cy="491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5"/>
            <p:cNvSpPr txBox="1">
              <a:spLocks noChangeAspect="1" noChangeArrowheads="1"/>
            </p:cNvSpPr>
            <p:nvPr/>
          </p:nvSpPr>
          <p:spPr bwMode="auto">
            <a:xfrm>
              <a:off x="6891923" y="3483836"/>
              <a:ext cx="153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0" i="1" dirty="0"/>
                <a:t>p</a:t>
              </a:r>
              <a:r>
                <a:rPr lang="en-GB" sz="1400" b="0" dirty="0"/>
                <a:t>-type germanium</a:t>
              </a:r>
              <a:endParaRPr lang="en-US" sz="1400" b="0" dirty="0"/>
            </a:p>
          </p:txBody>
        </p:sp>
        <p:sp>
          <p:nvSpPr>
            <p:cNvPr id="15" name="Text Box 20"/>
            <p:cNvSpPr txBox="1">
              <a:spLocks noChangeAspect="1" noChangeArrowheads="1"/>
            </p:cNvSpPr>
            <p:nvPr/>
          </p:nvSpPr>
          <p:spPr bwMode="auto">
            <a:xfrm>
              <a:off x="7777840" y="4618899"/>
              <a:ext cx="9375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0" i="1" dirty="0"/>
                <a:t>p</a:t>
              </a:r>
              <a:r>
                <a:rPr lang="en-GB" sz="1400" b="0" dirty="0"/>
                <a:t>+</a:t>
              </a:r>
              <a:r>
                <a:rPr lang="en-GB" sz="1400" b="0" baseline="30000" dirty="0"/>
                <a:t> </a:t>
              </a:r>
              <a:r>
                <a:rPr lang="en-GB" sz="1400" b="0" dirty="0"/>
                <a:t>contact</a:t>
              </a:r>
              <a:endParaRPr lang="en-US" sz="1400" b="0" dirty="0"/>
            </a:p>
          </p:txBody>
        </p:sp>
        <p:sp>
          <p:nvSpPr>
            <p:cNvPr id="16" name="Line 21"/>
            <p:cNvSpPr>
              <a:spLocks noChangeAspect="1" noChangeShapeType="1"/>
            </p:cNvSpPr>
            <p:nvPr/>
          </p:nvSpPr>
          <p:spPr bwMode="auto">
            <a:xfrm rot="16200000" flipV="1">
              <a:off x="7753351" y="4523648"/>
              <a:ext cx="184150" cy="1365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2"/>
            <p:cNvSpPr txBox="1">
              <a:spLocks noChangeAspect="1" noChangeArrowheads="1"/>
            </p:cNvSpPr>
            <p:nvPr/>
          </p:nvSpPr>
          <p:spPr bwMode="auto">
            <a:xfrm>
              <a:off x="8072438" y="3026631"/>
              <a:ext cx="9375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0" i="1" dirty="0"/>
                <a:t>n</a:t>
              </a:r>
              <a:r>
                <a:rPr lang="en-GB" sz="1400" b="0" dirty="0"/>
                <a:t>+</a:t>
              </a:r>
              <a:r>
                <a:rPr lang="en-GB" sz="1400" b="0" baseline="30000" dirty="0"/>
                <a:t> </a:t>
              </a:r>
              <a:r>
                <a:rPr lang="en-GB" sz="1400" b="0" dirty="0"/>
                <a:t>contact</a:t>
              </a:r>
              <a:endParaRPr lang="en-US" sz="1400" b="0" dirty="0"/>
            </a:p>
          </p:txBody>
        </p:sp>
        <p:sp>
          <p:nvSpPr>
            <p:cNvPr id="18" name="Text Box 26"/>
            <p:cNvSpPr txBox="1">
              <a:spLocks noChangeAspect="1" noChangeArrowheads="1"/>
            </p:cNvSpPr>
            <p:nvPr/>
          </p:nvSpPr>
          <p:spPr bwMode="auto">
            <a:xfrm>
              <a:off x="6964363" y="2097949"/>
              <a:ext cx="10922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b="0" dirty="0">
                  <a:solidFill>
                    <a:srgbClr val="FF0000"/>
                  </a:solidFill>
                </a:rPr>
                <a:t>holes </a:t>
              </a:r>
              <a:br>
                <a:rPr lang="en-GB" sz="1200" b="0" dirty="0">
                  <a:solidFill>
                    <a:srgbClr val="FF0000"/>
                  </a:solidFill>
                </a:rPr>
              </a:br>
              <a:r>
                <a:rPr lang="en-GB" sz="1200" b="0" dirty="0">
                  <a:solidFill>
                    <a:srgbClr val="FF0000"/>
                  </a:solidFill>
                </a:rPr>
                <a:t>drift to p+ contact</a:t>
              </a:r>
              <a:endParaRPr lang="en-US" sz="1200" b="0" dirty="0">
                <a:solidFill>
                  <a:srgbClr val="FF0000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>
              <a:off x="8088313" y="3298099"/>
              <a:ext cx="185737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spect="1" noChangeArrowheads="1"/>
            </p:cNvSpPr>
            <p:nvPr/>
          </p:nvSpPr>
          <p:spPr bwMode="auto">
            <a:xfrm>
              <a:off x="7858148" y="3971199"/>
              <a:ext cx="10518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0" i="1" dirty="0"/>
                <a:t>p-n</a:t>
              </a:r>
              <a:r>
                <a:rPr lang="en-GB" sz="1400" b="0" baseline="30000" dirty="0"/>
                <a:t> </a:t>
              </a:r>
              <a:r>
                <a:rPr lang="en-GB" sz="1400" b="0" dirty="0"/>
                <a:t>junction</a:t>
              </a:r>
              <a:endParaRPr lang="en-US" sz="1400" b="0" dirty="0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7269163" y="1959836"/>
              <a:ext cx="258762" cy="184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spect="1" noChangeArrowheads="1"/>
            </p:cNvSpPr>
            <p:nvPr/>
          </p:nvSpPr>
          <p:spPr bwMode="auto">
            <a:xfrm rot="16200000">
              <a:off x="6423025" y="4124720"/>
              <a:ext cx="14335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0" i="1" dirty="0"/>
                <a:t>depleted region (active volume)</a:t>
              </a:r>
              <a:endParaRPr lang="en-US" sz="1400" b="0" dirty="0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>
              <a:off x="8342313" y="4220436"/>
              <a:ext cx="115887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H="1" flipV="1">
              <a:off x="6956425" y="1731236"/>
              <a:ext cx="26035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" name="Straight Connector 35"/>
            <p:cNvCxnSpPr>
              <a:cxnSpLocks noChangeShapeType="1"/>
            </p:cNvCxnSpPr>
            <p:nvPr/>
          </p:nvCxnSpPr>
          <p:spPr bwMode="auto">
            <a:xfrm rot="10800000" flipV="1">
              <a:off x="7269163" y="1564549"/>
              <a:ext cx="1585912" cy="381000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26" name="Straight Arrow Connector 37"/>
            <p:cNvCxnSpPr>
              <a:cxnSpLocks noChangeShapeType="1"/>
            </p:cNvCxnSpPr>
            <p:nvPr/>
          </p:nvCxnSpPr>
          <p:spPr bwMode="auto">
            <a:xfrm rot="5400000" flipH="1">
              <a:off x="6879431" y="1581218"/>
              <a:ext cx="738187" cy="19050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27" name="5-Point Star 34"/>
            <p:cNvSpPr/>
            <p:nvPr/>
          </p:nvSpPr>
          <p:spPr bwMode="auto">
            <a:xfrm>
              <a:off x="7185025" y="1891574"/>
              <a:ext cx="138113" cy="106362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" name="Text Box 27"/>
            <p:cNvSpPr txBox="1">
              <a:spLocks noChangeAspect="1" noChangeArrowheads="1"/>
            </p:cNvSpPr>
            <p:nvPr/>
          </p:nvSpPr>
          <p:spPr bwMode="auto">
            <a:xfrm>
              <a:off x="7250113" y="1361349"/>
              <a:ext cx="7443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0" dirty="0">
                  <a:solidFill>
                    <a:srgbClr val="0000FF"/>
                  </a:solidFill>
                </a:rPr>
                <a:t>ionizing</a:t>
              </a:r>
            </a:p>
            <a:p>
              <a:r>
                <a:rPr lang="en-GB" sz="1200" b="0" dirty="0">
                  <a:solidFill>
                    <a:srgbClr val="0000FF"/>
                  </a:solidFill>
                </a:rPr>
                <a:t>radiation</a:t>
              </a:r>
              <a:endParaRPr lang="en-US" sz="1200" b="0" dirty="0">
                <a:solidFill>
                  <a:srgbClr val="0000FF"/>
                </a:solidFill>
              </a:endParaRPr>
            </a:p>
          </p:txBody>
        </p:sp>
        <p:sp>
          <p:nvSpPr>
            <p:cNvPr id="29" name="Rectangle 76"/>
            <p:cNvSpPr/>
            <p:nvPr/>
          </p:nvSpPr>
          <p:spPr>
            <a:xfrm>
              <a:off x="6715140" y="5169771"/>
              <a:ext cx="2000264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 Box 18"/>
            <p:cNvSpPr txBox="1">
              <a:spLocks noChangeAspect="1" noChangeArrowheads="1"/>
            </p:cNvSpPr>
            <p:nvPr/>
          </p:nvSpPr>
          <p:spPr bwMode="auto">
            <a:xfrm>
              <a:off x="7400482" y="5336789"/>
              <a:ext cx="671980" cy="261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100" dirty="0" smtClean="0"/>
                <a:t>signal</a:t>
              </a:r>
              <a:endParaRPr lang="en-US" sz="1100" dirty="0"/>
            </a:p>
          </p:txBody>
        </p:sp>
        <p:sp>
          <p:nvSpPr>
            <p:cNvPr id="31" name="Text Box 19"/>
            <p:cNvSpPr txBox="1">
              <a:spLocks noChangeAspect="1" noChangeArrowheads="1"/>
            </p:cNvSpPr>
            <p:nvPr/>
          </p:nvSpPr>
          <p:spPr bwMode="auto">
            <a:xfrm>
              <a:off x="8072462" y="5355425"/>
              <a:ext cx="78581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100" dirty="0"/>
                <a:t>high </a:t>
              </a:r>
            </a:p>
            <a:p>
              <a:pPr algn="r"/>
              <a:r>
                <a:rPr lang="en-GB" sz="1100" dirty="0"/>
                <a:t>voltage </a:t>
              </a:r>
            </a:p>
            <a:p>
              <a:pPr algn="r"/>
              <a:r>
                <a:rPr lang="en-GB" sz="1100" dirty="0"/>
                <a:t>(+)</a:t>
              </a:r>
              <a:endParaRPr lang="en-US" sz="1100" dirty="0"/>
            </a:p>
          </p:txBody>
        </p:sp>
        <p:grpSp>
          <p:nvGrpSpPr>
            <p:cNvPr id="33" name="Group 84"/>
            <p:cNvGrpSpPr/>
            <p:nvPr/>
          </p:nvGrpSpPr>
          <p:grpSpPr>
            <a:xfrm>
              <a:off x="7642245" y="5098333"/>
              <a:ext cx="108001" cy="288000"/>
              <a:chOff x="7642245" y="4786322"/>
              <a:chExt cx="108001" cy="288000"/>
            </a:xfrm>
          </p:grpSpPr>
          <p:cxnSp>
            <p:nvCxnSpPr>
              <p:cNvPr id="34" name="Straight Connector 81"/>
              <p:cNvCxnSpPr/>
              <p:nvPr/>
            </p:nvCxnSpPr>
            <p:spPr>
              <a:xfrm rot="5400000">
                <a:off x="7499039" y="4929528"/>
                <a:ext cx="2880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83"/>
              <p:cNvCxnSpPr/>
              <p:nvPr/>
            </p:nvCxnSpPr>
            <p:spPr>
              <a:xfrm rot="10800000">
                <a:off x="7642246" y="4786322"/>
                <a:ext cx="10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85"/>
            <p:cNvGrpSpPr/>
            <p:nvPr/>
          </p:nvGrpSpPr>
          <p:grpSpPr>
            <a:xfrm flipH="1">
              <a:off x="8501090" y="5098333"/>
              <a:ext cx="108001" cy="288000"/>
              <a:chOff x="7642245" y="4786322"/>
              <a:chExt cx="108001" cy="288000"/>
            </a:xfrm>
          </p:grpSpPr>
          <p:cxnSp>
            <p:nvCxnSpPr>
              <p:cNvPr id="37" name="Straight Connector 86"/>
              <p:cNvCxnSpPr/>
              <p:nvPr/>
            </p:nvCxnSpPr>
            <p:spPr>
              <a:xfrm rot="5400000">
                <a:off x="7499039" y="4929528"/>
                <a:ext cx="288000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87"/>
              <p:cNvCxnSpPr/>
              <p:nvPr/>
            </p:nvCxnSpPr>
            <p:spPr>
              <a:xfrm rot="10800000">
                <a:off x="7642246" y="4786322"/>
                <a:ext cx="10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Picture 1" descr="D:\My Pictures\GERDA\GTF_42\P10101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3063" y="4835565"/>
            <a:ext cx="207010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666871" y="4149080"/>
            <a:ext cx="549342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latin typeface="Cambria" panose="02040503050406030204" pitchFamily="18" charset="0"/>
              </a:rPr>
              <a:t>HdM, IGEX (finished), GERDA&amp;Majorana</a:t>
            </a:r>
            <a:r>
              <a:rPr lang="it-IT" dirty="0">
                <a:latin typeface="Cambria" panose="02040503050406030204" pitchFamily="18" charset="0"/>
              </a:rPr>
              <a:t>: Ge </a:t>
            </a:r>
            <a:r>
              <a:rPr lang="it-IT" dirty="0" smtClean="0">
                <a:latin typeface="Cambria" panose="02040503050406030204" pitchFamily="18" charset="0"/>
              </a:rPr>
              <a:t>detectors</a:t>
            </a:r>
            <a:endParaRPr lang="it-IT" dirty="0">
              <a:latin typeface="Cambria" panose="02040503050406030204" pitchFamily="18" charset="0"/>
            </a:endParaRPr>
          </a:p>
          <a:p>
            <a:pPr algn="ctr"/>
            <a:r>
              <a:rPr lang="it-IT" sz="1600" b="0" dirty="0">
                <a:latin typeface="Cambria" panose="02040503050406030204" pitchFamily="18" charset="0"/>
              </a:rPr>
              <a:t>Cryogenic operation 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755576" y="6407173"/>
            <a:ext cx="2430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dirty="0">
                <a:latin typeface="Cambria" panose="02040503050406030204" pitchFamily="18" charset="0"/>
              </a:rPr>
              <a:t>Coaxial p-type detector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3563888" y="6368760"/>
            <a:ext cx="2430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dirty="0" smtClean="0">
                <a:latin typeface="Cambria" panose="02040503050406030204" pitchFamily="18" charset="0"/>
              </a:rPr>
              <a:t>BEGe </a:t>
            </a:r>
            <a:r>
              <a:rPr lang="it-IT" sz="1400" dirty="0">
                <a:latin typeface="Cambria" panose="02040503050406030204" pitchFamily="18" charset="0"/>
              </a:rPr>
              <a:t>detector</a:t>
            </a:r>
            <a:endParaRPr lang="en-US" sz="1400" dirty="0">
              <a:latin typeface="Cambria" panose="02040503050406030204" pitchFamily="18" charset="0"/>
            </a:endParaRPr>
          </a:p>
        </p:txBody>
      </p:sp>
      <p:pic>
        <p:nvPicPr>
          <p:cNvPr id="43" name="Picture 4" descr="D:\My Pictures\GERDA\BLAr\bLAr\foto_bege\P1010226.JPG"/>
          <p:cNvPicPr>
            <a:picLocks noChangeAspect="1" noChangeArrowheads="1"/>
          </p:cNvPicPr>
          <p:nvPr/>
        </p:nvPicPr>
        <p:blipFill rotWithShape="1">
          <a:blip r:embed="rId7"/>
          <a:srcRect l="43836" t="41211" r="37648" b="38976"/>
          <a:stretch/>
        </p:blipFill>
        <p:spPr bwMode="auto">
          <a:xfrm>
            <a:off x="3790704" y="4855573"/>
            <a:ext cx="1933424" cy="15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4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TextBox 10"/>
          <p:cNvSpPr txBox="1">
            <a:spLocks noChangeArrowheads="1"/>
          </p:cNvSpPr>
          <p:nvPr/>
        </p:nvSpPr>
        <p:spPr bwMode="auto">
          <a:xfrm>
            <a:off x="116822" y="968727"/>
            <a:ext cx="80624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GERDA</a:t>
            </a:r>
            <a:r>
              <a:rPr lang="en-US" dirty="0">
                <a:latin typeface="Calibri" pitchFamily="34" charset="0"/>
              </a:rPr>
              <a:t> experiment is an ultra-low background experiment aimed to search for 0</a:t>
            </a:r>
            <a:r>
              <a:rPr lang="en-US" dirty="0">
                <a:latin typeface="Calibri" pitchFamily="34" charset="0"/>
                <a:sym typeface="Symbol" pitchFamily="18" charset="2"/>
              </a:rPr>
              <a:t>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decay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of </a:t>
            </a:r>
            <a:r>
              <a:rPr lang="en-US" baseline="30000" dirty="0" smtClean="0">
                <a:latin typeface="Calibri" pitchFamily="34" charset="0"/>
              </a:rPr>
              <a:t>76</a:t>
            </a:r>
            <a:r>
              <a:rPr lang="en-US" dirty="0" smtClean="0">
                <a:latin typeface="Calibri" pitchFamily="34" charset="0"/>
              </a:rPr>
              <a:t>Ge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1651" y="4429175"/>
            <a:ext cx="3033436" cy="1886517"/>
            <a:chOff x="39322" y="3695789"/>
            <a:chExt cx="4470765" cy="251257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9322" y="3695789"/>
              <a:ext cx="4470765" cy="2512575"/>
              <a:chOff x="-43227" y="3860799"/>
              <a:chExt cx="4470765" cy="2512575"/>
            </a:xfrm>
          </p:grpSpPr>
          <p:pic>
            <p:nvPicPr>
              <p:cNvPr id="323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6538" y="3860799"/>
                <a:ext cx="4191000" cy="2430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37" name="Text Box 3"/>
              <p:cNvSpPr txBox="1">
                <a:spLocks noChangeArrowheads="1"/>
              </p:cNvSpPr>
              <p:nvPr/>
            </p:nvSpPr>
            <p:spPr bwMode="auto">
              <a:xfrm>
                <a:off x="3055023" y="6033579"/>
                <a:ext cx="1293447" cy="339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i="1" dirty="0">
                    <a:latin typeface="Calibri" pitchFamily="34" charset="0"/>
                  </a:rPr>
                  <a:t>Energy (</a:t>
                </a:r>
                <a:r>
                  <a:rPr lang="en-US" sz="1200" i="1" dirty="0" err="1">
                    <a:latin typeface="Calibri" pitchFamily="34" charset="0"/>
                  </a:rPr>
                  <a:t>keV</a:t>
                </a:r>
                <a:r>
                  <a:rPr lang="en-US" sz="1200" i="1" dirty="0">
                    <a:latin typeface="Calibri" pitchFamily="34" charset="0"/>
                  </a:rPr>
                  <a:t>)</a:t>
                </a:r>
              </a:p>
            </p:txBody>
          </p:sp>
          <p:sp>
            <p:nvSpPr>
              <p:cNvPr id="3238" name="Text Box 4"/>
              <p:cNvSpPr txBox="1">
                <a:spLocks noChangeArrowheads="1"/>
              </p:cNvSpPr>
              <p:nvPr/>
            </p:nvSpPr>
            <p:spPr bwMode="auto">
              <a:xfrm rot="16200000">
                <a:off x="-521158" y="4850276"/>
                <a:ext cx="1316941" cy="361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i="1" dirty="0">
                    <a:latin typeface="Calibri" pitchFamily="34" charset="0"/>
                  </a:rPr>
                  <a:t>arbitrary units</a:t>
                </a:r>
              </a:p>
            </p:txBody>
          </p:sp>
        </p:grpSp>
        <p:sp>
          <p:nvSpPr>
            <p:cNvPr id="3239" name="Text Box 22"/>
            <p:cNvSpPr txBox="1">
              <a:spLocks noChangeArrowheads="1"/>
            </p:cNvSpPr>
            <p:nvPr/>
          </p:nvSpPr>
          <p:spPr bwMode="auto">
            <a:xfrm>
              <a:off x="1412535" y="3811383"/>
              <a:ext cx="832091" cy="40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993300"/>
                  </a:solidFill>
                  <a:latin typeface="Calibri" pitchFamily="34" charset="0"/>
                </a:rPr>
                <a:t>2</a:t>
              </a:r>
              <a:r>
                <a:rPr lang="en-US" sz="1400" dirty="0">
                  <a:solidFill>
                    <a:srgbClr val="993300"/>
                  </a:solidFill>
                  <a:latin typeface="Calibri" pitchFamily="34" charset="0"/>
                  <a:sym typeface="Symbol" pitchFamily="18" charset="2"/>
                </a:rPr>
                <a:t></a:t>
              </a:r>
            </a:p>
          </p:txBody>
        </p:sp>
        <p:sp>
          <p:nvSpPr>
            <p:cNvPr id="3240" name="Text Box 23"/>
            <p:cNvSpPr txBox="1">
              <a:spLocks noChangeArrowheads="1"/>
            </p:cNvSpPr>
            <p:nvPr/>
          </p:nvSpPr>
          <p:spPr bwMode="auto">
            <a:xfrm>
              <a:off x="3078436" y="4810693"/>
              <a:ext cx="832091" cy="40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993300"/>
                  </a:solidFill>
                  <a:latin typeface="Calibri" pitchFamily="34" charset="0"/>
                </a:rPr>
                <a:t>0</a:t>
              </a:r>
              <a:r>
                <a:rPr lang="en-US" sz="1400" dirty="0">
                  <a:solidFill>
                    <a:srgbClr val="993300"/>
                  </a:solidFill>
                  <a:latin typeface="Calibri" pitchFamily="34" charset="0"/>
                  <a:sym typeface="Symbol" pitchFamily="18" charset="2"/>
                </a:rPr>
                <a:t>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20334" y="1712748"/>
            <a:ext cx="3745247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anose="02040503050406030204" pitchFamily="18" charset="0"/>
              </a:rPr>
              <a:t>Searching for 0</a:t>
            </a:r>
            <a:r>
              <a:rPr lang="en-US" dirty="0">
                <a:latin typeface="Cambria" panose="02040503050406030204" pitchFamily="18" charset="0"/>
                <a:sym typeface="Symbol"/>
              </a:rPr>
              <a:t></a:t>
            </a:r>
            <a:r>
              <a:rPr lang="en-US" dirty="0">
                <a:latin typeface="Cambria" panose="02040503050406030204" pitchFamily="18" charset="0"/>
              </a:rPr>
              <a:t> helps to understand: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Nature of </a:t>
            </a:r>
            <a:r>
              <a:rPr lang="en-US" dirty="0">
                <a:latin typeface="Cambria" panose="02040503050406030204" pitchFamily="18" charset="0"/>
                <a:sym typeface="Symbol"/>
              </a:rPr>
              <a:t> (Dirac or </a:t>
            </a:r>
            <a:r>
              <a:rPr lang="en-US" dirty="0" err="1">
                <a:latin typeface="Cambria" panose="02040503050406030204" pitchFamily="18" charset="0"/>
                <a:sym typeface="Symbol"/>
              </a:rPr>
              <a:t>Majorana</a:t>
            </a:r>
            <a:r>
              <a:rPr lang="en-US" dirty="0">
                <a:latin typeface="Cambria" panose="02040503050406030204" pitchFamily="18" charset="0"/>
                <a:sym typeface="Symbol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  <a:sym typeface="Symbol"/>
              </a:rPr>
              <a:t>Neutrino mass scale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  <a:sym typeface="Symbol"/>
              </a:rPr>
              <a:t>Neutrino hierarchy</a:t>
            </a:r>
            <a:endParaRPr lang="en-US" dirty="0">
              <a:latin typeface="Cambria" panose="020405030504060302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00188" y="2555854"/>
            <a:ext cx="2061912" cy="1292794"/>
            <a:chOff x="6315075" y="1638300"/>
            <a:chExt cx="2381250" cy="1584325"/>
          </a:xfrm>
        </p:grpSpPr>
        <p:graphicFrame>
          <p:nvGraphicFramePr>
            <p:cNvPr id="3230" name="Object 1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7478926"/>
                </p:ext>
              </p:extLst>
            </p:nvPr>
          </p:nvGraphicFramePr>
          <p:xfrm>
            <a:off x="6315075" y="1638300"/>
            <a:ext cx="2381250" cy="158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2" name="Photo Editor Photo" r:id="rId5" imgW="2019048" imgH="1340952" progId="">
                    <p:embed/>
                  </p:oleObj>
                </mc:Choice>
                <mc:Fallback>
                  <p:oleObj name="Photo Editor Photo" r:id="rId5" imgW="2019048" imgH="134095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5075" y="1638300"/>
                          <a:ext cx="2381250" cy="158432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46" name="TextBox 25"/>
            <p:cNvSpPr txBox="1">
              <a:spLocks noChangeArrowheads="1"/>
            </p:cNvSpPr>
            <p:nvPr/>
          </p:nvSpPr>
          <p:spPr bwMode="auto">
            <a:xfrm>
              <a:off x="6315075" y="1641787"/>
              <a:ext cx="700150" cy="377182"/>
            </a:xfrm>
            <a:prstGeom prst="rect">
              <a:avLst/>
            </a:prstGeom>
            <a:ln>
              <a:solidFill>
                <a:schemeClr val="accent6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00"/>
                  </a:solidFill>
                  <a:latin typeface="Calibri" pitchFamily="34" charset="0"/>
                </a:rPr>
                <a:t>A= 76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31473" y="28925"/>
            <a:ext cx="4312168" cy="587496"/>
          </a:xfr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Double </a:t>
            </a:r>
            <a:r>
              <a:rPr lang="en-US" sz="3600" u="sng" dirty="0">
                <a:solidFill>
                  <a:schemeClr val="tx2">
                    <a:lumMod val="75000"/>
                  </a:schemeClr>
                </a:solidFill>
              </a:rPr>
              <a:t>beta-decay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EBD9-C9A3-4429-88AB-5B9B718A27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6" descr="Gerda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3589" y="439611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pictu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51917" y="2673323"/>
            <a:ext cx="2627327" cy="22455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76528" y="5250056"/>
            <a:ext cx="2190636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good </a:t>
            </a:r>
            <a:r>
              <a:rPr lang="en-US" dirty="0">
                <a:latin typeface="Cambria" panose="02040503050406030204" pitchFamily="18" charset="0"/>
              </a:rPr>
              <a:t>energy </a:t>
            </a:r>
            <a:r>
              <a:rPr lang="en-US" dirty="0" smtClean="0">
                <a:latin typeface="Cambria" panose="02040503050406030204" pitchFamily="18" charset="0"/>
              </a:rPr>
              <a:t>resolution is needed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167409" y="5440808"/>
            <a:ext cx="501226" cy="282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D:\My Pictures\GERDA\BLAr\bLAr\foto_bege\P1010226.JPG"/>
          <p:cNvPicPr>
            <a:picLocks noChangeAspect="1" noChangeArrowheads="1"/>
          </p:cNvPicPr>
          <p:nvPr/>
        </p:nvPicPr>
        <p:blipFill rotWithShape="1">
          <a:blip r:embed="rId9"/>
          <a:srcRect l="43836" t="41211" r="37648" b="38976"/>
          <a:stretch/>
        </p:blipFill>
        <p:spPr bwMode="auto">
          <a:xfrm>
            <a:off x="7067516" y="4825093"/>
            <a:ext cx="1886816" cy="151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право 27"/>
          <p:cNvSpPr/>
          <p:nvPr/>
        </p:nvSpPr>
        <p:spPr>
          <a:xfrm>
            <a:off x="6201321" y="5444060"/>
            <a:ext cx="668232" cy="282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386791" y="5981338"/>
            <a:ext cx="13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latin typeface="Cambria" panose="02040503050406030204" pitchFamily="18" charset="0"/>
              </a:rPr>
              <a:t>Ge</a:t>
            </a:r>
            <a:r>
              <a:rPr lang="en-US" b="1" u="sng" dirty="0" smtClean="0">
                <a:latin typeface="Cambria" panose="02040503050406030204" pitchFamily="18" charset="0"/>
              </a:rPr>
              <a:t> detector</a:t>
            </a:r>
            <a:endParaRPr lang="ru-RU" b="1" u="sn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435-49CA-4A2E-A55D-DD2E4982D9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038867"/>
            <a:ext cx="5544851" cy="5190665"/>
            <a:chOff x="-3374045" y="622344"/>
            <a:chExt cx="6162246" cy="5465534"/>
          </a:xfrm>
        </p:grpSpPr>
        <p:pic>
          <p:nvPicPr>
            <p:cNvPr id="7" name="Picture 27" descr="D:\My Pictures\GERDA\BLAr\bLAr\BEGe_picture\P101023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9" t="47786" r="18462"/>
            <a:stretch>
              <a:fillRect/>
            </a:stretch>
          </p:blipFill>
          <p:spPr bwMode="auto">
            <a:xfrm>
              <a:off x="-3374045" y="774318"/>
              <a:ext cx="1797134" cy="187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6911" y="622344"/>
              <a:ext cx="4365112" cy="2180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24875" y="2883018"/>
              <a:ext cx="5438141" cy="3204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20405" y="13303"/>
            <a:ext cx="7811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GERDA: 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Phase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II preparations – </a:t>
            </a:r>
            <a:r>
              <a:rPr lang="en-US" sz="2800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BEGe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detectors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869867" y="1045356"/>
            <a:ext cx="2901950" cy="2057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</a:rPr>
              <a:t>Signal shape provides clear topology for event-by-event signal ID /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</a:rPr>
              <a:t>bgd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</a:rPr>
              <a:t> discrimination: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</a:rPr>
              <a:t> SSE/MSE discrimination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</a:rPr>
              <a:t> Surface events: </a:t>
            </a:r>
          </a:p>
          <a:p>
            <a:pPr lvl="1" eaLnBrk="1" hangingPunct="1">
              <a:buFontTx/>
              <a:buChar char="•"/>
            </a:pP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</a:rPr>
              <a:t> n+ slow pulses</a:t>
            </a:r>
          </a:p>
          <a:p>
            <a:pPr lvl="1" eaLnBrk="1" hangingPunct="1">
              <a:buFontTx/>
              <a:buChar char="•"/>
            </a:pP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</a:rPr>
              <a:t> p+: ‘amplified’ current pulses 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5195472" y="3185849"/>
            <a:ext cx="3800475" cy="3100388"/>
            <a:chOff x="1671" y="2254"/>
            <a:chExt cx="2394" cy="1953"/>
          </a:xfrm>
        </p:grpSpPr>
        <p:pic>
          <p:nvPicPr>
            <p:cNvPr id="18" name="Picture 5" descr="Th_zoo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02" y="2254"/>
              <a:ext cx="2363" cy="19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671" y="4028"/>
              <a:ext cx="122" cy="17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sz="1200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5438360" y="6187421"/>
            <a:ext cx="2900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</a:rPr>
              <a:t>D. </a:t>
            </a:r>
            <a:r>
              <a:rPr lang="en-US" sz="1200" b="1" dirty="0" err="1">
                <a:latin typeface="Cambria" panose="02040503050406030204" pitchFamily="18" charset="0"/>
              </a:rPr>
              <a:t>Budjas</a:t>
            </a:r>
            <a:r>
              <a:rPr lang="en-US" sz="1200" b="1" dirty="0">
                <a:latin typeface="Cambria" panose="02040503050406030204" pitchFamily="18" charset="0"/>
              </a:rPr>
              <a:t> et al., JINST 4 P10007 (2009)</a:t>
            </a:r>
          </a:p>
        </p:txBody>
      </p:sp>
    </p:spTree>
    <p:extLst>
      <p:ext uri="{BB962C8B-B14F-4D97-AF65-F5344CB8AC3E}">
        <p14:creationId xmlns:p14="http://schemas.microsoft.com/office/powerpoint/2010/main" val="13840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76388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GERDA analysis strategy</a:t>
            </a:r>
            <a:endParaRPr lang="en-US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52957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All data are taken</a:t>
            </a:r>
            <a:r>
              <a:rPr lang="it-IT" sz="2400" dirty="0"/>
              <a:t>, but not summed up (separate </a:t>
            </a:r>
            <a:r>
              <a:rPr lang="it-IT" sz="2400" dirty="0" smtClean="0"/>
              <a:t>analysis)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100A8C"/>
                </a:solidFill>
              </a:rPr>
              <a:t>Maximizes </a:t>
            </a:r>
            <a:r>
              <a:rPr lang="it-IT" sz="2400" dirty="0">
                <a:solidFill>
                  <a:srgbClr val="100A8C"/>
                </a:solidFill>
              </a:rPr>
              <a:t>information</a:t>
            </a:r>
            <a:r>
              <a:rPr lang="it-IT" sz="2400" dirty="0"/>
              <a:t>, avoids "worse data" to spoil better </a:t>
            </a:r>
            <a:r>
              <a:rPr lang="it-IT" sz="2400" dirty="0" smtClean="0"/>
              <a:t>ones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100A8C"/>
                </a:solidFill>
              </a:rPr>
              <a:t>Three </a:t>
            </a:r>
            <a:r>
              <a:rPr lang="it-IT" sz="2400" dirty="0">
                <a:solidFill>
                  <a:srgbClr val="100A8C"/>
                </a:solidFill>
              </a:rPr>
              <a:t>datasets </a:t>
            </a:r>
            <a:r>
              <a:rPr lang="it-IT" sz="2400" dirty="0"/>
              <a:t>used ("golden coax", "silver coax", "BEGes"), with independent backgrounds and </a:t>
            </a:r>
            <a:r>
              <a:rPr lang="it-IT" sz="2400" dirty="0" smtClean="0"/>
              <a:t>resolutions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Blind analysis </a:t>
            </a:r>
            <a:r>
              <a:rPr lang="it-IT" sz="2400" dirty="0"/>
              <a:t>(new in the field of 0n2b </a:t>
            </a:r>
            <a:r>
              <a:rPr lang="it-IT" sz="2400" dirty="0" smtClean="0"/>
              <a:t>search)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sz="2400" dirty="0" smtClean="0"/>
              <a:t>Events </a:t>
            </a:r>
            <a:r>
              <a:rPr lang="it-IT" sz="2400" dirty="0"/>
              <a:t>in a </a:t>
            </a:r>
            <a:r>
              <a:rPr lang="it-IT" sz="2400" dirty="0">
                <a:solidFill>
                  <a:srgbClr val="100A8C"/>
                </a:solidFill>
              </a:rPr>
              <a:t>40 keV range </a:t>
            </a:r>
            <a:r>
              <a:rPr lang="it-IT" sz="2400" dirty="0"/>
              <a:t>around Q</a:t>
            </a:r>
            <a:r>
              <a:rPr lang="it-IT" sz="2400" baseline="-25000" dirty="0"/>
              <a:t>bb</a:t>
            </a:r>
            <a:r>
              <a:rPr lang="it-IT" sz="2400" dirty="0"/>
              <a:t> (energy &amp; waveforms) are </a:t>
            </a:r>
            <a:r>
              <a:rPr lang="it-IT" sz="2400" dirty="0">
                <a:solidFill>
                  <a:srgbClr val="100A8C"/>
                </a:solidFill>
              </a:rPr>
              <a:t>not made available</a:t>
            </a:r>
            <a:r>
              <a:rPr lang="it-IT" sz="2400" dirty="0"/>
              <a:t> for the analysis </a:t>
            </a:r>
            <a:endParaRPr lang="it-IT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it-IT" sz="2400" dirty="0" smtClean="0"/>
              <a:t>Develop </a:t>
            </a:r>
            <a:r>
              <a:rPr lang="it-IT" sz="2400" dirty="0"/>
              <a:t>and validate the </a:t>
            </a:r>
            <a:r>
              <a:rPr lang="it-IT" sz="2400" dirty="0">
                <a:solidFill>
                  <a:srgbClr val="100A8C"/>
                </a:solidFill>
              </a:rPr>
              <a:t>background model </a:t>
            </a:r>
            <a:r>
              <a:rPr lang="it-IT" sz="2400" dirty="0"/>
              <a:t>and the </a:t>
            </a:r>
            <a:r>
              <a:rPr lang="it-IT" sz="2400" dirty="0">
                <a:solidFill>
                  <a:srgbClr val="100A8C"/>
                </a:solidFill>
              </a:rPr>
              <a:t>PSD cuts</a:t>
            </a:r>
            <a:r>
              <a:rPr lang="it-IT" sz="2400" dirty="0"/>
              <a:t> </a:t>
            </a:r>
            <a:r>
              <a:rPr lang="it-IT" sz="2400" b="1" dirty="0"/>
              <a:t>before</a:t>
            </a:r>
            <a:r>
              <a:rPr lang="it-IT" sz="2400" dirty="0"/>
              <a:t> the unblinding (all parameters frozen prior to unblinding)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713-2914-4BAB-A04F-CC9AB81089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76388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225055"/>
            <a:ext cx="8229600" cy="115372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After the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</a:rPr>
              <a:t>unblinding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 spectra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160315" y="1121452"/>
            <a:ext cx="620303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Sum spectrum, </a:t>
            </a:r>
            <a:r>
              <a:rPr lang="it-IT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21.6 kg yr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378-3F14-4378-AA9A-4F219645D1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72" y="1700808"/>
            <a:ext cx="6629400" cy="4514850"/>
          </a:xfrm>
          <a:prstGeom prst="rect">
            <a:avLst/>
          </a:prstGeom>
        </p:spPr>
      </p:pic>
      <p:sp>
        <p:nvSpPr>
          <p:cNvPr id="14" name="CasellaDiTesto 6"/>
          <p:cNvSpPr txBox="1"/>
          <p:nvPr/>
        </p:nvSpPr>
        <p:spPr>
          <a:xfrm>
            <a:off x="7096944" y="2492896"/>
            <a:ext cx="17955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/>
              <a:t>Without</a:t>
            </a:r>
            <a:r>
              <a:rPr lang="it-IT" sz="2000" b="1" dirty="0" smtClean="0"/>
              <a:t> PSD</a:t>
            </a:r>
            <a:endParaRPr lang="it-IT" sz="2000" b="1" dirty="0"/>
          </a:p>
        </p:txBody>
      </p:sp>
      <p:sp>
        <p:nvSpPr>
          <p:cNvPr id="15" name="CasellaDiTesto 7"/>
          <p:cNvSpPr txBox="1"/>
          <p:nvPr/>
        </p:nvSpPr>
        <p:spPr>
          <a:xfrm>
            <a:off x="7100239" y="3501008"/>
            <a:ext cx="179553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With PSD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6" name="CasellaDiTesto 9"/>
          <p:cNvSpPr txBox="1"/>
          <p:nvPr/>
        </p:nvSpPr>
        <p:spPr>
          <a:xfrm>
            <a:off x="6791096" y="4094484"/>
            <a:ext cx="2267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anose="02040503050406030204" pitchFamily="18" charset="0"/>
              </a:rPr>
              <a:t>2204 </a:t>
            </a:r>
            <a:r>
              <a:rPr lang="it-IT" b="1" dirty="0" err="1" smtClean="0">
                <a:latin typeface="Cambria" panose="02040503050406030204" pitchFamily="18" charset="0"/>
              </a:rPr>
              <a:t>keV</a:t>
            </a:r>
            <a:r>
              <a:rPr lang="it-IT" b="1" dirty="0" smtClean="0">
                <a:latin typeface="Cambria" panose="02040503050406030204" pitchFamily="18" charset="0"/>
              </a:rPr>
              <a:t> </a:t>
            </a:r>
            <a:r>
              <a:rPr lang="it-IT" dirty="0" smtClean="0">
                <a:latin typeface="Cambria" panose="02040503050406030204" pitchFamily="18" charset="0"/>
              </a:rPr>
              <a:t>from </a:t>
            </a:r>
            <a:r>
              <a:rPr lang="it-IT" baseline="30000" dirty="0" smtClean="0">
                <a:latin typeface="Cambria" panose="02040503050406030204" pitchFamily="18" charset="0"/>
              </a:rPr>
              <a:t>214</a:t>
            </a:r>
            <a:r>
              <a:rPr lang="it-IT" dirty="0" smtClean="0">
                <a:latin typeface="Cambria" panose="02040503050406030204" pitchFamily="18" charset="0"/>
              </a:rPr>
              <a:t>Bi</a:t>
            </a:r>
          </a:p>
          <a:p>
            <a:endParaRPr lang="it-IT" dirty="0" smtClean="0">
              <a:latin typeface="Cambria" panose="02040503050406030204" pitchFamily="18" charset="0"/>
            </a:endParaRPr>
          </a:p>
          <a:p>
            <a:r>
              <a:rPr lang="it-IT" dirty="0" smtClean="0">
                <a:latin typeface="Cambria" panose="02040503050406030204" pitchFamily="18" charset="0"/>
              </a:rPr>
              <a:t>~ </a:t>
            </a:r>
            <a:r>
              <a:rPr lang="it-IT" dirty="0" smtClean="0">
                <a:solidFill>
                  <a:srgbClr val="FF0000"/>
                </a:solidFill>
                <a:latin typeface="Cambria" panose="02040503050406030204" pitchFamily="18" charset="0"/>
              </a:rPr>
              <a:t>18 </a:t>
            </a:r>
            <a:r>
              <a:rPr lang="it-IT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cts</a:t>
            </a:r>
            <a:r>
              <a:rPr lang="it-IT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t-IT" dirty="0" smtClean="0">
                <a:latin typeface="Cambria" panose="02040503050406030204" pitchFamily="18" charset="0"/>
              </a:rPr>
              <a:t>w/o PSD </a:t>
            </a:r>
          </a:p>
          <a:p>
            <a:r>
              <a:rPr lang="it-IT" dirty="0">
                <a:latin typeface="Cambria" panose="02040503050406030204" pitchFamily="18" charset="0"/>
              </a:rPr>
              <a:t>  </a:t>
            </a:r>
            <a:r>
              <a:rPr lang="it-IT" dirty="0" smtClean="0"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it-IT" dirty="0" smtClean="0">
                <a:latin typeface="Cambria" panose="02040503050406030204" pitchFamily="18" charset="0"/>
              </a:rPr>
              <a:t> 0.83 </a:t>
            </a:r>
            <a:r>
              <a:rPr lang="it-IT" dirty="0" err="1">
                <a:latin typeface="Cambria" panose="02040503050406030204" pitchFamily="18" charset="0"/>
              </a:rPr>
              <a:t>cts</a:t>
            </a:r>
            <a:r>
              <a:rPr lang="it-IT" dirty="0">
                <a:latin typeface="Cambria" panose="02040503050406030204" pitchFamily="18" charset="0"/>
              </a:rPr>
              <a:t>/(</a:t>
            </a:r>
            <a:r>
              <a:rPr lang="it-IT" dirty="0" err="1">
                <a:latin typeface="Cambria" panose="02040503050406030204" pitchFamily="18" charset="0"/>
              </a:rPr>
              <a:t>kg·yr</a:t>
            </a:r>
            <a:r>
              <a:rPr lang="it-IT" dirty="0" smtClean="0">
                <a:latin typeface="Cambria" panose="02040503050406030204" pitchFamily="18" charset="0"/>
              </a:rPr>
              <a:t>)</a:t>
            </a:r>
          </a:p>
          <a:p>
            <a:r>
              <a:rPr lang="it-IT" dirty="0" smtClean="0">
                <a:latin typeface="Cambria" panose="02040503050406030204" pitchFamily="18" charset="0"/>
              </a:rPr>
              <a:t>~ 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</a:rPr>
              <a:t>9</a:t>
            </a:r>
            <a:r>
              <a:rPr lang="it-IT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ambria" panose="02040503050406030204" pitchFamily="18" charset="0"/>
              </a:rPr>
              <a:t>cts</a:t>
            </a:r>
            <a:r>
              <a:rPr lang="it-IT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t-IT" dirty="0">
                <a:latin typeface="Cambria" panose="02040503050406030204" pitchFamily="18" charset="0"/>
              </a:rPr>
              <a:t>w</a:t>
            </a:r>
            <a:r>
              <a:rPr lang="it-IT" dirty="0" smtClean="0">
                <a:latin typeface="Cambria" panose="02040503050406030204" pitchFamily="18" charset="0"/>
              </a:rPr>
              <a:t>/ PSD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pPr algn="ctr"/>
            <a:r>
              <a:rPr lang="it-IT" dirty="0" err="1" smtClean="0">
                <a:latin typeface="Cambria" panose="02040503050406030204" pitchFamily="18" charset="0"/>
              </a:rPr>
              <a:t>HdM</a:t>
            </a:r>
            <a:r>
              <a:rPr lang="it-IT" dirty="0" smtClean="0">
                <a:latin typeface="Cambria" panose="02040503050406030204" pitchFamily="18" charset="0"/>
              </a:rPr>
              <a:t> w/o PSD [1]: (8.1±0.5) </a:t>
            </a:r>
            <a:r>
              <a:rPr lang="it-IT" dirty="0" err="1" smtClean="0">
                <a:latin typeface="Cambria" panose="02040503050406030204" pitchFamily="18" charset="0"/>
              </a:rPr>
              <a:t>cts</a:t>
            </a:r>
            <a:r>
              <a:rPr lang="it-IT" dirty="0" smtClean="0">
                <a:latin typeface="Cambria" panose="02040503050406030204" pitchFamily="18" charset="0"/>
              </a:rPr>
              <a:t>/(</a:t>
            </a:r>
            <a:r>
              <a:rPr lang="it-IT" dirty="0" err="1" smtClean="0">
                <a:latin typeface="Cambria" panose="02040503050406030204" pitchFamily="18" charset="0"/>
              </a:rPr>
              <a:t>kg·yr</a:t>
            </a:r>
            <a:r>
              <a:rPr lang="it-IT" dirty="0" smtClean="0">
                <a:latin typeface="Cambria" panose="02040503050406030204" pitchFamily="18" charset="0"/>
              </a:rPr>
              <a:t>)</a:t>
            </a:r>
            <a:endParaRPr lang="it-IT" dirty="0">
              <a:latin typeface="Cambria" panose="02040503050406030204" pitchFamily="18" charset="0"/>
            </a:endParaRPr>
          </a:p>
        </p:txBody>
      </p:sp>
      <p:cxnSp>
        <p:nvCxnSpPr>
          <p:cNvPr id="17" name="Connettore 2 12"/>
          <p:cNvCxnSpPr/>
          <p:nvPr/>
        </p:nvCxnSpPr>
        <p:spPr>
          <a:xfrm flipH="1">
            <a:off x="6228184" y="4293096"/>
            <a:ext cx="56014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0"/>
          <p:cNvSpPr txBox="1"/>
          <p:nvPr/>
        </p:nvSpPr>
        <p:spPr>
          <a:xfrm>
            <a:off x="-288576" y="6382921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latin typeface="Cambria" panose="02040503050406030204" pitchFamily="18" charset="0"/>
              </a:rPr>
              <a:t>[1] </a:t>
            </a:r>
            <a:r>
              <a:rPr lang="en-US" sz="1600" dirty="0">
                <a:latin typeface="Cambria" panose="02040503050406030204" pitchFamily="18" charset="0"/>
              </a:rPr>
              <a:t>O. </a:t>
            </a:r>
            <a:r>
              <a:rPr lang="en-US" sz="1600" dirty="0" err="1">
                <a:latin typeface="Cambria" panose="02040503050406030204" pitchFamily="18" charset="0"/>
              </a:rPr>
              <a:t>Chkvorets</a:t>
            </a:r>
            <a:r>
              <a:rPr lang="en-US" sz="1600" dirty="0">
                <a:latin typeface="Cambria" panose="02040503050406030204" pitchFamily="18" charset="0"/>
              </a:rPr>
              <a:t>, Ph.D. thesis, </a:t>
            </a:r>
            <a:r>
              <a:rPr lang="en-US" sz="1600" dirty="0" smtClean="0">
                <a:latin typeface="Cambria" panose="02040503050406030204" pitchFamily="18" charset="0"/>
              </a:rPr>
              <a:t>2008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0" name="CasellaDiTesto 9"/>
          <p:cNvSpPr txBox="1"/>
          <p:nvPr/>
        </p:nvSpPr>
        <p:spPr>
          <a:xfrm>
            <a:off x="6732240" y="1054477"/>
            <a:ext cx="2351344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: 1307.4720 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PRL 111 (2013) 122503</a:t>
            </a:r>
          </a:p>
        </p:txBody>
      </p:sp>
    </p:spTree>
    <p:extLst>
      <p:ext uri="{BB962C8B-B14F-4D97-AF65-F5344CB8AC3E}">
        <p14:creationId xmlns:p14="http://schemas.microsoft.com/office/powerpoint/2010/main" val="8977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76388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21165" y="-344404"/>
            <a:ext cx="8229600" cy="129697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After the </a:t>
            </a: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</a:rPr>
              <a:t>unblinding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 events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Дата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2A45-86D4-4612-9C52-90D0E3A139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24231"/>
            <a:ext cx="5616624" cy="2744905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171" y="1039204"/>
            <a:ext cx="8628317" cy="279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6171" y="4221088"/>
            <a:ext cx="1283501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6644" y="5172232"/>
            <a:ext cx="1283501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171" y="2204864"/>
            <a:ext cx="8196269" cy="504056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2924944"/>
            <a:ext cx="8196269" cy="252028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CasellaDiTesto 15"/>
          <p:cNvSpPr txBox="1"/>
          <p:nvPr/>
        </p:nvSpPr>
        <p:spPr>
          <a:xfrm>
            <a:off x="6251329" y="3717032"/>
            <a:ext cx="264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Expected</a:t>
            </a:r>
            <a:r>
              <a:rPr lang="it-IT" dirty="0" smtClean="0"/>
              <a:t> from background </a:t>
            </a:r>
            <a:r>
              <a:rPr lang="it-IT" dirty="0" err="1" smtClean="0"/>
              <a:t>only</a:t>
            </a:r>
            <a:endParaRPr lang="it-IT" dirty="0"/>
          </a:p>
        </p:txBody>
      </p:sp>
      <p:sp>
        <p:nvSpPr>
          <p:cNvPr id="35" name="CasellaDiTesto 16"/>
          <p:cNvSpPr txBox="1"/>
          <p:nvPr/>
        </p:nvSpPr>
        <p:spPr>
          <a:xfrm>
            <a:off x="6228184" y="439820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3.3</a:t>
            </a:r>
          </a:p>
          <a:p>
            <a:r>
              <a:rPr lang="it-IT" sz="1600" dirty="0" smtClean="0"/>
              <a:t>0.8</a:t>
            </a:r>
          </a:p>
          <a:p>
            <a:r>
              <a:rPr lang="it-IT" sz="1600" dirty="0" smtClean="0"/>
              <a:t>1.0</a:t>
            </a:r>
            <a:endParaRPr lang="it-IT" sz="1600" dirty="0"/>
          </a:p>
        </p:txBody>
      </p:sp>
      <p:sp>
        <p:nvSpPr>
          <p:cNvPr id="36" name="CasellaDiTesto 17"/>
          <p:cNvSpPr txBox="1"/>
          <p:nvPr/>
        </p:nvSpPr>
        <p:spPr>
          <a:xfrm>
            <a:off x="6228184" y="5373216"/>
            <a:ext cx="68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2.0</a:t>
            </a:r>
          </a:p>
          <a:p>
            <a:r>
              <a:rPr lang="it-IT" sz="1600" dirty="0" smtClean="0"/>
              <a:t>0.4</a:t>
            </a:r>
          </a:p>
          <a:p>
            <a:r>
              <a:rPr lang="it-IT" sz="1600" dirty="0" smtClean="0"/>
              <a:t>0.1</a:t>
            </a:r>
            <a:endParaRPr lang="it-IT" sz="1600" dirty="0"/>
          </a:p>
        </p:txBody>
      </p:sp>
      <p:sp>
        <p:nvSpPr>
          <p:cNvPr id="8" name="Овал 7"/>
          <p:cNvSpPr/>
          <p:nvPr/>
        </p:nvSpPr>
        <p:spPr>
          <a:xfrm>
            <a:off x="4650329" y="5373216"/>
            <a:ext cx="641751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592755" y="4437112"/>
            <a:ext cx="275389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92754" y="5406437"/>
            <a:ext cx="275389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CasellaDiTesto 9"/>
          <p:cNvSpPr txBox="1"/>
          <p:nvPr/>
        </p:nvSpPr>
        <p:spPr>
          <a:xfrm>
            <a:off x="6732240" y="5940569"/>
            <a:ext cx="235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: 1307.4720 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PRL 111 (2013) 122503</a:t>
            </a:r>
          </a:p>
        </p:txBody>
      </p:sp>
    </p:spTree>
    <p:extLst>
      <p:ext uri="{BB962C8B-B14F-4D97-AF65-F5344CB8AC3E}">
        <p14:creationId xmlns:p14="http://schemas.microsoft.com/office/powerpoint/2010/main" val="23036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076" y="76861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1796996" y="876560"/>
            <a:ext cx="1136850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lean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room</a:t>
            </a:r>
            <a:endParaRPr lang="bg-BG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828713" y="3754698"/>
            <a:ext cx="1367682" cy="738664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ater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tank</a:t>
            </a:r>
          </a:p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with HP water</a:t>
            </a:r>
          </a:p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sym typeface="Symbol" pitchFamily="18" charset="2"/>
              </a:rPr>
              <a:t>-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veto</a:t>
            </a:r>
            <a:endParaRPr lang="bg-BG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60" name="Line 17"/>
          <p:cNvSpPr>
            <a:spLocks noChangeShapeType="1"/>
          </p:cNvSpPr>
          <p:nvPr/>
        </p:nvSpPr>
        <p:spPr bwMode="auto">
          <a:xfrm>
            <a:off x="3116176" y="3048260"/>
            <a:ext cx="2262187" cy="711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2417676" y="2740285"/>
            <a:ext cx="1398587" cy="307975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Detector array</a:t>
            </a:r>
            <a:endParaRPr lang="bg-BG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6408651" y="1367225"/>
            <a:ext cx="1127146" cy="52322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Lock system</a:t>
            </a:r>
            <a:endParaRPr lang="bg-BG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689638" y="4872298"/>
            <a:ext cx="1247457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HP liquid Ar</a:t>
            </a:r>
            <a:endParaRPr lang="bg-BG" sz="1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64" name="Line 17"/>
          <p:cNvSpPr>
            <a:spLocks noChangeShapeType="1"/>
          </p:cNvSpPr>
          <p:nvPr/>
        </p:nvSpPr>
        <p:spPr bwMode="auto">
          <a:xfrm flipH="1">
            <a:off x="6129251" y="2991110"/>
            <a:ext cx="549275" cy="412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Text Box 11"/>
          <p:cNvSpPr txBox="1">
            <a:spLocks noChangeArrowheads="1"/>
          </p:cNvSpPr>
          <p:nvPr/>
        </p:nvSpPr>
        <p:spPr bwMode="auto">
          <a:xfrm>
            <a:off x="6522951" y="2540260"/>
            <a:ext cx="1512911" cy="738664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Cryostat with </a:t>
            </a:r>
          </a:p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internal Cu shield</a:t>
            </a:r>
          </a:p>
        </p:txBody>
      </p:sp>
      <p:sp>
        <p:nvSpPr>
          <p:cNvPr id="23566" name="Line 17"/>
          <p:cNvSpPr>
            <a:spLocks noChangeShapeType="1"/>
          </p:cNvSpPr>
          <p:nvPr/>
        </p:nvSpPr>
        <p:spPr bwMode="auto">
          <a:xfrm flipH="1" flipV="1">
            <a:off x="6035598" y="4521468"/>
            <a:ext cx="642927" cy="5413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5" name="Straight Connector 4"/>
          <p:cNvCxnSpPr>
            <a:stCxn id="23559" idx="3"/>
          </p:cNvCxnSpPr>
          <p:nvPr/>
        </p:nvCxnSpPr>
        <p:spPr>
          <a:xfrm>
            <a:off x="3196395" y="4124030"/>
            <a:ext cx="1339006" cy="55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87588" y="1030548"/>
            <a:ext cx="1350963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3562" idx="1"/>
          </p:cNvCxnSpPr>
          <p:nvPr/>
        </p:nvCxnSpPr>
        <p:spPr>
          <a:xfrm flipH="1" flipV="1">
            <a:off x="5616489" y="1521213"/>
            <a:ext cx="792162" cy="107622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251520" y="62320"/>
            <a:ext cx="3949071" cy="6173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of GERDA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6" name="Picture 6" descr="Gerda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76388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828223" y="935375"/>
            <a:ext cx="1277914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Plastic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sym typeface="Symbol" pitchFamily="18" charset="2"/>
              </a:rPr>
              <a:t>-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veto</a:t>
            </a:r>
            <a:endParaRPr lang="bg-BG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816263" y="703104"/>
            <a:ext cx="3311995" cy="1080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bg-BG" sz="1400" b="1" dirty="0">
              <a:solidFill>
                <a:srgbClr val="003300"/>
              </a:solidFill>
            </a:endParaRPr>
          </a:p>
        </p:txBody>
      </p:sp>
      <p:cxnSp>
        <p:nvCxnSpPr>
          <p:cNvPr id="24" name="Straight Connector 9"/>
          <p:cNvCxnSpPr/>
          <p:nvPr/>
        </p:nvCxnSpPr>
        <p:spPr>
          <a:xfrm flipH="1" flipV="1">
            <a:off x="5760107" y="757104"/>
            <a:ext cx="1109890" cy="333747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7A53-418F-4ED5-A956-1335549A7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892" y="6054118"/>
            <a:ext cx="727280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anose="02040503050406030204" pitchFamily="18" charset="0"/>
              </a:rPr>
              <a:t>The GERDA experiment is located in Hall A of </a:t>
            </a:r>
            <a:r>
              <a:rPr lang="en-US" dirty="0" smtClean="0">
                <a:latin typeface="Cambria" panose="02040503050406030204" pitchFamily="18" charset="0"/>
              </a:rPr>
              <a:t>LNGS in Italy </a:t>
            </a:r>
            <a:r>
              <a:rPr lang="en-US" dirty="0">
                <a:latin typeface="Cambria" panose="02040503050406030204" pitchFamily="18" charset="0"/>
              </a:rPr>
              <a:t>(3400 </a:t>
            </a:r>
            <a:r>
              <a:rPr lang="en-US" dirty="0" err="1">
                <a:latin typeface="Cambria" panose="02040503050406030204" pitchFamily="18" charset="0"/>
              </a:rPr>
              <a:t>m.w.e</a:t>
            </a:r>
            <a:r>
              <a:rPr lang="en-US" dirty="0" smtClean="0">
                <a:latin typeface="Cambria" panose="02040503050406030204" pitchFamily="18" charset="0"/>
              </a:rPr>
              <a:t>.)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306" y="753751"/>
            <a:ext cx="8194725" cy="143116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Best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limits on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sz="1600" dirty="0">
                <a:latin typeface="Cambria" panose="02040503050406030204" pitchFamily="18" charset="0"/>
              </a:rPr>
              <a:t>0</a:t>
            </a:r>
            <a:r>
              <a:rPr lang="en-US" sz="1600" dirty="0">
                <a:latin typeface="Cambria" panose="02040503050406030204" pitchFamily="18" charset="0"/>
                <a:sym typeface="Symbol" pitchFamily="18" charset="2"/>
              </a:rPr>
              <a:t>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)-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decay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half-life,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have been obtained with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enriched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HPGe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detectors in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Heidelberg-Moscow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&amp;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IGEX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Part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of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HdM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Collaboration claimed evidence for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sym typeface="Symbol" pitchFamily="18" charset="2"/>
              </a:rPr>
              <a:t>0 observation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</a:t>
            </a:r>
            <a:r>
              <a:rPr lang="en-US" sz="16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1/2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= 1.2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sym typeface="Symbol" pitchFamily="18" charset="2"/>
              </a:rPr>
              <a:t>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10</a:t>
            </a:r>
            <a:r>
              <a:rPr lang="en-US" sz="1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25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y,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|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m</a:t>
            </a:r>
            <a:r>
              <a:rPr lang="en-US" sz="1600" b="1" i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ee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|</a:t>
            </a:r>
            <a:r>
              <a:rPr lang="en-US" sz="1600" b="1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= 0.44 eV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			     *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H.V. </a:t>
            </a:r>
            <a:r>
              <a:rPr lang="en-US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Klapdor-Kleingrothaus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et.al, NIM A 522 (2004))</a:t>
            </a:r>
          </a:p>
        </p:txBody>
      </p:sp>
      <p:sp>
        <p:nvSpPr>
          <p:cNvPr id="13" name="Title 19"/>
          <p:cNvSpPr>
            <a:spLocks noGrp="1"/>
          </p:cNvSpPr>
          <p:nvPr>
            <p:ph type="title"/>
          </p:nvPr>
        </p:nvSpPr>
        <p:spPr>
          <a:xfrm>
            <a:off x="259780" y="36060"/>
            <a:ext cx="3779912" cy="578126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</a:rPr>
              <a:t>Phases of GERDA</a:t>
            </a:r>
            <a:endParaRPr lang="en-US" sz="32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262-7EF2-4D97-BBED-0070D6CBD8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8224" y="2370110"/>
            <a:ext cx="4851769" cy="38010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Three phases of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GERDA experiment: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fontAlgn="auto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Phase I: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8 existing enriched detectors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(18 kg in total (15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kg of 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76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Ge)) and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6 natural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HPGe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detectors (in total 15 kg of natural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).</a:t>
            </a:r>
          </a:p>
          <a:p>
            <a:pPr marL="285750" indent="-285750" fontAlgn="auto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Exp. BI: ~ 0.01 counts/(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keV∙kg∙year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fontAlgn="auto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Phase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II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additional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BEGe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detectors (&gt;20 kg of 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76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).</a:t>
            </a:r>
          </a:p>
          <a:p>
            <a:pPr marL="285750" indent="-285750" fontAlgn="auto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Exp. BI: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~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0.001 counts/(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keV∙kg∙year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fontAlgn="auto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Phase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III: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Depending on the results of phase II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possible </a:t>
            </a:r>
            <a:r>
              <a:rPr lang="en-US" dirty="0" smtClean="0"/>
              <a:t>worldwide collaboration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pPr marL="285750" indent="-285750" fontAlgn="auto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Exp. BI: ~ 0.0001 counts/(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keV∙kg∙year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0951" y="2697893"/>
            <a:ext cx="3067273" cy="35719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KKC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256" y="2655607"/>
            <a:ext cx="4355438" cy="3627712"/>
            <a:chOff x="216562" y="2348880"/>
            <a:chExt cx="4355438" cy="3627712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15" y="2348880"/>
              <a:ext cx="4000785" cy="362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 rot="10800000">
              <a:off x="645190" y="2974481"/>
              <a:ext cx="571504" cy="1588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645190" y="3230880"/>
              <a:ext cx="571504" cy="1588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645190" y="3846919"/>
              <a:ext cx="571504" cy="1588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8770" y="2753021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8000" y="3000372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II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6562" y="3643314"/>
              <a:ext cx="429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III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4" name="Picture 6" descr="Gerda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1032" y="167091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9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31001"/>
            <a:ext cx="5760640" cy="703437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Stages of installation process</a:t>
            </a:r>
            <a:endParaRPr lang="en-US" sz="3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228600"/>
            <a:ext cx="714380" cy="75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868204"/>
            <a:ext cx="31321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P1000446_pr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5666" y="895379"/>
            <a:ext cx="3144837" cy="2357438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6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042" y="3482733"/>
            <a:ext cx="4406770" cy="2772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7" name="Picture 3" descr="IMG_05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7344" y="1002362"/>
            <a:ext cx="22320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12252" y="3480965"/>
            <a:ext cx="3943268" cy="2772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23E-D00D-4483-B6F8-0A18CD0A07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214688" y="1270397"/>
            <a:ext cx="30718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8 diodes (from </a:t>
            </a:r>
            <a:r>
              <a:rPr lang="en-US" u="sng" dirty="0" err="1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HdM</a:t>
            </a:r>
            <a:r>
              <a:rPr lang="en-US" u="sng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, IGEX):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 Enriched 86% in </a:t>
            </a:r>
            <a:r>
              <a:rPr lang="en-US" baseline="30000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76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Ge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 Total mass 17.66 kg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 </a:t>
            </a:r>
          </a:p>
        </p:txBody>
      </p:sp>
      <p:pic>
        <p:nvPicPr>
          <p:cNvPr id="15364" name="Picture 1" descr="D:\My Pictures\GERDA\Enriched_crystal\ANGIV\P101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/>
          <a:stretch>
            <a:fillRect/>
          </a:stretch>
        </p:blipFill>
        <p:spPr bwMode="auto">
          <a:xfrm>
            <a:off x="214313" y="1224707"/>
            <a:ext cx="2854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300788" y="4941168"/>
            <a:ext cx="2843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lvl="1" indent="-166688">
              <a:buFont typeface="Arial" pitchFamily="34" charset="0"/>
              <a:buNone/>
            </a:pPr>
            <a:r>
              <a:rPr lang="en-US" u="sng" dirty="0">
                <a:solidFill>
                  <a:srgbClr val="000000"/>
                </a:solidFill>
                <a:latin typeface="Cambria" panose="02040503050406030204" pitchFamily="18" charset="0"/>
              </a:rPr>
              <a:t>6 diodes from Genius-TF:</a:t>
            </a:r>
          </a:p>
          <a:p>
            <a:pPr marL="166688" lvl="1" indent="-166688">
              <a:buClr>
                <a:prstClr val="black"/>
              </a:buClr>
              <a:buFont typeface="Calibri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baseline="30000" dirty="0" err="1">
                <a:solidFill>
                  <a:srgbClr val="000000"/>
                </a:solidFill>
                <a:latin typeface="Cambria" panose="02040503050406030204" pitchFamily="18" charset="0"/>
              </a:rPr>
              <a:t>nat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Ge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66688" lvl="1" indent="-166688">
              <a:buClr>
                <a:prstClr val="black"/>
              </a:buClr>
              <a:buFont typeface="Calibri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Total mass: 15.60 kg </a:t>
            </a:r>
          </a:p>
        </p:txBody>
      </p:sp>
      <p:pic>
        <p:nvPicPr>
          <p:cNvPr id="15366" name="Picture 3" descr="D:\My Pictures\GERDA\summer2008\gdl_photos\aq 2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496145"/>
            <a:ext cx="28606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D:\My Pictures\GERDA\summer2008\gdl_photos\aq 2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6711" r="9804"/>
          <a:stretch>
            <a:fillRect/>
          </a:stretch>
        </p:blipFill>
        <p:spPr bwMode="auto">
          <a:xfrm>
            <a:off x="6357938" y="1181844"/>
            <a:ext cx="250031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42875" y="3501008"/>
            <a:ext cx="3214688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sz="16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All diodes reprocessed and optimized for </a:t>
            </a:r>
            <a:r>
              <a:rPr lang="en-US" sz="1600" dirty="0" err="1">
                <a:solidFill>
                  <a:srgbClr val="000000"/>
                </a:solidFill>
                <a:latin typeface="Cambria" panose="02040503050406030204" pitchFamily="18" charset="0"/>
              </a:rPr>
              <a:t>LAr</a:t>
            </a:r>
            <a:endParaRPr lang="en-US" sz="16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Well tested procedure </a:t>
            </a:r>
            <a:b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for detector handling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Long term stability </a:t>
            </a:r>
            <a:b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in </a:t>
            </a:r>
            <a:r>
              <a:rPr lang="en-US" sz="1600" dirty="0" err="1">
                <a:solidFill>
                  <a:srgbClr val="000000"/>
                </a:solidFill>
                <a:latin typeface="Cambria" panose="02040503050406030204" pitchFamily="18" charset="0"/>
              </a:rPr>
              <a:t>LAr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 established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Energy resolution in </a:t>
            </a:r>
            <a:r>
              <a:rPr lang="en-US" sz="1600" dirty="0" err="1">
                <a:solidFill>
                  <a:srgbClr val="000000"/>
                </a:solidFill>
                <a:latin typeface="Cambria" panose="02040503050406030204" pitchFamily="18" charset="0"/>
              </a:rPr>
              <a:t>LAr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  <a:b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~2.5 </a:t>
            </a:r>
            <a:r>
              <a:rPr lang="en-US" sz="1600" dirty="0" err="1">
                <a:solidFill>
                  <a:srgbClr val="000000"/>
                </a:solidFill>
                <a:latin typeface="Cambria" panose="02040503050406030204" pitchFamily="18" charset="0"/>
              </a:rPr>
              <a:t>keV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 (FWHM) @1.3 MeV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5173"/>
            <a:ext cx="3956804" cy="691301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Phase I detectors:</a:t>
            </a:r>
            <a:endParaRPr lang="ru-RU" sz="3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2" y="228600"/>
            <a:ext cx="714380" cy="75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2C5D-4E4A-4E4F-9E1A-409A0FBE21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67" y="122631"/>
            <a:ext cx="6120680" cy="895894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Installation of Phase I detectors </a:t>
            </a:r>
            <a:r>
              <a:rPr lang="en-US" sz="27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7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(8 enriched + 1 non-enriched)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76388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428597" y="1374397"/>
            <a:ext cx="3161132" cy="4214843"/>
            <a:chOff x="428597" y="1000108"/>
            <a:chExt cx="3161132" cy="4214843"/>
          </a:xfrm>
        </p:grpSpPr>
        <p:pic>
          <p:nvPicPr>
            <p:cNvPr id="6" name="Picture 5" descr="P101049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98259" y="1526964"/>
              <a:ext cx="4214843" cy="3161132"/>
            </a:xfrm>
            <a:prstGeom prst="rect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406071" y="1643050"/>
              <a:ext cx="95135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GTF 112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74835" y="3131106"/>
              <a:ext cx="78258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ANG 2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43042" y="4416990"/>
              <a:ext cx="78258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ANG 1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143239" y="1806446"/>
            <a:ext cx="3161132" cy="4214842"/>
            <a:chOff x="3143239" y="1500174"/>
            <a:chExt cx="3161132" cy="4214842"/>
          </a:xfrm>
        </p:grpSpPr>
        <p:pic>
          <p:nvPicPr>
            <p:cNvPr id="14" name="Picture 13" descr="P101049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616384" y="2027029"/>
              <a:ext cx="4214842" cy="3161132"/>
            </a:xfrm>
            <a:prstGeom prst="rect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146603" y="2000240"/>
              <a:ext cx="78258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ANG 3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43372" y="3286123"/>
              <a:ext cx="78258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ANG 5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810" y="4643445"/>
              <a:ext cx="62337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RG 3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643569" y="2143116"/>
            <a:ext cx="3161132" cy="4214842"/>
            <a:chOff x="5643569" y="2143116"/>
            <a:chExt cx="3161132" cy="4214842"/>
          </a:xfrm>
        </p:grpSpPr>
        <p:pic>
          <p:nvPicPr>
            <p:cNvPr id="11" name="Picture 10" descr="P101049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5116714" y="2669971"/>
              <a:ext cx="4214842" cy="3161132"/>
            </a:xfrm>
            <a:prstGeom prst="rect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643702" y="4071941"/>
              <a:ext cx="78258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ANG 4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15140" y="2786057"/>
              <a:ext cx="62337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RG 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4706" y="5274245"/>
              <a:ext cx="62337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RG 2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6C1A-F2B9-4CE6-BC28-11D6DD30AA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AA-5153-459B-B1BB-624BC0A7B0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P1010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71799" y="2587703"/>
            <a:ext cx="4214842" cy="3161132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13" descr="P1010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09734" y="2083647"/>
            <a:ext cx="4214842" cy="31611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72808" cy="895894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Installation of Phase I detectors </a:t>
            </a:r>
            <a:r>
              <a:rPr lang="en-US" sz="27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7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(copper mini-shroud + 1 string of </a:t>
            </a:r>
            <a:r>
              <a:rPr lang="en-US" sz="2700" dirty="0" err="1" smtClean="0">
                <a:solidFill>
                  <a:schemeClr val="tx2">
                    <a:lumMod val="75000"/>
                  </a:schemeClr>
                </a:solidFill>
              </a:rPr>
              <a:t>BEGe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 detectors)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092037" cy="432000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r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76388"/>
            <a:ext cx="796808" cy="8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1520" y="93641"/>
            <a:ext cx="4572000" cy="62522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Live time &amp; exposure</a:t>
            </a:r>
            <a:endParaRPr lang="en-US" sz="3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Дата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727F-3187-41E6-9C5A-E66E69CA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07.06.2015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207-9CEE-471F-A6C2-E4AEA6521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7"/>
          <p:cNvGrpSpPr>
            <a:grpSpLocks noChangeAspect="1"/>
          </p:cNvGrpSpPr>
          <p:nvPr/>
        </p:nvGrpSpPr>
        <p:grpSpPr>
          <a:xfrm>
            <a:off x="1259632" y="980728"/>
            <a:ext cx="6769875" cy="4644000"/>
            <a:chOff x="92468" y="1520495"/>
            <a:chExt cx="5410865" cy="3711752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8" y="1520495"/>
              <a:ext cx="5410865" cy="3711752"/>
            </a:xfrm>
            <a:prstGeom prst="rect">
              <a:avLst/>
            </a:prstGeom>
          </p:spPr>
        </p:pic>
        <p:cxnSp>
          <p:nvCxnSpPr>
            <p:cNvPr id="13" name="Straight Connector 9"/>
            <p:cNvCxnSpPr/>
            <p:nvPr/>
          </p:nvCxnSpPr>
          <p:spPr>
            <a:xfrm flipH="1">
              <a:off x="4386330" y="1919111"/>
              <a:ext cx="2226" cy="2904661"/>
            </a:xfrm>
            <a:prstGeom prst="line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1"/>
            <p:cNvSpPr/>
            <p:nvPr/>
          </p:nvSpPr>
          <p:spPr>
            <a:xfrm>
              <a:off x="2306800" y="4494908"/>
              <a:ext cx="1802105" cy="200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background paper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600" y="5653557"/>
            <a:ext cx="2729465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2νββ analysis (5.04 kg </a:t>
            </a:r>
            <a:r>
              <a:rPr lang="en-US" dirty="0" err="1" smtClean="0">
                <a:latin typeface="Cambria" panose="02040503050406030204" pitchFamily="18" charset="0"/>
              </a:rPr>
              <a:t>yr</a:t>
            </a:r>
            <a:r>
              <a:rPr lang="en-US" dirty="0" smtClean="0">
                <a:latin typeface="Cambria" panose="02040503050406030204" pitchFamily="18" charset="0"/>
              </a:rPr>
              <a:t>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5651956"/>
            <a:ext cx="3151825" cy="369332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Insertion of 5 Phase II </a:t>
            </a:r>
            <a:r>
              <a:rPr lang="en-US" baseline="30000" dirty="0" err="1" smtClean="0">
                <a:latin typeface="Cambria" panose="02040503050406030204" pitchFamily="18" charset="0"/>
              </a:rPr>
              <a:t>enr</a:t>
            </a:r>
            <a:r>
              <a:rPr lang="en-US" dirty="0" err="1" smtClean="0">
                <a:latin typeface="Cambria" panose="02040503050406030204" pitchFamily="18" charset="0"/>
              </a:rPr>
              <a:t>BEGe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40" name="Соединительная линия уступом 39"/>
          <p:cNvCxnSpPr>
            <a:stCxn id="17" idx="3"/>
          </p:cNvCxnSpPr>
          <p:nvPr/>
        </p:nvCxnSpPr>
        <p:spPr>
          <a:xfrm flipV="1">
            <a:off x="3701065" y="5157193"/>
            <a:ext cx="222863" cy="681030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18" idx="1"/>
          </p:cNvCxnSpPr>
          <p:nvPr/>
        </p:nvCxnSpPr>
        <p:spPr>
          <a:xfrm rot="10800000">
            <a:off x="4046056" y="5157196"/>
            <a:ext cx="1174017" cy="679427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328234" y="6084004"/>
            <a:ext cx="5484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Total exposure for 0νββ analysis: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21.6 kg </a:t>
            </a:r>
            <a:r>
              <a:rPr lang="en-US" sz="20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yr</a:t>
            </a:r>
            <a:endParaRPr lang="en-US" sz="20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31532</TotalTime>
  <Words>1276</Words>
  <Application>Microsoft Office PowerPoint</Application>
  <PresentationFormat>Экран (4:3)</PresentationFormat>
  <Paragraphs>294</Paragraphs>
  <Slides>23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Исполнительная</vt:lpstr>
      <vt:lpstr>Photo Editor Photo</vt:lpstr>
      <vt:lpstr>Equation</vt:lpstr>
      <vt:lpstr>The GERDA experiment:  results of Phase I and  future perspectives</vt:lpstr>
      <vt:lpstr>Double beta-decay</vt:lpstr>
      <vt:lpstr>Презентация PowerPoint</vt:lpstr>
      <vt:lpstr>Phases of GERDA</vt:lpstr>
      <vt:lpstr>Stages of installation process</vt:lpstr>
      <vt:lpstr>Phase I detectors:</vt:lpstr>
      <vt:lpstr>Installation of Phase I detectors  (8 enriched + 1 non-enriched)</vt:lpstr>
      <vt:lpstr>Installation of Phase I detectors  (copper mini-shroud + 1 string of BEGe detectors)</vt:lpstr>
      <vt:lpstr>Live time &amp; exposure</vt:lpstr>
      <vt:lpstr>GERDA energy spectra</vt:lpstr>
      <vt:lpstr>After the unblinding: the analysis</vt:lpstr>
      <vt:lpstr>Презентация PowerPoint</vt:lpstr>
      <vt:lpstr>Transition to Phase II</vt:lpstr>
      <vt:lpstr>Презентация PowerPoint</vt:lpstr>
      <vt:lpstr>Презентация PowerPoint</vt:lpstr>
      <vt:lpstr>Summary</vt:lpstr>
      <vt:lpstr>GERDA collaboration</vt:lpstr>
      <vt:lpstr>Thank you for your attention! </vt:lpstr>
      <vt:lpstr>Germanium detectors: principle and advantages</vt:lpstr>
      <vt:lpstr>Презентация PowerPoint</vt:lpstr>
      <vt:lpstr>GERDA analysis strategy</vt:lpstr>
      <vt:lpstr>After the unblinding: the spectra</vt:lpstr>
      <vt:lpstr>After the unblinding: the events</vt:lpstr>
    </vt:vector>
  </TitlesOfParts>
  <Company>JINR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double beta-decay with semiconductor detectors</dc:title>
  <dc:creator>Konstantin Gusev</dc:creator>
  <cp:lastModifiedBy>Инга</cp:lastModifiedBy>
  <cp:revision>212</cp:revision>
  <dcterms:created xsi:type="dcterms:W3CDTF">2011-07-03T15:34:12Z</dcterms:created>
  <dcterms:modified xsi:type="dcterms:W3CDTF">2015-06-07T19:34:58Z</dcterms:modified>
</cp:coreProperties>
</file>