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72" r:id="rId4"/>
    <p:sldId id="291" r:id="rId5"/>
    <p:sldId id="292" r:id="rId6"/>
    <p:sldId id="286" r:id="rId7"/>
    <p:sldId id="288" r:id="rId8"/>
    <p:sldId id="290" r:id="rId9"/>
    <p:sldId id="266" r:id="rId10"/>
    <p:sldId id="275" r:id="rId11"/>
    <p:sldId id="284" r:id="rId12"/>
    <p:sldId id="265" r:id="rId13"/>
    <p:sldId id="277" r:id="rId14"/>
    <p:sldId id="281" r:id="rId15"/>
    <p:sldId id="282" r:id="rId16"/>
    <p:sldId id="293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4" d="100"/>
          <a:sy n="74" d="100"/>
        </p:scale>
        <p:origin x="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331640" y="2420888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05258" y="622897"/>
            <a:ext cx="698325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Information support of users</a:t>
            </a:r>
            <a:br>
              <a:rPr lang="en-US" sz="37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</a:br>
            <a:r>
              <a:rPr lang="en-US" sz="37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 of the heterogeneous computing cluster </a:t>
            </a:r>
            <a:r>
              <a:rPr lang="en-US" sz="37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HybriLIT</a:t>
            </a:r>
            <a:endParaRPr lang="ru-RU" sz="3700" b="1" dirty="0">
              <a:solidFill>
                <a:schemeClr val="bg1">
                  <a:lumMod val="50000"/>
                </a:schemeClr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31640" y="3857472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aseline="30000" dirty="0" smtClean="0">
                <a:latin typeface="Corbel" pitchFamily="34" charset="0"/>
              </a:rPr>
              <a:t>1   </a:t>
            </a:r>
            <a:r>
              <a:rPr lang="en-US" sz="2000" dirty="0" smtClean="0">
                <a:latin typeface="Corbel" pitchFamily="34" charset="0"/>
              </a:rPr>
              <a:t>Laboratory of Information Technologies, Joint Institute for Nuclear Research</a:t>
            </a:r>
            <a:endParaRPr lang="ru-RU" sz="2000" dirty="0" smtClean="0">
              <a:latin typeface="Corbel" pitchFamily="34" charset="0"/>
            </a:endParaRPr>
          </a:p>
          <a:p>
            <a:r>
              <a:rPr lang="ru-RU" sz="2000" baseline="30000" dirty="0" smtClean="0">
                <a:latin typeface="Corbel" pitchFamily="34" charset="0"/>
              </a:rPr>
              <a:t>2   </a:t>
            </a:r>
            <a:r>
              <a:rPr lang="en-US" sz="2000" dirty="0" smtClean="0">
                <a:latin typeface="Corbel" pitchFamily="34" charset="0"/>
              </a:rPr>
              <a:t>Institute of Experimental Physics in Kosice, Slovakia</a:t>
            </a:r>
            <a:endParaRPr lang="ru-RU" sz="2000" dirty="0" smtClean="0">
              <a:latin typeface="Corbel" pitchFamily="34" charset="0"/>
            </a:endParaRPr>
          </a:p>
          <a:p>
            <a:endParaRPr lang="en-US" sz="2000" dirty="0" smtClean="0">
              <a:latin typeface="Corbel" pitchFamily="34" charset="0"/>
            </a:endParaRPr>
          </a:p>
          <a:p>
            <a:r>
              <a:rPr lang="ru-RU" sz="2000" smtClean="0">
                <a:latin typeface="Corbel" pitchFamily="34" charset="0"/>
              </a:rPr>
              <a:t> </a:t>
            </a:r>
            <a:endParaRPr lang="ru-RU" sz="2000" dirty="0">
              <a:latin typeface="Corbe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5081" y="280339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 smtClean="0"/>
              <a:t>1,2</a:t>
            </a:r>
            <a:r>
              <a:rPr lang="en-US" sz="2000" b="1" dirty="0" err="1" smtClean="0"/>
              <a:t>Valova</a:t>
            </a:r>
            <a:r>
              <a:rPr lang="en-US" sz="2000" b="1" dirty="0" smtClean="0"/>
              <a:t> L</a:t>
            </a:r>
            <a:r>
              <a:rPr lang="ru-RU" sz="2000" b="1" dirty="0" smtClean="0"/>
              <a:t>., </a:t>
            </a:r>
            <a:r>
              <a:rPr lang="ru-RU" sz="2000" b="1" baseline="30000" dirty="0" smtClean="0"/>
              <a:t>1</a:t>
            </a:r>
            <a:r>
              <a:rPr lang="en-US" sz="2000" b="1" dirty="0" err="1" smtClean="0"/>
              <a:t>Galaktionov</a:t>
            </a:r>
            <a:r>
              <a:rPr lang="en-US" sz="2000" b="1" dirty="0" smtClean="0"/>
              <a:t> V.</a:t>
            </a:r>
            <a:r>
              <a:rPr lang="ru-RU" sz="2000" b="1" dirty="0" smtClean="0"/>
              <a:t>, </a:t>
            </a:r>
            <a:r>
              <a:rPr lang="ru-RU" sz="2000" b="1" baseline="30000" dirty="0" smtClean="0"/>
              <a:t>1</a:t>
            </a:r>
            <a:r>
              <a:rPr lang="en-US" sz="2000" b="1" dirty="0" err="1" smtClean="0"/>
              <a:t>Golub</a:t>
            </a:r>
            <a:r>
              <a:rPr lang="en-US" sz="2000" b="1" dirty="0" smtClean="0"/>
              <a:t> D.</a:t>
            </a:r>
            <a:r>
              <a:rPr lang="ru-RU" sz="2000" b="1" dirty="0" smtClean="0"/>
              <a:t>, </a:t>
            </a:r>
            <a:r>
              <a:rPr lang="ru-RU" sz="2000" b="1" baseline="30000" dirty="0" smtClean="0"/>
              <a:t>1</a:t>
            </a:r>
            <a:r>
              <a:rPr lang="en-US" sz="2000" b="1" dirty="0" err="1" smtClean="0"/>
              <a:t>Zaikina</a:t>
            </a:r>
            <a:r>
              <a:rPr lang="en-US" sz="2000" b="1" dirty="0" smtClean="0"/>
              <a:t> T.</a:t>
            </a:r>
            <a:r>
              <a:rPr lang="ru-RU" sz="2000" b="1" dirty="0" smtClean="0"/>
              <a:t>, </a:t>
            </a:r>
            <a:r>
              <a:rPr lang="ru-RU" sz="2000" b="1" baseline="30000" dirty="0" smtClean="0"/>
              <a:t>1</a:t>
            </a:r>
            <a:r>
              <a:rPr lang="en-US" sz="2000" b="1" dirty="0" err="1" smtClean="0"/>
              <a:t>Kirakosyan</a:t>
            </a:r>
            <a:r>
              <a:rPr lang="en-US" sz="2000" b="1" dirty="0" smtClean="0"/>
              <a:t> M.</a:t>
            </a:r>
            <a:r>
              <a:rPr lang="ru-RU" sz="2000" b="1" dirty="0" smtClean="0"/>
              <a:t>, </a:t>
            </a:r>
            <a:r>
              <a:rPr lang="ru-RU" sz="2000" b="1" baseline="30000" dirty="0" smtClean="0"/>
              <a:t>1</a:t>
            </a:r>
            <a:r>
              <a:rPr lang="en-US" sz="2000" b="1" dirty="0" err="1" smtClean="0"/>
              <a:t>Prikhodko</a:t>
            </a:r>
            <a:r>
              <a:rPr lang="en-US" sz="2000" b="1" dirty="0" smtClean="0"/>
              <a:t> A.</a:t>
            </a:r>
            <a:r>
              <a:rPr lang="ru-RU" sz="2000" b="1" dirty="0" smtClean="0"/>
              <a:t>,</a:t>
            </a:r>
            <a:r>
              <a:rPr lang="ru-RU" sz="2000" b="1" baseline="30000" dirty="0" smtClean="0"/>
              <a:t> </a:t>
            </a:r>
            <a:r>
              <a:rPr lang="ru-RU" sz="2000" b="1" u="sng" baseline="30000" dirty="0" smtClean="0"/>
              <a:t>1</a:t>
            </a:r>
            <a:r>
              <a:rPr lang="en-US" sz="2000" b="1" u="sng" dirty="0" err="1" smtClean="0"/>
              <a:t>Torosyan</a:t>
            </a:r>
            <a:r>
              <a:rPr lang="en-US" sz="2000" b="1" u="sng" dirty="0" smtClean="0"/>
              <a:t> S.  </a:t>
            </a:r>
            <a:r>
              <a:rPr lang="ru-RU" sz="2000" b="1" u="sng" dirty="0" smtClean="0"/>
              <a:t>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535088" y="836712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97771" y="319924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Indico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: indico-hybrilit.jinr.ru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2778"/>
            <a:ext cx="8249630" cy="4632146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" y="1538960"/>
            <a:ext cx="8710647" cy="45359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" y="1700808"/>
            <a:ext cx="8880584" cy="416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505820" y="764704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12361" y="231804"/>
            <a:ext cx="6723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Project Management Service: pm.jinr.ru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2729153" y="2136268"/>
            <a:ext cx="4032448" cy="995812"/>
          </a:xfrm>
          <a:prstGeom prst="roundRect">
            <a:avLst/>
          </a:prstGeom>
          <a:solidFill>
            <a:srgbClr val="F7F7F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Project Management Service</a:t>
            </a:r>
            <a:endParaRPr lang="ru-RU" sz="25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144655" y="3145175"/>
            <a:ext cx="1764196" cy="16043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478986" y="3132080"/>
            <a:ext cx="1411311" cy="16305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55576" y="4762660"/>
            <a:ext cx="2808312" cy="936104"/>
          </a:xfrm>
          <a:prstGeom prst="roundRect">
            <a:avLst/>
          </a:prstGeom>
          <a:solidFill>
            <a:srgbClr val="F7F7F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Heterogeneous </a:t>
            </a:r>
            <a:br>
              <a:rPr lang="en-US" sz="2500" b="1" dirty="0" smtClean="0">
                <a:solidFill>
                  <a:schemeClr val="tx1"/>
                </a:solidFill>
              </a:rPr>
            </a:br>
            <a:r>
              <a:rPr lang="en-US" sz="2500" b="1" dirty="0" smtClean="0">
                <a:solidFill>
                  <a:schemeClr val="tx1"/>
                </a:solidFill>
              </a:rPr>
              <a:t>computations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48064" y="4762660"/>
            <a:ext cx="2935036" cy="936104"/>
          </a:xfrm>
          <a:prstGeom prst="roundRect">
            <a:avLst/>
          </a:prstGeom>
          <a:solidFill>
            <a:srgbClr val="F7F7F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chemeClr val="tx1"/>
                </a:solidFill>
              </a:rPr>
              <a:t>HybriLIT</a:t>
            </a:r>
            <a:r>
              <a:rPr lang="en-US" sz="2500" b="1" dirty="0" smtClean="0">
                <a:solidFill>
                  <a:schemeClr val="tx1"/>
                </a:solidFill>
              </a:rPr>
              <a:t> User Support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0160" y="810334"/>
            <a:ext cx="310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Redmine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2.6.1 (2015-01-11)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547664" y="764704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3648" y="238368"/>
            <a:ext cx="6723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Project Management Service: pm.jinr.ru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1" y="1999776"/>
            <a:ext cx="8047427" cy="285844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725"/>
            <a:ext cx="8906966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547664" y="700146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3648" y="199673"/>
            <a:ext cx="6864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Project Management Service: pm.jinr.ru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" y="1752884"/>
            <a:ext cx="8832378" cy="3961134"/>
          </a:xfrm>
        </p:spPr>
      </p:pic>
    </p:spTree>
    <p:extLst>
      <p:ext uri="{BB962C8B-B14F-4D97-AF65-F5344CB8AC3E}">
        <p14:creationId xmlns:p14="http://schemas.microsoft.com/office/powerpoint/2010/main" val="25950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475656" y="764704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40160" y="250479"/>
            <a:ext cx="6927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Project Management Service: pm.jinr.ru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sp>
        <p:nvSpPr>
          <p:cNvPr id="15" name="Заголовок 9"/>
          <p:cNvSpPr>
            <a:spLocks noGrp="1"/>
          </p:cNvSpPr>
          <p:nvPr>
            <p:ph type="title"/>
          </p:nvPr>
        </p:nvSpPr>
        <p:spPr>
          <a:xfrm>
            <a:off x="-612576" y="6165304"/>
            <a:ext cx="5410944" cy="418058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" y="1947858"/>
            <a:ext cx="8923755" cy="30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475656" y="764704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85195" y="240919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Project Management Service: pm.jinr.ru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sp>
        <p:nvSpPr>
          <p:cNvPr id="15" name="Заголовок 9"/>
          <p:cNvSpPr>
            <a:spLocks noGrp="1"/>
          </p:cNvSpPr>
          <p:nvPr>
            <p:ph type="title"/>
          </p:nvPr>
        </p:nvSpPr>
        <p:spPr>
          <a:xfrm>
            <a:off x="-612576" y="6327678"/>
            <a:ext cx="5410944" cy="418058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9" y="2485040"/>
            <a:ext cx="8178304" cy="1648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" y="1656653"/>
            <a:ext cx="8544443" cy="43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403648" y="1052736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3648" y="1023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b="1" dirty="0" smtClean="0">
              <a:solidFill>
                <a:schemeClr val="bg1">
                  <a:lumMod val="50000"/>
                </a:schemeClr>
              </a:solidFill>
              <a:latin typeface="Corbel" pitchFamily="34" charset="0"/>
              <a:cs typeface="Aharoni" pitchFamily="2" charset="-79"/>
            </a:endParaRPr>
          </a:p>
          <a:p>
            <a:r>
              <a:rPr lang="en-US" sz="3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HybriLIT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 team</a:t>
            </a:r>
            <a:endParaRPr lang="en-US" sz="3000" b="1" dirty="0">
              <a:solidFill>
                <a:schemeClr val="bg1">
                  <a:lumMod val="50000"/>
                </a:schemeClr>
              </a:solidFill>
              <a:latin typeface="Corbel" pitchFamily="34" charset="0"/>
              <a:cs typeface="Aharoni" pitchFamily="2" charset="-79"/>
            </a:endParaRPr>
          </a:p>
          <a:p>
            <a:endParaRPr lang="ru-RU" sz="3000" b="1" dirty="0">
              <a:solidFill>
                <a:schemeClr val="bg1">
                  <a:lumMod val="50000"/>
                </a:schemeClr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00" y="1241620"/>
            <a:ext cx="7474218" cy="43747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91680" y="59396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Thank you for attention</a:t>
            </a:r>
            <a:r>
              <a:rPr lang="ru-RU" sz="3200" dirty="0"/>
              <a:t>!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547664" y="781513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47664" y="199673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Сотрудничество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45057" y="1556792"/>
            <a:ext cx="7969821" cy="518457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/>
              <a:t>Группа </a:t>
            </a:r>
            <a:r>
              <a:rPr lang="en-US" dirty="0" smtClean="0"/>
              <a:t>“Many-Body Theory of Bosons”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Центре </a:t>
            </a:r>
            <a:r>
              <a:rPr lang="ru-RU" dirty="0"/>
              <a:t>К</a:t>
            </a:r>
            <a:r>
              <a:rPr lang="ru-RU" dirty="0" smtClean="0"/>
              <a:t>вантовой </a:t>
            </a:r>
            <a:r>
              <a:rPr lang="ru-RU" dirty="0"/>
              <a:t>Д</a:t>
            </a:r>
            <a:r>
              <a:rPr lang="ru-RU" dirty="0" smtClean="0"/>
              <a:t>инамики</a:t>
            </a:r>
            <a:r>
              <a:rPr lang="en-US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Гейдельбергский</a:t>
            </a:r>
            <a:r>
              <a:rPr lang="ru-RU" dirty="0" smtClean="0"/>
              <a:t> университет;</a:t>
            </a:r>
          </a:p>
          <a:p>
            <a:pPr algn="just">
              <a:lnSpc>
                <a:spcPct val="110000"/>
              </a:lnSpc>
            </a:pPr>
            <a:r>
              <a:rPr lang="ru-RU" dirty="0" smtClean="0"/>
              <a:t>Институт </a:t>
            </a:r>
            <a:r>
              <a:rPr lang="ru-RU" dirty="0"/>
              <a:t>экспериментальной физики САН в </a:t>
            </a:r>
            <a:r>
              <a:rPr lang="ru-RU" dirty="0" err="1"/>
              <a:t>Кошице</a:t>
            </a:r>
            <a:r>
              <a:rPr lang="ru-RU" dirty="0"/>
              <a:t>, </a:t>
            </a:r>
            <a:r>
              <a:rPr lang="ru-RU" dirty="0" smtClean="0"/>
              <a:t>Словакия (Валя М., </a:t>
            </a:r>
            <a:r>
              <a:rPr lang="ru-RU" dirty="0" err="1" smtClean="0"/>
              <a:t>Вальова</a:t>
            </a:r>
            <a:r>
              <a:rPr lang="ru-RU" dirty="0" smtClean="0"/>
              <a:t> Л., </a:t>
            </a:r>
            <a:r>
              <a:rPr lang="ru-RU" dirty="0" err="1" smtClean="0"/>
              <a:t>Страка</a:t>
            </a:r>
            <a:r>
              <a:rPr lang="ru-RU" dirty="0" smtClean="0"/>
              <a:t> М., </a:t>
            </a:r>
            <a:r>
              <a:rPr lang="ru-RU" dirty="0" err="1" smtClean="0"/>
              <a:t>Кулькова</a:t>
            </a:r>
            <a:r>
              <a:rPr lang="ru-RU" dirty="0" smtClean="0"/>
              <a:t> И., Брасова М., </a:t>
            </a:r>
            <a:r>
              <a:rPr lang="ru-RU" dirty="0" err="1" smtClean="0"/>
              <a:t>Гнатич</a:t>
            </a:r>
            <a:r>
              <a:rPr lang="ru-RU" dirty="0" smtClean="0"/>
              <a:t> М.);</a:t>
            </a:r>
          </a:p>
          <a:p>
            <a:pPr algn="just">
              <a:lnSpc>
                <a:spcPct val="110000"/>
              </a:lnSpc>
            </a:pPr>
            <a:r>
              <a:rPr lang="ru-RU" dirty="0" smtClean="0"/>
              <a:t>Сотрудничество </a:t>
            </a:r>
            <a:r>
              <a:rPr lang="ru-RU" dirty="0"/>
              <a:t>с ЛФВЭ, проф. </a:t>
            </a:r>
            <a:r>
              <a:rPr lang="ru-RU" dirty="0" err="1" smtClean="0"/>
              <a:t>Илгенфритцем</a:t>
            </a:r>
            <a:r>
              <a:rPr lang="ru-RU" dirty="0" smtClean="0"/>
              <a:t> </a:t>
            </a:r>
            <a:r>
              <a:rPr lang="ru-RU" dirty="0"/>
              <a:t>Э</a:t>
            </a:r>
            <a:r>
              <a:rPr lang="ru-RU" dirty="0" smtClean="0"/>
              <a:t>. -</a:t>
            </a:r>
            <a:r>
              <a:rPr lang="ru-RU" dirty="0"/>
              <a:t>М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1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547664" y="818449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47664" y="234727"/>
            <a:ext cx="5976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Heterogeneous cluster </a:t>
            </a:r>
            <a:r>
              <a:rPr lang="en-US" sz="3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HybriLIT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8223" y="3025313"/>
            <a:ext cx="566977" cy="52012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051720" y="1009028"/>
            <a:ext cx="4464496" cy="556704"/>
          </a:xfrm>
          <a:prstGeom prst="roundRect">
            <a:avLst/>
          </a:prstGeom>
          <a:solidFill>
            <a:srgbClr val="F7F7F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Information-computing environment 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49684" y="1598029"/>
            <a:ext cx="504056" cy="46281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939388" y="2063949"/>
            <a:ext cx="4724648" cy="983272"/>
          </a:xfrm>
          <a:prstGeom prst="ellipse">
            <a:avLst/>
          </a:prstGeom>
          <a:solidFill>
            <a:srgbClr val="F7F7F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Hardware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Software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Tools for work on the cluster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75856" y="3545438"/>
            <a:ext cx="1970893" cy="1023685"/>
          </a:xfrm>
          <a:prstGeom prst="roundRect">
            <a:avLst/>
          </a:prstGeom>
          <a:solidFill>
            <a:srgbClr val="F7F7F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tx1"/>
                </a:solidFill>
              </a:rPr>
              <a:t>Information </a:t>
            </a:r>
            <a:r>
              <a:rPr lang="en-US" sz="2500" b="1" dirty="0">
                <a:solidFill>
                  <a:schemeClr val="tx1"/>
                </a:solidFill>
              </a:rPr>
              <a:t>s</a:t>
            </a:r>
            <a:r>
              <a:rPr lang="en-US" sz="2500" b="1" dirty="0" smtClean="0">
                <a:solidFill>
                  <a:schemeClr val="tx1"/>
                </a:solidFill>
              </a:rPr>
              <a:t>ervices</a:t>
            </a:r>
            <a:endParaRPr lang="ru-RU" sz="25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03375" y="3761030"/>
            <a:ext cx="2880324" cy="973909"/>
          </a:xfrm>
          <a:prstGeom prst="roundRect">
            <a:avLst/>
          </a:prstGeom>
          <a:solidFill>
            <a:srgbClr val="F7F7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chemeClr val="tx1"/>
                </a:solidFill>
              </a:rPr>
              <a:t>HybriLIT</a:t>
            </a:r>
            <a:r>
              <a:rPr lang="en-US" sz="2500" b="1" dirty="0" smtClean="0">
                <a:solidFill>
                  <a:schemeClr val="tx1"/>
                </a:solidFill>
              </a:rPr>
              <a:t> portal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300" b="1" dirty="0" smtClean="0">
                <a:solidFill>
                  <a:srgbClr val="C00000"/>
                </a:solidFill>
              </a:rPr>
              <a:t>hybrilit.jinr.ru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116" y="3917482"/>
            <a:ext cx="2837490" cy="1023686"/>
          </a:xfrm>
          <a:prstGeom prst="roundRect">
            <a:avLst/>
          </a:prstGeom>
          <a:solidFill>
            <a:srgbClr val="F7F7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chemeClr val="tx1"/>
                </a:solidFill>
              </a:rPr>
              <a:t>Indico</a:t>
            </a:r>
            <a:r>
              <a:rPr lang="en-US" sz="2500" b="1" dirty="0" smtClean="0">
                <a:solidFill>
                  <a:schemeClr val="tx1"/>
                </a:solidFill>
              </a:rPr>
              <a:t>: event support</a:t>
            </a:r>
          </a:p>
          <a:p>
            <a:pPr algn="ctr"/>
            <a:r>
              <a:rPr lang="en-US" sz="2300" b="1" dirty="0" smtClean="0">
                <a:solidFill>
                  <a:srgbClr val="C00000"/>
                </a:solidFill>
              </a:rPr>
              <a:t>indico-hybrilit.jinr.ru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41386" y="4941168"/>
            <a:ext cx="3285163" cy="1539332"/>
          </a:xfrm>
          <a:prstGeom prst="roundRect">
            <a:avLst/>
          </a:prstGeom>
          <a:solidFill>
            <a:srgbClr val="F7F7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chemeClr val="tx1"/>
                </a:solidFill>
              </a:rPr>
              <a:t>HybriLIT</a:t>
            </a:r>
            <a:r>
              <a:rPr lang="en-US" sz="2500" b="1" dirty="0" smtClean="0">
                <a:solidFill>
                  <a:schemeClr val="tx1"/>
                </a:solidFill>
              </a:rPr>
              <a:t> user support in Project Management system</a:t>
            </a:r>
          </a:p>
          <a:p>
            <a:pPr algn="ctr"/>
            <a:r>
              <a:rPr lang="en-US" sz="2500" b="1" dirty="0" smtClean="0">
                <a:solidFill>
                  <a:srgbClr val="C00000"/>
                </a:solidFill>
              </a:rPr>
              <a:t>pm.jinr.ru</a:t>
            </a:r>
            <a:endParaRPr lang="ru-RU" sz="25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283968" y="4569123"/>
            <a:ext cx="0" cy="3720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859667" y="4057280"/>
            <a:ext cx="403911" cy="1907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0" idx="1"/>
          </p:cNvCxnSpPr>
          <p:nvPr/>
        </p:nvCxnSpPr>
        <p:spPr>
          <a:xfrm>
            <a:off x="5228437" y="4062773"/>
            <a:ext cx="574938" cy="1852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480336" y="764704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9672" y="22751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HybriLIT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 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portal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: 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hybrilit.jinr.ru</a:t>
            </a:r>
            <a:endParaRPr lang="ru-RU" sz="3000" b="1" dirty="0">
              <a:solidFill>
                <a:srgbClr val="FF0000"/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907060"/>
            <a:ext cx="7056784" cy="5950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480336" y="764704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9672" y="22751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HybriLIT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 portal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: 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hybrilit.jinr.ru</a:t>
            </a:r>
            <a:endParaRPr lang="ru-RU" sz="3000" b="1" dirty="0">
              <a:solidFill>
                <a:srgbClr val="FF0000"/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" y="1009028"/>
            <a:ext cx="7761996" cy="57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480336" y="764704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9672" y="227515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HybriLIT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 portal</a:t>
            </a:r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: 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hybrilit.jinr.ru</a:t>
            </a:r>
            <a:endParaRPr lang="ru-RU" sz="3000" b="1" dirty="0">
              <a:solidFill>
                <a:srgbClr val="FF0000"/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9" y="1053323"/>
            <a:ext cx="7038975" cy="5610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" y="1258185"/>
            <a:ext cx="8429155" cy="535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475656" y="703271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96020" y="149273"/>
            <a:ext cx="5352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HybriLIT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 portal: 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hybrilit.jinr.ru</a:t>
            </a:r>
            <a:endParaRPr lang="ru-RU" sz="3000" b="1" dirty="0">
              <a:solidFill>
                <a:srgbClr val="FF0000"/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1" y="1556792"/>
            <a:ext cx="8412609" cy="46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475656" y="703271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96020" y="149273"/>
            <a:ext cx="5352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HybriLIT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 portal: 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hybrilit.jinr.ru</a:t>
            </a:r>
            <a:endParaRPr lang="ru-RU" sz="3000" b="1" dirty="0">
              <a:solidFill>
                <a:srgbClr val="FF0000"/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28" y="703271"/>
            <a:ext cx="3960440" cy="59958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466"/>
            <a:ext cx="8460432" cy="57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596020" y="764704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12450" y="227515"/>
            <a:ext cx="5352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HybriLIT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 portal: 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hybrilit.jinr.ru</a:t>
            </a:r>
            <a:endParaRPr lang="ru-RU" sz="3000" b="1" dirty="0">
              <a:solidFill>
                <a:srgbClr val="FF0000"/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8078"/>
            <a:ext cx="8790104" cy="285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8172400" y="0"/>
            <a:ext cx="827584" cy="6858000"/>
            <a:chOff x="8172400" y="0"/>
            <a:chExt cx="827584" cy="6858000"/>
          </a:xfrm>
        </p:grpSpPr>
        <p:sp>
          <p:nvSpPr>
            <p:cNvPr id="3" name="Прямоугольник 2"/>
            <p:cNvSpPr/>
            <p:nvPr/>
          </p:nvSpPr>
          <p:spPr>
            <a:xfrm rot="16200000">
              <a:off x="7231732" y="940668"/>
              <a:ext cx="2420888" cy="5395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460432" y="0"/>
              <a:ext cx="446534" cy="6858000"/>
            </a:xfrm>
            <a:custGeom>
              <a:avLst/>
              <a:gdLst>
                <a:gd name="connsiteX0" fmla="*/ 0 w 638175"/>
                <a:gd name="connsiteY0" fmla="*/ 0 h 6858000"/>
                <a:gd name="connsiteX1" fmla="*/ 0 w 638175"/>
                <a:gd name="connsiteY1" fmla="*/ 1609725 h 6858000"/>
                <a:gd name="connsiteX2" fmla="*/ 0 w 638175"/>
                <a:gd name="connsiteY2" fmla="*/ 1076325 h 6858000"/>
                <a:gd name="connsiteX3" fmla="*/ 590550 w 638175"/>
                <a:gd name="connsiteY3" fmla="*/ 1076325 h 6858000"/>
                <a:gd name="connsiteX4" fmla="*/ 590550 w 638175"/>
                <a:gd name="connsiteY4" fmla="*/ 552450 h 6858000"/>
                <a:gd name="connsiteX5" fmla="*/ 590550 w 638175"/>
                <a:gd name="connsiteY5" fmla="*/ 2676525 h 6858000"/>
                <a:gd name="connsiteX6" fmla="*/ 638175 w 638175"/>
                <a:gd name="connsiteY6" fmla="*/ 6858000 h 6858000"/>
                <a:gd name="connsiteX0" fmla="*/ 0 w 590550"/>
                <a:gd name="connsiteY0" fmla="*/ 0 h 6858000"/>
                <a:gd name="connsiteX1" fmla="*/ 0 w 590550"/>
                <a:gd name="connsiteY1" fmla="*/ 1609725 h 6858000"/>
                <a:gd name="connsiteX2" fmla="*/ 0 w 590550"/>
                <a:gd name="connsiteY2" fmla="*/ 1076325 h 6858000"/>
                <a:gd name="connsiteX3" fmla="*/ 590550 w 590550"/>
                <a:gd name="connsiteY3" fmla="*/ 1076325 h 6858000"/>
                <a:gd name="connsiteX4" fmla="*/ 590550 w 590550"/>
                <a:gd name="connsiteY4" fmla="*/ 552450 h 6858000"/>
                <a:gd name="connsiteX5" fmla="*/ 590550 w 590550"/>
                <a:gd name="connsiteY5" fmla="*/ 2676525 h 6858000"/>
                <a:gd name="connsiteX6" fmla="*/ 582538 w 5905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550" h="6858000">
                  <a:moveTo>
                    <a:pt x="0" y="0"/>
                  </a:moveTo>
                  <a:lnTo>
                    <a:pt x="0" y="1609725"/>
                  </a:lnTo>
                  <a:lnTo>
                    <a:pt x="0" y="1076325"/>
                  </a:lnTo>
                  <a:lnTo>
                    <a:pt x="590550" y="1076325"/>
                  </a:lnTo>
                  <a:lnTo>
                    <a:pt x="590550" y="552450"/>
                  </a:lnTo>
                  <a:lnTo>
                    <a:pt x="590550" y="2676525"/>
                  </a:lnTo>
                  <a:cubicBezTo>
                    <a:pt x="587879" y="4070350"/>
                    <a:pt x="585209" y="5464175"/>
                    <a:pt x="582538" y="6858000"/>
                  </a:cubicBezTo>
                </a:path>
              </a:pathLst>
            </a:cu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388424" y="476672"/>
              <a:ext cx="144016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748464" y="476672"/>
              <a:ext cx="251520" cy="122413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460432" y="1052736"/>
              <a:ext cx="504056" cy="1440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1475656" y="836712"/>
            <a:ext cx="61926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3867" y="327429"/>
            <a:ext cx="5328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Indico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cs typeface="Aharoni" pitchFamily="2" charset="-79"/>
              </a:rPr>
              <a:t>: indico-hybrilit.jinr.ru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026" name="Picture 2" descr="C:\Users\Алиса\Dropbox\Доклады\2014HybriLITПрезентация кластера\li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1009028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" y="2276872"/>
            <a:ext cx="8816330" cy="2619672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" y="1440861"/>
            <a:ext cx="8745432" cy="489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7500</TotalTime>
  <Words>165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Aharoni</vt:lpstr>
      <vt:lpstr>Arial</vt:lpstr>
      <vt:lpstr>Calibri</vt:lpstr>
      <vt:lpstr>Corbel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Алиса</dc:creator>
  <cp:lastModifiedBy>HP</cp:lastModifiedBy>
  <cp:revision>232</cp:revision>
  <dcterms:created xsi:type="dcterms:W3CDTF">2014-12-02T10:10:32Z</dcterms:created>
  <dcterms:modified xsi:type="dcterms:W3CDTF">2015-06-11T21:25:00Z</dcterms:modified>
</cp:coreProperties>
</file>