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68" r:id="rId4"/>
    <p:sldId id="258" r:id="rId5"/>
    <p:sldId id="260" r:id="rId6"/>
    <p:sldId id="259" r:id="rId7"/>
    <p:sldId id="265" r:id="rId8"/>
    <p:sldId id="266" r:id="rId9"/>
    <p:sldId id="271" r:id="rId10"/>
    <p:sldId id="272"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50538" autoAdjust="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990D90-ABE7-4CBA-9266-CC11CEC1D18C}" type="datetimeFigureOut">
              <a:rPr lang="en-US" smtClean="0"/>
              <a:pPr/>
              <a:t>6/8/2015</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83F6F3-217A-42A4-8222-1FC604F137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 настоящее время все</a:t>
            </a:r>
            <a:r>
              <a:rPr lang="ru-RU" baseline="0" dirty="0" smtClean="0"/>
              <a:t> более актуальным становится вопрос утилизации плутония и минорных актинидов, которые образуются в атомных реакторах за счет захвата нейтронов ураном-238. По данным на 2007 год, запасы плутония составляли 1800 тонн, учитывая то, что ежегодно производится около 70 тонн плутония, в настоящее время плутониевые запасы составляют более 2000 тонн. Одним из эффективных путей снижения запасов считается сжигание плутония и минорных актинидов в существующих энергетических атомных реакторах внутри так называемой инертной матрицы, которая не содержит урана и прозрачна для нейтронов, что исключает возможность производство нового плутония. </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aseline="0" dirty="0" smtClean="0"/>
              <a:t>Разработка </a:t>
            </a:r>
            <a:r>
              <a:rPr lang="en-US" baseline="0" dirty="0" smtClean="0"/>
              <a:t>IMF </a:t>
            </a:r>
            <a:r>
              <a:rPr lang="ru-RU" baseline="0" dirty="0" smtClean="0"/>
              <a:t>находится на стадии отбора </a:t>
            </a:r>
            <a:r>
              <a:rPr lang="ru-RU" baseline="0" dirty="0" err="1" smtClean="0"/>
              <a:t>кандидатных</a:t>
            </a:r>
            <a:r>
              <a:rPr lang="ru-RU" baseline="0" dirty="0" smtClean="0"/>
              <a:t> материалов инертной матрицы. Поскольку новое топливо планируется сжигать внутри уже существующих реакторов, которые работают преимущественно на топливе, состоящем из диоксида урана, свойства материала инертной матрицы должны быть близкие к диоксиду урана. К ним выдвигаются те же требования относительно </a:t>
            </a:r>
            <a:r>
              <a:rPr lang="ru-RU" baseline="0" dirty="0" err="1" smtClean="0"/>
              <a:t>тепопроводности</a:t>
            </a:r>
            <a:r>
              <a:rPr lang="ru-RU" baseline="0" dirty="0" smtClean="0"/>
              <a:t>, температуры плавления, механической прочности и химической стойкости. К </a:t>
            </a:r>
            <a:r>
              <a:rPr lang="ru-RU" baseline="0" dirty="0" err="1" smtClean="0"/>
              <a:t>кандидатным</a:t>
            </a:r>
            <a:r>
              <a:rPr lang="ru-RU" baseline="0" dirty="0" smtClean="0"/>
              <a:t> материалам можно отнести оксид магния, магний алюминиевую шпинель, карбид кремния и другие… Большое внимание уделяется радиационной стойкости инертной матрицы, в том числе и к осколкам деления</a:t>
            </a:r>
            <a:r>
              <a:rPr lang="ru-RU" baseline="0" dirty="0" smtClean="0"/>
              <a:t>. Стоит отметить, что радиационная </a:t>
            </a:r>
            <a:r>
              <a:rPr lang="ru-RU" baseline="0" dirty="0" smtClean="0"/>
              <a:t>стойкость инертной матрицы к осколкам деления остается малоизученной областью. </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Перед тем как начать проведение экспериментов по имитации влияния осколков деления следует произвести оценку потоков или </a:t>
            </a:r>
            <a:r>
              <a:rPr lang="ru-RU" dirty="0" err="1" smtClean="0"/>
              <a:t>флюенсов</a:t>
            </a:r>
            <a:r>
              <a:rPr lang="ru-RU" dirty="0" smtClean="0"/>
              <a:t> частиц. </a:t>
            </a:r>
            <a:r>
              <a:rPr lang="ru-RU" dirty="0" smtClean="0"/>
              <a:t>В нашем случае внимание уделено</a:t>
            </a:r>
            <a:r>
              <a:rPr lang="ru-RU" baseline="0" dirty="0" smtClean="0"/>
              <a:t> радиационной стойкости обрасти соприкосновения поверхностей ядерного топлива и оболочки тепловыделяющего элемента. </a:t>
            </a:r>
            <a:r>
              <a:rPr lang="ru-RU" baseline="0" dirty="0" err="1" smtClean="0"/>
              <a:t>Флюенс</a:t>
            </a:r>
            <a:r>
              <a:rPr lang="ru-RU" baseline="0" dirty="0" smtClean="0"/>
              <a:t> осколков, который проходит через границу в течение работы реактора определяется отношением количества осколков, покинувших топливо, к площади соприкосновения топлива с оболочкой ТВЭЛ. Поскольку таблетки и </a:t>
            </a:r>
            <a:r>
              <a:rPr lang="ru-RU" baseline="0" dirty="0" err="1" smtClean="0"/>
              <a:t>твэл</a:t>
            </a:r>
            <a:r>
              <a:rPr lang="ru-RU" baseline="0" dirty="0" smtClean="0"/>
              <a:t> имеют цилиндрическую форму, площадь контакта будет определяться просто как площадь стенки цилиндра. Число осколков, покидающих ТВЭЛ, определяется произведением полного числа осколков, которые образовались за какое то время, на вероятность образования конкретного осколка и на вероятность того, что осколок вылетит в направлении вылета из таблетки.</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Число</a:t>
            </a:r>
            <a:r>
              <a:rPr lang="ru-RU" baseline="0" dirty="0" smtClean="0"/>
              <a:t> делений можно определить, зная степень выгорания топлива и начальное количество делящегося материала. Если мы так же умножим это на вероятность образования какого то определенного типа осколка, то мы получим полное количество осколков деления одного типа образованное при выгорании топлива на величину омега. Так при выгорании 10% топлива происходит около 10 в 20 делений. Если рассмотреть одну из наиболее вероятных пар осколков стронций-ксенон вероятность которой 0,1, образуется </a:t>
            </a:r>
            <a:r>
              <a:rPr lang="en-US" baseline="0" dirty="0" smtClean="0"/>
              <a:t>3 </a:t>
            </a:r>
            <a:r>
              <a:rPr lang="ru-RU" baseline="0" dirty="0" smtClean="0"/>
              <a:t>на 10 в 19 осколков в одном кубическом сантиметре топлива.</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aseline="0" dirty="0" smtClean="0"/>
              <a:t>Поскольку пробег осколков деления в материале топлива на много меньше самой топливной таблетки, только малая часть осколков может покинуть топливную таблетку. Толщина этого слоя имеет размеры порядка длины пробега осколка деления (то есть 10-15 мкм. ), остальные осколки остаются внутри таблетки. Чтобы определить </a:t>
            </a:r>
            <a:r>
              <a:rPr lang="ru-RU" baseline="0" dirty="0" err="1" smtClean="0"/>
              <a:t>флюенс</a:t>
            </a:r>
            <a:r>
              <a:rPr lang="ru-RU" baseline="0" dirty="0" smtClean="0"/>
              <a:t> осколков деления, рожденных на глубине </a:t>
            </a:r>
            <a:r>
              <a:rPr lang="ru-RU" baseline="0" dirty="0" err="1" smtClean="0"/>
              <a:t>х</a:t>
            </a:r>
            <a:r>
              <a:rPr lang="ru-RU" baseline="0" dirty="0" smtClean="0"/>
              <a:t> от поверхности и проходящих через границу контакта топлива с оболочкой ТВЭЛ, использовалась приведенная на слайде формула. Она получается чисто из геометрических соображений, что осколки разлетаются с одинаковой вероятностью по сфере с радиусом равным пробегу осколка деления в топливе. Тогда вероятность выхода осколка из топлива может определиться как отношение площади сферы выходящей за пределы топлива ко всей площади сферы. После некоторых математических преобразований, формула принимает конечный вид.</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Далее,</a:t>
            </a:r>
            <a:r>
              <a:rPr lang="ru-RU" baseline="0" dirty="0" smtClean="0"/>
              <a:t> чтобы провести оценку необходимо знать такие параметры топлива как, его плотность, размер, количество делящегося изотопа и степень выгорания топлива. </a:t>
            </a:r>
            <a:r>
              <a:rPr lang="ru-RU" dirty="0" smtClean="0"/>
              <a:t>К</a:t>
            </a:r>
            <a:r>
              <a:rPr lang="ru-RU" baseline="0" dirty="0" smtClean="0"/>
              <a:t> </a:t>
            </a:r>
            <a:r>
              <a:rPr lang="ru-RU" baseline="0" dirty="0" smtClean="0"/>
              <a:t>сожалению, достаточно тяжело найти информацию о параметрах ядерного топлива какого-то конкретного энергетического реактора. Поэтому на слайде представлены обобщенные, типичные параметры ядерного топлива из диоксида </a:t>
            </a:r>
            <a:r>
              <a:rPr lang="ru-RU" baseline="0" dirty="0" smtClean="0"/>
              <a:t>урана, используемого в реакторах на тепловых нейтронах. </a:t>
            </a:r>
            <a:r>
              <a:rPr lang="ru-RU" baseline="0" dirty="0" smtClean="0"/>
              <a:t>Его плотность меняется от 10,45 до 10,97 г/см3, диаметр и высота таблетки около 1 см, </a:t>
            </a:r>
            <a:r>
              <a:rPr lang="ru-RU" baseline="0" dirty="0" smtClean="0"/>
              <a:t>степень обогащения меняется в пределах от 3 до 4%, а выгорание топлива, в зависимости от типа реактора, от 3 до 10%. Используя эти параметры и нашу формулу мы можем оценить поток.</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aseline="0" dirty="0" smtClean="0"/>
              <a:t>Результат представлен на слайде. На графике изображена зависимость </a:t>
            </a:r>
            <a:r>
              <a:rPr lang="ru-RU" baseline="0" dirty="0" err="1" smtClean="0"/>
              <a:t>флюенса</a:t>
            </a:r>
            <a:r>
              <a:rPr lang="ru-RU" baseline="0" dirty="0" smtClean="0"/>
              <a:t> осколков деления от атомного номера осколка и от глубины на которой образовался осколок. Видно, что </a:t>
            </a:r>
            <a:r>
              <a:rPr lang="ru-RU" baseline="0" dirty="0" err="1" smtClean="0"/>
              <a:t>флюенс</a:t>
            </a:r>
            <a:r>
              <a:rPr lang="ru-RU" baseline="0" dirty="0" smtClean="0"/>
              <a:t> осколка определенным атомным номером изменяется в пределах от 10 в 11 до 10 в 15 частиц на см. квадратный. Легкие осколки, в силу большего пробега, могут покидать топливо с большей глубины, чем тяжелые осколки. Суммарный </a:t>
            </a:r>
            <a:r>
              <a:rPr lang="ru-RU" baseline="0" dirty="0" err="1" smtClean="0"/>
              <a:t>флюенс</a:t>
            </a:r>
            <a:r>
              <a:rPr lang="ru-RU" baseline="0" dirty="0" smtClean="0"/>
              <a:t> всех осколков составляет около 10 в 16 см-2. Вылетая из топлива, осколки могут оставлять поверхностные дефекты в виде </a:t>
            </a:r>
            <a:r>
              <a:rPr lang="ru-RU" baseline="0" dirty="0" err="1" smtClean="0"/>
              <a:t>хиллоков</a:t>
            </a:r>
            <a:r>
              <a:rPr lang="ru-RU" baseline="0" dirty="0" smtClean="0"/>
              <a:t> на стенках таблетки и внутренней стенки ТВЭЛ, после чего застревают в материале ТВЭЛ в слое порядка микрометра. Плотность в необлученном материале в таком слое порядка 10 в 18. Таким образом, облучение осколками до </a:t>
            </a:r>
            <a:r>
              <a:rPr lang="ru-RU" baseline="0" dirty="0" err="1" smtClean="0"/>
              <a:t>флюенса</a:t>
            </a:r>
            <a:r>
              <a:rPr lang="ru-RU" baseline="0" dirty="0" smtClean="0"/>
              <a:t> 10 в 16 может приводить к замещению значительного числа атомов, что в свою очередь может привести к непредсказуемым последствиям.</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Подводя итог, хотелось бы сказать, что влияние осколков деления на материалы </a:t>
            </a:r>
            <a:r>
              <a:rPr lang="en-US" dirty="0" smtClean="0"/>
              <a:t>IMF </a:t>
            </a:r>
            <a:r>
              <a:rPr lang="ru-RU" dirty="0" smtClean="0"/>
              <a:t>остается мало изученным вопросом. Наша оценка показала, что для типичного топлива, выгорающего до 10%, </a:t>
            </a:r>
            <a:r>
              <a:rPr lang="ru-RU" sz="1200" dirty="0" err="1" smtClean="0">
                <a:solidFill>
                  <a:schemeClr val="tx2"/>
                </a:solidFill>
              </a:rPr>
              <a:t>флюенс</a:t>
            </a:r>
            <a:r>
              <a:rPr lang="ru-RU" sz="1200" dirty="0" smtClean="0">
                <a:solidFill>
                  <a:schemeClr val="tx2"/>
                </a:solidFill>
              </a:rPr>
              <a:t> осколков, проходящих через границу, варьируется в пределах от 10</a:t>
            </a:r>
            <a:r>
              <a:rPr lang="ru-RU" sz="1200" baseline="30000" dirty="0" smtClean="0">
                <a:solidFill>
                  <a:schemeClr val="tx2"/>
                </a:solidFill>
              </a:rPr>
              <a:t>11</a:t>
            </a:r>
            <a:r>
              <a:rPr lang="ru-RU" sz="1200" dirty="0" smtClean="0">
                <a:solidFill>
                  <a:schemeClr val="tx2"/>
                </a:solidFill>
              </a:rPr>
              <a:t> до 10</a:t>
            </a:r>
            <a:r>
              <a:rPr lang="ru-RU" sz="1200" baseline="30000" dirty="0" smtClean="0">
                <a:solidFill>
                  <a:schemeClr val="tx2"/>
                </a:solidFill>
              </a:rPr>
              <a:t>15</a:t>
            </a:r>
            <a:r>
              <a:rPr lang="ru-RU" sz="1200" dirty="0" smtClean="0">
                <a:solidFill>
                  <a:schemeClr val="tx2"/>
                </a:solidFill>
              </a:rPr>
              <a:t> см-2.</a:t>
            </a:r>
            <a:r>
              <a:rPr lang="ru-RU" sz="1200" baseline="0" dirty="0" smtClean="0">
                <a:solidFill>
                  <a:schemeClr val="tx2"/>
                </a:solidFill>
              </a:rPr>
              <a:t> В настоящее время ведется подготовка образцов из магний алюминиевой шпинели и нитрида кремния для изучения </a:t>
            </a:r>
            <a:r>
              <a:rPr lang="ru-RU" sz="1200" dirty="0" smtClean="0">
                <a:solidFill>
                  <a:schemeClr val="tx2"/>
                </a:solidFill>
              </a:rPr>
              <a:t>эффектов осколков деления на поверхности при выходе из материала. Облучение этих образцов планируется проводить при различных уровнях ионизационных потерь и </a:t>
            </a:r>
            <a:r>
              <a:rPr lang="ru-RU" sz="1200" dirty="0" err="1" smtClean="0">
                <a:solidFill>
                  <a:schemeClr val="tx2"/>
                </a:solidFill>
              </a:rPr>
              <a:t>флюенстов</a:t>
            </a:r>
            <a:r>
              <a:rPr lang="ru-RU" sz="1200" dirty="0" smtClean="0">
                <a:solidFill>
                  <a:schemeClr val="tx2"/>
                </a:solidFill>
              </a:rPr>
              <a:t>, разных температурах, в том числе и повышенных.</a:t>
            </a:r>
            <a:endParaRPr lang="en-US" dirty="0"/>
          </a:p>
        </p:txBody>
      </p:sp>
      <p:sp>
        <p:nvSpPr>
          <p:cNvPr id="4" name="Номер слайда 3"/>
          <p:cNvSpPr>
            <a:spLocks noGrp="1"/>
          </p:cNvSpPr>
          <p:nvPr>
            <p:ph type="sldNum" sz="quarter" idx="10"/>
          </p:nvPr>
        </p:nvSpPr>
        <p:spPr/>
        <p:txBody>
          <a:bodyPr/>
          <a:lstStyle/>
          <a:p>
            <a:fld id="{FF83F6F3-217A-42A4-8222-1FC604F137F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0269EE95-4B77-4D83-8EDE-19DA63A59A1E}" type="datetimeFigureOut">
              <a:rPr lang="en-US" smtClean="0"/>
              <a:pPr/>
              <a:t>6/8/2015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269EE95-4B77-4D83-8EDE-19DA63A59A1E}" type="datetimeFigureOut">
              <a:rPr lang="en-US" smtClean="0"/>
              <a:pPr/>
              <a:t>6/8/2015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269EE95-4B77-4D83-8EDE-19DA63A59A1E}" type="datetimeFigureOut">
              <a:rPr lang="en-US" smtClean="0"/>
              <a:pPr/>
              <a:t>6/8/2015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269EE95-4B77-4D83-8EDE-19DA63A59A1E}" type="datetimeFigureOut">
              <a:rPr lang="en-US" smtClean="0"/>
              <a:pPr/>
              <a:t>6/8/2015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269EE95-4B77-4D83-8EDE-19DA63A59A1E}" type="datetimeFigureOut">
              <a:rPr lang="en-US" smtClean="0"/>
              <a:pPr/>
              <a:t>6/8/2015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0269EE95-4B77-4D83-8EDE-19DA63A59A1E}" type="datetimeFigureOut">
              <a:rPr lang="en-US" smtClean="0"/>
              <a:pPr/>
              <a:t>6/8/2015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0269EE95-4B77-4D83-8EDE-19DA63A59A1E}" type="datetimeFigureOut">
              <a:rPr lang="en-US" smtClean="0"/>
              <a:pPr/>
              <a:t>6/8/2015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0269EE95-4B77-4D83-8EDE-19DA63A59A1E}" type="datetimeFigureOut">
              <a:rPr lang="en-US" smtClean="0"/>
              <a:pPr/>
              <a:t>6/8/2015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69EE95-4B77-4D83-8EDE-19DA63A59A1E}" type="datetimeFigureOut">
              <a:rPr lang="en-US" smtClean="0"/>
              <a:pPr/>
              <a:t>6/8/2015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269EE95-4B77-4D83-8EDE-19DA63A59A1E}" type="datetimeFigureOut">
              <a:rPr lang="en-US" smtClean="0"/>
              <a:pPr/>
              <a:t>6/8/2015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269EE95-4B77-4D83-8EDE-19DA63A59A1E}" type="datetimeFigureOut">
              <a:rPr lang="en-US" smtClean="0"/>
              <a:pPr/>
              <a:t>6/8/2015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7389CB1-BD6C-4A33-A20D-5B606998E8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9EE95-4B77-4D83-8EDE-19DA63A59A1E}" type="datetimeFigureOut">
              <a:rPr lang="en-US" smtClean="0"/>
              <a:pPr/>
              <a:t>6/8/2015</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89CB1-BD6C-4A33-A20D-5B606998E8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5.bin"/><Relationship Id="rId4" Type="http://schemas.openxmlformats.org/officeDocument/2006/relationships/image" Target="../media/image21.gi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5.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 y="1219200"/>
            <a:ext cx="8686800" cy="1470025"/>
          </a:xfrm>
        </p:spPr>
        <p:txBody>
          <a:bodyPr>
            <a:noAutofit/>
          </a:bodyPr>
          <a:lstStyle/>
          <a:p>
            <a:r>
              <a:rPr lang="ru-RU" sz="3600" baseline="0" dirty="0" smtClean="0">
                <a:solidFill>
                  <a:schemeClr val="tx2"/>
                </a:solidFill>
              </a:rPr>
              <a:t>Оценка потока осколков деления через границу контакта «ядерное топливо – оболочка тепловыделяющего элемента»</a:t>
            </a:r>
            <a:endParaRPr lang="en-US" sz="3600" dirty="0">
              <a:solidFill>
                <a:schemeClr val="tx2"/>
              </a:solidFill>
            </a:endParaRPr>
          </a:p>
        </p:txBody>
      </p:sp>
      <p:sp>
        <p:nvSpPr>
          <p:cNvPr id="3" name="Подзаголовок 2"/>
          <p:cNvSpPr>
            <a:spLocks noGrp="1"/>
          </p:cNvSpPr>
          <p:nvPr>
            <p:ph type="subTitle" idx="1"/>
          </p:nvPr>
        </p:nvSpPr>
        <p:spPr>
          <a:xfrm>
            <a:off x="2057400" y="3733800"/>
            <a:ext cx="6400800" cy="533400"/>
          </a:xfrm>
        </p:spPr>
        <p:txBody>
          <a:bodyPr>
            <a:normAutofit/>
          </a:bodyPr>
          <a:lstStyle/>
          <a:p>
            <a:pPr algn="r"/>
            <a:r>
              <a:rPr lang="ru-RU" sz="2400" dirty="0" smtClean="0">
                <a:solidFill>
                  <a:schemeClr val="tx1"/>
                </a:solidFill>
              </a:rPr>
              <a:t>Сайфулин М.М</a:t>
            </a:r>
            <a:r>
              <a:rPr lang="en-US" sz="2400" dirty="0" smtClean="0">
                <a:solidFill>
                  <a:schemeClr val="tx1"/>
                </a:solidFill>
              </a:rPr>
              <a:t> </a:t>
            </a:r>
            <a:r>
              <a:rPr lang="en-US" sz="2400" baseline="30000" dirty="0" smtClean="0">
                <a:solidFill>
                  <a:schemeClr val="tx1"/>
                </a:solidFill>
              </a:rPr>
              <a:t>1, 2</a:t>
            </a:r>
            <a:r>
              <a:rPr lang="ru-RU" sz="2400" dirty="0" smtClean="0">
                <a:solidFill>
                  <a:schemeClr val="tx1"/>
                </a:solidFill>
              </a:rPr>
              <a:t>, Скуратов В.А.</a:t>
            </a:r>
            <a:r>
              <a:rPr lang="ru-RU" sz="2400" baseline="30000" dirty="0" smtClean="0">
                <a:solidFill>
                  <a:schemeClr val="tx1"/>
                </a:solidFill>
              </a:rPr>
              <a:t>2 </a:t>
            </a:r>
            <a:endParaRPr lang="en-US" sz="2400" dirty="0">
              <a:solidFill>
                <a:schemeClr val="tx1"/>
              </a:solidFill>
            </a:endParaRPr>
          </a:p>
        </p:txBody>
      </p:sp>
      <p:sp>
        <p:nvSpPr>
          <p:cNvPr id="4" name="TextBox 3"/>
          <p:cNvSpPr txBox="1"/>
          <p:nvPr/>
        </p:nvSpPr>
        <p:spPr>
          <a:xfrm>
            <a:off x="799447" y="4800600"/>
            <a:ext cx="2477153" cy="646331"/>
          </a:xfrm>
          <a:prstGeom prst="rect">
            <a:avLst/>
          </a:prstGeom>
          <a:noFill/>
        </p:spPr>
        <p:txBody>
          <a:bodyPr wrap="none" rtlCol="0">
            <a:spAutoFit/>
          </a:bodyPr>
          <a:lstStyle/>
          <a:p>
            <a:r>
              <a:rPr lang="en-US" dirty="0" smtClean="0"/>
              <a:t>1 </a:t>
            </a:r>
            <a:r>
              <a:rPr lang="ru-RU" dirty="0" smtClean="0"/>
              <a:t>ЛЯР, ОИЯИ</a:t>
            </a:r>
          </a:p>
          <a:p>
            <a:r>
              <a:rPr lang="ru-RU" dirty="0" smtClean="0"/>
              <a:t>2 Университет «Дубна»</a:t>
            </a:r>
            <a:endParaRPr lang="en-US" dirty="0"/>
          </a:p>
        </p:txBody>
      </p:sp>
      <p:pic>
        <p:nvPicPr>
          <p:cNvPr id="5" name="Picture 2" descr="C:\Users\Maxim_Saifulin\Desktop\u7-2.gif"/>
          <p:cNvPicPr>
            <a:picLocks noChangeAspect="1" noChangeArrowheads="1"/>
          </p:cNvPicPr>
          <p:nvPr/>
        </p:nvPicPr>
        <p:blipFill>
          <a:blip r:embed="rId2"/>
          <a:srcRect/>
          <a:stretch>
            <a:fillRect/>
          </a:stretch>
        </p:blipFill>
        <p:spPr bwMode="auto">
          <a:xfrm>
            <a:off x="4495800" y="4724400"/>
            <a:ext cx="1291589" cy="1554480"/>
          </a:xfrm>
          <a:prstGeom prst="roundRect">
            <a:avLst>
              <a:gd name="adj" fmla="val 8594"/>
            </a:avLst>
          </a:prstGeom>
          <a:solidFill>
            <a:srgbClr val="FFFFFF">
              <a:shade val="85000"/>
            </a:srgbClr>
          </a:solidFill>
          <a:ln>
            <a:noFill/>
          </a:ln>
          <a:effectLst>
            <a:outerShdw blurRad="44450" dist="27940" dir="5400000" algn="ctr">
              <a:srgbClr val="000000">
                <a:alpha val="32000"/>
              </a:srgbClr>
            </a:outerShdw>
            <a:reflection blurRad="12700" stA="38000" endPos="28000" dist="5000" dir="5400000" sy="-100000" algn="bl" rotWithShape="0"/>
          </a:effectLst>
          <a:scene3d>
            <a:camera prst="orthographicFront">
              <a:rot lat="0" lon="0" rev="0"/>
            </a:camera>
            <a:lightRig rig="balanced" dir="t">
              <a:rot lat="0" lon="0" rev="8700000"/>
            </a:lightRig>
          </a:scene3d>
          <a:sp3d>
            <a:bevelT w="190500" h="38100"/>
          </a:sp3d>
        </p:spPr>
      </p:pic>
      <p:pic>
        <p:nvPicPr>
          <p:cNvPr id="6" name="Picture 2" descr="http://flerovlab.jinr.ru/flnr/dimg/FLNR_new_logotype_2012_07_04.gif"/>
          <p:cNvPicPr>
            <a:picLocks noChangeAspect="1" noChangeArrowheads="1"/>
          </p:cNvPicPr>
          <p:nvPr/>
        </p:nvPicPr>
        <p:blipFill>
          <a:blip r:embed="rId3"/>
          <a:srcRect/>
          <a:stretch>
            <a:fillRect/>
          </a:stretch>
        </p:blipFill>
        <p:spPr bwMode="auto">
          <a:xfrm>
            <a:off x="6400800" y="4724400"/>
            <a:ext cx="1828800" cy="14899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500"/>
            <a:ext cx="8229600" cy="1143000"/>
          </a:xfrm>
        </p:spPr>
        <p:txBody>
          <a:bodyPr/>
          <a:lstStyle/>
          <a:p>
            <a:r>
              <a:rPr lang="ru-RU" dirty="0" smtClean="0">
                <a:solidFill>
                  <a:schemeClr val="tx2"/>
                </a:solidFill>
              </a:rPr>
              <a:t>Спасибо за внимание!!!</a:t>
            </a:r>
            <a:endParaRPr lang="en-US"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Autofit/>
          </a:bodyPr>
          <a:lstStyle/>
          <a:p>
            <a:r>
              <a:rPr lang="ru-RU" sz="2800" b="1" dirty="0" smtClean="0"/>
              <a:t>Вероятность образования осколка деления определенного заряда, массы, энергии</a:t>
            </a:r>
            <a:endParaRPr lang="en-US" sz="2800" b="1" dirty="0"/>
          </a:p>
        </p:txBody>
      </p:sp>
      <p:grpSp>
        <p:nvGrpSpPr>
          <p:cNvPr id="7" name="Группа 6"/>
          <p:cNvGrpSpPr/>
          <p:nvPr/>
        </p:nvGrpSpPr>
        <p:grpSpPr>
          <a:xfrm>
            <a:off x="87345" y="2362200"/>
            <a:ext cx="8980455" cy="3200400"/>
            <a:chOff x="76200" y="1371600"/>
            <a:chExt cx="8980455" cy="3200400"/>
          </a:xfrm>
        </p:grpSpPr>
        <p:pic>
          <p:nvPicPr>
            <p:cNvPr id="19458" name="Picture 2" descr="C:\Users\Maxim_Saifulin\Documents\2nd_semester\Skuratov\Nuclear_Fuel\Img\fig08f.gif"/>
            <p:cNvPicPr>
              <a:picLocks noChangeAspect="1" noChangeArrowheads="1"/>
            </p:cNvPicPr>
            <p:nvPr/>
          </p:nvPicPr>
          <p:blipFill>
            <a:blip r:embed="rId3"/>
            <a:srcRect/>
            <a:stretch>
              <a:fillRect/>
            </a:stretch>
          </p:blipFill>
          <p:spPr bwMode="auto">
            <a:xfrm>
              <a:off x="76200" y="1371600"/>
              <a:ext cx="4293870" cy="3200400"/>
            </a:xfrm>
            <a:prstGeom prst="rect">
              <a:avLst/>
            </a:prstGeom>
            <a:noFill/>
          </p:spPr>
        </p:pic>
        <p:pic>
          <p:nvPicPr>
            <p:cNvPr id="19459" name="Picture 3" descr="C:\Users\Maxim_Saifulin\Documents\2nd_semester\Skuratov\Nuclear_Fuel\Img\fig09f.gif"/>
            <p:cNvPicPr>
              <a:picLocks noChangeAspect="1" noChangeArrowheads="1"/>
            </p:cNvPicPr>
            <p:nvPr/>
          </p:nvPicPr>
          <p:blipFill>
            <a:blip r:embed="rId4"/>
            <a:srcRect/>
            <a:stretch>
              <a:fillRect/>
            </a:stretch>
          </p:blipFill>
          <p:spPr bwMode="auto">
            <a:xfrm>
              <a:off x="4267200" y="1691640"/>
              <a:ext cx="4789455" cy="2560320"/>
            </a:xfrm>
            <a:prstGeom prst="rect">
              <a:avLst/>
            </a:prstGeom>
            <a:noFill/>
          </p:spPr>
        </p:pic>
      </p:grpSp>
      <p:sp>
        <p:nvSpPr>
          <p:cNvPr id="8" name="TextBox 7"/>
          <p:cNvSpPr txBox="1"/>
          <p:nvPr/>
        </p:nvSpPr>
        <p:spPr>
          <a:xfrm>
            <a:off x="152400" y="1730514"/>
            <a:ext cx="8763000" cy="646331"/>
          </a:xfrm>
          <a:prstGeom prst="rect">
            <a:avLst/>
          </a:prstGeom>
          <a:noFill/>
        </p:spPr>
        <p:txBody>
          <a:bodyPr wrap="square" rtlCol="0">
            <a:spAutoFit/>
          </a:bodyPr>
          <a:lstStyle/>
          <a:p>
            <a:r>
              <a:rPr lang="ru-RU" b="1" dirty="0" smtClean="0">
                <a:solidFill>
                  <a:schemeClr val="tx2">
                    <a:lumMod val="75000"/>
                  </a:schemeClr>
                </a:solidFill>
              </a:rPr>
              <a:t>Массовое и энергетическое распределение ОД, для реакции деления </a:t>
            </a:r>
            <a:r>
              <a:rPr lang="en-US" b="1" baseline="30000" dirty="0" smtClean="0">
                <a:solidFill>
                  <a:schemeClr val="tx2">
                    <a:lumMod val="75000"/>
                  </a:schemeClr>
                </a:solidFill>
              </a:rPr>
              <a:t>235</a:t>
            </a:r>
            <a:r>
              <a:rPr lang="en-US" b="1" dirty="0" smtClean="0">
                <a:solidFill>
                  <a:schemeClr val="tx2">
                    <a:lumMod val="75000"/>
                  </a:schemeClr>
                </a:solidFill>
              </a:rPr>
              <a:t>U </a:t>
            </a:r>
            <a:r>
              <a:rPr lang="ru-RU" b="1" dirty="0" smtClean="0">
                <a:solidFill>
                  <a:schemeClr val="tx2">
                    <a:lumMod val="75000"/>
                  </a:schemeClr>
                </a:solidFill>
              </a:rPr>
              <a:t>тепловыми нейтронами</a:t>
            </a:r>
            <a:endParaRPr lang="en-US" b="1" dirty="0">
              <a:solidFill>
                <a:schemeClr val="tx2">
                  <a:lumMod val="75000"/>
                </a:schemeClr>
              </a:solidFill>
            </a:endParaRPr>
          </a:p>
        </p:txBody>
      </p:sp>
      <p:sp>
        <p:nvSpPr>
          <p:cNvPr id="9" name="TextBox 8"/>
          <p:cNvSpPr txBox="1"/>
          <p:nvPr/>
        </p:nvSpPr>
        <p:spPr>
          <a:xfrm>
            <a:off x="152400" y="5830669"/>
            <a:ext cx="8763000" cy="646331"/>
          </a:xfrm>
          <a:prstGeom prst="rect">
            <a:avLst/>
          </a:prstGeom>
          <a:noFill/>
        </p:spPr>
        <p:txBody>
          <a:bodyPr wrap="square" rtlCol="0">
            <a:spAutoFit/>
          </a:bodyPr>
          <a:lstStyle/>
          <a:p>
            <a:pPr algn="ctr"/>
            <a:r>
              <a:rPr lang="ru-RU" b="1" dirty="0" smtClean="0">
                <a:solidFill>
                  <a:schemeClr val="tx2">
                    <a:lumMod val="75000"/>
                  </a:schemeClr>
                </a:solidFill>
              </a:rPr>
              <a:t>В случае деления </a:t>
            </a:r>
            <a:r>
              <a:rPr lang="en-US" b="1" baseline="30000" dirty="0" smtClean="0">
                <a:solidFill>
                  <a:schemeClr val="tx2">
                    <a:lumMod val="75000"/>
                  </a:schemeClr>
                </a:solidFill>
              </a:rPr>
              <a:t>235</a:t>
            </a:r>
            <a:r>
              <a:rPr lang="en-US" b="1" dirty="0" smtClean="0">
                <a:solidFill>
                  <a:schemeClr val="tx2">
                    <a:lumMod val="75000"/>
                  </a:schemeClr>
                </a:solidFill>
              </a:rPr>
              <a:t>U </a:t>
            </a:r>
            <a:r>
              <a:rPr lang="ru-RU" b="1" dirty="0" smtClean="0">
                <a:solidFill>
                  <a:schemeClr val="tx2">
                    <a:lumMod val="75000"/>
                  </a:schemeClr>
                </a:solidFill>
              </a:rPr>
              <a:t>тепловыми нейтронами, наиболее вероятным</a:t>
            </a:r>
            <a:r>
              <a:rPr lang="en-US" b="1" dirty="0" smtClean="0">
                <a:solidFill>
                  <a:schemeClr val="tx2">
                    <a:lumMod val="75000"/>
                  </a:schemeClr>
                </a:solidFill>
              </a:rPr>
              <a:t> (~10%)</a:t>
            </a:r>
            <a:r>
              <a:rPr lang="ru-RU" b="1" dirty="0" smtClean="0">
                <a:solidFill>
                  <a:schemeClr val="tx2">
                    <a:lumMod val="75000"/>
                  </a:schemeClr>
                </a:solidFill>
              </a:rPr>
              <a:t> будет образование </a:t>
            </a:r>
            <a:r>
              <a:rPr lang="ru-RU" b="1" baseline="30000" dirty="0" smtClean="0">
                <a:solidFill>
                  <a:srgbClr val="C00000"/>
                </a:solidFill>
              </a:rPr>
              <a:t>95</a:t>
            </a:r>
            <a:r>
              <a:rPr lang="en-US" b="1" dirty="0" err="1" smtClean="0">
                <a:solidFill>
                  <a:srgbClr val="C00000"/>
                </a:solidFill>
              </a:rPr>
              <a:t>Sr</a:t>
            </a:r>
            <a:r>
              <a:rPr lang="en-US" b="1" dirty="0" smtClean="0">
                <a:solidFill>
                  <a:srgbClr val="C00000"/>
                </a:solidFill>
              </a:rPr>
              <a:t> (</a:t>
            </a:r>
            <a:r>
              <a:rPr lang="en-US" b="1" i="1" dirty="0" smtClean="0">
                <a:solidFill>
                  <a:srgbClr val="C00000"/>
                </a:solidFill>
              </a:rPr>
              <a:t>E</a:t>
            </a:r>
            <a:r>
              <a:rPr lang="en-US" b="1" dirty="0" smtClean="0">
                <a:solidFill>
                  <a:srgbClr val="C00000"/>
                </a:solidFill>
              </a:rPr>
              <a:t>=100</a:t>
            </a:r>
            <a:r>
              <a:rPr lang="ru-RU" b="1" dirty="0" smtClean="0">
                <a:solidFill>
                  <a:srgbClr val="C00000"/>
                </a:solidFill>
              </a:rPr>
              <a:t> МэВ, </a:t>
            </a:r>
            <a:r>
              <a:rPr lang="en-US" b="1" i="1" dirty="0" smtClean="0">
                <a:solidFill>
                  <a:srgbClr val="C00000"/>
                </a:solidFill>
              </a:rPr>
              <a:t>R</a:t>
            </a:r>
            <a:r>
              <a:rPr lang="en-US" b="1" i="1" baseline="-25000" dirty="0" smtClean="0">
                <a:solidFill>
                  <a:srgbClr val="C00000"/>
                </a:solidFill>
              </a:rPr>
              <a:t>UO2</a:t>
            </a:r>
            <a:r>
              <a:rPr lang="en-US" b="1" dirty="0" smtClean="0">
                <a:solidFill>
                  <a:srgbClr val="C00000"/>
                </a:solidFill>
              </a:rPr>
              <a:t>=8</a:t>
            </a:r>
            <a:r>
              <a:rPr lang="ru-RU" b="1" dirty="0" smtClean="0">
                <a:solidFill>
                  <a:srgbClr val="C00000"/>
                </a:solidFill>
              </a:rPr>
              <a:t>,</a:t>
            </a:r>
            <a:r>
              <a:rPr lang="en-US" b="1" dirty="0" smtClean="0">
                <a:solidFill>
                  <a:srgbClr val="C00000"/>
                </a:solidFill>
              </a:rPr>
              <a:t>03</a:t>
            </a:r>
            <a:r>
              <a:rPr lang="ru-RU" b="1" dirty="0" smtClean="0">
                <a:solidFill>
                  <a:srgbClr val="C00000"/>
                </a:solidFill>
              </a:rPr>
              <a:t> мкм) </a:t>
            </a:r>
            <a:r>
              <a:rPr lang="ru-RU" b="1" dirty="0" smtClean="0">
                <a:solidFill>
                  <a:schemeClr val="tx2">
                    <a:lumMod val="75000"/>
                  </a:schemeClr>
                </a:solidFill>
              </a:rPr>
              <a:t>и </a:t>
            </a:r>
            <a:r>
              <a:rPr lang="ru-RU" b="1" baseline="30000" dirty="0" smtClean="0">
                <a:solidFill>
                  <a:srgbClr val="C00000"/>
                </a:solidFill>
              </a:rPr>
              <a:t>139</a:t>
            </a:r>
            <a:r>
              <a:rPr lang="en-US" b="1" dirty="0" err="1" smtClean="0">
                <a:solidFill>
                  <a:srgbClr val="C00000"/>
                </a:solidFill>
              </a:rPr>
              <a:t>Xe</a:t>
            </a:r>
            <a:r>
              <a:rPr lang="en-US" b="1" dirty="0" smtClean="0">
                <a:solidFill>
                  <a:srgbClr val="C00000"/>
                </a:solidFill>
              </a:rPr>
              <a:t> (</a:t>
            </a:r>
            <a:r>
              <a:rPr lang="en-US" b="1" i="1" dirty="0" smtClean="0">
                <a:solidFill>
                  <a:srgbClr val="C00000"/>
                </a:solidFill>
              </a:rPr>
              <a:t>E</a:t>
            </a:r>
            <a:r>
              <a:rPr lang="en-US" b="1" dirty="0" smtClean="0">
                <a:solidFill>
                  <a:srgbClr val="C00000"/>
                </a:solidFill>
              </a:rPr>
              <a:t>=67</a:t>
            </a:r>
            <a:r>
              <a:rPr lang="ru-RU" b="1" dirty="0" smtClean="0">
                <a:solidFill>
                  <a:srgbClr val="C00000"/>
                </a:solidFill>
              </a:rPr>
              <a:t> МэВ, </a:t>
            </a:r>
            <a:r>
              <a:rPr lang="en-US" b="1" i="1" dirty="0" smtClean="0">
                <a:solidFill>
                  <a:srgbClr val="C00000"/>
                </a:solidFill>
              </a:rPr>
              <a:t>R</a:t>
            </a:r>
            <a:r>
              <a:rPr lang="en-US" b="1" i="1" baseline="-25000" dirty="0" smtClean="0">
                <a:solidFill>
                  <a:srgbClr val="C00000"/>
                </a:solidFill>
              </a:rPr>
              <a:t>UO2</a:t>
            </a:r>
            <a:r>
              <a:rPr lang="en-US" b="1" dirty="0" smtClean="0">
                <a:solidFill>
                  <a:srgbClr val="C00000"/>
                </a:solidFill>
              </a:rPr>
              <a:t>=</a:t>
            </a:r>
            <a:r>
              <a:rPr lang="ru-RU" b="1" dirty="0" smtClean="0">
                <a:solidFill>
                  <a:srgbClr val="C00000"/>
                </a:solidFill>
              </a:rPr>
              <a:t>5,65 мкм)</a:t>
            </a:r>
            <a:endParaRPr lang="en-US" b="1" dirty="0">
              <a:solidFill>
                <a:srgbClr val="C00000"/>
              </a:solidFill>
            </a:endParaRPr>
          </a:p>
        </p:txBody>
      </p:sp>
      <p:graphicFrame>
        <p:nvGraphicFramePr>
          <p:cNvPr id="34817" name="Object 1"/>
          <p:cNvGraphicFramePr>
            <a:graphicFrameLocks noChangeAspect="1"/>
          </p:cNvGraphicFramePr>
          <p:nvPr/>
        </p:nvGraphicFramePr>
        <p:xfrm>
          <a:off x="2008188" y="1143000"/>
          <a:ext cx="5383212" cy="457200"/>
        </p:xfrm>
        <a:graphic>
          <a:graphicData uri="http://schemas.openxmlformats.org/presentationml/2006/ole">
            <p:oleObj spid="_x0000_s34817" name="Формула" r:id="rId5" imgW="2654280" imgH="2286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Autofit/>
          </a:bodyPr>
          <a:lstStyle/>
          <a:p>
            <a:r>
              <a:rPr lang="ru-RU" sz="3600" dirty="0" smtClean="0"/>
              <a:t>Образование плутония и минорных актинидов в реакторах</a:t>
            </a:r>
            <a:endParaRPr lang="en-US" sz="3600" dirty="0"/>
          </a:p>
        </p:txBody>
      </p:sp>
      <p:graphicFrame>
        <p:nvGraphicFramePr>
          <p:cNvPr id="20482" name="Object 2"/>
          <p:cNvGraphicFramePr>
            <a:graphicFrameLocks noChangeAspect="1"/>
          </p:cNvGraphicFramePr>
          <p:nvPr/>
        </p:nvGraphicFramePr>
        <p:xfrm>
          <a:off x="914400" y="1981200"/>
          <a:ext cx="3683000" cy="508000"/>
        </p:xfrm>
        <a:graphic>
          <a:graphicData uri="http://schemas.openxmlformats.org/presentationml/2006/ole">
            <p:oleObj spid="_x0000_s20482" name="Формула" r:id="rId4" imgW="1815840" imgH="253800" progId="Equation.3">
              <p:embed/>
            </p:oleObj>
          </a:graphicData>
        </a:graphic>
      </p:graphicFrame>
      <p:graphicFrame>
        <p:nvGraphicFramePr>
          <p:cNvPr id="20483" name="Object 3"/>
          <p:cNvGraphicFramePr>
            <a:graphicFrameLocks noChangeAspect="1"/>
          </p:cNvGraphicFramePr>
          <p:nvPr/>
        </p:nvGraphicFramePr>
        <p:xfrm>
          <a:off x="914400" y="1447800"/>
          <a:ext cx="5486400" cy="560388"/>
        </p:xfrm>
        <a:graphic>
          <a:graphicData uri="http://schemas.openxmlformats.org/presentationml/2006/ole">
            <p:oleObj spid="_x0000_s20483" name="Формула" r:id="rId5" imgW="2489040" imgH="253800" progId="Equation.3">
              <p:embed/>
            </p:oleObj>
          </a:graphicData>
        </a:graphic>
      </p:graphicFrame>
      <p:graphicFrame>
        <p:nvGraphicFramePr>
          <p:cNvPr id="20484" name="Object 4"/>
          <p:cNvGraphicFramePr>
            <a:graphicFrameLocks noChangeAspect="1"/>
          </p:cNvGraphicFramePr>
          <p:nvPr/>
        </p:nvGraphicFramePr>
        <p:xfrm>
          <a:off x="917575" y="2463800"/>
          <a:ext cx="5254625" cy="508000"/>
        </p:xfrm>
        <a:graphic>
          <a:graphicData uri="http://schemas.openxmlformats.org/presentationml/2006/ole">
            <p:oleObj spid="_x0000_s20484" name="Формула" r:id="rId6" imgW="2590560" imgH="253800" progId="Equation.3">
              <p:embed/>
            </p:oleObj>
          </a:graphicData>
        </a:graphic>
      </p:graphicFrame>
      <p:sp>
        <p:nvSpPr>
          <p:cNvPr id="7" name="Содержимое 2"/>
          <p:cNvSpPr>
            <a:spLocks noGrp="1"/>
          </p:cNvSpPr>
          <p:nvPr>
            <p:ph idx="1"/>
          </p:nvPr>
        </p:nvSpPr>
        <p:spPr>
          <a:xfrm>
            <a:off x="457200" y="4572000"/>
            <a:ext cx="8229600" cy="1524000"/>
          </a:xfrm>
        </p:spPr>
        <p:txBody>
          <a:bodyPr/>
          <a:lstStyle/>
          <a:p>
            <a:r>
              <a:rPr lang="en-US" dirty="0" smtClean="0"/>
              <a:t>IMF (Inert Matrix Fuel)</a:t>
            </a:r>
            <a:endParaRPr lang="ru-RU" dirty="0" smtClean="0"/>
          </a:p>
          <a:p>
            <a:pPr lvl="1"/>
            <a:r>
              <a:rPr lang="ru-RU" sz="2400" dirty="0" smtClean="0">
                <a:solidFill>
                  <a:schemeClr val="tx2">
                    <a:lumMod val="50000"/>
                  </a:schemeClr>
                </a:solidFill>
              </a:rPr>
              <a:t>Сжигание </a:t>
            </a:r>
            <a:r>
              <a:rPr lang="en-US" sz="2400" dirty="0" err="1" smtClean="0">
                <a:solidFill>
                  <a:schemeClr val="tx2">
                    <a:lumMod val="50000"/>
                  </a:schemeClr>
                </a:solidFill>
              </a:rPr>
              <a:t>Pu</a:t>
            </a:r>
            <a:r>
              <a:rPr lang="en-US" sz="2400" dirty="0" smtClean="0">
                <a:solidFill>
                  <a:schemeClr val="tx2">
                    <a:lumMod val="50000"/>
                  </a:schemeClr>
                </a:solidFill>
              </a:rPr>
              <a:t> </a:t>
            </a:r>
            <a:r>
              <a:rPr lang="ru-RU" sz="2400" dirty="0" smtClean="0">
                <a:solidFill>
                  <a:schemeClr val="tx2">
                    <a:lumMod val="50000"/>
                  </a:schemeClr>
                </a:solidFill>
              </a:rPr>
              <a:t>и МА внутри инертной матрицы</a:t>
            </a:r>
          </a:p>
          <a:p>
            <a:pPr lvl="1"/>
            <a:r>
              <a:rPr lang="ru-RU" sz="2400" dirty="0" smtClean="0">
                <a:solidFill>
                  <a:schemeClr val="tx2">
                    <a:lumMod val="50000"/>
                  </a:schemeClr>
                </a:solidFill>
              </a:rPr>
              <a:t>Исключение возможности производства нового </a:t>
            </a:r>
            <a:r>
              <a:rPr lang="en-US" sz="2400" dirty="0" err="1" smtClean="0">
                <a:solidFill>
                  <a:schemeClr val="tx2">
                    <a:lumMod val="50000"/>
                  </a:schemeClr>
                </a:solidFill>
              </a:rPr>
              <a:t>Pu</a:t>
            </a:r>
            <a:endParaRPr lang="ru-RU" sz="2400" dirty="0" smtClean="0">
              <a:solidFill>
                <a:schemeClr val="tx2">
                  <a:lumMod val="50000"/>
                </a:schemeClr>
              </a:solidFill>
            </a:endParaRPr>
          </a:p>
        </p:txBody>
      </p:sp>
      <p:sp>
        <p:nvSpPr>
          <p:cNvPr id="8" name="Содержимое 2"/>
          <p:cNvSpPr txBox="1">
            <a:spLocks/>
          </p:cNvSpPr>
          <p:nvPr/>
        </p:nvSpPr>
        <p:spPr>
          <a:xfrm>
            <a:off x="457200" y="3124200"/>
            <a:ext cx="8229600" cy="1371600"/>
          </a:xfrm>
          <a:prstGeom prst="rect">
            <a:avLst/>
          </a:prstGeom>
        </p:spPr>
        <p:txBody>
          <a:bodyPr vert="horz">
            <a:normAutofit/>
          </a:bodyPr>
          <a:lstStyle/>
          <a:p>
            <a:pPr marL="365760" lvl="0" indent="-256032" algn="just">
              <a:spcBef>
                <a:spcPts val="300"/>
              </a:spcBef>
              <a:buFont typeface="Georgia"/>
              <a:buChar char="•"/>
            </a:pPr>
            <a:r>
              <a:rPr lang="ru-RU" sz="2400" dirty="0" smtClean="0">
                <a:solidFill>
                  <a:schemeClr val="tx2">
                    <a:lumMod val="75000"/>
                  </a:schemeClr>
                </a:solidFill>
              </a:rPr>
              <a:t>По данным на</a:t>
            </a:r>
            <a:r>
              <a:rPr kumimoji="0" lang="ru-RU" sz="2400" b="0" i="0" u="none" strike="noStrike" kern="1200" cap="none" spc="0" normalizeH="0" baseline="0" noProof="0" dirty="0" smtClean="0">
                <a:ln>
                  <a:noFill/>
                </a:ln>
                <a:solidFill>
                  <a:schemeClr val="tx2">
                    <a:lumMod val="75000"/>
                  </a:schemeClr>
                </a:solidFill>
                <a:effectLst/>
                <a:uLnTx/>
                <a:uFillTx/>
                <a:latin typeface="+mn-lt"/>
                <a:ea typeface="+mn-ea"/>
                <a:cs typeface="+mn-cs"/>
              </a:rPr>
              <a:t> 2007 год, запасы плутония</a:t>
            </a:r>
            <a:r>
              <a:rPr kumimoji="0" lang="ru-RU" sz="2400" b="0" i="0" u="none" strike="noStrike" kern="1200" cap="none" spc="0" normalizeH="0" noProof="0" dirty="0" smtClean="0">
                <a:ln>
                  <a:noFill/>
                </a:ln>
                <a:solidFill>
                  <a:schemeClr val="tx2">
                    <a:lumMod val="75000"/>
                  </a:schemeClr>
                </a:solidFill>
                <a:effectLst/>
                <a:uLnTx/>
                <a:uFillTx/>
                <a:latin typeface="+mn-lt"/>
                <a:ea typeface="+mn-ea"/>
                <a:cs typeface="+mn-cs"/>
              </a:rPr>
              <a:t> (</a:t>
            </a:r>
            <a:r>
              <a:rPr lang="en-US" sz="2400" dirty="0" err="1" smtClean="0">
                <a:solidFill>
                  <a:schemeClr val="tx2">
                    <a:lumMod val="75000"/>
                  </a:schemeClr>
                </a:solidFill>
              </a:rPr>
              <a:t>Pu</a:t>
            </a:r>
            <a:r>
              <a:rPr kumimoji="0" lang="ru-RU" sz="2400" b="0" i="0" u="none" strike="noStrike" kern="1200" cap="none" spc="0" normalizeH="0" noProof="0" dirty="0" smtClean="0">
                <a:ln>
                  <a:noFill/>
                </a:ln>
                <a:solidFill>
                  <a:schemeClr val="tx2">
                    <a:lumMod val="75000"/>
                  </a:schemeClr>
                </a:solidFill>
                <a:effectLst/>
                <a:uLnTx/>
                <a:uFillTx/>
                <a:latin typeface="+mn-lt"/>
                <a:ea typeface="+mn-ea"/>
                <a:cs typeface="+mn-cs"/>
              </a:rPr>
              <a:t>) составляли </a:t>
            </a:r>
            <a:r>
              <a:rPr kumimoji="0" lang="ru-RU" sz="2400" b="0" i="0" u="none" strike="noStrike" kern="1200" cap="none" spc="0" normalizeH="0" baseline="0" noProof="0" dirty="0" smtClean="0">
                <a:ln>
                  <a:noFill/>
                </a:ln>
                <a:solidFill>
                  <a:schemeClr val="tx2">
                    <a:lumMod val="75000"/>
                  </a:schemeClr>
                </a:solidFill>
                <a:effectLst/>
                <a:uLnTx/>
                <a:uFillTx/>
                <a:latin typeface="+mn-lt"/>
                <a:ea typeface="+mn-ea"/>
                <a:cs typeface="+mn-cs"/>
              </a:rPr>
              <a:t>1800 тонн (прирост 70-75 тонн/год)</a:t>
            </a:r>
            <a:r>
              <a:rPr kumimoji="0" lang="en-US" sz="2400" b="0" i="0" u="none" strike="noStrike" kern="1200" cap="none" spc="0" normalizeH="0" baseline="0" noProof="0" dirty="0" smtClean="0">
                <a:ln>
                  <a:noFill/>
                </a:ln>
                <a:solidFill>
                  <a:schemeClr val="tx2">
                    <a:lumMod val="75000"/>
                  </a:schemeClr>
                </a:solidFill>
                <a:effectLst/>
                <a:uLnTx/>
                <a:uFillTx/>
                <a:latin typeface="+mn-lt"/>
                <a:ea typeface="+mn-ea"/>
                <a:cs typeface="+mn-cs"/>
              </a:rPr>
              <a:t> </a:t>
            </a:r>
            <a:r>
              <a:rPr kumimoji="0" lang="en-US" sz="1900" b="0" i="0" u="none" strike="noStrike" kern="1200" cap="none" spc="0" normalizeH="0" baseline="0" noProof="0" dirty="0" smtClean="0">
                <a:ln>
                  <a:noFill/>
                </a:ln>
                <a:solidFill>
                  <a:schemeClr val="tx2">
                    <a:lumMod val="75000"/>
                  </a:schemeClr>
                </a:solidFill>
                <a:effectLst/>
                <a:uLnTx/>
                <a:uFillTx/>
                <a:latin typeface="+mn-lt"/>
                <a:ea typeface="+mn-ea"/>
                <a:cs typeface="+mn-cs"/>
              </a:rPr>
              <a:t>[</a:t>
            </a:r>
            <a:r>
              <a:rPr kumimoji="0" lang="en-US" sz="1900" b="0" i="0" u="none" strike="noStrike" kern="1200" cap="none" spc="0" normalizeH="0" baseline="0" noProof="0" dirty="0" err="1" smtClean="0">
                <a:ln>
                  <a:noFill/>
                </a:ln>
                <a:solidFill>
                  <a:schemeClr val="tx2">
                    <a:lumMod val="75000"/>
                  </a:schemeClr>
                </a:solidFill>
                <a:effectLst/>
                <a:uLnTx/>
                <a:uFillTx/>
                <a:latin typeface="+mn-lt"/>
                <a:ea typeface="+mn-ea"/>
                <a:cs typeface="+mn-cs"/>
              </a:rPr>
              <a:t>Schram</a:t>
            </a:r>
            <a:r>
              <a:rPr kumimoji="0" lang="en-US" sz="1900" b="0" i="0" u="none" strike="noStrike" kern="1200" cap="none" spc="0" normalizeH="0" baseline="0" noProof="0" dirty="0" smtClean="0">
                <a:ln>
                  <a:noFill/>
                </a:ln>
                <a:solidFill>
                  <a:schemeClr val="tx2">
                    <a:lumMod val="75000"/>
                  </a:schemeClr>
                </a:solidFill>
                <a:effectLst/>
                <a:uLnTx/>
                <a:uFillTx/>
                <a:latin typeface="+mn-lt"/>
                <a:ea typeface="+mn-ea"/>
                <a:cs typeface="+mn-cs"/>
              </a:rPr>
              <a:t> &amp; </a:t>
            </a:r>
            <a:r>
              <a:rPr kumimoji="0" lang="en-US" sz="1900" b="0" i="0" u="none" strike="noStrike" kern="1200" cap="none" spc="0" normalizeH="0" baseline="0" noProof="0" dirty="0" err="1" smtClean="0">
                <a:ln>
                  <a:noFill/>
                </a:ln>
                <a:solidFill>
                  <a:schemeClr val="tx2">
                    <a:lumMod val="75000"/>
                  </a:schemeClr>
                </a:solidFill>
                <a:effectLst/>
                <a:uLnTx/>
                <a:uFillTx/>
                <a:latin typeface="+mn-lt"/>
                <a:ea typeface="+mn-ea"/>
                <a:cs typeface="+mn-cs"/>
              </a:rPr>
              <a:t>Klaassen</a:t>
            </a:r>
            <a:r>
              <a:rPr kumimoji="0" lang="en-US" sz="1900" b="0" i="0" u="none" strike="noStrike" kern="1200" cap="none" spc="0" normalizeH="0" baseline="0" noProof="0" dirty="0" smtClean="0">
                <a:ln>
                  <a:noFill/>
                </a:ln>
                <a:solidFill>
                  <a:schemeClr val="tx2">
                    <a:lumMod val="75000"/>
                  </a:schemeClr>
                </a:solidFill>
                <a:effectLst/>
                <a:uLnTx/>
                <a:uFillTx/>
                <a:latin typeface="+mn-lt"/>
                <a:ea typeface="+mn-ea"/>
                <a:cs typeface="+mn-cs"/>
              </a:rPr>
              <a:t>, 2007]</a:t>
            </a:r>
            <a:endParaRPr kumimoji="0" lang="ru-RU" sz="20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65760" marR="0" lvl="0" indent="-256032" algn="just" defTabSz="914400" rtl="0" eaLnBrk="1" fontAlgn="auto" latinLnBrk="0" hangingPunct="1">
              <a:lnSpc>
                <a:spcPct val="100000"/>
              </a:lnSpc>
              <a:spcBef>
                <a:spcPts val="300"/>
              </a:spcBef>
              <a:spcAft>
                <a:spcPts val="0"/>
              </a:spcAft>
              <a:buSzTx/>
              <a:buFont typeface="Georgia"/>
              <a:buChar char="•"/>
              <a:tabLst/>
              <a:defRPr/>
            </a:pPr>
            <a:r>
              <a:rPr kumimoji="0" lang="en-US" sz="3000" b="0" i="0" u="none" strike="noStrike" kern="1200" cap="none" spc="0" normalizeH="0" baseline="0" noProof="0" dirty="0" smtClean="0">
                <a:ln>
                  <a:noFill/>
                </a:ln>
                <a:solidFill>
                  <a:srgbClr val="FF0000"/>
                </a:solidFill>
                <a:effectLst/>
                <a:uLnTx/>
                <a:uFillTx/>
                <a:latin typeface="+mj-lt"/>
                <a:ea typeface="+mn-ea"/>
                <a:cs typeface="+mn-cs"/>
              </a:rPr>
              <a:t> </a:t>
            </a:r>
            <a:r>
              <a:rPr kumimoji="0" lang="ru-RU" sz="3000" b="0" i="0" u="none" strike="noStrike" kern="1200" cap="none" spc="0" normalizeH="0" baseline="0" noProof="0" dirty="0" smtClean="0">
                <a:ln>
                  <a:noFill/>
                </a:ln>
                <a:solidFill>
                  <a:srgbClr val="FF0000"/>
                </a:solidFill>
                <a:effectLst/>
                <a:uLnTx/>
                <a:uFillTx/>
                <a:latin typeface="+mj-lt"/>
                <a:ea typeface="+mn-ea"/>
                <a:cs typeface="+mn-cs"/>
              </a:rPr>
              <a:t>уже более 2000 тонн </a:t>
            </a:r>
            <a:r>
              <a:rPr kumimoji="0" lang="en-US" sz="3000" b="0" i="0" u="none" strike="noStrike" kern="1200" cap="none" spc="0" normalizeH="0" baseline="0" noProof="0" dirty="0" err="1" smtClean="0">
                <a:ln>
                  <a:noFill/>
                </a:ln>
                <a:solidFill>
                  <a:srgbClr val="FF0000"/>
                </a:solidFill>
                <a:effectLst/>
                <a:uLnTx/>
                <a:uFillTx/>
                <a:latin typeface="+mj-lt"/>
                <a:ea typeface="+mn-ea"/>
                <a:cs typeface="+mn-cs"/>
              </a:rPr>
              <a:t>Pu</a:t>
            </a:r>
            <a:r>
              <a:rPr kumimoji="0" lang="ru-RU" sz="3000" b="0" i="0" u="none" strike="noStrike" kern="1200" cap="none" spc="0" normalizeH="0" baseline="0" noProof="0" dirty="0" smtClean="0">
                <a:ln>
                  <a:noFill/>
                </a:ln>
                <a:solidFill>
                  <a:srgbClr val="FF0000"/>
                </a:solidFill>
                <a:effectLst/>
                <a:uLnTx/>
                <a:uFillTx/>
                <a:latin typeface="+mj-lt"/>
                <a:ea typeface="+mn-ea"/>
                <a:cs typeface="+mn-cs"/>
              </a:rPr>
              <a:t>!!!</a:t>
            </a:r>
            <a:endParaRPr kumimoji="0" lang="ru-RU" sz="2400" b="0" i="0" u="none" strike="noStrike" kern="1200" cap="none" spc="0" normalizeH="0" baseline="0" noProof="0" dirty="0" smtClean="0">
              <a:ln>
                <a:noFill/>
              </a:ln>
              <a:solidFill>
                <a:srgbClr val="FF0000"/>
              </a:solidFill>
              <a:effectLst/>
              <a:uLnTx/>
              <a:uFillTx/>
              <a:latin typeface="+mj-lt"/>
              <a:ea typeface="+mn-ea"/>
              <a:cs typeface="+mn-cs"/>
            </a:endParaRPr>
          </a:p>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1143000"/>
          </a:xfrm>
        </p:spPr>
        <p:txBody>
          <a:bodyPr/>
          <a:lstStyle/>
          <a:p>
            <a:r>
              <a:rPr lang="ru-RU" dirty="0" smtClean="0"/>
              <a:t>Материалы </a:t>
            </a:r>
            <a:r>
              <a:rPr lang="en-US" dirty="0" smtClean="0"/>
              <a:t>IMF</a:t>
            </a:r>
            <a:endParaRPr lang="en-US" dirty="0"/>
          </a:p>
        </p:txBody>
      </p:sp>
      <p:sp>
        <p:nvSpPr>
          <p:cNvPr id="5" name="Содержимое 2"/>
          <p:cNvSpPr txBox="1">
            <a:spLocks/>
          </p:cNvSpPr>
          <p:nvPr/>
        </p:nvSpPr>
        <p:spPr>
          <a:xfrm>
            <a:off x="228600" y="1752600"/>
            <a:ext cx="8229600" cy="49530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rPr>
              <a:t>Высокая прозрачность для нейтронов</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rPr>
              <a:t>Теплофизические параметры (</a:t>
            </a:r>
            <a:r>
              <a:rPr kumimoji="0" lang="en-US" sz="3200" b="0" i="0" u="none" strike="noStrike" kern="1200" cap="none" spc="0" normalizeH="0" baseline="0" noProof="0" dirty="0" smtClean="0">
                <a:ln>
                  <a:noFill/>
                </a:ln>
                <a:solidFill>
                  <a:schemeClr val="tx2">
                    <a:lumMod val="75000"/>
                  </a:schemeClr>
                </a:solidFill>
                <a:effectLst/>
                <a:uLnTx/>
                <a:uFillTx/>
                <a:latin typeface="+mn-lt"/>
                <a:ea typeface="+mn-ea"/>
                <a:cs typeface="+mn-cs"/>
              </a:rPr>
              <a:t>C, K, T</a:t>
            </a:r>
            <a:r>
              <a:rPr kumimoji="0" lang="en-US" sz="3200" b="0" i="0" u="none" strike="noStrike" kern="1200" cap="none" spc="0" normalizeH="0" baseline="-25000" noProof="0" dirty="0" smtClean="0">
                <a:ln>
                  <a:noFill/>
                </a:ln>
                <a:solidFill>
                  <a:schemeClr val="tx2">
                    <a:lumMod val="75000"/>
                  </a:schemeClr>
                </a:solidFill>
                <a:effectLst/>
                <a:uLnTx/>
                <a:uFillTx/>
                <a:latin typeface="+mn-lt"/>
                <a:ea typeface="+mn-ea"/>
                <a:cs typeface="+mn-cs"/>
              </a:rPr>
              <a:t>m</a:t>
            </a:r>
            <a:r>
              <a:rPr kumimoji="0" lang="en-US" sz="3200" b="0" i="0" u="none" strike="noStrike" kern="1200" cap="none" spc="0" normalizeH="0" baseline="0" noProof="0" dirty="0" smtClean="0">
                <a:ln>
                  <a:noFill/>
                </a:ln>
                <a:solidFill>
                  <a:schemeClr val="tx2">
                    <a:lumMod val="7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rPr>
              <a:t>Механическая прочность</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rPr>
              <a:t>Химическая стойкость</a:t>
            </a:r>
            <a:r>
              <a:rPr kumimoji="0" lang="en-US" sz="3200" b="0" i="0" u="none" strike="noStrike" kern="1200" cap="none" spc="0" normalizeH="0" baseline="0" noProof="0" dirty="0" smtClean="0">
                <a:ln>
                  <a:noFill/>
                </a:ln>
                <a:solidFill>
                  <a:schemeClr val="tx2">
                    <a:lumMod val="75000"/>
                  </a:schemeClr>
                </a:solidFill>
                <a:effectLst/>
                <a:uLnTx/>
                <a:uFillTx/>
                <a:latin typeface="+mn-lt"/>
                <a:ea typeface="+mn-ea"/>
                <a:cs typeface="+mn-cs"/>
              </a:rPr>
              <a:t> </a:t>
            </a:r>
            <a:r>
              <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rPr>
              <a:t>матрицы к охладителю и оболочке ТВЭЛ</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2">
                    <a:lumMod val="75000"/>
                  </a:schemeClr>
                </a:solidFill>
                <a:effectLst/>
                <a:uLnTx/>
                <a:uFillTx/>
                <a:latin typeface="+mn-lt"/>
                <a:ea typeface="+mn-ea"/>
                <a:cs typeface="+mn-cs"/>
              </a:rPr>
              <a:t>Радиационная стойкость</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800" b="0" i="0" u="none" strike="noStrike" kern="1200" cap="none" spc="0" normalizeH="0" baseline="0" noProof="0" dirty="0" smtClean="0">
                <a:ln>
                  <a:noFill/>
                </a:ln>
                <a:solidFill>
                  <a:schemeClr val="tx2">
                    <a:lumMod val="75000"/>
                  </a:schemeClr>
                </a:solidFill>
                <a:effectLst/>
                <a:uLnTx/>
                <a:uFillTx/>
                <a:latin typeface="+mn-lt"/>
                <a:ea typeface="+mn-ea"/>
                <a:cs typeface="+mn-cs"/>
              </a:rPr>
              <a:t>Нейтроны</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800" b="0" i="0" u="none" strike="noStrike" kern="1200" cap="none" spc="0" normalizeH="0" baseline="0" noProof="0" dirty="0" smtClean="0">
                <a:ln>
                  <a:noFill/>
                </a:ln>
                <a:solidFill>
                  <a:schemeClr val="tx2">
                    <a:lumMod val="75000"/>
                  </a:schemeClr>
                </a:solidFill>
                <a:effectLst/>
                <a:uLnTx/>
                <a:uFillTx/>
                <a:latin typeface="+mn-lt"/>
                <a:ea typeface="+mn-ea"/>
                <a:cs typeface="+mn-cs"/>
              </a:rPr>
              <a:t>α</a:t>
            </a:r>
            <a:r>
              <a:rPr kumimoji="0" lang="ru-RU" sz="2800" b="0" i="0" u="none" strike="noStrike" kern="1200" cap="none" spc="0" normalizeH="0" baseline="0" noProof="0" dirty="0" smtClean="0">
                <a:ln>
                  <a:noFill/>
                </a:ln>
                <a:solidFill>
                  <a:schemeClr val="tx2">
                    <a:lumMod val="75000"/>
                  </a:schemeClr>
                </a:solidFill>
                <a:effectLst/>
                <a:uLnTx/>
                <a:uFillTx/>
                <a:latin typeface="+mn-lt"/>
                <a:ea typeface="+mn-ea"/>
                <a:cs typeface="+mn-cs"/>
              </a:rPr>
              <a:t>, </a:t>
            </a:r>
            <a:r>
              <a:rPr kumimoji="0" lang="el-GR" sz="2800" b="0" i="0" u="none" strike="noStrike" kern="1200" cap="none" spc="0" normalizeH="0" baseline="0" noProof="0" dirty="0" smtClean="0">
                <a:ln>
                  <a:noFill/>
                </a:ln>
                <a:solidFill>
                  <a:schemeClr val="tx2">
                    <a:lumMod val="75000"/>
                  </a:schemeClr>
                </a:solidFill>
                <a:effectLst/>
                <a:uLnTx/>
                <a:uFillTx/>
                <a:latin typeface="+mn-lt"/>
                <a:ea typeface="+mn-ea"/>
                <a:cs typeface="+mn-cs"/>
              </a:rPr>
              <a:t>β</a:t>
            </a:r>
            <a:r>
              <a:rPr kumimoji="0" lang="ru-RU" sz="2800" b="0" i="0" u="none" strike="noStrike" kern="1200" cap="none" spc="0" normalizeH="0" baseline="0" noProof="0" dirty="0" smtClean="0">
                <a:ln>
                  <a:noFill/>
                </a:ln>
                <a:solidFill>
                  <a:schemeClr val="tx2">
                    <a:lumMod val="75000"/>
                  </a:schemeClr>
                </a:solidFill>
                <a:effectLst/>
                <a:uLnTx/>
                <a:uFillTx/>
                <a:latin typeface="+mn-lt"/>
                <a:ea typeface="+mn-ea"/>
                <a:cs typeface="+mn-cs"/>
              </a:rPr>
              <a:t>, </a:t>
            </a:r>
            <a:r>
              <a:rPr kumimoji="0" lang="el-GR" sz="2800" b="0" i="0" u="none" strike="noStrike" kern="1200" cap="none" spc="0" normalizeH="0" baseline="0" noProof="0" dirty="0" smtClean="0">
                <a:ln>
                  <a:noFill/>
                </a:ln>
                <a:solidFill>
                  <a:schemeClr val="tx2">
                    <a:lumMod val="75000"/>
                  </a:schemeClr>
                </a:solidFill>
                <a:effectLst/>
                <a:uLnTx/>
                <a:uFillTx/>
                <a:latin typeface="+mn-lt"/>
                <a:ea typeface="+mn-ea"/>
                <a:cs typeface="+mn-cs"/>
              </a:rPr>
              <a:t>γ</a:t>
            </a:r>
            <a:endParaRPr kumimoji="0" lang="ru-RU" sz="2800" b="0" i="0"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800" b="0" i="0" u="none" strike="noStrike" kern="1200" cap="none" spc="0" normalizeH="0" baseline="0" noProof="0" dirty="0" smtClean="0">
                <a:ln>
                  <a:noFill/>
                </a:ln>
                <a:solidFill>
                  <a:srgbClr val="C00000"/>
                </a:solidFill>
                <a:effectLst/>
                <a:uLnTx/>
                <a:uFillTx/>
                <a:latin typeface="+mn-lt"/>
                <a:ea typeface="+mn-ea"/>
                <a:cs typeface="+mn-cs"/>
              </a:rPr>
              <a:t>Осколки деления</a:t>
            </a:r>
          </a:p>
        </p:txBody>
      </p:sp>
      <p:sp>
        <p:nvSpPr>
          <p:cNvPr id="6" name="TextBox 5"/>
          <p:cNvSpPr txBox="1"/>
          <p:nvPr/>
        </p:nvSpPr>
        <p:spPr>
          <a:xfrm>
            <a:off x="1101338" y="1066800"/>
            <a:ext cx="6310510" cy="523220"/>
          </a:xfrm>
          <a:prstGeom prst="rect">
            <a:avLst/>
          </a:prstGeom>
          <a:noFill/>
          <a:ln w="38100">
            <a:noFill/>
          </a:ln>
        </p:spPr>
        <p:txBody>
          <a:bodyPr wrap="none" rtlCol="0">
            <a:spAutoFit/>
          </a:bodyPr>
          <a:lstStyle/>
          <a:p>
            <a:r>
              <a:rPr lang="ru-RU" sz="2800" dirty="0" smtClean="0">
                <a:solidFill>
                  <a:srgbClr val="C00000"/>
                </a:solidFill>
                <a:latin typeface="+mj-lt"/>
              </a:rPr>
              <a:t>Свойства</a:t>
            </a:r>
            <a:r>
              <a:rPr lang="en-US" sz="2800" dirty="0" smtClean="0">
                <a:solidFill>
                  <a:srgbClr val="C00000"/>
                </a:solidFill>
                <a:latin typeface="+mj-lt"/>
              </a:rPr>
              <a:t> </a:t>
            </a:r>
            <a:r>
              <a:rPr lang="ru-RU" sz="2800" dirty="0" smtClean="0">
                <a:solidFill>
                  <a:srgbClr val="C00000"/>
                </a:solidFill>
                <a:latin typeface="+mj-lt"/>
              </a:rPr>
              <a:t>должны быть близкие к </a:t>
            </a:r>
            <a:r>
              <a:rPr lang="en-US" sz="2800" dirty="0" smtClean="0">
                <a:solidFill>
                  <a:srgbClr val="C00000"/>
                </a:solidFill>
                <a:latin typeface="+mj-lt"/>
              </a:rPr>
              <a:t>UO</a:t>
            </a:r>
            <a:r>
              <a:rPr lang="en-US" sz="2800" baseline="-25000" dirty="0" smtClean="0">
                <a:solidFill>
                  <a:srgbClr val="C00000"/>
                </a:solidFill>
                <a:latin typeface="+mj-lt"/>
              </a:rPr>
              <a:t>2</a:t>
            </a:r>
            <a:r>
              <a:rPr lang="en-US" sz="2800" dirty="0" smtClean="0">
                <a:solidFill>
                  <a:srgbClr val="C00000"/>
                </a:solidFill>
                <a:latin typeface="+mj-lt"/>
              </a:rPr>
              <a:t>!!!</a:t>
            </a:r>
            <a:endParaRPr lang="en-US" sz="2800" dirty="0">
              <a:solidFill>
                <a:srgbClr val="C00000"/>
              </a:solidFill>
              <a:latin typeface="+mj-lt"/>
            </a:endParaRPr>
          </a:p>
        </p:txBody>
      </p:sp>
      <p:sp>
        <p:nvSpPr>
          <p:cNvPr id="7" name="TextBox 6"/>
          <p:cNvSpPr txBox="1"/>
          <p:nvPr/>
        </p:nvSpPr>
        <p:spPr>
          <a:xfrm>
            <a:off x="952500" y="3985736"/>
            <a:ext cx="7239000" cy="738664"/>
          </a:xfrm>
          <a:prstGeom prst="rect">
            <a:avLst/>
          </a:prstGeom>
          <a:noFill/>
          <a:ln>
            <a:solidFill>
              <a:schemeClr val="accent4"/>
            </a:solidFill>
          </a:ln>
        </p:spPr>
        <p:txBody>
          <a:bodyPr wrap="square" rtlCol="0">
            <a:spAutoFit/>
          </a:bodyPr>
          <a:lstStyle/>
          <a:p>
            <a:pPr algn="ctr"/>
            <a:r>
              <a:rPr lang="en-US" sz="2400" dirty="0" err="1" smtClean="0"/>
              <a:t>MgO</a:t>
            </a:r>
            <a:r>
              <a:rPr lang="en-US" sz="2400" dirty="0" smtClean="0"/>
              <a:t>, MgAl</a:t>
            </a:r>
            <a:r>
              <a:rPr lang="en-US" sz="2400" baseline="-25000" dirty="0" smtClean="0"/>
              <a:t>2</a:t>
            </a:r>
            <a:r>
              <a:rPr lang="en-US" sz="2400" dirty="0" smtClean="0"/>
              <a:t>O</a:t>
            </a:r>
            <a:r>
              <a:rPr lang="en-US" sz="2400" baseline="-25000" dirty="0" smtClean="0"/>
              <a:t>4</a:t>
            </a:r>
            <a:r>
              <a:rPr lang="en-US" sz="2400" dirty="0" smtClean="0"/>
              <a:t>, </a:t>
            </a:r>
            <a:r>
              <a:rPr lang="en-US" sz="2400" dirty="0" err="1" smtClean="0"/>
              <a:t>ZrN</a:t>
            </a:r>
            <a:r>
              <a:rPr lang="en-US" sz="2400" dirty="0" smtClean="0"/>
              <a:t>, </a:t>
            </a:r>
            <a:r>
              <a:rPr lang="en-US" sz="2400" dirty="0" err="1" smtClean="0"/>
              <a:t>SiC</a:t>
            </a:r>
            <a:r>
              <a:rPr lang="en-US" sz="2400" dirty="0" smtClean="0"/>
              <a:t>, Si</a:t>
            </a:r>
            <a:r>
              <a:rPr lang="en-US" sz="2400" baseline="-25000" dirty="0" smtClean="0"/>
              <a:t>3</a:t>
            </a:r>
            <a:r>
              <a:rPr lang="en-US" sz="2400" dirty="0" smtClean="0"/>
              <a:t>N</a:t>
            </a:r>
            <a:r>
              <a:rPr lang="en-US" sz="2400" baseline="-25000" dirty="0" smtClean="0"/>
              <a:t>4</a:t>
            </a:r>
            <a:r>
              <a:rPr lang="en-US" sz="2400" dirty="0" smtClean="0"/>
              <a:t>, (</a:t>
            </a:r>
            <a:r>
              <a:rPr lang="en-US" sz="2400" dirty="0" err="1" smtClean="0"/>
              <a:t>Y,Zr</a:t>
            </a:r>
            <a:r>
              <a:rPr lang="en-US" sz="2400" dirty="0" smtClean="0"/>
              <a:t>)O</a:t>
            </a:r>
            <a:r>
              <a:rPr lang="en-US" sz="2400" baseline="-25000" dirty="0" smtClean="0"/>
              <a:t>2-x</a:t>
            </a:r>
            <a:r>
              <a:rPr lang="en-US" sz="2400" dirty="0" smtClean="0"/>
              <a:t>, etc… </a:t>
            </a:r>
            <a:br>
              <a:rPr lang="en-US" sz="2400" dirty="0" smtClean="0"/>
            </a:br>
            <a:r>
              <a:rPr lang="en-US" dirty="0" smtClean="0"/>
              <a:t>[</a:t>
            </a:r>
            <a:r>
              <a:rPr lang="en-US" dirty="0" err="1" smtClean="0"/>
              <a:t>Degueldre</a:t>
            </a:r>
            <a:r>
              <a:rPr lang="en-US" dirty="0" smtClean="0"/>
              <a:t> &amp; Yamashita, 2003]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Autofit/>
          </a:bodyPr>
          <a:lstStyle/>
          <a:p>
            <a:r>
              <a:rPr lang="ru-RU" sz="2800" dirty="0" smtClean="0"/>
              <a:t>Поток осколков деления через границу контакта «ядерное топливо – внутренняя оболочка ТВЭЛ»</a:t>
            </a:r>
            <a:endParaRPr lang="en-US" sz="2800" dirty="0"/>
          </a:p>
        </p:txBody>
      </p:sp>
      <p:sp>
        <p:nvSpPr>
          <p:cNvPr id="88" name="Скругленный прямоугольник 87"/>
          <p:cNvSpPr/>
          <p:nvPr/>
        </p:nvSpPr>
        <p:spPr>
          <a:xfrm>
            <a:off x="1371600" y="1600200"/>
            <a:ext cx="2209800" cy="12192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Объект 3"/>
          <p:cNvGraphicFramePr>
            <a:graphicFrameLocks noChangeAspect="1"/>
          </p:cNvGraphicFramePr>
          <p:nvPr/>
        </p:nvGraphicFramePr>
        <p:xfrm>
          <a:off x="1619250" y="1752600"/>
          <a:ext cx="1714500" cy="914400"/>
        </p:xfrm>
        <a:graphic>
          <a:graphicData uri="http://schemas.openxmlformats.org/presentationml/2006/ole">
            <p:oleObj spid="_x0000_s15362" name="Формула" r:id="rId4" imgW="761760" imgH="406080" progId="Equation.3">
              <p:embed/>
            </p:oleObj>
          </a:graphicData>
        </a:graphic>
      </p:graphicFrame>
      <p:graphicFrame>
        <p:nvGraphicFramePr>
          <p:cNvPr id="62" name="Объект 61"/>
          <p:cNvGraphicFramePr>
            <a:graphicFrameLocks noChangeAspect="1"/>
          </p:cNvGraphicFramePr>
          <p:nvPr/>
        </p:nvGraphicFramePr>
        <p:xfrm>
          <a:off x="1066800" y="3886200"/>
          <a:ext cx="1485900" cy="457200"/>
        </p:xfrm>
        <a:graphic>
          <a:graphicData uri="http://schemas.openxmlformats.org/presentationml/2006/ole">
            <p:oleObj spid="_x0000_s15363" name="Формула" r:id="rId5" imgW="660240" imgH="203040" progId="Equation.3">
              <p:embed/>
            </p:oleObj>
          </a:graphicData>
        </a:graphic>
      </p:graphicFrame>
      <p:cxnSp>
        <p:nvCxnSpPr>
          <p:cNvPr id="82" name="Прямая со стрелкой 81"/>
          <p:cNvCxnSpPr/>
          <p:nvPr/>
        </p:nvCxnSpPr>
        <p:spPr>
          <a:xfrm rot="10800000" flipV="1">
            <a:off x="3352800" y="1828800"/>
            <a:ext cx="1524000" cy="228602"/>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4572000" y="1524000"/>
            <a:ext cx="4038600" cy="646331"/>
          </a:xfrm>
          <a:prstGeom prst="rect">
            <a:avLst/>
          </a:prstGeom>
          <a:noFill/>
        </p:spPr>
        <p:txBody>
          <a:bodyPr wrap="square" rtlCol="0">
            <a:spAutoFit/>
          </a:bodyPr>
          <a:lstStyle/>
          <a:p>
            <a:pPr algn="ctr"/>
            <a:r>
              <a:rPr lang="ru-RU" b="1" dirty="0" smtClean="0">
                <a:solidFill>
                  <a:schemeClr val="tx2">
                    <a:lumMod val="75000"/>
                  </a:schemeClr>
                </a:solidFill>
              </a:rPr>
              <a:t>Количество осколков деления,</a:t>
            </a:r>
            <a:br>
              <a:rPr lang="ru-RU" b="1" dirty="0" smtClean="0">
                <a:solidFill>
                  <a:schemeClr val="tx2">
                    <a:lumMod val="75000"/>
                  </a:schemeClr>
                </a:solidFill>
              </a:rPr>
            </a:br>
            <a:r>
              <a:rPr lang="ru-RU" b="1" dirty="0" smtClean="0">
                <a:solidFill>
                  <a:schemeClr val="tx2">
                    <a:lumMod val="75000"/>
                  </a:schemeClr>
                </a:solidFill>
              </a:rPr>
              <a:t>проходящих через границу контакта</a:t>
            </a:r>
            <a:endParaRPr lang="en-US" b="1" i="1" dirty="0">
              <a:solidFill>
                <a:schemeClr val="tx2">
                  <a:lumMod val="75000"/>
                </a:schemeClr>
              </a:solidFill>
            </a:endParaRPr>
          </a:p>
        </p:txBody>
      </p:sp>
      <p:cxnSp>
        <p:nvCxnSpPr>
          <p:cNvPr id="86" name="Прямая со стрелкой 85"/>
          <p:cNvCxnSpPr/>
          <p:nvPr/>
        </p:nvCxnSpPr>
        <p:spPr>
          <a:xfrm flipV="1">
            <a:off x="1981200" y="2667794"/>
            <a:ext cx="915194" cy="608806"/>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90600" y="3239869"/>
            <a:ext cx="1987275" cy="646331"/>
          </a:xfrm>
          <a:prstGeom prst="rect">
            <a:avLst/>
          </a:prstGeom>
          <a:noFill/>
        </p:spPr>
        <p:txBody>
          <a:bodyPr wrap="none" rtlCol="0">
            <a:spAutoFit/>
          </a:bodyPr>
          <a:lstStyle/>
          <a:p>
            <a:pPr algn="ctr"/>
            <a:r>
              <a:rPr lang="ru-RU" b="1" dirty="0" smtClean="0">
                <a:solidFill>
                  <a:schemeClr val="tx2">
                    <a:lumMod val="75000"/>
                  </a:schemeClr>
                </a:solidFill>
              </a:rPr>
              <a:t>Площадь</a:t>
            </a:r>
            <a:br>
              <a:rPr lang="ru-RU" b="1" dirty="0" smtClean="0">
                <a:solidFill>
                  <a:schemeClr val="tx2">
                    <a:lumMod val="75000"/>
                  </a:schemeClr>
                </a:solidFill>
              </a:rPr>
            </a:br>
            <a:r>
              <a:rPr lang="ru-RU" b="1" dirty="0" smtClean="0">
                <a:solidFill>
                  <a:schemeClr val="tx2">
                    <a:lumMod val="75000"/>
                  </a:schemeClr>
                </a:solidFill>
              </a:rPr>
              <a:t>границы контакта</a:t>
            </a:r>
            <a:endParaRPr lang="en-US" b="1" dirty="0">
              <a:solidFill>
                <a:schemeClr val="tx2">
                  <a:lumMod val="75000"/>
                </a:schemeClr>
              </a:solidFill>
            </a:endParaRPr>
          </a:p>
        </p:txBody>
      </p:sp>
      <p:graphicFrame>
        <p:nvGraphicFramePr>
          <p:cNvPr id="15368" name="Object 8"/>
          <p:cNvGraphicFramePr>
            <a:graphicFrameLocks noChangeAspect="1"/>
          </p:cNvGraphicFramePr>
          <p:nvPr/>
        </p:nvGraphicFramePr>
        <p:xfrm>
          <a:off x="4876800" y="2362200"/>
          <a:ext cx="2743200" cy="549275"/>
        </p:xfrm>
        <a:graphic>
          <a:graphicData uri="http://schemas.openxmlformats.org/presentationml/2006/ole">
            <p:oleObj spid="_x0000_s15368" name="Формула" r:id="rId6" imgW="1206360" imgH="241200" progId="Equation.3">
              <p:embed/>
            </p:oleObj>
          </a:graphicData>
        </a:graphic>
      </p:graphicFrame>
      <p:cxnSp>
        <p:nvCxnSpPr>
          <p:cNvPr id="103" name="Прямая со стрелкой 102"/>
          <p:cNvCxnSpPr/>
          <p:nvPr/>
        </p:nvCxnSpPr>
        <p:spPr>
          <a:xfrm flipV="1">
            <a:off x="5105400" y="2819400"/>
            <a:ext cx="914400" cy="6096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505200" y="3429000"/>
            <a:ext cx="2120452" cy="646331"/>
          </a:xfrm>
          <a:prstGeom prst="rect">
            <a:avLst/>
          </a:prstGeom>
          <a:noFill/>
        </p:spPr>
        <p:txBody>
          <a:bodyPr wrap="none" rtlCol="0">
            <a:spAutoFit/>
          </a:bodyPr>
          <a:lstStyle/>
          <a:p>
            <a:pPr algn="ctr"/>
            <a:r>
              <a:rPr lang="ru-RU" b="1" dirty="0" smtClean="0">
                <a:solidFill>
                  <a:schemeClr val="tx2">
                    <a:lumMod val="75000"/>
                  </a:schemeClr>
                </a:solidFill>
              </a:rPr>
              <a:t>Кол-во делений </a:t>
            </a:r>
            <a:br>
              <a:rPr lang="ru-RU" b="1" dirty="0" smtClean="0">
                <a:solidFill>
                  <a:schemeClr val="tx2">
                    <a:lumMod val="75000"/>
                  </a:schemeClr>
                </a:solidFill>
              </a:rPr>
            </a:br>
            <a:r>
              <a:rPr lang="ru-RU" b="1" dirty="0" smtClean="0">
                <a:solidFill>
                  <a:schemeClr val="tx2">
                    <a:lumMod val="75000"/>
                  </a:schemeClr>
                </a:solidFill>
              </a:rPr>
              <a:t>в ядерном топливе</a:t>
            </a:r>
            <a:endParaRPr lang="en-US" b="1" dirty="0">
              <a:solidFill>
                <a:schemeClr val="tx2">
                  <a:lumMod val="75000"/>
                </a:schemeClr>
              </a:solidFill>
            </a:endParaRPr>
          </a:p>
        </p:txBody>
      </p:sp>
      <p:cxnSp>
        <p:nvCxnSpPr>
          <p:cNvPr id="106" name="Прямая со стрелкой 105"/>
          <p:cNvCxnSpPr/>
          <p:nvPr/>
        </p:nvCxnSpPr>
        <p:spPr>
          <a:xfrm rot="5400000" flipH="1" flipV="1">
            <a:off x="4991100" y="3009900"/>
            <a:ext cx="1981200" cy="17526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2895600" y="4876800"/>
            <a:ext cx="3481786" cy="923330"/>
          </a:xfrm>
          <a:prstGeom prst="rect">
            <a:avLst/>
          </a:prstGeom>
          <a:noFill/>
        </p:spPr>
        <p:txBody>
          <a:bodyPr wrap="none" rtlCol="0">
            <a:spAutoFit/>
          </a:bodyPr>
          <a:lstStyle/>
          <a:p>
            <a:pPr algn="ctr"/>
            <a:r>
              <a:rPr lang="ru-RU" b="1" dirty="0" smtClean="0">
                <a:solidFill>
                  <a:schemeClr val="tx2">
                    <a:lumMod val="75000"/>
                  </a:schemeClr>
                </a:solidFill>
              </a:rPr>
              <a:t>Вероятность образования</a:t>
            </a:r>
            <a:br>
              <a:rPr lang="ru-RU" b="1" dirty="0" smtClean="0">
                <a:solidFill>
                  <a:schemeClr val="tx2">
                    <a:lumMod val="75000"/>
                  </a:schemeClr>
                </a:solidFill>
              </a:rPr>
            </a:br>
            <a:r>
              <a:rPr lang="ru-RU" b="1" dirty="0" smtClean="0">
                <a:solidFill>
                  <a:schemeClr val="tx2">
                    <a:lumMod val="75000"/>
                  </a:schemeClr>
                </a:solidFill>
              </a:rPr>
              <a:t>осколка деления определенного</a:t>
            </a:r>
            <a:br>
              <a:rPr lang="ru-RU" b="1" dirty="0" smtClean="0">
                <a:solidFill>
                  <a:schemeClr val="tx2">
                    <a:lumMod val="75000"/>
                  </a:schemeClr>
                </a:solidFill>
              </a:rPr>
            </a:br>
            <a:r>
              <a:rPr lang="ru-RU" b="1" dirty="0" smtClean="0">
                <a:solidFill>
                  <a:schemeClr val="tx2">
                    <a:lumMod val="75000"/>
                  </a:schemeClr>
                </a:solidFill>
              </a:rPr>
              <a:t> заряда, массы, энергии</a:t>
            </a:r>
            <a:endParaRPr lang="en-US" b="1" dirty="0">
              <a:solidFill>
                <a:schemeClr val="tx2">
                  <a:lumMod val="75000"/>
                </a:schemeClr>
              </a:solidFill>
            </a:endParaRPr>
          </a:p>
        </p:txBody>
      </p:sp>
      <p:cxnSp>
        <p:nvCxnSpPr>
          <p:cNvPr id="113" name="Прямая со стрелкой 112"/>
          <p:cNvCxnSpPr/>
          <p:nvPr/>
        </p:nvCxnSpPr>
        <p:spPr>
          <a:xfrm rot="16200000" flipV="1">
            <a:off x="6972300" y="3238500"/>
            <a:ext cx="1143000" cy="1524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779681" y="3962400"/>
            <a:ext cx="3364319" cy="646331"/>
          </a:xfrm>
          <a:prstGeom prst="rect">
            <a:avLst/>
          </a:prstGeom>
          <a:noFill/>
        </p:spPr>
        <p:txBody>
          <a:bodyPr wrap="none" rtlCol="0">
            <a:spAutoFit/>
          </a:bodyPr>
          <a:lstStyle/>
          <a:p>
            <a:pPr algn="ctr"/>
            <a:r>
              <a:rPr lang="ru-RU" b="1" dirty="0" smtClean="0">
                <a:solidFill>
                  <a:schemeClr val="tx2">
                    <a:lumMod val="75000"/>
                  </a:schemeClr>
                </a:solidFill>
              </a:rPr>
              <a:t>Вероятность прохождения</a:t>
            </a:r>
            <a:br>
              <a:rPr lang="ru-RU" b="1" dirty="0" smtClean="0">
                <a:solidFill>
                  <a:schemeClr val="tx2">
                    <a:lumMod val="75000"/>
                  </a:schemeClr>
                </a:solidFill>
              </a:rPr>
            </a:br>
            <a:r>
              <a:rPr lang="ru-RU" b="1" dirty="0" smtClean="0">
                <a:solidFill>
                  <a:schemeClr val="tx2">
                    <a:lumMod val="75000"/>
                  </a:schemeClr>
                </a:solidFill>
              </a:rPr>
              <a:t>осколка деления через границу</a:t>
            </a:r>
            <a:endParaRPr lang="en-US"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rmAutofit/>
          </a:bodyPr>
          <a:lstStyle/>
          <a:p>
            <a:r>
              <a:rPr lang="ru-RU" sz="3600" dirty="0" smtClean="0"/>
              <a:t>Количество делений в ядерном топливе</a:t>
            </a:r>
            <a:endParaRPr lang="en-US" sz="3600" dirty="0"/>
          </a:p>
        </p:txBody>
      </p:sp>
      <p:graphicFrame>
        <p:nvGraphicFramePr>
          <p:cNvPr id="17410" name="Object 2"/>
          <p:cNvGraphicFramePr>
            <a:graphicFrameLocks noChangeAspect="1"/>
          </p:cNvGraphicFramePr>
          <p:nvPr/>
        </p:nvGraphicFramePr>
        <p:xfrm>
          <a:off x="3581400" y="1371600"/>
          <a:ext cx="2343877" cy="640080"/>
        </p:xfrm>
        <a:graphic>
          <a:graphicData uri="http://schemas.openxmlformats.org/presentationml/2006/ole">
            <p:oleObj spid="_x0000_s17410" name="Формула" r:id="rId4" imgW="838080" imgH="228600" progId="Equation.3">
              <p:embed/>
            </p:oleObj>
          </a:graphicData>
        </a:graphic>
      </p:graphicFrame>
      <p:graphicFrame>
        <p:nvGraphicFramePr>
          <p:cNvPr id="17411" name="Object 3"/>
          <p:cNvGraphicFramePr>
            <a:graphicFrameLocks noChangeAspect="1"/>
          </p:cNvGraphicFramePr>
          <p:nvPr/>
        </p:nvGraphicFramePr>
        <p:xfrm>
          <a:off x="152400" y="2971801"/>
          <a:ext cx="4762500" cy="1096963"/>
        </p:xfrm>
        <a:graphic>
          <a:graphicData uri="http://schemas.openxmlformats.org/presentationml/2006/ole">
            <p:oleObj spid="_x0000_s17411" name="Формула" r:id="rId5" imgW="2095200" imgH="482400" progId="Equation.3">
              <p:embed/>
            </p:oleObj>
          </a:graphicData>
        </a:graphic>
      </p:graphicFrame>
      <p:cxnSp>
        <p:nvCxnSpPr>
          <p:cNvPr id="7" name="Прямая со стрелкой 6"/>
          <p:cNvCxnSpPr/>
          <p:nvPr/>
        </p:nvCxnSpPr>
        <p:spPr>
          <a:xfrm flipV="1">
            <a:off x="3429000" y="1905001"/>
            <a:ext cx="1524000" cy="4572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24000" y="2362201"/>
            <a:ext cx="2507481" cy="646331"/>
          </a:xfrm>
          <a:prstGeom prst="rect">
            <a:avLst/>
          </a:prstGeom>
          <a:noFill/>
        </p:spPr>
        <p:txBody>
          <a:bodyPr wrap="none" rtlCol="0">
            <a:spAutoFit/>
          </a:bodyPr>
          <a:lstStyle/>
          <a:p>
            <a:pPr algn="ctr"/>
            <a:r>
              <a:rPr lang="ru-RU" b="1" dirty="0" smtClean="0">
                <a:solidFill>
                  <a:schemeClr val="tx2">
                    <a:lumMod val="75000"/>
                  </a:schemeClr>
                </a:solidFill>
              </a:rPr>
              <a:t>Начальное количество </a:t>
            </a:r>
            <a:br>
              <a:rPr lang="ru-RU" b="1" dirty="0" smtClean="0">
                <a:solidFill>
                  <a:schemeClr val="tx2">
                    <a:lumMod val="75000"/>
                  </a:schemeClr>
                </a:solidFill>
              </a:rPr>
            </a:br>
            <a:r>
              <a:rPr lang="ru-RU" b="1" dirty="0" smtClean="0">
                <a:solidFill>
                  <a:schemeClr val="tx2">
                    <a:lumMod val="75000"/>
                  </a:schemeClr>
                </a:solidFill>
              </a:rPr>
              <a:t>делящегося изотопа</a:t>
            </a:r>
            <a:endParaRPr lang="en-US" b="1" dirty="0">
              <a:solidFill>
                <a:schemeClr val="tx2">
                  <a:lumMod val="75000"/>
                </a:schemeClr>
              </a:solidFill>
            </a:endParaRPr>
          </a:p>
        </p:txBody>
      </p:sp>
      <p:cxnSp>
        <p:nvCxnSpPr>
          <p:cNvPr id="12" name="Прямая со стрелкой 11"/>
          <p:cNvCxnSpPr/>
          <p:nvPr/>
        </p:nvCxnSpPr>
        <p:spPr>
          <a:xfrm rot="10800000">
            <a:off x="5791200" y="1905001"/>
            <a:ext cx="1676400" cy="8382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26697" y="2743201"/>
            <a:ext cx="2988703" cy="369332"/>
          </a:xfrm>
          <a:prstGeom prst="rect">
            <a:avLst/>
          </a:prstGeom>
          <a:noFill/>
        </p:spPr>
        <p:txBody>
          <a:bodyPr wrap="none" rtlCol="0">
            <a:spAutoFit/>
          </a:bodyPr>
          <a:lstStyle/>
          <a:p>
            <a:pPr algn="ctr"/>
            <a:r>
              <a:rPr lang="ru-RU" b="1" dirty="0" smtClean="0">
                <a:solidFill>
                  <a:schemeClr val="tx2">
                    <a:lumMod val="75000"/>
                  </a:schemeClr>
                </a:solidFill>
              </a:rPr>
              <a:t>Степень выгорания топлива</a:t>
            </a:r>
            <a:endParaRPr lang="en-US" b="1" dirty="0">
              <a:solidFill>
                <a:schemeClr val="tx2">
                  <a:lumMod val="75000"/>
                </a:schemeClr>
              </a:solidFill>
            </a:endParaRPr>
          </a:p>
        </p:txBody>
      </p:sp>
      <p:graphicFrame>
        <p:nvGraphicFramePr>
          <p:cNvPr id="17412" name="Object 4"/>
          <p:cNvGraphicFramePr>
            <a:graphicFrameLocks noChangeAspect="1"/>
          </p:cNvGraphicFramePr>
          <p:nvPr/>
        </p:nvGraphicFramePr>
        <p:xfrm>
          <a:off x="228600" y="4598988"/>
          <a:ext cx="4932362" cy="1349375"/>
        </p:xfrm>
        <a:graphic>
          <a:graphicData uri="http://schemas.openxmlformats.org/presentationml/2006/ole">
            <p:oleObj spid="_x0000_s17412" name="Формула" r:id="rId6" imgW="1765080" imgH="482400" progId="Equation.3">
              <p:embed/>
            </p:oleObj>
          </a:graphicData>
        </a:graphic>
      </p:graphicFrame>
      <p:sp>
        <p:nvSpPr>
          <p:cNvPr id="20" name="Скругленный прямоугольник 19"/>
          <p:cNvSpPr/>
          <p:nvPr/>
        </p:nvSpPr>
        <p:spPr>
          <a:xfrm>
            <a:off x="152400" y="4343400"/>
            <a:ext cx="4953000" cy="18288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81600" y="5065693"/>
            <a:ext cx="3672352" cy="954107"/>
          </a:xfrm>
          <a:prstGeom prst="rect">
            <a:avLst/>
          </a:prstGeom>
          <a:noFill/>
        </p:spPr>
        <p:txBody>
          <a:bodyPr wrap="none" rtlCol="0">
            <a:spAutoFit/>
          </a:bodyPr>
          <a:lstStyle/>
          <a:p>
            <a:r>
              <a:rPr lang="en-US" sz="2800" dirty="0" smtClean="0">
                <a:solidFill>
                  <a:schemeClr val="tx2">
                    <a:lumMod val="75000"/>
                  </a:schemeClr>
                </a:solidFill>
              </a:rPr>
              <a:t>~ 3·10</a:t>
            </a:r>
            <a:r>
              <a:rPr lang="en-US" sz="2800" baseline="30000" dirty="0" smtClean="0">
                <a:solidFill>
                  <a:schemeClr val="tx2">
                    <a:lumMod val="75000"/>
                  </a:schemeClr>
                </a:solidFill>
              </a:rPr>
              <a:t>20</a:t>
            </a:r>
            <a:r>
              <a:rPr lang="en-US" sz="2800" dirty="0" smtClean="0">
                <a:solidFill>
                  <a:schemeClr val="tx2">
                    <a:lumMod val="75000"/>
                  </a:schemeClr>
                </a:solidFill>
              </a:rPr>
              <a:t> </a:t>
            </a:r>
            <a:r>
              <a:rPr lang="ru-RU" sz="2800" dirty="0" smtClean="0">
                <a:solidFill>
                  <a:schemeClr val="tx2">
                    <a:lumMod val="75000"/>
                  </a:schemeClr>
                </a:solidFill>
              </a:rPr>
              <a:t>делений</a:t>
            </a:r>
          </a:p>
          <a:p>
            <a:r>
              <a:rPr lang="ru-RU" sz="2800" dirty="0" smtClean="0">
                <a:solidFill>
                  <a:schemeClr val="tx2">
                    <a:lumMod val="75000"/>
                  </a:schemeClr>
                </a:solidFill>
              </a:rPr>
              <a:t>(</a:t>
            </a:r>
            <a:r>
              <a:rPr lang="en-US" sz="2800" dirty="0" err="1" smtClean="0">
                <a:solidFill>
                  <a:schemeClr val="tx2">
                    <a:lumMod val="75000"/>
                  </a:schemeClr>
                </a:solidFill>
              </a:rPr>
              <a:t>Xe</a:t>
            </a:r>
            <a:r>
              <a:rPr lang="en-US" sz="2800" dirty="0" smtClean="0">
                <a:solidFill>
                  <a:schemeClr val="tx2">
                    <a:lumMod val="75000"/>
                  </a:schemeClr>
                </a:solidFill>
              </a:rPr>
              <a:t>, </a:t>
            </a:r>
            <a:r>
              <a:rPr lang="en-US" sz="2800" dirty="0" err="1" smtClean="0">
                <a:solidFill>
                  <a:schemeClr val="tx2">
                    <a:lumMod val="75000"/>
                  </a:schemeClr>
                </a:solidFill>
              </a:rPr>
              <a:t>Sr</a:t>
            </a:r>
            <a:r>
              <a:rPr lang="en-US" sz="2800" dirty="0" smtClean="0">
                <a:solidFill>
                  <a:schemeClr val="tx2">
                    <a:lumMod val="75000"/>
                  </a:schemeClr>
                </a:solidFill>
              </a:rPr>
              <a:t>)</a:t>
            </a:r>
            <a:r>
              <a:rPr lang="ru-RU" sz="2800" dirty="0" smtClean="0">
                <a:solidFill>
                  <a:schemeClr val="tx2">
                    <a:lumMod val="75000"/>
                  </a:schemeClr>
                </a:solidFill>
              </a:rPr>
              <a:t> </a:t>
            </a:r>
            <a:r>
              <a:rPr lang="en-US" sz="2800" dirty="0" smtClean="0">
                <a:solidFill>
                  <a:schemeClr val="tx2">
                    <a:lumMod val="75000"/>
                  </a:schemeClr>
                </a:solidFill>
              </a:rPr>
              <a:t>~3·10</a:t>
            </a:r>
            <a:r>
              <a:rPr lang="ru-RU" sz="2800" baseline="30000" dirty="0" smtClean="0">
                <a:solidFill>
                  <a:schemeClr val="tx2">
                    <a:lumMod val="75000"/>
                  </a:schemeClr>
                </a:solidFill>
              </a:rPr>
              <a:t>19</a:t>
            </a:r>
            <a:r>
              <a:rPr lang="en-US" sz="2800" dirty="0" smtClean="0">
                <a:solidFill>
                  <a:schemeClr val="tx2">
                    <a:lumMod val="75000"/>
                  </a:schemeClr>
                </a:solidFill>
              </a:rPr>
              <a:t> </a:t>
            </a:r>
            <a:r>
              <a:rPr lang="ru-RU" sz="2800" dirty="0" err="1" smtClean="0">
                <a:solidFill>
                  <a:schemeClr val="tx2">
                    <a:lumMod val="75000"/>
                  </a:schemeClr>
                </a:solidFill>
              </a:rPr>
              <a:t>оск</a:t>
            </a:r>
            <a:r>
              <a:rPr lang="ru-RU" sz="2800" dirty="0" smtClean="0">
                <a:solidFill>
                  <a:schemeClr val="tx2">
                    <a:lumMod val="75000"/>
                  </a:schemeClr>
                </a:solidFill>
              </a:rPr>
              <a:t>/см</a:t>
            </a:r>
            <a:r>
              <a:rPr lang="ru-RU" sz="2800" baseline="30000" dirty="0" smtClean="0">
                <a:solidFill>
                  <a:schemeClr val="tx2">
                    <a:lumMod val="75000"/>
                  </a:schemeClr>
                </a:solidFill>
              </a:rPr>
              <a:t>3</a:t>
            </a:r>
            <a:endParaRPr lang="en-US" sz="2800" baseline="300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Picture 1" descr="C:\Users\Maxim_Saifulin\Desktop\Work\fis_frag\FFIMF\TVEL(sphere).png"/>
          <p:cNvPicPr>
            <a:picLocks noChangeAspect="1" noChangeArrowheads="1"/>
          </p:cNvPicPr>
          <p:nvPr/>
        </p:nvPicPr>
        <p:blipFill>
          <a:blip r:embed="rId4" cstate="print"/>
          <a:srcRect/>
          <a:stretch>
            <a:fillRect/>
          </a:stretch>
        </p:blipFill>
        <p:spPr bwMode="auto">
          <a:xfrm>
            <a:off x="3581400" y="1219200"/>
            <a:ext cx="5400675" cy="3379788"/>
          </a:xfrm>
          <a:prstGeom prst="rect">
            <a:avLst/>
          </a:prstGeom>
          <a:noFill/>
        </p:spPr>
      </p:pic>
      <p:sp>
        <p:nvSpPr>
          <p:cNvPr id="2" name="Заголовок 1"/>
          <p:cNvSpPr>
            <a:spLocks noGrp="1"/>
          </p:cNvSpPr>
          <p:nvPr>
            <p:ph type="title"/>
          </p:nvPr>
        </p:nvSpPr>
        <p:spPr>
          <a:xfrm>
            <a:off x="457200" y="0"/>
            <a:ext cx="8229600" cy="1143000"/>
          </a:xfrm>
        </p:spPr>
        <p:txBody>
          <a:bodyPr>
            <a:normAutofit fontScale="90000"/>
          </a:bodyPr>
          <a:lstStyle/>
          <a:p>
            <a:r>
              <a:rPr lang="ru-RU" dirty="0" smtClean="0"/>
              <a:t>Вероятность прохождения осколка деления через границу</a:t>
            </a:r>
            <a:endParaRPr lang="en-US" dirty="0"/>
          </a:p>
        </p:txBody>
      </p:sp>
      <p:graphicFrame>
        <p:nvGraphicFramePr>
          <p:cNvPr id="40" name="Объект 39"/>
          <p:cNvGraphicFramePr>
            <a:graphicFrameLocks noChangeAspect="1"/>
          </p:cNvGraphicFramePr>
          <p:nvPr/>
        </p:nvGraphicFramePr>
        <p:xfrm>
          <a:off x="454025" y="1736725"/>
          <a:ext cx="2898775" cy="1006475"/>
        </p:xfrm>
        <a:graphic>
          <a:graphicData uri="http://schemas.openxmlformats.org/presentationml/2006/ole">
            <p:oleObj spid="_x0000_s16388" name="Формула" r:id="rId5" imgW="1244520" imgH="431640" progId="Equation.3">
              <p:embed/>
            </p:oleObj>
          </a:graphicData>
        </a:graphic>
      </p:graphicFrame>
      <p:graphicFrame>
        <p:nvGraphicFramePr>
          <p:cNvPr id="41" name="Объект 40"/>
          <p:cNvGraphicFramePr>
            <a:graphicFrameLocks noChangeAspect="1"/>
          </p:cNvGraphicFramePr>
          <p:nvPr/>
        </p:nvGraphicFramePr>
        <p:xfrm>
          <a:off x="485775" y="2971800"/>
          <a:ext cx="1528763" cy="549275"/>
        </p:xfrm>
        <a:graphic>
          <a:graphicData uri="http://schemas.openxmlformats.org/presentationml/2006/ole">
            <p:oleObj spid="_x0000_s16389" name="Формула" r:id="rId6" imgW="672840" imgH="241200" progId="Equation.3">
              <p:embed/>
            </p:oleObj>
          </a:graphicData>
        </a:graphic>
      </p:graphicFrame>
      <p:graphicFrame>
        <p:nvGraphicFramePr>
          <p:cNvPr id="95" name="Объект 94"/>
          <p:cNvGraphicFramePr>
            <a:graphicFrameLocks noChangeAspect="1"/>
          </p:cNvGraphicFramePr>
          <p:nvPr/>
        </p:nvGraphicFramePr>
        <p:xfrm>
          <a:off x="426720" y="3550920"/>
          <a:ext cx="1706880" cy="548640"/>
        </p:xfrm>
        <a:graphic>
          <a:graphicData uri="http://schemas.openxmlformats.org/presentationml/2006/ole">
            <p:oleObj spid="_x0000_s16390" name="Формула" r:id="rId7" imgW="711000" imgH="228600" progId="Equation.3">
              <p:embed/>
            </p:oleObj>
          </a:graphicData>
        </a:graphic>
      </p:graphicFrame>
      <p:graphicFrame>
        <p:nvGraphicFramePr>
          <p:cNvPr id="16391" name="Object 7"/>
          <p:cNvGraphicFramePr>
            <a:graphicFrameLocks noChangeAspect="1"/>
          </p:cNvGraphicFramePr>
          <p:nvPr/>
        </p:nvGraphicFramePr>
        <p:xfrm>
          <a:off x="654050" y="4495800"/>
          <a:ext cx="2927350" cy="1036638"/>
        </p:xfrm>
        <a:graphic>
          <a:graphicData uri="http://schemas.openxmlformats.org/presentationml/2006/ole">
            <p:oleObj spid="_x0000_s16391" name="Формула" r:id="rId8" imgW="1257120" imgH="444240" progId="Equation.3">
              <p:embed/>
            </p:oleObj>
          </a:graphicData>
        </a:graphic>
      </p:graphicFrame>
      <p:sp>
        <p:nvSpPr>
          <p:cNvPr id="68" name="Скругленный прямоугольник 67"/>
          <p:cNvSpPr/>
          <p:nvPr/>
        </p:nvSpPr>
        <p:spPr>
          <a:xfrm>
            <a:off x="533400" y="4343400"/>
            <a:ext cx="3200400" cy="1371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3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lstStyle/>
          <a:p>
            <a:r>
              <a:rPr lang="ru-RU" dirty="0" smtClean="0"/>
              <a:t>Типичные параметры ЯТ</a:t>
            </a:r>
            <a:endParaRPr lang="en-US" dirty="0"/>
          </a:p>
        </p:txBody>
      </p:sp>
      <p:sp>
        <p:nvSpPr>
          <p:cNvPr id="5" name="Содержимое 2"/>
          <p:cNvSpPr>
            <a:spLocks noGrp="1"/>
          </p:cNvSpPr>
          <p:nvPr>
            <p:ph idx="1"/>
          </p:nvPr>
        </p:nvSpPr>
        <p:spPr>
          <a:xfrm>
            <a:off x="457200" y="1578864"/>
            <a:ext cx="8458200" cy="3221736"/>
          </a:xfrm>
        </p:spPr>
        <p:txBody>
          <a:bodyPr>
            <a:normAutofit/>
          </a:bodyPr>
          <a:lstStyle/>
          <a:p>
            <a:r>
              <a:rPr lang="ru-RU" sz="2800" dirty="0" smtClean="0">
                <a:solidFill>
                  <a:schemeClr val="tx2"/>
                </a:solidFill>
              </a:rPr>
              <a:t>Плотность, </a:t>
            </a:r>
            <a:r>
              <a:rPr lang="el-GR" sz="2800" i="1" dirty="0" smtClean="0">
                <a:solidFill>
                  <a:schemeClr val="tx2"/>
                </a:solidFill>
              </a:rPr>
              <a:t>ρ</a:t>
            </a:r>
            <a:r>
              <a:rPr lang="ru-RU" sz="2800" dirty="0" smtClean="0">
                <a:solidFill>
                  <a:schemeClr val="tx2"/>
                </a:solidFill>
              </a:rPr>
              <a:t> ≈ </a:t>
            </a:r>
            <a:r>
              <a:rPr lang="en-US" sz="2800" dirty="0" smtClean="0">
                <a:solidFill>
                  <a:schemeClr val="tx2"/>
                </a:solidFill>
              </a:rPr>
              <a:t>10</a:t>
            </a:r>
            <a:r>
              <a:rPr lang="ru-RU" sz="2800" dirty="0" smtClean="0">
                <a:solidFill>
                  <a:schemeClr val="tx2"/>
                </a:solidFill>
              </a:rPr>
              <a:t>,</a:t>
            </a:r>
            <a:r>
              <a:rPr lang="en-US" sz="2800" dirty="0" smtClean="0">
                <a:solidFill>
                  <a:schemeClr val="tx2"/>
                </a:solidFill>
              </a:rPr>
              <a:t>45</a:t>
            </a:r>
            <a:r>
              <a:rPr lang="ru-RU" sz="2800" dirty="0" smtClean="0">
                <a:solidFill>
                  <a:schemeClr val="tx2"/>
                </a:solidFill>
              </a:rPr>
              <a:t> – 10,97 г/см</a:t>
            </a:r>
            <a:r>
              <a:rPr lang="ru-RU" sz="2800" baseline="30000" dirty="0" smtClean="0">
                <a:solidFill>
                  <a:schemeClr val="tx2"/>
                </a:solidFill>
              </a:rPr>
              <a:t>3</a:t>
            </a:r>
            <a:endParaRPr lang="en-US" sz="2800" baseline="30000" dirty="0" smtClean="0">
              <a:solidFill>
                <a:schemeClr val="tx2"/>
              </a:solidFill>
            </a:endParaRPr>
          </a:p>
          <a:p>
            <a:r>
              <a:rPr lang="ru-RU" sz="2800" dirty="0" smtClean="0">
                <a:solidFill>
                  <a:schemeClr val="tx2"/>
                </a:solidFill>
              </a:rPr>
              <a:t>Диаметр и высота ≈ 1 см</a:t>
            </a:r>
          </a:p>
          <a:p>
            <a:r>
              <a:rPr lang="ru-RU" sz="2800" dirty="0" smtClean="0">
                <a:solidFill>
                  <a:schemeClr val="tx2"/>
                </a:solidFill>
              </a:rPr>
              <a:t>Степень обогащения по </a:t>
            </a:r>
            <a:r>
              <a:rPr lang="ru-RU" sz="2800" baseline="30000" dirty="0" smtClean="0">
                <a:solidFill>
                  <a:schemeClr val="tx2"/>
                </a:solidFill>
              </a:rPr>
              <a:t>235</a:t>
            </a:r>
            <a:r>
              <a:rPr lang="en-US" sz="2800" dirty="0" smtClean="0">
                <a:solidFill>
                  <a:schemeClr val="tx2"/>
                </a:solidFill>
              </a:rPr>
              <a:t>U</a:t>
            </a:r>
            <a:r>
              <a:rPr lang="ru-RU" sz="2800" dirty="0" smtClean="0">
                <a:solidFill>
                  <a:schemeClr val="tx2"/>
                </a:solidFill>
              </a:rPr>
              <a:t>, </a:t>
            </a:r>
            <a:r>
              <a:rPr lang="en-US" sz="2800" i="1" dirty="0" smtClean="0">
                <a:solidFill>
                  <a:schemeClr val="tx2"/>
                </a:solidFill>
              </a:rPr>
              <a:t>n</a:t>
            </a:r>
            <a:r>
              <a:rPr lang="en-US" sz="2800" dirty="0" smtClean="0">
                <a:solidFill>
                  <a:schemeClr val="tx2"/>
                </a:solidFill>
              </a:rPr>
              <a:t> ≈</a:t>
            </a:r>
            <a:r>
              <a:rPr lang="ru-RU" sz="2800" dirty="0" smtClean="0">
                <a:solidFill>
                  <a:schemeClr val="tx2"/>
                </a:solidFill>
              </a:rPr>
              <a:t> 3 – </a:t>
            </a:r>
            <a:r>
              <a:rPr lang="ru-RU" sz="2800" dirty="0" smtClean="0">
                <a:solidFill>
                  <a:schemeClr val="tx2"/>
                </a:solidFill>
              </a:rPr>
              <a:t>4%,</a:t>
            </a:r>
            <a:r>
              <a:rPr lang="ru-RU" sz="2800" dirty="0" smtClean="0">
                <a:solidFill>
                  <a:schemeClr val="tx2"/>
                </a:solidFill>
              </a:rPr>
              <a:t>	   </a:t>
            </a:r>
            <a:br>
              <a:rPr lang="ru-RU" sz="2800" dirty="0" smtClean="0">
                <a:solidFill>
                  <a:schemeClr val="tx2"/>
                </a:solidFill>
              </a:rPr>
            </a:br>
            <a:r>
              <a:rPr lang="ru-RU" sz="2400" b="1" dirty="0" smtClean="0">
                <a:solidFill>
                  <a:schemeClr val="tx2"/>
                </a:solidFill>
              </a:rPr>
              <a:t>(0,7% в природном)</a:t>
            </a:r>
            <a:endParaRPr lang="ru-RU" sz="2800" dirty="0" smtClean="0">
              <a:solidFill>
                <a:schemeClr val="tx2"/>
              </a:solidFill>
            </a:endParaRPr>
          </a:p>
          <a:p>
            <a:r>
              <a:rPr lang="ru-RU" sz="2800" dirty="0" smtClean="0">
                <a:solidFill>
                  <a:schemeClr val="tx2"/>
                </a:solidFill>
              </a:rPr>
              <a:t>Степень выгорания топлива, </a:t>
            </a:r>
            <a:r>
              <a:rPr lang="el-GR" sz="2800" i="1" dirty="0" smtClean="0">
                <a:solidFill>
                  <a:schemeClr val="tx2"/>
                </a:solidFill>
              </a:rPr>
              <a:t>ω</a:t>
            </a:r>
            <a:r>
              <a:rPr lang="ru-RU" sz="2800" dirty="0" smtClean="0">
                <a:solidFill>
                  <a:schemeClr val="tx2"/>
                </a:solidFill>
              </a:rPr>
              <a:t> = 3 – 10</a:t>
            </a:r>
            <a:r>
              <a:rPr lang="ru-RU" sz="2400" b="1" dirty="0" smtClean="0">
                <a:solidFill>
                  <a:schemeClr val="tx2"/>
                </a:solidFill>
              </a:rPr>
              <a:t>%,   </a:t>
            </a:r>
            <a:br>
              <a:rPr lang="ru-RU" sz="2400" b="1" dirty="0" smtClean="0">
                <a:solidFill>
                  <a:schemeClr val="tx2"/>
                </a:solidFill>
              </a:rPr>
            </a:br>
            <a:r>
              <a:rPr lang="ru-RU" sz="2400" b="1" dirty="0" smtClean="0">
                <a:solidFill>
                  <a:schemeClr val="tx2"/>
                </a:solidFill>
              </a:rPr>
              <a:t>(30 – 100 </a:t>
            </a:r>
            <a:r>
              <a:rPr lang="ru-RU" sz="2400" b="1" dirty="0" err="1" smtClean="0">
                <a:solidFill>
                  <a:schemeClr val="tx2"/>
                </a:solidFill>
              </a:rPr>
              <a:t>ГВт-сут</a:t>
            </a:r>
            <a:r>
              <a:rPr lang="ru-RU" sz="2400" b="1" dirty="0" smtClean="0">
                <a:solidFill>
                  <a:schemeClr val="tx2"/>
                </a:solidFill>
              </a:rPr>
              <a:t>/т)</a:t>
            </a:r>
            <a:endParaRPr lang="en-US" sz="2800" dirty="0" smtClean="0">
              <a:solidFill>
                <a:schemeClr val="tx2"/>
              </a:solidFill>
            </a:endParaRPr>
          </a:p>
          <a:p>
            <a:endParaRPr lang="ru-RU" sz="2800" dirty="0" smtClean="0">
              <a:solidFill>
                <a:schemeClr val="tx2"/>
              </a:solidFill>
            </a:endParaRPr>
          </a:p>
        </p:txBody>
      </p:sp>
      <p:graphicFrame>
        <p:nvGraphicFramePr>
          <p:cNvPr id="44035" name="Object 3"/>
          <p:cNvGraphicFramePr>
            <a:graphicFrameLocks noChangeAspect="1"/>
          </p:cNvGraphicFramePr>
          <p:nvPr/>
        </p:nvGraphicFramePr>
        <p:xfrm>
          <a:off x="1066800" y="5029200"/>
          <a:ext cx="7188200" cy="1189038"/>
        </p:xfrm>
        <a:graphic>
          <a:graphicData uri="http://schemas.openxmlformats.org/presentationml/2006/ole">
            <p:oleObj spid="_x0000_s44035" name="Формула" r:id="rId4" imgW="3225600" imgH="53316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lstStyle/>
          <a:p>
            <a:r>
              <a:rPr lang="ru-RU" dirty="0" smtClean="0"/>
              <a:t>Результат оценки</a:t>
            </a:r>
            <a:endParaRPr lang="en-US" dirty="0"/>
          </a:p>
        </p:txBody>
      </p:sp>
      <p:pic>
        <p:nvPicPr>
          <p:cNvPr id="4" name="Picture 1" descr="C:\Users\Maxim_Saifulin\Desktop\Work\fis_frag\FFIMF\F(x)_2(profiles).png"/>
          <p:cNvPicPr>
            <a:picLocks noChangeAspect="1" noChangeArrowheads="1"/>
          </p:cNvPicPr>
          <p:nvPr/>
        </p:nvPicPr>
        <p:blipFill>
          <a:blip r:embed="rId3"/>
          <a:srcRect/>
          <a:stretch>
            <a:fillRect/>
          </a:stretch>
        </p:blipFill>
        <p:spPr bwMode="auto">
          <a:xfrm>
            <a:off x="381000" y="990600"/>
            <a:ext cx="6126480" cy="4871086"/>
          </a:xfrm>
          <a:prstGeom prst="rect">
            <a:avLst/>
          </a:prstGeom>
          <a:noFill/>
        </p:spPr>
      </p:pic>
      <p:sp>
        <p:nvSpPr>
          <p:cNvPr id="5" name="Прямоугольник 4"/>
          <p:cNvSpPr/>
          <p:nvPr/>
        </p:nvSpPr>
        <p:spPr>
          <a:xfrm>
            <a:off x="152400" y="5715000"/>
            <a:ext cx="7696200" cy="461665"/>
          </a:xfrm>
          <a:prstGeom prst="rect">
            <a:avLst/>
          </a:prstGeom>
        </p:spPr>
        <p:txBody>
          <a:bodyPr wrap="square">
            <a:spAutoFit/>
          </a:bodyPr>
          <a:lstStyle/>
          <a:p>
            <a:pPr algn="ctr"/>
            <a:r>
              <a:rPr lang="ru-RU" sz="2400" dirty="0" err="1" smtClean="0">
                <a:solidFill>
                  <a:schemeClr val="tx2">
                    <a:lumMod val="75000"/>
                  </a:schemeClr>
                </a:solidFill>
              </a:rPr>
              <a:t>Флюенс</a:t>
            </a:r>
            <a:r>
              <a:rPr lang="ru-RU" sz="2400" dirty="0" smtClean="0">
                <a:solidFill>
                  <a:schemeClr val="tx2">
                    <a:lumMod val="75000"/>
                  </a:schemeClr>
                </a:solidFill>
              </a:rPr>
              <a:t> изменяется в пределах от </a:t>
            </a:r>
            <a:r>
              <a:rPr lang="ru-RU" sz="2400" dirty="0" smtClean="0">
                <a:solidFill>
                  <a:srgbClr val="C00000"/>
                </a:solidFill>
              </a:rPr>
              <a:t>10</a:t>
            </a:r>
            <a:r>
              <a:rPr lang="ru-RU" sz="2400" baseline="30000" dirty="0" smtClean="0">
                <a:solidFill>
                  <a:srgbClr val="C00000"/>
                </a:solidFill>
              </a:rPr>
              <a:t>11</a:t>
            </a:r>
            <a:r>
              <a:rPr lang="ru-RU" sz="2400" dirty="0" smtClean="0">
                <a:solidFill>
                  <a:schemeClr val="tx2">
                    <a:lumMod val="75000"/>
                  </a:schemeClr>
                </a:solidFill>
              </a:rPr>
              <a:t> до </a:t>
            </a:r>
            <a:r>
              <a:rPr lang="ru-RU" sz="2400" dirty="0" smtClean="0">
                <a:solidFill>
                  <a:srgbClr val="C00000"/>
                </a:solidFill>
              </a:rPr>
              <a:t>10</a:t>
            </a:r>
            <a:r>
              <a:rPr lang="ru-RU" sz="2400" baseline="30000" dirty="0" smtClean="0">
                <a:solidFill>
                  <a:srgbClr val="C00000"/>
                </a:solidFill>
              </a:rPr>
              <a:t>15</a:t>
            </a:r>
            <a:r>
              <a:rPr lang="ru-RU" sz="2400" dirty="0" smtClean="0">
                <a:solidFill>
                  <a:srgbClr val="C00000"/>
                </a:solidFill>
              </a:rPr>
              <a:t> см</a:t>
            </a:r>
            <a:r>
              <a:rPr lang="ru-RU" sz="2400" baseline="30000" dirty="0" smtClean="0">
                <a:solidFill>
                  <a:srgbClr val="C00000"/>
                </a:solidFill>
              </a:rPr>
              <a:t>-2</a:t>
            </a:r>
          </a:p>
        </p:txBody>
      </p:sp>
      <p:sp>
        <p:nvSpPr>
          <p:cNvPr id="7" name="Прямоугольник 6"/>
          <p:cNvSpPr/>
          <p:nvPr/>
        </p:nvSpPr>
        <p:spPr>
          <a:xfrm>
            <a:off x="6172200" y="2621340"/>
            <a:ext cx="2590800" cy="1569660"/>
          </a:xfrm>
          <a:prstGeom prst="rect">
            <a:avLst/>
          </a:prstGeom>
        </p:spPr>
        <p:txBody>
          <a:bodyPr wrap="square">
            <a:spAutoFit/>
          </a:bodyPr>
          <a:lstStyle/>
          <a:p>
            <a:r>
              <a:rPr lang="el-GR" sz="2400" i="1" dirty="0" smtClean="0">
                <a:solidFill>
                  <a:schemeClr val="tx2">
                    <a:lumMod val="75000"/>
                  </a:schemeClr>
                </a:solidFill>
              </a:rPr>
              <a:t>ρ</a:t>
            </a:r>
            <a:r>
              <a:rPr lang="ru-RU" sz="2400" dirty="0" smtClean="0">
                <a:solidFill>
                  <a:schemeClr val="tx2">
                    <a:lumMod val="75000"/>
                  </a:schemeClr>
                </a:solidFill>
              </a:rPr>
              <a:t> = 10,97 г/см</a:t>
            </a:r>
            <a:r>
              <a:rPr lang="ru-RU" sz="2400" baseline="30000" dirty="0" smtClean="0">
                <a:solidFill>
                  <a:schemeClr val="tx2">
                    <a:lumMod val="75000"/>
                  </a:schemeClr>
                </a:solidFill>
              </a:rPr>
              <a:t>3</a:t>
            </a:r>
            <a:endParaRPr lang="en-US" sz="2400" baseline="30000" dirty="0" smtClean="0">
              <a:solidFill>
                <a:schemeClr val="tx2">
                  <a:lumMod val="75000"/>
                </a:schemeClr>
              </a:solidFill>
            </a:endParaRPr>
          </a:p>
          <a:p>
            <a:r>
              <a:rPr lang="en-US" sz="2400" i="1" dirty="0" smtClean="0">
                <a:solidFill>
                  <a:schemeClr val="tx2">
                    <a:lumMod val="75000"/>
                  </a:schemeClr>
                </a:solidFill>
              </a:rPr>
              <a:t>d</a:t>
            </a:r>
            <a:r>
              <a:rPr lang="en-US" sz="2400" dirty="0" smtClean="0">
                <a:solidFill>
                  <a:schemeClr val="tx2">
                    <a:lumMod val="75000"/>
                  </a:schemeClr>
                </a:solidFill>
              </a:rPr>
              <a:t> = 1 </a:t>
            </a:r>
            <a:r>
              <a:rPr lang="ru-RU" sz="2400" dirty="0" smtClean="0">
                <a:solidFill>
                  <a:schemeClr val="tx2">
                    <a:lumMod val="75000"/>
                  </a:schemeClr>
                </a:solidFill>
              </a:rPr>
              <a:t>см</a:t>
            </a:r>
            <a:endParaRPr lang="en-US" sz="2400" dirty="0" smtClean="0">
              <a:solidFill>
                <a:schemeClr val="tx2">
                  <a:lumMod val="75000"/>
                </a:schemeClr>
              </a:solidFill>
            </a:endParaRPr>
          </a:p>
          <a:p>
            <a:r>
              <a:rPr lang="en-US" sz="2400" i="1" dirty="0" smtClean="0">
                <a:solidFill>
                  <a:schemeClr val="tx2">
                    <a:lumMod val="75000"/>
                  </a:schemeClr>
                </a:solidFill>
              </a:rPr>
              <a:t>n</a:t>
            </a:r>
            <a:r>
              <a:rPr lang="en-US" sz="2400" dirty="0" smtClean="0">
                <a:solidFill>
                  <a:schemeClr val="tx2">
                    <a:lumMod val="75000"/>
                  </a:schemeClr>
                </a:solidFill>
              </a:rPr>
              <a:t> =</a:t>
            </a:r>
            <a:r>
              <a:rPr lang="ru-RU" sz="2400" dirty="0" smtClean="0">
                <a:solidFill>
                  <a:schemeClr val="tx2">
                    <a:lumMod val="75000"/>
                  </a:schemeClr>
                </a:solidFill>
              </a:rPr>
              <a:t> 4%</a:t>
            </a:r>
          </a:p>
          <a:p>
            <a:r>
              <a:rPr lang="el-GR" sz="2400" i="1" dirty="0" smtClean="0">
                <a:solidFill>
                  <a:schemeClr val="tx2">
                    <a:lumMod val="75000"/>
                  </a:schemeClr>
                </a:solidFill>
              </a:rPr>
              <a:t>ω</a:t>
            </a:r>
            <a:r>
              <a:rPr lang="ru-RU" sz="2400" dirty="0" smtClean="0">
                <a:solidFill>
                  <a:schemeClr val="tx2">
                    <a:lumMod val="75000"/>
                  </a:schemeClr>
                </a:solidFill>
              </a:rPr>
              <a:t> = 10%</a:t>
            </a:r>
          </a:p>
        </p:txBody>
      </p:sp>
      <p:sp>
        <p:nvSpPr>
          <p:cNvPr id="6" name="Прямоугольник 5"/>
          <p:cNvSpPr/>
          <p:nvPr/>
        </p:nvSpPr>
        <p:spPr>
          <a:xfrm>
            <a:off x="152400" y="6091535"/>
            <a:ext cx="7696200" cy="461665"/>
          </a:xfrm>
          <a:prstGeom prst="rect">
            <a:avLst/>
          </a:prstGeom>
        </p:spPr>
        <p:txBody>
          <a:bodyPr wrap="square">
            <a:spAutoFit/>
          </a:bodyPr>
          <a:lstStyle/>
          <a:p>
            <a:pPr algn="ctr"/>
            <a:r>
              <a:rPr lang="ru-RU" sz="2400" dirty="0" smtClean="0">
                <a:solidFill>
                  <a:schemeClr val="tx2">
                    <a:lumMod val="75000"/>
                  </a:schemeClr>
                </a:solidFill>
              </a:rPr>
              <a:t>Полный </a:t>
            </a:r>
            <a:r>
              <a:rPr lang="ru-RU" sz="2400" dirty="0" err="1" smtClean="0">
                <a:solidFill>
                  <a:schemeClr val="tx2">
                    <a:lumMod val="75000"/>
                  </a:schemeClr>
                </a:solidFill>
              </a:rPr>
              <a:t>флюенс</a:t>
            </a:r>
            <a:r>
              <a:rPr lang="ru-RU" sz="2400" dirty="0" smtClean="0">
                <a:solidFill>
                  <a:schemeClr val="tx2">
                    <a:lumMod val="75000"/>
                  </a:schemeClr>
                </a:solidFill>
              </a:rPr>
              <a:t> </a:t>
            </a:r>
            <a:r>
              <a:rPr lang="ru-RU" sz="2400" dirty="0" smtClean="0">
                <a:solidFill>
                  <a:srgbClr val="FF0000"/>
                </a:solidFill>
              </a:rPr>
              <a:t>~10</a:t>
            </a:r>
            <a:r>
              <a:rPr lang="ru-RU" sz="2400" baseline="30000" dirty="0" smtClean="0">
                <a:solidFill>
                  <a:srgbClr val="C00000"/>
                </a:solidFill>
              </a:rPr>
              <a:t>16</a:t>
            </a:r>
            <a:r>
              <a:rPr lang="ru-RU" sz="2400" dirty="0" smtClean="0">
                <a:solidFill>
                  <a:srgbClr val="C00000"/>
                </a:solidFill>
              </a:rPr>
              <a:t> </a:t>
            </a:r>
            <a:r>
              <a:rPr lang="ru-RU" sz="2400" dirty="0" smtClean="0">
                <a:solidFill>
                  <a:srgbClr val="C00000"/>
                </a:solidFill>
              </a:rPr>
              <a:t>см</a:t>
            </a:r>
            <a:r>
              <a:rPr lang="ru-RU" sz="2400" baseline="30000" dirty="0" smtClean="0">
                <a:solidFill>
                  <a:srgbClr val="C00000"/>
                </a:solidFill>
              </a:rPr>
              <a:t>-2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1143000"/>
          </a:xfrm>
        </p:spPr>
        <p:txBody>
          <a:bodyPr>
            <a:normAutofit/>
          </a:bodyPr>
          <a:lstStyle/>
          <a:p>
            <a:r>
              <a:rPr lang="ru-RU" sz="4000" dirty="0" smtClean="0"/>
              <a:t>Заключение</a:t>
            </a:r>
            <a:endParaRPr lang="en-US" sz="4000" dirty="0"/>
          </a:p>
        </p:txBody>
      </p:sp>
      <p:sp>
        <p:nvSpPr>
          <p:cNvPr id="3" name="Содержимое 2"/>
          <p:cNvSpPr>
            <a:spLocks noGrp="1"/>
          </p:cNvSpPr>
          <p:nvPr>
            <p:ph idx="1"/>
          </p:nvPr>
        </p:nvSpPr>
        <p:spPr>
          <a:xfrm>
            <a:off x="457200" y="808037"/>
            <a:ext cx="8229600" cy="4525963"/>
          </a:xfrm>
        </p:spPr>
        <p:txBody>
          <a:bodyPr>
            <a:noAutofit/>
          </a:bodyPr>
          <a:lstStyle/>
          <a:p>
            <a:pPr algn="just"/>
            <a:r>
              <a:rPr lang="ru-RU" sz="2800" dirty="0" smtClean="0">
                <a:solidFill>
                  <a:schemeClr val="tx2"/>
                </a:solidFill>
              </a:rPr>
              <a:t>Влияние осколков деления на материалы </a:t>
            </a:r>
            <a:r>
              <a:rPr lang="en-US" sz="2800" dirty="0" smtClean="0">
                <a:solidFill>
                  <a:schemeClr val="tx2"/>
                </a:solidFill>
              </a:rPr>
              <a:t>IMF</a:t>
            </a:r>
            <a:r>
              <a:rPr lang="ru-RU" sz="2800" dirty="0" smtClean="0">
                <a:solidFill>
                  <a:schemeClr val="tx2"/>
                </a:solidFill>
              </a:rPr>
              <a:t> до сих пор мало изучено</a:t>
            </a:r>
          </a:p>
          <a:p>
            <a:pPr algn="just"/>
            <a:endParaRPr lang="ru-RU" sz="1400" dirty="0" smtClean="0">
              <a:solidFill>
                <a:schemeClr val="tx2"/>
              </a:solidFill>
            </a:endParaRPr>
          </a:p>
          <a:p>
            <a:pPr algn="just"/>
            <a:r>
              <a:rPr lang="ru-RU" sz="2800" dirty="0" smtClean="0">
                <a:solidFill>
                  <a:schemeClr val="tx2"/>
                </a:solidFill>
              </a:rPr>
              <a:t>При выгорании 10% топлива, </a:t>
            </a:r>
            <a:r>
              <a:rPr lang="ru-RU" sz="2800" dirty="0" err="1" smtClean="0">
                <a:solidFill>
                  <a:schemeClr val="tx2"/>
                </a:solidFill>
              </a:rPr>
              <a:t>флюенс</a:t>
            </a:r>
            <a:r>
              <a:rPr lang="ru-RU" sz="2800" dirty="0" smtClean="0">
                <a:solidFill>
                  <a:schemeClr val="tx2"/>
                </a:solidFill>
              </a:rPr>
              <a:t> осколков, проходящих через границу, варьируется в пределах от 10</a:t>
            </a:r>
            <a:r>
              <a:rPr lang="ru-RU" sz="2800" baseline="30000" dirty="0" smtClean="0">
                <a:solidFill>
                  <a:schemeClr val="tx2"/>
                </a:solidFill>
              </a:rPr>
              <a:t>11</a:t>
            </a:r>
            <a:r>
              <a:rPr lang="ru-RU" sz="2800" dirty="0" smtClean="0">
                <a:solidFill>
                  <a:schemeClr val="tx2"/>
                </a:solidFill>
              </a:rPr>
              <a:t> до 10</a:t>
            </a:r>
            <a:r>
              <a:rPr lang="ru-RU" sz="2800" baseline="30000" dirty="0" smtClean="0">
                <a:solidFill>
                  <a:schemeClr val="tx2"/>
                </a:solidFill>
              </a:rPr>
              <a:t>15</a:t>
            </a:r>
            <a:r>
              <a:rPr lang="ru-RU" sz="2800" dirty="0" smtClean="0">
                <a:solidFill>
                  <a:schemeClr val="tx2"/>
                </a:solidFill>
              </a:rPr>
              <a:t> см</a:t>
            </a:r>
            <a:r>
              <a:rPr lang="ru-RU" sz="2800" baseline="30000" dirty="0" smtClean="0">
                <a:solidFill>
                  <a:schemeClr val="tx2"/>
                </a:solidFill>
              </a:rPr>
              <a:t>-2</a:t>
            </a:r>
          </a:p>
          <a:p>
            <a:endParaRPr lang="ru-RU" sz="1400" dirty="0" smtClean="0"/>
          </a:p>
          <a:p>
            <a:pPr algn="just"/>
            <a:r>
              <a:rPr lang="ru-RU" sz="2800" dirty="0" smtClean="0">
                <a:solidFill>
                  <a:schemeClr val="tx2"/>
                </a:solidFill>
              </a:rPr>
              <a:t>Идет подготовка образцов </a:t>
            </a:r>
            <a:r>
              <a:rPr lang="en-US" sz="2800" dirty="0" err="1" smtClean="0">
                <a:solidFill>
                  <a:schemeClr val="tx2"/>
                </a:solidFill>
              </a:rPr>
              <a:t>MgAl</a:t>
            </a:r>
            <a:r>
              <a:rPr lang="ru-RU" sz="2800" baseline="-25000" dirty="0" smtClean="0">
                <a:solidFill>
                  <a:schemeClr val="tx2"/>
                </a:solidFill>
              </a:rPr>
              <a:t>2</a:t>
            </a:r>
            <a:r>
              <a:rPr lang="en-US" sz="2800" dirty="0" smtClean="0">
                <a:solidFill>
                  <a:schemeClr val="tx2"/>
                </a:solidFill>
              </a:rPr>
              <a:t>O</a:t>
            </a:r>
            <a:r>
              <a:rPr lang="ru-RU" sz="2800" baseline="-25000" dirty="0" smtClean="0">
                <a:solidFill>
                  <a:schemeClr val="tx2"/>
                </a:solidFill>
              </a:rPr>
              <a:t>4</a:t>
            </a:r>
            <a:r>
              <a:rPr lang="ru-RU" sz="2800" dirty="0" smtClean="0">
                <a:solidFill>
                  <a:schemeClr val="tx2"/>
                </a:solidFill>
              </a:rPr>
              <a:t> и</a:t>
            </a:r>
            <a:r>
              <a:rPr lang="en-US" sz="2800" dirty="0" smtClean="0">
                <a:solidFill>
                  <a:schemeClr val="tx2"/>
                </a:solidFill>
              </a:rPr>
              <a:t> Si</a:t>
            </a:r>
            <a:r>
              <a:rPr lang="en-US" sz="2800" baseline="-25000" dirty="0" smtClean="0">
                <a:solidFill>
                  <a:schemeClr val="tx2"/>
                </a:solidFill>
              </a:rPr>
              <a:t>3</a:t>
            </a:r>
            <a:r>
              <a:rPr lang="en-US" sz="2800" dirty="0" smtClean="0">
                <a:solidFill>
                  <a:schemeClr val="tx2"/>
                </a:solidFill>
              </a:rPr>
              <a:t>N</a:t>
            </a:r>
            <a:r>
              <a:rPr lang="en-US" sz="2800" baseline="-25000" dirty="0" smtClean="0">
                <a:solidFill>
                  <a:schemeClr val="tx2"/>
                </a:solidFill>
              </a:rPr>
              <a:t>4</a:t>
            </a:r>
            <a:r>
              <a:rPr lang="ru-RU" sz="2800" dirty="0" smtClean="0">
                <a:solidFill>
                  <a:schemeClr val="tx2"/>
                </a:solidFill>
              </a:rPr>
              <a:t> для изучения эффектов ОД на поверхности при выходе из материала</a:t>
            </a:r>
          </a:p>
          <a:p>
            <a:endParaRPr lang="en-US" sz="2800" dirty="0">
              <a:solidFill>
                <a:schemeClr val="tx2"/>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2234</TotalTime>
  <Words>1286</Words>
  <Application>Microsoft Office PowerPoint</Application>
  <PresentationFormat>Экран (4:3)</PresentationFormat>
  <Paragraphs>74</Paragraphs>
  <Slides>11</Slides>
  <Notes>8</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11</vt:i4>
      </vt:variant>
    </vt:vector>
  </HeadingPairs>
  <TitlesOfParts>
    <vt:vector size="14" baseType="lpstr">
      <vt:lpstr>Тема Office</vt:lpstr>
      <vt:lpstr>Формула</vt:lpstr>
      <vt:lpstr>Microsoft Equation 3.0</vt:lpstr>
      <vt:lpstr>Оценка потока осколков деления через границу контакта «ядерное топливо – оболочка тепловыделяющего элемента»</vt:lpstr>
      <vt:lpstr>Образование плутония и минорных актинидов в реакторах</vt:lpstr>
      <vt:lpstr>Материалы IMF</vt:lpstr>
      <vt:lpstr>Поток осколков деления через границу контакта «ядерное топливо – внутренняя оболочка ТВЭЛ»</vt:lpstr>
      <vt:lpstr>Количество делений в ядерном топливе</vt:lpstr>
      <vt:lpstr>Вероятность прохождения осколка деления через границу</vt:lpstr>
      <vt:lpstr>Типичные параметры ЯТ</vt:lpstr>
      <vt:lpstr>Результат оценки</vt:lpstr>
      <vt:lpstr>Заключение</vt:lpstr>
      <vt:lpstr>Спасибо за внимание!!!</vt:lpstr>
      <vt:lpstr>Вероятность образования осколка деления определенного заряда, массы, энергии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потока осколков деления через границу контакта «ядерное топливо – оболочка тепловыделяющего элемента»</dc:title>
  <dc:creator>Maxim_Saifulin</dc:creator>
  <cp:lastModifiedBy>Maxim_Saifulin</cp:lastModifiedBy>
  <cp:revision>115</cp:revision>
  <dcterms:created xsi:type="dcterms:W3CDTF">2015-05-24T11:24:15Z</dcterms:created>
  <dcterms:modified xsi:type="dcterms:W3CDTF">2015-06-08T09:31:18Z</dcterms:modified>
</cp:coreProperties>
</file>