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274" r:id="rId3"/>
    <p:sldId id="288" r:id="rId4"/>
    <p:sldId id="287" r:id="rId5"/>
    <p:sldId id="291" r:id="rId6"/>
    <p:sldId id="292" r:id="rId7"/>
    <p:sldId id="258" r:id="rId8"/>
    <p:sldId id="294" r:id="rId9"/>
    <p:sldId id="295" r:id="rId10"/>
    <p:sldId id="293" r:id="rId11"/>
    <p:sldId id="261" r:id="rId12"/>
    <p:sldId id="276" r:id="rId13"/>
    <p:sldId id="262" r:id="rId14"/>
    <p:sldId id="296" r:id="rId15"/>
    <p:sldId id="260" r:id="rId16"/>
    <p:sldId id="279" r:id="rId17"/>
    <p:sldId id="280" r:id="rId18"/>
    <p:sldId id="281" r:id="rId19"/>
    <p:sldId id="278" r:id="rId20"/>
    <p:sldId id="282" r:id="rId21"/>
    <p:sldId id="283" r:id="rId22"/>
    <p:sldId id="284" r:id="rId23"/>
    <p:sldId id="285" r:id="rId24"/>
    <p:sldId id="286" r:id="rId25"/>
    <p:sldId id="273" r:id="rId26"/>
    <p:sldId id="28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B1DA6-CEF7-42F2-8911-55B1B124AEFA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ED4C-16BB-43FF-99D2-ABE92B415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3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ED4C-16BB-43FF-99D2-ABE92B415BD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48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83683B-23C0-407A-A934-464884E733C6}" type="datetimeFigureOut">
              <a:rPr lang="ru-RU" smtClean="0"/>
              <a:pPr/>
              <a:t>12.06.2015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C202096-62D6-4E60-891C-A5F10274F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9036496" cy="230425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  <a:t>Математическое </a:t>
            </a:r>
            <a:r>
              <a:rPr lang="ru-RU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  <a:t>моделирование </a:t>
            </a:r>
            <a:br>
              <a:rPr lang="ru-RU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</a:br>
            <a:r>
              <a:rPr lang="ru-RU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  <a:t>процессов </a:t>
            </a:r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  <a:t>образования </a:t>
            </a:r>
            <a:r>
              <a:rPr lang="ru-RU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cs typeface="Vijaya" pitchFamily="34" charset="0"/>
              </a:rPr>
              <a:t>и эволюции нанокластеров ксенона</a:t>
            </a:r>
            <a:endParaRPr lang="ru-RU" sz="3600" b="1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cs typeface="Vijaya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048051" y="5013176"/>
            <a:ext cx="4084185" cy="168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dirty="0" smtClean="0">
                <a:latin typeface="Comic Sans MS" pitchFamily="66" charset="0"/>
              </a:rPr>
              <a:t>Докладчик: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dirty="0" err="1" smtClean="0">
                <a:latin typeface="Comic Sans MS" pitchFamily="66" charset="0"/>
              </a:rPr>
              <a:t>Ленивенко</a:t>
            </a:r>
            <a:r>
              <a:rPr lang="ru-RU" sz="1600" dirty="0" smtClean="0">
                <a:latin typeface="Comic Sans MS" pitchFamily="66" charset="0"/>
              </a:rPr>
              <a:t> Василиса</a:t>
            </a:r>
            <a:endParaRPr lang="en-US" sz="1600" dirty="0" smtClean="0">
              <a:latin typeface="Comic Sans MS" pitchFamily="66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600" noProof="0" dirty="0">
              <a:latin typeface="Comic Sans MS" pitchFamily="66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noProof="0" dirty="0" smtClean="0">
                <a:latin typeface="Comic Sans MS" pitchFamily="66" charset="0"/>
              </a:rPr>
              <a:t>Научный</a:t>
            </a:r>
            <a:r>
              <a:rPr lang="ru-RU" sz="1600" dirty="0">
                <a:latin typeface="Comic Sans MS" pitchFamily="66" charset="0"/>
              </a:rPr>
              <a:t> </a:t>
            </a:r>
            <a:r>
              <a:rPr lang="ru-RU" sz="1600" noProof="0" dirty="0" smtClean="0">
                <a:latin typeface="Comic Sans MS" pitchFamily="66" charset="0"/>
              </a:rPr>
              <a:t>руководитель: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noProof="0" dirty="0" smtClean="0">
                <a:latin typeface="Comic Sans MS" pitchFamily="66" charset="0"/>
              </a:rPr>
              <a:t>д</a:t>
            </a:r>
            <a:r>
              <a:rPr lang="en-US" sz="1600" dirty="0">
                <a:latin typeface="Comic Sans MS" pitchFamily="66" charset="0"/>
              </a:rPr>
              <a:t>.</a:t>
            </a:r>
            <a:r>
              <a:rPr lang="ru-RU" sz="1600" noProof="0" dirty="0" smtClean="0">
                <a:latin typeface="Comic Sans MS" pitchFamily="66" charset="0"/>
              </a:rPr>
              <a:t> ф</a:t>
            </a:r>
            <a:r>
              <a:rPr lang="en-US" sz="1600" dirty="0" smtClean="0">
                <a:latin typeface="Comic Sans MS" pitchFamily="66" charset="0"/>
              </a:rPr>
              <a:t>.</a:t>
            </a:r>
            <a:r>
              <a:rPr lang="ru-RU" sz="1600" noProof="0" dirty="0" smtClean="0">
                <a:latin typeface="Comic Sans MS" pitchFamily="66" charset="0"/>
              </a:rPr>
              <a:t> – м</a:t>
            </a:r>
            <a:r>
              <a:rPr lang="en-US" sz="1600" noProof="0" dirty="0" smtClean="0">
                <a:latin typeface="Comic Sans MS" pitchFamily="66" charset="0"/>
              </a:rPr>
              <a:t>.</a:t>
            </a:r>
            <a:r>
              <a:rPr lang="ru-RU" sz="1600" noProof="0" dirty="0" smtClean="0">
                <a:latin typeface="Comic Sans MS" pitchFamily="66" charset="0"/>
              </a:rPr>
              <a:t> н</a:t>
            </a:r>
            <a:r>
              <a:rPr lang="en-US" sz="1600" noProof="0" dirty="0" smtClean="0">
                <a:latin typeface="Comic Sans MS" pitchFamily="66" charset="0"/>
              </a:rPr>
              <a:t>.</a:t>
            </a:r>
            <a:r>
              <a:rPr lang="ru-RU" sz="1600" noProof="0" dirty="0" smtClean="0">
                <a:latin typeface="Comic Sans MS" pitchFamily="66" charset="0"/>
              </a:rPr>
              <a:t> проф. Никонов Э</a:t>
            </a:r>
            <a:r>
              <a:rPr lang="en-US" sz="1600" noProof="0" dirty="0" smtClean="0">
                <a:latin typeface="Comic Sans MS" pitchFamily="66" charset="0"/>
              </a:rPr>
              <a:t>.</a:t>
            </a:r>
            <a:r>
              <a:rPr lang="ru-RU" sz="1600" dirty="0">
                <a:latin typeface="Comic Sans MS" pitchFamily="66" charset="0"/>
              </a:rPr>
              <a:t> </a:t>
            </a:r>
            <a:r>
              <a:rPr lang="ru-RU" sz="1600" noProof="0" dirty="0" smtClean="0">
                <a:latin typeface="Comic Sans MS" pitchFamily="66" charset="0"/>
              </a:rPr>
              <a:t>Г</a:t>
            </a:r>
            <a:r>
              <a:rPr lang="en-US" sz="1600" noProof="0" dirty="0" smtClean="0">
                <a:latin typeface="Comic Sans MS" pitchFamily="66" charset="0"/>
              </a:rPr>
              <a:t>.</a:t>
            </a:r>
            <a:endParaRPr lang="ru-RU" sz="1600" noProof="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5097760" cy="724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Термостат </a:t>
            </a:r>
            <a:r>
              <a:rPr lang="ru-RU" dirty="0" err="1" smtClean="0"/>
              <a:t>Берендсена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15" y="1699014"/>
            <a:ext cx="3391475" cy="11521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15" y="4404053"/>
            <a:ext cx="3439329" cy="10801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5" y="1531149"/>
            <a:ext cx="4693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38337" y="1368576"/>
                <a:ext cx="4572000" cy="33729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000" dirty="0" smtClean="0"/>
                  <a:t>Отклонения в значении температуры экспоненциально убывают с характерным временем τ</a:t>
                </a:r>
                <a:r>
                  <a:rPr lang="en-US" sz="2000" dirty="0" smtClean="0"/>
                  <a:t> 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[5]</a:t>
                </a:r>
                <a:r>
                  <a:rPr lang="ru-RU" sz="2000" dirty="0" smtClean="0"/>
                  <a:t>. </a:t>
                </a:r>
                <a:r>
                  <a:rPr lang="ru-RU" sz="2000" dirty="0"/>
                  <a:t>Изменение кинетической энергии моделируется </a:t>
                </a:r>
                <a:r>
                  <a:rPr lang="ru-RU" sz="2000" dirty="0" smtClean="0"/>
                  <a:t>путем перемас</a:t>
                </a:r>
                <a:r>
                  <a:rPr lang="ru-RU" sz="2000" dirty="0"/>
                  <a:t>ш</a:t>
                </a:r>
                <a:r>
                  <a:rPr lang="ru-RU" sz="2000" dirty="0" smtClean="0"/>
                  <a:t>табирования атомов молекулярной системы на каждом шаге</a:t>
                </a:r>
                <a:r>
                  <a:rPr lang="en-US" sz="2000" dirty="0" smtClean="0"/>
                  <a:t> </a:t>
                </a:r>
                <a:r>
                  <a:rPr lang="en-US" dirty="0" smtClean="0"/>
                  <a:t>:</a:t>
                </a:r>
                <a:r>
                  <a:rPr lang="ru-RU" dirty="0" smtClean="0"/>
                  <a:t> </a:t>
                </a: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37" y="1368576"/>
                <a:ext cx="4572000" cy="3372911"/>
              </a:xfrm>
              <a:prstGeom prst="rect">
                <a:avLst/>
              </a:prstGeom>
              <a:blipFill rotWithShape="0">
                <a:blip r:embed="rId4"/>
                <a:stretch>
                  <a:fillRect l="-1467" t="-1085" r="-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543208" y="4873426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dirty="0"/>
                  <a:t>λ – коэффициент пересчёта скоростей, 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dirty="0"/>
                  <a:t>– постоянная времени порядка 1 </a:t>
                </a:r>
                <a:r>
                  <a:rPr lang="ru-RU" dirty="0" err="1"/>
                  <a:t>пс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08" y="4873426"/>
                <a:ext cx="4572000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067" t="-8491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0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712968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В </a:t>
            </a:r>
            <a:r>
              <a:rPr lang="ru-RU" sz="2400" dirty="0"/>
              <a:t>начальный момент времени </a:t>
            </a:r>
            <a:r>
              <a:rPr lang="en-US" sz="2400" dirty="0" smtClean="0"/>
              <a:t> t</a:t>
            </a:r>
            <a:r>
              <a:rPr lang="ru-RU" sz="2400" dirty="0" smtClean="0"/>
              <a:t>=0</a:t>
            </a:r>
            <a:r>
              <a:rPr lang="en-US" sz="2400" dirty="0" smtClean="0"/>
              <a:t>, </a:t>
            </a:r>
            <a:r>
              <a:rPr lang="ru-RU" sz="2400" dirty="0" smtClean="0"/>
              <a:t> 10648 </a:t>
            </a:r>
            <a:r>
              <a:rPr lang="en-US" sz="2400" dirty="0"/>
              <a:t> </a:t>
            </a:r>
            <a:r>
              <a:rPr lang="ru-RU" sz="2400" dirty="0" smtClean="0"/>
              <a:t>атомов </a:t>
            </a:r>
            <a:r>
              <a:rPr lang="en-US" sz="2400" dirty="0" err="1"/>
              <a:t>Xe</a:t>
            </a:r>
            <a:r>
              <a:rPr lang="ru-RU" sz="2400" dirty="0"/>
              <a:t> </a:t>
            </a:r>
            <a:r>
              <a:rPr lang="ru-RU" sz="2400" dirty="0" smtClean="0"/>
              <a:t>равномерно </a:t>
            </a:r>
            <a:r>
              <a:rPr lang="ru-RU" sz="2400" dirty="0"/>
              <a:t>размещались в </a:t>
            </a:r>
            <a:r>
              <a:rPr lang="ru-RU" sz="2400" dirty="0" smtClean="0"/>
              <a:t>кубе</a:t>
            </a:r>
            <a:r>
              <a:rPr lang="en-US" sz="2400" dirty="0" smtClean="0"/>
              <a:t> </a:t>
            </a:r>
            <a:r>
              <a:rPr lang="ru-RU" sz="2400" dirty="0" smtClean="0"/>
              <a:t>с разными</a:t>
            </a:r>
            <a:r>
              <a:rPr lang="en-US" sz="2400" dirty="0" smtClean="0"/>
              <a:t> </a:t>
            </a:r>
            <a:r>
              <a:rPr lang="ru-RU" sz="2400" dirty="0" smtClean="0"/>
              <a:t>геометрическими размерами: </a:t>
            </a:r>
            <a:endParaRPr lang="ru-RU" sz="24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5036344" cy="397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724128" y="3501008"/>
            <a:ext cx="2088232" cy="79208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=10,1нм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60032" y="3861048"/>
            <a:ext cx="2592288" cy="2232248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lvl="0"/>
            <a:endParaRPr lang="ru-RU" sz="2400" dirty="0" smtClean="0"/>
          </a:p>
          <a:p>
            <a:pPr lvl="0"/>
            <a:endParaRPr lang="ru-RU" sz="2400" dirty="0" smtClean="0"/>
          </a:p>
          <a:p>
            <a:pPr lvl="0"/>
            <a:endParaRPr lang="ru-RU" sz="2400" dirty="0" smtClean="0"/>
          </a:p>
          <a:p>
            <a:pPr lvl="0"/>
            <a:endParaRPr lang="ru-RU" sz="2400" dirty="0" smtClean="0"/>
          </a:p>
          <a:p>
            <a:pPr lvl="0"/>
            <a:endParaRPr lang="ru-RU" sz="2400" dirty="0" smtClean="0"/>
          </a:p>
          <a:p>
            <a:pPr lvl="0"/>
            <a:endParaRPr lang="ru-RU" sz="2400" dirty="0" smtClean="0"/>
          </a:p>
          <a:p>
            <a:pPr>
              <a:buNone/>
            </a:pPr>
            <a:r>
              <a:rPr lang="ru-RU" sz="4400" dirty="0" smtClean="0"/>
              <a:t>а</a:t>
            </a:r>
            <a:r>
              <a:rPr lang="ru-RU" sz="2200" dirty="0" smtClean="0"/>
              <a:t>3</a:t>
            </a:r>
            <a:r>
              <a:rPr lang="ru-RU" sz="4400" dirty="0" smtClean="0"/>
              <a:t>=30,1нм</a:t>
            </a:r>
          </a:p>
          <a:p>
            <a:pPr lvl="0"/>
            <a:endParaRPr lang="ru-RU" sz="2400" dirty="0" smtClean="0"/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691680" y="908720"/>
            <a:ext cx="2331368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=20,1нм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19" y="2780928"/>
            <a:ext cx="4100513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87826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036496" cy="8640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Каждый файл, содержащий 0,3 </a:t>
            </a:r>
            <a:r>
              <a:rPr lang="ru-RU" dirty="0" err="1" smtClean="0"/>
              <a:t>нс</a:t>
            </a:r>
            <a:r>
              <a:rPr lang="ru-RU" dirty="0" smtClean="0"/>
              <a:t> эволюции системы </a:t>
            </a:r>
            <a:r>
              <a:rPr lang="ru-RU" dirty="0" smtClean="0"/>
              <a:t>атомов. </a:t>
            </a: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262664" cy="561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K V2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63" y="274638"/>
            <a:ext cx="9002233" cy="5645151"/>
          </a:xfrm>
        </p:spPr>
      </p:pic>
    </p:spTree>
    <p:extLst>
      <p:ext uri="{BB962C8B-B14F-4D97-AF65-F5344CB8AC3E}">
        <p14:creationId xmlns:p14="http://schemas.microsoft.com/office/powerpoint/2010/main" val="28566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66481" y="1695290"/>
            <a:ext cx="3744416" cy="17281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Скорости охлаждения:</a:t>
            </a:r>
          </a:p>
          <a:p>
            <a:pPr>
              <a:buNone/>
            </a:pPr>
            <a:r>
              <a:rPr lang="en-US" sz="2000" dirty="0" smtClean="0"/>
              <a:t>1)</a:t>
            </a:r>
            <a:r>
              <a:rPr lang="ru-RU" sz="2000" dirty="0" smtClean="0"/>
              <a:t>∆</a:t>
            </a:r>
            <a:r>
              <a:rPr lang="en-US" sz="2000" dirty="0" smtClean="0"/>
              <a:t>T/</a:t>
            </a:r>
            <a:r>
              <a:rPr lang="ru-RU" sz="2000" dirty="0" smtClean="0"/>
              <a:t>∆</a:t>
            </a:r>
            <a:r>
              <a:rPr lang="en-US" sz="2000" dirty="0" smtClean="0"/>
              <a:t>t=</a:t>
            </a:r>
            <a:r>
              <a:rPr lang="ru-RU" sz="2000" dirty="0" smtClean="0"/>
              <a:t> </a:t>
            </a:r>
            <a:r>
              <a:rPr lang="en-US" sz="2000" dirty="0" smtClean="0"/>
              <a:t>25 K/</a:t>
            </a:r>
            <a:r>
              <a:rPr lang="en-US" sz="2000" dirty="0" err="1" smtClean="0"/>
              <a:t>ps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2)</a:t>
            </a:r>
            <a:r>
              <a:rPr lang="ru-RU" sz="2000" dirty="0" smtClean="0"/>
              <a:t>∆</a:t>
            </a:r>
            <a:r>
              <a:rPr lang="en-US" sz="2000" dirty="0" smtClean="0"/>
              <a:t>T/</a:t>
            </a:r>
            <a:r>
              <a:rPr lang="ru-RU" sz="2000" dirty="0" smtClean="0"/>
              <a:t>∆</a:t>
            </a:r>
            <a:r>
              <a:rPr lang="en-US" sz="2000" dirty="0" smtClean="0"/>
              <a:t>t=</a:t>
            </a:r>
            <a:r>
              <a:rPr lang="ru-RU" sz="2000" dirty="0" smtClean="0"/>
              <a:t> </a:t>
            </a:r>
            <a:r>
              <a:rPr lang="en-US" sz="2000" dirty="0" smtClean="0"/>
              <a:t>62</a:t>
            </a:r>
            <a:r>
              <a:rPr lang="ru-RU" sz="2000" dirty="0" smtClean="0"/>
              <a:t>,</a:t>
            </a:r>
            <a:r>
              <a:rPr lang="en-US" sz="2000" dirty="0" smtClean="0"/>
              <a:t>5 K/</a:t>
            </a:r>
            <a:r>
              <a:rPr lang="en-US" sz="2000" dirty="0" err="1" smtClean="0"/>
              <a:t>ps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3</a:t>
            </a:r>
            <a:r>
              <a:rPr lang="en-US" sz="2000" dirty="0" smtClean="0"/>
              <a:t>)</a:t>
            </a:r>
            <a:r>
              <a:rPr lang="ru-RU" sz="2000" dirty="0" smtClean="0"/>
              <a:t>∆</a:t>
            </a:r>
            <a:r>
              <a:rPr lang="en-US" sz="2000" dirty="0" smtClean="0"/>
              <a:t>T/</a:t>
            </a:r>
            <a:r>
              <a:rPr lang="ru-RU" sz="2000" dirty="0" smtClean="0"/>
              <a:t>∆</a:t>
            </a:r>
            <a:r>
              <a:rPr lang="en-US" sz="2000" dirty="0" smtClean="0"/>
              <a:t>t=</a:t>
            </a:r>
            <a:r>
              <a:rPr lang="ru-RU" sz="2000" dirty="0" smtClean="0"/>
              <a:t> 3,125</a:t>
            </a:r>
            <a:r>
              <a:rPr lang="en-US" sz="2000" dirty="0" smtClean="0"/>
              <a:t> K/</a:t>
            </a:r>
            <a:r>
              <a:rPr lang="en-US" sz="2000" dirty="0" err="1" smtClean="0"/>
              <a:t>ps</a:t>
            </a: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69529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000" dirty="0" smtClean="0"/>
              <a:t>Начальная температура</a:t>
            </a:r>
            <a:r>
              <a:rPr lang="en-US" sz="2000" dirty="0" smtClean="0"/>
              <a:t>: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Т=300 К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ru-RU" sz="2000" dirty="0" smtClean="0"/>
              <a:t>Конечная температура</a:t>
            </a:r>
            <a:r>
              <a:rPr lang="en-US" sz="2000" dirty="0" smtClean="0"/>
              <a:t>:</a:t>
            </a:r>
          </a:p>
          <a:p>
            <a:pPr>
              <a:buNone/>
            </a:pPr>
            <a:r>
              <a:rPr lang="ru-RU" sz="2000" dirty="0" smtClean="0"/>
              <a:t>Т=50</a:t>
            </a:r>
            <a:r>
              <a:rPr lang="en-US" sz="2000" dirty="0" smtClean="0"/>
              <a:t> </a:t>
            </a:r>
            <a:r>
              <a:rPr lang="ru-RU" sz="2000" dirty="0" smtClean="0"/>
              <a:t>К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8212" y="209562"/>
            <a:ext cx="8352928" cy="657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Температурный режим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2880320" cy="1152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549236" cy="1584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668" y="867106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учёта эффектов </a:t>
            </a:r>
            <a:r>
              <a:rPr lang="ru-RU" dirty="0" err="1"/>
              <a:t>энергообмена</a:t>
            </a:r>
            <a:r>
              <a:rPr lang="ru-RU" dirty="0"/>
              <a:t> с внешней средой используются специальные алгоритмы – </a:t>
            </a:r>
            <a:r>
              <a:rPr lang="ru-RU" dirty="0" smtClean="0"/>
              <a:t>термостаты</a:t>
            </a:r>
            <a:r>
              <a:rPr lang="en-US" dirty="0" smtClean="0"/>
              <a:t>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45620"/>
              </p:ext>
            </p:extLst>
          </p:nvPr>
        </p:nvGraphicFramePr>
        <p:xfrm>
          <a:off x="971600" y="332656"/>
          <a:ext cx="2160240" cy="2592286"/>
        </p:xfrm>
        <a:graphic>
          <a:graphicData uri="http://schemas.openxmlformats.org/drawingml/2006/table">
            <a:tbl>
              <a:tblPr/>
              <a:tblGrid>
                <a:gridCol w="1080120"/>
                <a:gridCol w="1080120"/>
              </a:tblGrid>
              <a:tr h="268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3744" y="4072977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8640"/>
            <a:ext cx="5364088" cy="38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971600" y="4653136"/>
            <a:ext cx="2880320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2253,7 кг/м³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T/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t=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404664"/>
          <a:ext cx="2160240" cy="2520281"/>
        </p:xfrm>
        <a:graphic>
          <a:graphicData uri="http://schemas.openxmlformats.org/drawingml/2006/table">
            <a:tbl>
              <a:tblPr/>
              <a:tblGrid>
                <a:gridCol w="1080120"/>
                <a:gridCol w="1080120"/>
              </a:tblGrid>
              <a:tr h="325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70806"/>
            <a:ext cx="2808312" cy="286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5400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115616" y="4365104"/>
            <a:ext cx="2880320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2253,7 кг/м³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T/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t=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6,25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4869160"/>
            <a:ext cx="3816424" cy="93610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2253,7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3,125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256" y="4078899"/>
            <a:ext cx="3059831" cy="25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71600" y="476672"/>
          <a:ext cx="2160240" cy="2736305"/>
        </p:xfrm>
        <a:graphic>
          <a:graphicData uri="http://schemas.openxmlformats.org/drawingml/2006/table">
            <a:tbl>
              <a:tblPr/>
              <a:tblGrid>
                <a:gridCol w="1080120"/>
                <a:gridCol w="1080120"/>
              </a:tblGrid>
              <a:tr h="23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85961"/>
            <a:ext cx="5112568" cy="360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216140"/>
              </p:ext>
            </p:extLst>
          </p:nvPr>
        </p:nvGraphicFramePr>
        <p:xfrm>
          <a:off x="251520" y="260648"/>
          <a:ext cx="2016224" cy="6408709"/>
        </p:xfrm>
        <a:graphic>
          <a:graphicData uri="http://schemas.openxmlformats.org/drawingml/2006/table">
            <a:tbl>
              <a:tblPr/>
              <a:tblGrid>
                <a:gridCol w="1008112"/>
                <a:gridCol w="1008112"/>
              </a:tblGrid>
              <a:tr h="272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Содержимое 2"/>
          <p:cNvSpPr>
            <a:spLocks noGrp="1"/>
          </p:cNvSpPr>
          <p:nvPr>
            <p:ph sz="quarter" idx="1"/>
          </p:nvPr>
        </p:nvSpPr>
        <p:spPr>
          <a:xfrm>
            <a:off x="2771800" y="4254176"/>
            <a:ext cx="2952328" cy="1440160"/>
          </a:xfrm>
        </p:spPr>
        <p:txBody>
          <a:bodyPr>
            <a:normAutofit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285,96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6192688" cy="3672408"/>
          </a:xfrm>
          <a:prstGeom prst="rect">
            <a:avLst/>
          </a:prstGeom>
        </p:spPr>
      </p:pic>
      <p:pic>
        <p:nvPicPr>
          <p:cNvPr id="8" name="Рисунок 7" descr="\\psf\Home\Desktop\визуализация ХЕ\Xe1_v2_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2880320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906072" cy="854968"/>
          </a:xfrm>
        </p:spPr>
        <p:txBody>
          <a:bodyPr>
            <a:normAutofit/>
          </a:bodyPr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854969"/>
            <a:ext cx="8784976" cy="5742383"/>
          </a:xfrm>
        </p:spPr>
        <p:txBody>
          <a:bodyPr>
            <a:normAutofit/>
          </a:bodyPr>
          <a:lstStyle/>
          <a:p>
            <a:pPr marL="0" indent="182563" algn="just">
              <a:buNone/>
            </a:pPr>
            <a:r>
              <a:rPr lang="ru-RU" dirty="0" smtClean="0"/>
              <a:t>В нанотехнологиях для получения материалов обладающих новыми свойствами используется облучение нанокластерами подложки из различных материалов</a:t>
            </a:r>
            <a:r>
              <a:rPr lang="en-US" dirty="0" smtClean="0"/>
              <a:t>.</a:t>
            </a:r>
            <a:r>
              <a:rPr lang="ru-RU" dirty="0" smtClean="0"/>
              <a:t> Схематично экспериментальная установка изображена на рисунке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6612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buNone/>
            </a:pPr>
            <a:r>
              <a:rPr lang="ru-RU" sz="2600" dirty="0" smtClean="0"/>
              <a:t>На </a:t>
            </a:r>
            <a:r>
              <a:rPr lang="ru-RU" sz="2600" dirty="0"/>
              <a:t>практике одним из экспериментальных методов получения </a:t>
            </a:r>
            <a:r>
              <a:rPr lang="ru-RU" sz="2600" dirty="0" smtClean="0"/>
              <a:t>кластеров(мет</a:t>
            </a:r>
            <a:r>
              <a:rPr lang="en-US" sz="2600" dirty="0"/>
              <a:t>.</a:t>
            </a:r>
            <a:r>
              <a:rPr lang="ru-RU" sz="2600" dirty="0"/>
              <a:t> или газ) является </a:t>
            </a:r>
            <a:r>
              <a:rPr lang="ru-RU" sz="2600" dirty="0" smtClean="0"/>
              <a:t>сопло</a:t>
            </a:r>
            <a:r>
              <a:rPr lang="en-US" sz="2600" dirty="0" smtClean="0"/>
              <a:t> </a:t>
            </a:r>
            <a:r>
              <a:rPr lang="ru-RU" sz="2600" dirty="0" err="1" smtClean="0"/>
              <a:t>Лаваля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24944"/>
            <a:ext cx="7324725" cy="288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9366"/>
              </p:ext>
            </p:extLst>
          </p:nvPr>
        </p:nvGraphicFramePr>
        <p:xfrm>
          <a:off x="467544" y="116632"/>
          <a:ext cx="1728192" cy="6597329"/>
        </p:xfrm>
        <a:graphic>
          <a:graphicData uri="http://schemas.openxmlformats.org/drawingml/2006/table">
            <a:tbl>
              <a:tblPr/>
              <a:tblGrid>
                <a:gridCol w="864096"/>
                <a:gridCol w="864096"/>
              </a:tblGrid>
              <a:tr h="41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Содержимое 2"/>
          <p:cNvSpPr>
            <a:spLocks noGrp="1"/>
          </p:cNvSpPr>
          <p:nvPr>
            <p:ph sz="quarter" idx="1"/>
          </p:nvPr>
        </p:nvSpPr>
        <p:spPr>
          <a:xfrm>
            <a:off x="2771800" y="4653136"/>
            <a:ext cx="3024336" cy="93610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285,96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6,25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0047"/>
            <a:ext cx="6008067" cy="3791542"/>
          </a:xfrm>
          <a:prstGeom prst="rect">
            <a:avLst/>
          </a:prstGeom>
        </p:spPr>
      </p:pic>
      <p:pic>
        <p:nvPicPr>
          <p:cNvPr id="7" name="Рисунок 6" descr="\\psf\Home\Desktop\визуализация ХЕ\Xe2_v2_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61589"/>
            <a:ext cx="3096343" cy="256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704984"/>
              </p:ext>
            </p:extLst>
          </p:nvPr>
        </p:nvGraphicFramePr>
        <p:xfrm>
          <a:off x="395535" y="227077"/>
          <a:ext cx="2016226" cy="6537115"/>
        </p:xfrm>
        <a:graphic>
          <a:graphicData uri="http://schemas.openxmlformats.org/drawingml/2006/table">
            <a:tbl>
              <a:tblPr/>
              <a:tblGrid>
                <a:gridCol w="1008113"/>
                <a:gridCol w="1008113"/>
              </a:tblGrid>
              <a:tr h="4043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68" marR="5668" marT="56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54" y="3876803"/>
            <a:ext cx="2810351" cy="278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sz="quarter" idx="1"/>
          </p:nvPr>
        </p:nvSpPr>
        <p:spPr>
          <a:xfrm>
            <a:off x="2987824" y="4221088"/>
            <a:ext cx="2952328" cy="936104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285,96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3,</a:t>
            </a:r>
            <a:r>
              <a:rPr lang="en-US" dirty="0" smtClean="0">
                <a:latin typeface="Calibri" panose="020F0502020204030204" pitchFamily="34" charset="0"/>
              </a:rPr>
              <a:t>1</a:t>
            </a:r>
            <a:r>
              <a:rPr lang="ru-RU" dirty="0" smtClean="0"/>
              <a:t>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82081"/>
            <a:ext cx="6048672" cy="368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16632"/>
          <a:ext cx="2088232" cy="6624737"/>
        </p:xfrm>
        <a:graphic>
          <a:graphicData uri="http://schemas.openxmlformats.org/drawingml/2006/table">
            <a:tbl>
              <a:tblPr/>
              <a:tblGrid>
                <a:gridCol w="1044116"/>
                <a:gridCol w="1044116"/>
              </a:tblGrid>
              <a:tr h="2965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07" marR="6807" marT="68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Содержимое 2"/>
          <p:cNvSpPr>
            <a:spLocks noGrp="1"/>
          </p:cNvSpPr>
          <p:nvPr>
            <p:ph sz="quarter" idx="1"/>
          </p:nvPr>
        </p:nvSpPr>
        <p:spPr>
          <a:xfrm>
            <a:off x="2915816" y="4581128"/>
            <a:ext cx="2952328" cy="93610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85,14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9" name="Рисунок 8" descr="\\psf\Home\Desktop\визуализация ХЕ\Xe1_v4_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83" y="4077072"/>
            <a:ext cx="309634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39" y="188640"/>
            <a:ext cx="6192688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260648"/>
          <a:ext cx="1728192" cy="6120679"/>
        </p:xfrm>
        <a:graphic>
          <a:graphicData uri="http://schemas.openxmlformats.org/drawingml/2006/table">
            <a:tbl>
              <a:tblPr/>
              <a:tblGrid>
                <a:gridCol w="864096"/>
                <a:gridCol w="864096"/>
              </a:tblGrid>
              <a:tr h="2262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403" marR="7403" marT="74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Содержимое 2"/>
          <p:cNvSpPr>
            <a:spLocks noGrp="1"/>
          </p:cNvSpPr>
          <p:nvPr>
            <p:ph sz="quarter" idx="1"/>
          </p:nvPr>
        </p:nvSpPr>
        <p:spPr>
          <a:xfrm>
            <a:off x="2483768" y="4509120"/>
            <a:ext cx="2952328" cy="93610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85,14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 6,25</a:t>
            </a:r>
            <a:r>
              <a:rPr lang="en-US" dirty="0" smtClean="0"/>
              <a:t> 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85" y="188640"/>
            <a:ext cx="6314395" cy="3744416"/>
          </a:xfrm>
          <a:prstGeom prst="rect">
            <a:avLst/>
          </a:prstGeom>
        </p:spPr>
      </p:pic>
      <p:pic>
        <p:nvPicPr>
          <p:cNvPr id="8" name="Рисунок 7" descr="\\psf\Home\Desktop\визуализация ХЕ\Xe2_v4_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8" y="3941440"/>
            <a:ext cx="3427852" cy="272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88640"/>
          <a:ext cx="1944216" cy="4464503"/>
        </p:xfrm>
        <a:graphic>
          <a:graphicData uri="http://schemas.openxmlformats.org/drawingml/2006/table">
            <a:tbl>
              <a:tblPr/>
              <a:tblGrid>
                <a:gridCol w="972108"/>
                <a:gridCol w="972108"/>
              </a:tblGrid>
              <a:tr h="242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размер)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N(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3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Содержимое 2"/>
          <p:cNvSpPr>
            <a:spLocks noGrp="1"/>
          </p:cNvSpPr>
          <p:nvPr>
            <p:ph sz="quarter" idx="1"/>
          </p:nvPr>
        </p:nvSpPr>
        <p:spPr>
          <a:xfrm>
            <a:off x="2915816" y="4581128"/>
            <a:ext cx="2952328" cy="93610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ρ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85,14 кг/м³</a:t>
            </a:r>
          </a:p>
          <a:p>
            <a:r>
              <a:rPr lang="ru-RU" dirty="0" smtClean="0"/>
              <a:t>∆</a:t>
            </a:r>
            <a:r>
              <a:rPr lang="en-US" dirty="0" smtClean="0"/>
              <a:t>T/</a:t>
            </a:r>
            <a:r>
              <a:rPr lang="ru-RU" dirty="0" smtClean="0"/>
              <a:t>∆</a:t>
            </a:r>
            <a:r>
              <a:rPr lang="en-US" dirty="0" smtClean="0"/>
              <a:t>t=</a:t>
            </a:r>
            <a:r>
              <a:rPr lang="ru-RU" dirty="0" smtClean="0"/>
              <a:t>3,125</a:t>
            </a:r>
            <a:r>
              <a:rPr lang="en-US" dirty="0" smtClean="0"/>
              <a:t>K/</a:t>
            </a:r>
            <a:r>
              <a:rPr lang="en-US" dirty="0" err="1" smtClean="0"/>
              <a:t>ps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640"/>
            <a:ext cx="6091688" cy="3816424"/>
          </a:xfrm>
          <a:prstGeom prst="rect">
            <a:avLst/>
          </a:prstGeom>
        </p:spPr>
      </p:pic>
      <p:pic>
        <p:nvPicPr>
          <p:cNvPr id="8" name="Рисунок 7" descr="\\psf\Home\Desktop\визуализация ХЕ\Xe3_v4_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5064"/>
            <a:ext cx="3283376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oli SC Regular"/>
                <a:cs typeface="Baoli SC Regular"/>
              </a:rPr>
              <a:t>Результаты проделанной работы: </a:t>
            </a:r>
            <a:endParaRPr lang="ru-RU" dirty="0">
              <a:latin typeface="Baoli SC Regular"/>
              <a:cs typeface="Baoli SC Regular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412776"/>
            <a:ext cx="8424936" cy="544522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Проведено моделирование методом молекулярной динамики процессов взаимодействия атомов ксенона с целью исследования механизмов конденсации с последующим образованием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нанокластеров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В результате моделирования установлено, что процесс конденсации атомов зависит от начальной плотности ксенона и от скорости охлаждения.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Анализ результатов моделирования позволил сделать вывод о зависимости распределений нанокластеров по размеру от начальной плотности ксенона и скорости охлаждения и, следовательно, о возможности управления выхода нанокластеров заданного размера.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47800"/>
            <a:ext cx="8856984" cy="514955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Rapaport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Art of Molecular Dynamics Simulation, //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Univ. Press (2004)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Батгэрэл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Э. Г. Никонов, И.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Пузынин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Моделирование взаимодействия нейтральных металлических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нанокластеров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соударении с металлической поверхностью. // Вестник РУДН. Серия Математика. Информатика. Физика.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2013. 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42–56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)www.lpmd.сh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://ru.wikipedia.org/wiki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://dic.academic.ru/dic.nsf/enc_physics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3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силиса\Desktop\-16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71" y="260648"/>
            <a:ext cx="8885125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2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/>
          <a:lstStyle/>
          <a:p>
            <a:r>
              <a:rPr lang="ru-RU" dirty="0" smtClean="0"/>
              <a:t>Цель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2676" y="1423783"/>
            <a:ext cx="8928992" cy="262927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Основная цель исследования является изучение процессов образования и эволюции нанокластеров посредствам математического моделирования на базе методов молекулярной динамики</a:t>
            </a:r>
            <a:r>
              <a:rPr lang="en-US" dirty="0" smtClean="0"/>
              <a:t>[1].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9" y="3717032"/>
            <a:ext cx="5578085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61048"/>
            <a:ext cx="2448272" cy="23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50429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молекулярной динамики (МД) является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одним из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компьютерного моделирования физических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процессов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микроуровне.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основе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методов классической молекулярной динамики лежит модельное представление 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многочастичной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системе, в которой все частицы (атомы или молекулы) представляют собой материальные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точки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8672" y="260648"/>
            <a:ext cx="8712968" cy="792088"/>
          </a:xfrm>
        </p:spPr>
        <p:txBody>
          <a:bodyPr/>
          <a:lstStyle/>
          <a:p>
            <a:pPr algn="ctr"/>
            <a:r>
              <a:rPr lang="ru-RU" dirty="0" smtClean="0"/>
              <a:t>Метод молекулярной динамики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400802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0" y="260648"/>
                <a:ext cx="9144000" cy="633670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ru-RU" dirty="0" smtClean="0"/>
                  <a:t> </a:t>
                </a:r>
                <a:r>
                  <a:rPr lang="ru-RU" dirty="0"/>
                  <a:t>Поведение отдельной частицы </a:t>
                </a:r>
                <a:r>
                  <a:rPr lang="ru-RU" dirty="0" smtClean="0"/>
                  <a:t>описывается классическими </a:t>
                </a:r>
                <a:r>
                  <a:rPr lang="ru-RU" dirty="0"/>
                  <a:t>уравнениями движения Ньютона, которые могут быть записаны в следующем </a:t>
                </a:r>
                <a:r>
                  <a:rPr lang="ru-RU" dirty="0" smtClean="0"/>
                  <a:t>виде </a:t>
                </a:r>
                <a:r>
                  <a:rPr lang="en-US" dirty="0" smtClean="0"/>
                  <a:t>[2]:</a:t>
                </a:r>
                <a:endParaRPr lang="ru-RU" dirty="0" smtClean="0"/>
              </a:p>
              <a:p>
                <a:pPr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           </a:t>
                </a:r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 </a:t>
                </a:r>
                <a:r>
                  <a:rPr lang="ru-RU" dirty="0"/>
                  <a:t>Здесь i − номер частицы (1 ≤ i ≤ N),</a:t>
                </a:r>
                <a:r>
                  <a:rPr lang="en-US" dirty="0"/>
                  <a:t> </a:t>
                </a:r>
                <a:r>
                  <a:rPr lang="ru-RU" dirty="0" smtClean="0"/>
                  <a:t>N </a:t>
                </a:r>
                <a:r>
                  <a:rPr lang="ru-RU" dirty="0"/>
                  <a:t>− полное число частиц,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 smtClean="0"/>
                  <a:t> </a:t>
                </a:r>
                <a:r>
                  <a:rPr lang="ru-RU" dirty="0"/>
                  <a:t>− масса </a:t>
                </a:r>
                <a:r>
                  <a:rPr lang="ru-RU" dirty="0" smtClean="0"/>
                  <a:t>частицы</a:t>
                </a:r>
                <a:endParaRPr lang="en-US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 smtClean="0"/>
                  <a:t>− </a:t>
                </a:r>
                <a:r>
                  <a:rPr lang="ru-RU" dirty="0"/>
                  <a:t>равнодействующая всех сил, действующих на частицу, имеющая следующее </a:t>
                </a:r>
                <a:r>
                  <a:rPr lang="ru-RU" dirty="0" smtClean="0"/>
                  <a:t>представление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:endParaRPr lang="ru-RU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 smtClean="0"/>
                  <a:t>=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𝑒𝑥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ru-RU" dirty="0" smtClean="0"/>
                  <a:t>где </a:t>
                </a:r>
                <a:r>
                  <a:rPr lang="ru-RU" dirty="0"/>
                  <a:t>U − потенциал взаимодействия между частицами,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</m:t>
                        </m:r>
                      </m:sup>
                    </m:sSup>
                  </m:oMath>
                </a14:m>
                <a:r>
                  <a:rPr lang="ru-RU" dirty="0"/>
                  <a:t> </a:t>
                </a:r>
                <a:r>
                  <a:rPr lang="ru-RU" dirty="0" smtClean="0"/>
                  <a:t>− </a:t>
                </a:r>
                <a:r>
                  <a:rPr lang="ru-RU" dirty="0"/>
                  <a:t>сила, </a:t>
                </a:r>
                <a:r>
                  <a:rPr lang="ru-RU" dirty="0" smtClean="0"/>
                  <a:t>обусловленная</a:t>
                </a:r>
                <a:r>
                  <a:rPr lang="en-US" dirty="0" smtClean="0"/>
                  <a:t> </a:t>
                </a:r>
                <a:r>
                  <a:rPr lang="ru-RU" dirty="0" smtClean="0"/>
                  <a:t>внешними </a:t>
                </a:r>
                <a:r>
                  <a:rPr lang="ru-RU" dirty="0"/>
                  <a:t>полями. </a:t>
                </a:r>
                <a:endParaRPr lang="en-US" b="1" dirty="0" smtClean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0" y="260648"/>
                <a:ext cx="9144000" cy="6336704"/>
              </a:xfrm>
              <a:blipFill rotWithShape="0">
                <a:blip r:embed="rId2"/>
                <a:stretch>
                  <a:fillRect l="-1200" t="-1347" r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7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9242" y="188640"/>
                <a:ext cx="8964488" cy="67413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b="1" dirty="0" err="1" smtClean="0"/>
                  <a:t>Velocity</a:t>
                </a:r>
                <a:r>
                  <a:rPr lang="ru-RU" b="1" dirty="0" smtClean="0"/>
                  <a:t> </a:t>
                </a:r>
                <a:r>
                  <a:rPr lang="ru-RU" b="1" dirty="0" err="1"/>
                  <a:t>Verlet</a:t>
                </a:r>
                <a:r>
                  <a:rPr lang="ru-RU" b="1" dirty="0"/>
                  <a:t> </a:t>
                </a:r>
                <a:r>
                  <a:rPr lang="ru-RU" dirty="0"/>
                  <a:t>интегрирование уравнений движения производится по следующей </a:t>
                </a:r>
                <a:r>
                  <a:rPr lang="ru-RU" dirty="0" smtClean="0"/>
                  <a:t>схеме </a:t>
                </a:r>
                <a:r>
                  <a:rPr lang="en-US" dirty="0" smtClean="0"/>
                  <a:t>[2]</a:t>
                </a:r>
                <a:r>
                  <a:rPr lang="ru-RU" dirty="0" smtClean="0"/>
                  <a:t>.</a:t>
                </a:r>
                <a:endParaRPr lang="en-US" dirty="0"/>
              </a:p>
              <a:p>
                <a:r>
                  <a:rPr lang="ru-RU" dirty="0" smtClean="0"/>
                  <a:t>В </a:t>
                </a:r>
                <a:r>
                  <a:rPr lang="ru-RU" dirty="0"/>
                  <a:t>начале каждого шага задаются или рассчитываются на предыдущем шаге величины t : r(t), v(t), f(t) </a:t>
                </a:r>
                <a:endParaRPr lang="en-US" dirty="0" smtClean="0"/>
              </a:p>
              <a:p>
                <a:r>
                  <a:rPr lang="ru-RU" dirty="0" smtClean="0"/>
                  <a:t>затем </a:t>
                </a:r>
                <a:r>
                  <a:rPr lang="ru-RU" dirty="0"/>
                  <a:t>вычисляются значения скоростей частиц в момент времени t + ∆</a:t>
                </a:r>
                <a:r>
                  <a:rPr lang="ru-RU" dirty="0" smtClean="0"/>
                  <a:t>t/2 </a:t>
                </a:r>
                <a:r>
                  <a:rPr lang="ru-RU" dirty="0"/>
                  <a:t>и координат нового местонахождения частиц </a:t>
                </a:r>
                <a:r>
                  <a:rPr lang="en-US" dirty="0" smtClean="0"/>
                  <a:t> </a:t>
                </a:r>
                <a:endParaRPr lang="en-US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ru-RU" dirty="0" smtClean="0"/>
                  <a:t> </a:t>
                </a:r>
                <a:r>
                  <a:rPr lang="ru-RU" dirty="0"/>
                  <a:t>после этого пересчитываются силы, действующие на частицу в момент времени t + ∆t </a:t>
                </a:r>
                <a:r>
                  <a:rPr lang="en-US" dirty="0" smtClean="0"/>
                  <a:t>     </a:t>
                </a:r>
                <a:r>
                  <a:rPr lang="ru-RU" dirty="0" smtClean="0"/>
                  <a:t>f(t </a:t>
                </a:r>
                <a:r>
                  <a:rPr lang="ru-RU" dirty="0"/>
                  <a:t>+ ∆t) ← f(t). </a:t>
                </a:r>
                <a:endParaRPr lang="en-US" dirty="0" smtClean="0"/>
              </a:p>
              <a:p>
                <a:r>
                  <a:rPr lang="ru-RU" dirty="0" smtClean="0"/>
                  <a:t>Далее </a:t>
                </a:r>
                <a:r>
                  <a:rPr lang="ru-RU" dirty="0"/>
                  <a:t>рассчитываются значения скоростей на следующем </a:t>
                </a:r>
                <a:r>
                  <a:rPr lang="ru-RU" dirty="0" smtClean="0"/>
                  <a:t>шаге</a:t>
                </a: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9242" y="188640"/>
                <a:ext cx="8964488" cy="6741368"/>
              </a:xfrm>
              <a:blipFill rotWithShape="0">
                <a:blip r:embed="rId2"/>
                <a:stretch>
                  <a:fillRect l="-1224" t="-8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1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144000" cy="10527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Компьютерное </a:t>
            </a:r>
            <a:r>
              <a:rPr lang="ru-RU" dirty="0"/>
              <a:t>моделирование </a:t>
            </a:r>
            <a:r>
              <a:rPr lang="ru-RU" dirty="0" smtClean="0"/>
              <a:t>проводилось с </a:t>
            </a:r>
            <a:r>
              <a:rPr lang="ru-RU" dirty="0"/>
              <a:t>использованием пакета программ </a:t>
            </a:r>
            <a:r>
              <a:rPr lang="en-US" dirty="0" smtClean="0"/>
              <a:t>LPMD</a:t>
            </a:r>
            <a:r>
              <a:rPr lang="ru-RU" dirty="0" smtClean="0"/>
              <a:t> </a:t>
            </a:r>
            <a:r>
              <a:rPr lang="en-US" sz="2400" dirty="0" smtClean="0"/>
              <a:t>[3]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136904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Потенциал </a:t>
            </a:r>
            <a:r>
              <a:rPr lang="ru-RU" dirty="0" err="1" smtClean="0"/>
              <a:t>Леннард</a:t>
            </a:r>
            <a:r>
              <a:rPr lang="ru-RU" dirty="0" smtClean="0"/>
              <a:t> - Джонса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9512" y="836712"/>
                <a:ext cx="5184576" cy="5832648"/>
              </a:xfrm>
            </p:spPr>
            <p:txBody>
              <a:bodyPr>
                <a:normAutofit/>
              </a:bodyPr>
              <a:lstStyle/>
              <a:p>
                <a:r>
                  <a:rPr lang="ru-RU" dirty="0" smtClean="0"/>
                  <a:t> </a:t>
                </a:r>
                <a:r>
                  <a:rPr lang="ru-RU" sz="2000" dirty="0" smtClean="0"/>
                  <a:t>— </a:t>
                </a:r>
                <a:r>
                  <a:rPr lang="ru-RU" sz="2000" dirty="0"/>
                  <a:t>простая модель парного взаимодействия неполярных </a:t>
                </a:r>
                <a:r>
                  <a:rPr lang="ru-RU" sz="2000" dirty="0" smtClean="0"/>
                  <a:t>молекул </a:t>
                </a:r>
                <a:r>
                  <a:rPr lang="en-US" sz="2000" dirty="0" smtClean="0"/>
                  <a:t>[4]</a:t>
                </a:r>
                <a:r>
                  <a:rPr lang="ru-RU" sz="2000" dirty="0" smtClean="0"/>
                  <a:t>, </a:t>
                </a:r>
                <a:r>
                  <a:rPr lang="ru-RU" sz="2000" dirty="0"/>
                  <a:t>описывающая зависимость энергии взаимодействия двух частиц от расстояния между ними. </a:t>
                </a:r>
                <a:endParaRPr lang="ru-RU" sz="2000" dirty="0" smtClean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r- </a:t>
                </a:r>
                <a:r>
                  <a:rPr lang="ru-RU" sz="2000" dirty="0" smtClean="0"/>
                  <a:t>расстояние между </a:t>
                </a:r>
                <a:r>
                  <a:rPr lang="ru-RU" sz="2000" dirty="0"/>
                  <a:t>центрами </a:t>
                </a:r>
                <a:r>
                  <a:rPr lang="ru-RU" sz="2000" dirty="0" smtClean="0"/>
                  <a:t>частиц</a:t>
                </a:r>
                <a:r>
                  <a:rPr lang="en-US" sz="2000" dirty="0" smtClean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 smtClean="0"/>
                  <a:t> - </a:t>
                </a:r>
                <a:r>
                  <a:rPr lang="ru-RU" sz="2000" dirty="0" smtClean="0"/>
                  <a:t>глубина </a:t>
                </a:r>
                <a:r>
                  <a:rPr lang="ru-RU" sz="2000" dirty="0"/>
                  <a:t>потенциальной </a:t>
                </a:r>
                <a:r>
                  <a:rPr lang="ru-RU" sz="2000" dirty="0" smtClean="0"/>
                  <a:t>ямы</a:t>
                </a:r>
                <a:r>
                  <a:rPr lang="en-US" sz="2000" dirty="0" smtClean="0"/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 smtClean="0"/>
                  <a:t>- </a:t>
                </a:r>
                <a:r>
                  <a:rPr lang="ru-RU" sz="2000" dirty="0" smtClean="0"/>
                  <a:t>расстояние</a:t>
                </a:r>
                <a:r>
                  <a:rPr lang="ru-RU" sz="2000" dirty="0"/>
                  <a:t>, на котором энергия взаимодействия становится равной нулю. </a:t>
                </a:r>
                <a:endParaRPr lang="en-US" sz="2000" dirty="0" smtClean="0"/>
              </a:p>
              <a:p>
                <a:endParaRPr lang="en-US" sz="2000" dirty="0" smtClean="0"/>
              </a:p>
              <a:p>
                <a:pPr marL="0" indent="0">
                  <a:buNone/>
                </a:pPr>
                <a:r>
                  <a:rPr lang="ru-RU" sz="2000" dirty="0" smtClean="0"/>
                  <a:t>минимум потенциала лежит </a:t>
                </a:r>
                <a:r>
                  <a:rPr lang="ru-RU" sz="2000" dirty="0"/>
                  <a:t>в точке </a:t>
                </a:r>
                <a:endParaRPr lang="en-US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g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9512" y="836712"/>
                <a:ext cx="5184576" cy="5832648"/>
              </a:xfrm>
              <a:blipFill rotWithShape="1">
                <a:blip r:embed="rId2"/>
                <a:stretch>
                  <a:fillRect l="-11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37" y="998577"/>
            <a:ext cx="3024336" cy="165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734897"/>
            <a:ext cx="32004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784976" cy="5400600"/>
          </a:xfrm>
        </p:spPr>
        <p:txBody>
          <a:bodyPr>
            <a:normAutofit/>
          </a:bodyPr>
          <a:lstStyle/>
          <a:p>
            <a:pPr marL="0" indent="446088" algn="just">
              <a:buNone/>
            </a:pPr>
            <a:r>
              <a:rPr lang="ru-RU" dirty="0"/>
              <a:t>В </a:t>
            </a:r>
            <a:r>
              <a:rPr lang="ru-RU" dirty="0" smtClean="0"/>
              <a:t>моделировании физических процессов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cutoff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/>
              <a:t>используется для того, </a:t>
            </a:r>
            <a:r>
              <a:rPr lang="ru-RU" dirty="0" smtClean="0"/>
              <a:t>чтобы объекты </a:t>
            </a:r>
            <a:r>
              <a:rPr lang="ru-RU" dirty="0"/>
              <a:t>больших или меньших </a:t>
            </a:r>
            <a:r>
              <a:rPr lang="ru-RU" dirty="0" smtClean="0"/>
              <a:t>значений</a:t>
            </a:r>
            <a:r>
              <a:rPr lang="en-US" dirty="0"/>
              <a:t> </a:t>
            </a:r>
            <a:r>
              <a:rPr lang="ru-RU" dirty="0" smtClean="0"/>
              <a:t>не усложняли расчеты.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Мы </a:t>
            </a:r>
            <a:r>
              <a:rPr lang="ru-RU" smtClean="0"/>
              <a:t>выделяем </a:t>
            </a:r>
            <a:r>
              <a:rPr lang="ru-RU" smtClean="0"/>
              <a:t>данный </a:t>
            </a:r>
            <a:r>
              <a:rPr lang="ru-RU" dirty="0" smtClean="0"/>
              <a:t>объём из всего бесконечного объёма, устанавливая граничные условия.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2849152" cy="15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3601</TotalTime>
  <Words>940</Words>
  <Application>Microsoft Office PowerPoint</Application>
  <PresentationFormat>Экран (4:3)</PresentationFormat>
  <Paragraphs>468</Paragraphs>
  <Slides>27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Baoli SC Regular</vt:lpstr>
      <vt:lpstr>Calibri</vt:lpstr>
      <vt:lpstr>Cambria</vt:lpstr>
      <vt:lpstr>Cambria Math</vt:lpstr>
      <vt:lpstr>Comic Sans MS</vt:lpstr>
      <vt:lpstr>Franklin Gothic Book</vt:lpstr>
      <vt:lpstr>Perpetua</vt:lpstr>
      <vt:lpstr>Times New Roman</vt:lpstr>
      <vt:lpstr>Vijaya</vt:lpstr>
      <vt:lpstr>Wingdings</vt:lpstr>
      <vt:lpstr>Wingdings 2</vt:lpstr>
      <vt:lpstr>Справедливость</vt:lpstr>
      <vt:lpstr>Математическое моделирование  процессов образования и эволюции нанокластеров ксенона</vt:lpstr>
      <vt:lpstr>Введение</vt:lpstr>
      <vt:lpstr>Цель:</vt:lpstr>
      <vt:lpstr>Метод молекулярной динамики</vt:lpstr>
      <vt:lpstr>Презентация PowerPoint</vt:lpstr>
      <vt:lpstr>Презентация PowerPoint</vt:lpstr>
      <vt:lpstr>Презентация PowerPoint</vt:lpstr>
      <vt:lpstr>Потенциал Леннард - Джонса</vt:lpstr>
      <vt:lpstr>Презентация PowerPoint</vt:lpstr>
      <vt:lpstr>Термостат Берендсена</vt:lpstr>
      <vt:lpstr>Презентация PowerPoint</vt:lpstr>
      <vt:lpstr>Презентация PowerPoint</vt:lpstr>
      <vt:lpstr>Презентация PowerPoint</vt:lpstr>
      <vt:lpstr>Презентация PowerPoint</vt:lpstr>
      <vt:lpstr>Температурный режим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проделанной работы: </vt:lpstr>
      <vt:lpstr>Литература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Математическое моделирование процессов образования нанокластеров Xe</dc:title>
  <dc:creator>Puzynin_IV</dc:creator>
  <cp:lastModifiedBy>Василиса</cp:lastModifiedBy>
  <cp:revision>214</cp:revision>
  <dcterms:created xsi:type="dcterms:W3CDTF">2014-11-20T18:38:39Z</dcterms:created>
  <dcterms:modified xsi:type="dcterms:W3CDTF">2015-06-12T02:30:56Z</dcterms:modified>
</cp:coreProperties>
</file>