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9" r:id="rId1"/>
  </p:sldMasterIdLst>
  <p:notesMasterIdLst>
    <p:notesMasterId r:id="rId23"/>
  </p:notesMasterIdLst>
  <p:sldIdLst>
    <p:sldId id="328" r:id="rId2"/>
    <p:sldId id="355" r:id="rId3"/>
    <p:sldId id="367" r:id="rId4"/>
    <p:sldId id="354" r:id="rId5"/>
    <p:sldId id="312" r:id="rId6"/>
    <p:sldId id="314" r:id="rId7"/>
    <p:sldId id="317" r:id="rId8"/>
    <p:sldId id="316" r:id="rId9"/>
    <p:sldId id="319" r:id="rId10"/>
    <p:sldId id="353" r:id="rId11"/>
    <p:sldId id="356" r:id="rId12"/>
    <p:sldId id="360" r:id="rId13"/>
    <p:sldId id="361" r:id="rId14"/>
    <p:sldId id="368" r:id="rId15"/>
    <p:sldId id="358" r:id="rId16"/>
    <p:sldId id="359" r:id="rId17"/>
    <p:sldId id="362" r:id="rId18"/>
    <p:sldId id="363" r:id="rId19"/>
    <p:sldId id="364" r:id="rId20"/>
    <p:sldId id="323" r:id="rId21"/>
    <p:sldId id="366" r:id="rId22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2E4AF-A71A-4628-B27E-EF1A8BFF21C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2E4AF-A71A-4628-B27E-EF1A8BFF21C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2E4AF-A71A-4628-B27E-EF1A8BFF21C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2E4AF-A71A-4628-B27E-EF1A8BFF21C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2E4AF-A71A-4628-B27E-EF1A8BFF21C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June 20-21 2013 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Yu.N.Kopatch, Ininn23, May 26-29,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3BDBC3-264F-4E22-AB49-C719D6B1F1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3287" y="763574"/>
            <a:ext cx="7783513" cy="20278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latin typeface="Times New Roman"/>
              </a:rPr>
              <a:t>Измерение угловых корреляций гамма-лучей </a:t>
            </a:r>
            <a:r>
              <a:rPr lang="en-US" sz="2800" b="1" dirty="0" err="1" smtClean="0">
                <a:latin typeface="Times New Roman"/>
              </a:rPr>
              <a:t>при</a:t>
            </a:r>
            <a:r>
              <a:rPr lang="ru-RU" sz="2800" b="1" dirty="0" smtClean="0">
                <a:latin typeface="Times New Roman"/>
              </a:rPr>
              <a:t> </a:t>
            </a:r>
            <a:r>
              <a:rPr lang="ru-RU" sz="2800" b="1" dirty="0">
                <a:latin typeface="Times New Roman"/>
              </a:rPr>
              <a:t>рассеянии нейтронов с энергией 14 МэВ на </a:t>
            </a:r>
            <a:r>
              <a:rPr lang="ru-RU" sz="2800" b="1" dirty="0" smtClean="0">
                <a:latin typeface="Times New Roman"/>
              </a:rPr>
              <a:t>угле</a:t>
            </a:r>
            <a:r>
              <a:rPr lang="en-US" sz="2800" b="1" dirty="0" err="1" smtClean="0">
                <a:latin typeface="Times New Roman"/>
              </a:rPr>
              <a:t>роде</a:t>
            </a:r>
            <a:r>
              <a:rPr lang="ru-RU" sz="2800" b="1" dirty="0" smtClean="0">
                <a:latin typeface="Times New Roman"/>
              </a:rPr>
              <a:t> </a:t>
            </a:r>
            <a:r>
              <a:rPr lang="en-US" sz="2800" b="1" dirty="0" err="1" smtClean="0">
                <a:latin typeface="Times New Roman"/>
              </a:rPr>
              <a:t>при</a:t>
            </a:r>
            <a:r>
              <a:rPr lang="en-US" sz="2800" b="1" dirty="0" smtClean="0">
                <a:latin typeface="Times New Roman"/>
              </a:rPr>
              <a:t> </a:t>
            </a:r>
            <a:r>
              <a:rPr lang="en-US" sz="2800" b="1" dirty="0" err="1" smtClean="0">
                <a:latin typeface="Times New Roman"/>
              </a:rPr>
              <a:t>помощи</a:t>
            </a:r>
            <a:r>
              <a:rPr lang="en-US" sz="2800" b="1" dirty="0" smtClean="0">
                <a:latin typeface="Times New Roman"/>
              </a:rPr>
              <a:t> </a:t>
            </a:r>
            <a:r>
              <a:rPr lang="ru-RU" sz="2800" b="1" dirty="0" smtClean="0">
                <a:latin typeface="Times New Roman"/>
              </a:rPr>
              <a:t>метода мечены</a:t>
            </a:r>
            <a:r>
              <a:rPr lang="en-US" sz="2800" b="1" dirty="0" smtClean="0">
                <a:latin typeface="Times New Roman"/>
              </a:rPr>
              <a:t>х </a:t>
            </a:r>
            <a:r>
              <a:rPr lang="ru-RU" sz="2800" b="1" dirty="0" smtClean="0">
                <a:latin typeface="Times New Roman"/>
              </a:rPr>
              <a:t>нейтрон</a:t>
            </a:r>
            <a:r>
              <a:rPr lang="en-US" sz="2800" b="1" dirty="0" err="1" smtClean="0">
                <a:latin typeface="Times New Roman"/>
              </a:rPr>
              <a:t>ов</a:t>
            </a:r>
            <a:endParaRPr lang="ru-RU" sz="2800" b="1" dirty="0" smtClean="0">
              <a:latin typeface="Times New Roman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5901C-B289-40C4-848F-1648810FDC67}" type="slidenum">
              <a:rPr lang="ru-RU">
                <a:latin typeface="Times New Roman"/>
              </a:rPr>
              <a:pPr>
                <a:defRPr/>
              </a:pPr>
              <a:t>1</a:t>
            </a:fld>
            <a:endParaRPr lang="ru-RU" dirty="0">
              <a:latin typeface="Times New Roman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255667" y="3113366"/>
            <a:ext cx="7377693" cy="2985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altLang="zh-CN" sz="3200" dirty="0" smtClean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Д. Н. </a:t>
            </a:r>
            <a:r>
              <a:rPr lang="en-US" altLang="zh-CN" sz="3200" dirty="0" err="1" smtClean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Грозданов</a:t>
            </a:r>
            <a:endParaRPr lang="en-US" altLang="zh-CN" sz="3200" dirty="0" smtClean="0">
              <a:solidFill>
                <a:srgbClr val="0D21B3"/>
              </a:solidFill>
              <a:latin typeface="Times New Roman"/>
              <a:ea typeface="宋体" charset="-122"/>
              <a:cs typeface="Tibetan Machine Uni" panose="01000503020000020002" pitchFamily="2" charset="0"/>
            </a:endParaRPr>
          </a:p>
          <a:p>
            <a:pPr algn="ctr" eaLnBrk="0" hangingPunct="0"/>
            <a:r>
              <a:rPr lang="ru-RU" altLang="zh-CN" i="1" dirty="0" err="1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Объединенный</a:t>
            </a:r>
            <a:r>
              <a:rPr lang="ru-RU" altLang="zh-CN" i="1" dirty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 </a:t>
            </a:r>
            <a:r>
              <a:rPr lang="en-US" altLang="zh-CN" i="1" dirty="0" smtClean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И</a:t>
            </a:r>
            <a:r>
              <a:rPr lang="ru-RU" altLang="zh-CN" i="1" dirty="0" err="1" smtClean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нститут</a:t>
            </a:r>
            <a:r>
              <a:rPr lang="ru-RU" altLang="zh-CN" i="1" dirty="0" smtClean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 </a:t>
            </a:r>
            <a:r>
              <a:rPr lang="en-US" altLang="zh-CN" i="1" dirty="0" smtClean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Я</a:t>
            </a:r>
            <a:r>
              <a:rPr lang="ru-RU" altLang="zh-CN" i="1" dirty="0" err="1" smtClean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дерных</a:t>
            </a:r>
            <a:r>
              <a:rPr lang="ru-RU" altLang="zh-CN" i="1" dirty="0" smtClean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 </a:t>
            </a:r>
            <a:r>
              <a:rPr lang="en-US" altLang="zh-CN" i="1" dirty="0" smtClean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И</a:t>
            </a:r>
            <a:r>
              <a:rPr lang="ru-RU" altLang="zh-CN" i="1" dirty="0" err="1" smtClean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сследований</a:t>
            </a:r>
            <a:endParaRPr lang="en-US" altLang="zh-CN" i="1" dirty="0" smtClean="0">
              <a:solidFill>
                <a:srgbClr val="0D21B3"/>
              </a:solidFill>
              <a:latin typeface="Times New Roman"/>
              <a:ea typeface="宋体" charset="-122"/>
              <a:cs typeface="Tibetan Machine Uni" panose="01000503020000020002" pitchFamily="2" charset="0"/>
            </a:endParaRPr>
          </a:p>
          <a:p>
            <a:pPr algn="ctr" eaLnBrk="0" hangingPunct="0"/>
            <a:r>
              <a:rPr lang="en-US" altLang="zh-CN" i="1" dirty="0" smtClean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 </a:t>
            </a:r>
            <a:endParaRPr lang="en-US" altLang="zh-CN" i="1" dirty="0">
              <a:solidFill>
                <a:srgbClr val="0D21B3"/>
              </a:solidFill>
              <a:latin typeface="Times New Roman"/>
              <a:ea typeface="宋体" charset="-122"/>
              <a:cs typeface="Tibetan Machine Uni" panose="01000503020000020002" pitchFamily="2" charset="0"/>
            </a:endParaRPr>
          </a:p>
          <a:p>
            <a:pPr algn="ctr" eaLnBrk="0" hangingPunct="0"/>
            <a:r>
              <a:rPr lang="en-US" altLang="zh-CN" sz="2400" dirty="0" smtClean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В </a:t>
            </a:r>
            <a:r>
              <a:rPr lang="en-US" altLang="zh-CN" sz="2400" dirty="0" err="1" smtClean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рамках</a:t>
            </a:r>
            <a:r>
              <a:rPr lang="en-US" altLang="zh-CN" sz="2400" dirty="0" smtClean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 </a:t>
            </a:r>
            <a:r>
              <a:rPr lang="ru-RU" altLang="zh-CN" sz="2400" dirty="0" err="1" smtClean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коллабораци</a:t>
            </a:r>
            <a:r>
              <a:rPr lang="en-US" altLang="zh-CN" sz="2400" dirty="0" smtClean="0">
                <a:solidFill>
                  <a:srgbClr val="0D21B3"/>
                </a:solidFill>
                <a:latin typeface="Times New Roman"/>
                <a:ea typeface="宋体" charset="-122"/>
                <a:cs typeface="Tibetan Machine Uni" panose="01000503020000020002" pitchFamily="2" charset="0"/>
              </a:rPr>
              <a:t>и “ТАНГРА”</a:t>
            </a:r>
          </a:p>
          <a:p>
            <a:pPr algn="ctr" eaLnBrk="0" hangingPunct="0"/>
            <a:endParaRPr lang="en-US" altLang="zh-CN" sz="2400" dirty="0">
              <a:solidFill>
                <a:srgbClr val="0D21B3"/>
              </a:solidFill>
              <a:latin typeface="Times New Roman"/>
              <a:ea typeface="宋体" charset="-122"/>
              <a:cs typeface="Tibetan Machine Uni" panose="01000503020000020002" pitchFamily="2" charset="0"/>
            </a:endParaRPr>
          </a:p>
          <a:p>
            <a:pPr algn="ctr" eaLnBrk="0" hangingPunct="0"/>
            <a:endParaRPr lang="en-US" altLang="zh-CN" sz="2400" dirty="0" smtClean="0">
              <a:solidFill>
                <a:srgbClr val="0D21B3"/>
              </a:solidFill>
              <a:latin typeface="Times New Roman"/>
              <a:ea typeface="宋体" charset="-122"/>
              <a:cs typeface="Tibetan Machine Uni" panose="01000503020000020002" pitchFamily="2" charset="0"/>
            </a:endParaRPr>
          </a:p>
          <a:p>
            <a:pPr algn="ctr" eaLnBrk="0" hangingPunct="0"/>
            <a:r>
              <a:rPr lang="ru-RU" altLang="zh-CN" sz="2400" dirty="0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Быстрицкий В.М.</a:t>
            </a: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, </a:t>
            </a:r>
            <a:r>
              <a:rPr lang="en-US" altLang="zh-CN" sz="2400" dirty="0" err="1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Зонтиков</a:t>
            </a:r>
            <a:r>
              <a:rPr lang="en-US" altLang="zh-CN" sz="2400" dirty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 А.О., </a:t>
            </a:r>
            <a:r>
              <a:rPr lang="en-US" altLang="zh-CN" sz="2400" dirty="0" err="1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Копач</a:t>
            </a: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Ю.Н</a:t>
            </a: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., </a:t>
            </a:r>
            <a:r>
              <a:rPr lang="en-US" altLang="zh-CN" sz="2400" dirty="0" err="1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Русков</a:t>
            </a: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 И.Н., </a:t>
            </a:r>
            <a:r>
              <a:rPr lang="ru-RU" altLang="zh-CN" sz="2400" dirty="0" err="1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Ской</a:t>
            </a:r>
            <a:r>
              <a:rPr lang="ru-RU" altLang="zh-CN" sz="2400" dirty="0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 </a:t>
            </a:r>
            <a:r>
              <a:rPr lang="ru-RU" altLang="zh-CN" sz="2400" dirty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В.Р</a:t>
            </a:r>
            <a:r>
              <a:rPr lang="ru-RU" altLang="zh-CN" sz="2400" dirty="0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.</a:t>
            </a:r>
            <a:endParaRPr lang="en-US" altLang="zh-CN" sz="2400" dirty="0" smtClean="0">
              <a:solidFill>
                <a:srgbClr val="0D21B3"/>
              </a:solidFill>
              <a:latin typeface="Times New Roman"/>
              <a:ea typeface="宋体" charset="-122"/>
              <a:cs typeface="Tibetan Machine Uni" panose="0100050302000002000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38" y="0"/>
            <a:ext cx="9066362" cy="6174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/>
              <a:t>Г</a:t>
            </a:r>
            <a:r>
              <a:rPr lang="ru-RU" sz="2400" b="1" dirty="0" err="1" smtClean="0"/>
              <a:t>еометри</a:t>
            </a:r>
            <a:r>
              <a:rPr lang="en-US" sz="2400" b="1" dirty="0" smtClean="0"/>
              <a:t>я</a:t>
            </a:r>
            <a:r>
              <a:rPr lang="ru-RU" sz="2400" b="1" dirty="0" smtClean="0"/>
              <a:t> </a:t>
            </a:r>
            <a:r>
              <a:rPr lang="en-US" sz="2400" b="1" dirty="0" smtClean="0"/>
              <a:t>и </a:t>
            </a:r>
            <a:r>
              <a:rPr lang="en-US" sz="2400" b="1" dirty="0" err="1" smtClean="0"/>
              <a:t>защита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установки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A9E0A-A43D-4092-ADC0-D4DE74023B4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 t="3316" r="3233" b="2498"/>
          <a:stretch>
            <a:fillRect/>
          </a:stretch>
        </p:blipFill>
        <p:spPr bwMode="auto">
          <a:xfrm>
            <a:off x="373005" y="968815"/>
            <a:ext cx="3524624" cy="253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4404" r="3180" b="2454"/>
          <a:stretch>
            <a:fillRect/>
          </a:stretch>
        </p:blipFill>
        <p:spPr bwMode="auto">
          <a:xfrm>
            <a:off x="4608513" y="1188934"/>
            <a:ext cx="3252101" cy="23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5604" r="2411" b="10614"/>
          <a:stretch/>
        </p:blipFill>
        <p:spPr bwMode="auto">
          <a:xfrm>
            <a:off x="553801" y="3940182"/>
            <a:ext cx="2997035" cy="226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7774" y="564979"/>
            <a:ext cx="23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</a:rPr>
              <a:t>В</a:t>
            </a:r>
            <a:r>
              <a:rPr lang="ru-RU" dirty="0" err="1" smtClean="0">
                <a:latin typeface="Times New Roman"/>
              </a:rPr>
              <a:t>ысокое</a:t>
            </a:r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разрешение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8386" y="3570850"/>
            <a:ext cx="28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/>
              </a:rPr>
              <a:t>Высокая </a:t>
            </a:r>
            <a:r>
              <a:rPr lang="ru-RU" dirty="0" smtClean="0">
                <a:latin typeface="Times New Roman"/>
              </a:rPr>
              <a:t>эффективность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822502" y="616735"/>
            <a:ext cx="194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</a:rPr>
              <a:t>П</a:t>
            </a:r>
            <a:r>
              <a:rPr lang="ru-RU" dirty="0" err="1" smtClean="0">
                <a:latin typeface="Times New Roman"/>
              </a:rPr>
              <a:t>ромежуточный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32201" y="3748998"/>
            <a:ext cx="52117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 pitchFamily="18" charset="0"/>
              </a:rPr>
              <a:t>22 </a:t>
            </a:r>
            <a:r>
              <a:rPr lang="en-US" dirty="0" err="1">
                <a:latin typeface="Times New Roman"/>
                <a:cs typeface="Times New Roman" pitchFamily="18" charset="0"/>
              </a:rPr>
              <a:t>NaI</a:t>
            </a:r>
            <a:r>
              <a:rPr lang="en-US" dirty="0">
                <a:latin typeface="Times New Roman"/>
                <a:cs typeface="Times New Roman" pitchFamily="18" charset="0"/>
              </a:rPr>
              <a:t>(</a:t>
            </a:r>
            <a:r>
              <a:rPr lang="en-US" dirty="0" err="1">
                <a:latin typeface="Times New Roman"/>
                <a:cs typeface="Times New Roman" pitchFamily="18" charset="0"/>
              </a:rPr>
              <a:t>Tl</a:t>
            </a:r>
            <a:r>
              <a:rPr lang="en-US" dirty="0" smtClean="0">
                <a:latin typeface="Times New Roman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детектора</a:t>
            </a:r>
            <a:r>
              <a:rPr lang="en-US" dirty="0" smtClean="0">
                <a:latin typeface="Times New Roman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/>
                <a:cs typeface="Times New Roman" pitchFamily="18" charset="0"/>
              </a:rPr>
              <a:t>расположены </a:t>
            </a:r>
            <a:r>
              <a:rPr lang="ru-RU" u="sng" dirty="0" smtClean="0">
                <a:latin typeface="Times New Roman"/>
                <a:cs typeface="Times New Roman" pitchFamily="18" charset="0"/>
              </a:rPr>
              <a:t>вертикально</a:t>
            </a:r>
            <a:r>
              <a:rPr lang="en-US" dirty="0" smtClean="0">
                <a:latin typeface="Times New Roman"/>
                <a:cs typeface="Times New Roman" pitchFamily="18" charset="0"/>
              </a:rPr>
              <a:t> </a:t>
            </a:r>
            <a:endParaRPr lang="en-US" u="sng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  <a:cs typeface="Times New Roman" pitchFamily="18" charset="0"/>
              </a:rPr>
              <a:t>Расстояние от источника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до</a:t>
            </a:r>
            <a:r>
              <a:rPr lang="ru-RU" dirty="0" smtClean="0">
                <a:latin typeface="Times New Roman"/>
                <a:cs typeface="Times New Roman" pitchFamily="18" charset="0"/>
              </a:rPr>
              <a:t> </a:t>
            </a:r>
            <a:r>
              <a:rPr lang="ru-RU" dirty="0">
                <a:latin typeface="Times New Roman"/>
                <a:cs typeface="Times New Roman" pitchFamily="18" charset="0"/>
              </a:rPr>
              <a:t>мишени</a:t>
            </a:r>
            <a:r>
              <a:rPr lang="en-US" dirty="0" smtClean="0">
                <a:latin typeface="Times New Roman"/>
                <a:cs typeface="Times New Roman" pitchFamily="18" charset="0"/>
              </a:rPr>
              <a:t>: ≈ 85см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  <a:cs typeface="Times New Roman" pitchFamily="18" charset="0"/>
              </a:rPr>
              <a:t>Расстояние от мишени до детекторов</a:t>
            </a:r>
            <a:r>
              <a:rPr lang="en-US" dirty="0" smtClean="0">
                <a:latin typeface="Times New Roman"/>
                <a:cs typeface="Times New Roman" pitchFamily="18" charset="0"/>
              </a:rPr>
              <a:t>: ≈ 32см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/>
                <a:cs typeface="Times New Roman" pitchFamily="18" charset="0"/>
              </a:rPr>
              <a:t>Защита</a:t>
            </a:r>
            <a:r>
              <a:rPr lang="en-US" dirty="0" smtClean="0">
                <a:latin typeface="Times New Roman"/>
                <a:cs typeface="Times New Roman" pitchFamily="18" charset="0"/>
              </a:rPr>
              <a:t>: 40см </a:t>
            </a:r>
            <a:r>
              <a:rPr lang="ru-RU" dirty="0" smtClean="0">
                <a:latin typeface="Times New Roman"/>
                <a:cs typeface="Times New Roman" pitchFamily="18" charset="0"/>
              </a:rPr>
              <a:t>железа</a:t>
            </a:r>
            <a:r>
              <a:rPr lang="en-US" dirty="0" smtClean="0">
                <a:latin typeface="Times New Roman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4205" y="3570850"/>
            <a:ext cx="3357996" cy="2785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A9E0A-A43D-4092-ADC0-D4DE74023B4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32" y="621104"/>
            <a:ext cx="3347024" cy="209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TANGRA_ALL.JPG"/>
          <p:cNvPicPr>
            <a:picLocks noChangeAspect="1"/>
          </p:cNvPicPr>
          <p:nvPr/>
        </p:nvPicPr>
        <p:blipFill>
          <a:blip r:embed="rId4" cstate="print"/>
          <a:srcRect l="11267" t="23379" b="7315"/>
          <a:stretch>
            <a:fillRect/>
          </a:stretch>
        </p:blipFill>
        <p:spPr>
          <a:xfrm>
            <a:off x="250174" y="2458510"/>
            <a:ext cx="6639024" cy="412661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7638" y="0"/>
            <a:ext cx="9066362" cy="617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smtClean="0"/>
              <a:t>Г</a:t>
            </a:r>
            <a:r>
              <a:rPr lang="ru-RU" sz="2400" b="1" smtClean="0"/>
              <a:t>еометри</a:t>
            </a:r>
            <a:r>
              <a:rPr lang="en-US" sz="2400" b="1" smtClean="0"/>
              <a:t>я</a:t>
            </a:r>
            <a:r>
              <a:rPr lang="ru-RU" sz="2400" b="1" smtClean="0"/>
              <a:t> </a:t>
            </a:r>
            <a:r>
              <a:rPr lang="en-US" sz="2400" b="1" smtClean="0"/>
              <a:t>и защита установки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"/>
          <a:stretch/>
        </p:blipFill>
        <p:spPr bwMode="auto">
          <a:xfrm>
            <a:off x="5713030" y="4421972"/>
            <a:ext cx="290809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2"/>
          <a:stretch/>
        </p:blipFill>
        <p:spPr bwMode="auto">
          <a:xfrm>
            <a:off x="5679697" y="2542194"/>
            <a:ext cx="291240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/>
          <a:stretch/>
        </p:blipFill>
        <p:spPr bwMode="auto">
          <a:xfrm>
            <a:off x="5695461" y="742196"/>
            <a:ext cx="288087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146" y="0"/>
            <a:ext cx="5745384" cy="6174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latin typeface="Times New Roman"/>
              </a:rPr>
              <a:t>Калибровка </a:t>
            </a:r>
            <a:r>
              <a:rPr lang="ru-RU" sz="2800" b="1" dirty="0" smtClean="0">
                <a:latin typeface="Times New Roman"/>
              </a:rPr>
              <a:t>Эффективности</a:t>
            </a:r>
            <a:endParaRPr lang="ru-RU" sz="2800" b="1" dirty="0">
              <a:latin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A9E0A-A43D-4092-ADC0-D4DE74023B44}" type="slidenum">
              <a:rPr lang="ru-RU" smtClean="0">
                <a:latin typeface="Times New Roman"/>
              </a:rPr>
              <a:pPr>
                <a:defRPr/>
              </a:pPr>
              <a:t>12</a:t>
            </a:fld>
            <a:endParaRPr lang="ru-RU">
              <a:latin typeface="Times New Roman"/>
            </a:endParaRPr>
          </a:p>
        </p:txBody>
      </p:sp>
      <p:pic>
        <p:nvPicPr>
          <p:cNvPr id="6" name="Рисунок 5" descr="TANGRA_Gamma_Sourc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0025" y="1835370"/>
            <a:ext cx="4198498" cy="31890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-5400000">
            <a:off x="3469459" y="3463412"/>
            <a:ext cx="385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</a:rPr>
              <a:t>О</a:t>
            </a:r>
            <a:r>
              <a:rPr lang="ru-RU" dirty="0" err="1" smtClean="0">
                <a:latin typeface="Times New Roman"/>
              </a:rPr>
              <a:t>тносительная</a:t>
            </a:r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эффективность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1320" y="781283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</a:rPr>
              <a:t>661 </a:t>
            </a:r>
            <a:r>
              <a:rPr lang="en-US" sz="1400" dirty="0" err="1" smtClean="0">
                <a:latin typeface="Times New Roman"/>
              </a:rPr>
              <a:t>keV</a:t>
            </a:r>
            <a:endParaRPr lang="ru-RU" sz="1400" dirty="0"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4126" y="2519715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</a:rPr>
              <a:t>1173 </a:t>
            </a:r>
            <a:r>
              <a:rPr lang="en-US" sz="1400" dirty="0" err="1" smtClean="0">
                <a:latin typeface="Times New Roman"/>
              </a:rPr>
              <a:t>keV</a:t>
            </a:r>
            <a:endParaRPr lang="ru-RU" sz="1400" dirty="0"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5382" y="4416034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</a:rPr>
              <a:t>1332 </a:t>
            </a:r>
            <a:r>
              <a:rPr lang="en-US" sz="1400" dirty="0" err="1" smtClean="0">
                <a:latin typeface="Times New Roman"/>
              </a:rPr>
              <a:t>keV</a:t>
            </a:r>
            <a:endParaRPr lang="ru-RU" sz="1400" dirty="0"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349" y="0"/>
            <a:ext cx="4527613" cy="6174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cs typeface="Tibetan Machine Uni" panose="01000503020000020002" pitchFamily="2" charset="0"/>
              </a:rPr>
              <a:t>Измерения профиля пучка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A9E0A-A43D-4092-ADC0-D4DE74023B4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5" name="Рисунок 14" descr="X_Prof.JPG"/>
          <p:cNvPicPr>
            <a:picLocks noChangeAspect="1"/>
          </p:cNvPicPr>
          <p:nvPr/>
        </p:nvPicPr>
        <p:blipFill>
          <a:blip r:embed="rId3" cstate="print"/>
          <a:srcRect r="12084"/>
          <a:stretch>
            <a:fillRect/>
          </a:stretch>
        </p:blipFill>
        <p:spPr>
          <a:xfrm rot="5400000">
            <a:off x="1144980" y="1515150"/>
            <a:ext cx="3164968" cy="2700000"/>
          </a:xfrm>
          <a:prstGeom prst="rect">
            <a:avLst/>
          </a:prstGeom>
        </p:spPr>
      </p:pic>
      <p:pic>
        <p:nvPicPr>
          <p:cNvPr id="16" name="Рисунок 15" descr="Y_Prof.JPG"/>
          <p:cNvPicPr>
            <a:picLocks noChangeAspect="1"/>
          </p:cNvPicPr>
          <p:nvPr/>
        </p:nvPicPr>
        <p:blipFill>
          <a:blip r:embed="rId4" cstate="print"/>
          <a:srcRect r="10494"/>
          <a:stretch>
            <a:fillRect/>
          </a:stretch>
        </p:blipFill>
        <p:spPr>
          <a:xfrm rot="5400000">
            <a:off x="5106581" y="1543765"/>
            <a:ext cx="3222201" cy="2700000"/>
          </a:xfrm>
          <a:prstGeom prst="rect">
            <a:avLst/>
          </a:prstGeom>
        </p:spPr>
      </p:pic>
      <p:pic>
        <p:nvPicPr>
          <p:cNvPr id="17" name="Рисунок 16" descr="prof_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1203" y="4649806"/>
            <a:ext cx="3116262" cy="1503342"/>
          </a:xfrm>
          <a:prstGeom prst="rect">
            <a:avLst/>
          </a:prstGeom>
        </p:spPr>
      </p:pic>
      <p:pic>
        <p:nvPicPr>
          <p:cNvPr id="18" name="Рисунок 17" descr="prof_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29207" y="4649806"/>
            <a:ext cx="2847985" cy="150334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2417735" y="5411002"/>
            <a:ext cx="1204929" cy="0"/>
          </a:xfrm>
          <a:prstGeom prst="line">
            <a:avLst/>
          </a:prstGeom>
          <a:ln w="22225">
            <a:solidFill>
              <a:srgbClr val="0D21B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534834" y="5407844"/>
            <a:ext cx="1204929" cy="0"/>
          </a:xfrm>
          <a:prstGeom prst="line">
            <a:avLst/>
          </a:prstGeom>
          <a:ln w="22225">
            <a:solidFill>
              <a:srgbClr val="0D21B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494655" y="5407845"/>
            <a:ext cx="1204929" cy="0"/>
          </a:xfrm>
          <a:prstGeom prst="line">
            <a:avLst/>
          </a:prstGeom>
          <a:ln w="22225">
            <a:solidFill>
              <a:srgbClr val="0D21B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404593" y="5407846"/>
            <a:ext cx="1204929" cy="0"/>
          </a:xfrm>
          <a:prstGeom prst="line">
            <a:avLst/>
          </a:prstGeom>
          <a:ln w="22225">
            <a:solidFill>
              <a:srgbClr val="0D21B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84543" y="6318870"/>
            <a:ext cx="199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Размер </a:t>
            </a:r>
            <a:r>
              <a:rPr lang="ru-RU" dirty="0" smtClean="0"/>
              <a:t>мишени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342678" y="830036"/>
            <a:ext cx="2685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Х-образный профиль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2098" y="830036"/>
            <a:ext cx="2685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ru-RU" dirty="0" smtClean="0"/>
              <a:t>-образный </a:t>
            </a:r>
            <a:r>
              <a:rPr lang="ru-RU" dirty="0"/>
              <a:t>профиль</a:t>
            </a:r>
          </a:p>
        </p:txBody>
      </p:sp>
      <p:cxnSp>
        <p:nvCxnSpPr>
          <p:cNvPr id="7" name="Прямая со стрелкой 6"/>
          <p:cNvCxnSpPr>
            <a:endCxn id="19" idx="1"/>
          </p:cNvCxnSpPr>
          <p:nvPr/>
        </p:nvCxnSpPr>
        <p:spPr>
          <a:xfrm>
            <a:off x="3020200" y="6010309"/>
            <a:ext cx="564343" cy="493227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9" idx="1"/>
          </p:cNvCxnSpPr>
          <p:nvPr/>
        </p:nvCxnSpPr>
        <p:spPr>
          <a:xfrm>
            <a:off x="2137298" y="6010309"/>
            <a:ext cx="1447245" cy="493227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9" idx="3"/>
          </p:cNvCxnSpPr>
          <p:nvPr/>
        </p:nvCxnSpPr>
        <p:spPr>
          <a:xfrm flipH="1">
            <a:off x="5582654" y="6013467"/>
            <a:ext cx="1396859" cy="490069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9" idx="3"/>
          </p:cNvCxnSpPr>
          <p:nvPr/>
        </p:nvCxnSpPr>
        <p:spPr>
          <a:xfrm flipH="1">
            <a:off x="5582654" y="6013467"/>
            <a:ext cx="514467" cy="490069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80" y="0"/>
            <a:ext cx="5413249" cy="6174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/>
              <a:t>Экспериментальное </a:t>
            </a:r>
            <a:r>
              <a:rPr lang="ru-RU" sz="2800" b="1" dirty="0" err="1" smtClean="0"/>
              <a:t>измерени</a:t>
            </a:r>
            <a:r>
              <a:rPr lang="en-US" sz="2800" b="1" dirty="0"/>
              <a:t>я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A9E0A-A43D-4092-ADC0-D4DE74023B4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82374" y="2076450"/>
            <a:ext cx="2918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</a:rPr>
              <a:t>~ </a:t>
            </a:r>
            <a:r>
              <a:rPr lang="ru-RU" sz="3200" dirty="0" smtClean="0">
                <a:latin typeface="Times New Roman"/>
              </a:rPr>
              <a:t>8 часов </a:t>
            </a:r>
            <a:r>
              <a:rPr lang="ru-RU" sz="3200" dirty="0">
                <a:latin typeface="Times New Roman"/>
              </a:rPr>
              <a:t>облучения </a:t>
            </a:r>
            <a:r>
              <a:rPr lang="ru-RU" sz="3200" dirty="0" smtClean="0">
                <a:latin typeface="Times New Roman"/>
              </a:rPr>
              <a:t>с</a:t>
            </a:r>
            <a:endParaRPr lang="en-US" sz="3200" dirty="0" smtClean="0">
              <a:latin typeface="Times New Roman"/>
            </a:endParaRPr>
          </a:p>
          <a:p>
            <a:pPr algn="ctr"/>
            <a:r>
              <a:rPr lang="ru-RU" sz="3200" dirty="0" smtClean="0">
                <a:latin typeface="Times New Roman"/>
              </a:rPr>
              <a:t>графит</a:t>
            </a:r>
            <a:r>
              <a:rPr lang="en-US" sz="3200" dirty="0" smtClean="0">
                <a:latin typeface="Times New Roman"/>
              </a:rPr>
              <a:t>о</a:t>
            </a:r>
            <a:r>
              <a:rPr lang="ru-RU" sz="3200" dirty="0" smtClean="0">
                <a:latin typeface="Times New Roman"/>
              </a:rPr>
              <a:t>во</a:t>
            </a:r>
            <a:r>
              <a:rPr lang="en-US" sz="3200" dirty="0" err="1" smtClean="0">
                <a:latin typeface="Times New Roman"/>
              </a:rPr>
              <a:t>го</a:t>
            </a:r>
            <a:r>
              <a:rPr lang="ru-RU" sz="3200" dirty="0" smtClean="0">
                <a:latin typeface="Times New Roman"/>
              </a:rPr>
              <a:t> куб</a:t>
            </a:r>
            <a:r>
              <a:rPr lang="en-US" sz="3200" dirty="0" smtClean="0">
                <a:latin typeface="Times New Roman"/>
              </a:rPr>
              <a:t>а с </a:t>
            </a:r>
            <a:r>
              <a:rPr lang="ru-RU" sz="3200" dirty="0" smtClean="0">
                <a:latin typeface="Times New Roman"/>
              </a:rPr>
              <a:t>размерами</a:t>
            </a:r>
            <a:r>
              <a:rPr lang="en-US" sz="3200" dirty="0" smtClean="0">
                <a:latin typeface="Times New Roman"/>
              </a:rPr>
              <a:t> </a:t>
            </a:r>
            <a:r>
              <a:rPr lang="ru-RU" sz="3200" dirty="0" smtClean="0">
                <a:latin typeface="Times New Roman"/>
              </a:rPr>
              <a:t>5x5x5cm</a:t>
            </a:r>
            <a:endParaRPr lang="ru-RU" sz="3200" dirty="0">
              <a:latin typeface="Times New Roman"/>
            </a:endParaRPr>
          </a:p>
        </p:txBody>
      </p:sp>
      <p:pic>
        <p:nvPicPr>
          <p:cNvPr id="24577" name="Picture 1" descr="Z:\mnt\data\DUBNA\dokladi\C-12_5x5x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4840" y="1254705"/>
            <a:ext cx="5798117" cy="43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" b="50131"/>
          <a:stretch/>
        </p:blipFill>
        <p:spPr bwMode="auto">
          <a:xfrm>
            <a:off x="1915440" y="550058"/>
            <a:ext cx="7200000" cy="231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" t="54572" r="-1222" b="-795"/>
          <a:stretch/>
        </p:blipFill>
        <p:spPr bwMode="auto">
          <a:xfrm>
            <a:off x="1863785" y="2986604"/>
            <a:ext cx="7228208" cy="232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A9E0A-A43D-4092-ADC0-D4DE74023B4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7077077" cy="6174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/>
              <a:t>Анализ данных: </a:t>
            </a:r>
            <a:r>
              <a:rPr lang="ru-RU" sz="2800" b="1" dirty="0" err="1" smtClean="0"/>
              <a:t>Время-пролётные</a:t>
            </a:r>
            <a:r>
              <a:rPr lang="ru-RU" sz="2800" b="1" dirty="0" smtClean="0"/>
              <a:t> спектры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83296" y="948262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15</a:t>
            </a:r>
            <a:r>
              <a:rPr lang="en-US" baseline="30000" dirty="0" smtClean="0">
                <a:solidFill>
                  <a:srgbClr val="00B050"/>
                </a:solidFill>
              </a:rPr>
              <a:t>0</a:t>
            </a:r>
            <a:endParaRPr lang="ru-RU" baseline="300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8052" y="948262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90</a:t>
            </a:r>
            <a:r>
              <a:rPr lang="en-US" baseline="30000" dirty="0" smtClean="0">
                <a:solidFill>
                  <a:srgbClr val="00B050"/>
                </a:solidFill>
              </a:rPr>
              <a:t>0</a:t>
            </a:r>
            <a:endParaRPr lang="ru-RU" baseline="300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32454" y="94826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165</a:t>
            </a:r>
            <a:r>
              <a:rPr lang="en-US" baseline="30000" dirty="0" smtClean="0">
                <a:solidFill>
                  <a:srgbClr val="00B050"/>
                </a:solidFill>
              </a:rPr>
              <a:t>0</a:t>
            </a:r>
            <a:endParaRPr lang="ru-RU" baseline="300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0317" y="213125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dirty="0"/>
              <a:t>Все события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534" y="5237730"/>
            <a:ext cx="2570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Э</a:t>
            </a:r>
            <a:r>
              <a:rPr lang="ru-RU" sz="1600" dirty="0" err="1" smtClean="0"/>
              <a:t>нергетический</a:t>
            </a:r>
            <a:r>
              <a:rPr lang="ru-RU" sz="1600" dirty="0" smtClean="0"/>
              <a:t> </a:t>
            </a:r>
            <a:r>
              <a:rPr lang="ru-RU" sz="1600" dirty="0" smtClean="0"/>
              <a:t>поро</a:t>
            </a:r>
            <a:r>
              <a:rPr lang="ru-RU" sz="1600" dirty="0"/>
              <a:t>г</a:t>
            </a:r>
            <a:r>
              <a:rPr lang="ru-RU" sz="1600" dirty="0" smtClean="0"/>
              <a:t>а</a:t>
            </a:r>
            <a:endParaRPr lang="ru-RU" sz="1600" dirty="0"/>
          </a:p>
          <a:p>
            <a:r>
              <a:rPr lang="ru-RU" sz="1600" dirty="0"/>
              <a:t>(</a:t>
            </a:r>
            <a:r>
              <a:rPr lang="ru-RU" sz="1600" dirty="0" smtClean="0"/>
              <a:t>E</a:t>
            </a:r>
            <a:r>
              <a:rPr lang="en-US" sz="1600" dirty="0" smtClean="0">
                <a:latin typeface="Symbol" panose="05050102010706020507" pitchFamily="18" charset="2"/>
              </a:rPr>
              <a:t>g</a:t>
            </a:r>
            <a:r>
              <a:rPr lang="ru-RU" sz="1600" dirty="0" smtClean="0"/>
              <a:t> </a:t>
            </a:r>
            <a:r>
              <a:rPr lang="ru-RU" sz="1600" dirty="0"/>
              <a:t>~ 4 МэВ)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115988" y="4025720"/>
            <a:ext cx="197489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5438898" y="4028896"/>
            <a:ext cx="197489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53865" y="3737361"/>
            <a:ext cx="9877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~3ns FWHM</a:t>
            </a:r>
            <a:endParaRPr lang="ru-RU" sz="1050" dirty="0"/>
          </a:p>
        </p:txBody>
      </p:sp>
      <p:sp>
        <p:nvSpPr>
          <p:cNvPr id="35" name="TextBox 34"/>
          <p:cNvSpPr txBox="1"/>
          <p:nvPr/>
        </p:nvSpPr>
        <p:spPr>
          <a:xfrm>
            <a:off x="2370150" y="19439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52739" y="195915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84452" y="14380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38" name="Прямая со стрелкой 37"/>
          <p:cNvCxnSpPr>
            <a:stCxn id="35" idx="2"/>
          </p:cNvCxnSpPr>
          <p:nvPr/>
        </p:nvCxnSpPr>
        <p:spPr>
          <a:xfrm>
            <a:off x="2512176" y="2251756"/>
            <a:ext cx="159230" cy="190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36" idx="2"/>
          </p:cNvCxnSpPr>
          <p:nvPr/>
        </p:nvCxnSpPr>
        <p:spPr>
          <a:xfrm rot="16200000" flipH="1">
            <a:off x="2810152" y="2351549"/>
            <a:ext cx="315329" cy="146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59314" y="169990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76226" y="173309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50194" y="173363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73482" y="184402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65553" y="19952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81482" y="211474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72451" y="46768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25790" y="45229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2426" y="442319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52883" y="443929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47750" y="436905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59234" y="462192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51050" y="45736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71651" y="46056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43286" y="45770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5608" y="5903075"/>
            <a:ext cx="791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1 – </a:t>
            </a:r>
            <a:r>
              <a:rPr lang="ru-RU" sz="1600" dirty="0">
                <a:solidFill>
                  <a:srgbClr val="FF0000"/>
                </a:solidFill>
              </a:rPr>
              <a:t>нейтроны и </a:t>
            </a:r>
            <a:r>
              <a:rPr lang="en-US" sz="16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ru-RU" sz="1600" dirty="0" smtClean="0">
                <a:solidFill>
                  <a:srgbClr val="FF0000"/>
                </a:solidFill>
              </a:rPr>
              <a:t>-лучи </a:t>
            </a:r>
            <a:r>
              <a:rPr lang="ru-RU" sz="1600" dirty="0">
                <a:solidFill>
                  <a:srgbClr val="FF0000"/>
                </a:solidFill>
              </a:rPr>
              <a:t>от защиты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; 2 – -</a:t>
            </a:r>
            <a:r>
              <a:rPr lang="ru-RU" sz="1600" dirty="0">
                <a:solidFill>
                  <a:srgbClr val="FF0000"/>
                </a:solidFill>
                <a:sym typeface="Symbol"/>
              </a:rPr>
              <a:t>лучи от углеродной мишени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;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sym typeface="Symbol"/>
              </a:rPr>
              <a:t>3 – </a:t>
            </a:r>
            <a:r>
              <a:rPr lang="ru-RU" sz="1600" dirty="0" smtClean="0">
                <a:solidFill>
                  <a:srgbClr val="FF0000"/>
                </a:solidFill>
                <a:sym typeface="Symbol"/>
              </a:rPr>
              <a:t>нейтроны, рассеянные </a:t>
            </a:r>
            <a:r>
              <a:rPr lang="ru-RU" sz="1600" dirty="0">
                <a:solidFill>
                  <a:srgbClr val="FF0000"/>
                </a:solidFill>
                <a:sym typeface="Symbol"/>
              </a:rPr>
              <a:t>на </a:t>
            </a:r>
            <a:r>
              <a:rPr lang="ru-RU" sz="1600" dirty="0" smtClean="0">
                <a:solidFill>
                  <a:srgbClr val="FF0000"/>
                </a:solidFill>
                <a:sym typeface="Symbol"/>
              </a:rPr>
              <a:t>мишени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;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6" name="Picture 8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5604" r="2411" b="10614"/>
          <a:stretch/>
        </p:blipFill>
        <p:spPr bwMode="auto">
          <a:xfrm>
            <a:off x="0" y="615091"/>
            <a:ext cx="1729047" cy="130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Прямая со стрелкой 56"/>
          <p:cNvCxnSpPr/>
          <p:nvPr/>
        </p:nvCxnSpPr>
        <p:spPr>
          <a:xfrm flipV="1">
            <a:off x="1095555" y="1026543"/>
            <a:ext cx="793630" cy="2242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 flipH="1" flipV="1">
            <a:off x="733246" y="871269"/>
            <a:ext cx="74187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0800000">
            <a:off x="215661" y="966158"/>
            <a:ext cx="879895" cy="2846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617779" y="677967"/>
            <a:ext cx="394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15</a:t>
            </a:r>
            <a:r>
              <a:rPr lang="en-US" sz="1050" baseline="30000" dirty="0" smtClean="0">
                <a:solidFill>
                  <a:srgbClr val="00B050"/>
                </a:solidFill>
              </a:rPr>
              <a:t>0</a:t>
            </a:r>
            <a:endParaRPr lang="ru-RU" sz="1050" baseline="30000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54186" y="338662"/>
            <a:ext cx="3850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90</a:t>
            </a:r>
            <a:r>
              <a:rPr lang="en-US" sz="1050" baseline="30000" dirty="0" smtClean="0">
                <a:solidFill>
                  <a:srgbClr val="00B050"/>
                </a:solidFill>
              </a:rPr>
              <a:t>0</a:t>
            </a:r>
            <a:endParaRPr lang="ru-RU" sz="1050" baseline="30000" dirty="0">
              <a:solidFill>
                <a:srgbClr val="00B05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675091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165</a:t>
            </a:r>
            <a:r>
              <a:rPr lang="en-US" sz="1050" baseline="30000" dirty="0" smtClean="0">
                <a:solidFill>
                  <a:srgbClr val="00B050"/>
                </a:solidFill>
              </a:rPr>
              <a:t>0</a:t>
            </a:r>
            <a:endParaRPr lang="ru-RU" sz="1050" baseline="30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24"/>
          <a:stretch/>
        </p:blipFill>
        <p:spPr bwMode="auto">
          <a:xfrm>
            <a:off x="1808248" y="3054349"/>
            <a:ext cx="7200000" cy="23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50000"/>
          <a:stretch/>
        </p:blipFill>
        <p:spPr bwMode="auto">
          <a:xfrm>
            <a:off x="1835670" y="666750"/>
            <a:ext cx="7200000" cy="233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295" y="0"/>
            <a:ext cx="4527613" cy="6174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/>
              <a:t>Энергетические спектры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A9E0A-A43D-4092-ADC0-D4DE74023B4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83296" y="948262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15</a:t>
            </a:r>
            <a:r>
              <a:rPr lang="en-US" baseline="30000" dirty="0" smtClean="0">
                <a:solidFill>
                  <a:srgbClr val="00B050"/>
                </a:solidFill>
              </a:rPr>
              <a:t>0</a:t>
            </a:r>
            <a:endParaRPr lang="ru-RU" baseline="300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1105" y="948262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90</a:t>
            </a:r>
            <a:r>
              <a:rPr lang="en-US" baseline="30000" smtClean="0">
                <a:solidFill>
                  <a:srgbClr val="00B050"/>
                </a:solidFill>
              </a:rPr>
              <a:t>0</a:t>
            </a:r>
            <a:endParaRPr lang="ru-RU" baseline="3000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05281" y="94826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165</a:t>
            </a:r>
            <a:r>
              <a:rPr lang="en-US" baseline="30000" smtClean="0">
                <a:solidFill>
                  <a:srgbClr val="00B050"/>
                </a:solidFill>
              </a:rPr>
              <a:t>0</a:t>
            </a:r>
            <a:endParaRPr lang="ru-RU" baseline="3000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590" y="220711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dirty="0"/>
              <a:t>Все события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721" y="4018659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- </a:t>
            </a:r>
            <a:r>
              <a:rPr lang="ru-RU" sz="1600" dirty="0" smtClean="0">
                <a:sym typeface="Symbol"/>
              </a:rPr>
              <a:t>совпадение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80760" y="3612264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4.4 MeV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5627725" y="3501656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4.4 MeV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988596" y="3491023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4.4 MeV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405617" y="341644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single</a:t>
            </a:r>
          </a:p>
          <a:p>
            <a:r>
              <a:rPr lang="en-US" sz="900" dirty="0" smtClean="0"/>
              <a:t>escape</a:t>
            </a:r>
            <a:endParaRPr lang="ru-RU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4776309" y="325725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/>
              <a:t>single</a:t>
            </a:r>
          </a:p>
          <a:p>
            <a:r>
              <a:rPr lang="en-US" sz="900" smtClean="0"/>
              <a:t>escape</a:t>
            </a:r>
            <a:endParaRPr lang="ru-RU" sz="900"/>
          </a:p>
        </p:txBody>
      </p:sp>
      <p:sp>
        <p:nvSpPr>
          <p:cNvPr id="24" name="TextBox 23"/>
          <p:cNvSpPr txBox="1"/>
          <p:nvPr/>
        </p:nvSpPr>
        <p:spPr>
          <a:xfrm>
            <a:off x="7141536" y="339887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/>
              <a:t>single</a:t>
            </a:r>
          </a:p>
          <a:p>
            <a:r>
              <a:rPr lang="en-US" sz="900" smtClean="0"/>
              <a:t>escape</a:t>
            </a:r>
            <a:endParaRPr lang="ru-RU" sz="900"/>
          </a:p>
        </p:txBody>
      </p:sp>
      <p:cxnSp>
        <p:nvCxnSpPr>
          <p:cNvPr id="26" name="Прямая со стрелкой 25"/>
          <p:cNvCxnSpPr>
            <a:stCxn id="22" idx="2"/>
          </p:cNvCxnSpPr>
          <p:nvPr/>
        </p:nvCxnSpPr>
        <p:spPr>
          <a:xfrm rot="16200000" flipH="1">
            <a:off x="2766131" y="3713166"/>
            <a:ext cx="105589" cy="250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3" idx="2"/>
          </p:cNvCxnSpPr>
          <p:nvPr/>
        </p:nvCxnSpPr>
        <p:spPr>
          <a:xfrm rot="16200000" flipH="1">
            <a:off x="5078343" y="3612453"/>
            <a:ext cx="208370" cy="236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4" idx="2"/>
          </p:cNvCxnSpPr>
          <p:nvPr/>
        </p:nvCxnSpPr>
        <p:spPr>
          <a:xfrm rot="16200000" flipH="1">
            <a:off x="7475468" y="3722175"/>
            <a:ext cx="176472" cy="268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4" idx="2"/>
          </p:cNvCxnSpPr>
          <p:nvPr/>
        </p:nvCxnSpPr>
        <p:spPr>
          <a:xfrm rot="5400000">
            <a:off x="3318656" y="3831670"/>
            <a:ext cx="174325" cy="258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5" idx="2"/>
          </p:cNvCxnSpPr>
          <p:nvPr/>
        </p:nvCxnSpPr>
        <p:spPr>
          <a:xfrm rot="5400000">
            <a:off x="5733724" y="3717519"/>
            <a:ext cx="202678" cy="294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6" idx="2"/>
          </p:cNvCxnSpPr>
          <p:nvPr/>
        </p:nvCxnSpPr>
        <p:spPr>
          <a:xfrm rot="5400000">
            <a:off x="8126492" y="3738783"/>
            <a:ext cx="202679" cy="230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5604" r="2411" b="10614"/>
          <a:stretch/>
        </p:blipFill>
        <p:spPr bwMode="auto">
          <a:xfrm>
            <a:off x="0" y="240441"/>
            <a:ext cx="1729047" cy="130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1095555" y="651893"/>
            <a:ext cx="793630" cy="2242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42" idx="2"/>
          </p:cNvCxnSpPr>
          <p:nvPr/>
        </p:nvCxnSpPr>
        <p:spPr>
          <a:xfrm flipV="1">
            <a:off x="1103387" y="240441"/>
            <a:ext cx="1588" cy="62790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01898" y="405140"/>
            <a:ext cx="394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15</a:t>
            </a:r>
            <a:r>
              <a:rPr lang="en-US" sz="1050" baseline="30000" dirty="0" smtClean="0">
                <a:solidFill>
                  <a:srgbClr val="00B050"/>
                </a:solidFill>
              </a:rPr>
              <a:t>0</a:t>
            </a:r>
            <a:endParaRPr lang="ru-RU" sz="1050" baseline="300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2454" y="-13475"/>
            <a:ext cx="3850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90</a:t>
            </a:r>
            <a:r>
              <a:rPr lang="en-US" sz="1050" baseline="30000" dirty="0" smtClean="0">
                <a:solidFill>
                  <a:srgbClr val="00B050"/>
                </a:solidFill>
              </a:rPr>
              <a:t>0</a:t>
            </a:r>
            <a:endParaRPr lang="ru-RU" sz="1050" baseline="300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338541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165</a:t>
            </a:r>
            <a:r>
              <a:rPr lang="en-US" sz="1050" baseline="30000" dirty="0" smtClean="0">
                <a:solidFill>
                  <a:srgbClr val="00B050"/>
                </a:solidFill>
              </a:rPr>
              <a:t>0</a:t>
            </a:r>
            <a:endParaRPr lang="ru-RU" sz="1050" baseline="30000" dirty="0">
              <a:solidFill>
                <a:srgbClr val="00B050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rot="10800000">
            <a:off x="215661" y="597858"/>
            <a:ext cx="879895" cy="2846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369" y="0"/>
            <a:ext cx="6546883" cy="7635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/>
              <a:t>Выход </a:t>
            </a:r>
            <a:r>
              <a:rPr lang="ru-RU" sz="2800" b="1" dirty="0" err="1" smtClean="0"/>
              <a:t>гамма-квантов</a:t>
            </a:r>
            <a:r>
              <a:rPr lang="ru-RU" sz="2800" b="1" dirty="0" smtClean="0"/>
              <a:t> с энергией 4,44 МэВ в </a:t>
            </a:r>
            <a:r>
              <a:rPr lang="ru-RU" sz="2800" b="1" dirty="0"/>
              <a:t>зависимости от </a:t>
            </a:r>
            <a:r>
              <a:rPr lang="ru-RU" sz="2800" b="1" dirty="0" smtClean="0"/>
              <a:t>детекторов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A9E0A-A43D-4092-ADC0-D4DE74023B4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833438"/>
            <a:ext cx="70199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14" y="0"/>
            <a:ext cx="8052679" cy="7635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/>
              <a:t>Выход </a:t>
            </a:r>
            <a:r>
              <a:rPr lang="ru-RU" sz="2800" b="1" dirty="0" err="1" smtClean="0"/>
              <a:t>гамма-квантов</a:t>
            </a:r>
            <a:r>
              <a:rPr lang="ru-RU" sz="2800" b="1" dirty="0" smtClean="0"/>
              <a:t> с энергией 4,44 МэВ в зависимости от </a:t>
            </a:r>
            <a:r>
              <a:rPr lang="ru-RU" sz="2800" b="1" dirty="0" err="1"/>
              <a:t>Cos</a:t>
            </a:r>
            <a:r>
              <a:rPr lang="ru-RU" sz="2800" b="1" dirty="0"/>
              <a:t> </a:t>
            </a:r>
            <a:r>
              <a:rPr lang="ru-RU" sz="2800" b="1" dirty="0" smtClean="0"/>
              <a:t>(</a:t>
            </a:r>
            <a:r>
              <a:rPr lang="en-US" sz="2800" b="1" dirty="0" smtClean="0">
                <a:latin typeface="Symbol" panose="05050102010706020507" pitchFamily="18" charset="2"/>
              </a:rPr>
              <a:t>Q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A9E0A-A43D-4092-ADC0-D4DE74023B4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930498"/>
            <a:ext cx="70199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560388"/>
            <a:ext cx="70199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648" y="0"/>
            <a:ext cx="7543845" cy="7635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/>
              <a:t>Результаты и сравнение с другими данными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A9E0A-A43D-4092-ADC0-D4DE74023B4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079472" y="5461000"/>
          <a:ext cx="4089456" cy="49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Формула" r:id="rId5" imgW="1676400" imgH="203200" progId="Equation.3">
                  <p:embed/>
                </p:oleObj>
              </mc:Choice>
              <mc:Fallback>
                <p:oleObj name="Формула" r:id="rId5" imgW="1676400" imgH="2032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472" y="5461000"/>
                        <a:ext cx="4089456" cy="495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17261" y="5461000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a=1.80</a:t>
            </a:r>
            <a:r>
              <a:rPr lang="en-US" dirty="0" smtClean="0">
                <a:sym typeface="Symbol"/>
              </a:rPr>
              <a:t>0.10</a:t>
            </a:r>
          </a:p>
          <a:p>
            <a:r>
              <a:rPr lang="en-US" dirty="0" smtClean="0">
                <a:sym typeface="Symbol"/>
              </a:rPr>
              <a:t>b=1.45 0.11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18483" y="5513645"/>
            <a:ext cx="1398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a=1.75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0.18</a:t>
            </a:r>
          </a:p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b=1.20 0.31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1106" y="5237019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Anderson et al: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3287" y="201875"/>
            <a:ext cx="7783513" cy="1219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/>
              <a:t>Мотивация: почему </a:t>
            </a:r>
            <a:r>
              <a:rPr lang="ru-RU" sz="2800" b="1" dirty="0" smtClean="0"/>
              <a:t>нужны</a:t>
            </a:r>
            <a:r>
              <a:rPr lang="en-US" sz="2800" b="1" dirty="0" smtClean="0"/>
              <a:t> </a:t>
            </a:r>
            <a:r>
              <a:rPr lang="ru-RU" sz="2800" b="1" dirty="0" smtClean="0"/>
              <a:t>измерения </a:t>
            </a:r>
            <a:r>
              <a:rPr lang="ru-RU" sz="2800" b="1" dirty="0"/>
              <a:t>угловых </a:t>
            </a:r>
            <a:r>
              <a:rPr lang="ru-RU" sz="2800" b="1" dirty="0" smtClean="0"/>
              <a:t>зависимостей гамма-квантов</a:t>
            </a:r>
            <a:r>
              <a:rPr lang="en-US" sz="2800" b="1" dirty="0" smtClean="0"/>
              <a:t> </a:t>
            </a:r>
            <a:r>
              <a:rPr lang="ru-RU" sz="2800" b="1" dirty="0" smtClean="0"/>
              <a:t>при</a:t>
            </a:r>
            <a:r>
              <a:rPr lang="en-US" sz="2800" b="1" dirty="0" smtClean="0"/>
              <a:t> </a:t>
            </a:r>
            <a:r>
              <a:rPr lang="ru-RU" sz="2800" b="1" dirty="0" smtClean="0"/>
              <a:t>неупругом</a:t>
            </a:r>
            <a:r>
              <a:rPr lang="en-US" sz="2800" b="1" dirty="0" smtClean="0"/>
              <a:t> </a:t>
            </a:r>
            <a:r>
              <a:rPr lang="ru-RU" sz="2800" b="1" dirty="0" smtClean="0"/>
              <a:t>рассеянии </a:t>
            </a:r>
            <a:r>
              <a:rPr lang="ru-RU" sz="2800" b="1" dirty="0"/>
              <a:t>нейтронов</a:t>
            </a:r>
            <a:endParaRPr lang="ru-RU" sz="2800" b="1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5901C-B289-40C4-848F-1648810FDC67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548" y="1599798"/>
            <a:ext cx="793125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2200" dirty="0" smtClean="0">
                <a:solidFill>
                  <a:srgbClr val="0D21B3"/>
                </a:solidFill>
                <a:latin typeface="Times New Roman"/>
              </a:rPr>
              <a:t>В</a:t>
            </a:r>
            <a:r>
              <a:rPr lang="en-US" sz="2200" dirty="0" smtClean="0">
                <a:solidFill>
                  <a:srgbClr val="0D21B3"/>
                </a:solidFill>
                <a:latin typeface="Times New Roman"/>
              </a:rPr>
              <a:t>в</a:t>
            </a:r>
            <a:r>
              <a:rPr lang="ru-RU" sz="2200" dirty="0" smtClean="0">
                <a:solidFill>
                  <a:srgbClr val="0D21B3"/>
                </a:solidFill>
                <a:latin typeface="Times New Roman"/>
              </a:rPr>
              <a:t>едение</a:t>
            </a:r>
            <a:r>
              <a:rPr lang="ru-RU" sz="2200" dirty="0" smtClean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2200" dirty="0">
                <a:solidFill>
                  <a:srgbClr val="0D21B3"/>
                </a:solidFill>
                <a:latin typeface="Times New Roman"/>
              </a:rPr>
              <a:t>в эксплуатацию установки </a:t>
            </a:r>
            <a:r>
              <a:rPr lang="ru-RU" sz="2200" dirty="0" smtClean="0">
                <a:solidFill>
                  <a:srgbClr val="0D21B3"/>
                </a:solidFill>
                <a:latin typeface="Times New Roman"/>
              </a:rPr>
              <a:t>Тангра</a:t>
            </a:r>
            <a:endParaRPr lang="en-US" sz="2200" dirty="0" smtClean="0">
              <a:solidFill>
                <a:srgbClr val="0D21B3"/>
              </a:solidFill>
              <a:latin typeface="Times New Roman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D21B3"/>
              </a:solidFill>
              <a:latin typeface="Times New Roman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2200" dirty="0">
                <a:solidFill>
                  <a:srgbClr val="0D21B3"/>
                </a:solidFill>
                <a:latin typeface="Times New Roman"/>
              </a:rPr>
              <a:t>Некоторые расхождения между имеющимися экспериментальными </a:t>
            </a:r>
            <a:r>
              <a:rPr lang="ru-RU" sz="2200" dirty="0" smtClean="0">
                <a:solidFill>
                  <a:srgbClr val="0D21B3"/>
                </a:solidFill>
                <a:latin typeface="Times New Roman"/>
              </a:rPr>
              <a:t>и оцененными данными</a:t>
            </a:r>
            <a:endParaRPr lang="en-US" sz="2200" dirty="0" smtClean="0">
              <a:solidFill>
                <a:srgbClr val="0D21B3"/>
              </a:solidFill>
              <a:latin typeface="Times New Roman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D21B3"/>
              </a:solidFill>
              <a:latin typeface="Times New Roman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2200" dirty="0" smtClean="0">
                <a:solidFill>
                  <a:srgbClr val="0D21B3"/>
                </a:solidFill>
                <a:latin typeface="Times New Roman"/>
              </a:rPr>
              <a:t>Исследование возможных различий в рассеянии </a:t>
            </a:r>
            <a:r>
              <a:rPr lang="ru-RU" sz="2200" dirty="0">
                <a:solidFill>
                  <a:srgbClr val="0D21B3"/>
                </a:solidFill>
                <a:latin typeface="Times New Roman"/>
              </a:rPr>
              <a:t>нейтрона и </a:t>
            </a:r>
            <a:r>
              <a:rPr lang="ru-RU" sz="2200" dirty="0" smtClean="0">
                <a:solidFill>
                  <a:srgbClr val="0D21B3"/>
                </a:solidFill>
                <a:latin typeface="Times New Roman"/>
              </a:rPr>
              <a:t>протона</a:t>
            </a:r>
            <a:endParaRPr lang="en-US" sz="2200" dirty="0" smtClean="0">
              <a:solidFill>
                <a:srgbClr val="0D21B3"/>
              </a:solidFill>
              <a:latin typeface="Times New Roman"/>
            </a:endParaRPr>
          </a:p>
          <a:p>
            <a:pPr>
              <a:spcBef>
                <a:spcPts val="600"/>
              </a:spcBef>
            </a:pPr>
            <a:endParaRPr lang="en-US" sz="2200" dirty="0">
              <a:solidFill>
                <a:srgbClr val="0D21B3"/>
              </a:solidFill>
              <a:latin typeface="Times New Roman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2200" dirty="0">
                <a:solidFill>
                  <a:srgbClr val="0D21B3"/>
                </a:solidFill>
                <a:latin typeface="Times New Roman"/>
              </a:rPr>
              <a:t>Угловая анизотропия испускаемых гамма-лучей </a:t>
            </a:r>
            <a:r>
              <a:rPr lang="ru-RU" sz="2200" dirty="0" err="1" smtClean="0">
                <a:solidFill>
                  <a:srgbClr val="0D21B3"/>
                </a:solidFill>
                <a:latin typeface="Times New Roman"/>
              </a:rPr>
              <a:t>должн</a:t>
            </a:r>
            <a:r>
              <a:rPr lang="en-US" sz="2200" dirty="0" smtClean="0">
                <a:solidFill>
                  <a:srgbClr val="0D21B3"/>
                </a:solidFill>
                <a:latin typeface="Times New Roman"/>
              </a:rPr>
              <a:t>а</a:t>
            </a:r>
            <a:r>
              <a:rPr lang="ru-RU" sz="2200" dirty="0" smtClean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2200" dirty="0">
                <a:solidFill>
                  <a:srgbClr val="0D21B3"/>
                </a:solidFill>
                <a:latin typeface="Times New Roman"/>
              </a:rPr>
              <a:t>быть </a:t>
            </a:r>
            <a:r>
              <a:rPr lang="ru-RU" sz="2200" dirty="0" smtClean="0">
                <a:solidFill>
                  <a:srgbClr val="0D21B3"/>
                </a:solidFill>
                <a:latin typeface="Times New Roman"/>
              </a:rPr>
              <a:t>принят</a:t>
            </a:r>
            <a:r>
              <a:rPr lang="en-US" sz="2200" dirty="0" smtClean="0">
                <a:solidFill>
                  <a:srgbClr val="0D21B3"/>
                </a:solidFill>
                <a:latin typeface="Times New Roman"/>
              </a:rPr>
              <a:t>а </a:t>
            </a:r>
            <a:r>
              <a:rPr lang="ru-RU" sz="2200" dirty="0" smtClean="0">
                <a:solidFill>
                  <a:srgbClr val="0D21B3"/>
                </a:solidFill>
                <a:latin typeface="Times New Roman"/>
              </a:rPr>
              <a:t>во </a:t>
            </a:r>
            <a:r>
              <a:rPr lang="ru-RU" sz="2200" dirty="0">
                <a:solidFill>
                  <a:srgbClr val="0D21B3"/>
                </a:solidFill>
                <a:latin typeface="Times New Roman"/>
              </a:rPr>
              <a:t>внимание, если метод </a:t>
            </a:r>
            <a:r>
              <a:rPr lang="ru-RU" sz="2200" dirty="0" smtClean="0">
                <a:solidFill>
                  <a:srgbClr val="0D21B3"/>
                </a:solidFill>
                <a:latin typeface="Times New Roman"/>
              </a:rPr>
              <a:t>мечен</a:t>
            </a:r>
            <a:r>
              <a:rPr lang="en-US" sz="2200" dirty="0" err="1" smtClean="0">
                <a:solidFill>
                  <a:srgbClr val="0D21B3"/>
                </a:solidFill>
                <a:latin typeface="Times New Roman"/>
              </a:rPr>
              <a:t>ых</a:t>
            </a:r>
            <a:r>
              <a:rPr lang="ru-RU" sz="2200" dirty="0" smtClean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2200" dirty="0" err="1" smtClean="0">
                <a:solidFill>
                  <a:srgbClr val="0D21B3"/>
                </a:solidFill>
                <a:latin typeface="Times New Roman"/>
              </a:rPr>
              <a:t>нейтро</a:t>
            </a:r>
            <a:r>
              <a:rPr lang="en-US" sz="2200" dirty="0" err="1" smtClean="0">
                <a:solidFill>
                  <a:srgbClr val="0D21B3"/>
                </a:solidFill>
                <a:latin typeface="Times New Roman"/>
              </a:rPr>
              <a:t>нов</a:t>
            </a:r>
            <a:r>
              <a:rPr lang="ru-RU" sz="2200" dirty="0" smtClean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2200" dirty="0">
                <a:solidFill>
                  <a:srgbClr val="0D21B3"/>
                </a:solidFill>
                <a:latin typeface="Times New Roman"/>
              </a:rPr>
              <a:t>используется для элементного анализа</a:t>
            </a:r>
            <a:endParaRPr lang="en-US" sz="2200" dirty="0" smtClean="0">
              <a:solidFill>
                <a:srgbClr val="0D21B3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BEF8C-31B7-4FA2-BA0E-49A2ED40380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1478"/>
          </a:xfrm>
        </p:spPr>
        <p:txBody>
          <a:bodyPr>
            <a:normAutofit fontScale="90000"/>
          </a:bodyPr>
          <a:lstStyle/>
          <a:p>
            <a:r>
              <a:rPr lang="ru-RU" dirty="0"/>
              <a:t>Выводы и перспективы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548" y="951129"/>
            <a:ext cx="7931252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rgbClr val="0D21B3"/>
                </a:solidFill>
                <a:latin typeface="Times New Roman"/>
              </a:rPr>
              <a:t>Угловое распределение 4,44 МэВ гамма-лучей от </a:t>
            </a:r>
            <a:r>
              <a:rPr lang="ru-RU" sz="2000" dirty="0" smtClean="0">
                <a:solidFill>
                  <a:srgbClr val="0D21B3"/>
                </a:solidFill>
                <a:latin typeface="Times New Roman"/>
              </a:rPr>
              <a:t>1го возбуждённого </a:t>
            </a:r>
            <a:r>
              <a:rPr lang="ru-RU" sz="2000" dirty="0">
                <a:solidFill>
                  <a:srgbClr val="0D21B3"/>
                </a:solidFill>
                <a:latin typeface="Times New Roman"/>
              </a:rPr>
              <a:t>состояния </a:t>
            </a:r>
            <a:r>
              <a:rPr lang="ru-RU" sz="2000" baseline="30000" dirty="0">
                <a:solidFill>
                  <a:srgbClr val="0D21B3"/>
                </a:solidFill>
                <a:latin typeface="Times New Roman"/>
              </a:rPr>
              <a:t>12</a:t>
            </a:r>
            <a:r>
              <a:rPr lang="ru-RU" sz="2000" dirty="0">
                <a:solidFill>
                  <a:srgbClr val="0D21B3"/>
                </a:solidFill>
                <a:latin typeface="Times New Roman"/>
              </a:rPr>
              <a:t>С в </a:t>
            </a:r>
            <a:r>
              <a:rPr lang="ru-RU" sz="2000" dirty="0" smtClean="0">
                <a:solidFill>
                  <a:srgbClr val="0D21B3"/>
                </a:solidFill>
                <a:latin typeface="Times New Roman"/>
              </a:rPr>
              <a:t>реакции (</a:t>
            </a:r>
            <a:r>
              <a:rPr lang="en-US" sz="2000" dirty="0" smtClean="0">
                <a:solidFill>
                  <a:srgbClr val="0D21B3"/>
                </a:solidFill>
                <a:latin typeface="Times New Roman"/>
              </a:rPr>
              <a:t>n,</a:t>
            </a:r>
            <a:r>
              <a:rPr lang="ru-RU" sz="2000" dirty="0" smtClean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0D21B3"/>
                </a:solidFill>
                <a:latin typeface="Times New Roman"/>
              </a:rPr>
              <a:t>n</a:t>
            </a:r>
            <a:r>
              <a:rPr lang="ru-RU" sz="2000" dirty="0" smtClean="0">
                <a:solidFill>
                  <a:srgbClr val="0D21B3"/>
                </a:solidFill>
                <a:latin typeface="Times New Roman"/>
              </a:rPr>
              <a:t>‘</a:t>
            </a:r>
            <a:r>
              <a:rPr lang="en-US" sz="2000" dirty="0" smtClean="0">
                <a:solidFill>
                  <a:srgbClr val="0D21B3"/>
                </a:solidFill>
                <a:latin typeface="Symbol" panose="05050102010706020507" pitchFamily="18" charset="2"/>
              </a:rPr>
              <a:t>g</a:t>
            </a:r>
            <a:r>
              <a:rPr lang="ru-RU" sz="2000" dirty="0" smtClean="0">
                <a:solidFill>
                  <a:srgbClr val="0D21B3"/>
                </a:solidFill>
                <a:latin typeface="Symbol" panose="05050102010706020507" pitchFamily="18" charset="2"/>
              </a:rPr>
              <a:t>)</a:t>
            </a:r>
            <a:r>
              <a:rPr lang="ru-RU" sz="2000" dirty="0" smtClean="0">
                <a:solidFill>
                  <a:srgbClr val="0D21B3"/>
                </a:solidFill>
                <a:latin typeface="Times New Roman"/>
              </a:rPr>
              <a:t> было измерено </a:t>
            </a:r>
            <a:r>
              <a:rPr lang="ru-RU" sz="2000" dirty="0">
                <a:solidFill>
                  <a:srgbClr val="0D21B3"/>
                </a:solidFill>
                <a:latin typeface="Times New Roman"/>
              </a:rPr>
              <a:t>с хорошей точностью, используя метод </a:t>
            </a:r>
            <a:r>
              <a:rPr lang="ru-RU" sz="2000" dirty="0" smtClean="0">
                <a:solidFill>
                  <a:srgbClr val="0D21B3"/>
                </a:solidFill>
                <a:latin typeface="Times New Roman"/>
              </a:rPr>
              <a:t>меченных </a:t>
            </a:r>
            <a:r>
              <a:rPr lang="ru-RU" sz="2000" dirty="0">
                <a:solidFill>
                  <a:srgbClr val="0D21B3"/>
                </a:solidFill>
                <a:latin typeface="Times New Roman"/>
              </a:rPr>
              <a:t>нейтронов.</a:t>
            </a:r>
            <a:endParaRPr lang="en-US" sz="2000" dirty="0" smtClean="0">
              <a:solidFill>
                <a:srgbClr val="0D21B3"/>
              </a:solidFill>
              <a:latin typeface="Times New Roman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Данные в основном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согласуются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с предыдущими измерениями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2000" dirty="0" smtClean="0">
                <a:solidFill>
                  <a:srgbClr val="0D21B3"/>
                </a:solidFill>
                <a:latin typeface="Times New Roman"/>
              </a:rPr>
              <a:t>Оцененные </a:t>
            </a:r>
            <a:r>
              <a:rPr lang="ru-RU" sz="2000" dirty="0">
                <a:solidFill>
                  <a:srgbClr val="0D21B3"/>
                </a:solidFill>
                <a:latin typeface="Times New Roman"/>
              </a:rPr>
              <a:t>параметры анизотропии от ENDF / B и JENDL библиотек не включают коэффициенты 4-го порядка, что приводит к отклонению в </a:t>
            </a:r>
            <a:r>
              <a:rPr lang="ru-RU" sz="2000" dirty="0" smtClean="0">
                <a:solidFill>
                  <a:srgbClr val="0D21B3"/>
                </a:solidFill>
                <a:latin typeface="Times New Roman"/>
              </a:rPr>
              <a:t>области углов 0 </a:t>
            </a:r>
            <a:r>
              <a:rPr lang="ru-RU" sz="2000" dirty="0">
                <a:solidFill>
                  <a:srgbClr val="0D21B3"/>
                </a:solidFill>
                <a:latin typeface="Times New Roman"/>
              </a:rPr>
              <a:t>и 180 </a:t>
            </a:r>
            <a:r>
              <a:rPr lang="ru-RU" sz="2000" dirty="0" smtClean="0">
                <a:solidFill>
                  <a:srgbClr val="0D21B3"/>
                </a:solidFill>
                <a:latin typeface="Times New Roman"/>
              </a:rPr>
              <a:t>градусов</a:t>
            </a:r>
            <a:r>
              <a:rPr lang="en-US" sz="2000" dirty="0" smtClean="0">
                <a:solidFill>
                  <a:srgbClr val="0D21B3"/>
                </a:solidFill>
                <a:latin typeface="Times New Roman"/>
              </a:rPr>
              <a:t>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rgbClr val="0D21B3"/>
              </a:solidFill>
              <a:latin typeface="Times New Roman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Мы планируем измерить / оценить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угловые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распределения (дифференциальные сечения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) упруго 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неупруго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рассеянных нейтронов,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а также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угловые корреляции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n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'-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sym typeface="Symbol"/>
              </a:rPr>
              <a:t>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D21B3"/>
                </a:solidFill>
                <a:latin typeface="Times New Roman"/>
                <a:sym typeface="Symbol"/>
              </a:rPr>
              <a:t> </a:t>
            </a:r>
            <a:r>
              <a:rPr lang="ru-RU" sz="2000" dirty="0" err="1" smtClean="0">
                <a:solidFill>
                  <a:srgbClr val="0D21B3"/>
                </a:solidFill>
                <a:latin typeface="Times New Roman"/>
                <a:sym typeface="Symbol"/>
              </a:rPr>
              <a:t>Таже</a:t>
            </a:r>
            <a:r>
              <a:rPr lang="ru-RU" sz="2000" dirty="0" smtClean="0">
                <a:solidFill>
                  <a:srgbClr val="0D21B3"/>
                </a:solidFill>
                <a:latin typeface="Times New Roman"/>
                <a:sym typeface="Symbol"/>
              </a:rPr>
              <a:t> планируются измерения угловых корреляций </a:t>
            </a:r>
            <a:r>
              <a:rPr lang="ru-RU" sz="2000" dirty="0">
                <a:solidFill>
                  <a:srgbClr val="0D21B3"/>
                </a:solidFill>
                <a:latin typeface="Times New Roman"/>
                <a:sym typeface="Symbol"/>
              </a:rPr>
              <a:t>в рассеянии нейтронов с энергией 14 МэВ на </a:t>
            </a:r>
            <a:r>
              <a:rPr lang="ru-RU" sz="2000" dirty="0" smtClean="0">
                <a:solidFill>
                  <a:srgbClr val="0D21B3"/>
                </a:solidFill>
                <a:latin typeface="Times New Roman"/>
                <a:sym typeface="Symbol"/>
              </a:rPr>
              <a:t>других</a:t>
            </a:r>
            <a:r>
              <a:rPr lang="en-US" sz="2000" dirty="0" smtClean="0">
                <a:solidFill>
                  <a:srgbClr val="0D21B3"/>
                </a:solidFill>
                <a:latin typeface="Times New Roman"/>
                <a:sym typeface="Symbol"/>
              </a:rPr>
              <a:t> </a:t>
            </a:r>
            <a:r>
              <a:rPr lang="ru-RU" sz="2000" dirty="0" smtClean="0">
                <a:solidFill>
                  <a:srgbClr val="0D21B3"/>
                </a:solidFill>
                <a:latin typeface="Times New Roman"/>
                <a:sym typeface="Symbol"/>
              </a:rPr>
              <a:t>ядрах, </a:t>
            </a:r>
            <a:r>
              <a:rPr lang="ru-RU" sz="2000" dirty="0">
                <a:solidFill>
                  <a:srgbClr val="0D21B3"/>
                </a:solidFill>
                <a:latin typeface="Times New Roman"/>
                <a:sym typeface="Symbol"/>
              </a:rPr>
              <a:t>а также в других </a:t>
            </a:r>
            <a:r>
              <a:rPr lang="ru-RU" sz="2000" dirty="0" smtClean="0">
                <a:solidFill>
                  <a:srgbClr val="0D21B3"/>
                </a:solidFill>
                <a:latin typeface="Times New Roman"/>
                <a:sym typeface="Symbol"/>
              </a:rPr>
              <a:t>реакциях </a:t>
            </a:r>
            <a:r>
              <a:rPr lang="ru-RU" sz="2000" dirty="0">
                <a:solidFill>
                  <a:srgbClr val="0D21B3"/>
                </a:solidFill>
                <a:latin typeface="Times New Roman"/>
                <a:sym typeface="Symbol"/>
              </a:rPr>
              <a:t>(например, </a:t>
            </a:r>
            <a:r>
              <a:rPr lang="ru-RU" sz="2000" dirty="0" smtClean="0">
                <a:solidFill>
                  <a:srgbClr val="0D21B3"/>
                </a:solidFill>
                <a:latin typeface="Times New Roman"/>
                <a:sym typeface="Symbol"/>
              </a:rPr>
              <a:t>(</a:t>
            </a:r>
            <a:r>
              <a:rPr lang="en-US" sz="2000" dirty="0" smtClean="0">
                <a:solidFill>
                  <a:srgbClr val="0D21B3"/>
                </a:solidFill>
                <a:latin typeface="Times New Roman"/>
                <a:sym typeface="Symbol"/>
              </a:rPr>
              <a:t>n</a:t>
            </a:r>
            <a:r>
              <a:rPr lang="ru-RU" sz="2000" dirty="0" smtClean="0">
                <a:solidFill>
                  <a:srgbClr val="0D21B3"/>
                </a:solidFill>
                <a:latin typeface="Times New Roman"/>
                <a:sym typeface="Symbol"/>
              </a:rPr>
              <a:t>, 2</a:t>
            </a:r>
            <a:r>
              <a:rPr lang="en-US" sz="2000" dirty="0" smtClean="0">
                <a:solidFill>
                  <a:srgbClr val="0D21B3"/>
                </a:solidFill>
                <a:latin typeface="Times New Roman"/>
                <a:sym typeface="Symbol"/>
              </a:rPr>
              <a:t>n</a:t>
            </a:r>
            <a:r>
              <a:rPr lang="ru-RU" sz="2000" dirty="0" smtClean="0">
                <a:solidFill>
                  <a:srgbClr val="0D21B3"/>
                </a:solidFill>
                <a:latin typeface="Times New Roman"/>
                <a:sym typeface="Symbol"/>
              </a:rPr>
              <a:t>))</a:t>
            </a:r>
            <a:r>
              <a:rPr lang="en-US" sz="2000" dirty="0" smtClean="0">
                <a:solidFill>
                  <a:srgbClr val="0D21B3"/>
                </a:solidFill>
                <a:latin typeface="Times New Roman"/>
                <a:sym typeface="Symbol"/>
              </a:rPr>
              <a:t>.</a:t>
            </a:r>
            <a:endParaRPr lang="en-US" sz="2000" dirty="0" smtClean="0">
              <a:solidFill>
                <a:srgbClr val="0D21B3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913" y="2370138"/>
            <a:ext cx="6900862" cy="17891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i="1" dirty="0"/>
              <a:t>Спасибо за внимание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BEF8C-31B7-4FA2-BA0E-49A2ED40380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3287" y="0"/>
            <a:ext cx="7783513" cy="727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/>
              <a:t>Теоретические соображения</a:t>
            </a:r>
            <a:endParaRPr lang="ru-RU" sz="3600" b="1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5901C-B289-40C4-848F-1648810FDC67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9" name="Рисунок 8" descr="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0808" y="2963030"/>
            <a:ext cx="5279667" cy="7436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8880" y="2593698"/>
            <a:ext cx="656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D86"/>
                </a:solidFill>
              </a:rPr>
              <a:t>В общем случае, угловое распределение описывается: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5830" y="3751642"/>
            <a:ext cx="6862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2D86"/>
                </a:solidFill>
              </a:rPr>
              <a:t>Где</a:t>
            </a:r>
            <a:r>
              <a:rPr lang="en-US" sz="1600" dirty="0" smtClean="0">
                <a:solidFill>
                  <a:srgbClr val="002D86"/>
                </a:solidFill>
              </a:rPr>
              <a:t> </a:t>
            </a:r>
          </a:p>
          <a:p>
            <a:r>
              <a:rPr lang="en-US" sz="1600" dirty="0" smtClean="0">
                <a:solidFill>
                  <a:srgbClr val="002D86"/>
                </a:solidFill>
                <a:sym typeface="Symbol"/>
              </a:rPr>
              <a:t>	, - </a:t>
            </a:r>
            <a:r>
              <a:rPr lang="ru-RU" sz="1600" dirty="0">
                <a:solidFill>
                  <a:srgbClr val="002D86"/>
                </a:solidFill>
                <a:sym typeface="Symbol"/>
              </a:rPr>
              <a:t>полярный и азимутальный угол гамма-излучения</a:t>
            </a:r>
            <a:r>
              <a:rPr lang="en-US" sz="1600" dirty="0" smtClean="0">
                <a:solidFill>
                  <a:srgbClr val="002D86"/>
                </a:solidFill>
                <a:sym typeface="Symbol"/>
              </a:rPr>
              <a:t>;</a:t>
            </a:r>
          </a:p>
          <a:p>
            <a:r>
              <a:rPr lang="en-US" sz="1600" dirty="0" smtClean="0">
                <a:solidFill>
                  <a:srgbClr val="002D86"/>
                </a:solidFill>
                <a:sym typeface="Symbol"/>
              </a:rPr>
              <a:t>	P</a:t>
            </a:r>
            <a:r>
              <a:rPr lang="en-US" sz="1600" baseline="-25000" dirty="0" smtClean="0">
                <a:solidFill>
                  <a:srgbClr val="002D86"/>
                </a:solidFill>
                <a:sym typeface="Symbol"/>
              </a:rPr>
              <a:t></a:t>
            </a:r>
            <a:r>
              <a:rPr lang="en-US" sz="1600" dirty="0" smtClean="0">
                <a:solidFill>
                  <a:srgbClr val="002D86"/>
                </a:solidFill>
                <a:sym typeface="Symbol"/>
              </a:rPr>
              <a:t> - </a:t>
            </a:r>
            <a:r>
              <a:rPr lang="ru-RU" sz="1600" dirty="0">
                <a:solidFill>
                  <a:srgbClr val="002D86"/>
                </a:solidFill>
                <a:sym typeface="Symbol"/>
              </a:rPr>
              <a:t>вероятность того, что режим  </a:t>
            </a:r>
            <a:r>
              <a:rPr lang="ru-RU" sz="1600" dirty="0" smtClean="0">
                <a:solidFill>
                  <a:srgbClr val="002D86"/>
                </a:solidFill>
                <a:sym typeface="Symbol"/>
              </a:rPr>
              <a:t>формируется</a:t>
            </a:r>
            <a:r>
              <a:rPr lang="en-US" sz="1600" dirty="0" smtClean="0">
                <a:solidFill>
                  <a:srgbClr val="002D86"/>
                </a:solidFill>
                <a:sym typeface="Symbol"/>
              </a:rPr>
              <a:t>;</a:t>
            </a:r>
          </a:p>
          <a:p>
            <a:r>
              <a:rPr lang="en-US" sz="1600" baseline="-25000" dirty="0" smtClean="0">
                <a:solidFill>
                  <a:srgbClr val="002D86"/>
                </a:solidFill>
                <a:sym typeface="Symbol"/>
              </a:rPr>
              <a:t>	</a:t>
            </a:r>
            <a:r>
              <a:rPr lang="en-US" sz="1600" dirty="0" smtClean="0">
                <a:solidFill>
                  <a:srgbClr val="002D86"/>
                </a:solidFill>
                <a:latin typeface="Symbol" pitchFamily="18" charset="2"/>
                <a:sym typeface="Symbol"/>
              </a:rPr>
              <a:t>a</a:t>
            </a:r>
            <a:r>
              <a:rPr lang="en-US" sz="1600" baseline="-25000" dirty="0" smtClean="0">
                <a:solidFill>
                  <a:srgbClr val="002D86"/>
                </a:solidFill>
                <a:sym typeface="Symbol"/>
              </a:rPr>
              <a:t>m</a:t>
            </a:r>
            <a:r>
              <a:rPr lang="en-US" sz="1600" dirty="0" smtClean="0">
                <a:solidFill>
                  <a:srgbClr val="002D86"/>
                </a:solidFill>
                <a:sym typeface="Symbol"/>
              </a:rPr>
              <a:t>() – </a:t>
            </a:r>
            <a:r>
              <a:rPr lang="ru-RU" sz="1600" dirty="0">
                <a:solidFill>
                  <a:srgbClr val="002D86"/>
                </a:solidFill>
                <a:sym typeface="Symbol"/>
              </a:rPr>
              <a:t>амплитуда соответствующего </a:t>
            </a:r>
            <a:r>
              <a:rPr lang="en-US" sz="1600" dirty="0">
                <a:solidFill>
                  <a:srgbClr val="002D86"/>
                </a:solidFill>
                <a:sym typeface="Symbol"/>
              </a:rPr>
              <a:t>m</a:t>
            </a:r>
            <a:r>
              <a:rPr lang="ru-RU" sz="1600" dirty="0">
                <a:solidFill>
                  <a:srgbClr val="002D86"/>
                </a:solidFill>
                <a:sym typeface="Symbol"/>
              </a:rPr>
              <a:t>-компонента</a:t>
            </a:r>
            <a:r>
              <a:rPr lang="en-US" sz="1600" dirty="0" smtClean="0">
                <a:solidFill>
                  <a:srgbClr val="002D86"/>
                </a:solidFill>
                <a:sym typeface="Symbol"/>
              </a:rPr>
              <a:t>;</a:t>
            </a:r>
          </a:p>
          <a:p>
            <a:r>
              <a:rPr lang="en-US" sz="1600" baseline="-25000" dirty="0" smtClean="0">
                <a:solidFill>
                  <a:srgbClr val="002D86"/>
                </a:solidFill>
                <a:sym typeface="Symbol"/>
              </a:rPr>
              <a:t>	</a:t>
            </a:r>
            <a:r>
              <a:rPr lang="en-US" sz="1600" dirty="0" smtClean="0">
                <a:solidFill>
                  <a:srgbClr val="002D86"/>
                </a:solidFill>
                <a:sym typeface="Symbol"/>
              </a:rPr>
              <a:t></a:t>
            </a:r>
            <a:r>
              <a:rPr lang="en-US" sz="1600" baseline="-25000" dirty="0" smtClean="0">
                <a:solidFill>
                  <a:srgbClr val="002D86"/>
                </a:solidFill>
                <a:sym typeface="Symbol"/>
              </a:rPr>
              <a:t>2m</a:t>
            </a:r>
            <a:r>
              <a:rPr lang="en-US" sz="1600" dirty="0" smtClean="0">
                <a:solidFill>
                  <a:srgbClr val="002D86"/>
                </a:solidFill>
                <a:sym typeface="Symbol"/>
              </a:rPr>
              <a:t> – </a:t>
            </a:r>
            <a:r>
              <a:rPr lang="ru-RU" sz="1600" dirty="0" smtClean="0">
                <a:solidFill>
                  <a:srgbClr val="002D86"/>
                </a:solidFill>
                <a:sym typeface="Symbol"/>
              </a:rPr>
              <a:t>нор</a:t>
            </a:r>
            <a:r>
              <a:rPr lang="en-US" sz="1600" dirty="0" err="1" smtClean="0">
                <a:solidFill>
                  <a:srgbClr val="002D86"/>
                </a:solidFill>
                <a:sym typeface="Symbol"/>
              </a:rPr>
              <a:t>мированая</a:t>
            </a:r>
            <a:r>
              <a:rPr lang="ru-RU" sz="1600" dirty="0" smtClean="0">
                <a:solidFill>
                  <a:srgbClr val="002D86"/>
                </a:solidFill>
                <a:sym typeface="Symbol"/>
              </a:rPr>
              <a:t> </a:t>
            </a:r>
            <a:r>
              <a:rPr lang="ru-RU" sz="1600" dirty="0">
                <a:solidFill>
                  <a:srgbClr val="002D86"/>
                </a:solidFill>
                <a:sym typeface="Symbol"/>
              </a:rPr>
              <a:t>сферическая гармоника</a:t>
            </a:r>
            <a:r>
              <a:rPr lang="en-US" sz="1600" dirty="0" smtClean="0">
                <a:solidFill>
                  <a:srgbClr val="002D86"/>
                </a:solidFill>
                <a:sym typeface="Symbol"/>
              </a:rPr>
              <a:t>;</a:t>
            </a:r>
            <a:endParaRPr lang="ru-RU" sz="1600" baseline="-25000" dirty="0">
              <a:solidFill>
                <a:srgbClr val="002D8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8762" y="5105860"/>
            <a:ext cx="636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D86"/>
                </a:solidFill>
              </a:rPr>
              <a:t>Пр</a:t>
            </a:r>
            <a:r>
              <a:rPr lang="ru-RU" dirty="0" err="1" smtClean="0">
                <a:solidFill>
                  <a:srgbClr val="002D86"/>
                </a:solidFill>
              </a:rPr>
              <a:t>оинтегрир</a:t>
            </a:r>
            <a:r>
              <a:rPr lang="en-US" dirty="0" err="1" smtClean="0">
                <a:solidFill>
                  <a:srgbClr val="002D86"/>
                </a:solidFill>
              </a:rPr>
              <a:t>овав</a:t>
            </a:r>
            <a:r>
              <a:rPr lang="ru-RU" dirty="0" smtClean="0">
                <a:solidFill>
                  <a:srgbClr val="002D86"/>
                </a:solidFill>
              </a:rPr>
              <a:t> </a:t>
            </a:r>
            <a:r>
              <a:rPr lang="en-US" dirty="0" err="1" smtClean="0">
                <a:solidFill>
                  <a:srgbClr val="002D86"/>
                </a:solidFill>
              </a:rPr>
              <a:t>выражение</a:t>
            </a:r>
            <a:r>
              <a:rPr lang="en-US" dirty="0" smtClean="0">
                <a:solidFill>
                  <a:srgbClr val="002D86"/>
                </a:solidFill>
              </a:rPr>
              <a:t> (1) </a:t>
            </a:r>
            <a:r>
              <a:rPr lang="en-US" dirty="0" err="1" smtClean="0">
                <a:solidFill>
                  <a:srgbClr val="002D86"/>
                </a:solidFill>
              </a:rPr>
              <a:t>по</a:t>
            </a:r>
            <a:r>
              <a:rPr lang="ru-RU" dirty="0" smtClean="0">
                <a:solidFill>
                  <a:srgbClr val="002D86"/>
                </a:solidFill>
              </a:rPr>
              <a:t> угол</a:t>
            </a:r>
            <a:r>
              <a:rPr lang="en-US" dirty="0" smtClean="0">
                <a:solidFill>
                  <a:srgbClr val="002D86"/>
                </a:solidFill>
              </a:rPr>
              <a:t>у </a:t>
            </a:r>
            <a:r>
              <a:rPr lang="en-US" dirty="0">
                <a:solidFill>
                  <a:srgbClr val="002D86"/>
                </a:solidFill>
                <a:sym typeface="Symbol"/>
              </a:rPr>
              <a:t></a:t>
            </a:r>
            <a:r>
              <a:rPr lang="ru-RU" dirty="0" smtClean="0">
                <a:solidFill>
                  <a:srgbClr val="002D86"/>
                </a:solidFill>
              </a:rPr>
              <a:t>, </a:t>
            </a:r>
            <a:r>
              <a:rPr lang="en-US" dirty="0" err="1" smtClean="0">
                <a:solidFill>
                  <a:srgbClr val="002D86"/>
                </a:solidFill>
              </a:rPr>
              <a:t>получим</a:t>
            </a:r>
            <a:r>
              <a:rPr lang="en-US" dirty="0" smtClean="0">
                <a:solidFill>
                  <a:srgbClr val="002D86"/>
                </a:solidFill>
              </a:rPr>
              <a:t>:</a:t>
            </a:r>
            <a:endParaRPr lang="en-US" dirty="0" smtClean="0">
              <a:solidFill>
                <a:srgbClr val="002D86"/>
              </a:solidFill>
              <a:sym typeface="Symbo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0808" y="5475192"/>
            <a:ext cx="4522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Symbol"/>
              </a:rPr>
              <a:t>W() ~ 1 + a</a:t>
            </a:r>
            <a:r>
              <a:rPr lang="en-US" sz="2000" baseline="-25000" dirty="0" smtClean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 P</a:t>
            </a:r>
            <a:r>
              <a:rPr lang="en-US" sz="2000" baseline="-25000" dirty="0" smtClean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(</a:t>
            </a:r>
            <a:r>
              <a:rPr lang="en-US" sz="2000" dirty="0" err="1" smtClean="0">
                <a:sym typeface="Symbol"/>
              </a:rPr>
              <a:t>cos</a:t>
            </a:r>
            <a:r>
              <a:rPr lang="en-US" sz="2000" dirty="0" smtClean="0">
                <a:sym typeface="Symbol"/>
              </a:rPr>
              <a:t> ) + a</a:t>
            </a:r>
            <a:r>
              <a:rPr lang="en-US" sz="2000" baseline="-25000" dirty="0" smtClean="0">
                <a:sym typeface="Symbol"/>
              </a:rPr>
              <a:t>4</a:t>
            </a:r>
            <a:r>
              <a:rPr lang="en-US" sz="2000" dirty="0" smtClean="0">
                <a:sym typeface="Symbol"/>
              </a:rPr>
              <a:t> P</a:t>
            </a:r>
            <a:r>
              <a:rPr lang="en-US" sz="2000" baseline="-25000" dirty="0" smtClean="0">
                <a:sym typeface="Symbol"/>
              </a:rPr>
              <a:t>4</a:t>
            </a:r>
            <a:r>
              <a:rPr lang="en-US" sz="2000" dirty="0" smtClean="0">
                <a:sym typeface="Symbol"/>
              </a:rPr>
              <a:t>(</a:t>
            </a:r>
            <a:r>
              <a:rPr lang="en-US" sz="2000" dirty="0" err="1" smtClean="0">
                <a:sym typeface="Symbol"/>
              </a:rPr>
              <a:t>cos</a:t>
            </a:r>
            <a:r>
              <a:rPr lang="en-US" sz="2000" dirty="0" smtClean="0">
                <a:sym typeface="Symbol"/>
              </a:rPr>
              <a:t> )</a:t>
            </a:r>
            <a:endParaRPr lang="ru-RU" sz="20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864558" y="1748514"/>
            <a:ext cx="2577705" cy="4016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608513" y="727038"/>
            <a:ext cx="1411287" cy="985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4480717" y="1512067"/>
            <a:ext cx="255591" cy="401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 flipH="1" flipV="1">
            <a:off x="4308075" y="1611683"/>
            <a:ext cx="602465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18355" y="17128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</a:t>
            </a:r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694070" y="94191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n’</a:t>
            </a: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833316" y="1251224"/>
            <a:ext cx="64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smtClean="0"/>
              <a:t>12</a:t>
            </a:r>
            <a:r>
              <a:rPr lang="en-US" sz="2400" smtClean="0"/>
              <a:t>C</a:t>
            </a:r>
            <a:endParaRPr lang="ru-RU" sz="2400"/>
          </a:p>
        </p:txBody>
      </p:sp>
      <p:sp>
        <p:nvSpPr>
          <p:cNvPr id="34" name="Полилиния 33"/>
          <p:cNvSpPr/>
          <p:nvPr/>
        </p:nvSpPr>
        <p:spPr>
          <a:xfrm>
            <a:off x="4742263" y="1680576"/>
            <a:ext cx="634538" cy="220413"/>
          </a:xfrm>
          <a:custGeom>
            <a:avLst/>
            <a:gdLst>
              <a:gd name="connsiteX0" fmla="*/ 0 w 1978429"/>
              <a:gd name="connsiteY0" fmla="*/ 83748 h 328107"/>
              <a:gd name="connsiteX1" fmla="*/ 33251 w 1978429"/>
              <a:gd name="connsiteY1" fmla="*/ 33871 h 328107"/>
              <a:gd name="connsiteX2" fmla="*/ 182880 w 1978429"/>
              <a:gd name="connsiteY2" fmla="*/ 33871 h 328107"/>
              <a:gd name="connsiteX3" fmla="*/ 249382 w 1978429"/>
              <a:gd name="connsiteY3" fmla="*/ 150250 h 328107"/>
              <a:gd name="connsiteX4" fmla="*/ 349134 w 1978429"/>
              <a:gd name="connsiteY4" fmla="*/ 183501 h 328107"/>
              <a:gd name="connsiteX5" fmla="*/ 399011 w 1978429"/>
              <a:gd name="connsiteY5" fmla="*/ 200126 h 328107"/>
              <a:gd name="connsiteX6" fmla="*/ 448887 w 1978429"/>
              <a:gd name="connsiteY6" fmla="*/ 183501 h 328107"/>
              <a:gd name="connsiteX7" fmla="*/ 532014 w 1978429"/>
              <a:gd name="connsiteY7" fmla="*/ 83748 h 328107"/>
              <a:gd name="connsiteX8" fmla="*/ 581891 w 1978429"/>
              <a:gd name="connsiteY8" fmla="*/ 50497 h 328107"/>
              <a:gd name="connsiteX9" fmla="*/ 714894 w 1978429"/>
              <a:gd name="connsiteY9" fmla="*/ 100373 h 328107"/>
              <a:gd name="connsiteX10" fmla="*/ 748145 w 1978429"/>
              <a:gd name="connsiteY10" fmla="*/ 200126 h 328107"/>
              <a:gd name="connsiteX11" fmla="*/ 847898 w 1978429"/>
              <a:gd name="connsiteY11" fmla="*/ 266628 h 328107"/>
              <a:gd name="connsiteX12" fmla="*/ 964276 w 1978429"/>
              <a:gd name="connsiteY12" fmla="*/ 250002 h 328107"/>
              <a:gd name="connsiteX13" fmla="*/ 1014153 w 1978429"/>
              <a:gd name="connsiteY13" fmla="*/ 233377 h 328107"/>
              <a:gd name="connsiteX14" fmla="*/ 1030778 w 1978429"/>
              <a:gd name="connsiteY14" fmla="*/ 183501 h 328107"/>
              <a:gd name="connsiteX15" fmla="*/ 1080654 w 1978429"/>
              <a:gd name="connsiteY15" fmla="*/ 150250 h 328107"/>
              <a:gd name="connsiteX16" fmla="*/ 1097280 w 1978429"/>
              <a:gd name="connsiteY16" fmla="*/ 100373 h 328107"/>
              <a:gd name="connsiteX17" fmla="*/ 1280160 w 1978429"/>
              <a:gd name="connsiteY17" fmla="*/ 166875 h 328107"/>
              <a:gd name="connsiteX18" fmla="*/ 1296785 w 1978429"/>
              <a:gd name="connsiteY18" fmla="*/ 216751 h 328107"/>
              <a:gd name="connsiteX19" fmla="*/ 1546167 w 1978429"/>
              <a:gd name="connsiteY19" fmla="*/ 250002 h 328107"/>
              <a:gd name="connsiteX20" fmla="*/ 1579418 w 1978429"/>
              <a:gd name="connsiteY20" fmla="*/ 200126 h 328107"/>
              <a:gd name="connsiteX21" fmla="*/ 1596043 w 1978429"/>
              <a:gd name="connsiteY21" fmla="*/ 133624 h 328107"/>
              <a:gd name="connsiteX22" fmla="*/ 1662545 w 1978429"/>
              <a:gd name="connsiteY22" fmla="*/ 150250 h 328107"/>
              <a:gd name="connsiteX23" fmla="*/ 1745673 w 1978429"/>
              <a:gd name="connsiteY23" fmla="*/ 166875 h 328107"/>
              <a:gd name="connsiteX24" fmla="*/ 1795549 w 1978429"/>
              <a:gd name="connsiteY24" fmla="*/ 200126 h 328107"/>
              <a:gd name="connsiteX25" fmla="*/ 1895302 w 1978429"/>
              <a:gd name="connsiteY25" fmla="*/ 233377 h 328107"/>
              <a:gd name="connsiteX26" fmla="*/ 1978429 w 1978429"/>
              <a:gd name="connsiteY26" fmla="*/ 216751 h 32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78429" h="328107">
                <a:moveTo>
                  <a:pt x="0" y="83748"/>
                </a:moveTo>
                <a:cubicBezTo>
                  <a:pt x="11084" y="67122"/>
                  <a:pt x="17648" y="46353"/>
                  <a:pt x="33251" y="33871"/>
                </a:cubicBezTo>
                <a:cubicBezTo>
                  <a:pt x="75589" y="0"/>
                  <a:pt x="141855" y="27034"/>
                  <a:pt x="182880" y="33871"/>
                </a:cubicBezTo>
                <a:cubicBezTo>
                  <a:pt x="187970" y="44052"/>
                  <a:pt x="232292" y="139569"/>
                  <a:pt x="249382" y="150250"/>
                </a:cubicBezTo>
                <a:cubicBezTo>
                  <a:pt x="279104" y="168826"/>
                  <a:pt x="315883" y="172417"/>
                  <a:pt x="349134" y="183501"/>
                </a:cubicBezTo>
                <a:lnTo>
                  <a:pt x="399011" y="200126"/>
                </a:lnTo>
                <a:cubicBezTo>
                  <a:pt x="415636" y="194584"/>
                  <a:pt x="434306" y="193222"/>
                  <a:pt x="448887" y="183501"/>
                </a:cubicBezTo>
                <a:cubicBezTo>
                  <a:pt x="530595" y="129028"/>
                  <a:pt x="470676" y="145085"/>
                  <a:pt x="532014" y="83748"/>
                </a:cubicBezTo>
                <a:cubicBezTo>
                  <a:pt x="546143" y="69619"/>
                  <a:pt x="565265" y="61581"/>
                  <a:pt x="581891" y="50497"/>
                </a:cubicBezTo>
                <a:cubicBezTo>
                  <a:pt x="615421" y="57203"/>
                  <a:pt x="690431" y="61232"/>
                  <a:pt x="714894" y="100373"/>
                </a:cubicBezTo>
                <a:cubicBezTo>
                  <a:pt x="733470" y="130095"/>
                  <a:pt x="718982" y="180684"/>
                  <a:pt x="748145" y="200126"/>
                </a:cubicBezTo>
                <a:lnTo>
                  <a:pt x="847898" y="266628"/>
                </a:lnTo>
                <a:cubicBezTo>
                  <a:pt x="886691" y="261086"/>
                  <a:pt x="925850" y="257687"/>
                  <a:pt x="964276" y="250002"/>
                </a:cubicBezTo>
                <a:cubicBezTo>
                  <a:pt x="981461" y="246565"/>
                  <a:pt x="1001761" y="245769"/>
                  <a:pt x="1014153" y="233377"/>
                </a:cubicBezTo>
                <a:cubicBezTo>
                  <a:pt x="1026545" y="220985"/>
                  <a:pt x="1019831" y="197185"/>
                  <a:pt x="1030778" y="183501"/>
                </a:cubicBezTo>
                <a:cubicBezTo>
                  <a:pt x="1043260" y="167898"/>
                  <a:pt x="1064029" y="161334"/>
                  <a:pt x="1080654" y="150250"/>
                </a:cubicBezTo>
                <a:cubicBezTo>
                  <a:pt x="1086196" y="133624"/>
                  <a:pt x="1080172" y="104175"/>
                  <a:pt x="1097280" y="100373"/>
                </a:cubicBezTo>
                <a:cubicBezTo>
                  <a:pt x="1209199" y="75502"/>
                  <a:pt x="1222062" y="108778"/>
                  <a:pt x="1280160" y="166875"/>
                </a:cubicBezTo>
                <a:cubicBezTo>
                  <a:pt x="1285702" y="183500"/>
                  <a:pt x="1288948" y="201076"/>
                  <a:pt x="1296785" y="216751"/>
                </a:cubicBezTo>
                <a:cubicBezTo>
                  <a:pt x="1352463" y="328107"/>
                  <a:pt x="1373953" y="263250"/>
                  <a:pt x="1546167" y="250002"/>
                </a:cubicBezTo>
                <a:cubicBezTo>
                  <a:pt x="1557251" y="233377"/>
                  <a:pt x="1571547" y="218492"/>
                  <a:pt x="1579418" y="200126"/>
                </a:cubicBezTo>
                <a:cubicBezTo>
                  <a:pt x="1588419" y="179124"/>
                  <a:pt x="1576450" y="145380"/>
                  <a:pt x="1596043" y="133624"/>
                </a:cubicBezTo>
                <a:cubicBezTo>
                  <a:pt x="1615636" y="121868"/>
                  <a:pt x="1640240" y="145293"/>
                  <a:pt x="1662545" y="150250"/>
                </a:cubicBezTo>
                <a:cubicBezTo>
                  <a:pt x="1690130" y="156380"/>
                  <a:pt x="1717964" y="161333"/>
                  <a:pt x="1745673" y="166875"/>
                </a:cubicBezTo>
                <a:cubicBezTo>
                  <a:pt x="1762298" y="177959"/>
                  <a:pt x="1777290" y="192011"/>
                  <a:pt x="1795549" y="200126"/>
                </a:cubicBezTo>
                <a:cubicBezTo>
                  <a:pt x="1827578" y="214361"/>
                  <a:pt x="1895302" y="233377"/>
                  <a:pt x="1895302" y="233377"/>
                </a:cubicBezTo>
                <a:cubicBezTo>
                  <a:pt x="1967180" y="215407"/>
                  <a:pt x="1938954" y="216751"/>
                  <a:pt x="1978429" y="216751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818313" y="1745200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ym typeface="Symbol"/>
              </a:rPr>
              <a:t></a:t>
            </a: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608188" y="311543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321" y="0"/>
            <a:ext cx="8384875" cy="12076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latin typeface="Times New Roman"/>
              </a:rPr>
              <a:t>Угловая </a:t>
            </a:r>
            <a:r>
              <a:rPr lang="ru-RU" sz="2400" b="1" dirty="0" smtClean="0">
                <a:latin typeface="Times New Roman"/>
              </a:rPr>
              <a:t>анизотропия</a:t>
            </a:r>
            <a:r>
              <a:rPr lang="en-US" sz="2400" b="1" dirty="0">
                <a:latin typeface="Symbol" panose="05050102010706020507" pitchFamily="18" charset="2"/>
              </a:rPr>
              <a:t> g</a:t>
            </a:r>
            <a:r>
              <a:rPr lang="ru-RU" sz="2400" b="1" dirty="0">
                <a:latin typeface="Times New Roman"/>
              </a:rPr>
              <a:t>-линии 4,44 МэВ </a:t>
            </a:r>
            <a:r>
              <a:rPr lang="en-US" sz="2400" b="1" dirty="0" err="1" smtClean="0">
                <a:latin typeface="Times New Roman"/>
              </a:rPr>
              <a:t>при</a:t>
            </a:r>
            <a:r>
              <a:rPr lang="ru-RU" sz="2400" b="1" dirty="0" smtClean="0">
                <a:latin typeface="Times New Roman"/>
              </a:rPr>
              <a:t> </a:t>
            </a:r>
            <a:r>
              <a:rPr lang="ru-RU" sz="2400" b="1" dirty="0" err="1" smtClean="0">
                <a:latin typeface="Times New Roman"/>
              </a:rPr>
              <a:t>неупруго</a:t>
            </a:r>
            <a:r>
              <a:rPr lang="en-US" sz="2400" b="1" dirty="0" smtClean="0">
                <a:latin typeface="Times New Roman"/>
              </a:rPr>
              <a:t>м </a:t>
            </a:r>
            <a:r>
              <a:rPr lang="ru-RU" sz="2400" b="1" dirty="0" smtClean="0">
                <a:latin typeface="Times New Roman"/>
              </a:rPr>
              <a:t>рассеянии </a:t>
            </a:r>
            <a:r>
              <a:rPr lang="ru-RU" sz="2400" b="1" dirty="0">
                <a:latin typeface="Times New Roman"/>
              </a:rPr>
              <a:t>нейтронов с энергией 14 МэВ на </a:t>
            </a:r>
            <a:r>
              <a:rPr lang="ru-RU" sz="2400" b="1" dirty="0" smtClean="0">
                <a:latin typeface="Times New Roman"/>
              </a:rPr>
              <a:t>углероде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5901C-B289-40C4-848F-1648810FDC67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Рисунок 6" descr="fig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797" y="1266740"/>
            <a:ext cx="7495067" cy="5082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800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latin typeface="Times New Roman"/>
                <a:cs typeface="Arial" pitchFamily="34" charset="0"/>
              </a:rPr>
              <a:t>Метод </a:t>
            </a:r>
            <a:r>
              <a:rPr lang="en-US" sz="3200" dirty="0">
                <a:latin typeface="Times New Roman"/>
                <a:cs typeface="Arial" pitchFamily="34" charset="0"/>
              </a:rPr>
              <a:t>М</a:t>
            </a:r>
            <a:r>
              <a:rPr lang="ru-RU" sz="3200" dirty="0" err="1" smtClean="0">
                <a:latin typeface="Times New Roman"/>
                <a:cs typeface="Arial" pitchFamily="34" charset="0"/>
              </a:rPr>
              <a:t>еченых</a:t>
            </a:r>
            <a:r>
              <a:rPr lang="ru-RU" sz="3200" dirty="0" smtClean="0">
                <a:latin typeface="Times New Roman"/>
                <a:cs typeface="Arial" pitchFamily="34" charset="0"/>
              </a:rPr>
              <a:t> </a:t>
            </a:r>
            <a:r>
              <a:rPr lang="en-US" sz="3200" dirty="0">
                <a:latin typeface="Times New Roman"/>
                <a:cs typeface="Arial" pitchFamily="34" charset="0"/>
              </a:rPr>
              <a:t>Н</a:t>
            </a:r>
            <a:r>
              <a:rPr lang="ru-RU" sz="3200" dirty="0" err="1" smtClean="0">
                <a:latin typeface="Times New Roman"/>
                <a:cs typeface="Arial" pitchFamily="34" charset="0"/>
              </a:rPr>
              <a:t>ейтронов</a:t>
            </a:r>
            <a:r>
              <a:rPr lang="ru-RU" sz="3200" dirty="0" smtClean="0">
                <a:latin typeface="Times New Roman"/>
                <a:cs typeface="Arial" pitchFamily="34" charset="0"/>
              </a:rPr>
              <a:t> </a:t>
            </a:r>
            <a:r>
              <a:rPr lang="ru-RU" sz="3200" dirty="0">
                <a:latin typeface="Times New Roman"/>
                <a:cs typeface="Arial" pitchFamily="34" charset="0"/>
              </a:rPr>
              <a:t>- </a:t>
            </a:r>
            <a:r>
              <a:rPr lang="en-US" sz="3200" dirty="0" smtClean="0">
                <a:latin typeface="Times New Roman"/>
                <a:cs typeface="Arial" pitchFamily="34" charset="0"/>
              </a:rPr>
              <a:t>ММН</a:t>
            </a:r>
            <a:endParaRPr lang="ru-RU" sz="3200" dirty="0">
              <a:latin typeface="Times New Roman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51E3F-D33F-4260-8704-8F7D87E6C48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3316" name="Picture 2" descr="Описание: http://ntech.jinr.ru/img/about/m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62" y="800100"/>
            <a:ext cx="5116693" cy="309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6124756" y="1089025"/>
            <a:ext cx="280969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u="sng" dirty="0">
                <a:latin typeface="Times New Roman"/>
              </a:rPr>
              <a:t>Основные компоненты:</a:t>
            </a:r>
          </a:p>
          <a:p>
            <a:endParaRPr lang="ru-RU" sz="1600" u="sng" dirty="0">
              <a:latin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/>
              </a:rPr>
              <a:t> Нейтронный </a:t>
            </a:r>
            <a:r>
              <a:rPr lang="ru-RU" sz="1600" dirty="0" smtClean="0">
                <a:latin typeface="Times New Roman"/>
              </a:rPr>
              <a:t>генератор</a:t>
            </a:r>
            <a:endParaRPr lang="en-US" sz="1600" dirty="0" smtClean="0">
              <a:latin typeface="Times New Roman"/>
            </a:endParaRPr>
          </a:p>
          <a:p>
            <a:pPr>
              <a:buFont typeface="Arial" pitchFamily="34" charset="0"/>
              <a:buChar char="•"/>
            </a:pPr>
            <a:endParaRPr lang="ru-RU" sz="1600" dirty="0">
              <a:latin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/>
              </a:rPr>
              <a:t> </a:t>
            </a:r>
            <a:r>
              <a:rPr lang="ru-RU" sz="1600" dirty="0" err="1" smtClean="0">
                <a:latin typeface="Times New Roman"/>
              </a:rPr>
              <a:t>Позици</a:t>
            </a:r>
            <a:r>
              <a:rPr lang="en-US" sz="1600" dirty="0" err="1" smtClean="0">
                <a:latin typeface="Times New Roman"/>
              </a:rPr>
              <a:t>онно</a:t>
            </a:r>
            <a:r>
              <a:rPr lang="en-US" sz="1600" dirty="0" smtClean="0">
                <a:latin typeface="Times New Roman"/>
              </a:rPr>
              <a:t>-ч</a:t>
            </a:r>
            <a:r>
              <a:rPr lang="ru-RU" sz="1600" dirty="0" err="1" smtClean="0">
                <a:latin typeface="Times New Roman"/>
              </a:rPr>
              <a:t>увствительн</a:t>
            </a:r>
            <a:r>
              <a:rPr lang="en-US" sz="1600" dirty="0" smtClean="0">
                <a:latin typeface="Times New Roman"/>
              </a:rPr>
              <a:t>й </a:t>
            </a:r>
            <a:r>
              <a:rPr lang="ru-RU" sz="1600" dirty="0" smtClean="0">
                <a:latin typeface="Times New Roman"/>
              </a:rPr>
              <a:t>детектор </a:t>
            </a:r>
            <a:r>
              <a:rPr lang="en-US" sz="1600" dirty="0" smtClean="0">
                <a:latin typeface="Symbol" panose="05050102010706020507" pitchFamily="18" charset="2"/>
              </a:rPr>
              <a:t>a</a:t>
            </a:r>
            <a:r>
              <a:rPr lang="ru-RU" sz="1600" dirty="0" smtClean="0">
                <a:latin typeface="Times New Roman"/>
              </a:rPr>
              <a:t>-частиц</a:t>
            </a:r>
            <a:endParaRPr lang="en-US" sz="1600" dirty="0">
              <a:latin typeface="Times New Roman"/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endParaRPr lang="ru-RU" sz="1600" dirty="0">
              <a:latin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/>
              </a:rPr>
              <a:t> </a:t>
            </a:r>
            <a:r>
              <a:rPr lang="ru-RU" sz="1600" dirty="0" smtClean="0">
                <a:latin typeface="Times New Roman"/>
              </a:rPr>
              <a:t>Детектор</a:t>
            </a:r>
            <a:r>
              <a:rPr lang="en-US" sz="1600" dirty="0" smtClean="0">
                <a:latin typeface="Times New Roman"/>
              </a:rPr>
              <a:t>ы</a:t>
            </a:r>
            <a:r>
              <a:rPr lang="ru-RU" sz="1600" dirty="0" smtClean="0">
                <a:latin typeface="Times New Roman"/>
              </a:rPr>
              <a:t> </a:t>
            </a:r>
            <a:r>
              <a:rPr lang="en-US" sz="1600" dirty="0" smtClean="0">
                <a:latin typeface="Symbol" panose="05050102010706020507" pitchFamily="18" charset="2"/>
              </a:rPr>
              <a:t>g</a:t>
            </a:r>
            <a:r>
              <a:rPr lang="ru-RU" sz="1600" dirty="0" smtClean="0">
                <a:latin typeface="Times New Roman"/>
              </a:rPr>
              <a:t>-</a:t>
            </a:r>
            <a:r>
              <a:rPr lang="en-US" sz="1600" dirty="0" err="1" smtClean="0">
                <a:latin typeface="Times New Roman"/>
              </a:rPr>
              <a:t>излучения</a:t>
            </a:r>
            <a:r>
              <a:rPr lang="en-US" sz="1600" dirty="0" smtClean="0">
                <a:latin typeface="Times New Roman"/>
              </a:rPr>
              <a:t> и </a:t>
            </a:r>
            <a:r>
              <a:rPr lang="ru-RU" sz="1600" dirty="0" smtClean="0">
                <a:latin typeface="Times New Roman"/>
              </a:rPr>
              <a:t>нейтронов</a:t>
            </a:r>
            <a:endParaRPr lang="ru-RU" sz="1600" dirty="0">
              <a:latin typeface="Times New Roman"/>
            </a:endParaRPr>
          </a:p>
        </p:txBody>
      </p:sp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2337097" y="3438138"/>
            <a:ext cx="370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</a:t>
            </a:r>
            <a:r>
              <a:rPr lang="ru-RU" sz="1600" dirty="0">
                <a:solidFill>
                  <a:srgbClr val="FF0000"/>
                </a:solidFill>
              </a:rPr>
              <a:t> +</a:t>
            </a:r>
            <a:r>
              <a:rPr lang="ru-RU" sz="1600" baseline="30000" dirty="0">
                <a:solidFill>
                  <a:srgbClr val="FF0000"/>
                </a:solidFill>
              </a:rPr>
              <a:t>3</a:t>
            </a:r>
            <a:r>
              <a:rPr lang="ru-RU" sz="1600" dirty="0">
                <a:solidFill>
                  <a:srgbClr val="FF0000"/>
                </a:solidFill>
              </a:rPr>
              <a:t>Н </a:t>
            </a:r>
            <a:r>
              <a:rPr lang="ru-RU" sz="1600" dirty="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baseline="30000" dirty="0">
                <a:solidFill>
                  <a:srgbClr val="FF0000"/>
                </a:solidFill>
              </a:rPr>
              <a:t>4</a:t>
            </a:r>
            <a:r>
              <a:rPr lang="ru-RU" sz="1600" dirty="0">
                <a:solidFill>
                  <a:srgbClr val="FF0000"/>
                </a:solidFill>
              </a:rPr>
              <a:t>He (3.5М</a:t>
            </a:r>
            <a:r>
              <a:rPr lang="en-US" sz="1600" dirty="0" err="1">
                <a:solidFill>
                  <a:srgbClr val="FF0000"/>
                </a:solidFill>
              </a:rPr>
              <a:t>eV</a:t>
            </a:r>
            <a:r>
              <a:rPr lang="ru-RU" sz="1600" dirty="0">
                <a:solidFill>
                  <a:srgbClr val="FF0000"/>
                </a:solidFill>
              </a:rPr>
              <a:t>)  + n (14.1М</a:t>
            </a:r>
            <a:r>
              <a:rPr lang="en-US" sz="1600" dirty="0" err="1">
                <a:solidFill>
                  <a:srgbClr val="FF0000"/>
                </a:solidFill>
              </a:rPr>
              <a:t>eV</a:t>
            </a:r>
            <a:r>
              <a:rPr lang="ru-RU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1008063" y="5301756"/>
            <a:ext cx="79263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100" dirty="0">
                <a:latin typeface="Times New Roman"/>
              </a:rPr>
              <a:t>Основные преимущества метода</a:t>
            </a:r>
            <a:r>
              <a:rPr lang="ru-RU" sz="1100" dirty="0" smtClean="0">
                <a:latin typeface="Times New Roman"/>
              </a:rPr>
              <a:t>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D21B3"/>
                </a:solidFill>
                <a:latin typeface="Times New Roman"/>
                <a:sym typeface="Symbol" pitchFamily="18" charset="2"/>
              </a:rPr>
              <a:t> </a:t>
            </a:r>
            <a:r>
              <a:rPr lang="ru-RU" sz="1100" dirty="0">
                <a:solidFill>
                  <a:srgbClr val="0D21B3"/>
                </a:solidFill>
                <a:latin typeface="Times New Roman"/>
                <a:sym typeface="Symbol" pitchFamily="18" charset="2"/>
              </a:rPr>
              <a:t>Точное определение числа нейтронов, </a:t>
            </a:r>
            <a:r>
              <a:rPr lang="ru-RU" sz="1100" dirty="0" smtClean="0">
                <a:solidFill>
                  <a:srgbClr val="0D21B3"/>
                </a:solidFill>
                <a:latin typeface="Times New Roman"/>
                <a:sym typeface="Symbol" pitchFamily="18" charset="2"/>
              </a:rPr>
              <a:t>по</a:t>
            </a:r>
            <a:r>
              <a:rPr lang="en-US" sz="1100" dirty="0" err="1" smtClean="0">
                <a:solidFill>
                  <a:srgbClr val="0D21B3"/>
                </a:solidFill>
                <a:latin typeface="Times New Roman"/>
                <a:sym typeface="Symbol" pitchFamily="18" charset="2"/>
              </a:rPr>
              <a:t>пада</a:t>
            </a:r>
            <a:r>
              <a:rPr lang="ru-RU" sz="1100" dirty="0" err="1" smtClean="0">
                <a:solidFill>
                  <a:srgbClr val="0D21B3"/>
                </a:solidFill>
                <a:latin typeface="Times New Roman"/>
                <a:sym typeface="Symbol" pitchFamily="18" charset="2"/>
              </a:rPr>
              <a:t>ющих</a:t>
            </a:r>
            <a:r>
              <a:rPr lang="en-US" sz="1100" dirty="0" smtClean="0">
                <a:solidFill>
                  <a:srgbClr val="0D21B3"/>
                </a:solidFill>
                <a:latin typeface="Times New Roman"/>
                <a:sym typeface="Symbol" pitchFamily="18" charset="2"/>
              </a:rPr>
              <a:t> в</a:t>
            </a:r>
            <a:r>
              <a:rPr lang="ru-RU" sz="1100" dirty="0" smtClean="0">
                <a:solidFill>
                  <a:srgbClr val="0D21B3"/>
                </a:solidFill>
                <a:latin typeface="Times New Roman"/>
                <a:sym typeface="Symbol" pitchFamily="18" charset="2"/>
              </a:rPr>
              <a:t> </a:t>
            </a:r>
            <a:r>
              <a:rPr lang="ru-RU" sz="1100" dirty="0">
                <a:solidFill>
                  <a:srgbClr val="0D21B3"/>
                </a:solidFill>
                <a:latin typeface="Times New Roman"/>
              </a:rPr>
              <a:t>мишень</a:t>
            </a:r>
            <a:r>
              <a:rPr lang="ru-RU" sz="1100" dirty="0" smtClean="0">
                <a:solidFill>
                  <a:srgbClr val="0D21B3"/>
                </a:solidFill>
                <a:latin typeface="Times New Roman"/>
                <a:sym typeface="Symbol" pitchFamily="18" charset="2"/>
              </a:rPr>
              <a:t>: </a:t>
            </a:r>
            <a:r>
              <a:rPr lang="ru-RU" sz="1100" dirty="0">
                <a:solidFill>
                  <a:srgbClr val="0D21B3"/>
                </a:solidFill>
                <a:latin typeface="Times New Roman"/>
                <a:sym typeface="Symbol" pitchFamily="18" charset="2"/>
              </a:rPr>
              <a:t>каждый нейтрон "</a:t>
            </a:r>
            <a:r>
              <a:rPr lang="ru-RU" sz="1100" dirty="0" smtClean="0">
                <a:solidFill>
                  <a:srgbClr val="0D21B3"/>
                </a:solidFill>
                <a:latin typeface="Times New Roman"/>
                <a:sym typeface="Symbol" pitchFamily="18" charset="2"/>
              </a:rPr>
              <a:t>помечен" </a:t>
            </a:r>
            <a:r>
              <a:rPr lang="en-US" sz="1100" dirty="0" smtClean="0">
                <a:solidFill>
                  <a:srgbClr val="0D21B3"/>
                </a:solidFill>
                <a:latin typeface="Times New Roman"/>
                <a:sym typeface="Symbol" pitchFamily="18" charset="2"/>
              </a:rPr>
              <a:t> </a:t>
            </a:r>
            <a:r>
              <a:rPr lang="ru-RU" sz="1100" dirty="0" smtClean="0">
                <a:solidFill>
                  <a:srgbClr val="0D21B3"/>
                </a:solidFill>
                <a:latin typeface="Times New Roman"/>
                <a:sym typeface="Symbol" pitchFamily="18" charset="2"/>
              </a:rPr>
              <a:t></a:t>
            </a:r>
            <a:r>
              <a:rPr lang="ru-RU" sz="1100" dirty="0">
                <a:solidFill>
                  <a:srgbClr val="0D21B3"/>
                </a:solidFill>
                <a:latin typeface="Times New Roman"/>
                <a:sym typeface="Symbol" pitchFamily="18" charset="2"/>
              </a:rPr>
              <a:t>-</a:t>
            </a:r>
            <a:r>
              <a:rPr lang="ru-RU" sz="1100" dirty="0" smtClean="0">
                <a:solidFill>
                  <a:srgbClr val="0D21B3"/>
                </a:solidFill>
                <a:latin typeface="Times New Roman"/>
                <a:sym typeface="Symbol" pitchFamily="18" charset="2"/>
              </a:rPr>
              <a:t>детектор</a:t>
            </a:r>
            <a:r>
              <a:rPr lang="en-US" sz="1100" dirty="0" err="1" smtClean="0">
                <a:solidFill>
                  <a:srgbClr val="0D21B3"/>
                </a:solidFill>
                <a:latin typeface="Times New Roman"/>
                <a:sym typeface="Symbol" pitchFamily="18" charset="2"/>
              </a:rPr>
              <a:t>ом</a:t>
            </a:r>
            <a:endParaRPr lang="en-US" sz="1100" dirty="0" smtClean="0">
              <a:solidFill>
                <a:srgbClr val="0D21B3"/>
              </a:solidFill>
              <a:latin typeface="Times New Roman"/>
              <a:sym typeface="Symbol" pitchFamily="18" charset="2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1100" dirty="0">
                <a:solidFill>
                  <a:srgbClr val="0D21B3"/>
                </a:solidFill>
                <a:latin typeface="Times New Roman"/>
              </a:rPr>
              <a:t>Информация о </a:t>
            </a:r>
            <a:r>
              <a:rPr lang="ru-RU" sz="1100" dirty="0" err="1" smtClean="0">
                <a:solidFill>
                  <a:srgbClr val="0D21B3"/>
                </a:solidFill>
                <a:latin typeface="Times New Roman"/>
              </a:rPr>
              <a:t>пространс</a:t>
            </a:r>
            <a:r>
              <a:rPr lang="en-US" sz="1100" dirty="0" err="1" smtClean="0">
                <a:solidFill>
                  <a:srgbClr val="0D21B3"/>
                </a:solidFill>
                <a:latin typeface="Times New Roman"/>
              </a:rPr>
              <a:t>твенно</a:t>
            </a:r>
            <a:r>
              <a:rPr lang="en-US" sz="1100" dirty="0" smtClean="0">
                <a:solidFill>
                  <a:srgbClr val="0D21B3"/>
                </a:solidFill>
                <a:latin typeface="Times New Roman"/>
              </a:rPr>
              <a:t>-</a:t>
            </a:r>
            <a:r>
              <a:rPr lang="ru-RU" sz="1100" dirty="0" err="1" smtClean="0">
                <a:solidFill>
                  <a:srgbClr val="0D21B3"/>
                </a:solidFill>
                <a:latin typeface="Times New Roman"/>
              </a:rPr>
              <a:t>времен</a:t>
            </a:r>
            <a:r>
              <a:rPr lang="en-US" sz="1100" dirty="0" err="1" smtClean="0">
                <a:solidFill>
                  <a:srgbClr val="0D21B3"/>
                </a:solidFill>
                <a:latin typeface="Times New Roman"/>
              </a:rPr>
              <a:t>ых</a:t>
            </a:r>
            <a:r>
              <a:rPr lang="ru-RU" sz="1100" dirty="0" smtClean="0">
                <a:solidFill>
                  <a:srgbClr val="0D21B3"/>
                </a:solidFill>
                <a:latin typeface="Times New Roman"/>
              </a:rPr>
              <a:t> </a:t>
            </a:r>
            <a:r>
              <a:rPr lang="en-US" sz="1100" dirty="0" err="1" smtClean="0">
                <a:solidFill>
                  <a:srgbClr val="0D21B3"/>
                </a:solidFill>
                <a:latin typeface="Times New Roman"/>
              </a:rPr>
              <a:t>характеристиках</a:t>
            </a:r>
            <a:r>
              <a:rPr lang="en-US" sz="1100" dirty="0" smtClean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1100" dirty="0" smtClean="0">
                <a:solidFill>
                  <a:srgbClr val="0D21B3"/>
                </a:solidFill>
                <a:latin typeface="Times New Roman"/>
              </a:rPr>
              <a:t>взаимодействия </a:t>
            </a:r>
            <a:r>
              <a:rPr lang="ru-RU" sz="1100" dirty="0">
                <a:solidFill>
                  <a:srgbClr val="0D21B3"/>
                </a:solidFill>
                <a:latin typeface="Times New Roman"/>
              </a:rPr>
              <a:t>нейтрона с мишенью </a:t>
            </a:r>
            <a:endParaRPr lang="en-US" sz="1100" dirty="0" smtClean="0">
              <a:solidFill>
                <a:srgbClr val="0D21B3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1100" dirty="0" smtClean="0">
                <a:solidFill>
                  <a:srgbClr val="0D21B3"/>
                </a:solidFill>
                <a:latin typeface="Times New Roman"/>
              </a:rPr>
              <a:t>Метод </a:t>
            </a:r>
            <a:r>
              <a:rPr lang="ru-RU" sz="1100" dirty="0">
                <a:solidFill>
                  <a:srgbClr val="0D21B3"/>
                </a:solidFill>
                <a:latin typeface="Times New Roman"/>
              </a:rPr>
              <a:t>позволяет определить различные элементы и вещества, используя свои характерные гамма-лучи</a:t>
            </a:r>
            <a:endParaRPr lang="en-US" sz="1100" dirty="0">
              <a:solidFill>
                <a:srgbClr val="0D21B3"/>
              </a:solidFill>
              <a:latin typeface="Times New Roman"/>
            </a:endParaRPr>
          </a:p>
        </p:txBody>
      </p:sp>
      <p:sp>
        <p:nvSpPr>
          <p:cNvPr id="13321" name="Прямоугольник 8"/>
          <p:cNvSpPr>
            <a:spLocks noChangeArrowheads="1"/>
          </p:cNvSpPr>
          <p:nvPr/>
        </p:nvSpPr>
        <p:spPr bwMode="auto">
          <a:xfrm>
            <a:off x="1008062" y="4074665"/>
            <a:ext cx="79263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Times New Roman"/>
              </a:rPr>
              <a:t>Данный</a:t>
            </a:r>
            <a:r>
              <a:rPr lang="en-US" sz="1600" dirty="0" smtClean="0">
                <a:solidFill>
                  <a:srgbClr val="002060"/>
                </a:solidFill>
                <a:latin typeface="Times New Roman"/>
              </a:rPr>
              <a:t> м</a:t>
            </a:r>
            <a:r>
              <a:rPr lang="ru-RU" sz="1600" dirty="0" err="1" smtClean="0">
                <a:solidFill>
                  <a:srgbClr val="002060"/>
                </a:solidFill>
                <a:latin typeface="Times New Roman"/>
              </a:rPr>
              <a:t>етод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/>
              </a:rPr>
              <a:t>успешно применяется для обнаружения опасных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</a:rPr>
              <a:t>веществ</a:t>
            </a:r>
            <a:endParaRPr lang="en-US" sz="1600" dirty="0" smtClean="0">
              <a:solidFill>
                <a:srgbClr val="002060"/>
              </a:solidFill>
              <a:latin typeface="Times New Roman"/>
            </a:endParaRPr>
          </a:p>
          <a:p>
            <a:endParaRPr lang="en-US" sz="1600" dirty="0" smtClean="0">
              <a:solidFill>
                <a:srgbClr val="002060"/>
              </a:solidFill>
              <a:latin typeface="Times New Roman"/>
            </a:endParaRPr>
          </a:p>
          <a:p>
            <a:r>
              <a:rPr lang="ru-RU" sz="1600" u="sng" dirty="0" smtClean="0">
                <a:solidFill>
                  <a:srgbClr val="FF0000"/>
                </a:solidFill>
                <a:latin typeface="Times New Roman"/>
              </a:rPr>
              <a:t>Мы </a:t>
            </a:r>
            <a:r>
              <a:rPr lang="ru-RU" sz="1600" u="sng" dirty="0">
                <a:solidFill>
                  <a:srgbClr val="FF0000"/>
                </a:solidFill>
                <a:latin typeface="Times New Roman"/>
              </a:rPr>
              <a:t>предлагаем использовать </a:t>
            </a:r>
            <a:r>
              <a:rPr lang="en-US" sz="1600" u="sng" dirty="0" smtClean="0">
                <a:solidFill>
                  <a:srgbClr val="FF0000"/>
                </a:solidFill>
                <a:latin typeface="Times New Roman"/>
              </a:rPr>
              <a:t>ММН </a:t>
            </a:r>
            <a:r>
              <a:rPr lang="en-US" sz="1600" u="sng" dirty="0" err="1" smtClean="0">
                <a:solidFill>
                  <a:srgbClr val="FF0000"/>
                </a:solidFill>
                <a:latin typeface="Times New Roman"/>
              </a:rPr>
              <a:t>для</a:t>
            </a:r>
            <a:r>
              <a:rPr lang="en-US" sz="1600" u="sng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1600" u="sng" dirty="0" smtClean="0">
                <a:solidFill>
                  <a:srgbClr val="FF0000"/>
                </a:solidFill>
                <a:latin typeface="Times New Roman"/>
              </a:rPr>
              <a:t>фундаментальных </a:t>
            </a:r>
            <a:r>
              <a:rPr lang="ru-RU" sz="1600" u="sng" dirty="0">
                <a:solidFill>
                  <a:srgbClr val="FF0000"/>
                </a:solidFill>
                <a:latin typeface="Times New Roman"/>
              </a:rPr>
              <a:t>и </a:t>
            </a:r>
            <a:r>
              <a:rPr lang="ru-RU" sz="1600" u="sng" dirty="0" smtClean="0">
                <a:solidFill>
                  <a:srgbClr val="FF0000"/>
                </a:solidFill>
                <a:latin typeface="Times New Roman"/>
              </a:rPr>
              <a:t>прикладных исследований </a:t>
            </a:r>
            <a:r>
              <a:rPr lang="ru-RU" sz="1600" u="sng" dirty="0">
                <a:solidFill>
                  <a:srgbClr val="FF0000"/>
                </a:solidFill>
                <a:latin typeface="Times New Roman"/>
              </a:rPr>
              <a:t>по ядерной физике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338" y="0"/>
            <a:ext cx="7178675" cy="584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/>
              <a:t>Принципиальная схема экспериментов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9DEA2-9F8A-4947-B528-3B690D40AD9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0" name="TextBox 4"/>
          <p:cNvSpPr txBox="1">
            <a:spLocks noChangeArrowheads="1"/>
          </p:cNvSpPr>
          <p:nvPr/>
        </p:nvSpPr>
        <p:spPr bwMode="auto">
          <a:xfrm>
            <a:off x="414068" y="4597400"/>
            <a:ext cx="6750321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1600" dirty="0">
                <a:solidFill>
                  <a:srgbClr val="0D21B3"/>
                </a:solidFill>
                <a:latin typeface="Times New Roman"/>
              </a:rPr>
              <a:t>Нейтронный генератор со встроенным детектором </a:t>
            </a:r>
            <a:r>
              <a:rPr lang="en-US" sz="1600" dirty="0" smtClean="0">
                <a:solidFill>
                  <a:srgbClr val="0D21B3"/>
                </a:solidFill>
                <a:latin typeface="Times New Roman"/>
              </a:rPr>
              <a:t>a</a:t>
            </a:r>
            <a:r>
              <a:rPr lang="ru-RU" sz="1600" dirty="0" smtClean="0">
                <a:solidFill>
                  <a:srgbClr val="0D21B3"/>
                </a:solidFill>
                <a:latin typeface="Times New Roman"/>
              </a:rPr>
              <a:t>-частиц</a:t>
            </a:r>
            <a:endParaRPr lang="en-US" sz="1600" dirty="0">
              <a:solidFill>
                <a:srgbClr val="0D21B3"/>
              </a:solidFill>
              <a:latin typeface="Times New Roman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1600" dirty="0">
                <a:solidFill>
                  <a:srgbClr val="0D21B3"/>
                </a:solidFill>
                <a:latin typeface="Times New Roman"/>
              </a:rPr>
              <a:t>Детекторы гамма-лучей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rgbClr val="0D21B3"/>
                </a:solidFill>
                <a:latin typeface="Times New Roman"/>
              </a:rPr>
              <a:t> Детекторы нейтронов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0D21B3"/>
                </a:solidFill>
                <a:latin typeface="Times New Roman"/>
              </a:rPr>
              <a:t> </a:t>
            </a:r>
            <a:r>
              <a:rPr lang="ru-RU" sz="1600" dirty="0">
                <a:solidFill>
                  <a:srgbClr val="0D21B3"/>
                </a:solidFill>
                <a:latin typeface="Times New Roman"/>
              </a:rPr>
              <a:t>Считывание электроника и система сбора данных</a:t>
            </a:r>
            <a:endParaRPr lang="en-US" sz="1600" dirty="0">
              <a:solidFill>
                <a:srgbClr val="0D21B3"/>
              </a:solidFill>
              <a:latin typeface="Times New Roman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</a:rPr>
              <a:t> М</a:t>
            </a:r>
            <a:r>
              <a:rPr lang="ru-RU" sz="1600" dirty="0" err="1" smtClean="0">
                <a:solidFill>
                  <a:srgbClr val="FF0000"/>
                </a:solidFill>
                <a:latin typeface="Times New Roman"/>
              </a:rPr>
              <a:t>ишени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</a:rPr>
              <a:t> З</a:t>
            </a:r>
            <a:r>
              <a:rPr lang="ru-RU" sz="1600" dirty="0" err="1" smtClean="0">
                <a:solidFill>
                  <a:srgbClr val="FF0000"/>
                </a:solidFill>
                <a:latin typeface="Times New Roman"/>
              </a:rPr>
              <a:t>ащита</a:t>
            </a:r>
            <a:endParaRPr lang="ru-RU" sz="16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981825" y="4706938"/>
            <a:ext cx="182563" cy="1168400"/>
          </a:xfrm>
          <a:prstGeom prst="rightBrace">
            <a:avLst>
              <a:gd name="adj1" fmla="val 12688"/>
              <a:gd name="adj2" fmla="val 49374"/>
            </a:avLst>
          </a:prstGeom>
          <a:ln w="15875">
            <a:solidFill>
              <a:srgbClr val="0D21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981825" y="5875338"/>
            <a:ext cx="182563" cy="676275"/>
          </a:xfrm>
          <a:prstGeom prst="rightBrace">
            <a:avLst>
              <a:gd name="adj1" fmla="val 12688"/>
              <a:gd name="adj2" fmla="val 49374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21563" y="5106988"/>
            <a:ext cx="1485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D21B3"/>
                </a:solidFill>
                <a:latin typeface="Times New Roman"/>
              </a:rPr>
              <a:t>Д</a:t>
            </a:r>
            <a:r>
              <a:rPr lang="ru-RU" dirty="0" err="1" smtClean="0">
                <a:solidFill>
                  <a:srgbClr val="0D21B3"/>
                </a:solidFill>
                <a:latin typeface="Times New Roman"/>
              </a:rPr>
              <a:t>оступный</a:t>
            </a:r>
            <a:endParaRPr lang="ru-RU" dirty="0">
              <a:solidFill>
                <a:srgbClr val="0D21B3"/>
              </a:solidFill>
              <a:latin typeface="Times New Roman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24738" y="5935663"/>
            <a:ext cx="1346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</a:rPr>
              <a:t>Т</a:t>
            </a:r>
            <a:r>
              <a:rPr lang="ru-RU" dirty="0" err="1" smtClean="0">
                <a:solidFill>
                  <a:srgbClr val="FF0000"/>
                </a:solidFill>
                <a:latin typeface="Times New Roman"/>
              </a:rPr>
              <a:t>ребуется</a:t>
            </a:r>
            <a:endParaRPr lang="ru-RU" dirty="0">
              <a:solidFill>
                <a:srgbClr val="FF0000"/>
              </a:solidFill>
              <a:latin typeface="Times New Roman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782139" y="744026"/>
            <a:ext cx="5890260" cy="3592830"/>
            <a:chOff x="0" y="0"/>
            <a:chExt cx="7171140" cy="405482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71140" cy="4054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864095" y="628823"/>
              <a:ext cx="2012768" cy="674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ru-RU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076664" y="1322795"/>
              <a:ext cx="2307711" cy="648072"/>
              <a:chOff x="1076664" y="1322795"/>
              <a:chExt cx="2307711" cy="648072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1076664" y="1322795"/>
                <a:ext cx="1800200" cy="648072"/>
              </a:xfrm>
              <a:prstGeom prst="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ru-RU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876864" y="1322795"/>
                <a:ext cx="507511" cy="648072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ru-RU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1076664" y="2182455"/>
              <a:ext cx="2307711" cy="648072"/>
              <a:chOff x="1076664" y="2182455"/>
              <a:chExt cx="2307711" cy="648072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1076664" y="2182455"/>
                <a:ext cx="1800200" cy="648072"/>
              </a:xfrm>
              <a:prstGeom prst="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ru-RU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876864" y="2182455"/>
                <a:ext cx="507511" cy="648072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ru-RU" sz="11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17" name="TextBox 4"/>
            <p:cNvSpPr txBox="1"/>
            <p:nvPr/>
          </p:nvSpPr>
          <p:spPr>
            <a:xfrm>
              <a:off x="1076651" y="720018"/>
              <a:ext cx="1299210" cy="2520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-RU" sz="11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Полиэтилен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2465380" y="714873"/>
              <a:ext cx="1330960" cy="2520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-RU" sz="11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      Железо</a:t>
              </a:r>
              <a:r>
                <a:rPr lang="ru-RU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522333" y="981690"/>
              <a:ext cx="0" cy="341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18" idx="2"/>
            </p:cNvCxnSpPr>
            <p:nvPr/>
          </p:nvCxnSpPr>
          <p:spPr>
            <a:xfrm>
              <a:off x="3130619" y="1084266"/>
              <a:ext cx="0" cy="190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1368151" y="3312368"/>
              <a:ext cx="1944216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ru-RU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368151" y="3312368"/>
              <a:ext cx="201622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ru-RU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3" name="TextBox 10"/>
            <p:cNvSpPr txBox="1"/>
            <p:nvPr/>
          </p:nvSpPr>
          <p:spPr>
            <a:xfrm>
              <a:off x="1" y="3327085"/>
              <a:ext cx="4042409" cy="3429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G</a:t>
              </a:r>
              <a:r>
                <a:rPr lang="ru-RU" sz="11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, </a:t>
              </a:r>
              <a:r>
                <a:rPr lang="en-US" sz="11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n</a:t>
              </a:r>
              <a:r>
                <a:rPr lang="ru-RU" sz="11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 - Гамма и нейтронные детекторы</a:t>
              </a:r>
              <a:endParaRPr lang="en-US" sz="120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898" y="0"/>
            <a:ext cx="6323162" cy="777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latin typeface="Times New Roman"/>
                <a:cs typeface="Arial" pitchFamily="34" charset="0"/>
              </a:rPr>
              <a:t>Нейтронный генератор ИНГ-27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19EA3-6DF9-4743-9A7B-DC5C4A0C1C9E}" type="slidenum">
              <a:rPr lang="ru-RU" smtClean="0">
                <a:latin typeface="Times New Roman"/>
              </a:rPr>
              <a:pPr>
                <a:defRPr/>
              </a:pPr>
              <a:t>7</a:t>
            </a:fld>
            <a:endParaRPr lang="ru-RU">
              <a:latin typeface="Times New Roman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/>
            </a:endParaRP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750498" y="3648752"/>
            <a:ext cx="8065698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</a:rPr>
              <a:t>М</a:t>
            </a:r>
            <a:r>
              <a:rPr lang="ru-RU" sz="1600" dirty="0" err="1" smtClean="0">
                <a:latin typeface="Times New Roman"/>
                <a:ea typeface="Times New Roman" pitchFamily="18" charset="0"/>
                <a:cs typeface="Arial" pitchFamily="34" charset="0"/>
              </a:rPr>
              <a:t>аксимальная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</a:rPr>
              <a:t> интенсивность</a:t>
            </a:r>
            <a:r>
              <a:rPr lang="ru-RU" sz="1600" dirty="0">
                <a:latin typeface="Times New Roman"/>
                <a:ea typeface="Times New Roman" pitchFamily="18" charset="0"/>
                <a:cs typeface="Arial" pitchFamily="34" charset="0"/>
              </a:rPr>
              <a:t>	</a:t>
            </a:r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</a:rPr>
              <a:t>	~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</a:rPr>
              <a:t>5</a:t>
            </a:r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</a:rPr>
              <a:t>10</a:t>
            </a:r>
            <a:r>
              <a:rPr lang="ru-RU" sz="1600" baseline="300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7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ru-RU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с</a:t>
            </a:r>
            <a:r>
              <a:rPr lang="ru-RU" sz="1600" baseline="300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-1</a:t>
            </a:r>
            <a:r>
              <a:rPr lang="ru-RU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</a:p>
          <a:p>
            <a:pPr eaLnBrk="0" hangingPunct="0"/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Энергия нейтронов</a:t>
            </a:r>
            <a:r>
              <a:rPr lang="ru-RU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14.1</a:t>
            </a:r>
            <a:r>
              <a:rPr lang="en-US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 M</a:t>
            </a:r>
            <a:r>
              <a:rPr lang="ru-RU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эВ</a:t>
            </a:r>
          </a:p>
          <a:p>
            <a:pPr eaLnBrk="0" hangingPunct="0"/>
            <a:r>
              <a:rPr lang="ru-RU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Режим нейтронного 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излучения</a:t>
            </a:r>
            <a:r>
              <a:rPr lang="en-US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С</a:t>
            </a:r>
            <a:r>
              <a:rPr lang="ru-RU" sz="1600" dirty="0" err="1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тационарный</a:t>
            </a:r>
            <a:endParaRPr lang="en-US" sz="1600" dirty="0" smtClean="0">
              <a:latin typeface="Times New Roman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eaLnBrk="0" hangingPunct="0"/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И</a:t>
            </a:r>
            <a:r>
              <a:rPr lang="ru-RU" sz="1600" dirty="0" err="1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сточник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ru-RU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питания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		</a:t>
            </a:r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200</a:t>
            </a:r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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</a:rPr>
              <a:t>5</a:t>
            </a:r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 V</a:t>
            </a:r>
            <a:endParaRPr lang="ru-RU" sz="1600" dirty="0" smtClean="0">
              <a:latin typeface="Times New Roman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eaLnBrk="0" hangingPunct="0"/>
            <a:r>
              <a:rPr lang="ru-RU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Максимальная потребляемая мощность</a:t>
            </a:r>
            <a:r>
              <a:rPr lang="en-US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lang="ru-RU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40</a:t>
            </a:r>
            <a:r>
              <a:rPr lang="en-US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 W</a:t>
            </a:r>
            <a:endParaRPr lang="ru-RU" sz="1600" dirty="0">
              <a:latin typeface="Times New Roman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eaLnBrk="0" hangingPunct="0"/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Р</a:t>
            </a:r>
            <a:r>
              <a:rPr lang="ru-RU" sz="1600" dirty="0" err="1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азмеры</a:t>
            </a:r>
            <a:r>
              <a:rPr lang="en-US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lang="ru-RU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130х279х227 </a:t>
            </a:r>
            <a:r>
              <a:rPr lang="en-US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mm</a:t>
            </a:r>
            <a:endParaRPr lang="ru-RU" sz="1600" dirty="0">
              <a:latin typeface="Times New Roman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eaLnBrk="0" hangingPunct="0"/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В</a:t>
            </a:r>
            <a:r>
              <a:rPr lang="ru-RU" sz="1600" dirty="0" err="1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ес</a:t>
            </a:r>
            <a:r>
              <a:rPr lang="ru-RU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                         		</a:t>
            </a:r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8</a:t>
            </a:r>
            <a:r>
              <a:rPr lang="en-US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 kg</a:t>
            </a:r>
            <a:endParaRPr lang="ru-RU" sz="1600" dirty="0">
              <a:latin typeface="Times New Roman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eaLnBrk="0" hangingPunct="0"/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В</a:t>
            </a:r>
            <a:r>
              <a:rPr lang="ru-RU" sz="1600" dirty="0" err="1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ремя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ru-RU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работы			</a:t>
            </a:r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~</a:t>
            </a:r>
            <a:r>
              <a:rPr lang="ru-RU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800 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часов</a:t>
            </a:r>
            <a:endParaRPr lang="en-US" sz="1600" dirty="0" smtClean="0">
              <a:latin typeface="Times New Roman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eaLnBrk="0" hangingPunct="0"/>
            <a:endParaRPr lang="ru-RU" sz="1600" dirty="0">
              <a:latin typeface="Times New Roman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eaLnBrk="0" hangingPunct="0"/>
            <a:r>
              <a:rPr lang="ru-RU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Детектор -частиц	 	</a:t>
            </a:r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9-пиксельный </a:t>
            </a:r>
            <a:r>
              <a:rPr lang="ru-RU" sz="1600" dirty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или 64 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пиксельный </a:t>
            </a:r>
            <a:r>
              <a:rPr lang="en-US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					</a:t>
            </a:r>
            <a:r>
              <a:rPr lang="ru-RU" sz="1600" dirty="0" smtClean="0">
                <a:latin typeface="Times New Roman"/>
                <a:ea typeface="Times New Roman" pitchFamily="18" charset="0"/>
                <a:cs typeface="Arial" pitchFamily="34" charset="0"/>
                <a:sym typeface="Symbol" pitchFamily="18" charset="2"/>
              </a:rPr>
              <a:t>позиционно-чувствительный 					кремниевый детектор</a:t>
            </a:r>
            <a:endParaRPr lang="ru-RU" sz="1600" dirty="0">
              <a:latin typeface="Times New Roman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5369" name="Прямоугольник 8"/>
          <p:cNvSpPr>
            <a:spLocks noChangeArrowheads="1"/>
          </p:cNvSpPr>
          <p:nvPr/>
        </p:nvSpPr>
        <p:spPr bwMode="auto">
          <a:xfrm>
            <a:off x="750498" y="3252371"/>
            <a:ext cx="78632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ja-JP" sz="1400" i="1" dirty="0" smtClean="0">
                <a:solidFill>
                  <a:srgbClr val="C32D2E"/>
                </a:solidFill>
                <a:latin typeface="Times New Roman"/>
                <a:cs typeface="HGｺﾞｼｯｸE"/>
              </a:rPr>
              <a:t>Производитель: </a:t>
            </a:r>
            <a:r>
              <a:rPr lang="en-US" altLang="ja-JP" sz="1400" i="1" dirty="0" smtClean="0">
                <a:solidFill>
                  <a:srgbClr val="C32D2E"/>
                </a:solidFill>
                <a:latin typeface="Times New Roman"/>
                <a:cs typeface="HGｺﾞｼｯｸE"/>
              </a:rPr>
              <a:t> </a:t>
            </a:r>
            <a:r>
              <a:rPr lang="ru-RU" altLang="ja-JP" sz="1400" i="1" dirty="0" smtClean="0">
                <a:solidFill>
                  <a:srgbClr val="C32D2E"/>
                </a:solidFill>
                <a:latin typeface="Times New Roman"/>
                <a:cs typeface="HGｺﾞｼｯｸE"/>
              </a:rPr>
              <a:t>Всероссийский </a:t>
            </a:r>
            <a:r>
              <a:rPr lang="ru-RU" altLang="ja-JP" sz="1400" i="1" dirty="0">
                <a:solidFill>
                  <a:srgbClr val="C32D2E"/>
                </a:solidFill>
                <a:latin typeface="Times New Roman"/>
                <a:cs typeface="HGｺﾞｼｯｸE"/>
              </a:rPr>
              <a:t>научно-исследовательский институт </a:t>
            </a:r>
            <a:r>
              <a:rPr lang="ru-RU" altLang="ja-JP" sz="1400" i="1" dirty="0" smtClean="0">
                <a:solidFill>
                  <a:srgbClr val="C32D2E"/>
                </a:solidFill>
                <a:latin typeface="Times New Roman"/>
                <a:cs typeface="HGｺﾞｼｯｸE"/>
              </a:rPr>
              <a:t>автоматики</a:t>
            </a:r>
            <a:r>
              <a:rPr lang="en-US" altLang="ja-JP" sz="1400" i="1" dirty="0" smtClean="0">
                <a:solidFill>
                  <a:srgbClr val="C32D2E"/>
                </a:solidFill>
                <a:latin typeface="Times New Roman"/>
                <a:cs typeface="HGｺﾞｼｯｸE"/>
              </a:rPr>
              <a:t> </a:t>
            </a:r>
            <a:r>
              <a:rPr lang="en-US" altLang="ja-JP" sz="1400" i="1" dirty="0" err="1" smtClean="0">
                <a:solidFill>
                  <a:srgbClr val="C32D2E"/>
                </a:solidFill>
                <a:latin typeface="Times New Roman"/>
                <a:cs typeface="HGｺﾞｼｯｸE"/>
              </a:rPr>
              <a:t>им</a:t>
            </a:r>
            <a:r>
              <a:rPr lang="en-US" altLang="ja-JP" sz="1400" i="1" dirty="0" smtClean="0">
                <a:solidFill>
                  <a:srgbClr val="C32D2E"/>
                </a:solidFill>
                <a:latin typeface="Times New Roman"/>
                <a:cs typeface="HGｺﾞｼｯｸE"/>
              </a:rPr>
              <a:t>. Н</a:t>
            </a:r>
            <a:r>
              <a:rPr lang="ru-RU" altLang="ja-JP" sz="1400" i="1" dirty="0" smtClean="0">
                <a:solidFill>
                  <a:srgbClr val="C32D2E"/>
                </a:solidFill>
                <a:latin typeface="Times New Roman"/>
                <a:cs typeface="HGｺﾞｼｯｸE"/>
              </a:rPr>
              <a:t>.Л</a:t>
            </a:r>
            <a:r>
              <a:rPr lang="ru-RU" altLang="ja-JP" sz="1400" i="1" dirty="0">
                <a:solidFill>
                  <a:srgbClr val="C32D2E"/>
                </a:solidFill>
                <a:latin typeface="Times New Roman"/>
                <a:cs typeface="HGｺﾞｼｯｸE"/>
              </a:rPr>
              <a:t>. </a:t>
            </a:r>
            <a:r>
              <a:rPr lang="ru-RU" altLang="ja-JP" sz="1400" i="1" dirty="0" smtClean="0">
                <a:solidFill>
                  <a:srgbClr val="C32D2E"/>
                </a:solidFill>
                <a:latin typeface="Times New Roman"/>
                <a:cs typeface="HGｺﾞｼｯｸE"/>
              </a:rPr>
              <a:t>Духова</a:t>
            </a:r>
            <a:endParaRPr lang="ru-RU" sz="1400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98" y="777875"/>
            <a:ext cx="2008215" cy="247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73" y="1311245"/>
            <a:ext cx="1816086" cy="1716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23" y="0"/>
            <a:ext cx="8339227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latin typeface="Times New Roman"/>
              </a:rPr>
              <a:t>М</a:t>
            </a:r>
            <a:r>
              <a:rPr lang="ru-RU" sz="3200" b="1" dirty="0" err="1" smtClean="0">
                <a:latin typeface="Times New Roman"/>
              </a:rPr>
              <a:t>ногодетекторная</a:t>
            </a:r>
            <a:r>
              <a:rPr lang="ru-RU" sz="3200" b="1" dirty="0" smtClean="0">
                <a:latin typeface="Times New Roman"/>
              </a:rPr>
              <a:t> система  </a:t>
            </a:r>
            <a:r>
              <a:rPr lang="ru-RU" sz="3200" b="1" dirty="0">
                <a:latin typeface="Times New Roman"/>
              </a:rPr>
              <a:t>“Ромашка”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A9E0A-A43D-4092-ADC0-D4DE74023B4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638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200" y="850900"/>
            <a:ext cx="5294313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957263" y="5157788"/>
            <a:ext cx="76565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/>
              </a:rPr>
              <a:t>24 сцинтилляционных детекторов на основе </a:t>
            </a:r>
            <a:r>
              <a:rPr lang="en-US" sz="1600" dirty="0" err="1">
                <a:latin typeface="Times New Roman"/>
              </a:rPr>
              <a:t>NaI</a:t>
            </a:r>
            <a:r>
              <a:rPr lang="ru-RU" sz="1600" dirty="0">
                <a:latin typeface="Times New Roman"/>
              </a:rPr>
              <a:t>(</a:t>
            </a:r>
            <a:r>
              <a:rPr lang="en-US" sz="1600" dirty="0" err="1">
                <a:latin typeface="Times New Roman"/>
              </a:rPr>
              <a:t>Tl</a:t>
            </a:r>
            <a:r>
              <a:rPr lang="ru-RU" sz="1600" dirty="0" smtClean="0">
                <a:latin typeface="Times New Roman"/>
              </a:rPr>
              <a:t>),</a:t>
            </a:r>
            <a:r>
              <a:rPr lang="en-US" sz="1600" dirty="0" smtClean="0">
                <a:latin typeface="Times New Roman"/>
              </a:rPr>
              <a:t> </a:t>
            </a:r>
            <a:r>
              <a:rPr lang="ru-RU" sz="1600" dirty="0">
                <a:latin typeface="Times New Roman"/>
              </a:rPr>
              <a:t>размер</a:t>
            </a:r>
            <a:r>
              <a:rPr lang="en-US" sz="1600" dirty="0" smtClean="0">
                <a:latin typeface="Times New Roman"/>
              </a:rPr>
              <a:t> </a:t>
            </a:r>
            <a:r>
              <a:rPr lang="ru-RU" sz="1600" dirty="0">
                <a:latin typeface="Times New Roman"/>
              </a:rPr>
              <a:t>78х90х200</a:t>
            </a:r>
            <a:r>
              <a:rPr lang="en-US" sz="1600" dirty="0">
                <a:latin typeface="Times New Roman"/>
              </a:rPr>
              <a:t>.</a:t>
            </a:r>
          </a:p>
          <a:p>
            <a:endParaRPr lang="ru-RU" sz="1600" dirty="0">
              <a:latin typeface="Times New Roman"/>
            </a:endParaRPr>
          </a:p>
          <a:p>
            <a:r>
              <a:rPr lang="ru-RU" sz="1600" dirty="0">
                <a:latin typeface="Times New Roman"/>
              </a:rPr>
              <a:t>Энергетическое разрешение </a:t>
            </a:r>
            <a:r>
              <a:rPr lang="ru-RU" sz="1600" dirty="0" smtClean="0">
                <a:latin typeface="Times New Roman"/>
              </a:rPr>
              <a:t>на</a:t>
            </a:r>
            <a:r>
              <a:rPr lang="en-US" sz="1600" dirty="0" smtClean="0">
                <a:latin typeface="Times New Roman"/>
              </a:rPr>
              <a:t> </a:t>
            </a:r>
            <a:r>
              <a:rPr lang="ru-RU" sz="1600" dirty="0" smtClean="0">
                <a:latin typeface="Times New Roman"/>
              </a:rPr>
              <a:t>662 </a:t>
            </a:r>
            <a:r>
              <a:rPr lang="en-US" sz="1600" dirty="0" err="1" smtClean="0">
                <a:latin typeface="Times New Roman"/>
              </a:rPr>
              <a:t>keV</a:t>
            </a:r>
            <a:r>
              <a:rPr lang="ru-RU" sz="1600" dirty="0" smtClean="0">
                <a:latin typeface="Times New Roman"/>
              </a:rPr>
              <a:t> </a:t>
            </a:r>
            <a:r>
              <a:rPr lang="en-US" sz="1600" dirty="0" smtClean="0">
                <a:latin typeface="Times New Roman"/>
              </a:rPr>
              <a:t>~ </a:t>
            </a:r>
            <a:r>
              <a:rPr lang="ru-RU" sz="1600" dirty="0" smtClean="0">
                <a:latin typeface="Times New Roman"/>
              </a:rPr>
              <a:t>8</a:t>
            </a:r>
            <a:r>
              <a:rPr lang="en-US" sz="1600" dirty="0" smtClean="0">
                <a:latin typeface="Times New Roman"/>
              </a:rPr>
              <a:t> </a:t>
            </a:r>
            <a:r>
              <a:rPr lang="ru-RU" sz="1600" dirty="0" smtClean="0">
                <a:latin typeface="Times New Roman"/>
              </a:rPr>
              <a:t>%</a:t>
            </a:r>
            <a:endParaRPr lang="ru-RU" sz="1600" dirty="0">
              <a:latin typeface="Times New Roman"/>
            </a:endParaRPr>
          </a:p>
          <a:p>
            <a:r>
              <a:rPr lang="ru-RU" sz="1600" dirty="0">
                <a:latin typeface="Times New Roman"/>
              </a:rPr>
              <a:t>Временное </a:t>
            </a:r>
            <a:r>
              <a:rPr lang="ru-RU" sz="1600" dirty="0" smtClean="0">
                <a:latin typeface="Times New Roman"/>
              </a:rPr>
              <a:t>разрешение</a:t>
            </a:r>
            <a:r>
              <a:rPr lang="en-US" sz="1600" dirty="0" smtClean="0">
                <a:latin typeface="Times New Roman"/>
              </a:rPr>
              <a:t> ~ 3 </a:t>
            </a:r>
            <a:r>
              <a:rPr lang="en-US" sz="1600" dirty="0" err="1" smtClean="0">
                <a:latin typeface="Times New Roman"/>
              </a:rPr>
              <a:t>nsec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25" y="274638"/>
            <a:ext cx="6788150" cy="708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latin typeface="Times New Roman"/>
              </a:rPr>
              <a:t>Электроника и сбор данных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22BC8-C92F-49E4-964A-C4D66CF85A7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2532" name="Рисунок 3" descr="adcm16-ltc-pcie-th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5" y="1968500"/>
            <a:ext cx="168751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430338" y="3935413"/>
            <a:ext cx="71453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16/32/48</a:t>
            </a:r>
            <a:r>
              <a:rPr lang="en-US" sz="1600" dirty="0" smtClean="0"/>
              <a:t> </a:t>
            </a:r>
            <a:r>
              <a:rPr lang="ru-RU" sz="1600" dirty="0" smtClean="0"/>
              <a:t>-</a:t>
            </a:r>
            <a:r>
              <a:rPr lang="en-US" sz="1600" dirty="0" smtClean="0"/>
              <a:t> </a:t>
            </a:r>
            <a:r>
              <a:rPr lang="ru-RU" sz="1600" dirty="0" smtClean="0"/>
              <a:t>канальный </a:t>
            </a:r>
            <a:r>
              <a:rPr lang="ru-RU" sz="1600" dirty="0"/>
              <a:t>аналого-цифровой </a:t>
            </a:r>
            <a:r>
              <a:rPr lang="ru-RU" sz="1600" dirty="0" smtClean="0"/>
              <a:t>преобразователь, </a:t>
            </a:r>
            <a:r>
              <a:rPr lang="ru-RU" sz="1600" dirty="0"/>
              <a:t>в виде одного или нескольких PCI-E карт.</a:t>
            </a:r>
          </a:p>
          <a:p>
            <a:endParaRPr lang="ru-RU" sz="1600" dirty="0"/>
          </a:p>
          <a:p>
            <a:r>
              <a:rPr lang="en-US" sz="1600" dirty="0"/>
              <a:t>Ч</a:t>
            </a:r>
            <a:r>
              <a:rPr lang="ru-RU" sz="1600" dirty="0" err="1" smtClean="0"/>
              <a:t>астота</a:t>
            </a:r>
            <a:r>
              <a:rPr lang="ru-RU" sz="1600" dirty="0" smtClean="0"/>
              <a:t> </a:t>
            </a:r>
            <a:r>
              <a:rPr lang="ru-RU" sz="1600" dirty="0"/>
              <a:t>дискретизации	</a:t>
            </a:r>
            <a:r>
              <a:rPr lang="en-US" sz="1600" dirty="0"/>
              <a:t>		</a:t>
            </a:r>
            <a:r>
              <a:rPr lang="ru-RU" sz="1600" dirty="0"/>
              <a:t>100 </a:t>
            </a:r>
            <a:r>
              <a:rPr lang="en-US" sz="1600" dirty="0"/>
              <a:t>MHz</a:t>
            </a:r>
          </a:p>
          <a:p>
            <a:endParaRPr lang="en-US" sz="1600" dirty="0"/>
          </a:p>
          <a:p>
            <a:r>
              <a:rPr lang="ru-RU" sz="1600" dirty="0"/>
              <a:t>Оцифрованные сигналы передаются по шине PCI-E в память компьютера, где происходит вся обработка и хранение данных</a:t>
            </a:r>
            <a:r>
              <a:rPr lang="en-US" sz="1600" dirty="0" smtClean="0"/>
              <a:t>. </a:t>
            </a:r>
            <a:endParaRPr lang="en-US" sz="1600" dirty="0"/>
          </a:p>
          <a:p>
            <a:endParaRPr lang="en-US" sz="1600" dirty="0" smtClean="0"/>
          </a:p>
          <a:p>
            <a:r>
              <a:rPr lang="ru-RU" sz="1600" dirty="0"/>
              <a:t>Максимальная нагрузка на систему составляет ~ 10</a:t>
            </a:r>
            <a:r>
              <a:rPr lang="ru-RU" sz="1600" baseline="30000" dirty="0"/>
              <a:t>5</a:t>
            </a:r>
            <a:r>
              <a:rPr lang="ru-RU" sz="1600" dirty="0"/>
              <a:t> событий в секунду</a:t>
            </a:r>
            <a:endParaRPr lang="en-US" sz="1600" dirty="0"/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1570038" y="1195388"/>
            <a:ext cx="178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ADCM-16</a:t>
            </a:r>
            <a:endParaRPr lang="ru-RU" sz="2800"/>
          </a:p>
        </p:txBody>
      </p:sp>
      <p:pic>
        <p:nvPicPr>
          <p:cNvPr id="22536" name="Рисунок 7" descr="fig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7800" y="982663"/>
            <a:ext cx="343058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