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0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3" Type="http://schemas.openxmlformats.org/officeDocument/2006/relationships/image" Target="../media/image92.wmf"/><Relationship Id="rId7" Type="http://schemas.openxmlformats.org/officeDocument/2006/relationships/image" Target="../media/image4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6" Type="http://schemas.openxmlformats.org/officeDocument/2006/relationships/image" Target="../media/image95.wmf"/><Relationship Id="rId5" Type="http://schemas.openxmlformats.org/officeDocument/2006/relationships/image" Target="../media/image94.wmf"/><Relationship Id="rId4" Type="http://schemas.openxmlformats.org/officeDocument/2006/relationships/image" Target="../media/image93.wmf"/><Relationship Id="rId9" Type="http://schemas.openxmlformats.org/officeDocument/2006/relationships/image" Target="../media/image9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09.wmf"/><Relationship Id="rId1" Type="http://schemas.openxmlformats.org/officeDocument/2006/relationships/image" Target="../media/image4.wmf"/><Relationship Id="rId6" Type="http://schemas.openxmlformats.org/officeDocument/2006/relationships/image" Target="../media/image113.wmf"/><Relationship Id="rId5" Type="http://schemas.openxmlformats.org/officeDocument/2006/relationships/image" Target="../media/image112.wmf"/><Relationship Id="rId4" Type="http://schemas.openxmlformats.org/officeDocument/2006/relationships/image" Target="../media/image11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6.wmf"/><Relationship Id="rId1" Type="http://schemas.openxmlformats.org/officeDocument/2006/relationships/image" Target="../media/image12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wmf"/><Relationship Id="rId2" Type="http://schemas.openxmlformats.org/officeDocument/2006/relationships/image" Target="../media/image135.wmf"/><Relationship Id="rId1" Type="http://schemas.openxmlformats.org/officeDocument/2006/relationships/image" Target="../media/image134.wmf"/><Relationship Id="rId5" Type="http://schemas.openxmlformats.org/officeDocument/2006/relationships/image" Target="../media/image138.wmf"/><Relationship Id="rId4" Type="http://schemas.openxmlformats.org/officeDocument/2006/relationships/image" Target="../media/image13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5.wmf"/><Relationship Id="rId2" Type="http://schemas.openxmlformats.org/officeDocument/2006/relationships/image" Target="../media/image144.wmf"/><Relationship Id="rId1" Type="http://schemas.openxmlformats.org/officeDocument/2006/relationships/image" Target="../media/image143.wmf"/><Relationship Id="rId4" Type="http://schemas.openxmlformats.org/officeDocument/2006/relationships/image" Target="../media/image14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4" Type="http://schemas.openxmlformats.org/officeDocument/2006/relationships/image" Target="../media/image7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4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13" Type="http://schemas.openxmlformats.org/officeDocument/2006/relationships/image" Target="../media/image80.wmf"/><Relationship Id="rId18" Type="http://schemas.openxmlformats.org/officeDocument/2006/relationships/oleObject" Target="../embeddings/oleObject55.bin"/><Relationship Id="rId3" Type="http://schemas.openxmlformats.org/officeDocument/2006/relationships/oleObject" Target="../embeddings/oleObject50.bin"/><Relationship Id="rId7" Type="http://schemas.openxmlformats.org/officeDocument/2006/relationships/image" Target="../media/image84.png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8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4.bin"/><Relationship Id="rId20" Type="http://schemas.openxmlformats.org/officeDocument/2006/relationships/image" Target="../media/image89.png"/><Relationship Id="rId1" Type="http://schemas.openxmlformats.org/officeDocument/2006/relationships/vmlDrawing" Target="../drawings/vmlDrawing9.vml"/><Relationship Id="rId6" Type="http://schemas.openxmlformats.org/officeDocument/2006/relationships/image" Target="../media/image79.wmf"/><Relationship Id="rId11" Type="http://schemas.openxmlformats.org/officeDocument/2006/relationships/image" Target="../media/image88.png"/><Relationship Id="rId5" Type="http://schemas.openxmlformats.org/officeDocument/2006/relationships/oleObject" Target="../embeddings/oleObject51.bin"/><Relationship Id="rId15" Type="http://schemas.openxmlformats.org/officeDocument/2006/relationships/image" Target="../media/image81.wmf"/><Relationship Id="rId10" Type="http://schemas.openxmlformats.org/officeDocument/2006/relationships/image" Target="../media/image87.png"/><Relationship Id="rId19" Type="http://schemas.openxmlformats.org/officeDocument/2006/relationships/image" Target="../media/image83.wmf"/><Relationship Id="rId4" Type="http://schemas.openxmlformats.org/officeDocument/2006/relationships/image" Target="../media/image4.wmf"/><Relationship Id="rId9" Type="http://schemas.openxmlformats.org/officeDocument/2006/relationships/image" Target="../media/image86.png"/><Relationship Id="rId14" Type="http://schemas.openxmlformats.org/officeDocument/2006/relationships/oleObject" Target="../embeddings/oleObject5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101.png"/><Relationship Id="rId26" Type="http://schemas.openxmlformats.org/officeDocument/2006/relationships/image" Target="../media/image96.wmf"/><Relationship Id="rId3" Type="http://schemas.openxmlformats.org/officeDocument/2006/relationships/oleObject" Target="../embeddings/oleObject56.bin"/><Relationship Id="rId21" Type="http://schemas.openxmlformats.org/officeDocument/2006/relationships/image" Target="../media/image104.png"/><Relationship Id="rId7" Type="http://schemas.openxmlformats.org/officeDocument/2006/relationships/image" Target="../media/image91.wmf"/><Relationship Id="rId12" Type="http://schemas.openxmlformats.org/officeDocument/2006/relationships/image" Target="../media/image99.png"/><Relationship Id="rId17" Type="http://schemas.openxmlformats.org/officeDocument/2006/relationships/image" Target="../media/image95.wmf"/><Relationship Id="rId25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1.bin"/><Relationship Id="rId20" Type="http://schemas.openxmlformats.org/officeDocument/2006/relationships/image" Target="../media/image103.png"/><Relationship Id="rId29" Type="http://schemas.openxmlformats.org/officeDocument/2006/relationships/image" Target="../media/image106.png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93.wmf"/><Relationship Id="rId24" Type="http://schemas.openxmlformats.org/officeDocument/2006/relationships/image" Target="../media/image4.wmf"/><Relationship Id="rId5" Type="http://schemas.openxmlformats.org/officeDocument/2006/relationships/image" Target="../media/image98.png"/><Relationship Id="rId15" Type="http://schemas.openxmlformats.org/officeDocument/2006/relationships/image" Target="../media/image100.png"/><Relationship Id="rId23" Type="http://schemas.openxmlformats.org/officeDocument/2006/relationships/oleObject" Target="../embeddings/oleObject62.bin"/><Relationship Id="rId28" Type="http://schemas.openxmlformats.org/officeDocument/2006/relationships/image" Target="../media/image97.wmf"/><Relationship Id="rId10" Type="http://schemas.openxmlformats.org/officeDocument/2006/relationships/oleObject" Target="../embeddings/oleObject59.bin"/><Relationship Id="rId19" Type="http://schemas.openxmlformats.org/officeDocument/2006/relationships/image" Target="../media/image102.png"/><Relationship Id="rId31" Type="http://schemas.openxmlformats.org/officeDocument/2006/relationships/image" Target="../media/image108.png"/><Relationship Id="rId4" Type="http://schemas.openxmlformats.org/officeDocument/2006/relationships/image" Target="../media/image90.wmf"/><Relationship Id="rId9" Type="http://schemas.openxmlformats.org/officeDocument/2006/relationships/image" Target="../media/image92.wmf"/><Relationship Id="rId14" Type="http://schemas.openxmlformats.org/officeDocument/2006/relationships/image" Target="../media/image94.wmf"/><Relationship Id="rId22" Type="http://schemas.openxmlformats.org/officeDocument/2006/relationships/image" Target="../media/image105.png"/><Relationship Id="rId27" Type="http://schemas.openxmlformats.org/officeDocument/2006/relationships/oleObject" Target="../embeddings/oleObject64.bin"/><Relationship Id="rId30" Type="http://schemas.openxmlformats.org/officeDocument/2006/relationships/image" Target="../media/image10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png"/><Relationship Id="rId13" Type="http://schemas.openxmlformats.org/officeDocument/2006/relationships/image" Target="../media/image111.wmf"/><Relationship Id="rId18" Type="http://schemas.openxmlformats.org/officeDocument/2006/relationships/oleObject" Target="../embeddings/oleObject69.bin"/><Relationship Id="rId3" Type="http://schemas.openxmlformats.org/officeDocument/2006/relationships/oleObject" Target="../embeddings/oleObject65.bin"/><Relationship Id="rId21" Type="http://schemas.openxmlformats.org/officeDocument/2006/relationships/image" Target="../media/image122.png"/><Relationship Id="rId7" Type="http://schemas.openxmlformats.org/officeDocument/2006/relationships/image" Target="../media/image109.wmf"/><Relationship Id="rId12" Type="http://schemas.openxmlformats.org/officeDocument/2006/relationships/oleObject" Target="../embeddings/oleObject68.bin"/><Relationship Id="rId17" Type="http://schemas.openxmlformats.org/officeDocument/2006/relationships/image" Target="../media/image120.png"/><Relationship Id="rId25" Type="http://schemas.openxmlformats.org/officeDocument/2006/relationships/image" Target="../media/image12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9.png"/><Relationship Id="rId20" Type="http://schemas.openxmlformats.org/officeDocument/2006/relationships/image" Target="../media/image121.png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116.png"/><Relationship Id="rId24" Type="http://schemas.openxmlformats.org/officeDocument/2006/relationships/image" Target="../media/image113.wmf"/><Relationship Id="rId5" Type="http://schemas.openxmlformats.org/officeDocument/2006/relationships/image" Target="../media/image114.png"/><Relationship Id="rId15" Type="http://schemas.openxmlformats.org/officeDocument/2006/relationships/image" Target="../media/image118.png"/><Relationship Id="rId23" Type="http://schemas.openxmlformats.org/officeDocument/2006/relationships/oleObject" Target="../embeddings/oleObject70.bin"/><Relationship Id="rId10" Type="http://schemas.openxmlformats.org/officeDocument/2006/relationships/image" Target="../media/image110.wmf"/><Relationship Id="rId19" Type="http://schemas.openxmlformats.org/officeDocument/2006/relationships/image" Target="../media/image112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117.png"/><Relationship Id="rId22" Type="http://schemas.openxmlformats.org/officeDocument/2006/relationships/image" Target="../media/image12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13" Type="http://schemas.openxmlformats.org/officeDocument/2006/relationships/image" Target="../media/image126.wmf"/><Relationship Id="rId3" Type="http://schemas.openxmlformats.org/officeDocument/2006/relationships/oleObject" Target="../embeddings/oleObject71.bin"/><Relationship Id="rId7" Type="http://schemas.openxmlformats.org/officeDocument/2006/relationships/image" Target="../media/image129.png"/><Relationship Id="rId12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28.png"/><Relationship Id="rId11" Type="http://schemas.openxmlformats.org/officeDocument/2006/relationships/image" Target="../media/image133.png"/><Relationship Id="rId5" Type="http://schemas.openxmlformats.org/officeDocument/2006/relationships/image" Target="../media/image127.png"/><Relationship Id="rId10" Type="http://schemas.openxmlformats.org/officeDocument/2006/relationships/image" Target="../media/image132.png"/><Relationship Id="rId4" Type="http://schemas.openxmlformats.org/officeDocument/2006/relationships/image" Target="../media/image125.wmf"/><Relationship Id="rId9" Type="http://schemas.openxmlformats.org/officeDocument/2006/relationships/image" Target="../media/image13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png"/><Relationship Id="rId13" Type="http://schemas.openxmlformats.org/officeDocument/2006/relationships/oleObject" Target="../embeddings/oleObject76.bin"/><Relationship Id="rId3" Type="http://schemas.openxmlformats.org/officeDocument/2006/relationships/image" Target="../media/image139.png"/><Relationship Id="rId7" Type="http://schemas.openxmlformats.org/officeDocument/2006/relationships/image" Target="../media/image141.png"/><Relationship Id="rId12" Type="http://schemas.openxmlformats.org/officeDocument/2006/relationships/image" Target="../media/image13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8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34.wmf"/><Relationship Id="rId11" Type="http://schemas.openxmlformats.org/officeDocument/2006/relationships/oleObject" Target="../embeddings/oleObject75.bin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77.bin"/><Relationship Id="rId10" Type="http://schemas.openxmlformats.org/officeDocument/2006/relationships/image" Target="../media/image135.wmf"/><Relationship Id="rId4" Type="http://schemas.openxmlformats.org/officeDocument/2006/relationships/image" Target="../media/image140.png"/><Relationship Id="rId9" Type="http://schemas.openxmlformats.org/officeDocument/2006/relationships/oleObject" Target="../embeddings/oleObject74.bin"/><Relationship Id="rId14" Type="http://schemas.openxmlformats.org/officeDocument/2006/relationships/image" Target="../media/image13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image" Target="../media/image149.png"/><Relationship Id="rId3" Type="http://schemas.openxmlformats.org/officeDocument/2006/relationships/oleObject" Target="../embeddings/oleObject78.bin"/><Relationship Id="rId7" Type="http://schemas.openxmlformats.org/officeDocument/2006/relationships/image" Target="../media/image144.wmf"/><Relationship Id="rId12" Type="http://schemas.openxmlformats.org/officeDocument/2006/relationships/image" Target="../media/image1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9.bin"/><Relationship Id="rId11" Type="http://schemas.openxmlformats.org/officeDocument/2006/relationships/oleObject" Target="../embeddings/oleObject81.bin"/><Relationship Id="rId5" Type="http://schemas.openxmlformats.org/officeDocument/2006/relationships/image" Target="../media/image147.png"/><Relationship Id="rId10" Type="http://schemas.openxmlformats.org/officeDocument/2006/relationships/image" Target="../media/image148.png"/><Relationship Id="rId4" Type="http://schemas.openxmlformats.org/officeDocument/2006/relationships/image" Target="../media/image143.wmf"/><Relationship Id="rId9" Type="http://schemas.openxmlformats.org/officeDocument/2006/relationships/image" Target="../media/image14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3.wmf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5.png"/><Relationship Id="rId1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4.png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20" Type="http://schemas.openxmlformats.org/officeDocument/2006/relationships/image" Target="../media/image18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image" Target="../media/image13.png"/><Relationship Id="rId5" Type="http://schemas.openxmlformats.org/officeDocument/2006/relationships/oleObject" Target="../embeddings/oleObject8.bin"/><Relationship Id="rId15" Type="http://schemas.openxmlformats.org/officeDocument/2006/relationships/image" Target="../media/image17.png"/><Relationship Id="rId10" Type="http://schemas.openxmlformats.org/officeDocument/2006/relationships/image" Target="../media/image10.wmf"/><Relationship Id="rId19" Type="http://schemas.openxmlformats.org/officeDocument/2006/relationships/image" Target="../media/image12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17.bin"/><Relationship Id="rId3" Type="http://schemas.openxmlformats.org/officeDocument/2006/relationships/image" Target="../media/image24.png"/><Relationship Id="rId7" Type="http://schemas.openxmlformats.org/officeDocument/2006/relationships/image" Target="../media/image20.wmf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png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6.bin"/><Relationship Id="rId5" Type="http://schemas.openxmlformats.org/officeDocument/2006/relationships/image" Target="../media/image19.wmf"/><Relationship Id="rId15" Type="http://schemas.openxmlformats.org/officeDocument/2006/relationships/image" Target="../media/image26.png"/><Relationship Id="rId10" Type="http://schemas.openxmlformats.org/officeDocument/2006/relationships/image" Target="../media/image25.png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1.wmf"/><Relationship Id="rId14" Type="http://schemas.openxmlformats.org/officeDocument/2006/relationships/image" Target="../media/image2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23.bin"/><Relationship Id="rId18" Type="http://schemas.openxmlformats.org/officeDocument/2006/relationships/oleObject" Target="../embeddings/oleObject25.bin"/><Relationship Id="rId3" Type="http://schemas.openxmlformats.org/officeDocument/2006/relationships/oleObject" Target="../embeddings/oleObject18.bin"/><Relationship Id="rId21" Type="http://schemas.openxmlformats.org/officeDocument/2006/relationships/oleObject" Target="../embeddings/oleObject27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32.wmf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4.bin"/><Relationship Id="rId20" Type="http://schemas.openxmlformats.org/officeDocument/2006/relationships/oleObject" Target="../embeddings/oleObject26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image" Target="../media/image36.png"/><Relationship Id="rId10" Type="http://schemas.openxmlformats.org/officeDocument/2006/relationships/image" Target="../media/image31.wmf"/><Relationship Id="rId19" Type="http://schemas.openxmlformats.org/officeDocument/2006/relationships/image" Target="../media/image35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3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image" Target="../media/image49.png"/><Relationship Id="rId1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21" Type="http://schemas.openxmlformats.org/officeDocument/2006/relationships/image" Target="../media/image43.wmf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48.png"/><Relationship Id="rId17" Type="http://schemas.openxmlformats.org/officeDocument/2006/relationships/image" Target="../media/image41.wmf"/><Relationship Id="rId25" Type="http://schemas.openxmlformats.org/officeDocument/2006/relationships/image" Target="../media/image5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2.bin"/><Relationship Id="rId20" Type="http://schemas.openxmlformats.org/officeDocument/2006/relationships/oleObject" Target="../embeddings/oleObject34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46.png"/><Relationship Id="rId11" Type="http://schemas.openxmlformats.org/officeDocument/2006/relationships/image" Target="../media/image47.png"/><Relationship Id="rId24" Type="http://schemas.openxmlformats.org/officeDocument/2006/relationships/image" Target="../media/image50.png"/><Relationship Id="rId5" Type="http://schemas.openxmlformats.org/officeDocument/2006/relationships/image" Target="../media/image45.png"/><Relationship Id="rId15" Type="http://schemas.openxmlformats.org/officeDocument/2006/relationships/image" Target="../media/image40.wmf"/><Relationship Id="rId23" Type="http://schemas.openxmlformats.org/officeDocument/2006/relationships/image" Target="../media/image44.wmf"/><Relationship Id="rId10" Type="http://schemas.openxmlformats.org/officeDocument/2006/relationships/image" Target="../media/image39.wmf"/><Relationship Id="rId19" Type="http://schemas.openxmlformats.org/officeDocument/2006/relationships/image" Target="../media/image42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0.bin"/><Relationship Id="rId14" Type="http://schemas.openxmlformats.org/officeDocument/2006/relationships/oleObject" Target="../embeddings/oleObject31.bin"/><Relationship Id="rId22" Type="http://schemas.openxmlformats.org/officeDocument/2006/relationships/oleObject" Target="../embeddings/oleObject3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55.wmf"/><Relationship Id="rId3" Type="http://schemas.openxmlformats.org/officeDocument/2006/relationships/oleObject" Target="../embeddings/oleObject36.bin"/><Relationship Id="rId21" Type="http://schemas.openxmlformats.org/officeDocument/2006/relationships/image" Target="../media/image66.png"/><Relationship Id="rId7" Type="http://schemas.openxmlformats.org/officeDocument/2006/relationships/image" Target="../media/image60.png"/><Relationship Id="rId12" Type="http://schemas.openxmlformats.org/officeDocument/2006/relationships/image" Target="../media/image65.png"/><Relationship Id="rId17" Type="http://schemas.openxmlformats.org/officeDocument/2006/relationships/oleObject" Target="../embeddings/oleObject39.bin"/><Relationship Id="rId25" Type="http://schemas.openxmlformats.org/officeDocument/2006/relationships/image" Target="../media/image68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4.wmf"/><Relationship Id="rId20" Type="http://schemas.openxmlformats.org/officeDocument/2006/relationships/image" Target="../media/image56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24" Type="http://schemas.openxmlformats.org/officeDocument/2006/relationships/image" Target="../media/image67.png"/><Relationship Id="rId5" Type="http://schemas.openxmlformats.org/officeDocument/2006/relationships/image" Target="../media/image58.png"/><Relationship Id="rId15" Type="http://schemas.openxmlformats.org/officeDocument/2006/relationships/oleObject" Target="../embeddings/oleObject38.bin"/><Relationship Id="rId23" Type="http://schemas.openxmlformats.org/officeDocument/2006/relationships/image" Target="../media/image57.wmf"/><Relationship Id="rId10" Type="http://schemas.openxmlformats.org/officeDocument/2006/relationships/image" Target="../media/image63.png"/><Relationship Id="rId19" Type="http://schemas.openxmlformats.org/officeDocument/2006/relationships/oleObject" Target="../embeddings/oleObject40.bin"/><Relationship Id="rId4" Type="http://schemas.openxmlformats.org/officeDocument/2006/relationships/image" Target="../media/image52.wmf"/><Relationship Id="rId9" Type="http://schemas.openxmlformats.org/officeDocument/2006/relationships/image" Target="../media/image62.png"/><Relationship Id="rId14" Type="http://schemas.openxmlformats.org/officeDocument/2006/relationships/image" Target="../media/image53.wmf"/><Relationship Id="rId22" Type="http://schemas.openxmlformats.org/officeDocument/2006/relationships/oleObject" Target="../embeddings/oleObject4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oleObject" Target="../embeddings/oleObject42.bin"/><Relationship Id="rId7" Type="http://schemas.openxmlformats.org/officeDocument/2006/relationships/image" Target="../media/image7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72.png"/><Relationship Id="rId10" Type="http://schemas.openxmlformats.org/officeDocument/2006/relationships/image" Target="../media/image71.wmf"/><Relationship Id="rId4" Type="http://schemas.openxmlformats.org/officeDocument/2006/relationships/image" Target="../media/image69.wmf"/><Relationship Id="rId9" Type="http://schemas.openxmlformats.org/officeDocument/2006/relationships/oleObject" Target="../embeddings/oleObject4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5.wmf"/><Relationship Id="rId11" Type="http://schemas.openxmlformats.org/officeDocument/2006/relationships/image" Target="../media/image77.wmf"/><Relationship Id="rId5" Type="http://schemas.openxmlformats.org/officeDocument/2006/relationships/oleObject" Target="../embeddings/oleObject46.bin"/><Relationship Id="rId10" Type="http://schemas.openxmlformats.org/officeDocument/2006/relationships/oleObject" Target="../embeddings/oleObject48.bin"/><Relationship Id="rId4" Type="http://schemas.openxmlformats.org/officeDocument/2006/relationships/image" Target="../media/image74.wmf"/><Relationship Id="rId9" Type="http://schemas.openxmlformats.org/officeDocument/2006/relationships/image" Target="../media/image7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537781" y="1337464"/>
            <a:ext cx="5648623" cy="1347515"/>
          </a:xfrm>
        </p:spPr>
        <p:txBody>
          <a:bodyPr/>
          <a:lstStyle/>
          <a:p>
            <a:r>
              <a:rPr lang="ru-RU" dirty="0" smtClean="0"/>
              <a:t>Описание пространства орбит кутрита в смешанном состоянии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00210" y="2496002"/>
            <a:ext cx="5771022" cy="642764"/>
          </a:xfrm>
        </p:spPr>
        <p:txBody>
          <a:bodyPr>
            <a:normAutofit/>
          </a:bodyPr>
          <a:lstStyle/>
          <a:p>
            <a:r>
              <a:rPr lang="ru-RU" dirty="0" smtClean="0"/>
              <a:t>Руководитель: хведелидзе А.М. (ЛИТ)</a:t>
            </a:r>
          </a:p>
          <a:p>
            <a:r>
              <a:rPr lang="ru-RU" dirty="0" smtClean="0"/>
              <a:t>Докладчик: торосян А.Г. (ЛТФ)</a:t>
            </a:r>
          </a:p>
        </p:txBody>
      </p:sp>
      <p:sp>
        <p:nvSpPr>
          <p:cNvPr id="4" name="Rectangle 3"/>
          <p:cNvSpPr/>
          <p:nvPr/>
        </p:nvSpPr>
        <p:spPr>
          <a:xfrm>
            <a:off x="4038600" y="6324600"/>
            <a:ext cx="1587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АЛУШТА-2015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567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Описание пространства орбит кутрита в виде ориентированного симплекса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Собственные значения матрицы плотности        ограничены условиями:</a:t>
            </a:r>
          </a:p>
          <a:p>
            <a:pPr algn="just">
              <a:buFont typeface="+mj-lt"/>
              <a:buAutoNum type="arabicPeriod"/>
            </a:pPr>
            <a:r>
              <a:rPr lang="ru-RU" dirty="0" smtClean="0"/>
              <a:t> </a:t>
            </a:r>
          </a:p>
          <a:p>
            <a:pPr algn="just">
              <a:buFont typeface="+mj-lt"/>
              <a:buAutoNum type="arabicPeriod"/>
            </a:pPr>
            <a:endParaRPr lang="ru-RU" dirty="0"/>
          </a:p>
          <a:p>
            <a:pPr algn="just">
              <a:buFont typeface="+mj-lt"/>
              <a:buAutoNum type="arabicPeriod"/>
            </a:pPr>
            <a:r>
              <a:rPr lang="ru-RU" dirty="0" smtClean="0"/>
              <a:t> </a:t>
            </a:r>
          </a:p>
          <a:p>
            <a:pPr algn="just">
              <a:buFont typeface="+mj-lt"/>
              <a:buAutoNum type="arabicPeriod"/>
            </a:pPr>
            <a:endParaRPr lang="ru-RU" dirty="0"/>
          </a:p>
          <a:p>
            <a:pPr algn="just">
              <a:buFont typeface="+mj-lt"/>
              <a:buAutoNum type="arabicPeriod"/>
            </a:pPr>
            <a:r>
              <a:rPr lang="ru-RU" dirty="0" smtClean="0"/>
              <a:t>  </a:t>
            </a:r>
          </a:p>
          <a:p>
            <a:pPr marL="0" indent="0" algn="just"/>
            <a:endParaRPr lang="ru-RU" dirty="0" smtClean="0"/>
          </a:p>
          <a:p>
            <a:pPr marL="0" indent="0" algn="just"/>
            <a:r>
              <a:rPr lang="ru-RU" dirty="0" smtClean="0"/>
              <a:t>Условие 1. вырезает в пространстве равносторонний треугольник, а условие 2. вырезает в нем область – треугольник          с координатами </a:t>
            </a:r>
          </a:p>
          <a:p>
            <a:pPr marL="0" indent="0" algn="just"/>
            <a:r>
              <a:rPr lang="ru-RU" dirty="0" smtClean="0"/>
              <a:t> </a:t>
            </a:r>
          </a:p>
          <a:p>
            <a:pPr>
              <a:buFont typeface="+mj-lt"/>
              <a:buAutoNum type="arabicPeriod"/>
            </a:pPr>
            <a:endParaRPr lang="ru-RU" dirty="0"/>
          </a:p>
          <a:p>
            <a:pPr marL="0" indent="0"/>
            <a:r>
              <a:rPr lang="ru-RU" dirty="0" smtClean="0"/>
              <a:t> </a:t>
            </a:r>
          </a:p>
          <a:p>
            <a:pPr>
              <a:buFont typeface="+mj-lt"/>
              <a:buAutoNum type="arabicPeriod"/>
            </a:pPr>
            <a:endParaRPr lang="ru-RU" dirty="0"/>
          </a:p>
          <a:p>
            <a:pPr marL="0" indent="0"/>
            <a:endParaRPr lang="ru-RU" dirty="0"/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20136520"/>
              </p:ext>
            </p:extLst>
          </p:nvPr>
        </p:nvGraphicFramePr>
        <p:xfrm>
          <a:off x="7391400" y="533400"/>
          <a:ext cx="6096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7" name="Equation" r:id="rId3" imgW="203040" imgH="215640" progId="Equation.3">
                  <p:embed/>
                </p:oleObj>
              </mc:Choice>
              <mc:Fallback>
                <p:oleObj name="Equation" r:id="rId3" imgW="203040" imgH="215640" progId="Equation.3">
                  <p:embed/>
                  <p:pic>
                    <p:nvPicPr>
                      <p:cNvPr id="0" name="Content Placeholder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33400"/>
                        <a:ext cx="6096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63419"/>
              </p:ext>
            </p:extLst>
          </p:nvPr>
        </p:nvGraphicFramePr>
        <p:xfrm>
          <a:off x="4800600" y="1117600"/>
          <a:ext cx="304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8" name="Equation" r:id="rId5" imgW="152280" imgH="164880" progId="Equation.3">
                  <p:embed/>
                </p:oleObj>
              </mc:Choice>
              <mc:Fallback>
                <p:oleObj name="Equation" r:id="rId5" imgW="1522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00600" y="1117600"/>
                        <a:ext cx="3048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99" y="1371600"/>
            <a:ext cx="172211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757" y="2686025"/>
            <a:ext cx="1495643" cy="5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57400"/>
            <a:ext cx="1371600" cy="49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774" y="1499507"/>
            <a:ext cx="1295400" cy="27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174" y="2077298"/>
            <a:ext cx="990600" cy="269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628941"/>
              </p:ext>
            </p:extLst>
          </p:nvPr>
        </p:nvGraphicFramePr>
        <p:xfrm>
          <a:off x="4445000" y="3632200"/>
          <a:ext cx="3556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9" name="Equation" r:id="rId12" imgW="355320" imgH="177480" progId="Equation.3">
                  <p:embed/>
                </p:oleObj>
              </mc:Choice>
              <mc:Fallback>
                <p:oleObj name="Equation" r:id="rId12" imgW="3553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445000" y="3632200"/>
                        <a:ext cx="3556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949377"/>
              </p:ext>
            </p:extLst>
          </p:nvPr>
        </p:nvGraphicFramePr>
        <p:xfrm>
          <a:off x="968156" y="3810000"/>
          <a:ext cx="1013043" cy="61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0" name="Equation" r:id="rId14" imgW="711000" imgH="431640" progId="Equation.3">
                  <p:embed/>
                </p:oleObj>
              </mc:Choice>
              <mc:Fallback>
                <p:oleObj name="Equation" r:id="rId14" imgW="7110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68156" y="3810000"/>
                        <a:ext cx="1013043" cy="615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329668"/>
              </p:ext>
            </p:extLst>
          </p:nvPr>
        </p:nvGraphicFramePr>
        <p:xfrm>
          <a:off x="2412999" y="3886200"/>
          <a:ext cx="896471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1" name="Equation" r:id="rId16" imgW="507960" imgH="215640" progId="Equation.3">
                  <p:embed/>
                </p:oleObj>
              </mc:Choice>
              <mc:Fallback>
                <p:oleObj name="Equation" r:id="rId16" imgW="5079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412999" y="3886200"/>
                        <a:ext cx="896471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502635"/>
              </p:ext>
            </p:extLst>
          </p:nvPr>
        </p:nvGraphicFramePr>
        <p:xfrm>
          <a:off x="3898173" y="3810000"/>
          <a:ext cx="98611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2" name="Equation" r:id="rId18" imgW="698400" imgH="431640" progId="Equation.3">
                  <p:embed/>
                </p:oleObj>
              </mc:Choice>
              <mc:Fallback>
                <p:oleObj name="Equation" r:id="rId18" imgW="6984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898173" y="3810000"/>
                        <a:ext cx="986117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490869"/>
            <a:ext cx="1942011" cy="189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10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71568"/>
            <a:ext cx="7520940" cy="3681431"/>
          </a:xfrm>
        </p:spPr>
        <p:txBody>
          <a:bodyPr/>
          <a:lstStyle/>
          <a:p>
            <a:pPr algn="just"/>
            <a:r>
              <a:rPr lang="ru-RU" dirty="0" smtClean="0"/>
              <a:t>Уравнения для отрезков                 будем искать в виде                                              и отобразим треугольник            на плоскость               :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/>
              <a:t>Отрезок          : </a:t>
            </a:r>
          </a:p>
          <a:p>
            <a:pPr algn="just">
              <a:buFont typeface="Wingdings" pitchFamily="2" charset="2"/>
              <a:buChar char="§"/>
            </a:pPr>
            <a:endParaRPr lang="ru-RU" dirty="0"/>
          </a:p>
          <a:p>
            <a:pPr algn="just">
              <a:buFont typeface="Wingdings" pitchFamily="2" charset="2"/>
              <a:buChar char="§"/>
            </a:pPr>
            <a:r>
              <a:rPr lang="ru-RU" dirty="0" smtClean="0"/>
              <a:t>Отрезок           :</a:t>
            </a:r>
          </a:p>
          <a:p>
            <a:pPr algn="just">
              <a:buFont typeface="Wingdings" pitchFamily="2" charset="2"/>
              <a:buChar char="§"/>
            </a:pPr>
            <a:endParaRPr lang="ru-RU" dirty="0" smtClean="0"/>
          </a:p>
          <a:p>
            <a:pPr algn="just">
              <a:buFont typeface="Wingdings" pitchFamily="2" charset="2"/>
              <a:buChar char="§"/>
            </a:pPr>
            <a:r>
              <a:rPr lang="ru-RU" dirty="0" smtClean="0"/>
              <a:t>Отрезок           : </a:t>
            </a:r>
            <a:endParaRPr lang="ru-RU" dirty="0"/>
          </a:p>
          <a:p>
            <a:pPr marL="0" indent="0" algn="just"/>
            <a:endParaRPr lang="ru-RU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4410"/>
              </p:ext>
            </p:extLst>
          </p:nvPr>
        </p:nvGraphicFramePr>
        <p:xfrm>
          <a:off x="3124200" y="1371600"/>
          <a:ext cx="7874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3" name="Equation" r:id="rId3" imgW="787320" imgH="203040" progId="Equation.3">
                  <p:embed/>
                </p:oleObj>
              </mc:Choice>
              <mc:Fallback>
                <p:oleObj name="Equation" r:id="rId3" imgW="7873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1371600"/>
                        <a:ext cx="7874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288473"/>
            <a:ext cx="2057400" cy="31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9775580"/>
              </p:ext>
            </p:extLst>
          </p:nvPr>
        </p:nvGraphicFramePr>
        <p:xfrm>
          <a:off x="3429000" y="1600200"/>
          <a:ext cx="3556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4" name="Equation" r:id="rId6" imgW="355320" imgH="177480" progId="Equation.3">
                  <p:embed/>
                </p:oleObj>
              </mc:Choice>
              <mc:Fallback>
                <p:oleObj name="Equation" r:id="rId6" imgW="35532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600200"/>
                        <a:ext cx="3556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692168"/>
              </p:ext>
            </p:extLst>
          </p:nvPr>
        </p:nvGraphicFramePr>
        <p:xfrm>
          <a:off x="5181600" y="1562100"/>
          <a:ext cx="609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5" name="Equation" r:id="rId8" imgW="406080" imgH="228600" progId="Equation.3">
                  <p:embed/>
                </p:oleObj>
              </mc:Choice>
              <mc:Fallback>
                <p:oleObj name="Equation" r:id="rId8" imgW="406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181600" y="1562100"/>
                        <a:ext cx="6096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6149969"/>
              </p:ext>
            </p:extLst>
          </p:nvPr>
        </p:nvGraphicFramePr>
        <p:xfrm>
          <a:off x="2114062" y="1905000"/>
          <a:ext cx="400538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6" name="Equation" r:id="rId10" imgW="253800" imgH="164880" progId="Equation.3">
                  <p:embed/>
                </p:oleObj>
              </mc:Choice>
              <mc:Fallback>
                <p:oleObj name="Equation" r:id="rId10" imgW="253800" imgH="1648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062" y="1905000"/>
                        <a:ext cx="400538" cy="26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807184"/>
            <a:ext cx="2362200" cy="555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2241298"/>
              </p:ext>
            </p:extLst>
          </p:nvPr>
        </p:nvGraphicFramePr>
        <p:xfrm>
          <a:off x="2146187" y="2590800"/>
          <a:ext cx="40005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7" name="Equation" r:id="rId13" imgW="253800" imgH="177480" progId="Equation.3">
                  <p:embed/>
                </p:oleObj>
              </mc:Choice>
              <mc:Fallback>
                <p:oleObj name="Equation" r:id="rId13" imgW="25380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187" y="2590800"/>
                        <a:ext cx="40005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438400"/>
            <a:ext cx="119451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615479"/>
              </p:ext>
            </p:extLst>
          </p:nvPr>
        </p:nvGraphicFramePr>
        <p:xfrm>
          <a:off x="2101011" y="3276600"/>
          <a:ext cx="41910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8" name="Equation" r:id="rId16" imgW="266400" imgH="177480" progId="Equation.3">
                  <p:embed/>
                </p:oleObj>
              </mc:Choice>
              <mc:Fallback>
                <p:oleObj name="Equation" r:id="rId16" imgW="26640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011" y="3276600"/>
                        <a:ext cx="41910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6" name="Picture 1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287" y="3124200"/>
            <a:ext cx="2500313" cy="558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710" y="1612663"/>
            <a:ext cx="700087" cy="94405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300628"/>
            <a:ext cx="814196" cy="80894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956" y="3207510"/>
            <a:ext cx="1196100" cy="4754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100" y="2819400"/>
            <a:ext cx="2178231" cy="2172180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</p:spPr>
        <p:txBody>
          <a:bodyPr/>
          <a:lstStyle/>
          <a:p>
            <a:r>
              <a:rPr lang="ru-RU" sz="2000" dirty="0"/>
              <a:t>Описание пространства орбит кутрита </a:t>
            </a:r>
            <a:r>
              <a:rPr lang="ru-RU" sz="2000" dirty="0" smtClean="0"/>
              <a:t>В </a:t>
            </a:r>
            <a:r>
              <a:rPr lang="ru-RU" sz="2000" dirty="0"/>
              <a:t>виде образа отображения </a:t>
            </a:r>
            <a:r>
              <a:rPr lang="ru-RU" sz="2000" dirty="0" smtClean="0"/>
              <a:t>      на </a:t>
            </a:r>
            <a:r>
              <a:rPr lang="ru-RU" sz="2000" dirty="0"/>
              <a:t>плоскость полиномиальных </a:t>
            </a:r>
            <a:r>
              <a:rPr lang="en-US" sz="2000" dirty="0" smtClean="0"/>
              <a:t> </a:t>
            </a:r>
            <a:r>
              <a:rPr lang="ru-RU" sz="2000" dirty="0"/>
              <a:t>инвариантов Казимира </a:t>
            </a:r>
            <a:r>
              <a:rPr lang="en-US" sz="2000" dirty="0"/>
              <a:t/>
            </a:r>
            <a:br>
              <a:rPr lang="en-US" sz="2000" dirty="0"/>
            </a:br>
            <a:endParaRPr lang="ru-RU" sz="2000" dirty="0"/>
          </a:p>
        </p:txBody>
      </p:sp>
      <p:graphicFrame>
        <p:nvGraphicFramePr>
          <p:cNvPr id="14" name="Object 1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65073002"/>
              </p:ext>
            </p:extLst>
          </p:nvPr>
        </p:nvGraphicFramePr>
        <p:xfrm>
          <a:off x="2667000" y="228600"/>
          <a:ext cx="442913" cy="470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9" name="Equation" r:id="rId23" imgW="203024" imgH="215713" progId="Equation.3">
                  <p:embed/>
                </p:oleObj>
              </mc:Choice>
              <mc:Fallback>
                <p:oleObj name="Equation" r:id="rId23" imgW="203024" imgH="215713" progId="Equation.3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28600"/>
                        <a:ext cx="442913" cy="4705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724870"/>
              </p:ext>
            </p:extLst>
          </p:nvPr>
        </p:nvGraphicFramePr>
        <p:xfrm>
          <a:off x="7214203" y="304800"/>
          <a:ext cx="558197" cy="351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0" name="Equation" r:id="rId25" imgW="342720" imgH="203040" progId="Equation.3">
                  <p:embed/>
                </p:oleObj>
              </mc:Choice>
              <mc:Fallback>
                <p:oleObj name="Equation" r:id="rId25" imgW="3427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214203" y="304800"/>
                        <a:ext cx="558197" cy="3511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28047"/>
              </p:ext>
            </p:extLst>
          </p:nvPr>
        </p:nvGraphicFramePr>
        <p:xfrm>
          <a:off x="4083843" y="609600"/>
          <a:ext cx="716757" cy="403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1" name="Equation" r:id="rId27" imgW="406080" imgH="228600" progId="Equation.3">
                  <p:embed/>
                </p:oleObj>
              </mc:Choice>
              <mc:Fallback>
                <p:oleObj name="Equation" r:id="rId27" imgW="40608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3843" y="609600"/>
                        <a:ext cx="716757" cy="403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352" name="Picture 88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667000"/>
            <a:ext cx="438150" cy="25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353" name="Picture 89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22" y="2632920"/>
            <a:ext cx="457178" cy="186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354" name="Picture 90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067" y="2705100"/>
            <a:ext cx="420733" cy="220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6856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/>
              <a:t>Описание пространства орбит кутрита </a:t>
            </a:r>
            <a:r>
              <a:rPr lang="ru-RU" sz="1400" dirty="0" smtClean="0"/>
              <a:t>В </a:t>
            </a:r>
            <a:r>
              <a:rPr lang="ru-RU" sz="1400" dirty="0"/>
              <a:t>виде образа неполиномиального отображения  </a:t>
            </a:r>
            <a:r>
              <a:rPr lang="ru-RU" sz="1400" dirty="0" smtClean="0"/>
              <a:t>     , </a:t>
            </a:r>
            <a:r>
              <a:rPr lang="ru-RU" sz="1400" dirty="0"/>
              <a:t>определяемого тригонометрической формой решения характеристического уравнения матрицы плотности кутрита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838200"/>
            <a:ext cx="7520940" cy="4191000"/>
          </a:xfrm>
        </p:spPr>
        <p:txBody>
          <a:bodyPr>
            <a:normAutofit/>
          </a:bodyPr>
          <a:lstStyle/>
          <a:p>
            <a:r>
              <a:rPr lang="ru-RU" dirty="0" smtClean="0"/>
              <a:t>Формула Кардано тригонометрического решения кубического уравнения:</a:t>
            </a:r>
          </a:p>
          <a:p>
            <a:endParaRPr lang="ru-RU" dirty="0"/>
          </a:p>
          <a:p>
            <a:pPr marL="0" indent="0"/>
            <a:r>
              <a:rPr lang="ru-RU" dirty="0" smtClean="0"/>
              <a:t>Отрезок          :                                                             Отрезок         :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/>
          </a:p>
          <a:p>
            <a:pPr marL="0" indent="0"/>
            <a:r>
              <a:rPr lang="ru-RU" dirty="0" smtClean="0"/>
              <a:t>Таким образом, если                                         , то              . То есть точка        находится в начале координат. </a:t>
            </a:r>
          </a:p>
          <a:p>
            <a:pPr marL="0" indent="0"/>
            <a:r>
              <a:rPr lang="ru-RU" dirty="0" smtClean="0"/>
              <a:t>Если                                     , то                  . То есть точка         находится на расстоянии                от начала координат.</a:t>
            </a:r>
          </a:p>
          <a:p>
            <a:pPr marL="0" indent="0"/>
            <a:r>
              <a:rPr lang="ru-RU" dirty="0" smtClean="0"/>
              <a:t>Если                                        , то                    . То есть точка          </a:t>
            </a:r>
            <a:r>
              <a:rPr lang="ru-RU" dirty="0"/>
              <a:t>находится на расстоянии                от начала </a:t>
            </a:r>
            <a:r>
              <a:rPr lang="ru-RU" dirty="0" smtClean="0"/>
              <a:t>координат.</a:t>
            </a:r>
          </a:p>
          <a:p>
            <a:pPr marL="0" indent="0"/>
            <a:endParaRPr lang="ru-RU" dirty="0"/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81338863"/>
              </p:ext>
            </p:extLst>
          </p:nvPr>
        </p:nvGraphicFramePr>
        <p:xfrm>
          <a:off x="2133600" y="276225"/>
          <a:ext cx="3143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0" name="Equation" r:id="rId3" imgW="203024" imgH="215713" progId="Equation.3">
                  <p:embed/>
                </p:oleObj>
              </mc:Choice>
              <mc:Fallback>
                <p:oleObj name="Equation" r:id="rId3" imgW="203024" imgH="215713" progId="Equation.3">
                  <p:embed/>
                  <p:pic>
                    <p:nvPicPr>
                      <p:cNvPr id="0" name="Object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76225"/>
                        <a:ext cx="314325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143000"/>
            <a:ext cx="2895600" cy="39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711861"/>
              </p:ext>
            </p:extLst>
          </p:nvPr>
        </p:nvGraphicFramePr>
        <p:xfrm>
          <a:off x="1733550" y="1568450"/>
          <a:ext cx="4000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1" name="Equation" r:id="rId6" imgW="253800" imgH="164880" progId="Equation.3">
                  <p:embed/>
                </p:oleObj>
              </mc:Choice>
              <mc:Fallback>
                <p:oleObj name="Equation" r:id="rId6" imgW="253800" imgH="164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1568450"/>
                        <a:ext cx="400050" cy="26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1660029"/>
            <a:ext cx="1447800" cy="1047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109930"/>
              </p:ext>
            </p:extLst>
          </p:nvPr>
        </p:nvGraphicFramePr>
        <p:xfrm>
          <a:off x="6057900" y="1549400"/>
          <a:ext cx="419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2" name="Equation" r:id="rId9" imgW="266400" imgH="177480" progId="Equation.3">
                  <p:embed/>
                </p:oleObj>
              </mc:Choice>
              <mc:Fallback>
                <p:oleObj name="Equation" r:id="rId9" imgW="26640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7900" y="1549400"/>
                        <a:ext cx="419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846" y="1752600"/>
            <a:ext cx="1452154" cy="102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005409"/>
              </p:ext>
            </p:extLst>
          </p:nvPr>
        </p:nvGraphicFramePr>
        <p:xfrm>
          <a:off x="7239000" y="2895600"/>
          <a:ext cx="304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3" name="Equation" r:id="rId12" imgW="152280" imgH="164880" progId="Equation.3">
                  <p:embed/>
                </p:oleObj>
              </mc:Choice>
              <mc:Fallback>
                <p:oleObj name="Equation" r:id="rId12" imgW="1522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239000" y="2895600"/>
                        <a:ext cx="3048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303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971800"/>
            <a:ext cx="1894114" cy="272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04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09899"/>
            <a:ext cx="609600" cy="190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05" name="Picture 1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635270"/>
            <a:ext cx="1703614" cy="174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06" name="Picture 18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114800"/>
            <a:ext cx="685800" cy="316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050605"/>
              </p:ext>
            </p:extLst>
          </p:nvPr>
        </p:nvGraphicFramePr>
        <p:xfrm>
          <a:off x="5715000" y="3505200"/>
          <a:ext cx="304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4" name="Equation" r:id="rId18" imgW="152280" imgH="164880" progId="Equation.3">
                  <p:embed/>
                </p:oleObj>
              </mc:Choice>
              <mc:Fallback>
                <p:oleObj name="Equation" r:id="rId18" imgW="152280" imgH="164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505200"/>
                        <a:ext cx="3048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313" name="Picture 25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436327"/>
            <a:ext cx="457200" cy="21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14" name="Picture 26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91000"/>
            <a:ext cx="1854585" cy="246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15" name="Picture 27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505200"/>
            <a:ext cx="849018" cy="37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020813"/>
              </p:ext>
            </p:extLst>
          </p:nvPr>
        </p:nvGraphicFramePr>
        <p:xfrm>
          <a:off x="6019800" y="4114800"/>
          <a:ext cx="304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5" name="Equation" r:id="rId23" imgW="152280" imgH="177480" progId="Equation.3">
                  <p:embed/>
                </p:oleObj>
              </mc:Choice>
              <mc:Fallback>
                <p:oleObj name="Equation" r:id="rId23" imgW="15228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114800"/>
                        <a:ext cx="3048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318" name="Picture 30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810001"/>
            <a:ext cx="457200" cy="350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7483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52400"/>
            <a:ext cx="7520940" cy="4528077"/>
          </a:xfrm>
        </p:spPr>
        <p:txBody>
          <a:bodyPr/>
          <a:lstStyle/>
          <a:p>
            <a:r>
              <a:rPr lang="ru-RU" dirty="0" smtClean="0"/>
              <a:t>Отрезок          :</a:t>
            </a:r>
          </a:p>
          <a:p>
            <a:r>
              <a:rPr lang="ru-RU" dirty="0" smtClean="0"/>
              <a:t>                         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- трисектриса Маклорена.</a:t>
            </a:r>
          </a:p>
          <a:p>
            <a:endParaRPr lang="ru-RU" dirty="0"/>
          </a:p>
          <a:p>
            <a:r>
              <a:rPr lang="ru-RU" dirty="0" smtClean="0"/>
              <a:t>В прямоугольных координатах: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Асимптота:   пусть                      , тогда                      (      считаем</a:t>
            </a:r>
            <a:r>
              <a:rPr lang="en-US" dirty="0" smtClean="0"/>
              <a:t> </a:t>
            </a:r>
            <a:r>
              <a:rPr lang="ru-RU" dirty="0" smtClean="0"/>
              <a:t>положительным, так как все величины рассматриваются как длины, а знаки «плюс» или «минус» показывают расположение на оси).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751318"/>
              </p:ext>
            </p:extLst>
          </p:nvPr>
        </p:nvGraphicFramePr>
        <p:xfrm>
          <a:off x="1752600" y="176212"/>
          <a:ext cx="40005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Equation" r:id="rId3" imgW="253800" imgH="177480" progId="Equation.3">
                  <p:embed/>
                </p:oleObj>
              </mc:Choice>
              <mc:Fallback>
                <p:oleObj name="Equation" r:id="rId3" imgW="25380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76212"/>
                        <a:ext cx="40005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85800"/>
            <a:ext cx="1377696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85244"/>
            <a:ext cx="1981200" cy="2827390"/>
          </a:xfrm>
          <a:prstGeom prst="rect">
            <a:avLst/>
          </a:prstGeom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52626"/>
            <a:ext cx="1190879" cy="85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840" y="2272339"/>
            <a:ext cx="952500" cy="213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1" y="3124199"/>
            <a:ext cx="2895600" cy="411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589" y="3702232"/>
            <a:ext cx="900811" cy="183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3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429000"/>
            <a:ext cx="838200" cy="47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583535"/>
              </p:ext>
            </p:extLst>
          </p:nvPr>
        </p:nvGraphicFramePr>
        <p:xfrm>
          <a:off x="5334000" y="3688526"/>
          <a:ext cx="228600" cy="197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Equation" r:id="rId12" imgW="126720" imgH="139680" progId="Equation.3">
                  <p:embed/>
                </p:oleObj>
              </mc:Choice>
              <mc:Fallback>
                <p:oleObj name="Equation" r:id="rId12" imgW="12672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334000" y="3688526"/>
                        <a:ext cx="228600" cy="1976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7154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5237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Орбиты с разными размерностями имеют разные группы стабильности. Для точек, лежащих на орбите с максимальной размерностью (1.), группой стабильности является подгруппа Картана              , а группой стабильности точек, принадлежащих орбите типа 2., является подгруппа                   .</a:t>
            </a:r>
          </a:p>
          <a:p>
            <a:pPr algn="just"/>
            <a:r>
              <a:rPr lang="ru-RU" dirty="0" smtClean="0"/>
              <a:t>Так как группа изотропии любых двух точек на орбите одна и та же, то орбиты можно разбивать на множества – слои – с эквивалентными группами изотропии. </a:t>
            </a:r>
          </a:p>
          <a:p>
            <a:pPr algn="just"/>
            <a:r>
              <a:rPr lang="ru-RU" dirty="0" smtClean="0"/>
              <a:t>Область внутри треугольника        отвечает основному слою с группой стабильности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Дискриминант               и матрица плотности                                имеет три различных вещественных собственных значения. </a:t>
            </a:r>
          </a:p>
          <a:p>
            <a:pPr algn="just"/>
            <a:r>
              <a:rPr lang="ru-RU" dirty="0" smtClean="0"/>
              <a:t>Отрезок </a:t>
            </a:r>
            <a:r>
              <a:rPr lang="en-US" dirty="0" smtClean="0"/>
              <a:t>   </a:t>
            </a:r>
            <a:r>
              <a:rPr lang="ru-RU" dirty="0" smtClean="0"/>
              <a:t>  , включающий вершину      , отвечает сингулярным матрицам плотности с одним нулевым собственным значением. В точке  два собственных значения матрицы плотности       нулевые.</a:t>
            </a:r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600200"/>
            <a:ext cx="1295400" cy="185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688" y="1828800"/>
            <a:ext cx="900112" cy="20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792568"/>
              </p:ext>
            </p:extLst>
          </p:nvPr>
        </p:nvGraphicFramePr>
        <p:xfrm>
          <a:off x="3505200" y="2895600"/>
          <a:ext cx="3556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name="Equation" r:id="rId5" imgW="355320" imgH="177480" progId="Equation.3">
                  <p:embed/>
                </p:oleObj>
              </mc:Choice>
              <mc:Fallback>
                <p:oleObj name="Equation" r:id="rId5" imgW="3553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05200" y="2895600"/>
                        <a:ext cx="3556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124200"/>
            <a:ext cx="1295400" cy="185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549027"/>
            <a:ext cx="664029" cy="184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352800"/>
            <a:ext cx="2057400" cy="371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508125"/>
              </p:ext>
            </p:extLst>
          </p:nvPr>
        </p:nvGraphicFramePr>
        <p:xfrm>
          <a:off x="1730829" y="4038600"/>
          <a:ext cx="326571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3" name="Equation" r:id="rId9" imgW="253800" imgH="177480" progId="Equation.3">
                  <p:embed/>
                </p:oleObj>
              </mc:Choice>
              <mc:Fallback>
                <p:oleObj name="Equation" r:id="rId9" imgW="2538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30829" y="4038600"/>
                        <a:ext cx="326571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0990788"/>
              </p:ext>
            </p:extLst>
          </p:nvPr>
        </p:nvGraphicFramePr>
        <p:xfrm>
          <a:off x="4724400" y="4038600"/>
          <a:ext cx="22860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name="Equation" r:id="rId11" imgW="152280" imgH="164880" progId="Equation.3">
                  <p:embed/>
                </p:oleObj>
              </mc:Choice>
              <mc:Fallback>
                <p:oleObj name="Equation" r:id="rId11" imgW="1522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724400" y="4038600"/>
                        <a:ext cx="228600" cy="247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389003"/>
              </p:ext>
            </p:extLst>
          </p:nvPr>
        </p:nvGraphicFramePr>
        <p:xfrm>
          <a:off x="7620000" y="4267200"/>
          <a:ext cx="22860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Equation" r:id="rId13" imgW="152280" imgH="164880" progId="Equation.3">
                  <p:embed/>
                </p:oleObj>
              </mc:Choice>
              <mc:Fallback>
                <p:oleObj name="Equation" r:id="rId13" imgW="152280" imgH="164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4267200"/>
                        <a:ext cx="228600" cy="24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443916"/>
              </p:ext>
            </p:extLst>
          </p:nvPr>
        </p:nvGraphicFramePr>
        <p:xfrm>
          <a:off x="5105400" y="4495800"/>
          <a:ext cx="22860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6" name="Equation" r:id="rId15" imgW="152280" imgH="164880" progId="Equation.3">
                  <p:embed/>
                </p:oleObj>
              </mc:Choice>
              <mc:Fallback>
                <p:oleObj name="Equation" r:id="rId15" imgW="152280" imgH="164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495800"/>
                        <a:ext cx="228600" cy="24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8232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381000"/>
            <a:ext cx="7520940" cy="4299477"/>
          </a:xfrm>
        </p:spPr>
        <p:txBody>
          <a:bodyPr/>
          <a:lstStyle/>
          <a:p>
            <a:pPr algn="just"/>
            <a:r>
              <a:rPr lang="ru-RU" dirty="0" smtClean="0"/>
              <a:t>Для кривых              дискриминант                     , следовательно, матрица плотности имеет три действительных собственных значения, два из которых равны. Кривые               , не включающие вершину      , представляют вырожденные 4-мерные орбиты с группой стабильности                       . </a:t>
            </a:r>
          </a:p>
          <a:p>
            <a:pPr algn="just"/>
            <a:r>
              <a:rPr lang="ru-RU" dirty="0" smtClean="0"/>
              <a:t>Точка      соответствует  0-мерному слою, отвечающему максимально смешанному состоянию                      .</a:t>
            </a:r>
            <a:endParaRPr lang="ru-RU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840116"/>
              </p:ext>
            </p:extLst>
          </p:nvPr>
        </p:nvGraphicFramePr>
        <p:xfrm>
          <a:off x="1981200" y="457200"/>
          <a:ext cx="650875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Equation" r:id="rId3" imgW="520560" imgH="203040" progId="Equation.3">
                  <p:embed/>
                </p:oleObj>
              </mc:Choice>
              <mc:Fallback>
                <p:oleObj name="Equation" r:id="rId3" imgW="5205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457200"/>
                        <a:ext cx="650875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442138"/>
            <a:ext cx="966787" cy="24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715599"/>
              </p:ext>
            </p:extLst>
          </p:nvPr>
        </p:nvGraphicFramePr>
        <p:xfrm>
          <a:off x="2016125" y="914400"/>
          <a:ext cx="650875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Equation" r:id="rId6" imgW="520560" imgH="203040" progId="Equation.3">
                  <p:embed/>
                </p:oleObj>
              </mc:Choice>
              <mc:Fallback>
                <p:oleObj name="Equation" r:id="rId6" imgW="52056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25" y="914400"/>
                        <a:ext cx="650875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681359"/>
              </p:ext>
            </p:extLst>
          </p:nvPr>
        </p:nvGraphicFramePr>
        <p:xfrm>
          <a:off x="5181600" y="914400"/>
          <a:ext cx="22860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Equation" r:id="rId8" imgW="152280" imgH="164880" progId="Equation.3">
                  <p:embed/>
                </p:oleObj>
              </mc:Choice>
              <mc:Fallback>
                <p:oleObj name="Equation" r:id="rId8" imgW="1522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181600" y="914400"/>
                        <a:ext cx="228600" cy="247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19200"/>
            <a:ext cx="1038225" cy="222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020865"/>
              </p:ext>
            </p:extLst>
          </p:nvPr>
        </p:nvGraphicFramePr>
        <p:xfrm>
          <a:off x="1447800" y="1511346"/>
          <a:ext cx="22860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Equation" r:id="rId11" imgW="152280" imgH="164880" progId="Equation.3">
                  <p:embed/>
                </p:oleObj>
              </mc:Choice>
              <mc:Fallback>
                <p:oleObj name="Equation" r:id="rId11" imgW="152280" imgH="164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511346"/>
                        <a:ext cx="228600" cy="24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752599"/>
            <a:ext cx="964406" cy="347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3588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1259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303"/>
            <a:ext cx="7520940" cy="548640"/>
          </a:xfrm>
        </p:spPr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20940" cy="43434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/>
              <a:t>Матрица плотности кутрита в представлении Блоха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Чистые и смешанные состояния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Действие и орбиты действия группы (определения)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Орбиты действия </a:t>
            </a:r>
            <a:r>
              <a:rPr lang="ru-RU" dirty="0"/>
              <a:t> </a:t>
            </a:r>
            <a:r>
              <a:rPr lang="ru-RU" dirty="0" smtClean="0"/>
              <a:t>           на пространстве состояний кутрита 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Размерность орбит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Классификация согласно вырожденности спектра матрицы плотности кутрита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Пространство орбит (определение)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Описание пространства орбит кутрита: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В виде ориентированного симплекса 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В виде образа отображения </a:t>
            </a:r>
            <a:r>
              <a:rPr lang="ru-RU" dirty="0"/>
              <a:t> </a:t>
            </a:r>
            <a:r>
              <a:rPr lang="ru-RU" dirty="0" smtClean="0"/>
              <a:t>   на плоскость полиномиальных </a:t>
            </a:r>
            <a:r>
              <a:rPr lang="en-US" dirty="0" smtClean="0"/>
              <a:t> </a:t>
            </a:r>
            <a:r>
              <a:rPr lang="ru-RU" dirty="0" smtClean="0"/>
              <a:t>      инвариантов Казимира </a:t>
            </a:r>
            <a:endParaRPr lang="ru-RU" dirty="0"/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В виде образа неполиномиального отображения  , определяемого тригонометрической формой решения характеристического уравнения матрицы плотности кутрита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688716"/>
              </p:ext>
            </p:extLst>
          </p:nvPr>
        </p:nvGraphicFramePr>
        <p:xfrm>
          <a:off x="2857500" y="1662289"/>
          <a:ext cx="495300" cy="293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7" name="Equation" r:id="rId3" imgW="342720" imgH="203040" progId="Equation.3">
                  <p:embed/>
                </p:oleObj>
              </mc:Choice>
              <mc:Fallback>
                <p:oleObj name="Equation" r:id="rId3" imgW="3427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7500" y="1662289"/>
                        <a:ext cx="495300" cy="2935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477994873"/>
              </p:ext>
            </p:extLst>
          </p:nvPr>
        </p:nvGraphicFramePr>
        <p:xfrm>
          <a:off x="4572000" y="3200400"/>
          <a:ext cx="38548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8" name="Equation" r:id="rId5" imgW="203024" imgH="215713" progId="Equation.3">
                  <p:embed/>
                </p:oleObj>
              </mc:Choice>
              <mc:Fallback>
                <p:oleObj name="Equation" r:id="rId5" imgW="203024" imgH="215713" progId="Equation.3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200400"/>
                        <a:ext cx="385482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10672961"/>
              </p:ext>
            </p:extLst>
          </p:nvPr>
        </p:nvGraphicFramePr>
        <p:xfrm>
          <a:off x="3657600" y="3562586"/>
          <a:ext cx="304800" cy="323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9" name="Equation" r:id="rId7" imgW="203024" imgH="215713" progId="Equation.3">
                  <p:embed/>
                </p:oleObj>
              </mc:Choice>
              <mc:Fallback>
                <p:oleObj name="Equation" r:id="rId7" imgW="203024" imgH="215713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562586"/>
                        <a:ext cx="304800" cy="3236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615685"/>
              </p:ext>
            </p:extLst>
          </p:nvPr>
        </p:nvGraphicFramePr>
        <p:xfrm>
          <a:off x="6667500" y="3657600"/>
          <a:ext cx="3429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0" name="Equation" r:id="rId8" imgW="342720" imgH="203040" progId="Equation.3">
                  <p:embed/>
                </p:oleObj>
              </mc:Choice>
              <mc:Fallback>
                <p:oleObj name="Equation" r:id="rId8" imgW="3427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667500" y="3657600"/>
                        <a:ext cx="3429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681400"/>
              </p:ext>
            </p:extLst>
          </p:nvPr>
        </p:nvGraphicFramePr>
        <p:xfrm>
          <a:off x="2209799" y="3810000"/>
          <a:ext cx="54186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1" name="Equation" r:id="rId10" imgW="406080" imgH="228600" progId="Equation.3">
                  <p:embed/>
                </p:oleObj>
              </mc:Choice>
              <mc:Fallback>
                <p:oleObj name="Equation" r:id="rId10" imgW="406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09799" y="3810000"/>
                        <a:ext cx="541867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00344218"/>
              </p:ext>
            </p:extLst>
          </p:nvPr>
        </p:nvGraphicFramePr>
        <p:xfrm>
          <a:off x="6239207" y="4086225"/>
          <a:ext cx="313993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2" name="Equation" r:id="rId12" imgW="203024" imgH="215713" progId="Equation.3">
                  <p:embed/>
                </p:oleObj>
              </mc:Choice>
              <mc:Fallback>
                <p:oleObj name="Equation" r:id="rId12" imgW="203024" imgH="215713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9207" y="4086225"/>
                        <a:ext cx="313993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6643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Матрица плотности кутрита в представлении блоха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/>
          <a:lstStyle/>
          <a:p>
            <a:pPr algn="just"/>
            <a:r>
              <a:rPr lang="ru-RU" dirty="0" smtClean="0"/>
              <a:t>Наиболее общее состояние 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en-US" dirty="0" smtClean="0"/>
              <a:t>-</a:t>
            </a:r>
            <a:r>
              <a:rPr lang="ru-RU" dirty="0" smtClean="0"/>
              <a:t> уровневой квантовой системы – смешанное состояние – задается </a:t>
            </a:r>
            <a:r>
              <a:rPr lang="ru-RU" dirty="0"/>
              <a:t> </a:t>
            </a:r>
            <a:r>
              <a:rPr lang="ru-RU" dirty="0" smtClean="0"/>
              <a:t>    комплексной матрицей плотности   , удовлетворяющей следующим условиям: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/>
              <a:t>Матрица        эрмитова: 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/>
              <a:t>Имеет конечный след:    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/>
              <a:t>Неотрицательно определенная:   </a:t>
            </a:r>
          </a:p>
          <a:p>
            <a:pPr marL="0" indent="0" algn="just"/>
            <a:endParaRPr lang="ru-RU" dirty="0"/>
          </a:p>
          <a:p>
            <a:pPr marL="0" indent="0" algn="just"/>
            <a:r>
              <a:rPr lang="ru-RU" dirty="0" smtClean="0"/>
              <a:t>Специальный класс идемпотентных матриц плотности                     соответствует чистым состояниям – одномерным комплексным подпространствам в гильбертовом пространстве        .</a:t>
            </a:r>
          </a:p>
          <a:p>
            <a:pPr marL="0" indent="0" algn="just"/>
            <a:r>
              <a:rPr lang="ru-RU" dirty="0" smtClean="0"/>
              <a:t>Любое смешанное состояние является смесью      чистых состояний          :</a:t>
            </a:r>
          </a:p>
          <a:p>
            <a:pPr marL="0" indent="0" algn="just"/>
            <a:endParaRPr lang="ru-RU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084813"/>
              </p:ext>
            </p:extLst>
          </p:nvPr>
        </p:nvGraphicFramePr>
        <p:xfrm>
          <a:off x="3543060" y="1143000"/>
          <a:ext cx="322729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1" name="Equation" r:id="rId3" imgW="126720" imgH="139680" progId="Equation.3">
                  <p:embed/>
                </p:oleObj>
              </mc:Choice>
              <mc:Fallback>
                <p:oleObj name="Equation" r:id="rId3" imgW="12672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43060" y="1143000"/>
                        <a:ext cx="322729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789424"/>
              </p:ext>
            </p:extLst>
          </p:nvPr>
        </p:nvGraphicFramePr>
        <p:xfrm>
          <a:off x="3618139" y="1447800"/>
          <a:ext cx="505114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2" name="Equation" r:id="rId5" imgW="317160" imgH="139680" progId="Equation.3">
                  <p:embed/>
                </p:oleObj>
              </mc:Choice>
              <mc:Fallback>
                <p:oleObj name="Equation" r:id="rId5" imgW="31716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18139" y="1447800"/>
                        <a:ext cx="505114" cy="222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358489"/>
              </p:ext>
            </p:extLst>
          </p:nvPr>
        </p:nvGraphicFramePr>
        <p:xfrm>
          <a:off x="7848600" y="1428750"/>
          <a:ext cx="22860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" name="Equation" r:id="rId7" imgW="152280" imgH="164880" progId="Equation.3">
                  <p:embed/>
                </p:oleObj>
              </mc:Choice>
              <mc:Fallback>
                <p:oleObj name="Equation" r:id="rId7" imgW="1522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848600" y="1428750"/>
                        <a:ext cx="228600" cy="247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575616"/>
              </p:ext>
            </p:extLst>
          </p:nvPr>
        </p:nvGraphicFramePr>
        <p:xfrm>
          <a:off x="2133600" y="1981200"/>
          <a:ext cx="228600" cy="2479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" name="Equation" r:id="rId9" imgW="152280" imgH="164880" progId="Equation.3">
                  <p:embed/>
                </p:oleObj>
              </mc:Choice>
              <mc:Fallback>
                <p:oleObj name="Equation" r:id="rId9" imgW="152280" imgH="164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981200"/>
                        <a:ext cx="228600" cy="2479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027" y="1964090"/>
            <a:ext cx="634773" cy="274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651" y="2301401"/>
            <a:ext cx="999036" cy="298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686" y="2665399"/>
            <a:ext cx="628514" cy="306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3321096"/>
            <a:ext cx="8286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027" y="3810000"/>
            <a:ext cx="2762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414775"/>
              </p:ext>
            </p:extLst>
          </p:nvPr>
        </p:nvGraphicFramePr>
        <p:xfrm>
          <a:off x="5181600" y="4191000"/>
          <a:ext cx="228600" cy="251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5" name="Equation" r:id="rId16" imgW="126720" imgH="139680" progId="Equation.3">
                  <p:embed/>
                </p:oleObj>
              </mc:Choice>
              <mc:Fallback>
                <p:oleObj name="Equation" r:id="rId16" imgW="12672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181600" y="4191000"/>
                        <a:ext cx="228600" cy="2514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076251"/>
              </p:ext>
            </p:extLst>
          </p:nvPr>
        </p:nvGraphicFramePr>
        <p:xfrm>
          <a:off x="7086600" y="4133850"/>
          <a:ext cx="381000" cy="346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" name="Equation" r:id="rId18" imgW="279360" imgH="253800" progId="Equation.3">
                  <p:embed/>
                </p:oleObj>
              </mc:Choice>
              <mc:Fallback>
                <p:oleObj name="Equation" r:id="rId18" imgW="27936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086600" y="4133850"/>
                        <a:ext cx="381000" cy="3463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238" y="4431529"/>
            <a:ext cx="3509962" cy="586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2691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28600"/>
            <a:ext cx="7520940" cy="48006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Матрица плотности кутрита задается в следующем виде: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/>
              <a:t> </a:t>
            </a:r>
            <a:r>
              <a:rPr lang="ru-RU" dirty="0" smtClean="0"/>
              <a:t>                           - набор матриц Гелл-Манна,                              - вектор Блоха.</a:t>
            </a:r>
          </a:p>
          <a:p>
            <a:pPr algn="just"/>
            <a:r>
              <a:rPr lang="ru-RU" dirty="0" smtClean="0"/>
              <a:t>В таком разложении матрицы Гелл-Манна представляют собой базис алгебры </a:t>
            </a:r>
            <a:endParaRPr lang="en-US" dirty="0" smtClean="0"/>
          </a:p>
          <a:p>
            <a:pPr algn="just"/>
            <a:r>
              <a:rPr lang="en-US" dirty="0" smtClean="0"/>
              <a:t>          </a:t>
            </a:r>
            <a:r>
              <a:rPr lang="ru-RU" dirty="0" smtClean="0"/>
              <a:t>, нормированный условием </a:t>
            </a:r>
          </a:p>
          <a:p>
            <a:pPr algn="just"/>
            <a:r>
              <a:rPr lang="ru-RU" dirty="0" smtClean="0"/>
              <a:t>          - символ Кронекера,              - полностью симметричная и антисимметричная константы соответственно.</a:t>
            </a:r>
          </a:p>
          <a:p>
            <a:pPr algn="just"/>
            <a:r>
              <a:rPr lang="ru-RU" dirty="0" smtClean="0"/>
              <a:t>Требования эрмитовости и конечного следа учтены в самой конструкции заданного представления матрицы плотностси кутрита, а условие неотрицательности ограничивает пространство параметров 8-мерным единичным шаром.</a:t>
            </a:r>
          </a:p>
          <a:p>
            <a:pPr algn="just"/>
            <a:r>
              <a:rPr lang="ru-RU" dirty="0" smtClean="0"/>
              <a:t>Чистые состояния принадлежат поверхности 8-мерного шара и описываются двумя уравнениями:</a:t>
            </a:r>
          </a:p>
          <a:p>
            <a:pPr algn="just"/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13971"/>
            <a:ext cx="2286000" cy="554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3178114"/>
              </p:ext>
            </p:extLst>
          </p:nvPr>
        </p:nvGraphicFramePr>
        <p:xfrm>
          <a:off x="990600" y="1295400"/>
          <a:ext cx="1291166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3" name="Equation" r:id="rId4" imgW="774360" imgH="228600" progId="Equation.3">
                  <p:embed/>
                </p:oleObj>
              </mc:Choice>
              <mc:Fallback>
                <p:oleObj name="Equation" r:id="rId4" imgW="7743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1295400"/>
                        <a:ext cx="1291166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314156"/>
              </p:ext>
            </p:extLst>
          </p:nvPr>
        </p:nvGraphicFramePr>
        <p:xfrm>
          <a:off x="4946650" y="1295400"/>
          <a:ext cx="1270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4" name="Equation" r:id="rId6" imgW="761760" imgH="228600" progId="Equation.3">
                  <p:embed/>
                </p:oleObj>
              </mc:Choice>
              <mc:Fallback>
                <p:oleObj name="Equation" r:id="rId6" imgW="7617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46650" y="1295400"/>
                        <a:ext cx="12700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2739016"/>
              </p:ext>
            </p:extLst>
          </p:nvPr>
        </p:nvGraphicFramePr>
        <p:xfrm>
          <a:off x="914400" y="1981200"/>
          <a:ext cx="5524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" name="Equation" r:id="rId8" imgW="368280" imgH="203040" progId="Equation.3">
                  <p:embed/>
                </p:oleObj>
              </mc:Choice>
              <mc:Fallback>
                <p:oleObj name="Equation" r:id="rId8" imgW="368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14400" y="1981200"/>
                        <a:ext cx="55245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948181"/>
            <a:ext cx="2514600" cy="41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215434"/>
              </p:ext>
            </p:extLst>
          </p:nvPr>
        </p:nvGraphicFramePr>
        <p:xfrm>
          <a:off x="1066800" y="2340775"/>
          <a:ext cx="228600" cy="310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6" name="Equation" r:id="rId11" imgW="177480" imgH="241200" progId="Equation.3">
                  <p:embed/>
                </p:oleObj>
              </mc:Choice>
              <mc:Fallback>
                <p:oleObj name="Equation" r:id="rId11" imgW="1774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66800" y="2340775"/>
                        <a:ext cx="228600" cy="3102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726327"/>
              </p:ext>
            </p:extLst>
          </p:nvPr>
        </p:nvGraphicFramePr>
        <p:xfrm>
          <a:off x="3276600" y="2354587"/>
          <a:ext cx="609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7" name="Equation" r:id="rId13" imgW="482400" imgH="241200" progId="Equation.3">
                  <p:embed/>
                </p:oleObj>
              </mc:Choice>
              <mc:Fallback>
                <p:oleObj name="Equation" r:id="rId13" imgW="4824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276600" y="2354587"/>
                        <a:ext cx="6096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91" name="Picture 4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049" y="4571999"/>
            <a:ext cx="650694" cy="306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92" name="Picture 4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572000"/>
            <a:ext cx="1309890" cy="30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1943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Действие и орбиты действия </a:t>
            </a:r>
            <a:r>
              <a:rPr lang="ru-RU" dirty="0" smtClean="0"/>
              <a:t>группы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90600"/>
            <a:ext cx="7520940" cy="4038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Базовой симметрией изолированных квантовых систем является унитарная инвариантность, которая  устанавливает отношения эквивалентности между состояниями и определяет физически важное фактор-пространство. Для композитных систем выполнение этой симметрии имеет очень специфические свойства, приводящие к такому нетривиальному явлению как перепутанность квантовых состояний.</a:t>
            </a:r>
          </a:p>
          <a:p>
            <a:pPr algn="just"/>
            <a:r>
              <a:rPr lang="ru-RU" dirty="0" smtClean="0"/>
              <a:t>Унитарные группы </a:t>
            </a:r>
            <a:r>
              <a:rPr lang="ru-RU" dirty="0"/>
              <a:t> </a:t>
            </a:r>
            <a:r>
              <a:rPr lang="ru-RU" dirty="0" smtClean="0"/>
              <a:t>     и тензорное произведение                (      – </a:t>
            </a:r>
            <a:r>
              <a:rPr lang="ru-RU" dirty="0"/>
              <a:t>размерности подсистем:  </a:t>
            </a:r>
            <a:r>
              <a:rPr lang="ru-RU" dirty="0" smtClean="0"/>
              <a:t>          ) действуют на пространстве смешанных состояний 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en-US" dirty="0" smtClean="0"/>
              <a:t>-</a:t>
            </a:r>
            <a:r>
              <a:rPr lang="ru-RU" dirty="0" smtClean="0"/>
              <a:t>мерной бинарной квантовой системы.</a:t>
            </a:r>
            <a:r>
              <a:rPr lang="en-US" dirty="0" smtClean="0"/>
              <a:t> </a:t>
            </a:r>
            <a:r>
              <a:rPr lang="ru-RU" dirty="0" smtClean="0"/>
              <a:t>Обе группы действуют на состояние  присоединенным образом                            .</a:t>
            </a:r>
          </a:p>
          <a:p>
            <a:pPr algn="just"/>
            <a:r>
              <a:rPr lang="ru-RU" dirty="0" smtClean="0"/>
              <a:t>Как результат этого действия можно рассматривать два эквивалентных класса: глобальную </a:t>
            </a: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en-US" dirty="0" smtClean="0"/>
              <a:t>-</a:t>
            </a:r>
            <a:r>
              <a:rPr lang="ru-RU" dirty="0" smtClean="0"/>
              <a:t> орбиту и локальную                     </a:t>
            </a:r>
            <a:r>
              <a:rPr lang="en-US" dirty="0" smtClean="0"/>
              <a:t>- </a:t>
            </a:r>
            <a:r>
              <a:rPr lang="ru-RU" dirty="0" smtClean="0"/>
              <a:t>орбиту.  Совокупность всех</a:t>
            </a:r>
            <a:r>
              <a:rPr lang="ru-RU" dirty="0"/>
              <a:t> </a:t>
            </a:r>
            <a:r>
              <a:rPr lang="ru-RU" dirty="0" smtClean="0"/>
              <a:t>           - орбит наряду с фактор-топологией и дифференцируемой структурой образует «глобальное пространство орбит», а совокупность                </a:t>
            </a:r>
            <a:r>
              <a:rPr lang="en-US" dirty="0" smtClean="0"/>
              <a:t>- </a:t>
            </a:r>
            <a:r>
              <a:rPr lang="ru-RU" dirty="0" smtClean="0"/>
              <a:t>«локальное пространство орбит», или так называемое пространство перепутанности. </a:t>
            </a:r>
          </a:p>
          <a:p>
            <a:pPr algn="just"/>
            <a:r>
              <a:rPr lang="ru-RU" dirty="0" smtClean="0"/>
              <a:t>Мотивом исследования геометрии пространства перепутанности является необходимость выработки качественных критериев и  определения количественных мер степени нелокальности.</a:t>
            </a:r>
            <a:endParaRPr lang="ru-RU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009155"/>
              </p:ext>
            </p:extLst>
          </p:nvPr>
        </p:nvGraphicFramePr>
        <p:xfrm>
          <a:off x="2514600" y="2209800"/>
          <a:ext cx="368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18" name="Equation" r:id="rId3" imgW="368280" imgH="203040" progId="Equation.3">
                  <p:embed/>
                </p:oleObj>
              </mc:Choice>
              <mc:Fallback>
                <p:oleObj name="Equation" r:id="rId3" imgW="368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4600" y="2209800"/>
                        <a:ext cx="3683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45929"/>
              </p:ext>
            </p:extLst>
          </p:nvPr>
        </p:nvGraphicFramePr>
        <p:xfrm>
          <a:off x="5435600" y="2209800"/>
          <a:ext cx="9652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19" name="Equation" r:id="rId5" imgW="965160" imgH="203040" progId="Equation.3">
                  <p:embed/>
                </p:oleObj>
              </mc:Choice>
              <mc:Fallback>
                <p:oleObj name="Equation" r:id="rId5" imgW="9651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35600" y="2209800"/>
                        <a:ext cx="9652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440144"/>
              </p:ext>
            </p:extLst>
          </p:nvPr>
        </p:nvGraphicFramePr>
        <p:xfrm>
          <a:off x="6553200" y="2209800"/>
          <a:ext cx="4191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0" name="Equation" r:id="rId7" imgW="419040" imgH="203040" progId="Equation.3">
                  <p:embed/>
                </p:oleObj>
              </mc:Choice>
              <mc:Fallback>
                <p:oleObj name="Equation" r:id="rId7" imgW="4190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53200" y="2209800"/>
                        <a:ext cx="4191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052591"/>
              </p:ext>
            </p:extLst>
          </p:nvPr>
        </p:nvGraphicFramePr>
        <p:xfrm>
          <a:off x="2286000" y="2413000"/>
          <a:ext cx="6858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1" name="Equation" r:id="rId9" imgW="685800" imgH="177480" progId="Equation.3">
                  <p:embed/>
                </p:oleObj>
              </mc:Choice>
              <mc:Fallback>
                <p:oleObj name="Equation" r:id="rId9" imgW="6858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86000" y="2413000"/>
                        <a:ext cx="6858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746805"/>
              </p:ext>
            </p:extLst>
          </p:nvPr>
        </p:nvGraphicFramePr>
        <p:xfrm>
          <a:off x="7391400" y="2413000"/>
          <a:ext cx="1397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2" name="Equation" r:id="rId11" imgW="139680" imgH="177480" progId="Equation.3">
                  <p:embed/>
                </p:oleObj>
              </mc:Choice>
              <mc:Fallback>
                <p:oleObj name="Equation" r:id="rId11" imgW="1396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391400" y="2413000"/>
                        <a:ext cx="1397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086391"/>
              </p:ext>
            </p:extLst>
          </p:nvPr>
        </p:nvGraphicFramePr>
        <p:xfrm>
          <a:off x="8305800" y="2590800"/>
          <a:ext cx="1524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3" name="Equation" r:id="rId13" imgW="152280" imgH="164880" progId="Equation.3">
                  <p:embed/>
                </p:oleObj>
              </mc:Choice>
              <mc:Fallback>
                <p:oleObj name="Equation" r:id="rId13" imgW="1522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305800" y="2590800"/>
                        <a:ext cx="1524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61" name="Picture 1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788" y="2743200"/>
            <a:ext cx="1166812" cy="23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7675704"/>
              </p:ext>
            </p:extLst>
          </p:nvPr>
        </p:nvGraphicFramePr>
        <p:xfrm>
          <a:off x="2209800" y="3225800"/>
          <a:ext cx="368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4" name="Equation" r:id="rId16" imgW="368280" imgH="203040" progId="Equation.3">
                  <p:embed/>
                </p:oleObj>
              </mc:Choice>
              <mc:Fallback>
                <p:oleObj name="Equation" r:id="rId16" imgW="36828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225800"/>
                        <a:ext cx="3683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052148"/>
              </p:ext>
            </p:extLst>
          </p:nvPr>
        </p:nvGraphicFramePr>
        <p:xfrm>
          <a:off x="4343400" y="3225800"/>
          <a:ext cx="9652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5" name="Equation" r:id="rId18" imgW="965160" imgH="203040" progId="Equation.3">
                  <p:embed/>
                </p:oleObj>
              </mc:Choice>
              <mc:Fallback>
                <p:oleObj name="Equation" r:id="rId18" imgW="96516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225800"/>
                        <a:ext cx="9652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904043"/>
              </p:ext>
            </p:extLst>
          </p:nvPr>
        </p:nvGraphicFramePr>
        <p:xfrm>
          <a:off x="7785100" y="3225800"/>
          <a:ext cx="368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6" name="Equation" r:id="rId20" imgW="368140" imgH="203112" progId="Equation.3">
                  <p:embed/>
                </p:oleObj>
              </mc:Choice>
              <mc:Fallback>
                <p:oleObj name="Equation" r:id="rId20" imgW="368140" imgH="203112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5100" y="3225800"/>
                        <a:ext cx="3683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33117"/>
              </p:ext>
            </p:extLst>
          </p:nvPr>
        </p:nvGraphicFramePr>
        <p:xfrm>
          <a:off x="5892800" y="3606800"/>
          <a:ext cx="9652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7" name="Equation" r:id="rId21" imgW="965200" imgH="203200" progId="Equation.3">
                  <p:embed/>
                </p:oleObj>
              </mc:Choice>
              <mc:Fallback>
                <p:oleObj name="Equation" r:id="rId21" imgW="965200" imgH="203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2800" y="3606800"/>
                        <a:ext cx="9652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63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Орбиты действия </a:t>
            </a:r>
            <a:r>
              <a:rPr lang="en-US" dirty="0"/>
              <a:t>U(3) </a:t>
            </a:r>
            <a:r>
              <a:rPr lang="ru-RU" dirty="0"/>
              <a:t>на пространстве состояний кутрита </a:t>
            </a:r>
            <a:br>
              <a:rPr lang="ru-RU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/>
          <a:lstStyle/>
          <a:p>
            <a:pPr algn="just"/>
            <a:r>
              <a:rPr lang="ru-RU" dirty="0" smtClean="0"/>
              <a:t>Присоединенное действие группы </a:t>
            </a:r>
            <a:r>
              <a:rPr lang="en-US" dirty="0" smtClean="0"/>
              <a:t>             :                      </a:t>
            </a:r>
          </a:p>
          <a:p>
            <a:pPr algn="just"/>
            <a:r>
              <a:rPr lang="ru-RU" dirty="0" smtClean="0"/>
              <a:t>Общий вид произвольного элемента группы              :</a:t>
            </a:r>
          </a:p>
          <a:p>
            <a:pPr algn="just"/>
            <a:r>
              <a:rPr lang="ru-RU" dirty="0" smtClean="0"/>
              <a:t>               - параметры.</a:t>
            </a:r>
          </a:p>
          <a:p>
            <a:pPr algn="just"/>
            <a:r>
              <a:rPr lang="ru-RU" dirty="0" smtClean="0"/>
              <a:t>Для того чтобы проанализировать орбиту    , проходящую через точку   ,  определим множество касательных векторов: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Размерность орбиты  </a:t>
            </a:r>
            <a:r>
              <a:rPr lang="en-US" dirty="0" smtClean="0"/>
              <a:t>                 </a:t>
            </a:r>
            <a:r>
              <a:rPr lang="ru-RU" dirty="0" smtClean="0"/>
              <a:t>по определению есть размерность касательного к орбите пространства и, следовательно,  равняется числу линейно независимых касательных векторов </a:t>
            </a:r>
            <a:r>
              <a:rPr lang="en-US" dirty="0" smtClean="0"/>
              <a:t>                       </a:t>
            </a:r>
            <a:r>
              <a:rPr lang="ru-RU" dirty="0" smtClean="0"/>
              <a:t>, которое зависит от точки </a:t>
            </a:r>
            <a:r>
              <a:rPr lang="ru-RU" dirty="0"/>
              <a:t> </a:t>
            </a:r>
            <a:endParaRPr lang="ru-RU" dirty="0" smtClean="0"/>
          </a:p>
          <a:p>
            <a:pPr algn="just"/>
            <a:r>
              <a:rPr lang="ru-RU" dirty="0"/>
              <a:t> </a:t>
            </a:r>
            <a:r>
              <a:rPr lang="ru-RU" dirty="0" smtClean="0"/>
              <a:t>            и, согласно теореме линейной алгебры, равняется рангу матрицы Грама: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505690"/>
              </p:ext>
            </p:extLst>
          </p:nvPr>
        </p:nvGraphicFramePr>
        <p:xfrm>
          <a:off x="4038600" y="1143000"/>
          <a:ext cx="647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" name="Equation" r:id="rId3" imgW="431640" imgH="203040" progId="Equation.3">
                  <p:embed/>
                </p:oleObj>
              </mc:Choice>
              <mc:Fallback>
                <p:oleObj name="Equation" r:id="rId3" imgW="431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38600" y="1143000"/>
                        <a:ext cx="6477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1" y="1143000"/>
            <a:ext cx="914400" cy="25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590" y="1374019"/>
            <a:ext cx="1576387" cy="583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112162"/>
              </p:ext>
            </p:extLst>
          </p:nvPr>
        </p:nvGraphicFramePr>
        <p:xfrm>
          <a:off x="4876801" y="1524000"/>
          <a:ext cx="647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3" name="Equation" r:id="rId7" imgW="431640" imgH="203040" progId="Equation.3">
                  <p:embed/>
                </p:oleObj>
              </mc:Choice>
              <mc:Fallback>
                <p:oleObj name="Equation" r:id="rId7" imgW="43164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1" y="1524000"/>
                        <a:ext cx="6477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7549121"/>
              </p:ext>
            </p:extLst>
          </p:nvPr>
        </p:nvGraphicFramePr>
        <p:xfrm>
          <a:off x="1447800" y="1843318"/>
          <a:ext cx="228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4" name="Equation" r:id="rId9" imgW="152280" imgH="228600" progId="Equation.3">
                  <p:embed/>
                </p:oleObj>
              </mc:Choice>
              <mc:Fallback>
                <p:oleObj name="Equation" r:id="rId9" imgW="1522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47800" y="1843318"/>
                        <a:ext cx="2286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9" y="2821032"/>
            <a:ext cx="3852862" cy="517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545" y="2953995"/>
            <a:ext cx="761999" cy="251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093" y="2834592"/>
            <a:ext cx="1450884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2046090"/>
              </p:ext>
            </p:extLst>
          </p:nvPr>
        </p:nvGraphicFramePr>
        <p:xfrm>
          <a:off x="4860187" y="2133600"/>
          <a:ext cx="321413" cy="399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5" name="Equation" r:id="rId14" imgW="215640" imgH="241200" progId="Equation.3">
                  <p:embed/>
                </p:oleObj>
              </mc:Choice>
              <mc:Fallback>
                <p:oleObj name="Equation" r:id="rId14" imgW="21564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860187" y="2133600"/>
                        <a:ext cx="321413" cy="3995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992799"/>
              </p:ext>
            </p:extLst>
          </p:nvPr>
        </p:nvGraphicFramePr>
        <p:xfrm>
          <a:off x="7924800" y="2209800"/>
          <a:ext cx="148281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6" name="Equation" r:id="rId16" imgW="152280" imgH="164880" progId="Equation.3">
                  <p:embed/>
                </p:oleObj>
              </mc:Choice>
              <mc:Fallback>
                <p:oleObj name="Equation" r:id="rId16" imgW="1522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924800" y="2209800"/>
                        <a:ext cx="148281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992482"/>
              </p:ext>
            </p:extLst>
          </p:nvPr>
        </p:nvGraphicFramePr>
        <p:xfrm>
          <a:off x="2950370" y="3429000"/>
          <a:ext cx="751974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7" name="Equation" r:id="rId18" imgW="571320" imgH="241200" progId="Equation.3">
                  <p:embed/>
                </p:oleObj>
              </mc:Choice>
              <mc:Fallback>
                <p:oleObj name="Equation" r:id="rId18" imgW="5713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950370" y="3429000"/>
                        <a:ext cx="751974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052292"/>
              </p:ext>
            </p:extLst>
          </p:nvPr>
        </p:nvGraphicFramePr>
        <p:xfrm>
          <a:off x="4656799" y="3962400"/>
          <a:ext cx="1084262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8" name="Equation" r:id="rId20" imgW="736560" imgH="228600" progId="Equation.3">
                  <p:embed/>
                </p:oleObj>
              </mc:Choice>
              <mc:Fallback>
                <p:oleObj name="Equation" r:id="rId20" imgW="7365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656799" y="3962400"/>
                        <a:ext cx="1084262" cy="336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334165"/>
              </p:ext>
            </p:extLst>
          </p:nvPr>
        </p:nvGraphicFramePr>
        <p:xfrm>
          <a:off x="1295400" y="4267200"/>
          <a:ext cx="22860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9" name="Equation" r:id="rId22" imgW="152280" imgH="164880" progId="Equation.3">
                  <p:embed/>
                </p:oleObj>
              </mc:Choice>
              <mc:Fallback>
                <p:oleObj name="Equation" r:id="rId22" imgW="1522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295400" y="4267200"/>
                        <a:ext cx="228600" cy="247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16" name="Picture 44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571036"/>
            <a:ext cx="1358266" cy="417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17" name="Picture 45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4915" y="4552710"/>
            <a:ext cx="1370626" cy="45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4059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7520940" cy="5029200"/>
          </a:xfrm>
        </p:spPr>
        <p:txBody>
          <a:bodyPr/>
          <a:lstStyle/>
          <a:p>
            <a:pPr algn="just"/>
            <a:r>
              <a:rPr lang="ru-RU" dirty="0" smtClean="0"/>
              <a:t>Для определения ранга матрицы Грама удобно перейти к диагональному виду матрицы       (она эрмитова и может быть диагонализована):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Так как                              ,то </a:t>
            </a:r>
          </a:p>
          <a:p>
            <a:pPr algn="just"/>
            <a:r>
              <a:rPr lang="ru-RU" dirty="0" smtClean="0"/>
              <a:t>Вводя обозначение                             , получим следующее соотношение: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Поскольку матрицы           связаны невырожденным преобразованием    , то их ранги совпадают (                                   )  и тогда задача сводится к определению ранга </a:t>
            </a:r>
          </a:p>
          <a:p>
            <a:pPr algn="just"/>
            <a:r>
              <a:rPr lang="ru-RU" dirty="0" smtClean="0"/>
              <a:t>Из всех матриц Гелл-Манна диагональны только           , поэтому «выживают» только они, то есть </a:t>
            </a:r>
          </a:p>
          <a:p>
            <a:pPr algn="just"/>
            <a:r>
              <a:rPr lang="ru-RU" dirty="0" smtClean="0"/>
              <a:t>Тогда, подставляя значения структурных констант   , получим диагональную матрицу Грама: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764648"/>
              </p:ext>
            </p:extLst>
          </p:nvPr>
        </p:nvGraphicFramePr>
        <p:xfrm>
          <a:off x="2133600" y="304800"/>
          <a:ext cx="22860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0" name="Equation" r:id="rId3" imgW="152280" imgH="164880" progId="Equation.3">
                  <p:embed/>
                </p:oleObj>
              </mc:Choice>
              <mc:Fallback>
                <p:oleObj name="Equation" r:id="rId3" imgW="1522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3600" y="304800"/>
                        <a:ext cx="228600" cy="247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679" y="589256"/>
            <a:ext cx="2534721" cy="782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488" y="906025"/>
            <a:ext cx="1585912" cy="213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689170"/>
            <a:ext cx="497443" cy="307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599" y="1730499"/>
            <a:ext cx="1524001" cy="250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04385"/>
            <a:ext cx="1321161" cy="276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211" y="1998679"/>
            <a:ext cx="1340831" cy="287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366962"/>
            <a:ext cx="5105400" cy="255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014675"/>
            <a:ext cx="2057400" cy="227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225045"/>
              </p:ext>
            </p:extLst>
          </p:nvPr>
        </p:nvGraphicFramePr>
        <p:xfrm>
          <a:off x="2667000" y="2667000"/>
          <a:ext cx="755487" cy="377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1" name="Equation" r:id="rId13" imgW="482400" imgH="241200" progId="Equation.3">
                  <p:embed/>
                </p:oleObj>
              </mc:Choice>
              <mc:Fallback>
                <p:oleObj name="Equation" r:id="rId13" imgW="4824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667000" y="2667000"/>
                        <a:ext cx="755487" cy="3777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30929"/>
              </p:ext>
            </p:extLst>
          </p:nvPr>
        </p:nvGraphicFramePr>
        <p:xfrm>
          <a:off x="7467600" y="2705100"/>
          <a:ext cx="2286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2" name="Equation" r:id="rId15" imgW="152280" imgH="177480" progId="Equation.3">
                  <p:embed/>
                </p:oleObj>
              </mc:Choice>
              <mc:Fallback>
                <p:oleObj name="Equation" r:id="rId15" imgW="1522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467600" y="2705100"/>
                        <a:ext cx="228600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799567"/>
              </p:ext>
            </p:extLst>
          </p:nvPr>
        </p:nvGraphicFramePr>
        <p:xfrm>
          <a:off x="3124200" y="3200400"/>
          <a:ext cx="459539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3" name="Equation" r:id="rId17" imgW="317160" imgH="241200" progId="Equation.3">
                  <p:embed/>
                </p:oleObj>
              </mc:Choice>
              <mc:Fallback>
                <p:oleObj name="Equation" r:id="rId17" imgW="3171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124200" y="3200400"/>
                        <a:ext cx="459539" cy="34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3131419"/>
              </p:ext>
            </p:extLst>
          </p:nvPr>
        </p:nvGraphicFramePr>
        <p:xfrm>
          <a:off x="5181600" y="3505200"/>
          <a:ext cx="520700" cy="323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4" name="Equation" r:id="rId19" imgW="368280" imgH="228600" progId="Equation.3">
                  <p:embed/>
                </p:oleObj>
              </mc:Choice>
              <mc:Fallback>
                <p:oleObj name="Equation" r:id="rId19" imgW="3682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181600" y="3505200"/>
                        <a:ext cx="520700" cy="3231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471" y="3810000"/>
            <a:ext cx="2056329" cy="22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3550989"/>
              </p:ext>
            </p:extLst>
          </p:nvPr>
        </p:nvGraphicFramePr>
        <p:xfrm>
          <a:off x="5638800" y="4114800"/>
          <a:ext cx="36094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5" name="Equation" r:id="rId22" imgW="228600" imgH="241200" progId="Equation.3">
                  <p:embed/>
                </p:oleObj>
              </mc:Choice>
              <mc:Fallback>
                <p:oleObj name="Equation" r:id="rId22" imgW="2286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638800" y="4114800"/>
                        <a:ext cx="360948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26" name="Picture 30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692717"/>
            <a:ext cx="4572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7" name="Picture 31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617417"/>
            <a:ext cx="5572941" cy="407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9826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"/>
            <a:ext cx="7520940" cy="4876800"/>
          </a:xfrm>
        </p:spPr>
        <p:txBody>
          <a:bodyPr>
            <a:normAutofit/>
          </a:bodyPr>
          <a:lstStyle/>
          <a:p>
            <a:r>
              <a:rPr lang="ru-RU" dirty="0" smtClean="0"/>
              <a:t>Таким образом, можно заключить, что существуют орбиты трех разных размерностей: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Орбиты максимальной размерности </a:t>
            </a:r>
          </a:p>
          <a:p>
            <a:pPr marL="0" indent="0"/>
            <a:endParaRPr lang="ru-RU" dirty="0"/>
          </a:p>
          <a:p>
            <a:pPr marL="0" indent="0"/>
            <a:endParaRPr lang="ru-RU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При                            размерность орбиты равна  </a:t>
            </a:r>
          </a:p>
          <a:p>
            <a:pPr marL="285750" indent="-285750">
              <a:buFont typeface="Wingdings" pitchFamily="2" charset="2"/>
              <a:buChar char="§"/>
            </a:pPr>
            <a:endParaRPr lang="ru-RU" dirty="0"/>
          </a:p>
          <a:p>
            <a:pPr marL="285750" indent="-285750">
              <a:buFont typeface="Wingdings" pitchFamily="2" charset="2"/>
              <a:buChar char="§"/>
            </a:pPr>
            <a:endParaRPr lang="ru-RU" dirty="0" smtClean="0"/>
          </a:p>
          <a:p>
            <a:pPr marL="285750" indent="-285750">
              <a:buFont typeface="Wingdings" pitchFamily="2" charset="2"/>
              <a:buChar char="§"/>
            </a:pPr>
            <a:endParaRPr lang="ru-RU" dirty="0"/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Для максимально смешанного состояния (                        )  размерность орбиты равна </a:t>
            </a:r>
          </a:p>
          <a:p>
            <a:pPr marL="0" indent="0"/>
            <a:endParaRPr lang="ru-RU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11966"/>
              </p:ext>
            </p:extLst>
          </p:nvPr>
        </p:nvGraphicFramePr>
        <p:xfrm>
          <a:off x="4648199" y="1097526"/>
          <a:ext cx="1143001" cy="350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2" name="Equation" r:id="rId3" imgW="787320" imgH="241200" progId="Equation.3">
                  <p:embed/>
                </p:oleObj>
              </mc:Choice>
              <mc:Fallback>
                <p:oleObj name="Equation" r:id="rId3" imgW="7873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48199" y="1097526"/>
                        <a:ext cx="1143001" cy="350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12954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501348"/>
              </p:ext>
            </p:extLst>
          </p:nvPr>
        </p:nvGraphicFramePr>
        <p:xfrm>
          <a:off x="5554663" y="2162175"/>
          <a:ext cx="116046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3" name="Equation" r:id="rId6" imgW="799920" imgH="241200" progId="Equation.3">
                  <p:embed/>
                </p:oleObj>
              </mc:Choice>
              <mc:Fallback>
                <p:oleObj name="Equation" r:id="rId6" imgW="79992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4663" y="2162175"/>
                        <a:ext cx="1160462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163" y="3587195"/>
            <a:ext cx="1062037" cy="222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334109"/>
              </p:ext>
            </p:extLst>
          </p:nvPr>
        </p:nvGraphicFramePr>
        <p:xfrm>
          <a:off x="1863045" y="3762375"/>
          <a:ext cx="114141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4" name="Equation" r:id="rId9" imgW="787320" imgH="241200" progId="Equation.3">
                  <p:embed/>
                </p:oleObj>
              </mc:Choice>
              <mc:Fallback>
                <p:oleObj name="Equation" r:id="rId9" imgW="78732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045" y="3762375"/>
                        <a:ext cx="1141412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3097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Пространство орбит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52372"/>
          </a:xfrm>
        </p:spPr>
        <p:txBody>
          <a:bodyPr/>
          <a:lstStyle/>
          <a:p>
            <a:pPr algn="just"/>
            <a:r>
              <a:rPr lang="ru-RU" dirty="0"/>
              <a:t>Согласно стандартной квантовой теории, полная информация об общей </a:t>
            </a:r>
            <a:r>
              <a:rPr lang="ru-RU" dirty="0" smtClean="0"/>
              <a:t>    </a:t>
            </a:r>
            <a:r>
              <a:rPr lang="en-US" dirty="0" smtClean="0"/>
              <a:t>-</a:t>
            </a:r>
            <a:r>
              <a:rPr lang="ru-RU" dirty="0"/>
              <a:t>мерной системе содержится в самоприсоединенной положительно полуопределенной матрице плотности  </a:t>
            </a:r>
            <a:r>
              <a:rPr lang="ru-RU" dirty="0" smtClean="0"/>
              <a:t>    с </a:t>
            </a:r>
            <a:r>
              <a:rPr lang="ru-RU" dirty="0"/>
              <a:t>единичным следом. Для замкнутой квантовой системы эта характеристика является лишней. </a:t>
            </a:r>
            <a:endParaRPr lang="ru-RU" dirty="0" smtClean="0"/>
          </a:p>
          <a:p>
            <a:pPr algn="just"/>
            <a:r>
              <a:rPr lang="ru-RU" dirty="0" smtClean="0"/>
              <a:t>Соотношение </a:t>
            </a:r>
            <a:r>
              <a:rPr lang="ru-RU" dirty="0"/>
              <a:t>эквивалентности между элементами подпространства эрмитовых матриц, согласно инвариантности наблюдаемых под присоединенным действием группы </a:t>
            </a:r>
            <a:r>
              <a:rPr lang="ru-RU" dirty="0" smtClean="0"/>
              <a:t>                                                        </a:t>
            </a:r>
            <a:r>
              <a:rPr lang="en-US" dirty="0" smtClean="0"/>
              <a:t>, </a:t>
            </a:r>
            <a:r>
              <a:rPr lang="ru-RU" dirty="0"/>
              <a:t>гарантирует, что физически необходимое знание о квантовых состояниях может быть получено из пространства орбит, которое </a:t>
            </a:r>
            <a:r>
              <a:rPr lang="ru-RU" dirty="0" smtClean="0"/>
              <a:t>определено как набор всех         </a:t>
            </a:r>
            <a:r>
              <a:rPr lang="en-US" dirty="0" smtClean="0"/>
              <a:t>– </a:t>
            </a:r>
            <a:r>
              <a:rPr lang="ru-RU" dirty="0" smtClean="0"/>
              <a:t>орбит с фактор-пространством и дифференцируемой структурой, а подмножество всех </a:t>
            </a:r>
            <a:r>
              <a:rPr lang="en-US" dirty="0" smtClean="0"/>
              <a:t>-</a:t>
            </a:r>
            <a:r>
              <a:rPr lang="ru-RU" dirty="0" smtClean="0"/>
              <a:t>орбит одного типа образует пласт пространства орбит.</a:t>
            </a:r>
            <a:endParaRPr lang="ru-RU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73638"/>
              </p:ext>
            </p:extLst>
          </p:nvPr>
        </p:nvGraphicFramePr>
        <p:xfrm>
          <a:off x="7855527" y="1189566"/>
          <a:ext cx="297873" cy="182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9" name="Equation" r:id="rId3" imgW="126720" imgH="139680" progId="Equation.3">
                  <p:embed/>
                </p:oleObj>
              </mc:Choice>
              <mc:Fallback>
                <p:oleObj name="Equation" r:id="rId3" imgW="12672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55527" y="1189566"/>
                        <a:ext cx="297873" cy="1820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3142771"/>
              </p:ext>
            </p:extLst>
          </p:nvPr>
        </p:nvGraphicFramePr>
        <p:xfrm>
          <a:off x="4724400" y="1657350"/>
          <a:ext cx="22860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0" name="Equation" r:id="rId5" imgW="152280" imgH="164880" progId="Equation.3">
                  <p:embed/>
                </p:oleObj>
              </mc:Choice>
              <mc:Fallback>
                <p:oleObj name="Equation" r:id="rId5" imgW="1522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24400" y="1657350"/>
                        <a:ext cx="228600" cy="247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246713"/>
              </p:ext>
            </p:extLst>
          </p:nvPr>
        </p:nvGraphicFramePr>
        <p:xfrm>
          <a:off x="2895600" y="2743200"/>
          <a:ext cx="533400" cy="243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1" name="Equation" r:id="rId7" imgW="444240" imgH="203040" progId="Equation.3">
                  <p:embed/>
                </p:oleObj>
              </mc:Choice>
              <mc:Fallback>
                <p:oleObj name="Equation" r:id="rId7" imgW="4442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95600" y="2743200"/>
                        <a:ext cx="533400" cy="243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975" y="2743200"/>
            <a:ext cx="2409825" cy="25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606158"/>
              </p:ext>
            </p:extLst>
          </p:nvPr>
        </p:nvGraphicFramePr>
        <p:xfrm>
          <a:off x="6781800" y="3200400"/>
          <a:ext cx="53340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2" name="Equation" r:id="rId10" imgW="444240" imgH="203040" progId="Equation.3">
                  <p:embed/>
                </p:oleObj>
              </mc:Choice>
              <mc:Fallback>
                <p:oleObj name="Equation" r:id="rId10" imgW="44424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200400"/>
                        <a:ext cx="533400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049827"/>
              </p:ext>
            </p:extLst>
          </p:nvPr>
        </p:nvGraphicFramePr>
        <p:xfrm>
          <a:off x="762000" y="3717925"/>
          <a:ext cx="53340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3" name="Equation" r:id="rId12" imgW="444240" imgH="203040" progId="Equation.3">
                  <p:embed/>
                </p:oleObj>
              </mc:Choice>
              <mc:Fallback>
                <p:oleObj name="Equation" r:id="rId12" imgW="44424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717925"/>
                        <a:ext cx="533400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1025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1156</TotalTime>
  <Words>998</Words>
  <Application>Microsoft Office PowerPoint</Application>
  <PresentationFormat>On-screen Show (4:3)</PresentationFormat>
  <Paragraphs>121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Angles</vt:lpstr>
      <vt:lpstr>Equation</vt:lpstr>
      <vt:lpstr>Описание пространства орбит кутрита в смешанном состоянии</vt:lpstr>
      <vt:lpstr>содержание</vt:lpstr>
      <vt:lpstr>Матрица плотности кутрита в представлении блоха</vt:lpstr>
      <vt:lpstr>PowerPoint Presentation</vt:lpstr>
      <vt:lpstr>Действие и орбиты действия группы </vt:lpstr>
      <vt:lpstr>Орбиты действия U(3) на пространстве состояний кутрита  </vt:lpstr>
      <vt:lpstr>PowerPoint Presentation</vt:lpstr>
      <vt:lpstr>PowerPoint Presentation</vt:lpstr>
      <vt:lpstr>Пространство орбит</vt:lpstr>
      <vt:lpstr>Описание пространства орбит кутрита в виде ориентированного симплекса </vt:lpstr>
      <vt:lpstr>Описание пространства орбит кутрита В виде образа отображения       на плоскость полиномиальных  инвариантов Казимира  </vt:lpstr>
      <vt:lpstr>Описание пространства орбит кутрита В виде образа неполиномиального отображения       , определяемого тригонометрической формой решения характеристического уравнения матрицы плотности кутрита </vt:lpstr>
      <vt:lpstr>PowerPoint Presentation</vt:lpstr>
      <vt:lpstr>заключение</vt:lpstr>
      <vt:lpstr>PowerPoint Presentation</vt:lpstr>
      <vt:lpstr>Спасибо за внимание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Описание пространства орбит кутрита в смешанном состоянии</dc:title>
  <dc:creator>Astghik</dc:creator>
  <cp:lastModifiedBy>Astghik</cp:lastModifiedBy>
  <cp:revision>82</cp:revision>
  <dcterms:created xsi:type="dcterms:W3CDTF">2006-08-16T00:00:00Z</dcterms:created>
  <dcterms:modified xsi:type="dcterms:W3CDTF">2015-06-09T08:01:24Z</dcterms:modified>
</cp:coreProperties>
</file>